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390" r:id="rId6"/>
    <p:sldId id="260" r:id="rId7"/>
    <p:sldId id="261" r:id="rId8"/>
    <p:sldId id="391" r:id="rId9"/>
    <p:sldId id="262" r:id="rId10"/>
    <p:sldId id="263" r:id="rId11"/>
    <p:sldId id="264" r:id="rId12"/>
    <p:sldId id="265" r:id="rId13"/>
    <p:sldId id="266" r:id="rId14"/>
    <p:sldId id="267" r:id="rId15"/>
    <p:sldId id="268" r:id="rId16"/>
    <p:sldId id="269" r:id="rId17"/>
    <p:sldId id="392" r:id="rId18"/>
    <p:sldId id="393" r:id="rId19"/>
    <p:sldId id="394" r:id="rId20"/>
    <p:sldId id="270" r:id="rId21"/>
    <p:sldId id="395"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396" r:id="rId38"/>
    <p:sldId id="286" r:id="rId39"/>
    <p:sldId id="287" r:id="rId40"/>
    <p:sldId id="288" r:id="rId41"/>
    <p:sldId id="289" r:id="rId42"/>
    <p:sldId id="397" r:id="rId43"/>
    <p:sldId id="290" r:id="rId44"/>
    <p:sldId id="398" r:id="rId45"/>
    <p:sldId id="291" r:id="rId46"/>
    <p:sldId id="399" r:id="rId47"/>
    <p:sldId id="292" r:id="rId48"/>
    <p:sldId id="400" r:id="rId49"/>
    <p:sldId id="401" r:id="rId50"/>
    <p:sldId id="402" r:id="rId51"/>
    <p:sldId id="403" r:id="rId52"/>
    <p:sldId id="404" r:id="rId53"/>
    <p:sldId id="405" r:id="rId54"/>
    <p:sldId id="406" r:id="rId55"/>
    <p:sldId id="293" r:id="rId56"/>
    <p:sldId id="294" r:id="rId57"/>
    <p:sldId id="295" r:id="rId58"/>
    <p:sldId id="296" r:id="rId59"/>
    <p:sldId id="297" r:id="rId60"/>
    <p:sldId id="298" r:id="rId61"/>
    <p:sldId id="299" r:id="rId62"/>
    <p:sldId id="407" r:id="rId63"/>
    <p:sldId id="408" r:id="rId64"/>
    <p:sldId id="300" r:id="rId65"/>
    <p:sldId id="301" r:id="rId66"/>
    <p:sldId id="409" r:id="rId67"/>
    <p:sldId id="410" r:id="rId68"/>
    <p:sldId id="302" r:id="rId69"/>
    <p:sldId id="303" r:id="rId70"/>
    <p:sldId id="304" r:id="rId71"/>
    <p:sldId id="411" r:id="rId72"/>
    <p:sldId id="412" r:id="rId73"/>
    <p:sldId id="305" r:id="rId74"/>
    <p:sldId id="306" r:id="rId75"/>
    <p:sldId id="307" r:id="rId76"/>
    <p:sldId id="308" r:id="rId77"/>
    <p:sldId id="309" r:id="rId78"/>
    <p:sldId id="310" r:id="rId79"/>
    <p:sldId id="311" r:id="rId80"/>
    <p:sldId id="312" r:id="rId81"/>
    <p:sldId id="313" r:id="rId82"/>
    <p:sldId id="315" r:id="rId83"/>
    <p:sldId id="314" r:id="rId84"/>
    <p:sldId id="316" r:id="rId85"/>
    <p:sldId id="317" r:id="rId86"/>
    <p:sldId id="318" r:id="rId87"/>
    <p:sldId id="319" r:id="rId88"/>
    <p:sldId id="321" r:id="rId89"/>
    <p:sldId id="413" r:id="rId90"/>
    <p:sldId id="320" r:id="rId91"/>
    <p:sldId id="322" r:id="rId92"/>
    <p:sldId id="323" r:id="rId93"/>
    <p:sldId id="324" r:id="rId94"/>
    <p:sldId id="325" r:id="rId95"/>
    <p:sldId id="326" r:id="rId96"/>
    <p:sldId id="327" r:id="rId97"/>
    <p:sldId id="328" r:id="rId98"/>
    <p:sldId id="329" r:id="rId99"/>
    <p:sldId id="330" r:id="rId100"/>
    <p:sldId id="331" r:id="rId101"/>
    <p:sldId id="414" r:id="rId102"/>
    <p:sldId id="415" r:id="rId103"/>
    <p:sldId id="416" r:id="rId104"/>
    <p:sldId id="417" r:id="rId105"/>
    <p:sldId id="332" r:id="rId106"/>
    <p:sldId id="333" r:id="rId107"/>
    <p:sldId id="334"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8" autoAdjust="0"/>
    <p:restoredTop sz="94660"/>
  </p:normalViewPr>
  <p:slideViewPr>
    <p:cSldViewPr snapToGrid="0">
      <p:cViewPr varScale="1">
        <p:scale>
          <a:sx n="69" d="100"/>
          <a:sy n="69" d="100"/>
        </p:scale>
        <p:origin x="106" y="8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6C7B9-5AD2-8593-9EE5-7F95DC8D83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F777E0-28FB-1DA9-F934-CAC687FCD0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DD4624-A0AB-D86F-9492-C73565745600}"/>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5" name="Footer Placeholder 4">
            <a:extLst>
              <a:ext uri="{FF2B5EF4-FFF2-40B4-BE49-F238E27FC236}">
                <a16:creationId xmlns:a16="http://schemas.microsoft.com/office/drawing/2014/main" id="{662337EA-342C-FDA7-2946-128C2881F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DF2422-F289-A07E-274A-28D35BC9FF63}"/>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4077885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A0CE8-8603-3030-2832-83B068D56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035BC86-6EAA-4C0F-62CC-7FC15A44AE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E9E2D3-D7DC-B898-F4D3-825AFBC94ABD}"/>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5" name="Footer Placeholder 4">
            <a:extLst>
              <a:ext uri="{FF2B5EF4-FFF2-40B4-BE49-F238E27FC236}">
                <a16:creationId xmlns:a16="http://schemas.microsoft.com/office/drawing/2014/main" id="{E2F71265-26F8-A221-8FBB-D735D2CEBC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DC3DF-361B-DC17-D82F-51A2E1583A99}"/>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827176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C93BEB-33E0-03C2-D26B-2CF10648019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50D180-0B20-6F99-CF0B-34D4584884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ECCD41-C930-51AE-83A2-67DC8D07469E}"/>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5" name="Footer Placeholder 4">
            <a:extLst>
              <a:ext uri="{FF2B5EF4-FFF2-40B4-BE49-F238E27FC236}">
                <a16:creationId xmlns:a16="http://schemas.microsoft.com/office/drawing/2014/main" id="{AA95F937-57F4-593B-1616-EAD5105A7F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3C2F12-EB06-FD1C-6672-69E9904F0A9E}"/>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1955932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13754-E3B8-EF06-CE9F-5FAE7E1EEA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4499A8-7E23-4995-DD71-5F49DCFE1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996269-D734-F28D-827D-D2CCCEFB4372}"/>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5" name="Footer Placeholder 4">
            <a:extLst>
              <a:ext uri="{FF2B5EF4-FFF2-40B4-BE49-F238E27FC236}">
                <a16:creationId xmlns:a16="http://schemas.microsoft.com/office/drawing/2014/main" id="{C227C5B2-D8A8-6FCE-2A35-654E0CE8CC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D65E35-3E34-19CB-BE66-8437B88F30AE}"/>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3087530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DA67F-7823-1507-8585-ACE9E74643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7C5DAB-E1F4-F116-EDF5-B42E479DBE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722CC1-0240-737A-7FAD-DFCDA7F7E9DA}"/>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5" name="Footer Placeholder 4">
            <a:extLst>
              <a:ext uri="{FF2B5EF4-FFF2-40B4-BE49-F238E27FC236}">
                <a16:creationId xmlns:a16="http://schemas.microsoft.com/office/drawing/2014/main" id="{D9B7B7E8-C30B-3CBE-B37A-1E2681CBC6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F24759-1B06-4346-5966-69516C638882}"/>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1567967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4EFA1-9F56-2270-7656-58FE78220C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8EBDB4-4DAB-7CCA-8807-FAF04C4509B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7690E8-1D05-459E-6A6A-529D8633C31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97D5D4-6695-12B2-5D4E-4029393C7AFF}"/>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6" name="Footer Placeholder 5">
            <a:extLst>
              <a:ext uri="{FF2B5EF4-FFF2-40B4-BE49-F238E27FC236}">
                <a16:creationId xmlns:a16="http://schemas.microsoft.com/office/drawing/2014/main" id="{1F72CBF1-5925-3D36-889B-23DC40AF9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560BD-CDB1-F5B2-F801-6235BA73AE1E}"/>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338017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D00C5-F739-0E47-369B-2776E43198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11CEC2-8B4A-2391-5901-826AD734E5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DDC022B-53BF-F26E-BBEB-D852E9C81BA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53B324-9C42-2C37-44DD-F1A7773900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D05066-AD05-413F-2E98-E9224F08711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9B8585-16AB-E4D4-BCB0-060366BD8A4A}"/>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8" name="Footer Placeholder 7">
            <a:extLst>
              <a:ext uri="{FF2B5EF4-FFF2-40B4-BE49-F238E27FC236}">
                <a16:creationId xmlns:a16="http://schemas.microsoft.com/office/drawing/2014/main" id="{8EC5A387-0D61-340D-8DEF-7CD613408B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29E0B3-8BC4-DB1C-1B1D-6545485B1775}"/>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2083049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FC8A8-56BB-0C8B-9F63-590DBE180E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8A6CC6-249E-905F-B2C6-E12496DE34BD}"/>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4" name="Footer Placeholder 3">
            <a:extLst>
              <a:ext uri="{FF2B5EF4-FFF2-40B4-BE49-F238E27FC236}">
                <a16:creationId xmlns:a16="http://schemas.microsoft.com/office/drawing/2014/main" id="{82437BE5-AEA2-15CE-9CB8-D36E8939FB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79CDCA-6F6F-5788-1327-9F3A394A7A27}"/>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597004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301315-F877-17A5-248A-E6C24F4A26EF}"/>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3" name="Footer Placeholder 2">
            <a:extLst>
              <a:ext uri="{FF2B5EF4-FFF2-40B4-BE49-F238E27FC236}">
                <a16:creationId xmlns:a16="http://schemas.microsoft.com/office/drawing/2014/main" id="{375A24E4-87B2-E1F2-5453-02812E5031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2363CA-5C48-F776-E45C-24A387516733}"/>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101004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66B7C-1A04-7285-5AE6-DBAA4236C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2D2311E-ABEA-B297-EEE6-1725B95DC9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B112D0-0EEB-6CD0-0F9D-BA1565C08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4D13F9-4F25-F5C8-65D4-23E2BC2ACC6F}"/>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6" name="Footer Placeholder 5">
            <a:extLst>
              <a:ext uri="{FF2B5EF4-FFF2-40B4-BE49-F238E27FC236}">
                <a16:creationId xmlns:a16="http://schemas.microsoft.com/office/drawing/2014/main" id="{67BDDE01-23C4-9A2A-D5FD-C0E888D4A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02658A-CC6E-6618-111D-44CC65C3278D}"/>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57525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BA36F-66E4-8DB8-9DB4-82433E689F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0E0F88-6773-5F35-A370-9BF04A43A3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5810CC-EE81-65B7-310D-58E5E551BC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8B0334-E75B-6B91-2A10-8D75BF67BACD}"/>
              </a:ext>
            </a:extLst>
          </p:cNvPr>
          <p:cNvSpPr>
            <a:spLocks noGrp="1"/>
          </p:cNvSpPr>
          <p:nvPr>
            <p:ph type="dt" sz="half" idx="10"/>
          </p:nvPr>
        </p:nvSpPr>
        <p:spPr/>
        <p:txBody>
          <a:bodyPr/>
          <a:lstStyle/>
          <a:p>
            <a:fld id="{D5AE7418-5E0C-44E2-B88A-46FCE3CF2ADF}" type="datetimeFigureOut">
              <a:rPr lang="en-US" smtClean="0"/>
              <a:t>10/23/2024</a:t>
            </a:fld>
            <a:endParaRPr lang="en-US"/>
          </a:p>
        </p:txBody>
      </p:sp>
      <p:sp>
        <p:nvSpPr>
          <p:cNvPr id="6" name="Footer Placeholder 5">
            <a:extLst>
              <a:ext uri="{FF2B5EF4-FFF2-40B4-BE49-F238E27FC236}">
                <a16:creationId xmlns:a16="http://schemas.microsoft.com/office/drawing/2014/main" id="{094D9CC7-4395-D009-BEE7-43FF79A26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B38EC-4C22-0757-9098-F05FB1065D7D}"/>
              </a:ext>
            </a:extLst>
          </p:cNvPr>
          <p:cNvSpPr>
            <a:spLocks noGrp="1"/>
          </p:cNvSpPr>
          <p:nvPr>
            <p:ph type="sldNum" sz="quarter" idx="12"/>
          </p:nvPr>
        </p:nvSpPr>
        <p:spPr/>
        <p:txBody>
          <a:bodyPr/>
          <a:lstStyle/>
          <a:p>
            <a:fld id="{8A8594E5-9416-448F-B6B1-C41B3CE3506E}" type="slidenum">
              <a:rPr lang="en-US" smtClean="0"/>
              <a:t>‹#›</a:t>
            </a:fld>
            <a:endParaRPr lang="en-US"/>
          </a:p>
        </p:txBody>
      </p:sp>
    </p:spTree>
    <p:extLst>
      <p:ext uri="{BB962C8B-B14F-4D97-AF65-F5344CB8AC3E}">
        <p14:creationId xmlns:p14="http://schemas.microsoft.com/office/powerpoint/2010/main" val="1283179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02B28B-427F-E579-5DD9-BFAFC7C152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2A9F1-68EC-5906-6986-5C3299CD1F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02D00A-A935-64A8-D3A2-8AA0C10D05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AE7418-5E0C-44E2-B88A-46FCE3CF2ADF}" type="datetimeFigureOut">
              <a:rPr lang="en-US" smtClean="0"/>
              <a:t>10/23/2024</a:t>
            </a:fld>
            <a:endParaRPr lang="en-US"/>
          </a:p>
        </p:txBody>
      </p:sp>
      <p:sp>
        <p:nvSpPr>
          <p:cNvPr id="5" name="Footer Placeholder 4">
            <a:extLst>
              <a:ext uri="{FF2B5EF4-FFF2-40B4-BE49-F238E27FC236}">
                <a16:creationId xmlns:a16="http://schemas.microsoft.com/office/drawing/2014/main" id="{9D579121-8F44-B53D-F35E-CF77B85614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0999B8-C656-DBD9-D583-B7BD24153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594E5-9416-448F-B6B1-C41B3CE3506E}" type="slidenum">
              <a:rPr lang="en-US" smtClean="0"/>
              <a:t>‹#›</a:t>
            </a:fld>
            <a:endParaRPr lang="en-US"/>
          </a:p>
        </p:txBody>
      </p:sp>
    </p:spTree>
    <p:extLst>
      <p:ext uri="{BB962C8B-B14F-4D97-AF65-F5344CB8AC3E}">
        <p14:creationId xmlns:p14="http://schemas.microsoft.com/office/powerpoint/2010/main" val="183262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ObjectDemo.java"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Rectangle%20Class%20Phase%201/LengthDemo.java" TargetMode="External"/><Relationship Id="rId2" Type="http://schemas.openxmlformats.org/officeDocument/2006/relationships/hyperlink" Target="Rectangle%20Class%20Phase%201/Rectangle.java"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Rectangle%20Class%20Phase%203/LengthWidthDemo.java" TargetMode="External"/><Relationship Id="rId2" Type="http://schemas.openxmlformats.org/officeDocument/2006/relationships/hyperlink" Target="Rectangle%20Class%20Phase%203/Rectangle.jav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hyperlink" Target="Rectangle%20Class%20Phase%204/RectangleDemo.java" TargetMode="External"/><Relationship Id="rId2" Type="http://schemas.openxmlformats.org/officeDocument/2006/relationships/hyperlink" Target="Rectangle%20Class%20Phase%204/Rectangle.java"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hyperlink" Target="Rectangle%20Class%20Phase%204/RoomAreas.java" TargetMode="Externa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hyperlink" Target="Rectangle%20Class%20Phase%205/ConstructorDemo.java" TargetMode="External"/><Relationship Id="rId2" Type="http://schemas.openxmlformats.org/officeDocument/2006/relationships/hyperlink" Target="Rectangle%20Class%20Phase%205/Rectangle.java"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Rectangle%20Class%20Phase%205/ConstructorDemo.java" TargetMode="External"/><Relationship Id="rId2" Type="http://schemas.openxmlformats.org/officeDocument/2006/relationships/hyperlink" Target="Rectangle%20Class%20Phase%205/Rectangle.java"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hyperlink" Target="Rectangle%20Class%20Phase%205/ConstructorDemo.java" TargetMode="External"/><Relationship Id="rId2" Type="http://schemas.openxmlformats.org/officeDocument/2006/relationships/hyperlink" Target="Rectangle%20Class%20Phase%205/Rectangle.java" TargetMode="Externa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Rectangle%20Class%20Phase%205/Rectangle.java" TargetMode="External"/><Relationship Id="rId2" Type="http://schemas.openxmlformats.org/officeDocument/2006/relationships/hyperlink" Target="Rectangle%20Class%20Phase%201/Rectangle.java"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hyperlink" Target="DieArgument.java" TargetMode="Externa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Rectangle%20Class%20Phase%205/ConstructorDemo.java" TargetMode="External"/><Relationship Id="rId2" Type="http://schemas.openxmlformats.org/officeDocument/2006/relationships/hyperlink" Target="Rectangle%20Class%20Phase%205/Rectangle.java"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BCB8B-2D39-F046-ABB7-C6F646CE0C6B}"/>
              </a:ext>
            </a:extLst>
          </p:cNvPr>
          <p:cNvSpPr>
            <a:spLocks noGrp="1"/>
          </p:cNvSpPr>
          <p:nvPr>
            <p:ph type="ctrTitle"/>
          </p:nvPr>
        </p:nvSpPr>
        <p:spPr/>
        <p:txBody>
          <a:bodyPr/>
          <a:lstStyle/>
          <a:p>
            <a:r>
              <a:rPr lang="en-US"/>
              <a:t>Chapter 6</a:t>
            </a:r>
            <a:endParaRPr lang="en-US" dirty="0"/>
          </a:p>
        </p:txBody>
      </p:sp>
      <p:sp>
        <p:nvSpPr>
          <p:cNvPr id="3" name="Subtitle 2">
            <a:extLst>
              <a:ext uri="{FF2B5EF4-FFF2-40B4-BE49-F238E27FC236}">
                <a16:creationId xmlns:a16="http://schemas.microsoft.com/office/drawing/2014/main" id="{349E069D-2FB6-F622-1C50-BCD08E8ED4BA}"/>
              </a:ext>
            </a:extLst>
          </p:cNvPr>
          <p:cNvSpPr>
            <a:spLocks noGrp="1"/>
          </p:cNvSpPr>
          <p:nvPr>
            <p:ph type="subTitle" idx="1"/>
          </p:nvPr>
        </p:nvSpPr>
        <p:spPr/>
        <p:txBody>
          <a:bodyPr>
            <a:normAutofit/>
          </a:bodyPr>
          <a:lstStyle/>
          <a:p>
            <a:r>
              <a:rPr lang="en-US" sz="3600" dirty="0"/>
              <a:t>A First Look at Classes</a:t>
            </a:r>
          </a:p>
        </p:txBody>
      </p:sp>
    </p:spTree>
    <p:extLst>
      <p:ext uri="{BB962C8B-B14F-4D97-AF65-F5344CB8AC3E}">
        <p14:creationId xmlns:p14="http://schemas.microsoft.com/office/powerpoint/2010/main" val="243389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2217E6-E98B-E8FE-F22A-B22F44E89BF8}"/>
              </a:ext>
            </a:extLst>
          </p:cNvPr>
          <p:cNvSpPr txBox="1"/>
          <p:nvPr/>
        </p:nvSpPr>
        <p:spPr>
          <a:xfrm>
            <a:off x="1642666" y="1699779"/>
            <a:ext cx="193545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en-US" sz="2400" i="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A1377C5C-FC48-765D-F91C-59074E4FAFF4}"/>
              </a:ext>
            </a:extLst>
          </p:cNvPr>
          <p:cNvSpPr txBox="1"/>
          <p:nvPr/>
        </p:nvSpPr>
        <p:spPr>
          <a:xfrm>
            <a:off x="1628629" y="3281211"/>
            <a:ext cx="1935455"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en-US" sz="2400" i="0" dirty="0">
              <a:latin typeface="Times New Roman" panose="02020603050405020304" pitchFamily="18" charset="0"/>
              <a:cs typeface="Times New Roman" panose="02020603050405020304" pitchFamily="18" charset="0"/>
            </a:endParaRPr>
          </a:p>
        </p:txBody>
      </p:sp>
      <p:sp>
        <p:nvSpPr>
          <p:cNvPr id="4" name="Rectangle: Rounded Corners 4">
            <a:extLst>
              <a:ext uri="{FF2B5EF4-FFF2-40B4-BE49-F238E27FC236}">
                <a16:creationId xmlns:a16="http://schemas.microsoft.com/office/drawing/2014/main" id="{9321BEC8-2CE6-FE08-A1A1-62B09F986063}"/>
              </a:ext>
            </a:extLst>
          </p:cNvPr>
          <p:cNvSpPr>
            <a:spLocks noChangeArrowheads="1"/>
          </p:cNvSpPr>
          <p:nvPr/>
        </p:nvSpPr>
        <p:spPr bwMode="auto">
          <a:xfrm>
            <a:off x="5164284" y="1633538"/>
            <a:ext cx="2424113" cy="609600"/>
          </a:xfrm>
          <a:prstGeom prst="roundRect">
            <a:avLst>
              <a:gd name="adj" fmla="val 16667"/>
            </a:avLst>
          </a:prstGeom>
          <a:solidFill>
            <a:schemeClr val="bg2"/>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Scanner </a:t>
            </a:r>
            <a:r>
              <a:rPr lang="en-US" altLang="en-US" sz="2400" i="0" dirty="0"/>
              <a:t>object</a:t>
            </a:r>
            <a:endParaRPr lang="en-US" altLang="en-US" sz="2400" dirty="0"/>
          </a:p>
        </p:txBody>
      </p:sp>
      <p:sp>
        <p:nvSpPr>
          <p:cNvPr id="5" name="Rectangle: Rounded Corners 5">
            <a:extLst>
              <a:ext uri="{FF2B5EF4-FFF2-40B4-BE49-F238E27FC236}">
                <a16:creationId xmlns:a16="http://schemas.microsoft.com/office/drawing/2014/main" id="{202D47F6-B81C-48AE-ECEA-CBA39EADD609}"/>
              </a:ext>
            </a:extLst>
          </p:cNvPr>
          <p:cNvSpPr>
            <a:spLocks noChangeArrowheads="1"/>
          </p:cNvSpPr>
          <p:nvPr/>
        </p:nvSpPr>
        <p:spPr bwMode="auto">
          <a:xfrm>
            <a:off x="5164284" y="3200400"/>
            <a:ext cx="2424113" cy="609600"/>
          </a:xfrm>
          <a:prstGeom prst="roundRect">
            <a:avLst>
              <a:gd name="adj" fmla="val 16667"/>
            </a:avLst>
          </a:prstGeom>
          <a:solidFill>
            <a:schemeClr val="bg2"/>
          </a:solidFill>
          <a:ln w="9525" algn="ctr">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Random </a:t>
            </a:r>
            <a:r>
              <a:rPr lang="en-US" altLang="en-US" sz="2400" i="0"/>
              <a:t>object</a:t>
            </a:r>
            <a:endParaRPr lang="en-US" altLang="en-US" sz="2400"/>
          </a:p>
        </p:txBody>
      </p:sp>
      <p:sp>
        <p:nvSpPr>
          <p:cNvPr id="6" name="TextBox 5">
            <a:extLst>
              <a:ext uri="{FF2B5EF4-FFF2-40B4-BE49-F238E27FC236}">
                <a16:creationId xmlns:a16="http://schemas.microsoft.com/office/drawing/2014/main" id="{DE95C955-4BC6-6359-3AAD-04D0B88FBB4B}"/>
              </a:ext>
            </a:extLst>
          </p:cNvPr>
          <p:cNvSpPr txBox="1"/>
          <p:nvPr/>
        </p:nvSpPr>
        <p:spPr>
          <a:xfrm>
            <a:off x="1617517" y="4659740"/>
            <a:ext cx="1935456" cy="46166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endParaRPr lang="en-US" sz="2400" i="0" dirty="0">
              <a:latin typeface="Times New Roman" panose="02020603050405020304" pitchFamily="18" charset="0"/>
              <a:cs typeface="Times New Roman" panose="02020603050405020304" pitchFamily="18" charset="0"/>
            </a:endParaRPr>
          </a:p>
        </p:txBody>
      </p:sp>
      <p:sp>
        <p:nvSpPr>
          <p:cNvPr id="7" name="Rectangle: Rounded Corners 7">
            <a:extLst>
              <a:ext uri="{FF2B5EF4-FFF2-40B4-BE49-F238E27FC236}">
                <a16:creationId xmlns:a16="http://schemas.microsoft.com/office/drawing/2014/main" id="{F4F156C0-7E9B-7DD7-EB94-28DA7311D8EF}"/>
              </a:ext>
            </a:extLst>
          </p:cNvPr>
          <p:cNvSpPr>
            <a:spLocks noChangeArrowheads="1"/>
          </p:cNvSpPr>
          <p:nvPr/>
        </p:nvSpPr>
        <p:spPr bwMode="auto">
          <a:xfrm>
            <a:off x="5097610" y="4599999"/>
            <a:ext cx="2490787" cy="609600"/>
          </a:xfrm>
          <a:prstGeom prst="roundRect">
            <a:avLst>
              <a:gd name="adj" fmla="val 16667"/>
            </a:avLst>
          </a:prstGeom>
          <a:solidFill>
            <a:schemeClr val="bg2"/>
          </a:solidFill>
          <a:ln w="9525" algn="ctr">
            <a:noFill/>
            <a:round/>
            <a:headEnd/>
            <a:tailEnd/>
          </a:ln>
          <a:effectLst>
            <a:outerShdw blurRad="44450" dist="27940" dir="5400000" algn="ctr">
              <a:srgbClr val="000000">
                <a:alpha val="32000"/>
              </a:srgbClr>
            </a:outerShdw>
            <a:reflection blurRad="6350" stA="50000" endA="300" endPos="55000" dir="5400000" sy="-100000" algn="bl" rotWithShape="0"/>
          </a:effectLst>
          <a:scene3d>
            <a:camera prst="orthographicFront">
              <a:rot lat="0" lon="0" rev="0"/>
            </a:camera>
            <a:lightRig rig="balanced" dir="t">
              <a:rot lat="0" lon="0" rev="8700000"/>
            </a:lightRig>
          </a:scene3d>
          <a:sp3d>
            <a:bevelT w="190500" h="38100"/>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err="1"/>
              <a:t>PrintWrite</a:t>
            </a:r>
            <a:r>
              <a:rPr lang="en-US" altLang="en-US" sz="2400" dirty="0"/>
              <a:t> </a:t>
            </a:r>
            <a:r>
              <a:rPr lang="en-US" altLang="en-US" sz="2400" i="0" dirty="0"/>
              <a:t>object</a:t>
            </a:r>
            <a:endParaRPr lang="en-US" altLang="en-US" sz="2400" dirty="0"/>
          </a:p>
        </p:txBody>
      </p:sp>
      <p:cxnSp>
        <p:nvCxnSpPr>
          <p:cNvPr id="8" name="Straight Arrow Connector 7">
            <a:extLst>
              <a:ext uri="{FF2B5EF4-FFF2-40B4-BE49-F238E27FC236}">
                <a16:creationId xmlns:a16="http://schemas.microsoft.com/office/drawing/2014/main" id="{767FBBF1-BD0A-109A-CC1B-DB2AF9167EB1}"/>
              </a:ext>
            </a:extLst>
          </p:cNvPr>
          <p:cNvCxnSpPr>
            <a:cxnSpLocks/>
            <a:stCxn id="2" idx="3"/>
            <a:endCxn id="4" idx="1"/>
          </p:cNvCxnSpPr>
          <p:nvPr/>
        </p:nvCxnSpPr>
        <p:spPr bwMode="auto">
          <a:xfrm>
            <a:off x="3578121" y="1930612"/>
            <a:ext cx="1586163" cy="7726"/>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F7447400-E8AE-95EE-D0F9-D6225AB35CD0}"/>
              </a:ext>
            </a:extLst>
          </p:cNvPr>
          <p:cNvCxnSpPr>
            <a:cxnSpLocks/>
            <a:stCxn id="3" idx="3"/>
            <a:endCxn id="5" idx="1"/>
          </p:cNvCxnSpPr>
          <p:nvPr/>
        </p:nvCxnSpPr>
        <p:spPr bwMode="auto">
          <a:xfrm flipV="1">
            <a:off x="3564084" y="3505200"/>
            <a:ext cx="1600200" cy="6844"/>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5C0AD0C6-77B9-D410-8CCD-20E4DBA980DF}"/>
              </a:ext>
            </a:extLst>
          </p:cNvPr>
          <p:cNvCxnSpPr>
            <a:cxnSpLocks/>
            <a:stCxn id="6" idx="3"/>
            <a:endCxn id="7" idx="1"/>
          </p:cNvCxnSpPr>
          <p:nvPr/>
        </p:nvCxnSpPr>
        <p:spPr bwMode="auto">
          <a:xfrm>
            <a:off x="3552973" y="4890573"/>
            <a:ext cx="1544637" cy="14226"/>
          </a:xfrm>
          <a:prstGeom prst="straightConnector1">
            <a:avLst/>
          </a:prstGeom>
          <a:ln w="12700">
            <a:headEnd type="none" w="med" len="med"/>
            <a:tailEnd type="triangle"/>
          </a:ln>
        </p:spPr>
        <p:style>
          <a:lnRef idx="1">
            <a:schemeClr val="dk1"/>
          </a:lnRef>
          <a:fillRef idx="0">
            <a:schemeClr val="dk1"/>
          </a:fillRef>
          <a:effectRef idx="0">
            <a:schemeClr val="dk1"/>
          </a:effectRef>
          <a:fontRef idx="minor">
            <a:schemeClr val="tx1"/>
          </a:fontRef>
        </p:style>
      </p:cxnSp>
      <p:sp>
        <p:nvSpPr>
          <p:cNvPr id="11" name="TextBox 12">
            <a:extLst>
              <a:ext uri="{FF2B5EF4-FFF2-40B4-BE49-F238E27FC236}">
                <a16:creationId xmlns:a16="http://schemas.microsoft.com/office/drawing/2014/main" id="{1C1FCE10-7C80-1B15-E7E4-DE6461BA9AC2}"/>
              </a:ext>
            </a:extLst>
          </p:cNvPr>
          <p:cNvSpPr txBox="1">
            <a:spLocks noChangeArrowheads="1"/>
          </p:cNvSpPr>
          <p:nvPr/>
        </p:nvSpPr>
        <p:spPr bwMode="auto">
          <a:xfrm>
            <a:off x="2116284" y="5562600"/>
            <a:ext cx="464819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i="0" dirty="0"/>
              <a:t>Objects created by the program.</a:t>
            </a:r>
          </a:p>
        </p:txBody>
      </p:sp>
      <p:grpSp>
        <p:nvGrpSpPr>
          <p:cNvPr id="12" name="Group 51">
            <a:extLst>
              <a:ext uri="{FF2B5EF4-FFF2-40B4-BE49-F238E27FC236}">
                <a16:creationId xmlns:a16="http://schemas.microsoft.com/office/drawing/2014/main" id="{199C5EB8-3199-BE7E-CEA9-A842C89A766A}"/>
              </a:ext>
            </a:extLst>
          </p:cNvPr>
          <p:cNvGrpSpPr>
            <a:grpSpLocks/>
          </p:cNvGrpSpPr>
          <p:nvPr/>
        </p:nvGrpSpPr>
        <p:grpSpPr bwMode="auto">
          <a:xfrm>
            <a:off x="8036072" y="1517650"/>
            <a:ext cx="2538412" cy="4584700"/>
            <a:chOff x="2165" y="816"/>
            <a:chExt cx="1776" cy="3030"/>
          </a:xfrm>
        </p:grpSpPr>
        <p:sp>
          <p:nvSpPr>
            <p:cNvPr id="13" name="Rectangle 4">
              <a:extLst>
                <a:ext uri="{FF2B5EF4-FFF2-40B4-BE49-F238E27FC236}">
                  <a16:creationId xmlns:a16="http://schemas.microsoft.com/office/drawing/2014/main" id="{4D1D99C6-39C7-B6BF-D8E2-84B08BC1474B}"/>
                </a:ext>
              </a:extLst>
            </p:cNvPr>
            <p:cNvSpPr>
              <a:spLocks noChangeArrowheads="1"/>
            </p:cNvSpPr>
            <p:nvPr/>
          </p:nvSpPr>
          <p:spPr bwMode="auto">
            <a:xfrm>
              <a:off x="2165" y="816"/>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Scanner Object</a:t>
              </a:r>
            </a:p>
          </p:txBody>
        </p:sp>
        <p:sp>
          <p:nvSpPr>
            <p:cNvPr id="14" name="Rectangle 5">
              <a:extLst>
                <a:ext uri="{FF2B5EF4-FFF2-40B4-BE49-F238E27FC236}">
                  <a16:creationId xmlns:a16="http://schemas.microsoft.com/office/drawing/2014/main" id="{46521447-D522-5DDD-7D57-765101FD14C0}"/>
                </a:ext>
              </a:extLst>
            </p:cNvPr>
            <p:cNvSpPr>
              <a:spLocks noChangeArrowheads="1"/>
            </p:cNvSpPr>
            <p:nvPr/>
          </p:nvSpPr>
          <p:spPr bwMode="auto">
            <a:xfrm>
              <a:off x="2165" y="1104"/>
              <a:ext cx="1776" cy="336"/>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600" dirty="0"/>
                <a:t>Attributes (data)</a:t>
              </a:r>
              <a:br>
                <a:rPr lang="en-US" altLang="en-US" sz="1600" dirty="0"/>
              </a:br>
              <a:r>
                <a:rPr lang="en-US" altLang="en-US" sz="1600" dirty="0"/>
                <a:t>typically private to this object</a:t>
              </a:r>
            </a:p>
          </p:txBody>
        </p:sp>
        <p:sp>
          <p:nvSpPr>
            <p:cNvPr id="15" name="Rectangle 6">
              <a:extLst>
                <a:ext uri="{FF2B5EF4-FFF2-40B4-BE49-F238E27FC236}">
                  <a16:creationId xmlns:a16="http://schemas.microsoft.com/office/drawing/2014/main" id="{B27E50AD-5C00-6167-2CF5-10054A214722}"/>
                </a:ext>
              </a:extLst>
            </p:cNvPr>
            <p:cNvSpPr>
              <a:spLocks noChangeArrowheads="1"/>
            </p:cNvSpPr>
            <p:nvPr/>
          </p:nvSpPr>
          <p:spPr bwMode="auto">
            <a:xfrm>
              <a:off x="2172" y="1440"/>
              <a:ext cx="1769" cy="2406"/>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t>Methods</a:t>
              </a:r>
              <a:br>
                <a:rPr lang="en-US" altLang="en-US" sz="1800"/>
              </a:br>
              <a:r>
                <a:rPr lang="en-US" altLang="en-US" sz="1800"/>
                <a:t>(behaviors / procedures)</a:t>
              </a:r>
            </a:p>
          </p:txBody>
        </p:sp>
        <p:grpSp>
          <p:nvGrpSpPr>
            <p:cNvPr id="16" name="Group 7">
              <a:extLst>
                <a:ext uri="{FF2B5EF4-FFF2-40B4-BE49-F238E27FC236}">
                  <a16:creationId xmlns:a16="http://schemas.microsoft.com/office/drawing/2014/main" id="{0BBB1EA9-950D-5A64-1F68-378DAAD1E8CE}"/>
                </a:ext>
              </a:extLst>
            </p:cNvPr>
            <p:cNvGrpSpPr>
              <a:grpSpLocks/>
            </p:cNvGrpSpPr>
            <p:nvPr/>
          </p:nvGrpSpPr>
          <p:grpSpPr bwMode="auto">
            <a:xfrm>
              <a:off x="2501" y="2112"/>
              <a:ext cx="1147" cy="1296"/>
              <a:chOff x="1584" y="1584"/>
              <a:chExt cx="1402" cy="1584"/>
            </a:xfrm>
          </p:grpSpPr>
          <p:grpSp>
            <p:nvGrpSpPr>
              <p:cNvPr id="20" name="Group 8">
                <a:extLst>
                  <a:ext uri="{FF2B5EF4-FFF2-40B4-BE49-F238E27FC236}">
                    <a16:creationId xmlns:a16="http://schemas.microsoft.com/office/drawing/2014/main" id="{84DE724F-3579-1309-DEB5-6E2753B9720F}"/>
                  </a:ext>
                </a:extLst>
              </p:cNvPr>
              <p:cNvGrpSpPr>
                <a:grpSpLocks/>
              </p:cNvGrpSpPr>
              <p:nvPr/>
            </p:nvGrpSpPr>
            <p:grpSpPr bwMode="auto">
              <a:xfrm>
                <a:off x="1584" y="1584"/>
                <a:ext cx="346" cy="432"/>
                <a:chOff x="1776" y="2208"/>
                <a:chExt cx="192" cy="240"/>
              </a:xfrm>
            </p:grpSpPr>
            <p:sp>
              <p:nvSpPr>
                <p:cNvPr id="45" name="AutoShape 9">
                  <a:extLst>
                    <a:ext uri="{FF2B5EF4-FFF2-40B4-BE49-F238E27FC236}">
                      <a16:creationId xmlns:a16="http://schemas.microsoft.com/office/drawing/2014/main" id="{0D097DEE-8A5E-7872-252C-BB8F10BA7B1A}"/>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46" name="AutoShape 10">
                  <a:extLst>
                    <a:ext uri="{FF2B5EF4-FFF2-40B4-BE49-F238E27FC236}">
                      <a16:creationId xmlns:a16="http://schemas.microsoft.com/office/drawing/2014/main" id="{83EC5C9D-595E-CA16-062E-F31EA9B76917}"/>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1" name="Group 11">
                <a:extLst>
                  <a:ext uri="{FF2B5EF4-FFF2-40B4-BE49-F238E27FC236}">
                    <a16:creationId xmlns:a16="http://schemas.microsoft.com/office/drawing/2014/main" id="{CE08D9EA-B1B2-C186-3687-4B8820A75211}"/>
                  </a:ext>
                </a:extLst>
              </p:cNvPr>
              <p:cNvGrpSpPr>
                <a:grpSpLocks/>
              </p:cNvGrpSpPr>
              <p:nvPr/>
            </p:nvGrpSpPr>
            <p:grpSpPr bwMode="auto">
              <a:xfrm>
                <a:off x="2112" y="1584"/>
                <a:ext cx="346" cy="432"/>
                <a:chOff x="1776" y="2208"/>
                <a:chExt cx="192" cy="240"/>
              </a:xfrm>
            </p:grpSpPr>
            <p:sp>
              <p:nvSpPr>
                <p:cNvPr id="43" name="AutoShape 12">
                  <a:extLst>
                    <a:ext uri="{FF2B5EF4-FFF2-40B4-BE49-F238E27FC236}">
                      <a16:creationId xmlns:a16="http://schemas.microsoft.com/office/drawing/2014/main" id="{49FD0327-019B-D9DB-51A4-11066BD838ED}"/>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44" name="AutoShape 13">
                  <a:extLst>
                    <a:ext uri="{FF2B5EF4-FFF2-40B4-BE49-F238E27FC236}">
                      <a16:creationId xmlns:a16="http://schemas.microsoft.com/office/drawing/2014/main" id="{1842103E-D399-7283-56D9-C2B4772F481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2" name="Group 23">
                <a:extLst>
                  <a:ext uri="{FF2B5EF4-FFF2-40B4-BE49-F238E27FC236}">
                    <a16:creationId xmlns:a16="http://schemas.microsoft.com/office/drawing/2014/main" id="{84AB7307-B702-1E1F-6DD4-4A771EF3BEB2}"/>
                  </a:ext>
                </a:extLst>
              </p:cNvPr>
              <p:cNvGrpSpPr>
                <a:grpSpLocks/>
              </p:cNvGrpSpPr>
              <p:nvPr/>
            </p:nvGrpSpPr>
            <p:grpSpPr bwMode="auto">
              <a:xfrm>
                <a:off x="2640" y="1584"/>
                <a:ext cx="346" cy="432"/>
                <a:chOff x="1776" y="2208"/>
                <a:chExt cx="192" cy="240"/>
              </a:xfrm>
            </p:grpSpPr>
            <p:sp>
              <p:nvSpPr>
                <p:cNvPr id="41" name="AutoShape 15">
                  <a:extLst>
                    <a:ext uri="{FF2B5EF4-FFF2-40B4-BE49-F238E27FC236}">
                      <a16:creationId xmlns:a16="http://schemas.microsoft.com/office/drawing/2014/main" id="{F292B4EF-5CA7-3C15-E17D-BA48B59BA00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42" name="AutoShape 16">
                  <a:extLst>
                    <a:ext uri="{FF2B5EF4-FFF2-40B4-BE49-F238E27FC236}">
                      <a16:creationId xmlns:a16="http://schemas.microsoft.com/office/drawing/2014/main" id="{83448E20-6554-2CA4-1B5D-A48BE0A1086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3" name="Group 17">
                <a:extLst>
                  <a:ext uri="{FF2B5EF4-FFF2-40B4-BE49-F238E27FC236}">
                    <a16:creationId xmlns:a16="http://schemas.microsoft.com/office/drawing/2014/main" id="{A2BE0790-F44B-2EFB-BEC2-FF8521AFB78B}"/>
                  </a:ext>
                </a:extLst>
              </p:cNvPr>
              <p:cNvGrpSpPr>
                <a:grpSpLocks/>
              </p:cNvGrpSpPr>
              <p:nvPr/>
            </p:nvGrpSpPr>
            <p:grpSpPr bwMode="auto">
              <a:xfrm>
                <a:off x="2640" y="2736"/>
                <a:ext cx="346" cy="432"/>
                <a:chOff x="1776" y="2208"/>
                <a:chExt cx="192" cy="240"/>
              </a:xfrm>
            </p:grpSpPr>
            <p:sp>
              <p:nvSpPr>
                <p:cNvPr id="39" name="AutoShape 18">
                  <a:extLst>
                    <a:ext uri="{FF2B5EF4-FFF2-40B4-BE49-F238E27FC236}">
                      <a16:creationId xmlns:a16="http://schemas.microsoft.com/office/drawing/2014/main" id="{98D6EDFC-2261-432C-F0C8-5B6D9CDFB23D}"/>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40" name="AutoShape 19">
                  <a:extLst>
                    <a:ext uri="{FF2B5EF4-FFF2-40B4-BE49-F238E27FC236}">
                      <a16:creationId xmlns:a16="http://schemas.microsoft.com/office/drawing/2014/main" id="{E4B361F4-7255-6F4D-54A4-DAAD4D3ED001}"/>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4" name="Group 20">
                <a:extLst>
                  <a:ext uri="{FF2B5EF4-FFF2-40B4-BE49-F238E27FC236}">
                    <a16:creationId xmlns:a16="http://schemas.microsoft.com/office/drawing/2014/main" id="{5CA22650-A971-2093-4039-62DA45E05017}"/>
                  </a:ext>
                </a:extLst>
              </p:cNvPr>
              <p:cNvGrpSpPr>
                <a:grpSpLocks/>
              </p:cNvGrpSpPr>
              <p:nvPr/>
            </p:nvGrpSpPr>
            <p:grpSpPr bwMode="auto">
              <a:xfrm>
                <a:off x="1584" y="2160"/>
                <a:ext cx="346" cy="432"/>
                <a:chOff x="1776" y="2208"/>
                <a:chExt cx="192" cy="240"/>
              </a:xfrm>
            </p:grpSpPr>
            <p:sp>
              <p:nvSpPr>
                <p:cNvPr id="37" name="AutoShape 21">
                  <a:extLst>
                    <a:ext uri="{FF2B5EF4-FFF2-40B4-BE49-F238E27FC236}">
                      <a16:creationId xmlns:a16="http://schemas.microsoft.com/office/drawing/2014/main" id="{8A8939B3-9DC5-C900-F412-0275C6317FD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8" name="AutoShape 22">
                  <a:extLst>
                    <a:ext uri="{FF2B5EF4-FFF2-40B4-BE49-F238E27FC236}">
                      <a16:creationId xmlns:a16="http://schemas.microsoft.com/office/drawing/2014/main" id="{DD98D9B8-9A6E-018F-3CCF-927DE89B0251}"/>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5" name="Group 23">
                <a:extLst>
                  <a:ext uri="{FF2B5EF4-FFF2-40B4-BE49-F238E27FC236}">
                    <a16:creationId xmlns:a16="http://schemas.microsoft.com/office/drawing/2014/main" id="{BD85B68B-F157-2A44-64A0-1107CDF2944B}"/>
                  </a:ext>
                </a:extLst>
              </p:cNvPr>
              <p:cNvGrpSpPr>
                <a:grpSpLocks/>
              </p:cNvGrpSpPr>
              <p:nvPr/>
            </p:nvGrpSpPr>
            <p:grpSpPr bwMode="auto">
              <a:xfrm>
                <a:off x="2112" y="2160"/>
                <a:ext cx="346" cy="432"/>
                <a:chOff x="1776" y="2208"/>
                <a:chExt cx="192" cy="240"/>
              </a:xfrm>
            </p:grpSpPr>
            <p:sp>
              <p:nvSpPr>
                <p:cNvPr id="35" name="AutoShape 24">
                  <a:extLst>
                    <a:ext uri="{FF2B5EF4-FFF2-40B4-BE49-F238E27FC236}">
                      <a16:creationId xmlns:a16="http://schemas.microsoft.com/office/drawing/2014/main" id="{F9167F9E-9272-FB53-C042-5489563DD83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6" name="AutoShape 25">
                  <a:extLst>
                    <a:ext uri="{FF2B5EF4-FFF2-40B4-BE49-F238E27FC236}">
                      <a16:creationId xmlns:a16="http://schemas.microsoft.com/office/drawing/2014/main" id="{5B182EE3-F219-D039-CA39-3B253165EE6B}"/>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6" name="Group 26">
                <a:extLst>
                  <a:ext uri="{FF2B5EF4-FFF2-40B4-BE49-F238E27FC236}">
                    <a16:creationId xmlns:a16="http://schemas.microsoft.com/office/drawing/2014/main" id="{D53CA55B-7199-31BB-5D49-4A8ACE6D0300}"/>
                  </a:ext>
                </a:extLst>
              </p:cNvPr>
              <p:cNvGrpSpPr>
                <a:grpSpLocks/>
              </p:cNvGrpSpPr>
              <p:nvPr/>
            </p:nvGrpSpPr>
            <p:grpSpPr bwMode="auto">
              <a:xfrm>
                <a:off x="2640" y="2160"/>
                <a:ext cx="346" cy="432"/>
                <a:chOff x="1776" y="2208"/>
                <a:chExt cx="192" cy="240"/>
              </a:xfrm>
            </p:grpSpPr>
            <p:sp>
              <p:nvSpPr>
                <p:cNvPr id="33" name="AutoShape 27">
                  <a:extLst>
                    <a:ext uri="{FF2B5EF4-FFF2-40B4-BE49-F238E27FC236}">
                      <a16:creationId xmlns:a16="http://schemas.microsoft.com/office/drawing/2014/main" id="{22CEE4EB-34A0-C7FE-0BF3-2A3373EF5ED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4" name="AutoShape 28">
                  <a:extLst>
                    <a:ext uri="{FF2B5EF4-FFF2-40B4-BE49-F238E27FC236}">
                      <a16:creationId xmlns:a16="http://schemas.microsoft.com/office/drawing/2014/main" id="{A9F901B3-30A6-AD20-9500-2CD6304C2D9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7" name="Group 29">
                <a:extLst>
                  <a:ext uri="{FF2B5EF4-FFF2-40B4-BE49-F238E27FC236}">
                    <a16:creationId xmlns:a16="http://schemas.microsoft.com/office/drawing/2014/main" id="{141168B3-384F-3E97-90B7-9DC7AD957E9F}"/>
                  </a:ext>
                </a:extLst>
              </p:cNvPr>
              <p:cNvGrpSpPr>
                <a:grpSpLocks/>
              </p:cNvGrpSpPr>
              <p:nvPr/>
            </p:nvGrpSpPr>
            <p:grpSpPr bwMode="auto">
              <a:xfrm>
                <a:off x="1584" y="2736"/>
                <a:ext cx="346" cy="432"/>
                <a:chOff x="1776" y="2208"/>
                <a:chExt cx="192" cy="240"/>
              </a:xfrm>
            </p:grpSpPr>
            <p:sp>
              <p:nvSpPr>
                <p:cNvPr id="31" name="AutoShape 30">
                  <a:extLst>
                    <a:ext uri="{FF2B5EF4-FFF2-40B4-BE49-F238E27FC236}">
                      <a16:creationId xmlns:a16="http://schemas.microsoft.com/office/drawing/2014/main" id="{4EF4D90B-2976-CF1B-E2D2-F68EBFFEC2B2}"/>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2" name="AutoShape 31">
                  <a:extLst>
                    <a:ext uri="{FF2B5EF4-FFF2-40B4-BE49-F238E27FC236}">
                      <a16:creationId xmlns:a16="http://schemas.microsoft.com/office/drawing/2014/main" id="{7771D5E8-3E9B-CF02-8B3B-01FEE5A09F81}"/>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8" name="Group 32">
                <a:extLst>
                  <a:ext uri="{FF2B5EF4-FFF2-40B4-BE49-F238E27FC236}">
                    <a16:creationId xmlns:a16="http://schemas.microsoft.com/office/drawing/2014/main" id="{778C2ABF-5EBC-F46A-B43A-38B87C991FC5}"/>
                  </a:ext>
                </a:extLst>
              </p:cNvPr>
              <p:cNvGrpSpPr>
                <a:grpSpLocks/>
              </p:cNvGrpSpPr>
              <p:nvPr/>
            </p:nvGrpSpPr>
            <p:grpSpPr bwMode="auto">
              <a:xfrm>
                <a:off x="2112" y="2736"/>
                <a:ext cx="346" cy="432"/>
                <a:chOff x="1776" y="2208"/>
                <a:chExt cx="192" cy="240"/>
              </a:xfrm>
            </p:grpSpPr>
            <p:sp>
              <p:nvSpPr>
                <p:cNvPr id="29" name="AutoShape 33">
                  <a:extLst>
                    <a:ext uri="{FF2B5EF4-FFF2-40B4-BE49-F238E27FC236}">
                      <a16:creationId xmlns:a16="http://schemas.microsoft.com/office/drawing/2014/main" id="{711354C5-2728-E928-7FF2-FBBC333E606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0" name="AutoShape 34">
                  <a:extLst>
                    <a:ext uri="{FF2B5EF4-FFF2-40B4-BE49-F238E27FC236}">
                      <a16:creationId xmlns:a16="http://schemas.microsoft.com/office/drawing/2014/main" id="{15CE3CD4-6DC5-8935-A666-54216573262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sp>
          <p:nvSpPr>
            <p:cNvPr id="17" name="Line 35">
              <a:extLst>
                <a:ext uri="{FF2B5EF4-FFF2-40B4-BE49-F238E27FC236}">
                  <a16:creationId xmlns:a16="http://schemas.microsoft.com/office/drawing/2014/main" id="{8E964ED6-FDAE-5354-27AF-6BEC952B6CB7}"/>
                </a:ext>
              </a:extLst>
            </p:cNvPr>
            <p:cNvSpPr>
              <a:spLocks noChangeShapeType="1"/>
            </p:cNvSpPr>
            <p:nvPr/>
          </p:nvSpPr>
          <p:spPr bwMode="auto">
            <a:xfrm flipV="1">
              <a:off x="2645"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8" name="Line 36">
              <a:extLst>
                <a:ext uri="{FF2B5EF4-FFF2-40B4-BE49-F238E27FC236}">
                  <a16:creationId xmlns:a16="http://schemas.microsoft.com/office/drawing/2014/main" id="{84EA61D1-7B39-995A-0978-F22E56F0BA41}"/>
                </a:ext>
              </a:extLst>
            </p:cNvPr>
            <p:cNvSpPr>
              <a:spLocks noChangeShapeType="1"/>
            </p:cNvSpPr>
            <p:nvPr/>
          </p:nvSpPr>
          <p:spPr bwMode="auto">
            <a:xfrm flipV="1">
              <a:off x="3077" y="1511"/>
              <a:ext cx="0" cy="505"/>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9" name="Line 37">
              <a:extLst>
                <a:ext uri="{FF2B5EF4-FFF2-40B4-BE49-F238E27FC236}">
                  <a16:creationId xmlns:a16="http://schemas.microsoft.com/office/drawing/2014/main" id="{4A44D3A5-50E0-443C-7E3E-E9C8CDC99D85}"/>
                </a:ext>
              </a:extLst>
            </p:cNvPr>
            <p:cNvSpPr>
              <a:spLocks noChangeShapeType="1"/>
            </p:cNvSpPr>
            <p:nvPr/>
          </p:nvSpPr>
          <p:spPr bwMode="auto">
            <a:xfrm flipV="1">
              <a:off x="3509"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grpSp>
      <p:sp>
        <p:nvSpPr>
          <p:cNvPr id="52" name="TextBox 51">
            <a:extLst>
              <a:ext uri="{FF2B5EF4-FFF2-40B4-BE49-F238E27FC236}">
                <a16:creationId xmlns:a16="http://schemas.microsoft.com/office/drawing/2014/main" id="{24BC0359-2067-6C43-69B1-6AC8DEAE8726}"/>
              </a:ext>
            </a:extLst>
          </p:cNvPr>
          <p:cNvSpPr txBox="1"/>
          <p:nvPr/>
        </p:nvSpPr>
        <p:spPr>
          <a:xfrm>
            <a:off x="1478051" y="453381"/>
            <a:ext cx="8742539" cy="523220"/>
          </a:xfrm>
          <a:prstGeom prst="rect">
            <a:avLst/>
          </a:prstGeom>
          <a:noFill/>
        </p:spPr>
        <p:txBody>
          <a:bodyPr wrap="square">
            <a:spAutoFit/>
          </a:bodyPr>
          <a:lstStyle/>
          <a:p>
            <a:pPr>
              <a:spcBef>
                <a:spcPct val="0"/>
              </a:spcBef>
              <a:buClrTx/>
              <a:buFontTx/>
              <a:buNone/>
            </a:pPr>
            <a:r>
              <a:rPr lang="en-US" altLang="en-US" sz="2800" dirty="0">
                <a:highlight>
                  <a:srgbClr val="FFFF00"/>
                </a:highlight>
              </a:rPr>
              <a:t>Classes in the java API (Application Programmer Interface)</a:t>
            </a:r>
          </a:p>
        </p:txBody>
      </p:sp>
      <p:sp>
        <p:nvSpPr>
          <p:cNvPr id="48" name="TextBox 47">
            <a:extLst>
              <a:ext uri="{FF2B5EF4-FFF2-40B4-BE49-F238E27FC236}">
                <a16:creationId xmlns:a16="http://schemas.microsoft.com/office/drawing/2014/main" id="{151F48B8-AFEA-5AB1-B174-F5E8F2489AB6}"/>
              </a:ext>
            </a:extLst>
          </p:cNvPr>
          <p:cNvSpPr txBox="1"/>
          <p:nvPr/>
        </p:nvSpPr>
        <p:spPr>
          <a:xfrm>
            <a:off x="1593508" y="1248399"/>
            <a:ext cx="2770676" cy="461665"/>
          </a:xfrm>
          <a:prstGeom prst="rect">
            <a:avLst/>
          </a:prstGeom>
          <a:noFill/>
        </p:spPr>
        <p:txBody>
          <a:bodyPr wrap="square">
            <a:spAutoFit/>
          </a:bodyPr>
          <a:lstStyle/>
          <a:p>
            <a:pPr>
              <a:defRPr/>
            </a:pPr>
            <a:r>
              <a:rPr lang="en-US" sz="2400" dirty="0">
                <a:latin typeface="Consolas" panose="020B0609020204030204" pitchFamily="49" charset="0"/>
                <a:cs typeface="Courier New" panose="02070309020205020404" pitchFamily="49" charset="0"/>
              </a:rPr>
              <a:t>keyboard </a:t>
            </a:r>
            <a:r>
              <a:rPr lang="en-US" sz="2400" i="0" dirty="0">
                <a:latin typeface="Times New Roman" panose="02020603050405020304" pitchFamily="18" charset="0"/>
                <a:cs typeface="Times New Roman" panose="02020603050405020304" pitchFamily="18" charset="0"/>
              </a:rPr>
              <a:t>variable</a:t>
            </a:r>
          </a:p>
        </p:txBody>
      </p:sp>
      <p:sp>
        <p:nvSpPr>
          <p:cNvPr id="50" name="TextBox 49">
            <a:extLst>
              <a:ext uri="{FF2B5EF4-FFF2-40B4-BE49-F238E27FC236}">
                <a16:creationId xmlns:a16="http://schemas.microsoft.com/office/drawing/2014/main" id="{E04C5E15-0BF3-007F-B4E4-60EFDD86CDA1}"/>
              </a:ext>
            </a:extLst>
          </p:cNvPr>
          <p:cNvSpPr txBox="1"/>
          <p:nvPr/>
        </p:nvSpPr>
        <p:spPr>
          <a:xfrm>
            <a:off x="1546321" y="2779449"/>
            <a:ext cx="2100070" cy="461665"/>
          </a:xfrm>
          <a:prstGeom prst="rect">
            <a:avLst/>
          </a:prstGeom>
          <a:noFill/>
        </p:spPr>
        <p:txBody>
          <a:bodyPr wrap="square">
            <a:spAutoFit/>
          </a:bodyPr>
          <a:lstStyle/>
          <a:p>
            <a:pPr>
              <a:defRPr/>
            </a:pPr>
            <a:r>
              <a:rPr lang="en-US" sz="2400" dirty="0">
                <a:latin typeface="Consolas" panose="020B0609020204030204" pitchFamily="49" charset="0"/>
                <a:cs typeface="Courier New" panose="02070309020205020404" pitchFamily="49" charset="0"/>
              </a:rPr>
              <a:t>rand </a:t>
            </a:r>
            <a:r>
              <a:rPr lang="en-US" sz="2400" i="0" dirty="0">
                <a:latin typeface="Times New Roman" panose="02020603050405020304" pitchFamily="18" charset="0"/>
                <a:cs typeface="Times New Roman" panose="02020603050405020304" pitchFamily="18" charset="0"/>
              </a:rPr>
              <a:t>variable</a:t>
            </a:r>
          </a:p>
        </p:txBody>
      </p:sp>
      <p:sp>
        <p:nvSpPr>
          <p:cNvPr id="51" name="TextBox 50">
            <a:extLst>
              <a:ext uri="{FF2B5EF4-FFF2-40B4-BE49-F238E27FC236}">
                <a16:creationId xmlns:a16="http://schemas.microsoft.com/office/drawing/2014/main" id="{42A7F6AF-22B1-9591-FC7B-CCFC04665F47}"/>
              </a:ext>
            </a:extLst>
          </p:cNvPr>
          <p:cNvSpPr txBox="1"/>
          <p:nvPr/>
        </p:nvSpPr>
        <p:spPr>
          <a:xfrm>
            <a:off x="1497129" y="4153642"/>
            <a:ext cx="3142801" cy="461665"/>
          </a:xfrm>
          <a:prstGeom prst="rect">
            <a:avLst/>
          </a:prstGeom>
          <a:noFill/>
        </p:spPr>
        <p:txBody>
          <a:bodyPr wrap="square">
            <a:spAutoFit/>
          </a:bodyPr>
          <a:lstStyle/>
          <a:p>
            <a:pPr>
              <a:defRPr/>
            </a:pPr>
            <a:r>
              <a:rPr lang="en-US" sz="2400" dirty="0" err="1">
                <a:latin typeface="Consolas" panose="020B0609020204030204" pitchFamily="49" charset="0"/>
                <a:cs typeface="Courier New" panose="02070309020205020404" pitchFamily="49" charset="0"/>
              </a:rPr>
              <a:t>outputFile</a:t>
            </a:r>
            <a:r>
              <a:rPr lang="en-US" sz="2400" dirty="0">
                <a:latin typeface="Consolas" panose="020B0609020204030204" pitchFamily="49" charset="0"/>
                <a:cs typeface="Courier New" panose="02070309020205020404" pitchFamily="49" charset="0"/>
              </a:rPr>
              <a:t> </a:t>
            </a:r>
            <a:r>
              <a:rPr lang="en-US" sz="2400" i="0" dirty="0">
                <a:latin typeface="Times New Roman" panose="02020603050405020304" pitchFamily="18" charset="0"/>
                <a:cs typeface="Times New Roman" panose="02020603050405020304" pitchFamily="18" charset="0"/>
              </a:rPr>
              <a:t>variable</a:t>
            </a:r>
          </a:p>
        </p:txBody>
      </p:sp>
    </p:spTree>
    <p:extLst>
      <p:ext uri="{BB962C8B-B14F-4D97-AF65-F5344CB8AC3E}">
        <p14:creationId xmlns:p14="http://schemas.microsoft.com/office/powerpoint/2010/main" val="143636129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F948C6-D58C-7B42-8D39-20C91AB004BB}"/>
              </a:ext>
            </a:extLst>
          </p:cNvPr>
          <p:cNvSpPr txBox="1">
            <a:spLocks noChangeArrowheads="1"/>
          </p:cNvSpPr>
          <p:nvPr/>
        </p:nvSpPr>
        <p:spPr>
          <a:xfrm>
            <a:off x="1551709" y="240867"/>
            <a:ext cx="2615045" cy="829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Shadowing</a:t>
            </a:r>
            <a:endParaRPr lang="en-US" altLang="en-US" sz="3200" dirty="0"/>
          </a:p>
        </p:txBody>
      </p:sp>
      <p:sp>
        <p:nvSpPr>
          <p:cNvPr id="4" name="Rectangle 3">
            <a:extLst>
              <a:ext uri="{FF2B5EF4-FFF2-40B4-BE49-F238E27FC236}">
                <a16:creationId xmlns:a16="http://schemas.microsoft.com/office/drawing/2014/main" id="{356D7CCD-94FD-899F-7DAD-D28D2BDA7ADE}"/>
              </a:ext>
            </a:extLst>
          </p:cNvPr>
          <p:cNvSpPr txBox="1">
            <a:spLocks noChangeArrowheads="1"/>
          </p:cNvSpPr>
          <p:nvPr/>
        </p:nvSpPr>
        <p:spPr>
          <a:xfrm>
            <a:off x="1627912" y="1364672"/>
            <a:ext cx="8936176"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defRPr/>
            </a:pPr>
            <a:r>
              <a:rPr lang="en-US" altLang="en-US" sz="2600" dirty="0">
                <a:highlight>
                  <a:srgbClr val="FFFF00"/>
                </a:highlight>
                <a:latin typeface="Times New Roman" panose="02020603050405020304" pitchFamily="18" charset="0"/>
                <a:cs typeface="Times New Roman" panose="02020603050405020304" pitchFamily="18" charset="0"/>
              </a:rPr>
              <a:t>Cannot have two local variables </a:t>
            </a:r>
            <a:r>
              <a:rPr lang="en-US" altLang="en-US" sz="2600" dirty="0">
                <a:latin typeface="Times New Roman" panose="02020603050405020304" pitchFamily="18" charset="0"/>
                <a:cs typeface="Times New Roman" panose="02020603050405020304" pitchFamily="18" charset="0"/>
              </a:rPr>
              <a:t>with the same name in the same scope.</a:t>
            </a:r>
          </a:p>
          <a:p>
            <a:pPr marL="457200" indent="-457200">
              <a:spcBef>
                <a:spcPts val="1800"/>
              </a:spcBef>
              <a:buFontTx/>
              <a:buNone/>
              <a:defRPr/>
            </a:pPr>
            <a:r>
              <a:rPr lang="en-US" altLang="en-US" sz="2600" dirty="0">
                <a:latin typeface="Times New Roman" panose="02020603050405020304" pitchFamily="18" charset="0"/>
                <a:cs typeface="Times New Roman" panose="02020603050405020304" pitchFamily="18" charset="0"/>
              </a:rPr>
              <a:t>     For example: The wrong way!</a:t>
            </a:r>
          </a:p>
          <a:p>
            <a:pPr marL="0" indent="0">
              <a:spcBef>
                <a:spcPts val="1800"/>
              </a:spcBef>
              <a:buFontTx/>
              <a:buNone/>
              <a:defRPr/>
            </a:pPr>
            <a:r>
              <a:rPr lang="en-US" altLang="en-US" sz="2600" dirty="0">
                <a:latin typeface="Consolas" panose="020B0609020204030204" pitchFamily="49" charset="0"/>
              </a:rPr>
              <a:t>     for (</a:t>
            </a:r>
            <a:r>
              <a:rPr lang="en-US" altLang="en-US" sz="2600" dirty="0">
                <a:solidFill>
                  <a:srgbClr val="FF0000"/>
                </a:solidFill>
                <a:latin typeface="Consolas" panose="020B0609020204030204" pitchFamily="49" charset="0"/>
              </a:rPr>
              <a:t>int index </a:t>
            </a:r>
            <a:r>
              <a:rPr lang="en-US" altLang="en-US" sz="2600" dirty="0">
                <a:latin typeface="Consolas" panose="020B0609020204030204" pitchFamily="49" charset="0"/>
              </a:rPr>
              <a:t>= 0; index &lt; 10; index++)</a:t>
            </a:r>
          </a:p>
          <a:p>
            <a:pPr marL="0" indent="0">
              <a:spcBef>
                <a:spcPts val="1800"/>
              </a:spcBef>
              <a:buFontTx/>
              <a:buNone/>
              <a:defRPr/>
            </a:pPr>
            <a:r>
              <a:rPr lang="en-US" altLang="en-US" sz="2600" dirty="0">
                <a:latin typeface="Consolas" panose="020B0609020204030204" pitchFamily="49" charset="0"/>
              </a:rPr>
              <a:t>     {   </a:t>
            </a:r>
            <a:r>
              <a:rPr lang="en-US" altLang="en-US" sz="2600" dirty="0">
                <a:solidFill>
                  <a:srgbClr val="FF0000"/>
                </a:solidFill>
                <a:latin typeface="Consolas" panose="020B0609020204030204" pitchFamily="49" charset="0"/>
              </a:rPr>
              <a:t>int index;</a:t>
            </a:r>
          </a:p>
          <a:p>
            <a:pPr marL="0" indent="0">
              <a:spcBef>
                <a:spcPts val="1800"/>
              </a:spcBef>
              <a:buFontTx/>
              <a:buNone/>
              <a:defRPr/>
            </a:pPr>
            <a:r>
              <a:rPr lang="en-US" altLang="en-US" sz="2600" dirty="0">
                <a:latin typeface="Consolas" panose="020B0609020204030204" pitchFamily="49" charset="0"/>
              </a:rPr>
              <a:t>         index = index + 5;</a:t>
            </a:r>
          </a:p>
          <a:p>
            <a:pPr marL="0" indent="0">
              <a:spcBef>
                <a:spcPts val="1800"/>
              </a:spcBef>
              <a:buFontTx/>
              <a:buNone/>
              <a:defRPr/>
            </a:pPr>
            <a:r>
              <a:rPr lang="en-US" altLang="en-US" sz="2600" dirty="0">
                <a:latin typeface="Consolas" panose="020B0609020204030204" pitchFamily="49" charset="0"/>
              </a:rPr>
              <a:t>      }</a:t>
            </a:r>
          </a:p>
        </p:txBody>
      </p:sp>
      <p:sp>
        <p:nvSpPr>
          <p:cNvPr id="5" name="TextBox 4">
            <a:extLst>
              <a:ext uri="{FF2B5EF4-FFF2-40B4-BE49-F238E27FC236}">
                <a16:creationId xmlns:a16="http://schemas.microsoft.com/office/drawing/2014/main" id="{2092B545-12E5-8DD8-EE4C-D6C6719028C1}"/>
              </a:ext>
            </a:extLst>
          </p:cNvPr>
          <p:cNvSpPr txBox="1"/>
          <p:nvPr/>
        </p:nvSpPr>
        <p:spPr>
          <a:xfrm>
            <a:off x="6774873" y="4091364"/>
            <a:ext cx="4509660" cy="2554545"/>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latin typeface="Consolas" panose="020B0609020204030204" pitchFamily="49" charset="0"/>
              </a:rPr>
              <a:t>int index = 0;</a:t>
            </a:r>
          </a:p>
          <a:p>
            <a:pPr>
              <a:defRPr/>
            </a:pPr>
            <a:r>
              <a:rPr lang="en-US" sz="2000" dirty="0">
                <a:latin typeface="Consolas" panose="020B0609020204030204" pitchFamily="49" charset="0"/>
              </a:rPr>
              <a:t>for (; index &lt; 10; index ++)</a:t>
            </a:r>
          </a:p>
          <a:p>
            <a:pPr>
              <a:defRPr/>
            </a:pPr>
            <a:r>
              <a:rPr lang="en-US" sz="2000" dirty="0">
                <a:latin typeface="Consolas" panose="020B0609020204030204" pitchFamily="49" charset="0"/>
              </a:rPr>
              <a:t>{ int index = 1;</a:t>
            </a:r>
          </a:p>
          <a:p>
            <a:pPr>
              <a:defRPr/>
            </a:pPr>
            <a:r>
              <a:rPr lang="en-US" sz="2000" dirty="0">
                <a:latin typeface="Consolas" panose="020B0609020204030204" pitchFamily="49" charset="0"/>
              </a:rPr>
              <a:t>  </a:t>
            </a:r>
            <a:r>
              <a:rPr lang="en-US" sz="2000" dirty="0" err="1">
                <a:latin typeface="Consolas" panose="020B0609020204030204" pitchFamily="49" charset="0"/>
              </a:rPr>
              <a:t>System.out.println</a:t>
            </a:r>
            <a:r>
              <a:rPr lang="en-US" sz="2000" dirty="0">
                <a:latin typeface="Consolas" panose="020B0609020204030204" pitchFamily="49" charset="0"/>
              </a:rPr>
              <a:t>(index =     </a:t>
            </a:r>
          </a:p>
          <a:p>
            <a:pPr>
              <a:defRPr/>
            </a:pPr>
            <a:r>
              <a:rPr lang="en-US" sz="2000" dirty="0">
                <a:latin typeface="Consolas" panose="020B0609020204030204" pitchFamily="49" charset="0"/>
              </a:rPr>
              <a:t>                  index +5);</a:t>
            </a:r>
          </a:p>
          <a:p>
            <a:pPr>
              <a:defRPr/>
            </a:pPr>
            <a:r>
              <a:rPr lang="en-US" sz="2000" dirty="0">
                <a:latin typeface="Consolas" panose="020B0609020204030204" pitchFamily="49" charset="0"/>
              </a:rPr>
              <a:t>}</a:t>
            </a:r>
          </a:p>
          <a:p>
            <a:pPr>
              <a:defRPr/>
            </a:pPr>
            <a:r>
              <a:rPr lang="en-US" sz="2000" dirty="0" err="1">
                <a:latin typeface="Consolas" panose="020B0609020204030204" pitchFamily="49" charset="0"/>
              </a:rPr>
              <a:t>System.out.println</a:t>
            </a:r>
            <a:r>
              <a:rPr lang="en-US" sz="2000" dirty="0">
                <a:latin typeface="Consolas" panose="020B0609020204030204" pitchFamily="49" charset="0"/>
              </a:rPr>
              <a:t>(index);</a:t>
            </a:r>
          </a:p>
          <a:p>
            <a:pPr>
              <a:defRPr/>
            </a:pPr>
            <a:r>
              <a:rPr lang="en-US" altLang="en-US" sz="2000" dirty="0">
                <a:latin typeface="Consolas" panose="020B0609020204030204" pitchFamily="49" charset="0"/>
              </a:rPr>
              <a:t>The wrong way also!</a:t>
            </a:r>
          </a:p>
        </p:txBody>
      </p:sp>
    </p:spTree>
    <p:extLst>
      <p:ext uri="{BB962C8B-B14F-4D97-AF65-F5344CB8AC3E}">
        <p14:creationId xmlns:p14="http://schemas.microsoft.com/office/powerpoint/2010/main" val="98194805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F948C6-D58C-7B42-8D39-20C91AB004BB}"/>
              </a:ext>
            </a:extLst>
          </p:cNvPr>
          <p:cNvSpPr txBox="1">
            <a:spLocks noChangeArrowheads="1"/>
          </p:cNvSpPr>
          <p:nvPr/>
        </p:nvSpPr>
        <p:spPr>
          <a:xfrm>
            <a:off x="1551709" y="240867"/>
            <a:ext cx="2615045" cy="829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Shadowing</a:t>
            </a:r>
            <a:endParaRPr lang="en-US" altLang="en-US" sz="3200" dirty="0"/>
          </a:p>
        </p:txBody>
      </p:sp>
      <p:sp>
        <p:nvSpPr>
          <p:cNvPr id="3" name="Rectangle 3">
            <a:extLst>
              <a:ext uri="{FF2B5EF4-FFF2-40B4-BE49-F238E27FC236}">
                <a16:creationId xmlns:a16="http://schemas.microsoft.com/office/drawing/2014/main" id="{7E359809-1459-F1E5-D126-65AB5BC5924F}"/>
              </a:ext>
            </a:extLst>
          </p:cNvPr>
          <p:cNvSpPr txBox="1">
            <a:spLocks noChangeArrowheads="1"/>
          </p:cNvSpPr>
          <p:nvPr/>
        </p:nvSpPr>
        <p:spPr>
          <a:xfrm>
            <a:off x="1551709" y="1364673"/>
            <a:ext cx="7772400"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altLang="en-US" sz="2600" dirty="0">
                <a:latin typeface="Times New Roman" panose="02020603050405020304" pitchFamily="18" charset="0"/>
                <a:cs typeface="Times New Roman" panose="02020603050405020304" pitchFamily="18" charset="0"/>
              </a:rPr>
              <a:t>A parameter variable is a local variable. </a:t>
            </a:r>
            <a:r>
              <a:rPr lang="en-US" altLang="en-US" sz="2600" dirty="0">
                <a:solidFill>
                  <a:srgbClr val="0000FF"/>
                </a:solidFill>
                <a:latin typeface="Times New Roman" panose="02020603050405020304" pitchFamily="18" charset="0"/>
                <a:cs typeface="Times New Roman" panose="02020603050405020304" pitchFamily="18" charset="0"/>
              </a:rPr>
              <a:t>Cannot have two parameters with the same name in the same scope.</a:t>
            </a:r>
          </a:p>
          <a:p>
            <a:pPr marL="457200" indent="-457200">
              <a:spcBef>
                <a:spcPts val="600"/>
              </a:spcBef>
            </a:pPr>
            <a:r>
              <a:rPr lang="en-US" altLang="en-US" sz="2600" dirty="0">
                <a:latin typeface="Times New Roman" panose="02020603050405020304" pitchFamily="18" charset="0"/>
                <a:cs typeface="Times New Roman" panose="02020603050405020304" pitchFamily="18" charset="0"/>
              </a:rPr>
              <a:t>For example: </a:t>
            </a:r>
            <a:r>
              <a:rPr lang="en-US" altLang="en-US" sz="2600" dirty="0">
                <a:solidFill>
                  <a:srgbClr val="FF0000"/>
                </a:solidFill>
                <a:latin typeface="Times New Roman" panose="02020603050405020304" pitchFamily="18" charset="0"/>
                <a:cs typeface="Times New Roman" panose="02020603050405020304" pitchFamily="18" charset="0"/>
              </a:rPr>
              <a:t>The wrong way.</a:t>
            </a:r>
          </a:p>
          <a:p>
            <a:pPr marL="914400" indent="-457200">
              <a:spcBef>
                <a:spcPts val="600"/>
              </a:spcBef>
              <a:buFontTx/>
              <a:buNone/>
            </a:pPr>
            <a:r>
              <a:rPr lang="en-US" altLang="en-US" sz="2600" dirty="0"/>
              <a:t>    …</a:t>
            </a:r>
          </a:p>
          <a:p>
            <a:pPr marL="914400" indent="-457200">
              <a:spcBef>
                <a:spcPts val="600"/>
              </a:spcBef>
              <a:buFontTx/>
              <a:buNone/>
            </a:pPr>
            <a:r>
              <a:rPr lang="en-US" altLang="en-US" sz="2600" dirty="0"/>
              <a:t>    double </a:t>
            </a:r>
            <a:r>
              <a:rPr lang="en-US" altLang="en-US" sz="2600" dirty="0" err="1"/>
              <a:t>xyz</a:t>
            </a:r>
            <a:r>
              <a:rPr lang="en-US" altLang="en-US" sz="2600" dirty="0"/>
              <a:t> = shadow(123, 321.10);</a:t>
            </a:r>
          </a:p>
          <a:p>
            <a:pPr marL="914400" indent="-457200">
              <a:spcBef>
                <a:spcPts val="600"/>
              </a:spcBef>
              <a:buFontTx/>
              <a:buNone/>
            </a:pPr>
            <a:r>
              <a:rPr lang="en-US" altLang="en-US" sz="2600" dirty="0"/>
              <a:t>     ….</a:t>
            </a:r>
          </a:p>
          <a:p>
            <a:pPr marL="914400" indent="-457200">
              <a:spcBef>
                <a:spcPts val="600"/>
              </a:spcBef>
              <a:buFontTx/>
              <a:buNone/>
            </a:pPr>
            <a:r>
              <a:rPr lang="en-US" altLang="en-US" sz="2600" dirty="0"/>
              <a:t>     public static double shadow(</a:t>
            </a:r>
            <a:r>
              <a:rPr lang="en-US" altLang="en-US" sz="2600" dirty="0">
                <a:solidFill>
                  <a:srgbClr val="FF3300"/>
                </a:solidFill>
              </a:rPr>
              <a:t>int </a:t>
            </a:r>
            <a:r>
              <a:rPr lang="en-US" altLang="en-US" sz="2600" dirty="0" err="1">
                <a:solidFill>
                  <a:srgbClr val="FF3300"/>
                </a:solidFill>
              </a:rPr>
              <a:t>abc</a:t>
            </a:r>
            <a:r>
              <a:rPr lang="en-US" altLang="en-US" sz="2600" dirty="0">
                <a:solidFill>
                  <a:srgbClr val="FF3300"/>
                </a:solidFill>
              </a:rPr>
              <a:t>, double </a:t>
            </a:r>
            <a:r>
              <a:rPr lang="en-US" altLang="en-US" sz="2600" dirty="0" err="1">
                <a:solidFill>
                  <a:srgbClr val="FF3300"/>
                </a:solidFill>
              </a:rPr>
              <a:t>abc</a:t>
            </a:r>
            <a:r>
              <a:rPr lang="en-US" altLang="en-US" sz="2600" dirty="0"/>
              <a:t>)</a:t>
            </a:r>
          </a:p>
          <a:p>
            <a:pPr marL="914400" indent="-457200">
              <a:spcBef>
                <a:spcPts val="600"/>
              </a:spcBef>
              <a:buFontTx/>
              <a:buNone/>
            </a:pPr>
            <a:r>
              <a:rPr lang="en-US" altLang="en-US" sz="2600" dirty="0"/>
              <a:t>     { </a:t>
            </a:r>
          </a:p>
          <a:p>
            <a:pPr marL="914400" indent="-457200">
              <a:spcBef>
                <a:spcPts val="600"/>
              </a:spcBef>
              <a:buFontTx/>
              <a:buNone/>
            </a:pPr>
            <a:r>
              <a:rPr lang="en-US" altLang="en-US" sz="2600" dirty="0"/>
              <a:t>        return </a:t>
            </a:r>
            <a:r>
              <a:rPr lang="en-US" altLang="en-US" sz="2600" dirty="0" err="1"/>
              <a:t>abc</a:t>
            </a:r>
            <a:r>
              <a:rPr lang="en-US" altLang="en-US" sz="2600" dirty="0"/>
              <a:t> + </a:t>
            </a:r>
            <a:r>
              <a:rPr lang="en-US" altLang="en-US" sz="2600" dirty="0" err="1"/>
              <a:t>abc</a:t>
            </a:r>
            <a:r>
              <a:rPr lang="en-US" altLang="en-US" sz="2600" dirty="0"/>
              <a:t>;</a:t>
            </a:r>
          </a:p>
          <a:p>
            <a:pPr marL="914400" indent="-457200">
              <a:spcBef>
                <a:spcPts val="600"/>
              </a:spcBef>
              <a:buFontTx/>
              <a:buNone/>
            </a:pPr>
            <a:r>
              <a:rPr lang="en-US" altLang="en-US" sz="2600" dirty="0"/>
              <a:t>      }</a:t>
            </a:r>
          </a:p>
        </p:txBody>
      </p:sp>
      <p:cxnSp>
        <p:nvCxnSpPr>
          <p:cNvPr id="4" name="Straight Arrow Connector 2">
            <a:extLst>
              <a:ext uri="{FF2B5EF4-FFF2-40B4-BE49-F238E27FC236}">
                <a16:creationId xmlns:a16="http://schemas.microsoft.com/office/drawing/2014/main" id="{571EED89-BC0E-A1C4-55DC-90CC3F710BFE}"/>
              </a:ext>
            </a:extLst>
          </p:cNvPr>
          <p:cNvCxnSpPr>
            <a:cxnSpLocks/>
          </p:cNvCxnSpPr>
          <p:nvPr/>
        </p:nvCxnSpPr>
        <p:spPr bwMode="auto">
          <a:xfrm flipH="1" flipV="1">
            <a:off x="7038109" y="4641273"/>
            <a:ext cx="381000" cy="7620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5" name="Straight Arrow Connector 4">
            <a:extLst>
              <a:ext uri="{FF2B5EF4-FFF2-40B4-BE49-F238E27FC236}">
                <a16:creationId xmlns:a16="http://schemas.microsoft.com/office/drawing/2014/main" id="{C114A6AF-BAF4-1EF6-C751-A4F90E852483}"/>
              </a:ext>
            </a:extLst>
          </p:cNvPr>
          <p:cNvCxnSpPr>
            <a:cxnSpLocks noChangeShapeType="1"/>
          </p:cNvCxnSpPr>
          <p:nvPr/>
        </p:nvCxnSpPr>
        <p:spPr bwMode="auto">
          <a:xfrm flipV="1">
            <a:off x="7419109" y="4641273"/>
            <a:ext cx="1066800" cy="7620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1615165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F948C6-D58C-7B42-8D39-20C91AB004BB}"/>
              </a:ext>
            </a:extLst>
          </p:cNvPr>
          <p:cNvSpPr txBox="1">
            <a:spLocks noChangeArrowheads="1"/>
          </p:cNvSpPr>
          <p:nvPr/>
        </p:nvSpPr>
        <p:spPr>
          <a:xfrm>
            <a:off x="1551709" y="240867"/>
            <a:ext cx="2615045" cy="829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Shadowing</a:t>
            </a:r>
            <a:endParaRPr lang="en-US" altLang="en-US" sz="3200" dirty="0"/>
          </a:p>
        </p:txBody>
      </p:sp>
      <p:sp>
        <p:nvSpPr>
          <p:cNvPr id="3" name="Rectangle 3">
            <a:extLst>
              <a:ext uri="{FF2B5EF4-FFF2-40B4-BE49-F238E27FC236}">
                <a16:creationId xmlns:a16="http://schemas.microsoft.com/office/drawing/2014/main" id="{37156E40-9F1C-DDBE-A2F8-99B48DC5B900}"/>
              </a:ext>
            </a:extLst>
          </p:cNvPr>
          <p:cNvSpPr txBox="1">
            <a:spLocks noChangeArrowheads="1"/>
          </p:cNvSpPr>
          <p:nvPr/>
        </p:nvSpPr>
        <p:spPr>
          <a:xfrm>
            <a:off x="921900" y="1406236"/>
            <a:ext cx="8384894" cy="47446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400" dirty="0">
                <a:latin typeface="Times New Roman" panose="02020603050405020304" pitchFamily="18" charset="0"/>
                <a:cs typeface="Times New Roman" panose="02020603050405020304" pitchFamily="18" charset="0"/>
              </a:rPr>
              <a:t>A parameter variable </a:t>
            </a:r>
            <a:r>
              <a:rPr lang="en-US" altLang="en-US" sz="2400" i="1" dirty="0" err="1">
                <a:latin typeface="Times New Roman" panose="02020603050405020304" pitchFamily="18" charset="0"/>
                <a:cs typeface="Times New Roman" panose="02020603050405020304" pitchFamily="18" charset="0"/>
              </a:rPr>
              <a:t>len</a:t>
            </a:r>
            <a:r>
              <a:rPr lang="en-US" altLang="en-US" sz="2400" dirty="0">
                <a:latin typeface="Times New Roman" panose="02020603050405020304" pitchFamily="18" charset="0"/>
                <a:cs typeface="Times New Roman" panose="02020603050405020304" pitchFamily="18" charset="0"/>
              </a:rPr>
              <a:t> is, in effect, </a:t>
            </a:r>
            <a:r>
              <a:rPr lang="en-US" altLang="en-US" sz="2400" dirty="0">
                <a:highlight>
                  <a:srgbClr val="FFFF00"/>
                </a:highlight>
                <a:latin typeface="Times New Roman" panose="02020603050405020304" pitchFamily="18" charset="0"/>
                <a:cs typeface="Times New Roman" panose="02020603050405020304" pitchFamily="18" charset="0"/>
              </a:rPr>
              <a:t>a local variable</a:t>
            </a:r>
            <a:r>
              <a:rPr lang="en-US" altLang="en-US" sz="2400" dirty="0">
                <a:latin typeface="Times New Roman" panose="02020603050405020304" pitchFamily="18" charset="0"/>
                <a:cs typeface="Times New Roman" panose="02020603050405020304" pitchFamily="18" charset="0"/>
              </a:rPr>
              <a:t>.</a:t>
            </a:r>
          </a:p>
          <a:p>
            <a:pPr marL="457200" indent="-457200">
              <a:spcBef>
                <a:spcPts val="1800"/>
              </a:spcBef>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Within a method, variable names must be unique.</a:t>
            </a:r>
          </a:p>
          <a:p>
            <a:pPr marL="457200" indent="-457200">
              <a:spcBef>
                <a:spcPts val="1800"/>
              </a:spcBef>
            </a:pPr>
            <a:r>
              <a:rPr lang="en-US" altLang="en-US" sz="2400" dirty="0">
                <a:highlight>
                  <a:srgbClr val="FFFF00"/>
                </a:highlight>
                <a:latin typeface="Times New Roman" panose="02020603050405020304" pitchFamily="18" charset="0"/>
                <a:cs typeface="Times New Roman" panose="02020603050405020304" pitchFamily="18" charset="0"/>
              </a:rPr>
              <a:t>A method may have a local variable (or a parameter variable)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with the same name as an instance field.</a:t>
            </a:r>
          </a:p>
          <a:p>
            <a:pPr marL="457200" indent="-457200">
              <a:spcBef>
                <a:spcPts val="1800"/>
              </a:spcBef>
            </a:pPr>
            <a:r>
              <a:rPr lang="en-US" altLang="en-US" sz="2400" dirty="0">
                <a:latin typeface="Times New Roman" panose="02020603050405020304" pitchFamily="18" charset="0"/>
                <a:cs typeface="Times New Roman" panose="02020603050405020304" pitchFamily="18" charset="0"/>
              </a:rPr>
              <a:t>This is called </a:t>
            </a:r>
            <a:r>
              <a:rPr lang="en-US" altLang="en-US" sz="2400" i="1" dirty="0">
                <a:latin typeface="Times New Roman" panose="02020603050405020304" pitchFamily="18" charset="0"/>
                <a:cs typeface="Times New Roman" panose="02020603050405020304" pitchFamily="18" charset="0"/>
              </a:rPr>
              <a:t>shadowing</a:t>
            </a:r>
            <a:r>
              <a:rPr lang="en-US" altLang="en-US" sz="2400" dirty="0">
                <a:latin typeface="Times New Roman" panose="02020603050405020304" pitchFamily="18" charset="0"/>
                <a:cs typeface="Times New Roman" panose="02020603050405020304" pitchFamily="18" charset="0"/>
              </a:rPr>
              <a:t>.</a:t>
            </a:r>
          </a:p>
          <a:p>
            <a:pPr marL="457200" indent="-457200">
              <a:spcBef>
                <a:spcPts val="2400"/>
              </a:spcBef>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The name of the local variable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shadows</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the name of the field. </a:t>
            </a:r>
            <a:r>
              <a:rPr lang="en-US" altLang="en-US" sz="2400" dirty="0">
                <a:latin typeface="Times New Roman" panose="02020603050405020304" pitchFamily="18" charset="0"/>
                <a:cs typeface="Times New Roman" panose="02020603050405020304" pitchFamily="18" charset="0"/>
              </a:rPr>
              <a:t>That is, </a:t>
            </a:r>
            <a:r>
              <a:rPr lang="en-US" altLang="en-US" sz="2400" dirty="0">
                <a:highlight>
                  <a:srgbClr val="FFFF00"/>
                </a:highlight>
                <a:latin typeface="Times New Roman" panose="02020603050405020304" pitchFamily="18" charset="0"/>
                <a:cs typeface="Times New Roman" panose="02020603050405020304" pitchFamily="18" charset="0"/>
              </a:rPr>
              <a:t>the field name is hidden by the name of the local or parameter variable. </a:t>
            </a:r>
          </a:p>
          <a:p>
            <a:pPr marL="457200" indent="-457200">
              <a:spcBef>
                <a:spcPts val="1800"/>
              </a:spcBef>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Shadowing is discouraged and local variable names should not be the same as instance field names.</a:t>
            </a:r>
          </a:p>
        </p:txBody>
      </p:sp>
      <p:sp>
        <p:nvSpPr>
          <p:cNvPr id="4" name="Rectangle 1">
            <a:extLst>
              <a:ext uri="{FF2B5EF4-FFF2-40B4-BE49-F238E27FC236}">
                <a16:creationId xmlns:a16="http://schemas.microsoft.com/office/drawing/2014/main" id="{83C88D64-8FD5-6D0C-BA36-4860E745DDB4}"/>
              </a:ext>
            </a:extLst>
          </p:cNvPr>
          <p:cNvSpPr>
            <a:spLocks noChangeArrowheads="1"/>
          </p:cNvSpPr>
          <p:nvPr/>
        </p:nvSpPr>
        <p:spPr bwMode="auto">
          <a:xfrm>
            <a:off x="4044238" y="455202"/>
            <a:ext cx="4949965" cy="830997"/>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marL="342900" indent="-342900">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4000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marL="61913" lvl="1" eaLnBrk="1" hangingPunct="1">
              <a:spcBef>
                <a:spcPct val="0"/>
              </a:spcBef>
              <a:buClrTx/>
              <a:buFontTx/>
              <a:buNone/>
            </a:pPr>
            <a:r>
              <a:rPr lang="en-US" altLang="en-US" sz="2400" dirty="0"/>
              <a:t>public void </a:t>
            </a:r>
            <a:r>
              <a:rPr lang="en-US" altLang="en-US" sz="2400" dirty="0" err="1"/>
              <a:t>setLength</a:t>
            </a:r>
            <a:r>
              <a:rPr lang="en-US" altLang="en-US" sz="2400" dirty="0"/>
              <a:t>(double </a:t>
            </a:r>
            <a:r>
              <a:rPr lang="en-US" altLang="en-US" sz="2400" dirty="0" err="1"/>
              <a:t>len</a:t>
            </a:r>
            <a:r>
              <a:rPr lang="en-US" altLang="en-US" sz="2400" dirty="0"/>
              <a:t>) </a:t>
            </a:r>
            <a:r>
              <a:rPr lang="en-US" altLang="en-US" sz="2400" i="0" dirty="0"/>
              <a:t>{ </a:t>
            </a:r>
          </a:p>
          <a:p>
            <a:pPr marL="61913" lvl="1" eaLnBrk="1" hangingPunct="1">
              <a:spcBef>
                <a:spcPct val="0"/>
              </a:spcBef>
              <a:buClrTx/>
              <a:buFontTx/>
              <a:buNone/>
            </a:pPr>
            <a:r>
              <a:rPr lang="en-US" altLang="en-US" sz="2400" i="0" dirty="0"/>
              <a:t>    length = </a:t>
            </a:r>
            <a:r>
              <a:rPr lang="en-US" altLang="en-US" sz="2400" i="0" dirty="0" err="1"/>
              <a:t>len</a:t>
            </a:r>
            <a:r>
              <a:rPr lang="en-US" altLang="en-US" sz="2400" i="0" dirty="0"/>
              <a:t>;  }</a:t>
            </a:r>
          </a:p>
        </p:txBody>
      </p:sp>
      <p:sp>
        <p:nvSpPr>
          <p:cNvPr id="5" name="Rectangle 5">
            <a:extLst>
              <a:ext uri="{FF2B5EF4-FFF2-40B4-BE49-F238E27FC236}">
                <a16:creationId xmlns:a16="http://schemas.microsoft.com/office/drawing/2014/main" id="{642047D7-6E6E-A37B-844C-DD68F454B02D}"/>
              </a:ext>
            </a:extLst>
          </p:cNvPr>
          <p:cNvSpPr>
            <a:spLocks noChangeArrowheads="1"/>
          </p:cNvSpPr>
          <p:nvPr/>
        </p:nvSpPr>
        <p:spPr bwMode="auto">
          <a:xfrm>
            <a:off x="4842166" y="3228440"/>
            <a:ext cx="4152037" cy="830997"/>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marL="342900" indent="-342900">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4000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marL="61913" lvl="1" eaLnBrk="1" hangingPunct="1">
              <a:spcBef>
                <a:spcPct val="0"/>
              </a:spcBef>
              <a:buClrTx/>
              <a:buFontTx/>
              <a:buNone/>
            </a:pPr>
            <a:r>
              <a:rPr lang="en-US" altLang="en-US" sz="1600" dirty="0">
                <a:latin typeface="Consolas" panose="020B0609020204030204" pitchFamily="49" charset="0"/>
              </a:rPr>
              <a:t>public void </a:t>
            </a:r>
            <a:r>
              <a:rPr lang="en-US" altLang="en-US" sz="1600" dirty="0" err="1">
                <a:latin typeface="Consolas" panose="020B0609020204030204" pitchFamily="49" charset="0"/>
              </a:rPr>
              <a:t>setLength</a:t>
            </a:r>
            <a:r>
              <a:rPr lang="en-US" altLang="en-US" sz="1600" dirty="0">
                <a:latin typeface="Consolas" panose="020B0609020204030204" pitchFamily="49" charset="0"/>
              </a:rPr>
              <a:t>(double </a:t>
            </a:r>
            <a:r>
              <a:rPr lang="en-US" altLang="en-US" sz="1600" dirty="0" err="1">
                <a:latin typeface="Consolas" panose="020B0609020204030204" pitchFamily="49" charset="0"/>
              </a:rPr>
              <a:t>len</a:t>
            </a:r>
            <a:r>
              <a:rPr lang="en-US" altLang="en-US" sz="1600" dirty="0">
                <a:latin typeface="Consolas" panose="020B0609020204030204" pitchFamily="49" charset="0"/>
              </a:rPr>
              <a:t>) </a:t>
            </a:r>
            <a:r>
              <a:rPr lang="en-US" altLang="en-US" sz="1600" i="0" dirty="0">
                <a:latin typeface="Consolas" panose="020B0609020204030204" pitchFamily="49" charset="0"/>
              </a:rPr>
              <a:t>{ </a:t>
            </a:r>
          </a:p>
          <a:p>
            <a:pPr marL="61913" lvl="1" eaLnBrk="1" hangingPunct="1">
              <a:spcBef>
                <a:spcPct val="0"/>
              </a:spcBef>
              <a:buClrTx/>
              <a:buFontTx/>
              <a:buNone/>
            </a:pPr>
            <a:r>
              <a:rPr lang="en-US" altLang="en-US" sz="1600" i="0" dirty="0">
                <a:latin typeface="Consolas" panose="020B0609020204030204" pitchFamily="49" charset="0"/>
              </a:rPr>
              <a:t>        </a:t>
            </a:r>
            <a:r>
              <a:rPr lang="en-US" altLang="en-US" sz="1600" i="0" dirty="0">
                <a:solidFill>
                  <a:srgbClr val="0000FF"/>
                </a:solidFill>
                <a:latin typeface="Consolas" panose="020B0609020204030204" pitchFamily="49" charset="0"/>
              </a:rPr>
              <a:t>double </a:t>
            </a:r>
            <a:r>
              <a:rPr lang="en-US" altLang="en-US" sz="1600" i="0" dirty="0">
                <a:solidFill>
                  <a:srgbClr val="0000FF"/>
                </a:solidFill>
                <a:highlight>
                  <a:srgbClr val="FFFF00"/>
                </a:highlight>
                <a:latin typeface="Consolas" panose="020B0609020204030204" pitchFamily="49" charset="0"/>
              </a:rPr>
              <a:t>length</a:t>
            </a:r>
            <a:r>
              <a:rPr lang="en-US" altLang="en-US" sz="1600" i="0" dirty="0">
                <a:solidFill>
                  <a:srgbClr val="0000FF"/>
                </a:solidFill>
                <a:latin typeface="Consolas" panose="020B0609020204030204" pitchFamily="49" charset="0"/>
              </a:rPr>
              <a:t>;</a:t>
            </a:r>
          </a:p>
          <a:p>
            <a:pPr marL="61913" lvl="1" eaLnBrk="1" hangingPunct="1">
              <a:spcBef>
                <a:spcPct val="0"/>
              </a:spcBef>
              <a:buClrTx/>
              <a:buFontTx/>
              <a:buNone/>
            </a:pPr>
            <a:r>
              <a:rPr lang="en-US" altLang="en-US" sz="1600" i="0" dirty="0">
                <a:solidFill>
                  <a:srgbClr val="0000FF"/>
                </a:solidFill>
                <a:latin typeface="Consolas" panose="020B0609020204030204" pitchFamily="49" charset="0"/>
              </a:rPr>
              <a:t>	length = </a:t>
            </a:r>
            <a:r>
              <a:rPr lang="en-US" altLang="en-US" sz="1600" i="0" dirty="0" err="1">
                <a:solidFill>
                  <a:srgbClr val="0000FF"/>
                </a:solidFill>
                <a:latin typeface="Consolas" panose="020B0609020204030204" pitchFamily="49" charset="0"/>
              </a:rPr>
              <a:t>len</a:t>
            </a:r>
            <a:r>
              <a:rPr lang="en-US" altLang="en-US" sz="1600" i="0" dirty="0">
                <a:solidFill>
                  <a:srgbClr val="0000FF"/>
                </a:solidFill>
                <a:latin typeface="Consolas" panose="020B0609020204030204" pitchFamily="49" charset="0"/>
              </a:rPr>
              <a:t>;  </a:t>
            </a:r>
            <a:r>
              <a:rPr lang="en-US" altLang="en-US" sz="1600" i="0" dirty="0">
                <a:latin typeface="Consolas" panose="020B0609020204030204" pitchFamily="49" charset="0"/>
              </a:rPr>
              <a:t>}</a:t>
            </a:r>
          </a:p>
        </p:txBody>
      </p:sp>
      <p:sp>
        <p:nvSpPr>
          <p:cNvPr id="6" name="TextBox 5">
            <a:extLst>
              <a:ext uri="{FF2B5EF4-FFF2-40B4-BE49-F238E27FC236}">
                <a16:creationId xmlns:a16="http://schemas.microsoft.com/office/drawing/2014/main" id="{60808516-53ED-04C3-BB7E-13E00CCA8887}"/>
              </a:ext>
            </a:extLst>
          </p:cNvPr>
          <p:cNvSpPr txBox="1"/>
          <p:nvPr/>
        </p:nvSpPr>
        <p:spPr>
          <a:xfrm>
            <a:off x="9048335" y="1406236"/>
            <a:ext cx="2771770" cy="1723549"/>
          </a:xfrm>
          <a:prstGeom prst="rect">
            <a:avLst/>
          </a:prstGeom>
          <a:solidFill>
            <a:schemeClr val="accent5">
              <a:lumMod val="60000"/>
              <a:lumOff val="40000"/>
            </a:schemeClr>
          </a:solidFill>
          <a:effectLst>
            <a:outerShdw blurRad="50800" dist="38100" dir="2700000" algn="tl" rotWithShape="0">
              <a:prstClr val="black">
                <a:alpha val="40000"/>
              </a:prstClr>
            </a:outerShdw>
          </a:effectLst>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800" dirty="0">
                <a:latin typeface="Consolas" panose="020B0609020204030204" pitchFamily="49" charset="0"/>
              </a:rPr>
              <a:t>Rectangle</a:t>
            </a:r>
          </a:p>
          <a:p>
            <a:pPr>
              <a:defRPr/>
            </a:pPr>
            <a:r>
              <a:rPr lang="en-US" sz="1600" dirty="0">
                <a:latin typeface="Consolas" panose="020B0609020204030204" pitchFamily="49" charset="0"/>
              </a:rPr>
              <a:t>private double </a:t>
            </a:r>
            <a:r>
              <a:rPr lang="en-US" sz="1600" dirty="0">
                <a:highlight>
                  <a:srgbClr val="FFFF00"/>
                </a:highlight>
                <a:latin typeface="Consolas" panose="020B0609020204030204" pitchFamily="49" charset="0"/>
              </a:rPr>
              <a:t>length</a:t>
            </a:r>
            <a:r>
              <a:rPr lang="en-US" sz="1600" dirty="0">
                <a:latin typeface="Consolas" panose="020B0609020204030204" pitchFamily="49" charset="0"/>
              </a:rPr>
              <a:t>;</a:t>
            </a:r>
          </a:p>
          <a:p>
            <a:pPr>
              <a:defRPr/>
            </a:pPr>
            <a:endParaRPr lang="en-US" sz="1800" dirty="0">
              <a:latin typeface="Consolas" panose="020B0609020204030204" pitchFamily="49" charset="0"/>
            </a:endParaRPr>
          </a:p>
          <a:p>
            <a:pPr>
              <a:defRPr/>
            </a:pPr>
            <a:r>
              <a:rPr lang="en-US" dirty="0">
                <a:latin typeface="Consolas" panose="020B0609020204030204" pitchFamily="49" charset="0"/>
              </a:rPr>
              <a:t>public void </a:t>
            </a:r>
            <a:r>
              <a:rPr lang="en-US" dirty="0" err="1">
                <a:latin typeface="Consolas" panose="020B0609020204030204" pitchFamily="49" charset="0"/>
              </a:rPr>
              <a:t>setlength</a:t>
            </a:r>
            <a:r>
              <a:rPr lang="en-US" dirty="0">
                <a:latin typeface="Consolas" panose="020B0609020204030204" pitchFamily="49" charset="0"/>
              </a:rPr>
              <a:t>(double l){ length = l;}</a:t>
            </a:r>
          </a:p>
        </p:txBody>
      </p:sp>
      <p:cxnSp>
        <p:nvCxnSpPr>
          <p:cNvPr id="7" name="Straight Connector 3">
            <a:extLst>
              <a:ext uri="{FF2B5EF4-FFF2-40B4-BE49-F238E27FC236}">
                <a16:creationId xmlns:a16="http://schemas.microsoft.com/office/drawing/2014/main" id="{BDDCC15A-0F4A-4120-27F3-2B8561ED9833}"/>
              </a:ext>
            </a:extLst>
          </p:cNvPr>
          <p:cNvCxnSpPr>
            <a:cxnSpLocks/>
          </p:cNvCxnSpPr>
          <p:nvPr/>
        </p:nvCxnSpPr>
        <p:spPr bwMode="auto">
          <a:xfrm>
            <a:off x="9048335" y="1724279"/>
            <a:ext cx="277177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5">
            <a:extLst>
              <a:ext uri="{FF2B5EF4-FFF2-40B4-BE49-F238E27FC236}">
                <a16:creationId xmlns:a16="http://schemas.microsoft.com/office/drawing/2014/main" id="{CDA43E38-9552-1DDF-82C8-BF32FE2F8050}"/>
              </a:ext>
            </a:extLst>
          </p:cNvPr>
          <p:cNvCxnSpPr>
            <a:cxnSpLocks/>
            <a:stCxn id="6" idx="1"/>
            <a:endCxn id="6" idx="3"/>
          </p:cNvCxnSpPr>
          <p:nvPr/>
        </p:nvCxnSpPr>
        <p:spPr bwMode="auto">
          <a:xfrm>
            <a:off x="9048335" y="2268011"/>
            <a:ext cx="277177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8384951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3F948C6-D58C-7B42-8D39-20C91AB004BB}"/>
              </a:ext>
            </a:extLst>
          </p:cNvPr>
          <p:cNvSpPr txBox="1">
            <a:spLocks noChangeArrowheads="1"/>
          </p:cNvSpPr>
          <p:nvPr/>
        </p:nvSpPr>
        <p:spPr>
          <a:xfrm>
            <a:off x="1551709" y="240867"/>
            <a:ext cx="2615045" cy="82939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Shadowing</a:t>
            </a:r>
            <a:endParaRPr lang="en-US" altLang="en-US" sz="3200" dirty="0"/>
          </a:p>
        </p:txBody>
      </p:sp>
      <p:sp>
        <p:nvSpPr>
          <p:cNvPr id="3" name="Rectangle 3">
            <a:extLst>
              <a:ext uri="{FF2B5EF4-FFF2-40B4-BE49-F238E27FC236}">
                <a16:creationId xmlns:a16="http://schemas.microsoft.com/office/drawing/2014/main" id="{9FE602F8-9544-A979-3160-8C9901BDA0B5}"/>
              </a:ext>
            </a:extLst>
          </p:cNvPr>
          <p:cNvSpPr txBox="1">
            <a:spLocks noChangeArrowheads="1"/>
          </p:cNvSpPr>
          <p:nvPr/>
        </p:nvSpPr>
        <p:spPr>
          <a:xfrm>
            <a:off x="1631373" y="1413164"/>
            <a:ext cx="8239991" cy="47902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400" dirty="0">
                <a:latin typeface="Times New Roman" panose="02020603050405020304" pitchFamily="18" charset="0"/>
                <a:cs typeface="Times New Roman" panose="02020603050405020304" pitchFamily="18" charset="0"/>
              </a:rPr>
              <a:t>For example: </a:t>
            </a:r>
            <a:r>
              <a:rPr lang="en-US" altLang="en-US" sz="2400" dirty="0">
                <a:solidFill>
                  <a:srgbClr val="FF0000"/>
                </a:solidFill>
                <a:latin typeface="Times New Roman" panose="02020603050405020304" pitchFamily="18" charset="0"/>
                <a:cs typeface="Times New Roman" panose="02020603050405020304" pitchFamily="18" charset="0"/>
              </a:rPr>
              <a:t>A wrong way!</a:t>
            </a:r>
          </a:p>
          <a:p>
            <a:pPr marL="400050" lvl="1" indent="0">
              <a:spcBef>
                <a:spcPts val="1200"/>
              </a:spcBef>
              <a:buFontTx/>
              <a:buNone/>
            </a:pPr>
            <a:r>
              <a:rPr lang="en-US" altLang="en-US" sz="2200" dirty="0">
                <a:latin typeface="Consolas" panose="020B0609020204030204" pitchFamily="49" charset="0"/>
              </a:rPr>
              <a:t>	private  double length;</a:t>
            </a:r>
          </a:p>
          <a:p>
            <a:pPr marL="400050" lvl="1" indent="0">
              <a:spcBef>
                <a:spcPts val="1200"/>
              </a:spcBef>
              <a:buFontTx/>
              <a:buNone/>
            </a:pPr>
            <a:r>
              <a:rPr lang="en-US" altLang="en-US" sz="2200" dirty="0">
                <a:latin typeface="Consolas" panose="020B0609020204030204" pitchFamily="49" charset="0"/>
              </a:rPr>
              <a:t>	public void </a:t>
            </a:r>
            <a:r>
              <a:rPr lang="en-US" altLang="en-US" sz="2200" dirty="0" err="1">
                <a:latin typeface="Consolas" panose="020B0609020204030204" pitchFamily="49" charset="0"/>
              </a:rPr>
              <a:t>setLength</a:t>
            </a:r>
            <a:r>
              <a:rPr lang="en-US" altLang="en-US" sz="2200" dirty="0">
                <a:latin typeface="Consolas" panose="020B0609020204030204" pitchFamily="49" charset="0"/>
              </a:rPr>
              <a:t>(double </a:t>
            </a:r>
            <a:r>
              <a:rPr lang="en-US" altLang="en-US" sz="2200" dirty="0" err="1">
                <a:latin typeface="Consolas" panose="020B0609020204030204" pitchFamily="49" charset="0"/>
              </a:rPr>
              <a:t>len</a:t>
            </a:r>
            <a:r>
              <a:rPr lang="en-US" altLang="en-US" sz="2200" dirty="0">
                <a:latin typeface="Consolas" panose="020B0609020204030204" pitchFamily="49" charset="0"/>
              </a:rPr>
              <a:t>) {</a:t>
            </a:r>
          </a:p>
          <a:p>
            <a:pPr marL="1371600" lvl="2" indent="-457200">
              <a:spcBef>
                <a:spcPts val="1200"/>
              </a:spcBef>
              <a:buFontTx/>
              <a:buNone/>
            </a:pPr>
            <a:r>
              <a:rPr lang="en-US" altLang="en-US" sz="2200" dirty="0">
                <a:latin typeface="Consolas" panose="020B0609020204030204" pitchFamily="49" charset="0"/>
              </a:rPr>
              <a:t>	 double length; //local variable</a:t>
            </a:r>
          </a:p>
          <a:p>
            <a:pPr marL="800100" lvl="2" indent="0">
              <a:spcBef>
                <a:spcPts val="1200"/>
              </a:spcBef>
              <a:buFontTx/>
              <a:buNone/>
            </a:pPr>
            <a:r>
              <a:rPr lang="en-US" altLang="en-US" sz="2200" dirty="0">
                <a:latin typeface="Consolas" panose="020B0609020204030204" pitchFamily="49" charset="0"/>
              </a:rPr>
              <a:t>	    length = </a:t>
            </a:r>
            <a:r>
              <a:rPr lang="en-US" altLang="en-US" sz="2200" dirty="0" err="1">
                <a:latin typeface="Consolas" panose="020B0609020204030204" pitchFamily="49" charset="0"/>
              </a:rPr>
              <a:t>len</a:t>
            </a:r>
            <a:r>
              <a:rPr lang="en-US" altLang="en-US" sz="2200" dirty="0">
                <a:latin typeface="Consolas" panose="020B0609020204030204" pitchFamily="49" charset="0"/>
              </a:rPr>
              <a:t>; </a:t>
            </a:r>
          </a:p>
          <a:p>
            <a:pPr marL="400050" lvl="1" indent="0">
              <a:spcBef>
                <a:spcPts val="1200"/>
              </a:spcBef>
              <a:buFontTx/>
              <a:buNone/>
            </a:pPr>
            <a:r>
              <a:rPr lang="en-US" altLang="en-US" sz="2200" dirty="0">
                <a:latin typeface="Consolas" panose="020B0609020204030204" pitchFamily="49" charset="0"/>
              </a:rPr>
              <a:t>      }</a:t>
            </a:r>
          </a:p>
          <a:p>
            <a:pPr marL="457200" indent="-457200">
              <a:spcBef>
                <a:spcPts val="1800"/>
              </a:spcBef>
            </a:pPr>
            <a:r>
              <a:rPr lang="en-US" altLang="en-US" sz="2400" dirty="0">
                <a:latin typeface="Times New Roman" panose="02020603050405020304" pitchFamily="18" charset="0"/>
                <a:cs typeface="Times New Roman" panose="02020603050405020304" pitchFamily="18" charset="0"/>
              </a:rPr>
              <a:t>A local variable is given the same name as a field. </a:t>
            </a:r>
          </a:p>
          <a:p>
            <a:pPr marL="457200" indent="-457200">
              <a:spcBef>
                <a:spcPts val="1800"/>
              </a:spcBef>
            </a:pPr>
            <a:r>
              <a:rPr lang="en-US" altLang="en-US" sz="2400" dirty="0">
                <a:latin typeface="Times New Roman" panose="02020603050405020304" pitchFamily="18" charset="0"/>
                <a:cs typeface="Times New Roman" panose="02020603050405020304" pitchFamily="18" charset="0"/>
              </a:rPr>
              <a:t>The local variable’s name shadows the field’s name. </a:t>
            </a:r>
          </a:p>
          <a:p>
            <a:pPr marL="457200" indent="-457200">
              <a:spcBef>
                <a:spcPts val="1800"/>
              </a:spcBef>
            </a:pPr>
            <a:r>
              <a:rPr lang="en-US" altLang="en-US" sz="2400" dirty="0">
                <a:highlight>
                  <a:srgbClr val="FFFF00"/>
                </a:highlight>
                <a:latin typeface="Times New Roman" panose="02020603050405020304" pitchFamily="18" charset="0"/>
                <a:cs typeface="Times New Roman" panose="02020603050405020304" pitchFamily="18" charset="0"/>
              </a:rPr>
              <a:t>When the statement </a:t>
            </a:r>
            <a:r>
              <a:rPr lang="en-US" altLang="en-US" sz="2400" dirty="0">
                <a:highlight>
                  <a:srgbClr val="FFFF00"/>
                </a:highlight>
                <a:latin typeface="Consolas" panose="020B0609020204030204" pitchFamily="49" charset="0"/>
                <a:cs typeface="Times New Roman" panose="02020603050405020304" pitchFamily="18" charset="0"/>
              </a:rPr>
              <a:t>length = </a:t>
            </a:r>
            <a:r>
              <a:rPr lang="en-US" altLang="en-US" sz="2400" dirty="0" err="1">
                <a:highlight>
                  <a:srgbClr val="FFFF00"/>
                </a:highlight>
                <a:latin typeface="Consolas" panose="020B0609020204030204" pitchFamily="49" charset="0"/>
                <a:cs typeface="Times New Roman" panose="02020603050405020304" pitchFamily="18" charset="0"/>
              </a:rPr>
              <a:t>len</a:t>
            </a:r>
            <a:r>
              <a:rPr lang="en-US" altLang="en-US" sz="2400" dirty="0">
                <a:highlight>
                  <a:srgbClr val="FFFF00"/>
                </a:highlight>
                <a:latin typeface="Consolas" panose="020B0609020204030204" pitchFamily="49" charset="0"/>
                <a:cs typeface="Times New Roman" panose="02020603050405020304" pitchFamily="18" charset="0"/>
              </a:rPr>
              <a:t>; </a:t>
            </a:r>
            <a:r>
              <a:rPr lang="en-US" altLang="en-US" sz="2400" dirty="0">
                <a:highlight>
                  <a:srgbClr val="FFFF00"/>
                </a:highlight>
                <a:latin typeface="Times New Roman" panose="02020603050405020304" pitchFamily="18" charset="0"/>
                <a:cs typeface="Times New Roman" panose="02020603050405020304" pitchFamily="18" charset="0"/>
              </a:rPr>
              <a:t>is executed, the value </a:t>
            </a:r>
            <a:r>
              <a:rPr lang="en-US" altLang="en-US" sz="2400" dirty="0" err="1">
                <a:highlight>
                  <a:srgbClr val="FFFF00"/>
                </a:highlight>
                <a:latin typeface="Consolas" panose="020B0609020204030204" pitchFamily="49" charset="0"/>
                <a:cs typeface="Times New Roman" panose="02020603050405020304" pitchFamily="18" charset="0"/>
              </a:rPr>
              <a:t>len</a:t>
            </a:r>
            <a:r>
              <a:rPr lang="en-US" altLang="en-US" sz="2400" dirty="0">
                <a:highlight>
                  <a:srgbClr val="FFFF00"/>
                </a:highlight>
                <a:latin typeface="Times New Roman" panose="02020603050405020304" pitchFamily="18" charset="0"/>
                <a:cs typeface="Times New Roman" panose="02020603050405020304" pitchFamily="18" charset="0"/>
              </a:rPr>
              <a:t> is assigned to the local variable length,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not</a:t>
            </a:r>
            <a:r>
              <a:rPr lang="en-US" altLang="en-US" sz="2400" dirty="0">
                <a:highlight>
                  <a:srgbClr val="FFFF00"/>
                </a:highlight>
                <a:latin typeface="Times New Roman" panose="02020603050405020304" pitchFamily="18" charset="0"/>
                <a:cs typeface="Times New Roman" panose="02020603050405020304" pitchFamily="18" charset="0"/>
              </a:rPr>
              <a:t> to the field.</a:t>
            </a:r>
          </a:p>
        </p:txBody>
      </p:sp>
    </p:spTree>
    <p:extLst>
      <p:ext uri="{BB962C8B-B14F-4D97-AF65-F5344CB8AC3E}">
        <p14:creationId xmlns:p14="http://schemas.microsoft.com/office/powerpoint/2010/main" val="41704154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9F5BA12-DC82-7A2C-4C9D-180B7181E920}"/>
              </a:ext>
            </a:extLst>
          </p:cNvPr>
          <p:cNvSpPr txBox="1">
            <a:spLocks noChangeArrowheads="1"/>
          </p:cNvSpPr>
          <p:nvPr/>
        </p:nvSpPr>
        <p:spPr>
          <a:xfrm>
            <a:off x="1510145" y="183718"/>
            <a:ext cx="626225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Packages and </a:t>
            </a:r>
            <a:r>
              <a:rPr lang="en-US" altLang="en-US" sz="3200">
                <a:latin typeface="Courier New" panose="02070309020205020404" pitchFamily="49" charset="0"/>
              </a:rPr>
              <a:t>import</a:t>
            </a:r>
            <a:r>
              <a:rPr lang="en-US" altLang="en-US" sz="3200"/>
              <a:t> Statements</a:t>
            </a:r>
            <a:endParaRPr lang="en-US" altLang="en-US" sz="3200" dirty="0"/>
          </a:p>
        </p:txBody>
      </p:sp>
      <p:sp>
        <p:nvSpPr>
          <p:cNvPr id="4" name="Rectangle 3">
            <a:extLst>
              <a:ext uri="{FF2B5EF4-FFF2-40B4-BE49-F238E27FC236}">
                <a16:creationId xmlns:a16="http://schemas.microsoft.com/office/drawing/2014/main" id="{D4136D54-69DC-76D9-741C-9FA36F7F0743}"/>
              </a:ext>
            </a:extLst>
          </p:cNvPr>
          <p:cNvSpPr txBox="1">
            <a:spLocks noChangeArrowheads="1"/>
          </p:cNvSpPr>
          <p:nvPr/>
        </p:nvSpPr>
        <p:spPr bwMode="auto">
          <a:xfrm>
            <a:off x="1631373" y="1330036"/>
            <a:ext cx="826077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0" bIns="45720" numCol="1" anchor="t" anchorCtr="0" compatLnSpc="1">
            <a:prstTxWarp prst="textNoShape">
              <a:avLst/>
            </a:prstTxWarp>
          </a:bodyPr>
          <a:lstStyle>
            <a:lvl1pPr marL="342900" indent="-342900" algn="l" rtl="0" eaLnBrk="0" fontAlgn="base" hangingPunct="0">
              <a:spcBef>
                <a:spcPct val="20000"/>
              </a:spcBef>
              <a:spcAft>
                <a:spcPct val="0"/>
              </a:spcAft>
              <a:buClr>
                <a:srgbClr val="9A4C25"/>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A4C25"/>
              </a:buClr>
              <a:buChar char="–"/>
              <a:defRPr sz="2800">
                <a:solidFill>
                  <a:schemeClr val="tx1"/>
                </a:solidFill>
                <a:latin typeface="+mn-lt"/>
                <a:cs typeface="+mn-cs"/>
              </a:defRPr>
            </a:lvl2pPr>
            <a:lvl3pPr marL="1143000" indent="-228600" algn="l" rtl="0" eaLnBrk="0" fontAlgn="base" hangingPunct="0">
              <a:spcBef>
                <a:spcPct val="20000"/>
              </a:spcBef>
              <a:spcAft>
                <a:spcPct val="0"/>
              </a:spcAft>
              <a:buClr>
                <a:srgbClr val="9A4C25"/>
              </a:buClr>
              <a:buChar char="•"/>
              <a:defRPr sz="2400">
                <a:solidFill>
                  <a:schemeClr val="tx1"/>
                </a:solidFill>
                <a:latin typeface="+mn-lt"/>
                <a:cs typeface="+mn-cs"/>
              </a:defRPr>
            </a:lvl3pPr>
            <a:lvl4pPr marL="1600200" indent="-228600" algn="l" rtl="0" eaLnBrk="0" fontAlgn="base" hangingPunct="0">
              <a:spcBef>
                <a:spcPct val="20000"/>
              </a:spcBef>
              <a:spcAft>
                <a:spcPct val="0"/>
              </a:spcAft>
              <a:buClr>
                <a:srgbClr val="9A4C25"/>
              </a:buClr>
              <a:buChar char="–"/>
              <a:defRPr sz="2000">
                <a:solidFill>
                  <a:schemeClr val="tx1"/>
                </a:solidFill>
                <a:latin typeface="+mn-lt"/>
                <a:cs typeface="+mn-cs"/>
              </a:defRPr>
            </a:lvl4pPr>
            <a:lvl5pPr marL="2057400" indent="-228600" algn="l" rtl="0" eaLnBrk="0" fontAlgn="base" hangingPunct="0">
              <a:spcBef>
                <a:spcPct val="20000"/>
              </a:spcBef>
              <a:spcAft>
                <a:spcPct val="0"/>
              </a:spcAft>
              <a:buClr>
                <a:srgbClr val="9A4C25"/>
              </a:buClr>
              <a:buChar char="»"/>
              <a:defRPr sz="2000">
                <a:solidFill>
                  <a:schemeClr val="tx1"/>
                </a:solidFill>
                <a:latin typeface="+mn-lt"/>
                <a:cs typeface="+mn-cs"/>
              </a:defRPr>
            </a:lvl5pPr>
            <a:lvl6pPr marL="2514600" indent="-228600" algn="l" rtl="0" fontAlgn="base">
              <a:spcBef>
                <a:spcPct val="20000"/>
              </a:spcBef>
              <a:spcAft>
                <a:spcPct val="0"/>
              </a:spcAft>
              <a:buClr>
                <a:srgbClr val="D885E3"/>
              </a:buClr>
              <a:buChar char="»"/>
              <a:defRPr sz="2000">
                <a:solidFill>
                  <a:schemeClr val="tx1"/>
                </a:solidFill>
                <a:latin typeface="+mn-lt"/>
                <a:cs typeface="+mn-cs"/>
              </a:defRPr>
            </a:lvl6pPr>
            <a:lvl7pPr marL="2971800" indent="-228600" algn="l" rtl="0" fontAlgn="base">
              <a:spcBef>
                <a:spcPct val="20000"/>
              </a:spcBef>
              <a:spcAft>
                <a:spcPct val="0"/>
              </a:spcAft>
              <a:buClr>
                <a:srgbClr val="D885E3"/>
              </a:buClr>
              <a:buChar char="»"/>
              <a:defRPr sz="2000">
                <a:solidFill>
                  <a:schemeClr val="tx1"/>
                </a:solidFill>
                <a:latin typeface="+mn-lt"/>
                <a:cs typeface="+mn-cs"/>
              </a:defRPr>
            </a:lvl7pPr>
            <a:lvl8pPr marL="3429000" indent="-228600" algn="l" rtl="0" fontAlgn="base">
              <a:spcBef>
                <a:spcPct val="20000"/>
              </a:spcBef>
              <a:spcAft>
                <a:spcPct val="0"/>
              </a:spcAft>
              <a:buClr>
                <a:srgbClr val="D885E3"/>
              </a:buClr>
              <a:buChar char="»"/>
              <a:defRPr sz="2000">
                <a:solidFill>
                  <a:schemeClr val="tx1"/>
                </a:solidFill>
                <a:latin typeface="+mn-lt"/>
                <a:cs typeface="+mn-cs"/>
              </a:defRPr>
            </a:lvl8pPr>
            <a:lvl9pPr marL="3886200" indent="-228600" algn="l" rtl="0" fontAlgn="base">
              <a:spcBef>
                <a:spcPct val="20000"/>
              </a:spcBef>
              <a:spcAft>
                <a:spcPct val="0"/>
              </a:spcAft>
              <a:buClr>
                <a:srgbClr val="D885E3"/>
              </a:buClr>
              <a:buChar char="»"/>
              <a:defRPr sz="2000">
                <a:solidFill>
                  <a:schemeClr val="tx1"/>
                </a:solidFill>
                <a:latin typeface="+mn-lt"/>
                <a:cs typeface="+mn-cs"/>
              </a:defRPr>
            </a:lvl9pPr>
          </a:lstStyle>
          <a:p>
            <a:pPr marL="457200" marR="0" lvl="0" indent="-457200" algn="l" defTabSz="914400" rtl="0" eaLnBrk="1" fontAlgn="base" latinLnBrk="0" hangingPunct="1">
              <a:lnSpc>
                <a:spcPct val="90000"/>
              </a:lnSpc>
              <a:spcBef>
                <a:spcPts val="1800"/>
              </a:spcBef>
              <a:spcAft>
                <a:spcPct val="0"/>
              </a:spcAft>
              <a:buClr>
                <a:srgbClr val="9A4C25"/>
              </a:buClr>
              <a:buSzTx/>
              <a:buFontTx/>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Classes in the Java API are organized into </a:t>
            </a:r>
            <a:r>
              <a:rPr kumimoji="0" lang="en-US" altLang="en-US" sz="2600" b="0" i="1" u="none" strike="noStrike" kern="0" cap="none" spc="0" normalizeH="0" baseline="0" noProof="0" dirty="0">
                <a:ln>
                  <a:noFill/>
                </a:ln>
                <a:solidFill>
                  <a:srgbClr val="000000"/>
                </a:solidFill>
                <a:effectLst/>
                <a:uLnTx/>
                <a:uFillTx/>
                <a:latin typeface="Times New Roman"/>
                <a:ea typeface="+mn-ea"/>
                <a:cs typeface="Arial"/>
              </a:rPr>
              <a:t>packages.</a:t>
            </a:r>
          </a:p>
          <a:p>
            <a:pPr marL="457200" marR="0" lvl="0" indent="-457200" algn="l" defTabSz="914400" rtl="0" eaLnBrk="1" fontAlgn="base" latinLnBrk="0" hangingPunct="1">
              <a:lnSpc>
                <a:spcPct val="90000"/>
              </a:lnSpc>
              <a:spcBef>
                <a:spcPts val="1800"/>
              </a:spcBef>
              <a:spcAft>
                <a:spcPct val="0"/>
              </a:spcAft>
              <a:buClr>
                <a:srgbClr val="9A4C25"/>
              </a:buClr>
              <a:buSzTx/>
              <a:buFontTx/>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Explicit and Wildcard </a:t>
            </a:r>
            <a:r>
              <a:rPr kumimoji="0" lang="en-US" altLang="en-US" sz="2600" b="0" i="0" u="none" strike="noStrike" kern="0" cap="none" spc="0" normalizeH="0" baseline="0" noProof="0" dirty="0">
                <a:ln>
                  <a:noFill/>
                </a:ln>
                <a:solidFill>
                  <a:srgbClr val="000000"/>
                </a:solidFill>
                <a:effectLst/>
                <a:uLnTx/>
                <a:uFillTx/>
                <a:latin typeface="Courier New" panose="02070309020205020404" pitchFamily="49" charset="0"/>
                <a:ea typeface="+mn-ea"/>
                <a:cs typeface="Arial"/>
              </a:rPr>
              <a:t>import</a:t>
            </a: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 statements</a:t>
            </a:r>
          </a:p>
          <a:p>
            <a:pPr marL="914400" marR="0" lvl="1" indent="-457200" algn="l" defTabSz="914400" rtl="0" eaLnBrk="1" fontAlgn="base" latinLnBrk="0" hangingPunct="1">
              <a:lnSpc>
                <a:spcPct val="90000"/>
              </a:lnSpc>
              <a:spcBef>
                <a:spcPts val="1800"/>
              </a:spcBef>
              <a:spcAft>
                <a:spcPct val="0"/>
              </a:spcAft>
              <a:buClr>
                <a:srgbClr val="9A4C25"/>
              </a:buClr>
              <a:buSzTx/>
              <a:buFont typeface="Arial" panose="020B0604020202020204" pitchFamily="34" charset="0"/>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cs typeface="Arial"/>
              </a:rPr>
              <a:t>Explicit imports name a specific class</a:t>
            </a:r>
          </a:p>
          <a:p>
            <a:pPr marL="914400" marR="0" lvl="2" indent="0" algn="l" defTabSz="914400" rtl="0" eaLnBrk="1" fontAlgn="base" latinLnBrk="0" hangingPunct="1">
              <a:lnSpc>
                <a:spcPct val="90000"/>
              </a:lnSpc>
              <a:spcBef>
                <a:spcPts val="1800"/>
              </a:spcBef>
              <a:spcAft>
                <a:spcPct val="0"/>
              </a:spcAft>
              <a:buClr>
                <a:srgbClr val="9A4C25"/>
              </a:buClr>
              <a:buSzTx/>
              <a:buFontTx/>
              <a:buNone/>
              <a:tabLst/>
              <a:defRPr/>
            </a:pPr>
            <a:r>
              <a:rPr kumimoji="0" lang="en-US" altLang="en-US" sz="2600" b="0" i="0" u="none" strike="noStrike" kern="0" cap="none" spc="0" normalizeH="0" baseline="0" noProof="0" dirty="0">
                <a:ln>
                  <a:noFill/>
                </a:ln>
                <a:solidFill>
                  <a:srgbClr val="000000"/>
                </a:solidFill>
                <a:effectLst/>
                <a:uLnTx/>
                <a:uFillTx/>
                <a:latin typeface="Consolas" panose="020B0609020204030204" pitchFamily="49" charset="0"/>
                <a:cs typeface="Arial"/>
              </a:rPr>
              <a:t>import </a:t>
            </a:r>
            <a:r>
              <a:rPr kumimoji="0" lang="en-US" altLang="en-US" sz="2600" b="0" i="0" u="none" strike="noStrike" kern="0" cap="none" spc="0" normalizeH="0" baseline="0" noProof="0" dirty="0" err="1">
                <a:ln>
                  <a:noFill/>
                </a:ln>
                <a:solidFill>
                  <a:srgbClr val="000000"/>
                </a:solidFill>
                <a:effectLst/>
                <a:uLnTx/>
                <a:uFillTx/>
                <a:latin typeface="Consolas" panose="020B0609020204030204" pitchFamily="49" charset="0"/>
                <a:cs typeface="Arial"/>
              </a:rPr>
              <a:t>java.util.Scanner</a:t>
            </a:r>
            <a:r>
              <a:rPr kumimoji="0" lang="en-US" altLang="en-US" sz="2600" b="0" i="0" u="none" strike="noStrike" kern="0" cap="none" spc="0" normalizeH="0" baseline="0" noProof="0" dirty="0">
                <a:ln>
                  <a:noFill/>
                </a:ln>
                <a:solidFill>
                  <a:srgbClr val="000000"/>
                </a:solidFill>
                <a:effectLst/>
                <a:uLnTx/>
                <a:uFillTx/>
                <a:latin typeface="Consolas" panose="020B0609020204030204" pitchFamily="49" charset="0"/>
                <a:cs typeface="Arial"/>
              </a:rPr>
              <a:t>;</a:t>
            </a:r>
          </a:p>
          <a:p>
            <a:pPr marL="914400" marR="0" lvl="1" indent="-457200" algn="l" defTabSz="914400" rtl="0" eaLnBrk="1" fontAlgn="base" latinLnBrk="0" hangingPunct="1">
              <a:lnSpc>
                <a:spcPct val="90000"/>
              </a:lnSpc>
              <a:spcBef>
                <a:spcPts val="1800"/>
              </a:spcBef>
              <a:spcAft>
                <a:spcPct val="0"/>
              </a:spcAft>
              <a:buClr>
                <a:srgbClr val="9A4C25"/>
              </a:buClr>
              <a:buSzTx/>
              <a:buFont typeface="Arial" panose="020B0604020202020204" pitchFamily="34" charset="0"/>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cs typeface="Arial"/>
              </a:rPr>
              <a:t>Wildcard imports name a package, followed by an </a:t>
            </a:r>
            <a:r>
              <a:rPr kumimoji="0" lang="en-US" altLang="en-US" sz="2600" b="0" i="0" u="none" strike="noStrike" kern="0" cap="none" spc="0" normalizeH="0" baseline="0" noProof="0" dirty="0">
                <a:ln>
                  <a:noFill/>
                </a:ln>
                <a:solidFill>
                  <a:srgbClr val="000000"/>
                </a:solidFill>
                <a:effectLst/>
                <a:uLnTx/>
                <a:uFillTx/>
                <a:latin typeface="Courier New" panose="02070309020205020404" pitchFamily="49" charset="0"/>
                <a:cs typeface="Arial"/>
              </a:rPr>
              <a:t>*</a:t>
            </a:r>
          </a:p>
          <a:p>
            <a:pPr marL="914400" marR="0" lvl="2" indent="0" algn="l" defTabSz="914400" rtl="0" eaLnBrk="1" fontAlgn="base" latinLnBrk="0" hangingPunct="1">
              <a:lnSpc>
                <a:spcPct val="90000"/>
              </a:lnSpc>
              <a:spcBef>
                <a:spcPts val="1800"/>
              </a:spcBef>
              <a:spcAft>
                <a:spcPct val="0"/>
              </a:spcAft>
              <a:buClr>
                <a:srgbClr val="9A4C25"/>
              </a:buClr>
              <a:buSzTx/>
              <a:buFontTx/>
              <a:buNone/>
              <a:tabLst/>
              <a:defRPr/>
            </a:pPr>
            <a:r>
              <a:rPr kumimoji="0" lang="en-US" altLang="en-US" sz="2600" b="0" i="0" u="none" strike="noStrike" kern="0" cap="none" spc="0" normalizeH="0" baseline="0" noProof="0" dirty="0">
                <a:ln>
                  <a:noFill/>
                </a:ln>
                <a:solidFill>
                  <a:srgbClr val="000000"/>
                </a:solidFill>
                <a:effectLst/>
                <a:uLnTx/>
                <a:uFillTx/>
                <a:latin typeface="Consolas" panose="020B0609020204030204" pitchFamily="49" charset="0"/>
                <a:cs typeface="Arial"/>
              </a:rPr>
              <a:t>import </a:t>
            </a:r>
            <a:r>
              <a:rPr kumimoji="0" lang="en-US" altLang="en-US" sz="2600" b="0" i="0" u="none" strike="noStrike" kern="0" cap="none" spc="0" normalizeH="0" baseline="0" noProof="0" dirty="0" err="1">
                <a:ln>
                  <a:noFill/>
                </a:ln>
                <a:solidFill>
                  <a:srgbClr val="000000"/>
                </a:solidFill>
                <a:effectLst/>
                <a:uLnTx/>
                <a:uFillTx/>
                <a:latin typeface="Consolas" panose="020B0609020204030204" pitchFamily="49" charset="0"/>
                <a:cs typeface="Arial"/>
              </a:rPr>
              <a:t>java.util</a:t>
            </a:r>
            <a:r>
              <a:rPr kumimoji="0" lang="en-US" altLang="en-US" sz="2600" b="0" i="0" u="none" strike="noStrike" kern="0" cap="none" spc="0" normalizeH="0" baseline="0" noProof="0" dirty="0">
                <a:ln>
                  <a:noFill/>
                </a:ln>
                <a:solidFill>
                  <a:srgbClr val="000000"/>
                </a:solidFill>
                <a:effectLst/>
                <a:uLnTx/>
                <a:uFillTx/>
                <a:latin typeface="Consolas" panose="020B0609020204030204" pitchFamily="49" charset="0"/>
                <a:cs typeface="Arial"/>
              </a:rPr>
              <a:t>.*;</a:t>
            </a:r>
            <a:br>
              <a:rPr kumimoji="0" lang="en-US" altLang="en-US" sz="2600" b="0" i="0" u="none" strike="noStrike" kern="0" cap="none" spc="0" normalizeH="0" baseline="0" noProof="0" dirty="0">
                <a:ln>
                  <a:noFill/>
                </a:ln>
                <a:solidFill>
                  <a:srgbClr val="000000"/>
                </a:solidFill>
                <a:effectLst/>
                <a:uLnTx/>
                <a:uFillTx/>
                <a:latin typeface="Courier New" panose="02070309020205020404" pitchFamily="49" charset="0"/>
                <a:cs typeface="Arial"/>
              </a:rPr>
            </a:br>
            <a:endParaRPr kumimoji="0" lang="en-US" altLang="en-US" sz="2600" b="0" i="0" u="none" strike="noStrike" kern="0" cap="none" spc="0" normalizeH="0" baseline="0" noProof="0" dirty="0">
              <a:ln>
                <a:noFill/>
              </a:ln>
              <a:solidFill>
                <a:srgbClr val="000000"/>
              </a:solidFill>
              <a:effectLst/>
              <a:uLnTx/>
              <a:uFillTx/>
              <a:latin typeface="Courier New" panose="02070309020205020404" pitchFamily="49" charset="0"/>
              <a:cs typeface="Arial"/>
            </a:endParaRPr>
          </a:p>
          <a:p>
            <a:pPr marL="457200" marR="0" lvl="0" indent="-457200" algn="l" defTabSz="914400" rtl="0" eaLnBrk="1" fontAlgn="base" latinLnBrk="0" hangingPunct="1">
              <a:lnSpc>
                <a:spcPct val="90000"/>
              </a:lnSpc>
              <a:spcBef>
                <a:spcPct val="20000"/>
              </a:spcBef>
              <a:spcAft>
                <a:spcPct val="0"/>
              </a:spcAft>
              <a:buClr>
                <a:srgbClr val="9A4C25"/>
              </a:buClr>
              <a:buSzTx/>
              <a:buFontTx/>
              <a:buChar char="•"/>
              <a:tabLst/>
              <a:defRPr/>
            </a:pP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The </a:t>
            </a:r>
            <a:r>
              <a:rPr kumimoji="0" lang="en-US" altLang="en-US" sz="2600" b="0" i="0" u="none" strike="noStrike" kern="0" cap="none" spc="0" normalizeH="0" baseline="0" noProof="0" dirty="0" err="1">
                <a:ln>
                  <a:noFill/>
                </a:ln>
                <a:solidFill>
                  <a:srgbClr val="000000"/>
                </a:solidFill>
                <a:effectLst/>
                <a:uLnTx/>
                <a:uFillTx/>
                <a:latin typeface="Courier New" panose="02070309020205020404" pitchFamily="49" charset="0"/>
                <a:ea typeface="+mn-ea"/>
                <a:cs typeface="Arial"/>
              </a:rPr>
              <a:t>java.lang</a:t>
            </a:r>
            <a:r>
              <a:rPr kumimoji="0" lang="en-US" altLang="en-US" sz="2600" b="0" i="0" u="none" strike="noStrike" kern="0" cap="none" spc="0" normalizeH="0" baseline="0" noProof="0" dirty="0">
                <a:ln>
                  <a:noFill/>
                </a:ln>
                <a:solidFill>
                  <a:srgbClr val="000000"/>
                </a:solidFill>
                <a:effectLst/>
                <a:uLnTx/>
                <a:uFillTx/>
                <a:latin typeface="Times New Roman"/>
                <a:ea typeface="+mn-ea"/>
                <a:cs typeface="Arial"/>
              </a:rPr>
              <a:t> package is automatically made available to any Java class.</a:t>
            </a:r>
          </a:p>
        </p:txBody>
      </p:sp>
    </p:spTree>
    <p:extLst>
      <p:ext uri="{BB962C8B-B14F-4D97-AF65-F5344CB8AC3E}">
        <p14:creationId xmlns:p14="http://schemas.microsoft.com/office/powerpoint/2010/main" val="32815737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3A76BFF-FF0F-A37F-5149-37766A24E2A4}"/>
              </a:ext>
            </a:extLst>
          </p:cNvPr>
          <p:cNvSpPr txBox="1">
            <a:spLocks noChangeArrowheads="1"/>
          </p:cNvSpPr>
          <p:nvPr/>
        </p:nvSpPr>
        <p:spPr>
          <a:xfrm>
            <a:off x="1666009" y="73747"/>
            <a:ext cx="5264727"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Some Java Standard Packages</a:t>
            </a:r>
            <a:endParaRPr lang="en-US" altLang="en-US" sz="3200" dirty="0"/>
          </a:p>
        </p:txBody>
      </p:sp>
      <p:pic>
        <p:nvPicPr>
          <p:cNvPr id="3" name="Picture 6">
            <a:extLst>
              <a:ext uri="{FF2B5EF4-FFF2-40B4-BE49-F238E27FC236}">
                <a16:creationId xmlns:a16="http://schemas.microsoft.com/office/drawing/2014/main" id="{B8B21047-735B-4447-ABA5-5D8E417F11C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06681" y="1465263"/>
            <a:ext cx="9754369" cy="4769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35458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1EB3F58-ECBC-D7DC-7669-22F1C7273150}"/>
              </a:ext>
            </a:extLst>
          </p:cNvPr>
          <p:cNvSpPr txBox="1">
            <a:spLocks noChangeArrowheads="1"/>
          </p:cNvSpPr>
          <p:nvPr/>
        </p:nvSpPr>
        <p:spPr>
          <a:xfrm>
            <a:off x="1516207" y="474519"/>
            <a:ext cx="573664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b="1" dirty="0"/>
              <a:t>Object Oriented Design</a:t>
            </a:r>
            <a:br>
              <a:rPr lang="en-US" altLang="en-US" sz="3200" b="1" dirty="0"/>
            </a:br>
            <a:r>
              <a:rPr lang="en-US" altLang="en-US" sz="2600" b="1" dirty="0"/>
              <a:t>Finding Classes and Their Responsibilities</a:t>
            </a:r>
          </a:p>
        </p:txBody>
      </p:sp>
      <p:sp>
        <p:nvSpPr>
          <p:cNvPr id="3" name="Rectangle 3">
            <a:extLst>
              <a:ext uri="{FF2B5EF4-FFF2-40B4-BE49-F238E27FC236}">
                <a16:creationId xmlns:a16="http://schemas.microsoft.com/office/drawing/2014/main" id="{6CB3FEB3-92BE-3E8B-C33F-16773B1DD02C}"/>
              </a:ext>
            </a:extLst>
          </p:cNvPr>
          <p:cNvSpPr txBox="1">
            <a:spLocks noChangeArrowheads="1"/>
          </p:cNvSpPr>
          <p:nvPr/>
        </p:nvSpPr>
        <p:spPr>
          <a:xfrm>
            <a:off x="1620982" y="1970810"/>
            <a:ext cx="7824354" cy="42013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80000"/>
              </a:lnSpc>
            </a:pPr>
            <a:r>
              <a:rPr lang="en-US" altLang="en-US" sz="2400" dirty="0">
                <a:latin typeface="Times New Roman" panose="02020603050405020304" pitchFamily="18" charset="0"/>
                <a:cs typeface="Times New Roman" panose="02020603050405020304" pitchFamily="18" charset="0"/>
              </a:rPr>
              <a:t>Finding the classes</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Get a written description of the problem domain</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Identify all nouns, each is a potential class</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Refine the list to include only classes relevant to the problem</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marL="457200" indent="-457200">
              <a:lnSpc>
                <a:spcPct val="80000"/>
              </a:lnSpc>
            </a:pPr>
            <a:r>
              <a:rPr lang="en-US" altLang="en-US" sz="2400" dirty="0">
                <a:latin typeface="Times New Roman" panose="02020603050405020304" pitchFamily="18" charset="0"/>
                <a:cs typeface="Times New Roman" panose="02020603050405020304" pitchFamily="18" charset="0"/>
              </a:rPr>
              <a:t>Identify the responsibilities</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Things a class is responsible for knowing</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Things a class is responsible for doing</a:t>
            </a:r>
          </a:p>
          <a:p>
            <a:pPr marL="914400" lvl="1" indent="-457200">
              <a:lnSpc>
                <a:spcPct val="80000"/>
              </a:lnSpc>
            </a:pPr>
            <a:r>
              <a:rPr lang="en-US" altLang="en-US" dirty="0">
                <a:latin typeface="Times New Roman" panose="02020603050405020304" pitchFamily="18" charset="0"/>
                <a:cs typeface="Times New Roman" panose="02020603050405020304" pitchFamily="18" charset="0"/>
              </a:rPr>
              <a:t>Refine the list to include only classes relevant to the problem</a:t>
            </a:r>
          </a:p>
          <a:p>
            <a:pPr>
              <a:lnSpc>
                <a:spcPct val="80000"/>
              </a:lnSpc>
              <a:buFontTx/>
              <a:buNone/>
            </a:pPr>
            <a:r>
              <a:rPr lang="en-US" altLang="en-US" sz="2400" dirty="0">
                <a:latin typeface="Times New Roman" panose="02020603050405020304" pitchFamily="18" charset="0"/>
                <a:cs typeface="Times New Roman" panose="02020603050405020304" pitchFamily="18" charset="0"/>
              </a:rPr>
              <a:t>	</a:t>
            </a:r>
          </a:p>
          <a:p>
            <a:pPr>
              <a:lnSpc>
                <a:spcPct val="80000"/>
              </a:lnSpc>
              <a:buFontTx/>
              <a:buNone/>
            </a:pP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281222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990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9A067EE-E7AD-E803-24C9-E616C25331EE}"/>
              </a:ext>
            </a:extLst>
          </p:cNvPr>
          <p:cNvSpPr>
            <a:spLocks noChangeArrowheads="1"/>
          </p:cNvSpPr>
          <p:nvPr/>
        </p:nvSpPr>
        <p:spPr bwMode="auto">
          <a:xfrm>
            <a:off x="768927" y="409767"/>
            <a:ext cx="10401300" cy="637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b="1" dirty="0">
                <a:solidFill>
                  <a:srgbClr val="7F0055"/>
                </a:solidFill>
                <a:latin typeface="Consolas" panose="020B0609020204030204" pitchFamily="49" charset="0"/>
              </a:rPr>
              <a:t>package</a:t>
            </a:r>
            <a:r>
              <a:rPr lang="en-US" altLang="en-US" sz="1800" b="1" dirty="0">
                <a:solidFill>
                  <a:srgbClr val="000000"/>
                </a:solidFill>
                <a:latin typeface="Consolas" panose="020B0609020204030204" pitchFamily="49" charset="0"/>
              </a:rPr>
              <a:t> randomNumbersCh05;</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import</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java.util.Random</a:t>
            </a:r>
            <a:r>
              <a:rPr lang="en-US" altLang="en-US" sz="1800" b="1" dirty="0">
                <a:solidFill>
                  <a:srgbClr val="000000"/>
                </a:solidFill>
                <a:latin typeface="Consolas" panose="020B0609020204030204" pitchFamily="49" charset="0"/>
              </a:rPr>
              <a:t>;</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class</a:t>
            </a:r>
            <a:r>
              <a:rPr lang="en-US" altLang="en-US" sz="1800" b="1" dirty="0">
                <a:solidFill>
                  <a:srgbClr val="000000"/>
                </a:solidFill>
                <a:latin typeface="Consolas" panose="020B0609020204030204" pitchFamily="49" charset="0"/>
              </a:rPr>
              <a:t> RandomNosCh05 {</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static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void</a:t>
            </a:r>
            <a:r>
              <a:rPr lang="en-US" altLang="en-US" sz="1800" b="1" dirty="0">
                <a:solidFill>
                  <a:srgbClr val="000000"/>
                </a:solidFill>
                <a:latin typeface="Consolas" panose="020B0609020204030204" pitchFamily="49" charset="0"/>
              </a:rPr>
              <a:t> main(String[] </a:t>
            </a:r>
            <a:r>
              <a:rPr lang="en-US" altLang="en-US" sz="1800" b="1" dirty="0" err="1">
                <a:solidFill>
                  <a:srgbClr val="6A3E3E"/>
                </a:solidFill>
                <a:latin typeface="Consolas" panose="020B0609020204030204" pitchFamily="49" charset="0"/>
              </a:rPr>
              <a:t>args</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900" dirty="0">
                <a:solidFill>
                  <a:srgbClr val="3F7F5F"/>
                </a:solidFill>
                <a:latin typeface="Consolas" panose="020B0609020204030204" pitchFamily="49" charset="0"/>
              </a:rPr>
              <a:t> </a:t>
            </a:r>
            <a:endParaRPr lang="en-US" altLang="en-US" sz="900" b="1" dirty="0">
              <a:solidFill>
                <a:srgbClr val="3F7F5F"/>
              </a:solidFill>
              <a:latin typeface="Consolas" panose="020B0609020204030204" pitchFamily="49" charset="0"/>
            </a:endParaRPr>
          </a:p>
          <a:p>
            <a:pPr>
              <a:spcBef>
                <a:spcPct val="0"/>
              </a:spcBef>
              <a:buClrTx/>
              <a:buFontTx/>
              <a:buNone/>
            </a:pPr>
            <a:r>
              <a:rPr lang="en-US" altLang="en-US" sz="1800" b="1" dirty="0">
                <a:solidFill>
                  <a:srgbClr val="0070C0"/>
                </a:solidFill>
                <a:latin typeface="Consolas" panose="020B0609020204030204" pitchFamily="49" charset="0"/>
              </a:rPr>
              <a:t>int </a:t>
            </a:r>
            <a:r>
              <a:rPr lang="en-US" altLang="en-US" sz="1800" b="1" dirty="0" err="1">
                <a:solidFill>
                  <a:srgbClr val="0070C0"/>
                </a:solidFill>
                <a:latin typeface="Consolas" panose="020B0609020204030204" pitchFamily="49" charset="0"/>
              </a:rPr>
              <a:t>rNumber</a:t>
            </a:r>
            <a:r>
              <a:rPr lang="en-US" altLang="en-US" sz="1800" b="1" dirty="0">
                <a:solidFill>
                  <a:srgbClr val="0070C0"/>
                </a:solidFill>
                <a:latin typeface="Consolas" panose="020B0609020204030204" pitchFamily="49" charset="0"/>
              </a:rPr>
              <a:t>;</a:t>
            </a:r>
          </a:p>
          <a:p>
            <a:pPr>
              <a:spcBef>
                <a:spcPct val="0"/>
              </a:spcBef>
              <a:buClrTx/>
              <a:buFontTx/>
              <a:buNone/>
            </a:pPr>
            <a:r>
              <a:rPr lang="en-US" altLang="en-US" sz="1800" b="1" dirty="0">
                <a:solidFill>
                  <a:srgbClr val="0070C0"/>
                </a:solidFill>
                <a:latin typeface="Consolas" panose="020B0609020204030204" pitchFamily="49" charset="0"/>
              </a:rPr>
              <a:t>double </a:t>
            </a:r>
            <a:r>
              <a:rPr lang="en-US" altLang="en-US" sz="1800" b="1" dirty="0" err="1">
                <a:solidFill>
                  <a:srgbClr val="0070C0"/>
                </a:solidFill>
                <a:latin typeface="Consolas" panose="020B0609020204030204" pitchFamily="49" charset="0"/>
              </a:rPr>
              <a:t>rDoubleNumber</a:t>
            </a:r>
            <a:r>
              <a:rPr lang="en-US" altLang="en-US" sz="1800" b="1" dirty="0">
                <a:solidFill>
                  <a:srgbClr val="0070C0"/>
                </a:solidFill>
                <a:latin typeface="Consolas" panose="020B0609020204030204" pitchFamily="49" charset="0"/>
              </a:rPr>
              <a:t>;</a:t>
            </a:r>
          </a:p>
          <a:p>
            <a:pPr>
              <a:spcBef>
                <a:spcPct val="0"/>
              </a:spcBef>
              <a:buClrTx/>
              <a:buFontTx/>
              <a:buNone/>
            </a:pPr>
            <a:r>
              <a:rPr lang="en-US" altLang="en-US" sz="1800" dirty="0">
                <a:solidFill>
                  <a:srgbClr val="0070C0"/>
                </a:solidFill>
                <a:latin typeface="Consolas" panose="020B0609020204030204" pitchFamily="49" charset="0"/>
              </a:rPr>
              <a:t>Random rand = </a:t>
            </a:r>
            <a:r>
              <a:rPr lang="en-US" altLang="en-US" sz="1800" b="1" dirty="0">
                <a:solidFill>
                  <a:srgbClr val="0070C0"/>
                </a:solidFill>
                <a:latin typeface="Consolas" panose="020B0609020204030204" pitchFamily="49" charset="0"/>
              </a:rPr>
              <a:t>new Random();</a:t>
            </a:r>
          </a:p>
          <a:p>
            <a:pPr>
              <a:spcBef>
                <a:spcPct val="0"/>
              </a:spcBef>
              <a:buClrTx/>
              <a:buFontTx/>
              <a:buNone/>
            </a:pPr>
            <a:r>
              <a:rPr lang="en-US" altLang="en-US" sz="1800" dirty="0" err="1">
                <a:solidFill>
                  <a:srgbClr val="0070C0"/>
                </a:solidFill>
                <a:latin typeface="Consolas" panose="020B0609020204030204" pitchFamily="49" charset="0"/>
              </a:rPr>
              <a:t>System.</a:t>
            </a:r>
            <a:r>
              <a:rPr lang="en-US" altLang="en-US" sz="1800" b="1" dirty="0" err="1">
                <a:solidFill>
                  <a:srgbClr val="0070C0"/>
                </a:solidFill>
                <a:latin typeface="Consolas" panose="020B0609020204030204" pitchFamily="49" charset="0"/>
              </a:rPr>
              <a:t>out.println</a:t>
            </a:r>
            <a:r>
              <a:rPr lang="en-US" altLang="en-US" sz="1800" b="1" dirty="0">
                <a:solidFill>
                  <a:srgbClr val="0070C0"/>
                </a:solidFill>
                <a:latin typeface="Consolas" panose="020B0609020204030204" pitchFamily="49" charset="0"/>
              </a:rPr>
              <a:t>("</a:t>
            </a:r>
            <a:r>
              <a:rPr lang="en-US" altLang="en-US" sz="1800" b="1" dirty="0" err="1">
                <a:solidFill>
                  <a:srgbClr val="0070C0"/>
                </a:solidFill>
                <a:latin typeface="Consolas" panose="020B0609020204030204" pitchFamily="49" charset="0"/>
              </a:rPr>
              <a:t>rNumber</a:t>
            </a:r>
            <a:r>
              <a:rPr lang="en-US" altLang="en-US" sz="1800" b="1" dirty="0">
                <a:solidFill>
                  <a:srgbClr val="0070C0"/>
                </a:solidFill>
                <a:latin typeface="Consolas" panose="020B0609020204030204" pitchFamily="49" charset="0"/>
              </a:rPr>
              <a:t> is " + </a:t>
            </a:r>
            <a:r>
              <a:rPr lang="en-US" altLang="en-US" sz="1800" b="1" dirty="0" err="1">
                <a:solidFill>
                  <a:srgbClr val="0070C0"/>
                </a:solidFill>
                <a:latin typeface="Consolas" panose="020B0609020204030204" pitchFamily="49" charset="0"/>
              </a:rPr>
              <a:t>rand.nextInt</a:t>
            </a:r>
            <a:r>
              <a:rPr lang="en-US" altLang="en-US" sz="1800" b="1" dirty="0">
                <a:solidFill>
                  <a:srgbClr val="0070C0"/>
                </a:solidFill>
                <a:latin typeface="Consolas" panose="020B0609020204030204" pitchFamily="49" charset="0"/>
              </a:rPr>
              <a:t>()); //(-2,147,483,648, +2,147,483,647) </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a:t>
            </a:r>
            <a:r>
              <a:rPr lang="en-US" altLang="en-US" sz="1800" b="1" dirty="0" err="1">
                <a:solidFill>
                  <a:srgbClr val="2A00FF"/>
                </a:solidFill>
                <a:latin typeface="Consolas" panose="020B0609020204030204" pitchFamily="49" charset="0"/>
              </a:rPr>
              <a:t>rDoubleNumber</a:t>
            </a:r>
            <a:r>
              <a:rPr lang="en-US" altLang="en-US" sz="1800" b="1" dirty="0">
                <a:solidFill>
                  <a:srgbClr val="2A00FF"/>
                </a:solidFill>
                <a:latin typeface="Consolas" panose="020B0609020204030204" pitchFamily="49" charset="0"/>
              </a:rPr>
              <a:t>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.nextDouble</a:t>
            </a:r>
            <a:r>
              <a:rPr lang="en-US" altLang="en-US" sz="1800" b="1" dirty="0">
                <a:solidFill>
                  <a:srgbClr val="000000"/>
                </a:solidFill>
                <a:latin typeface="Consolas" panose="020B0609020204030204" pitchFamily="49" charset="0"/>
              </a:rPr>
              <a:t>()); </a:t>
            </a:r>
            <a:r>
              <a:rPr lang="en-US" altLang="en-US" sz="1800" b="1" dirty="0">
                <a:solidFill>
                  <a:srgbClr val="3F7F5F"/>
                </a:solidFill>
                <a:latin typeface="Consolas" panose="020B0609020204030204" pitchFamily="49" charset="0"/>
              </a:rPr>
              <a:t>//(0.0, 1.0) </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dirty="0" err="1">
                <a:solidFill>
                  <a:srgbClr val="6A3E3E"/>
                </a:solidFill>
                <a:latin typeface="Consolas" panose="020B0609020204030204" pitchFamily="49" charset="0"/>
              </a:rPr>
              <a:t>rDoubleNumber</a:t>
            </a:r>
            <a:r>
              <a:rPr lang="en-US" altLang="en-US" sz="1800" dirty="0">
                <a:solidFill>
                  <a:srgbClr val="000000"/>
                </a:solidFill>
                <a:latin typeface="Consolas" panose="020B0609020204030204" pitchFamily="49" charset="0"/>
              </a:rPr>
              <a:t> =  </a:t>
            </a:r>
            <a:r>
              <a:rPr lang="en-US" altLang="en-US" sz="1800" dirty="0" err="1">
                <a:solidFill>
                  <a:srgbClr val="6A3E3E"/>
                </a:solidFill>
                <a:latin typeface="Consolas" panose="020B0609020204030204" pitchFamily="49" charset="0"/>
              </a:rPr>
              <a:t>rand</a:t>
            </a:r>
            <a:r>
              <a:rPr lang="en-US" altLang="en-US" sz="1800" dirty="0" err="1">
                <a:solidFill>
                  <a:srgbClr val="000000"/>
                </a:solidFill>
                <a:latin typeface="Consolas" panose="020B0609020204030204" pitchFamily="49" charset="0"/>
              </a:rPr>
              <a:t>.nextDouble</a:t>
            </a:r>
            <a:r>
              <a:rPr lang="en-US" altLang="en-US" sz="1800" dirty="0">
                <a:solidFill>
                  <a:srgbClr val="000000"/>
                </a:solidFill>
                <a:latin typeface="Consolas" panose="020B0609020204030204" pitchFamily="49" charset="0"/>
              </a:rPr>
              <a:t>()*10;</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a:t>
            </a:r>
            <a:r>
              <a:rPr lang="en-US" altLang="en-US" sz="1800" b="1" dirty="0" err="1">
                <a:solidFill>
                  <a:srgbClr val="2A00FF"/>
                </a:solidFill>
                <a:latin typeface="Consolas" panose="020B0609020204030204" pitchFamily="49" charset="0"/>
              </a:rPr>
              <a:t>rDoulbeNumber</a:t>
            </a:r>
            <a:r>
              <a:rPr lang="en-US" altLang="en-US" sz="1800" b="1" dirty="0">
                <a:solidFill>
                  <a:srgbClr val="2A00FF"/>
                </a:solidFill>
                <a:latin typeface="Consolas" panose="020B0609020204030204" pitchFamily="49" charset="0"/>
              </a:rPr>
              <a:t>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rDoubleNumber</a:t>
            </a:r>
            <a:r>
              <a:rPr lang="en-US" altLang="en-US" sz="1800" b="1" dirty="0">
                <a:solidFill>
                  <a:srgbClr val="000000"/>
                </a:solidFill>
                <a:latin typeface="Consolas" panose="020B0609020204030204" pitchFamily="49" charset="0"/>
              </a:rPr>
              <a:t>); </a:t>
            </a:r>
            <a:r>
              <a:rPr lang="en-US" altLang="en-US" sz="1800" b="1" dirty="0">
                <a:solidFill>
                  <a:srgbClr val="3F7F5F"/>
                </a:solidFill>
                <a:latin typeface="Consolas" panose="020B0609020204030204" pitchFamily="49" charset="0"/>
              </a:rPr>
              <a:t>//(0.0, 10.0) </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a:t>
            </a:r>
            <a:r>
              <a:rPr lang="en-US" altLang="en-US" sz="1800" b="1" dirty="0" err="1">
                <a:solidFill>
                  <a:srgbClr val="2A00FF"/>
                </a:solidFill>
                <a:latin typeface="Consolas" panose="020B0609020204030204" pitchFamily="49" charset="0"/>
              </a:rPr>
              <a:t>rNumber</a:t>
            </a:r>
            <a:r>
              <a:rPr lang="en-US" altLang="en-US" sz="1800" b="1" dirty="0">
                <a:solidFill>
                  <a:srgbClr val="2A00FF"/>
                </a:solidFill>
                <a:latin typeface="Consolas" panose="020B0609020204030204" pitchFamily="49" charset="0"/>
              </a:rPr>
              <a:t>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.nextInt</a:t>
            </a:r>
            <a:r>
              <a:rPr lang="en-US" altLang="en-US" sz="1800" b="1" dirty="0">
                <a:solidFill>
                  <a:srgbClr val="000000"/>
                </a:solidFill>
                <a:latin typeface="Consolas" panose="020B0609020204030204" pitchFamily="49" charset="0"/>
              </a:rPr>
              <a:t>(3)); </a:t>
            </a:r>
            <a:r>
              <a:rPr lang="en-US" altLang="en-US" sz="1800" b="1" dirty="0">
                <a:solidFill>
                  <a:srgbClr val="3F7F5F"/>
                </a:solidFill>
                <a:latin typeface="Consolas" panose="020B0609020204030204" pitchFamily="49" charset="0"/>
              </a:rPr>
              <a:t>//[0, 3) </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a:t>
            </a:r>
            <a:r>
              <a:rPr lang="en-US" altLang="en-US" sz="1800" b="1" dirty="0" err="1">
                <a:solidFill>
                  <a:srgbClr val="2A00FF"/>
                </a:solidFill>
                <a:latin typeface="Consolas" panose="020B0609020204030204" pitchFamily="49" charset="0"/>
              </a:rPr>
              <a:t>rDoulbeNumber</a:t>
            </a:r>
            <a:r>
              <a:rPr lang="en-US" altLang="en-US" sz="1800" b="1" dirty="0">
                <a:solidFill>
                  <a:srgbClr val="2A00FF"/>
                </a:solidFill>
                <a:latin typeface="Consolas" panose="020B0609020204030204" pitchFamily="49" charset="0"/>
              </a:rPr>
              <a:t>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.nextDouble</a:t>
            </a:r>
            <a:r>
              <a:rPr lang="en-US" altLang="en-US" sz="1800" b="1" dirty="0">
                <a:solidFill>
                  <a:srgbClr val="000000"/>
                </a:solidFill>
                <a:latin typeface="Consolas" panose="020B0609020204030204" pitchFamily="49" charset="0"/>
              </a:rPr>
              <a:t>()*100); </a:t>
            </a:r>
            <a:r>
              <a:rPr lang="en-US" altLang="en-US" sz="1800" b="1" dirty="0">
                <a:solidFill>
                  <a:srgbClr val="3F7F5F"/>
                </a:solidFill>
                <a:latin typeface="Consolas" panose="020B0609020204030204" pitchFamily="49" charset="0"/>
              </a:rPr>
              <a:t>//(0.0, 100.0) </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dirty="0" err="1">
                <a:solidFill>
                  <a:srgbClr val="6A3E3E"/>
                </a:solidFill>
                <a:latin typeface="Consolas" panose="020B0609020204030204" pitchFamily="49" charset="0"/>
              </a:rPr>
              <a:t>rNumber</a:t>
            </a:r>
            <a:r>
              <a:rPr lang="en-US" altLang="en-US" sz="1800" dirty="0">
                <a:solidFill>
                  <a:srgbClr val="000000"/>
                </a:solidFill>
                <a:latin typeface="Consolas" panose="020B0609020204030204" pitchFamily="49" charset="0"/>
              </a:rPr>
              <a:t> = </a:t>
            </a:r>
            <a:r>
              <a:rPr lang="en-US" altLang="en-US" sz="1800" b="1" dirty="0" err="1">
                <a:solidFill>
                  <a:srgbClr val="FF0000"/>
                </a:solidFill>
                <a:latin typeface="Consolas" panose="020B0609020204030204" pitchFamily="49" charset="0"/>
              </a:rPr>
              <a:t>RandomNosGen</a:t>
            </a:r>
            <a:r>
              <a:rPr lang="en-US" altLang="en-US" sz="1800" b="1" dirty="0">
                <a:solidFill>
                  <a:srgbClr val="FF0000"/>
                </a:solidFill>
                <a:latin typeface="Consolas" panose="020B0609020204030204" pitchFamily="49" charset="0"/>
              </a:rPr>
              <a:t>(3, 1)</a:t>
            </a:r>
            <a:r>
              <a:rPr lang="en-US" altLang="en-US" sz="1800" b="1" dirty="0">
                <a:latin typeface="Consolas" panose="020B0609020204030204" pitchFamily="49" charset="0"/>
              </a:rPr>
              <a:t>;</a:t>
            </a:r>
            <a:r>
              <a:rPr lang="en-US" altLang="en-US" sz="1800" b="1" dirty="0">
                <a:solidFill>
                  <a:srgbClr val="FF0000"/>
                </a:solidFill>
                <a:latin typeface="Consolas" panose="020B0609020204030204" pitchFamily="49" charset="0"/>
              </a:rPr>
              <a:t>  </a:t>
            </a:r>
            <a:r>
              <a:rPr lang="en-US" altLang="en-US" sz="1800" dirty="0">
                <a:solidFill>
                  <a:srgbClr val="3F7F5F"/>
                </a:solidFill>
                <a:latin typeface="Consolas" panose="020B0609020204030204" pitchFamily="49" charset="0"/>
              </a:rPr>
              <a:t>//</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"The random number is "</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.printf</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"The 2nd random number is: %d\n"</a:t>
            </a:r>
            <a:r>
              <a:rPr lang="en-US" altLang="en-US" sz="1800" b="1" dirty="0">
                <a:solidFill>
                  <a:srgbClr val="000000"/>
                </a:solidFill>
                <a:latin typeface="Consolas" panose="020B0609020204030204" pitchFamily="49" charset="0"/>
              </a:rPr>
              <a:t>, </a:t>
            </a:r>
            <a:r>
              <a:rPr lang="en-US" altLang="en-US" sz="1800" b="1" dirty="0" err="1">
                <a:solidFill>
                  <a:srgbClr val="FF0000"/>
                </a:solidFill>
                <a:latin typeface="Consolas" panose="020B0609020204030204" pitchFamily="49" charset="0"/>
              </a:rPr>
              <a:t>RandomNosGen</a:t>
            </a:r>
            <a:r>
              <a:rPr lang="en-US" altLang="en-US" sz="1800" b="1" dirty="0">
                <a:solidFill>
                  <a:srgbClr val="FF0000"/>
                </a:solidFill>
                <a:latin typeface="Consolas" panose="020B0609020204030204" pitchFamily="49" charset="0"/>
              </a:rPr>
              <a:t>(rand, 3, 1)</a:t>
            </a:r>
            <a:r>
              <a:rPr lang="en-US" altLang="en-US" sz="1800" b="1" dirty="0">
                <a:latin typeface="Consolas" panose="020B0609020204030204" pitchFamily="49" charset="0"/>
              </a:rPr>
              <a:t>);</a:t>
            </a:r>
          </a:p>
          <a:p>
            <a:pPr>
              <a:spcBef>
                <a:spcPct val="0"/>
              </a:spcBef>
              <a:buClrTx/>
              <a:buFontTx/>
              <a:buNone/>
            </a:pP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.printf</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"The double random number is: %.4f\n"</a:t>
            </a:r>
            <a:r>
              <a:rPr lang="en-US" altLang="en-US" sz="1800" b="1" dirty="0">
                <a:solidFill>
                  <a:srgbClr val="000000"/>
                </a:solidFill>
                <a:latin typeface="Consolas" panose="020B0609020204030204" pitchFamily="49" charset="0"/>
              </a:rPr>
              <a:t>, </a:t>
            </a:r>
            <a:r>
              <a:rPr lang="en-US" altLang="en-US" sz="1800" b="1" dirty="0" err="1">
                <a:solidFill>
                  <a:srgbClr val="FF0000"/>
                </a:solidFill>
                <a:latin typeface="Consolas" panose="020B0609020204030204" pitchFamily="49" charset="0"/>
              </a:rPr>
              <a:t>RandomDNosGen</a:t>
            </a:r>
            <a:r>
              <a:rPr lang="en-US" altLang="en-US" sz="1800" b="1" dirty="0">
                <a:solidFill>
                  <a:srgbClr val="FF0000"/>
                </a:solidFill>
                <a:latin typeface="Consolas" panose="020B0609020204030204" pitchFamily="49" charset="0"/>
              </a:rPr>
              <a:t>(rand, 1)</a:t>
            </a:r>
            <a:r>
              <a:rPr lang="en-US" altLang="en-US" sz="1800" dirty="0">
                <a:solidFill>
                  <a:srgbClr val="000000"/>
                </a:solidFill>
                <a:latin typeface="Consolas" panose="020B0609020204030204" pitchFamily="49" charset="0"/>
              </a:rPr>
              <a:t>);</a:t>
            </a:r>
          </a:p>
          <a:p>
            <a:pPr>
              <a:spcBef>
                <a:spcPct val="0"/>
              </a:spcBef>
              <a:buClrTx/>
              <a:buFontTx/>
              <a:buNone/>
            </a:pPr>
            <a:endParaRPr lang="en-US" altLang="en-US" sz="800" dirty="0">
              <a:latin typeface="Consolas" panose="020B0609020204030204" pitchFamily="49" charset="0"/>
            </a:endParaRPr>
          </a:p>
          <a:p>
            <a:pPr>
              <a:spcBef>
                <a:spcPct val="0"/>
              </a:spcBef>
              <a:buClrTx/>
              <a:buFontTx/>
              <a:buNone/>
            </a:pPr>
            <a:r>
              <a:rPr lang="en-US" altLang="en-US" sz="1800" dirty="0">
                <a:solidFill>
                  <a:srgbClr val="000000"/>
                </a:solidFill>
                <a:latin typeface="Consolas" panose="020B0609020204030204" pitchFamily="49" charset="0"/>
              </a:rPr>
              <a:t>}</a:t>
            </a:r>
            <a:r>
              <a:rPr lang="en-US" altLang="en-US" sz="1800" dirty="0">
                <a:solidFill>
                  <a:srgbClr val="3F7F5F"/>
                </a:solidFill>
                <a:latin typeface="Consolas" panose="020B0609020204030204" pitchFamily="49" charset="0"/>
              </a:rPr>
              <a:t>// end of main</a:t>
            </a:r>
            <a:endParaRPr lang="en-US" altLang="en-US" sz="1800" dirty="0">
              <a:latin typeface="Consolas" panose="020B0609020204030204" pitchFamily="49" charset="0"/>
            </a:endParaRPr>
          </a:p>
        </p:txBody>
      </p:sp>
    </p:spTree>
    <p:extLst>
      <p:ext uri="{BB962C8B-B14F-4D97-AF65-F5344CB8AC3E}">
        <p14:creationId xmlns:p14="http://schemas.microsoft.com/office/powerpoint/2010/main" val="12367776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643312E-FE32-DAAD-4165-727C1454B43B}"/>
              </a:ext>
            </a:extLst>
          </p:cNvPr>
          <p:cNvSpPr>
            <a:spLocks noChangeArrowheads="1"/>
          </p:cNvSpPr>
          <p:nvPr/>
        </p:nvSpPr>
        <p:spPr bwMode="auto">
          <a:xfrm>
            <a:off x="511752" y="741218"/>
            <a:ext cx="11168496" cy="5632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static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err="1">
                <a:solidFill>
                  <a:srgbClr val="FF0000"/>
                </a:solidFill>
                <a:latin typeface="Consolas" panose="020B0609020204030204" pitchFamily="49" charset="0"/>
              </a:rPr>
              <a:t>RandomNosGen</a:t>
            </a:r>
            <a:r>
              <a:rPr lang="en-US" altLang="en-US" sz="1800" b="1" dirty="0">
                <a:solidFill>
                  <a:srgbClr val="FF0000"/>
                </a:solidFill>
                <a:latin typeface="Consolas" panose="020B0609020204030204" pitchFamily="49" charset="0"/>
              </a:rPr>
              <a:t>(int range, int between) </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Random </a:t>
            </a:r>
            <a:r>
              <a:rPr lang="en-US" altLang="en-US" sz="1800" dirty="0">
                <a:solidFill>
                  <a:srgbClr val="6A3E3E"/>
                </a:solidFill>
                <a:latin typeface="Consolas" panose="020B0609020204030204" pitchFamily="49" charset="0"/>
              </a:rPr>
              <a:t>rand</a:t>
            </a:r>
            <a:r>
              <a:rPr lang="en-US" altLang="en-US" sz="1800" dirty="0">
                <a:solidFill>
                  <a:srgbClr val="000000"/>
                </a:solidFill>
                <a:latin typeface="Consolas" panose="020B0609020204030204" pitchFamily="49" charset="0"/>
              </a:rPr>
              <a:t> = </a:t>
            </a:r>
            <a:r>
              <a:rPr lang="en-US" altLang="en-US" sz="1800" b="1" dirty="0">
                <a:solidFill>
                  <a:srgbClr val="7F0055"/>
                </a:solidFill>
                <a:latin typeface="Consolas" panose="020B0609020204030204" pitchFamily="49" charset="0"/>
              </a:rPr>
              <a:t>new</a:t>
            </a:r>
            <a:r>
              <a:rPr lang="en-US" altLang="en-US" sz="1800" b="1" dirty="0">
                <a:solidFill>
                  <a:srgbClr val="000000"/>
                </a:solidFill>
                <a:latin typeface="Consolas" panose="020B0609020204030204" pitchFamily="49" charset="0"/>
              </a:rPr>
              <a:t> Random();</a:t>
            </a:r>
          </a:p>
          <a:p>
            <a:pPr>
              <a:spcBef>
                <a:spcPct val="0"/>
              </a:spcBef>
              <a:buClrTx/>
              <a:buFontTx/>
              <a:buNone/>
            </a:pP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.nextInt</a:t>
            </a:r>
            <a:r>
              <a:rPr lang="en-US" altLang="en-US" sz="1800" b="1" dirty="0">
                <a:solidFill>
                  <a:srgbClr val="000000"/>
                </a:solidFill>
                <a:latin typeface="Consolas" panose="020B0609020204030204" pitchFamily="49" charset="0"/>
              </a:rPr>
              <a:t>(</a:t>
            </a:r>
            <a:r>
              <a:rPr lang="en-US" altLang="en-US" sz="1800" b="1" dirty="0">
                <a:solidFill>
                  <a:srgbClr val="6A3E3E"/>
                </a:solidFill>
                <a:latin typeface="Consolas" panose="020B0609020204030204" pitchFamily="49" charset="0"/>
              </a:rPr>
              <a:t>range</a:t>
            </a:r>
            <a:r>
              <a:rPr lang="en-US" altLang="en-US" sz="1800" b="1" dirty="0">
                <a:solidFill>
                  <a:srgbClr val="000000"/>
                </a:solidFill>
                <a:latin typeface="Consolas" panose="020B0609020204030204" pitchFamily="49" charset="0"/>
              </a:rPr>
              <a:t>) - </a:t>
            </a:r>
            <a:r>
              <a:rPr lang="en-US" altLang="en-US" sz="1800" b="1" dirty="0">
                <a:solidFill>
                  <a:srgbClr val="6A3E3E"/>
                </a:solidFill>
                <a:latin typeface="Consolas" panose="020B0609020204030204" pitchFamily="49" charset="0"/>
              </a:rPr>
              <a:t>between</a:t>
            </a:r>
            <a:r>
              <a:rPr lang="en-US" altLang="en-US" sz="1800" b="1" dirty="0">
                <a:solidFill>
                  <a:srgbClr val="000000"/>
                </a:solidFill>
                <a:latin typeface="Consolas" panose="020B0609020204030204" pitchFamily="49" charset="0"/>
              </a:rPr>
              <a:t>;</a:t>
            </a:r>
            <a:r>
              <a:rPr lang="en-US" altLang="en-US" sz="1800" b="1" dirty="0">
                <a:solidFill>
                  <a:srgbClr val="3F7F5F"/>
                </a:solidFill>
                <a:latin typeface="Consolas" panose="020B0609020204030204" pitchFamily="49" charset="0"/>
              </a:rPr>
              <a:t>// [0-between, range-between) = [-1, 2) </a:t>
            </a:r>
            <a:r>
              <a:rPr lang="en-US" altLang="en-US" sz="1800" b="1" u="sng" dirty="0">
                <a:solidFill>
                  <a:srgbClr val="3F7F5F"/>
                </a:solidFill>
                <a:latin typeface="Consolas" panose="020B0609020204030204" pitchFamily="49" charset="0"/>
              </a:rPr>
              <a:t> </a:t>
            </a:r>
          </a:p>
          <a:p>
            <a:pPr>
              <a:spcBef>
                <a:spcPct val="0"/>
              </a:spcBef>
              <a:buClrTx/>
              <a:buFontTx/>
              <a:buNone/>
            </a:pPr>
            <a:r>
              <a:rPr lang="en-US" altLang="en-US" sz="1800" b="1" dirty="0">
                <a:solidFill>
                  <a:srgbClr val="7F0055"/>
                </a:solidFill>
                <a:latin typeface="Consolas" panose="020B0609020204030204" pitchFamily="49" charset="0"/>
              </a:rPr>
              <a:t>return</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static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RandomNosGen</a:t>
            </a:r>
            <a:r>
              <a:rPr lang="en-US" altLang="en-US" sz="1800" b="1" dirty="0">
                <a:solidFill>
                  <a:srgbClr val="000000"/>
                </a:solidFill>
                <a:latin typeface="Consolas" panose="020B0609020204030204" pitchFamily="49" charset="0"/>
              </a:rPr>
              <a:t>(Random </a:t>
            </a:r>
            <a:r>
              <a:rPr lang="en-US" altLang="en-US" sz="1800" b="1" dirty="0">
                <a:solidFill>
                  <a:srgbClr val="6A3E3E"/>
                </a:solidFill>
                <a:latin typeface="Consolas" panose="020B0609020204030204" pitchFamily="49" charset="0"/>
              </a:rPr>
              <a:t>rand</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a:solidFill>
                  <a:srgbClr val="6A3E3E"/>
                </a:solidFill>
                <a:latin typeface="Consolas" panose="020B0609020204030204" pitchFamily="49" charset="0"/>
              </a:rPr>
              <a:t>range</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a:solidFill>
                  <a:srgbClr val="6A3E3E"/>
                </a:solidFill>
                <a:latin typeface="Consolas" panose="020B0609020204030204" pitchFamily="49" charset="0"/>
              </a:rPr>
              <a:t>between</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1800" dirty="0">
                <a:solidFill>
                  <a:srgbClr val="3F7F5F"/>
                </a:solidFill>
                <a:latin typeface="Consolas" panose="020B0609020204030204" pitchFamily="49" charset="0"/>
              </a:rPr>
              <a:t>//Random rand = new Random();</a:t>
            </a:r>
          </a:p>
          <a:p>
            <a:pPr>
              <a:spcBef>
                <a:spcPct val="0"/>
              </a:spcBef>
              <a:buClrTx/>
              <a:buFontTx/>
              <a:buNone/>
            </a:pPr>
            <a:r>
              <a:rPr lang="en-US" altLang="en-US" sz="1800" b="1" dirty="0">
                <a:solidFill>
                  <a:srgbClr val="7F0055"/>
                </a:solidFill>
                <a:latin typeface="Consolas" panose="020B0609020204030204" pitchFamily="49" charset="0"/>
              </a:rPr>
              <a:t>int</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.nextInt</a:t>
            </a:r>
            <a:r>
              <a:rPr lang="en-US" altLang="en-US" sz="1800" b="1" dirty="0">
                <a:solidFill>
                  <a:srgbClr val="000000"/>
                </a:solidFill>
                <a:latin typeface="Consolas" panose="020B0609020204030204" pitchFamily="49" charset="0"/>
              </a:rPr>
              <a:t>(</a:t>
            </a:r>
            <a:r>
              <a:rPr lang="en-US" altLang="en-US" sz="1800" b="1" dirty="0">
                <a:solidFill>
                  <a:srgbClr val="6A3E3E"/>
                </a:solidFill>
                <a:latin typeface="Consolas" panose="020B0609020204030204" pitchFamily="49" charset="0"/>
              </a:rPr>
              <a:t>range</a:t>
            </a:r>
            <a:r>
              <a:rPr lang="en-US" altLang="en-US" sz="1800" b="1" dirty="0">
                <a:solidFill>
                  <a:srgbClr val="000000"/>
                </a:solidFill>
                <a:latin typeface="Consolas" panose="020B0609020204030204" pitchFamily="49" charset="0"/>
              </a:rPr>
              <a:t>) + </a:t>
            </a:r>
            <a:r>
              <a:rPr lang="en-US" altLang="en-US" sz="1800" b="1" dirty="0">
                <a:solidFill>
                  <a:srgbClr val="6A3E3E"/>
                </a:solidFill>
                <a:latin typeface="Consolas" panose="020B0609020204030204" pitchFamily="49" charset="0"/>
              </a:rPr>
              <a:t>between</a:t>
            </a:r>
            <a:r>
              <a:rPr lang="en-US" altLang="en-US" sz="1800" b="1" dirty="0">
                <a:solidFill>
                  <a:srgbClr val="000000"/>
                </a:solidFill>
                <a:latin typeface="Consolas" panose="020B0609020204030204" pitchFamily="49" charset="0"/>
              </a:rPr>
              <a:t>;</a:t>
            </a:r>
            <a:r>
              <a:rPr lang="en-US" altLang="en-US" sz="1800" b="1" dirty="0">
                <a:solidFill>
                  <a:srgbClr val="3F7F5F"/>
                </a:solidFill>
                <a:latin typeface="Consolas" panose="020B0609020204030204" pitchFamily="49" charset="0"/>
              </a:rPr>
              <a:t>//[0+between, </a:t>
            </a:r>
            <a:r>
              <a:rPr lang="en-US" altLang="en-US" sz="1800" b="1" dirty="0" err="1">
                <a:solidFill>
                  <a:srgbClr val="3F7F5F"/>
                </a:solidFill>
                <a:latin typeface="Consolas" panose="020B0609020204030204" pitchFamily="49" charset="0"/>
              </a:rPr>
              <a:t>range+between</a:t>
            </a:r>
            <a:r>
              <a:rPr lang="en-US" altLang="en-US" sz="1800" b="1" dirty="0">
                <a:solidFill>
                  <a:srgbClr val="3F7F5F"/>
                </a:solidFill>
                <a:latin typeface="Consolas" panose="020B0609020204030204" pitchFamily="49" charset="0"/>
              </a:rPr>
              <a:t>) = [1, 4) </a:t>
            </a:r>
          </a:p>
          <a:p>
            <a:pPr>
              <a:spcBef>
                <a:spcPct val="0"/>
              </a:spcBef>
              <a:buClrTx/>
              <a:buFontTx/>
              <a:buNone/>
            </a:pPr>
            <a:r>
              <a:rPr lang="en-US" altLang="en-US" sz="1800" b="1" dirty="0">
                <a:solidFill>
                  <a:srgbClr val="7F0055"/>
                </a:solidFill>
                <a:latin typeface="Consolas" panose="020B0609020204030204" pitchFamily="49" charset="0"/>
              </a:rPr>
              <a:t>return</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b="1" dirty="0">
                <a:solidFill>
                  <a:srgbClr val="7F0055"/>
                </a:solidFill>
                <a:latin typeface="Consolas" panose="020B0609020204030204" pitchFamily="49" charset="0"/>
              </a:rPr>
              <a:t>public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static</a:t>
            </a:r>
            <a:r>
              <a:rPr lang="en-US" altLang="en-US" sz="1800" b="1" dirty="0">
                <a:solidFill>
                  <a:srgbClr val="000000"/>
                </a:solidFill>
                <a:latin typeface="Consolas" panose="020B0609020204030204" pitchFamily="49" charset="0"/>
              </a:rPr>
              <a:t> </a:t>
            </a:r>
            <a:r>
              <a:rPr lang="en-US" altLang="en-US" sz="1800" b="1" dirty="0">
                <a:solidFill>
                  <a:srgbClr val="7F0055"/>
                </a:solidFill>
                <a:latin typeface="Consolas" panose="020B0609020204030204" pitchFamily="49" charset="0"/>
              </a:rPr>
              <a:t>double</a:t>
            </a:r>
            <a:r>
              <a:rPr lang="en-US" altLang="en-US" sz="1800" b="1" dirty="0">
                <a:solidFill>
                  <a:srgbClr val="000000"/>
                </a:solidFill>
                <a:latin typeface="Consolas" panose="020B0609020204030204" pitchFamily="49" charset="0"/>
              </a:rPr>
              <a:t> </a:t>
            </a:r>
            <a:r>
              <a:rPr lang="en-US" altLang="en-US" sz="1800" b="1" dirty="0" err="1">
                <a:solidFill>
                  <a:srgbClr val="FF0000"/>
                </a:solidFill>
                <a:latin typeface="Consolas" panose="020B0609020204030204" pitchFamily="49" charset="0"/>
              </a:rPr>
              <a:t>RandomDNosGen</a:t>
            </a:r>
            <a:r>
              <a:rPr lang="en-US" altLang="en-US" sz="1800" b="1" dirty="0">
                <a:solidFill>
                  <a:srgbClr val="FF0000"/>
                </a:solidFill>
                <a:latin typeface="Consolas" panose="020B0609020204030204" pitchFamily="49" charset="0"/>
              </a:rPr>
              <a:t>(Random rand, int between) </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3F7F5F"/>
                </a:solidFill>
                <a:latin typeface="Consolas" panose="020B0609020204030204" pitchFamily="49" charset="0"/>
              </a:rPr>
              <a:t>//Random rand = new Random();</a:t>
            </a:r>
          </a:p>
          <a:p>
            <a:pPr>
              <a:spcBef>
                <a:spcPct val="0"/>
              </a:spcBef>
              <a:buClrTx/>
              <a:buFontTx/>
              <a:buNone/>
            </a:pPr>
            <a:r>
              <a:rPr lang="en-US" altLang="en-US" sz="1800" b="1" dirty="0">
                <a:solidFill>
                  <a:srgbClr val="7F0055"/>
                </a:solidFill>
                <a:latin typeface="Consolas" panose="020B0609020204030204" pitchFamily="49" charset="0"/>
              </a:rPr>
              <a:t>double</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 = </a:t>
            </a:r>
            <a:r>
              <a:rPr lang="en-US" altLang="en-US" sz="1800" b="1" dirty="0" err="1">
                <a:solidFill>
                  <a:srgbClr val="6A3E3E"/>
                </a:solidFill>
                <a:latin typeface="Consolas" panose="020B0609020204030204" pitchFamily="49" charset="0"/>
              </a:rPr>
              <a:t>rand</a:t>
            </a:r>
            <a:r>
              <a:rPr lang="en-US" altLang="en-US" sz="1800" b="1" dirty="0" err="1">
                <a:solidFill>
                  <a:srgbClr val="000000"/>
                </a:solidFill>
                <a:latin typeface="Consolas" panose="020B0609020204030204" pitchFamily="49" charset="0"/>
              </a:rPr>
              <a:t>.nextDouble</a:t>
            </a:r>
            <a:r>
              <a:rPr lang="en-US" altLang="en-US" sz="1800" b="1" dirty="0">
                <a:solidFill>
                  <a:srgbClr val="000000"/>
                </a:solidFill>
                <a:latin typeface="Consolas" panose="020B0609020204030204" pitchFamily="49" charset="0"/>
              </a:rPr>
              <a:t>() + </a:t>
            </a:r>
            <a:r>
              <a:rPr lang="en-US" altLang="en-US" sz="1800" b="1" dirty="0">
                <a:solidFill>
                  <a:srgbClr val="6A3E3E"/>
                </a:solidFill>
                <a:latin typeface="Consolas" panose="020B0609020204030204" pitchFamily="49" charset="0"/>
              </a:rPr>
              <a:t>between</a:t>
            </a:r>
            <a:r>
              <a:rPr lang="en-US" altLang="en-US" sz="1800" b="1" dirty="0">
                <a:solidFill>
                  <a:srgbClr val="000000"/>
                </a:solidFill>
                <a:latin typeface="Consolas" panose="020B0609020204030204" pitchFamily="49" charset="0"/>
              </a:rPr>
              <a:t>;</a:t>
            </a:r>
            <a:r>
              <a:rPr lang="en-US" altLang="en-US" sz="1800" b="1" dirty="0">
                <a:solidFill>
                  <a:srgbClr val="3F7F5F"/>
                </a:solidFill>
                <a:latin typeface="Consolas" panose="020B0609020204030204" pitchFamily="49" charset="0"/>
              </a:rPr>
              <a:t>//[0.0+between, 1.0+between) = [1.0, 4.0) </a:t>
            </a:r>
          </a:p>
          <a:p>
            <a:pPr>
              <a:spcBef>
                <a:spcPct val="0"/>
              </a:spcBef>
              <a:buClrTx/>
              <a:buFontTx/>
              <a:buNone/>
            </a:pPr>
            <a:r>
              <a:rPr lang="en-US" altLang="en-US" sz="1800" b="1" dirty="0">
                <a:solidFill>
                  <a:srgbClr val="7F0055"/>
                </a:solidFill>
                <a:latin typeface="Consolas" panose="020B0609020204030204" pitchFamily="49" charset="0"/>
              </a:rPr>
              <a:t>return</a:t>
            </a:r>
            <a:r>
              <a:rPr lang="en-US" altLang="en-US" sz="1800" b="1" dirty="0">
                <a:solidFill>
                  <a:srgbClr val="000000"/>
                </a:solidFill>
                <a:latin typeface="Consolas" panose="020B0609020204030204" pitchFamily="49" charset="0"/>
              </a:rPr>
              <a:t> </a:t>
            </a:r>
            <a:r>
              <a:rPr lang="en-US" altLang="en-US" sz="1800" b="1" dirty="0" err="1">
                <a:solidFill>
                  <a:srgbClr val="6A3E3E"/>
                </a:solidFill>
                <a:latin typeface="Consolas" panose="020B0609020204030204" pitchFamily="49" charset="0"/>
              </a:rPr>
              <a:t>rNumber</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dirty="0">
                <a:solidFill>
                  <a:srgbClr val="000000"/>
                </a:solidFill>
                <a:latin typeface="Consolas" panose="020B0609020204030204" pitchFamily="49" charset="0"/>
              </a:rPr>
              <a:t>}</a:t>
            </a:r>
            <a:r>
              <a:rPr lang="en-US" altLang="en-US" sz="1800" dirty="0">
                <a:solidFill>
                  <a:srgbClr val="3F7F5F"/>
                </a:solidFill>
                <a:latin typeface="Consolas" panose="020B0609020204030204" pitchFamily="49" charset="0"/>
              </a:rPr>
              <a:t>//end of public class RandomNosCho5</a:t>
            </a:r>
            <a:endParaRPr lang="en-US" altLang="en-US" sz="1800" dirty="0"/>
          </a:p>
        </p:txBody>
      </p:sp>
    </p:spTree>
    <p:extLst>
      <p:ext uri="{BB962C8B-B14F-4D97-AF65-F5344CB8AC3E}">
        <p14:creationId xmlns:p14="http://schemas.microsoft.com/office/powerpoint/2010/main" val="366496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9DFFF3-EE46-986B-20A0-802B067C6F92}"/>
              </a:ext>
            </a:extLst>
          </p:cNvPr>
          <p:cNvSpPr/>
          <p:nvPr/>
        </p:nvSpPr>
        <p:spPr>
          <a:xfrm>
            <a:off x="1659081" y="796636"/>
            <a:ext cx="7028121" cy="286232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dirty="0" err="1">
                <a:solidFill>
                  <a:srgbClr val="000000"/>
                </a:solidFill>
                <a:latin typeface="Consolas" panose="020B0609020204030204" pitchFamily="49" charset="0"/>
              </a:rPr>
              <a:t>Ouputs</a:t>
            </a:r>
            <a:r>
              <a:rPr lang="en-US" dirty="0">
                <a:solidFill>
                  <a:srgbClr val="000000"/>
                </a:solidFill>
                <a:latin typeface="Consolas" panose="020B0609020204030204" pitchFamily="49" charset="0"/>
              </a:rPr>
              <a:t>:</a:t>
            </a:r>
          </a:p>
          <a:p>
            <a:pPr>
              <a:defRPr/>
            </a:pPr>
            <a:endParaRPr lang="en-US" dirty="0">
              <a:solidFill>
                <a:srgbClr val="000000"/>
              </a:solidFill>
              <a:latin typeface="Consolas" panose="020B0609020204030204" pitchFamily="49" charset="0"/>
            </a:endParaRPr>
          </a:p>
          <a:p>
            <a:pPr>
              <a:defRPr/>
            </a:pPr>
            <a:r>
              <a:rPr lang="en-US" dirty="0" err="1">
                <a:solidFill>
                  <a:srgbClr val="000000"/>
                </a:solidFill>
                <a:latin typeface="Consolas" panose="020B0609020204030204" pitchFamily="49" charset="0"/>
              </a:rPr>
              <a:t>rNumber</a:t>
            </a:r>
            <a:r>
              <a:rPr lang="en-US" dirty="0">
                <a:solidFill>
                  <a:srgbClr val="000000"/>
                </a:solidFill>
                <a:latin typeface="Consolas" panose="020B0609020204030204" pitchFamily="49" charset="0"/>
              </a:rPr>
              <a:t> is 781838747</a:t>
            </a:r>
          </a:p>
          <a:p>
            <a:pPr>
              <a:defRPr/>
            </a:pPr>
            <a:r>
              <a:rPr lang="en-US" dirty="0" err="1">
                <a:solidFill>
                  <a:srgbClr val="000000"/>
                </a:solidFill>
                <a:latin typeface="Consolas" panose="020B0609020204030204" pitchFamily="49" charset="0"/>
              </a:rPr>
              <a:t>rDoubleNumber</a:t>
            </a:r>
            <a:r>
              <a:rPr lang="en-US" dirty="0">
                <a:solidFill>
                  <a:srgbClr val="000000"/>
                </a:solidFill>
                <a:latin typeface="Consolas" panose="020B0609020204030204" pitchFamily="49" charset="0"/>
              </a:rPr>
              <a:t> is 0.8568670931857342</a:t>
            </a:r>
          </a:p>
          <a:p>
            <a:pPr>
              <a:defRPr/>
            </a:pPr>
            <a:r>
              <a:rPr lang="en-US" dirty="0" err="1">
                <a:solidFill>
                  <a:srgbClr val="000000"/>
                </a:solidFill>
                <a:latin typeface="Consolas" panose="020B0609020204030204" pitchFamily="49" charset="0"/>
              </a:rPr>
              <a:t>rDoulbeNumber</a:t>
            </a:r>
            <a:r>
              <a:rPr lang="en-US" dirty="0">
                <a:solidFill>
                  <a:srgbClr val="000000"/>
                </a:solidFill>
                <a:latin typeface="Consolas" panose="020B0609020204030204" pitchFamily="49" charset="0"/>
              </a:rPr>
              <a:t> is 2.623551901909079</a:t>
            </a:r>
          </a:p>
          <a:p>
            <a:pPr>
              <a:defRPr/>
            </a:pPr>
            <a:r>
              <a:rPr lang="en-US" dirty="0" err="1">
                <a:solidFill>
                  <a:srgbClr val="000000"/>
                </a:solidFill>
                <a:latin typeface="Consolas" panose="020B0609020204030204" pitchFamily="49" charset="0"/>
              </a:rPr>
              <a:t>rNumber</a:t>
            </a:r>
            <a:r>
              <a:rPr lang="en-US" dirty="0">
                <a:solidFill>
                  <a:srgbClr val="000000"/>
                </a:solidFill>
                <a:latin typeface="Consolas" panose="020B0609020204030204" pitchFamily="49" charset="0"/>
              </a:rPr>
              <a:t> is 1</a:t>
            </a:r>
          </a:p>
          <a:p>
            <a:pPr>
              <a:defRPr/>
            </a:pPr>
            <a:r>
              <a:rPr lang="en-US" dirty="0" err="1">
                <a:solidFill>
                  <a:srgbClr val="000000"/>
                </a:solidFill>
                <a:latin typeface="Consolas" panose="020B0609020204030204" pitchFamily="49" charset="0"/>
              </a:rPr>
              <a:t>rDoulbeNumber</a:t>
            </a:r>
            <a:r>
              <a:rPr lang="en-US" dirty="0">
                <a:solidFill>
                  <a:srgbClr val="000000"/>
                </a:solidFill>
                <a:latin typeface="Consolas" panose="020B0609020204030204" pitchFamily="49" charset="0"/>
              </a:rPr>
              <a:t> is 21.091065254997744</a:t>
            </a:r>
          </a:p>
          <a:p>
            <a:pPr>
              <a:defRPr/>
            </a:pPr>
            <a:r>
              <a:rPr lang="en-US" dirty="0">
                <a:solidFill>
                  <a:srgbClr val="000000"/>
                </a:solidFill>
                <a:latin typeface="Consolas" panose="020B0609020204030204" pitchFamily="49" charset="0"/>
              </a:rPr>
              <a:t>The random number is -1</a:t>
            </a:r>
          </a:p>
          <a:p>
            <a:pPr>
              <a:defRPr/>
            </a:pPr>
            <a:r>
              <a:rPr lang="en-US" dirty="0">
                <a:solidFill>
                  <a:srgbClr val="000000"/>
                </a:solidFill>
                <a:latin typeface="Consolas" panose="020B0609020204030204" pitchFamily="49" charset="0"/>
              </a:rPr>
              <a:t>The 2nd random number is: 2</a:t>
            </a:r>
          </a:p>
          <a:p>
            <a:pPr>
              <a:defRPr/>
            </a:pPr>
            <a:r>
              <a:rPr lang="en-US" dirty="0">
                <a:solidFill>
                  <a:srgbClr val="000000"/>
                </a:solidFill>
                <a:latin typeface="Consolas" panose="020B0609020204030204" pitchFamily="49" charset="0"/>
              </a:rPr>
              <a:t>The double random number is: 1.4059</a:t>
            </a:r>
          </a:p>
        </p:txBody>
      </p:sp>
      <p:sp>
        <p:nvSpPr>
          <p:cNvPr id="3" name="Rectangle 2">
            <a:extLst>
              <a:ext uri="{FF2B5EF4-FFF2-40B4-BE49-F238E27FC236}">
                <a16:creationId xmlns:a16="http://schemas.microsoft.com/office/drawing/2014/main" id="{76574082-07F2-440F-0938-00EB0BF03142}"/>
              </a:ext>
            </a:extLst>
          </p:cNvPr>
          <p:cNvSpPr/>
          <p:nvPr/>
        </p:nvSpPr>
        <p:spPr>
          <a:xfrm>
            <a:off x="1659081" y="3785755"/>
            <a:ext cx="7028121" cy="2862322"/>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dirty="0" err="1">
                <a:solidFill>
                  <a:srgbClr val="000000"/>
                </a:solidFill>
                <a:latin typeface="Consolas" panose="020B0609020204030204" pitchFamily="49" charset="0"/>
              </a:rPr>
              <a:t>Ouputs</a:t>
            </a:r>
            <a:r>
              <a:rPr lang="en-US" dirty="0">
                <a:solidFill>
                  <a:srgbClr val="000000"/>
                </a:solidFill>
                <a:latin typeface="Consolas" panose="020B0609020204030204" pitchFamily="49" charset="0"/>
              </a:rPr>
              <a:t>:</a:t>
            </a:r>
          </a:p>
          <a:p>
            <a:pPr>
              <a:defRPr/>
            </a:pPr>
            <a:endParaRPr lang="en-US" dirty="0">
              <a:solidFill>
                <a:srgbClr val="000000"/>
              </a:solidFill>
              <a:latin typeface="Consolas" panose="020B0609020204030204" pitchFamily="49" charset="0"/>
            </a:endParaRPr>
          </a:p>
          <a:p>
            <a:pPr>
              <a:defRPr/>
            </a:pPr>
            <a:r>
              <a:rPr lang="en-US" dirty="0" err="1">
                <a:solidFill>
                  <a:srgbClr val="000000"/>
                </a:solidFill>
                <a:latin typeface="Consolas" panose="020B0609020204030204" pitchFamily="49" charset="0"/>
              </a:rPr>
              <a:t>rNumber</a:t>
            </a:r>
            <a:r>
              <a:rPr lang="en-US" dirty="0">
                <a:solidFill>
                  <a:srgbClr val="000000"/>
                </a:solidFill>
                <a:latin typeface="Consolas" panose="020B0609020204030204" pitchFamily="49" charset="0"/>
              </a:rPr>
              <a:t> is 781838747</a:t>
            </a:r>
          </a:p>
          <a:p>
            <a:pPr>
              <a:defRPr/>
            </a:pPr>
            <a:r>
              <a:rPr lang="en-US" dirty="0" err="1">
                <a:solidFill>
                  <a:srgbClr val="000000"/>
                </a:solidFill>
                <a:latin typeface="Consolas" panose="020B0609020204030204" pitchFamily="49" charset="0"/>
              </a:rPr>
              <a:t>rDoubleNumber</a:t>
            </a:r>
            <a:r>
              <a:rPr lang="en-US" dirty="0">
                <a:solidFill>
                  <a:srgbClr val="000000"/>
                </a:solidFill>
                <a:latin typeface="Consolas" panose="020B0609020204030204" pitchFamily="49" charset="0"/>
              </a:rPr>
              <a:t> is 0.8568670931857342</a:t>
            </a:r>
          </a:p>
          <a:p>
            <a:pPr>
              <a:defRPr/>
            </a:pPr>
            <a:r>
              <a:rPr lang="en-US" dirty="0" err="1">
                <a:solidFill>
                  <a:srgbClr val="000000"/>
                </a:solidFill>
                <a:latin typeface="Consolas" panose="020B0609020204030204" pitchFamily="49" charset="0"/>
              </a:rPr>
              <a:t>rDoulbeNumber</a:t>
            </a:r>
            <a:r>
              <a:rPr lang="en-US" dirty="0">
                <a:solidFill>
                  <a:srgbClr val="000000"/>
                </a:solidFill>
                <a:latin typeface="Consolas" panose="020B0609020204030204" pitchFamily="49" charset="0"/>
              </a:rPr>
              <a:t> is 2.623551901909079</a:t>
            </a:r>
          </a:p>
          <a:p>
            <a:pPr>
              <a:defRPr/>
            </a:pPr>
            <a:r>
              <a:rPr lang="en-US" dirty="0" err="1">
                <a:solidFill>
                  <a:srgbClr val="000000"/>
                </a:solidFill>
                <a:latin typeface="Consolas" panose="020B0609020204030204" pitchFamily="49" charset="0"/>
              </a:rPr>
              <a:t>rNumber</a:t>
            </a:r>
            <a:r>
              <a:rPr lang="en-US" dirty="0">
                <a:solidFill>
                  <a:srgbClr val="000000"/>
                </a:solidFill>
                <a:latin typeface="Consolas" panose="020B0609020204030204" pitchFamily="49" charset="0"/>
              </a:rPr>
              <a:t> is 1</a:t>
            </a:r>
          </a:p>
          <a:p>
            <a:pPr>
              <a:defRPr/>
            </a:pPr>
            <a:r>
              <a:rPr lang="en-US" dirty="0" err="1">
                <a:solidFill>
                  <a:srgbClr val="000000"/>
                </a:solidFill>
                <a:latin typeface="Consolas" panose="020B0609020204030204" pitchFamily="49" charset="0"/>
              </a:rPr>
              <a:t>rDoulbeNumber</a:t>
            </a:r>
            <a:r>
              <a:rPr lang="en-US" dirty="0">
                <a:solidFill>
                  <a:srgbClr val="000000"/>
                </a:solidFill>
                <a:latin typeface="Consolas" panose="020B0609020204030204" pitchFamily="49" charset="0"/>
              </a:rPr>
              <a:t> is 21.091065254997744</a:t>
            </a:r>
          </a:p>
          <a:p>
            <a:pPr>
              <a:defRPr/>
            </a:pPr>
            <a:r>
              <a:rPr lang="en-US" dirty="0">
                <a:solidFill>
                  <a:srgbClr val="000000"/>
                </a:solidFill>
                <a:latin typeface="Consolas" panose="020B0609020204030204" pitchFamily="49" charset="0"/>
              </a:rPr>
              <a:t>The random number is -1</a:t>
            </a:r>
          </a:p>
          <a:p>
            <a:pPr>
              <a:defRPr/>
            </a:pPr>
            <a:r>
              <a:rPr lang="en-US" dirty="0">
                <a:solidFill>
                  <a:srgbClr val="000000"/>
                </a:solidFill>
                <a:latin typeface="Consolas" panose="020B0609020204030204" pitchFamily="49" charset="0"/>
              </a:rPr>
              <a:t>The 2nd random number is: 2</a:t>
            </a:r>
          </a:p>
          <a:p>
            <a:pPr>
              <a:defRPr/>
            </a:pPr>
            <a:r>
              <a:rPr lang="en-US" dirty="0">
                <a:solidFill>
                  <a:srgbClr val="000000"/>
                </a:solidFill>
                <a:latin typeface="Consolas" panose="020B0609020204030204" pitchFamily="49" charset="0"/>
              </a:rPr>
              <a:t>The double random number is: 1.4059</a:t>
            </a:r>
          </a:p>
        </p:txBody>
      </p:sp>
    </p:spTree>
    <p:extLst>
      <p:ext uri="{BB962C8B-B14F-4D97-AF65-F5344CB8AC3E}">
        <p14:creationId xmlns:p14="http://schemas.microsoft.com/office/powerpoint/2010/main" val="26629980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4038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8D4A1-BA9D-F308-EC05-27556A1A9045}"/>
              </a:ext>
            </a:extLst>
          </p:cNvPr>
          <p:cNvSpPr txBox="1">
            <a:spLocks noChangeArrowheads="1"/>
          </p:cNvSpPr>
          <p:nvPr/>
        </p:nvSpPr>
        <p:spPr>
          <a:xfrm>
            <a:off x="1499755" y="488373"/>
            <a:ext cx="3695700" cy="62345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endParaRPr lang="en-US" altLang="en-US" sz="3200" dirty="0"/>
          </a:p>
        </p:txBody>
      </p:sp>
      <p:sp>
        <p:nvSpPr>
          <p:cNvPr id="3" name="Content Placeholder 2">
            <a:extLst>
              <a:ext uri="{FF2B5EF4-FFF2-40B4-BE49-F238E27FC236}">
                <a16:creationId xmlns:a16="http://schemas.microsoft.com/office/drawing/2014/main" id="{11A41ADD-BF6E-7CE2-1CAF-6DBBE89245FE}"/>
              </a:ext>
            </a:extLst>
          </p:cNvPr>
          <p:cNvSpPr txBox="1">
            <a:spLocks noChangeArrowheads="1"/>
          </p:cNvSpPr>
          <p:nvPr/>
        </p:nvSpPr>
        <p:spPr>
          <a:xfrm>
            <a:off x="946947" y="1369754"/>
            <a:ext cx="7712149" cy="4619122"/>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9113" indent="-519113">
              <a:spcBef>
                <a:spcPts val="1800"/>
              </a:spcBef>
              <a:defRPr/>
            </a:pPr>
            <a:r>
              <a:rPr lang="en-US" altLang="en-US" sz="2200" dirty="0">
                <a:highlight>
                  <a:srgbClr val="FFFF00"/>
                </a:highlight>
                <a:latin typeface="Times New Roman" panose="02020603050405020304" pitchFamily="18" charset="0"/>
                <a:cs typeface="Times New Roman" panose="02020603050405020304" pitchFamily="18" charset="0"/>
              </a:rPr>
              <a:t>Classes: </a:t>
            </a:r>
            <a:r>
              <a:rPr lang="en-US" altLang="en-US" sz="2200" dirty="0">
                <a:latin typeface="Times New Roman" panose="02020603050405020304" pitchFamily="18" charset="0"/>
                <a:cs typeface="Times New Roman" panose="02020603050405020304" pitchFamily="18" charset="0"/>
              </a:rPr>
              <a:t>Where Objects Come From</a:t>
            </a:r>
          </a:p>
          <a:p>
            <a:pPr marL="914400" lvl="1" indent="-457200">
              <a:spcBef>
                <a:spcPts val="1800"/>
              </a:spcBef>
              <a:defRPr/>
            </a:pP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A </a:t>
            </a:r>
            <a:r>
              <a:rPr lang="en-US" altLang="en-US" sz="2200" i="1" dirty="0">
                <a:solidFill>
                  <a:srgbClr val="0000FF"/>
                </a:solidFill>
                <a:highlight>
                  <a:srgbClr val="FFFF00"/>
                </a:highlight>
                <a:latin typeface="Times New Roman" panose="02020603050405020304" pitchFamily="18" charset="0"/>
                <a:cs typeface="Times New Roman" panose="02020603050405020304" pitchFamily="18" charset="0"/>
              </a:rPr>
              <a:t>class</a:t>
            </a:r>
            <a:r>
              <a:rPr lang="en-US" altLang="en-US" sz="2200" dirty="0">
                <a:solidFill>
                  <a:srgbClr val="0000FF"/>
                </a:solidFill>
                <a:highlight>
                  <a:srgbClr val="FFFF00"/>
                </a:highlight>
                <a:latin typeface="Times New Roman" panose="02020603050405020304" pitchFamily="18" charset="0"/>
                <a:cs typeface="Times New Roman" panose="02020603050405020304" pitchFamily="18" charset="0"/>
              </a:rPr>
              <a:t> is code </a:t>
            </a:r>
            <a:r>
              <a:rPr lang="en-US" altLang="en-US" sz="2200" dirty="0">
                <a:solidFill>
                  <a:srgbClr val="0000FF"/>
                </a:solidFill>
                <a:latin typeface="Times New Roman" panose="02020603050405020304" pitchFamily="18" charset="0"/>
                <a:cs typeface="Times New Roman" panose="02020603050405020304" pitchFamily="18" charset="0"/>
              </a:rPr>
              <a:t>that describes a particular type of object</a:t>
            </a:r>
            <a:r>
              <a:rPr lang="en-US" altLang="en-US" sz="2200" dirty="0">
                <a:latin typeface="Times New Roman" panose="02020603050405020304" pitchFamily="18" charset="0"/>
                <a:cs typeface="Times New Roman" panose="02020603050405020304" pitchFamily="18" charset="0"/>
              </a:rPr>
              <a:t>. It specifies </a:t>
            </a:r>
          </a:p>
          <a:p>
            <a:pPr marL="1371600" lvl="2" indent="-457200">
              <a:spcBef>
                <a:spcPts val="1800"/>
              </a:spcBef>
              <a:defRPr/>
            </a:pPr>
            <a:r>
              <a:rPr lang="en-US" altLang="en-US" sz="2200" dirty="0">
                <a:highlight>
                  <a:srgbClr val="FFFF00"/>
                </a:highlight>
                <a:latin typeface="Times New Roman" panose="02020603050405020304" pitchFamily="18" charset="0"/>
                <a:cs typeface="Times New Roman" panose="02020603050405020304" pitchFamily="18" charset="0"/>
              </a:rPr>
              <a:t>the</a:t>
            </a:r>
            <a:r>
              <a:rPr lang="en-US" altLang="en-US" sz="2200" i="1" dirty="0">
                <a:solidFill>
                  <a:srgbClr val="FF00FF"/>
                </a:solidFill>
                <a:highlight>
                  <a:srgbClr val="FFFF00"/>
                </a:highlight>
                <a:latin typeface="Times New Roman" panose="02020603050405020304" pitchFamily="18" charset="0"/>
                <a:cs typeface="Times New Roman" panose="02020603050405020304" pitchFamily="18" charset="0"/>
              </a:rPr>
              <a:t> data </a:t>
            </a:r>
          </a:p>
          <a:p>
            <a:pPr marL="1828800" lvl="3" indent="-457200">
              <a:spcBef>
                <a:spcPts val="1800"/>
              </a:spcBef>
              <a:defRPr/>
            </a:pPr>
            <a:r>
              <a:rPr lang="en-US" altLang="en-US" sz="2200" dirty="0">
                <a:latin typeface="Times New Roman" panose="02020603050405020304" pitchFamily="18" charset="0"/>
                <a:cs typeface="Times New Roman" panose="02020603050405020304" pitchFamily="18" charset="0"/>
              </a:rPr>
              <a:t>that an object can hold (the object's </a:t>
            </a:r>
            <a:r>
              <a:rPr lang="en-US" altLang="en-US" sz="2200" dirty="0">
                <a:solidFill>
                  <a:srgbClr val="0000FF"/>
                </a:solidFill>
                <a:latin typeface="Times New Roman" panose="02020603050405020304" pitchFamily="18" charset="0"/>
                <a:cs typeface="Times New Roman" panose="02020603050405020304" pitchFamily="18" charset="0"/>
              </a:rPr>
              <a:t>fields</a:t>
            </a:r>
            <a:r>
              <a:rPr lang="en-US" altLang="en-US" sz="2200" dirty="0">
                <a:latin typeface="Times New Roman" panose="02020603050405020304" pitchFamily="18" charset="0"/>
                <a:cs typeface="Times New Roman" panose="02020603050405020304" pitchFamily="18" charset="0"/>
              </a:rPr>
              <a:t>), and</a:t>
            </a:r>
          </a:p>
          <a:p>
            <a:pPr marL="1371600" lvl="2" indent="-457200">
              <a:spcBef>
                <a:spcPts val="1800"/>
              </a:spcBef>
              <a:defRPr/>
            </a:pPr>
            <a:r>
              <a:rPr lang="en-US" altLang="en-US" sz="2200" dirty="0">
                <a:highlight>
                  <a:srgbClr val="FFFF00"/>
                </a:highlight>
                <a:latin typeface="Times New Roman" panose="02020603050405020304" pitchFamily="18" charset="0"/>
                <a:cs typeface="Times New Roman" panose="02020603050405020304" pitchFamily="18" charset="0"/>
              </a:rPr>
              <a:t>the </a:t>
            </a:r>
            <a:r>
              <a:rPr lang="en-US" altLang="en-US" sz="2200" i="1" dirty="0">
                <a:solidFill>
                  <a:srgbClr val="FF00FF"/>
                </a:solidFill>
                <a:highlight>
                  <a:srgbClr val="FFFF00"/>
                </a:highlight>
                <a:latin typeface="Times New Roman" panose="02020603050405020304" pitchFamily="18" charset="0"/>
                <a:cs typeface="Times New Roman" panose="02020603050405020304" pitchFamily="18" charset="0"/>
              </a:rPr>
              <a:t>actions</a:t>
            </a:r>
            <a:r>
              <a:rPr lang="en-US" altLang="en-US" sz="2200" dirty="0">
                <a:highlight>
                  <a:srgbClr val="FFFF00"/>
                </a:highlight>
                <a:latin typeface="Times New Roman" panose="02020603050405020304" pitchFamily="18" charset="0"/>
                <a:cs typeface="Times New Roman" panose="02020603050405020304" pitchFamily="18" charset="0"/>
              </a:rPr>
              <a:t> </a:t>
            </a:r>
          </a:p>
          <a:p>
            <a:pPr marL="1828800" lvl="3" indent="-457200">
              <a:spcBef>
                <a:spcPts val="1800"/>
              </a:spcBef>
              <a:defRPr/>
            </a:pPr>
            <a:r>
              <a:rPr lang="en-US" altLang="en-US" sz="2200" dirty="0">
                <a:latin typeface="Times New Roman" panose="02020603050405020304" pitchFamily="18" charset="0"/>
                <a:cs typeface="Times New Roman" panose="02020603050405020304" pitchFamily="18" charset="0"/>
              </a:rPr>
              <a:t>that an object can perform (the object's </a:t>
            </a:r>
            <a:r>
              <a:rPr lang="en-US" altLang="en-US" sz="2200" dirty="0">
                <a:solidFill>
                  <a:srgbClr val="0000FF"/>
                </a:solidFill>
                <a:latin typeface="Times New Roman" panose="02020603050405020304" pitchFamily="18" charset="0"/>
                <a:cs typeface="Times New Roman" panose="02020603050405020304" pitchFamily="18" charset="0"/>
              </a:rPr>
              <a:t>methods</a:t>
            </a:r>
            <a:r>
              <a:rPr lang="en-US" altLang="en-US" sz="2200" dirty="0">
                <a:latin typeface="Times New Roman" panose="02020603050405020304" pitchFamily="18" charset="0"/>
                <a:cs typeface="Times New Roman" panose="02020603050405020304" pitchFamily="18" charset="0"/>
              </a:rPr>
              <a:t>). </a:t>
            </a:r>
          </a:p>
          <a:p>
            <a:pPr marL="914400" lvl="1" indent="-457200">
              <a:spcBef>
                <a:spcPts val="1800"/>
              </a:spcBef>
              <a:defRPr/>
            </a:pPr>
            <a:r>
              <a:rPr lang="en-US" altLang="en-US" sz="2200" dirty="0">
                <a:latin typeface="Times New Roman" panose="02020603050405020304" pitchFamily="18" charset="0"/>
                <a:cs typeface="Times New Roman" panose="02020603050405020304" pitchFamily="18" charset="0"/>
              </a:rPr>
              <a:t>You can think of </a:t>
            </a:r>
            <a:r>
              <a:rPr lang="en-US" altLang="en-US" sz="2200" dirty="0">
                <a:solidFill>
                  <a:srgbClr val="0000FF"/>
                </a:solidFill>
                <a:latin typeface="Times New Roman" panose="02020603050405020304" pitchFamily="18" charset="0"/>
                <a:cs typeface="Times New Roman" panose="02020603050405020304" pitchFamily="18" charset="0"/>
              </a:rPr>
              <a:t>a class as </a:t>
            </a:r>
            <a:r>
              <a:rPr lang="en-US" altLang="en-US" sz="2200" i="1" dirty="0">
                <a:solidFill>
                  <a:srgbClr val="0000FF"/>
                </a:solidFill>
                <a:latin typeface="Times New Roman" panose="02020603050405020304" pitchFamily="18" charset="0"/>
                <a:cs typeface="Times New Roman" panose="02020603050405020304" pitchFamily="18" charset="0"/>
              </a:rPr>
              <a:t>a code "blueprint" </a:t>
            </a:r>
          </a:p>
          <a:p>
            <a:pPr marL="1371600" lvl="2" indent="-457200">
              <a:spcBef>
                <a:spcPts val="1800"/>
              </a:spcBef>
              <a:defRPr/>
            </a:pPr>
            <a:r>
              <a:rPr lang="en-US" altLang="en-US" sz="2200" dirty="0">
                <a:latin typeface="Times New Roman" panose="02020603050405020304" pitchFamily="18" charset="0"/>
                <a:cs typeface="Times New Roman" panose="02020603050405020304" pitchFamily="18" charset="0"/>
              </a:rPr>
              <a:t>that can be used to create a particular type of object (an instance of the class).</a:t>
            </a:r>
          </a:p>
        </p:txBody>
      </p:sp>
      <p:graphicFrame>
        <p:nvGraphicFramePr>
          <p:cNvPr id="4" name="Table 3">
            <a:extLst>
              <a:ext uri="{FF2B5EF4-FFF2-40B4-BE49-F238E27FC236}">
                <a16:creationId xmlns:a16="http://schemas.microsoft.com/office/drawing/2014/main" id="{5C8E53E9-161D-4862-B884-08CB5452DF33}"/>
              </a:ext>
            </a:extLst>
          </p:cNvPr>
          <p:cNvGraphicFramePr>
            <a:graphicFrameLocks noGrp="1"/>
          </p:cNvGraphicFramePr>
          <p:nvPr>
            <p:extLst>
              <p:ext uri="{D42A27DB-BD31-4B8C-83A1-F6EECF244321}">
                <p14:modId xmlns:p14="http://schemas.microsoft.com/office/powerpoint/2010/main" val="4178854693"/>
              </p:ext>
            </p:extLst>
          </p:nvPr>
        </p:nvGraphicFramePr>
        <p:xfrm>
          <a:off x="8659096" y="2260744"/>
          <a:ext cx="1742204" cy="1723432"/>
        </p:xfrm>
        <a:graphic>
          <a:graphicData uri="http://schemas.openxmlformats.org/drawingml/2006/table">
            <a:tbl>
              <a:tblPr firstRow="1" bandRow="1">
                <a:tableStyleId>{5C22544A-7EE6-4342-B048-85BDC9FD1C3A}</a:tableStyleId>
              </a:tblPr>
              <a:tblGrid>
                <a:gridCol w="1742204">
                  <a:extLst>
                    <a:ext uri="{9D8B030D-6E8A-4147-A177-3AD203B41FA5}">
                      <a16:colId xmlns:a16="http://schemas.microsoft.com/office/drawing/2014/main" val="20000"/>
                    </a:ext>
                  </a:extLst>
                </a:gridCol>
              </a:tblGrid>
              <a:tr h="518256">
                <a:tc>
                  <a:txBody>
                    <a:bodyPr/>
                    <a:lstStyle/>
                    <a:p>
                      <a:r>
                        <a:rPr lang="en-US" sz="1800" dirty="0" err="1">
                          <a:solidFill>
                            <a:schemeClr val="tx1"/>
                          </a:solidFill>
                        </a:rPr>
                        <a:t>ClassName</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0"/>
                  </a:ext>
                </a:extLst>
              </a:tr>
              <a:tr h="518256">
                <a:tc>
                  <a:txBody>
                    <a:bodyPr/>
                    <a:lstStyle/>
                    <a:p>
                      <a:r>
                        <a:rPr lang="en-US" sz="1800" dirty="0">
                          <a:solidFill>
                            <a:schemeClr val="tx1"/>
                          </a:solidFill>
                        </a:rPr>
                        <a:t>jane(data)</a:t>
                      </a:r>
                      <a:r>
                        <a:rPr lang="en-US" sz="1800" baseline="0" dirty="0">
                          <a:solidFill>
                            <a:schemeClr val="tx1"/>
                          </a:solidFill>
                        </a:rPr>
                        <a:t> </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1"/>
                  </a:ext>
                </a:extLst>
              </a:tr>
              <a:tr h="686920">
                <a:tc>
                  <a:txBody>
                    <a:bodyPr/>
                    <a:lstStyle/>
                    <a:p>
                      <a:r>
                        <a:rPr lang="en-US" sz="1800" i="1" dirty="0">
                          <a:solidFill>
                            <a:schemeClr val="tx1"/>
                          </a:solidFill>
                        </a:rPr>
                        <a:t>get(Methods)</a:t>
                      </a:r>
                    </a:p>
                    <a:p>
                      <a:r>
                        <a:rPr lang="en-US" sz="1800" i="1" dirty="0">
                          <a:solidFill>
                            <a:schemeClr val="tx1"/>
                          </a:solidFill>
                        </a:rPr>
                        <a:t>Set(Methods)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graphicFrame>
        <p:nvGraphicFramePr>
          <p:cNvPr id="5" name="Table 4">
            <a:extLst>
              <a:ext uri="{FF2B5EF4-FFF2-40B4-BE49-F238E27FC236}">
                <a16:creationId xmlns:a16="http://schemas.microsoft.com/office/drawing/2014/main" id="{8AF60488-A3F1-20C0-E6A7-D0F14EA7CF4C}"/>
              </a:ext>
            </a:extLst>
          </p:cNvPr>
          <p:cNvGraphicFramePr>
            <a:graphicFrameLocks noGrp="1"/>
          </p:cNvGraphicFramePr>
          <p:nvPr>
            <p:extLst>
              <p:ext uri="{D42A27DB-BD31-4B8C-83A1-F6EECF244321}">
                <p14:modId xmlns:p14="http://schemas.microsoft.com/office/powerpoint/2010/main" val="1558157912"/>
              </p:ext>
            </p:extLst>
          </p:nvPr>
        </p:nvGraphicFramePr>
        <p:xfrm>
          <a:off x="9216736" y="2567284"/>
          <a:ext cx="1742261" cy="1672208"/>
        </p:xfrm>
        <a:graphic>
          <a:graphicData uri="http://schemas.openxmlformats.org/drawingml/2006/table">
            <a:tbl>
              <a:tblPr firstRow="1" bandRow="1">
                <a:tableStyleId>{5C22544A-7EE6-4342-B048-85BDC9FD1C3A}</a:tableStyleId>
              </a:tblPr>
              <a:tblGrid>
                <a:gridCol w="1742261">
                  <a:extLst>
                    <a:ext uri="{9D8B030D-6E8A-4147-A177-3AD203B41FA5}">
                      <a16:colId xmlns:a16="http://schemas.microsoft.com/office/drawing/2014/main" val="20000"/>
                    </a:ext>
                  </a:extLst>
                </a:gridCol>
              </a:tblGrid>
              <a:tr h="468115">
                <a:tc>
                  <a:txBody>
                    <a:bodyPr/>
                    <a:lstStyle/>
                    <a:p>
                      <a:r>
                        <a:rPr lang="en-US" sz="1800" dirty="0" err="1">
                          <a:solidFill>
                            <a:schemeClr val="tx1"/>
                          </a:solidFill>
                        </a:rPr>
                        <a:t>ClassName</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0"/>
                  </a:ext>
                </a:extLst>
              </a:tr>
              <a:tr h="517025">
                <a:tc>
                  <a:txBody>
                    <a:bodyPr/>
                    <a:lstStyle/>
                    <a:p>
                      <a:r>
                        <a:rPr lang="en-US" sz="1800" dirty="0">
                          <a:solidFill>
                            <a:schemeClr val="tx1"/>
                          </a:solidFill>
                        </a:rPr>
                        <a:t>John(data)</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1"/>
                  </a:ext>
                </a:extLst>
              </a:tr>
              <a:tr h="687068">
                <a:tc>
                  <a:txBody>
                    <a:bodyPr/>
                    <a:lstStyle/>
                    <a:p>
                      <a:r>
                        <a:rPr lang="en-US" sz="1800" i="1" dirty="0">
                          <a:solidFill>
                            <a:schemeClr val="tx1"/>
                          </a:solidFill>
                        </a:rPr>
                        <a:t>get(Methods)</a:t>
                      </a:r>
                    </a:p>
                    <a:p>
                      <a:r>
                        <a:rPr lang="en-US" sz="1800" i="1" dirty="0">
                          <a:solidFill>
                            <a:schemeClr val="tx1"/>
                          </a:solidFill>
                        </a:rPr>
                        <a:t>Set(Methods)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graphicFrame>
        <p:nvGraphicFramePr>
          <p:cNvPr id="6" name="Table 5">
            <a:extLst>
              <a:ext uri="{FF2B5EF4-FFF2-40B4-BE49-F238E27FC236}">
                <a16:creationId xmlns:a16="http://schemas.microsoft.com/office/drawing/2014/main" id="{EB60095D-EA8E-8B56-09A8-BB6C853A8EBD}"/>
              </a:ext>
            </a:extLst>
          </p:cNvPr>
          <p:cNvGraphicFramePr>
            <a:graphicFrameLocks noGrp="1"/>
          </p:cNvGraphicFramePr>
          <p:nvPr>
            <p:extLst>
              <p:ext uri="{D42A27DB-BD31-4B8C-83A1-F6EECF244321}">
                <p14:modId xmlns:p14="http://schemas.microsoft.com/office/powerpoint/2010/main" val="4003887170"/>
              </p:ext>
            </p:extLst>
          </p:nvPr>
        </p:nvGraphicFramePr>
        <p:xfrm>
          <a:off x="9736283" y="2873821"/>
          <a:ext cx="1842310" cy="1760523"/>
        </p:xfrm>
        <a:graphic>
          <a:graphicData uri="http://schemas.openxmlformats.org/drawingml/2006/table">
            <a:tbl>
              <a:tblPr firstRow="1" bandRow="1">
                <a:tableStyleId>{5C22544A-7EE6-4342-B048-85BDC9FD1C3A}</a:tableStyleId>
              </a:tblPr>
              <a:tblGrid>
                <a:gridCol w="1842310">
                  <a:extLst>
                    <a:ext uri="{9D8B030D-6E8A-4147-A177-3AD203B41FA5}">
                      <a16:colId xmlns:a16="http://schemas.microsoft.com/office/drawing/2014/main" val="20000"/>
                    </a:ext>
                  </a:extLst>
                </a:gridCol>
              </a:tblGrid>
              <a:tr h="394039">
                <a:tc>
                  <a:txBody>
                    <a:bodyPr/>
                    <a:lstStyle/>
                    <a:p>
                      <a:r>
                        <a:rPr lang="en-US" sz="1800" dirty="0" err="1">
                          <a:solidFill>
                            <a:schemeClr val="tx1"/>
                          </a:solidFill>
                        </a:rPr>
                        <a:t>ClassName</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B0F0"/>
                    </a:solidFill>
                  </a:tcPr>
                </a:tc>
                <a:extLst>
                  <a:ext uri="{0D108BD9-81ED-4DB2-BD59-A6C34878D82A}">
                    <a16:rowId xmlns:a16="http://schemas.microsoft.com/office/drawing/2014/main" val="10000"/>
                  </a:ext>
                </a:extLst>
              </a:tr>
              <a:tr h="394039">
                <a:tc>
                  <a:txBody>
                    <a:bodyPr/>
                    <a:lstStyle/>
                    <a:p>
                      <a:r>
                        <a:rPr lang="en-US" sz="1800" dirty="0">
                          <a:solidFill>
                            <a:schemeClr val="tx1"/>
                          </a:solidFill>
                        </a:rPr>
                        <a:t>Fields(data)</a:t>
                      </a:r>
                      <a:r>
                        <a:rPr lang="en-US" sz="1800" baseline="0" dirty="0">
                          <a:solidFill>
                            <a:schemeClr val="tx1"/>
                          </a:solidFill>
                        </a:rPr>
                        <a:t> </a:t>
                      </a:r>
                      <a:endParaRPr lang="en-US" sz="1800" dirty="0">
                        <a:solidFill>
                          <a:schemeClr val="tx1"/>
                        </a:solidFill>
                      </a:endParaRP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B0F0"/>
                    </a:solidFill>
                  </a:tcPr>
                </a:tc>
                <a:extLst>
                  <a:ext uri="{0D108BD9-81ED-4DB2-BD59-A6C34878D82A}">
                    <a16:rowId xmlns:a16="http://schemas.microsoft.com/office/drawing/2014/main" val="10001"/>
                  </a:ext>
                </a:extLst>
              </a:tr>
              <a:tr h="972445">
                <a:tc>
                  <a:txBody>
                    <a:bodyPr/>
                    <a:lstStyle/>
                    <a:p>
                      <a:r>
                        <a:rPr lang="en-US" sz="1800" dirty="0">
                          <a:solidFill>
                            <a:schemeClr val="tx1"/>
                          </a:solidFill>
                        </a:rPr>
                        <a:t>Methods</a:t>
                      </a:r>
                    </a:p>
                    <a:p>
                      <a:r>
                        <a:rPr lang="en-US" sz="1800" i="1" dirty="0">
                          <a:solidFill>
                            <a:schemeClr val="tx1"/>
                          </a:solidFill>
                        </a:rPr>
                        <a:t>get(Methods)</a:t>
                      </a:r>
                    </a:p>
                    <a:p>
                      <a:r>
                        <a:rPr lang="en-US" sz="1800" i="1" dirty="0">
                          <a:solidFill>
                            <a:schemeClr val="tx1"/>
                          </a:solidFill>
                        </a:rPr>
                        <a:t>Set(Methods)</a:t>
                      </a:r>
                    </a:p>
                  </a:txBody>
                  <a:tcPr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rgbClr val="00B0F0"/>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9117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23EAEA-5638-4822-5B38-9DA2FFB652B9}"/>
              </a:ext>
            </a:extLst>
          </p:cNvPr>
          <p:cNvSpPr txBox="1"/>
          <p:nvPr/>
        </p:nvSpPr>
        <p:spPr>
          <a:xfrm>
            <a:off x="6405564" y="4540192"/>
            <a:ext cx="2400300" cy="1631216"/>
          </a:xfrm>
          <a:prstGeom prst="rect">
            <a:avLst/>
          </a:prstGeom>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Rectangle</a:t>
            </a:r>
          </a:p>
          <a:p>
            <a:pPr>
              <a:defRPr/>
            </a:pPr>
            <a:r>
              <a:rPr lang="en-US" sz="2000" dirty="0"/>
              <a:t>length = 1</a:t>
            </a:r>
          </a:p>
          <a:p>
            <a:pPr>
              <a:defRPr/>
            </a:pPr>
            <a:r>
              <a:rPr lang="en-US" sz="2000" dirty="0"/>
              <a:t>width = 2</a:t>
            </a:r>
          </a:p>
          <a:p>
            <a:pPr>
              <a:defRPr/>
            </a:pPr>
            <a:r>
              <a:rPr lang="en-US" sz="2000" dirty="0"/>
              <a:t>Methods…</a:t>
            </a:r>
          </a:p>
          <a:p>
            <a:pPr>
              <a:defRPr/>
            </a:pPr>
            <a:endParaRPr lang="en-US" sz="2000" dirty="0"/>
          </a:p>
        </p:txBody>
      </p:sp>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3" name="Content Placeholder 2">
            <a:extLst>
              <a:ext uri="{FF2B5EF4-FFF2-40B4-BE49-F238E27FC236}">
                <a16:creationId xmlns:a16="http://schemas.microsoft.com/office/drawing/2014/main" id="{9FB555F1-896C-B5F7-121B-75E971BB4AA5}"/>
              </a:ext>
            </a:extLst>
          </p:cNvPr>
          <p:cNvSpPr txBox="1">
            <a:spLocks noChangeArrowheads="1"/>
          </p:cNvSpPr>
          <p:nvPr/>
        </p:nvSpPr>
        <p:spPr>
          <a:xfrm>
            <a:off x="1642487" y="1160317"/>
            <a:ext cx="7848600" cy="4572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2400" dirty="0">
                <a:latin typeface="Times New Roman" panose="02020603050405020304" pitchFamily="18" charset="0"/>
                <a:cs typeface="Times New Roman" panose="02020603050405020304" pitchFamily="18" charset="0"/>
              </a:rPr>
              <a:t>When a </a:t>
            </a:r>
            <a:r>
              <a:rPr lang="en-US" altLang="en-US" sz="2400" dirty="0">
                <a:solidFill>
                  <a:srgbClr val="0070C0"/>
                </a:solidFill>
                <a:latin typeface="Times New Roman" panose="02020603050405020304" pitchFamily="18" charset="0"/>
                <a:cs typeface="Times New Roman" panose="02020603050405020304" pitchFamily="18" charset="0"/>
              </a:rPr>
              <a:t>program</a:t>
            </a:r>
            <a:r>
              <a:rPr lang="en-US" altLang="en-US" sz="2400" dirty="0">
                <a:latin typeface="Times New Roman" panose="02020603050405020304" pitchFamily="18" charset="0"/>
                <a:cs typeface="Times New Roman" panose="02020603050405020304" pitchFamily="18" charset="0"/>
              </a:rPr>
              <a:t> is running, it can </a:t>
            </a:r>
            <a:r>
              <a:rPr lang="en-US" altLang="en-US" sz="2400" dirty="0">
                <a:highlight>
                  <a:srgbClr val="FFFF00"/>
                </a:highlight>
                <a:latin typeface="Times New Roman" panose="02020603050405020304" pitchFamily="18" charset="0"/>
                <a:cs typeface="Times New Roman" panose="02020603050405020304" pitchFamily="18" charset="0"/>
              </a:rPr>
              <a:t>use the class to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create</a:t>
            </a:r>
            <a:r>
              <a:rPr lang="en-US" altLang="en-US" sz="2400" dirty="0">
                <a:highlight>
                  <a:srgbClr val="FFFF00"/>
                </a:highlight>
                <a:latin typeface="Times New Roman" panose="02020603050405020304" pitchFamily="18" charset="0"/>
                <a:cs typeface="Times New Roman" panose="02020603050405020304" pitchFamily="18" charset="0"/>
              </a:rPr>
              <a:t>, in memory</a:t>
            </a:r>
            <a:r>
              <a:rPr lang="en-US" altLang="en-US" sz="2400" dirty="0">
                <a:latin typeface="Times New Roman" panose="02020603050405020304" pitchFamily="18" charset="0"/>
                <a:cs typeface="Times New Roman" panose="02020603050405020304" pitchFamily="18" charset="0"/>
              </a:rPr>
              <a:t>, as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many objects </a:t>
            </a:r>
            <a:r>
              <a:rPr lang="en-US" altLang="en-US" sz="2400" dirty="0">
                <a:latin typeface="Times New Roman" panose="02020603050405020304" pitchFamily="18" charset="0"/>
                <a:cs typeface="Times New Roman" panose="02020603050405020304" pitchFamily="18" charset="0"/>
              </a:rPr>
              <a:t>of a specific type as needed. </a:t>
            </a:r>
            <a:br>
              <a:rPr lang="en-US" altLang="en-US" sz="2400" dirty="0"/>
            </a:br>
            <a:endParaRPr lang="en-US" altLang="en-US" sz="2400" dirty="0"/>
          </a:p>
          <a:p>
            <a:pPr marL="457200" indent="-457200"/>
            <a:r>
              <a:rPr lang="en-US" altLang="en-US" sz="2400" dirty="0">
                <a:highlight>
                  <a:srgbClr val="FFFF00"/>
                </a:highlight>
                <a:latin typeface="Times New Roman" panose="02020603050405020304" pitchFamily="18" charset="0"/>
                <a:cs typeface="Times New Roman" panose="02020603050405020304" pitchFamily="18" charset="0"/>
              </a:rPr>
              <a:t>An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instance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of the class is an </a:t>
            </a:r>
            <a:r>
              <a:rPr lang="en-US" altLang="en-US" sz="2400" dirty="0">
                <a:highlight>
                  <a:srgbClr val="FFFF00"/>
                </a:highlight>
                <a:latin typeface="Times New Roman" panose="02020603050405020304" pitchFamily="18" charset="0"/>
                <a:cs typeface="Times New Roman" panose="02020603050405020304" pitchFamily="18" charset="0"/>
              </a:rPr>
              <a:t>object that is created from a class</a:t>
            </a:r>
            <a:r>
              <a:rPr lang="en-US" altLang="en-US" sz="2400" dirty="0">
                <a:solidFill>
                  <a:srgbClr val="0000FF"/>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3953111F-D695-95BB-1E95-A3CF52478CF5}"/>
              </a:ext>
            </a:extLst>
          </p:cNvPr>
          <p:cNvSpPr txBox="1"/>
          <p:nvPr/>
        </p:nvSpPr>
        <p:spPr>
          <a:xfrm>
            <a:off x="8847716" y="4750105"/>
            <a:ext cx="2417762" cy="1631216"/>
          </a:xfrm>
          <a:prstGeom prst="rect">
            <a:avLst/>
          </a:prstGeom>
          <a:effectLst>
            <a:outerShdw blurRad="50800" dist="38100" dir="5400000" algn="t" rotWithShape="0">
              <a:prstClr val="black">
                <a:alpha val="40000"/>
              </a:prstClr>
            </a:outerShdw>
          </a:effectLst>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Rectangle</a:t>
            </a:r>
          </a:p>
          <a:p>
            <a:pPr>
              <a:defRPr/>
            </a:pPr>
            <a:r>
              <a:rPr lang="en-US" sz="2000" dirty="0"/>
              <a:t>length = 1</a:t>
            </a:r>
          </a:p>
          <a:p>
            <a:pPr>
              <a:defRPr/>
            </a:pPr>
            <a:r>
              <a:rPr lang="en-US" sz="2000" dirty="0"/>
              <a:t>Width = 5</a:t>
            </a:r>
          </a:p>
          <a:p>
            <a:pPr>
              <a:defRPr/>
            </a:pPr>
            <a:r>
              <a:rPr lang="en-US" sz="2000" dirty="0"/>
              <a:t>Methods…</a:t>
            </a:r>
          </a:p>
          <a:p>
            <a:pPr>
              <a:defRPr/>
            </a:pPr>
            <a:endParaRPr lang="en-US" sz="2000" dirty="0"/>
          </a:p>
        </p:txBody>
      </p:sp>
      <p:cxnSp>
        <p:nvCxnSpPr>
          <p:cNvPr id="5" name="Straight Connector 15">
            <a:extLst>
              <a:ext uri="{FF2B5EF4-FFF2-40B4-BE49-F238E27FC236}">
                <a16:creationId xmlns:a16="http://schemas.microsoft.com/office/drawing/2014/main" id="{B5EB8894-7DB3-3A73-CACA-851EC3ECCA6D}"/>
              </a:ext>
            </a:extLst>
          </p:cNvPr>
          <p:cNvCxnSpPr>
            <a:cxnSpLocks noChangeShapeType="1"/>
          </p:cNvCxnSpPr>
          <p:nvPr/>
        </p:nvCxnSpPr>
        <p:spPr bwMode="auto">
          <a:xfrm>
            <a:off x="8847716" y="5088081"/>
            <a:ext cx="2434721"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18">
            <a:extLst>
              <a:ext uri="{FF2B5EF4-FFF2-40B4-BE49-F238E27FC236}">
                <a16:creationId xmlns:a16="http://schemas.microsoft.com/office/drawing/2014/main" id="{C85F798A-4D74-9D20-4AED-818EA9121369}"/>
              </a:ext>
            </a:extLst>
          </p:cNvPr>
          <p:cNvCxnSpPr>
            <a:cxnSpLocks noChangeShapeType="1"/>
          </p:cNvCxnSpPr>
          <p:nvPr/>
        </p:nvCxnSpPr>
        <p:spPr bwMode="auto">
          <a:xfrm>
            <a:off x="8840865" y="5727697"/>
            <a:ext cx="241776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8" name="Straight Connector 17">
            <a:extLst>
              <a:ext uri="{FF2B5EF4-FFF2-40B4-BE49-F238E27FC236}">
                <a16:creationId xmlns:a16="http://schemas.microsoft.com/office/drawing/2014/main" id="{5C4D05B2-0AC5-92B1-5BF7-790A7BC9BFC7}"/>
              </a:ext>
            </a:extLst>
          </p:cNvPr>
          <p:cNvCxnSpPr>
            <a:cxnSpLocks noChangeShapeType="1"/>
          </p:cNvCxnSpPr>
          <p:nvPr/>
        </p:nvCxnSpPr>
        <p:spPr bwMode="auto">
          <a:xfrm>
            <a:off x="6363712" y="4878258"/>
            <a:ext cx="244215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9" name="Straight Connector 22">
            <a:extLst>
              <a:ext uri="{FF2B5EF4-FFF2-40B4-BE49-F238E27FC236}">
                <a16:creationId xmlns:a16="http://schemas.microsoft.com/office/drawing/2014/main" id="{038A41AB-E2AD-7D9D-936C-3A90F16E62E2}"/>
              </a:ext>
            </a:extLst>
          </p:cNvPr>
          <p:cNvCxnSpPr>
            <a:cxnSpLocks noChangeShapeType="1"/>
          </p:cNvCxnSpPr>
          <p:nvPr/>
        </p:nvCxnSpPr>
        <p:spPr bwMode="auto">
          <a:xfrm>
            <a:off x="6405564" y="5500254"/>
            <a:ext cx="2351304"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8AE5ED66-D3AD-3F77-7A9C-946A48BDC096}"/>
              </a:ext>
            </a:extLst>
          </p:cNvPr>
          <p:cNvSpPr txBox="1"/>
          <p:nvPr/>
        </p:nvSpPr>
        <p:spPr>
          <a:xfrm>
            <a:off x="6165274" y="3908280"/>
            <a:ext cx="838200" cy="40011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000" dirty="0"/>
              <a:t>box1</a:t>
            </a:r>
          </a:p>
        </p:txBody>
      </p:sp>
      <p:sp>
        <p:nvSpPr>
          <p:cNvPr id="11" name="TextBox 10">
            <a:extLst>
              <a:ext uri="{FF2B5EF4-FFF2-40B4-BE49-F238E27FC236}">
                <a16:creationId xmlns:a16="http://schemas.microsoft.com/office/drawing/2014/main" id="{D9DA166F-DD4E-75A1-CECE-01B7FDC94AE6}"/>
              </a:ext>
            </a:extLst>
          </p:cNvPr>
          <p:cNvSpPr txBox="1"/>
          <p:nvPr/>
        </p:nvSpPr>
        <p:spPr>
          <a:xfrm>
            <a:off x="8921752" y="3954173"/>
            <a:ext cx="824921" cy="4001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2000" dirty="0"/>
              <a:t>box2</a:t>
            </a:r>
          </a:p>
        </p:txBody>
      </p:sp>
      <p:cxnSp>
        <p:nvCxnSpPr>
          <p:cNvPr id="12" name="Straight Arrow Connector 23">
            <a:extLst>
              <a:ext uri="{FF2B5EF4-FFF2-40B4-BE49-F238E27FC236}">
                <a16:creationId xmlns:a16="http://schemas.microsoft.com/office/drawing/2014/main" id="{76B2D187-E37D-80C1-A65F-AE9884D86542}"/>
              </a:ext>
            </a:extLst>
          </p:cNvPr>
          <p:cNvCxnSpPr>
            <a:cxnSpLocks noChangeShapeType="1"/>
            <a:stCxn id="10" idx="3"/>
            <a:endCxn id="7" idx="0"/>
          </p:cNvCxnSpPr>
          <p:nvPr/>
        </p:nvCxnSpPr>
        <p:spPr bwMode="auto">
          <a:xfrm>
            <a:off x="7003474" y="4108335"/>
            <a:ext cx="602240" cy="43185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3" name="Straight Arrow Connector 27">
            <a:extLst>
              <a:ext uri="{FF2B5EF4-FFF2-40B4-BE49-F238E27FC236}">
                <a16:creationId xmlns:a16="http://schemas.microsoft.com/office/drawing/2014/main" id="{E638296A-269D-45B8-33C8-29BFA8BF3BB6}"/>
              </a:ext>
            </a:extLst>
          </p:cNvPr>
          <p:cNvCxnSpPr>
            <a:cxnSpLocks noChangeShapeType="1"/>
            <a:stCxn id="11" idx="2"/>
            <a:endCxn id="4" idx="0"/>
          </p:cNvCxnSpPr>
          <p:nvPr/>
        </p:nvCxnSpPr>
        <p:spPr bwMode="auto">
          <a:xfrm>
            <a:off x="9334213" y="4354283"/>
            <a:ext cx="722384" cy="39582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4" name="TextBox 13">
            <a:extLst>
              <a:ext uri="{FF2B5EF4-FFF2-40B4-BE49-F238E27FC236}">
                <a16:creationId xmlns:a16="http://schemas.microsoft.com/office/drawing/2014/main" id="{D7916756-C229-1350-974D-5D6E2848FBC7}"/>
              </a:ext>
            </a:extLst>
          </p:cNvPr>
          <p:cNvSpPr txBox="1"/>
          <p:nvPr/>
        </p:nvSpPr>
        <p:spPr>
          <a:xfrm>
            <a:off x="3269674" y="4004929"/>
            <a:ext cx="2417762" cy="1631216"/>
          </a:xfrm>
          <a:prstGeom prst="rect">
            <a:avLst/>
          </a:prstGeom>
          <a:solidFill>
            <a:srgbClr val="00B0F0"/>
          </a:solidFill>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000" dirty="0"/>
              <a:t>Rectangle</a:t>
            </a:r>
          </a:p>
          <a:p>
            <a:pPr>
              <a:defRPr/>
            </a:pPr>
            <a:r>
              <a:rPr lang="en-US" sz="2000" dirty="0"/>
              <a:t>private int length;</a:t>
            </a:r>
          </a:p>
          <a:p>
            <a:pPr>
              <a:defRPr/>
            </a:pPr>
            <a:r>
              <a:rPr lang="en-US" sz="2000" dirty="0"/>
              <a:t>private int width; </a:t>
            </a:r>
          </a:p>
          <a:p>
            <a:pPr>
              <a:defRPr/>
            </a:pPr>
            <a:r>
              <a:rPr lang="en-US" sz="2000" dirty="0"/>
              <a:t>Methods…</a:t>
            </a:r>
          </a:p>
          <a:p>
            <a:pPr>
              <a:defRPr/>
            </a:pPr>
            <a:endParaRPr lang="en-US" sz="2000" dirty="0"/>
          </a:p>
        </p:txBody>
      </p:sp>
      <p:cxnSp>
        <p:nvCxnSpPr>
          <p:cNvPr id="15" name="Straight Connector 22">
            <a:extLst>
              <a:ext uri="{FF2B5EF4-FFF2-40B4-BE49-F238E27FC236}">
                <a16:creationId xmlns:a16="http://schemas.microsoft.com/office/drawing/2014/main" id="{4CA038F3-BAA2-CB53-8070-2FDD547BFE0D}"/>
              </a:ext>
            </a:extLst>
          </p:cNvPr>
          <p:cNvCxnSpPr>
            <a:cxnSpLocks noChangeShapeType="1"/>
          </p:cNvCxnSpPr>
          <p:nvPr/>
        </p:nvCxnSpPr>
        <p:spPr bwMode="auto">
          <a:xfrm>
            <a:off x="3269674" y="4970317"/>
            <a:ext cx="24177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22">
            <a:extLst>
              <a:ext uri="{FF2B5EF4-FFF2-40B4-BE49-F238E27FC236}">
                <a16:creationId xmlns:a16="http://schemas.microsoft.com/office/drawing/2014/main" id="{465730BE-EE69-604D-4815-86A9A698F96D}"/>
              </a:ext>
            </a:extLst>
          </p:cNvPr>
          <p:cNvCxnSpPr>
            <a:cxnSpLocks noChangeShapeType="1"/>
          </p:cNvCxnSpPr>
          <p:nvPr/>
        </p:nvCxnSpPr>
        <p:spPr bwMode="auto">
          <a:xfrm>
            <a:off x="3269674" y="4336905"/>
            <a:ext cx="2417763"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17" name="TextBox 16">
            <a:extLst>
              <a:ext uri="{FF2B5EF4-FFF2-40B4-BE49-F238E27FC236}">
                <a16:creationId xmlns:a16="http://schemas.microsoft.com/office/drawing/2014/main" id="{D34E98B0-A25C-7FBC-0309-32030B2CA730}"/>
              </a:ext>
            </a:extLst>
          </p:cNvPr>
          <p:cNvSpPr txBox="1"/>
          <p:nvPr/>
        </p:nvSpPr>
        <p:spPr>
          <a:xfrm>
            <a:off x="1692493" y="3908280"/>
            <a:ext cx="838200" cy="400110"/>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2000" dirty="0"/>
              <a:t>class</a:t>
            </a:r>
          </a:p>
        </p:txBody>
      </p:sp>
      <p:cxnSp>
        <p:nvCxnSpPr>
          <p:cNvPr id="18" name="Straight Arrow Connector 23">
            <a:extLst>
              <a:ext uri="{FF2B5EF4-FFF2-40B4-BE49-F238E27FC236}">
                <a16:creationId xmlns:a16="http://schemas.microsoft.com/office/drawing/2014/main" id="{1E411089-7CE8-AD73-B126-0A0039B9C9EE}"/>
              </a:ext>
            </a:extLst>
          </p:cNvPr>
          <p:cNvCxnSpPr>
            <a:cxnSpLocks noChangeShapeType="1"/>
          </p:cNvCxnSpPr>
          <p:nvPr/>
        </p:nvCxnSpPr>
        <p:spPr bwMode="auto">
          <a:xfrm flipV="1">
            <a:off x="2541805" y="3974955"/>
            <a:ext cx="727869" cy="21391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9" name="TextBox 1">
            <a:extLst>
              <a:ext uri="{FF2B5EF4-FFF2-40B4-BE49-F238E27FC236}">
                <a16:creationId xmlns:a16="http://schemas.microsoft.com/office/drawing/2014/main" id="{6B2D59D5-3D7A-120E-27F2-0059541E2466}"/>
              </a:ext>
            </a:extLst>
          </p:cNvPr>
          <p:cNvSpPr txBox="1">
            <a:spLocks noChangeArrowheads="1"/>
          </p:cNvSpPr>
          <p:nvPr/>
        </p:nvSpPr>
        <p:spPr bwMode="auto">
          <a:xfrm>
            <a:off x="7481312" y="3874942"/>
            <a:ext cx="1090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objects</a:t>
            </a:r>
          </a:p>
        </p:txBody>
      </p:sp>
      <p:sp>
        <p:nvSpPr>
          <p:cNvPr id="23" name="TextBox 22">
            <a:extLst>
              <a:ext uri="{FF2B5EF4-FFF2-40B4-BE49-F238E27FC236}">
                <a16:creationId xmlns:a16="http://schemas.microsoft.com/office/drawing/2014/main" id="{318C4EC2-5C75-B759-6DD2-BB04D75EC816}"/>
              </a:ext>
            </a:extLst>
          </p:cNvPr>
          <p:cNvSpPr txBox="1"/>
          <p:nvPr/>
        </p:nvSpPr>
        <p:spPr>
          <a:xfrm>
            <a:off x="6350148" y="3497235"/>
            <a:ext cx="3577034" cy="400110"/>
          </a:xfrm>
          <a:prstGeom prst="rect">
            <a:avLst/>
          </a:prstGeom>
          <a:noFill/>
        </p:spPr>
        <p:txBody>
          <a:bodyPr wrap="square">
            <a:spAutoFit/>
          </a:bodyPr>
          <a:lstStyle/>
          <a:p>
            <a:r>
              <a:rPr lang="en-US" altLang="en-US" sz="2000" i="1" dirty="0">
                <a:solidFill>
                  <a:srgbClr val="0000FF"/>
                </a:solidFill>
                <a:highlight>
                  <a:srgbClr val="FFFF00"/>
                </a:highlight>
                <a:latin typeface="Times New Roman" panose="02020603050405020304" pitchFamily="18" charset="0"/>
                <a:cs typeface="Times New Roman" panose="02020603050405020304" pitchFamily="18" charset="0"/>
              </a:rPr>
              <a:t>instances </a:t>
            </a:r>
            <a:r>
              <a:rPr lang="en-US" altLang="en-US" sz="2000" dirty="0">
                <a:solidFill>
                  <a:srgbClr val="0000FF"/>
                </a:solidFill>
                <a:highlight>
                  <a:srgbClr val="FFFF00"/>
                </a:highlight>
                <a:latin typeface="Times New Roman" panose="02020603050405020304" pitchFamily="18" charset="0"/>
                <a:cs typeface="Times New Roman" panose="02020603050405020304" pitchFamily="18" charset="0"/>
              </a:rPr>
              <a:t>of the class Rectangle </a:t>
            </a:r>
            <a:endParaRPr lang="en-US" sz="2000" dirty="0"/>
          </a:p>
        </p:txBody>
      </p:sp>
    </p:spTree>
    <p:extLst>
      <p:ext uri="{BB962C8B-B14F-4D97-AF65-F5344CB8AC3E}">
        <p14:creationId xmlns:p14="http://schemas.microsoft.com/office/powerpoint/2010/main" val="203681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3" name="TextBox 3">
            <a:extLst>
              <a:ext uri="{FF2B5EF4-FFF2-40B4-BE49-F238E27FC236}">
                <a16:creationId xmlns:a16="http://schemas.microsoft.com/office/drawing/2014/main" id="{87A7AC83-04E0-99D9-3A74-E7878708E261}"/>
              </a:ext>
            </a:extLst>
          </p:cNvPr>
          <p:cNvSpPr txBox="1">
            <a:spLocks noChangeArrowheads="1"/>
          </p:cNvSpPr>
          <p:nvPr/>
        </p:nvSpPr>
        <p:spPr bwMode="auto">
          <a:xfrm>
            <a:off x="1589815" y="2739735"/>
            <a:ext cx="800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latin typeface="Consolas" panose="020B0609020204030204" pitchFamily="49" charset="0"/>
                <a:cs typeface="Courier New" panose="02070309020205020404" pitchFamily="49" charset="0"/>
              </a:rPr>
              <a:t>Scanner keyboard = new Scanner(System.in);</a:t>
            </a:r>
          </a:p>
        </p:txBody>
      </p:sp>
      <p:grpSp>
        <p:nvGrpSpPr>
          <p:cNvPr id="4" name="Group 8">
            <a:extLst>
              <a:ext uri="{FF2B5EF4-FFF2-40B4-BE49-F238E27FC236}">
                <a16:creationId xmlns:a16="http://schemas.microsoft.com/office/drawing/2014/main" id="{FBDA13F2-CCB6-7B67-68C8-CE55011B16E3}"/>
              </a:ext>
            </a:extLst>
          </p:cNvPr>
          <p:cNvGrpSpPr>
            <a:grpSpLocks/>
          </p:cNvGrpSpPr>
          <p:nvPr/>
        </p:nvGrpSpPr>
        <p:grpSpPr bwMode="auto">
          <a:xfrm>
            <a:off x="2047015" y="4720935"/>
            <a:ext cx="7239000" cy="1066800"/>
            <a:chOff x="914400" y="4876800"/>
            <a:chExt cx="7239000" cy="1066800"/>
          </a:xfrm>
        </p:grpSpPr>
        <p:sp>
          <p:nvSpPr>
            <p:cNvPr id="5" name="Rectangle 4">
              <a:extLst>
                <a:ext uri="{FF2B5EF4-FFF2-40B4-BE49-F238E27FC236}">
                  <a16:creationId xmlns:a16="http://schemas.microsoft.com/office/drawing/2014/main" id="{D353AE27-6FDC-38C9-0F34-EB1EF02BD14A}"/>
                </a:ext>
              </a:extLst>
            </p:cNvPr>
            <p:cNvSpPr>
              <a:spLocks noChangeArrowheads="1"/>
            </p:cNvSpPr>
            <p:nvPr/>
          </p:nvSpPr>
          <p:spPr bwMode="auto">
            <a:xfrm>
              <a:off x="914400" y="5169982"/>
              <a:ext cx="1524000" cy="461665"/>
            </a:xfrm>
            <a:prstGeom prst="rect">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i="0" dirty="0"/>
            </a:p>
          </p:txBody>
        </p:sp>
        <p:sp>
          <p:nvSpPr>
            <p:cNvPr id="6" name="Rounded Rectangle 5">
              <a:extLst>
                <a:ext uri="{FF2B5EF4-FFF2-40B4-BE49-F238E27FC236}">
                  <a16:creationId xmlns:a16="http://schemas.microsoft.com/office/drawing/2014/main" id="{F82E0F5A-233B-6B08-2B30-7353D20C628D}"/>
                </a:ext>
              </a:extLst>
            </p:cNvPr>
            <p:cNvSpPr>
              <a:spLocks noChangeArrowheads="1"/>
            </p:cNvSpPr>
            <p:nvPr/>
          </p:nvSpPr>
          <p:spPr bwMode="auto">
            <a:xfrm>
              <a:off x="5486400" y="4876800"/>
              <a:ext cx="2667000" cy="1066800"/>
            </a:xfrm>
            <a:prstGeom prst="roundRect">
              <a:avLst>
                <a:gd name="adj" fmla="val 16667"/>
              </a:avLst>
            </a:prstGeom>
            <a:solidFill>
              <a:schemeClr val="bg2"/>
            </a:solidFill>
            <a:ln w="9525" algn="ctr">
              <a:solidFill>
                <a:schemeClr val="tx1"/>
              </a:solidFill>
              <a:round/>
              <a:headEnd/>
              <a:tailEnd/>
            </a:ln>
            <a:effectLst>
              <a:outerShdw blurRad="50800" dist="38100" dir="5400000" algn="t" rotWithShape="0">
                <a:prstClr val="black">
                  <a:alpha val="40000"/>
                </a:prstClr>
              </a:outerShdw>
            </a:effectLst>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latin typeface="Consolas" panose="020B0609020204030204" pitchFamily="49" charset="0"/>
                  <a:cs typeface="Courier New" panose="02070309020205020404" pitchFamily="49" charset="0"/>
                </a:rPr>
                <a:t>Scanner</a:t>
              </a:r>
            </a:p>
            <a:p>
              <a:pPr algn="ctr" eaLnBrk="1" hangingPunct="1">
                <a:spcBef>
                  <a:spcPct val="0"/>
                </a:spcBef>
                <a:buClrTx/>
                <a:buFontTx/>
                <a:buNone/>
              </a:pPr>
              <a:r>
                <a:rPr lang="en-US" altLang="en-US" sz="2400" i="0" dirty="0"/>
                <a:t>object</a:t>
              </a:r>
            </a:p>
          </p:txBody>
        </p:sp>
        <p:cxnSp>
          <p:nvCxnSpPr>
            <p:cNvPr id="7" name="Straight Arrow Connector 7">
              <a:extLst>
                <a:ext uri="{FF2B5EF4-FFF2-40B4-BE49-F238E27FC236}">
                  <a16:creationId xmlns:a16="http://schemas.microsoft.com/office/drawing/2014/main" id="{3B2524BD-C0DE-9AD5-ACAC-18323BD31CB0}"/>
                </a:ext>
              </a:extLst>
            </p:cNvPr>
            <p:cNvCxnSpPr>
              <a:cxnSpLocks noChangeShapeType="1"/>
            </p:cNvCxnSpPr>
            <p:nvPr/>
          </p:nvCxnSpPr>
          <p:spPr bwMode="auto">
            <a:xfrm>
              <a:off x="2438400" y="5410200"/>
              <a:ext cx="30480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8" name="TextBox 9">
            <a:extLst>
              <a:ext uri="{FF2B5EF4-FFF2-40B4-BE49-F238E27FC236}">
                <a16:creationId xmlns:a16="http://schemas.microsoft.com/office/drawing/2014/main" id="{F925081D-826E-D997-F8B1-31646A3BE3EC}"/>
              </a:ext>
            </a:extLst>
          </p:cNvPr>
          <p:cNvSpPr txBox="1">
            <a:spLocks noChangeArrowheads="1"/>
          </p:cNvSpPr>
          <p:nvPr/>
        </p:nvSpPr>
        <p:spPr bwMode="auto">
          <a:xfrm>
            <a:off x="5247415" y="1299873"/>
            <a:ext cx="3810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This expression creates a </a:t>
            </a:r>
            <a:r>
              <a:rPr lang="en-US" altLang="en-US" sz="2400" i="0">
                <a:solidFill>
                  <a:srgbClr val="0000FF"/>
                </a:solidFill>
                <a:latin typeface="Courier New" panose="02070309020205020404" pitchFamily="49" charset="0"/>
                <a:cs typeface="Courier New" panose="02070309020205020404" pitchFamily="49" charset="0"/>
              </a:rPr>
              <a:t>Scanner</a:t>
            </a:r>
            <a:r>
              <a:rPr lang="en-US" altLang="en-US" sz="2400" i="0">
                <a:solidFill>
                  <a:srgbClr val="0000FF"/>
                </a:solidFill>
              </a:rPr>
              <a:t> object in memory</a:t>
            </a:r>
            <a:r>
              <a:rPr lang="en-US" altLang="en-US" sz="2400" i="0"/>
              <a:t>.</a:t>
            </a:r>
          </a:p>
        </p:txBody>
      </p:sp>
      <p:grpSp>
        <p:nvGrpSpPr>
          <p:cNvPr id="9" name="Group 21">
            <a:extLst>
              <a:ext uri="{FF2B5EF4-FFF2-40B4-BE49-F238E27FC236}">
                <a16:creationId xmlns:a16="http://schemas.microsoft.com/office/drawing/2014/main" id="{F71900AA-7D38-322F-1DEB-8D1EC1CD8B07}"/>
              </a:ext>
            </a:extLst>
          </p:cNvPr>
          <p:cNvGrpSpPr>
            <a:grpSpLocks/>
          </p:cNvGrpSpPr>
          <p:nvPr/>
        </p:nvGrpSpPr>
        <p:grpSpPr bwMode="auto">
          <a:xfrm>
            <a:off x="5171215" y="2006310"/>
            <a:ext cx="4038600" cy="847725"/>
            <a:chOff x="4038600" y="2162861"/>
            <a:chExt cx="4038600" cy="847039"/>
          </a:xfrm>
        </p:grpSpPr>
        <p:grpSp>
          <p:nvGrpSpPr>
            <p:cNvPr id="10" name="Group 17">
              <a:extLst>
                <a:ext uri="{FF2B5EF4-FFF2-40B4-BE49-F238E27FC236}">
                  <a16:creationId xmlns:a16="http://schemas.microsoft.com/office/drawing/2014/main" id="{DEADB458-848B-9062-6EAC-258367E4BC63}"/>
                </a:ext>
              </a:extLst>
            </p:cNvPr>
            <p:cNvGrpSpPr>
              <a:grpSpLocks/>
            </p:cNvGrpSpPr>
            <p:nvPr/>
          </p:nvGrpSpPr>
          <p:grpSpPr bwMode="auto">
            <a:xfrm>
              <a:off x="4038600" y="2705100"/>
              <a:ext cx="4038600" cy="304800"/>
              <a:chOff x="4038600" y="2514600"/>
              <a:chExt cx="4038600" cy="304800"/>
            </a:xfrm>
          </p:grpSpPr>
          <p:cxnSp>
            <p:nvCxnSpPr>
              <p:cNvPr id="12" name="Straight Connector 13">
                <a:extLst>
                  <a:ext uri="{FF2B5EF4-FFF2-40B4-BE49-F238E27FC236}">
                    <a16:creationId xmlns:a16="http://schemas.microsoft.com/office/drawing/2014/main" id="{1740892D-DB3C-0890-3E10-708E5B6D0E4B}"/>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3" name="Straight Connector 15">
                <a:extLst>
                  <a:ext uri="{FF2B5EF4-FFF2-40B4-BE49-F238E27FC236}">
                    <a16:creationId xmlns:a16="http://schemas.microsoft.com/office/drawing/2014/main" id="{5C45F0D5-A349-158C-C8B1-1C712791AB25}"/>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4" name="Straight Connector 16">
                <a:extLst>
                  <a:ext uri="{FF2B5EF4-FFF2-40B4-BE49-F238E27FC236}">
                    <a16:creationId xmlns:a16="http://schemas.microsoft.com/office/drawing/2014/main" id="{CFA88AEA-712F-D269-E96B-DFDB39DB3A7A}"/>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1" name="Straight Connector 19">
              <a:extLst>
                <a:ext uri="{FF2B5EF4-FFF2-40B4-BE49-F238E27FC236}">
                  <a16:creationId xmlns:a16="http://schemas.microsoft.com/office/drawing/2014/main" id="{CBE0C6B4-A098-5D14-00C4-95D1B6FA4841}"/>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15" name="Arc 14">
            <a:extLst>
              <a:ext uri="{FF2B5EF4-FFF2-40B4-BE49-F238E27FC236}">
                <a16:creationId xmlns:a16="http://schemas.microsoft.com/office/drawing/2014/main" id="{B19E1363-CD16-25B9-77F9-5CA74AFB867C}"/>
              </a:ext>
            </a:extLst>
          </p:cNvPr>
          <p:cNvSpPr/>
          <p:nvPr/>
        </p:nvSpPr>
        <p:spPr bwMode="auto">
          <a:xfrm rot="5400000">
            <a:off x="4523515" y="2549235"/>
            <a:ext cx="685800" cy="1219200"/>
          </a:xfrm>
          <a:prstGeom prst="arc">
            <a:avLst>
              <a:gd name="adj1" fmla="val 16200000"/>
              <a:gd name="adj2" fmla="val 5309554"/>
            </a:avLst>
          </a:prstGeom>
          <a:noFill/>
          <a:ln w="9525" cap="flat" cmpd="sng" algn="ctr">
            <a:solidFill>
              <a:srgbClr val="FF0000"/>
            </a:solidFill>
            <a:prstDash val="solid"/>
            <a:round/>
            <a:headEnd type="none" w="med" len="med"/>
            <a:tailEnd type="triangle" w="med" len="med"/>
          </a:ln>
          <a:effectLst/>
        </p:spPr>
        <p:txBody>
          <a:bodyPr wrap="none"/>
          <a:lstStyle/>
          <a:p>
            <a:pPr algn="ctr" eaLnBrk="1" hangingPunct="1">
              <a:defRPr/>
            </a:pPr>
            <a:endParaRPr lang="en-US">
              <a:cs typeface="+mn-cs"/>
            </a:endParaRPr>
          </a:p>
        </p:txBody>
      </p:sp>
      <p:sp>
        <p:nvSpPr>
          <p:cNvPr id="16" name="TextBox 24">
            <a:extLst>
              <a:ext uri="{FF2B5EF4-FFF2-40B4-BE49-F238E27FC236}">
                <a16:creationId xmlns:a16="http://schemas.microsoft.com/office/drawing/2014/main" id="{07563665-F74B-0BCD-E224-EDD71FAA02C9}"/>
              </a:ext>
            </a:extLst>
          </p:cNvPr>
          <p:cNvSpPr txBox="1">
            <a:spLocks noChangeArrowheads="1"/>
          </p:cNvSpPr>
          <p:nvPr/>
        </p:nvSpPr>
        <p:spPr bwMode="auto">
          <a:xfrm>
            <a:off x="2961415" y="3425535"/>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t>The object's memory address is assigned to the </a:t>
            </a:r>
            <a:r>
              <a:rPr lang="en-US" altLang="en-US" sz="2400" i="0" dirty="0">
                <a:latin typeface="Courier New" panose="02070309020205020404" pitchFamily="49" charset="0"/>
                <a:cs typeface="Courier New" panose="02070309020205020404" pitchFamily="49" charset="0"/>
              </a:rPr>
              <a:t>keyboard </a:t>
            </a:r>
            <a:r>
              <a:rPr lang="en-US" altLang="en-US" sz="2400" i="0" dirty="0">
                <a:cs typeface="Times New Roman" panose="02020603050405020304" pitchFamily="18" charset="0"/>
              </a:rPr>
              <a:t>(reference)</a:t>
            </a:r>
            <a:r>
              <a:rPr lang="en-US" altLang="en-US" sz="2400" i="0" dirty="0"/>
              <a:t>variable.</a:t>
            </a:r>
          </a:p>
        </p:txBody>
      </p:sp>
      <p:sp>
        <p:nvSpPr>
          <p:cNvPr id="17" name="TextBox 25">
            <a:extLst>
              <a:ext uri="{FF2B5EF4-FFF2-40B4-BE49-F238E27FC236}">
                <a16:creationId xmlns:a16="http://schemas.microsoft.com/office/drawing/2014/main" id="{EBEE269F-C790-EA78-9400-AF70C47D2826}"/>
              </a:ext>
            </a:extLst>
          </p:cNvPr>
          <p:cNvSpPr txBox="1">
            <a:spLocks noChangeArrowheads="1"/>
          </p:cNvSpPr>
          <p:nvPr/>
        </p:nvSpPr>
        <p:spPr bwMode="auto">
          <a:xfrm>
            <a:off x="1920015" y="1314160"/>
            <a:ext cx="136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Example:</a:t>
            </a:r>
          </a:p>
        </p:txBody>
      </p:sp>
      <p:sp>
        <p:nvSpPr>
          <p:cNvPr id="18" name="TextBox 1">
            <a:extLst>
              <a:ext uri="{FF2B5EF4-FFF2-40B4-BE49-F238E27FC236}">
                <a16:creationId xmlns:a16="http://schemas.microsoft.com/office/drawing/2014/main" id="{B8A04789-FAE0-44EC-EAA5-0B388227BD96}"/>
              </a:ext>
            </a:extLst>
          </p:cNvPr>
          <p:cNvSpPr txBox="1">
            <a:spLocks noChangeArrowheads="1"/>
          </p:cNvSpPr>
          <p:nvPr/>
        </p:nvSpPr>
        <p:spPr bwMode="auto">
          <a:xfrm>
            <a:off x="1589815" y="6185403"/>
            <a:ext cx="7823200" cy="461963"/>
          </a:xfrm>
          <a:prstGeom prst="rect">
            <a:avLst/>
          </a:prstGeom>
          <a:solidFill>
            <a:schemeClr val="bg1"/>
          </a:solidFill>
          <a:ln>
            <a:noFill/>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highlight>
                  <a:srgbClr val="FFFF00"/>
                </a:highlight>
              </a:rPr>
              <a:t>Use Scanner class to create an object referenced by keyboard.</a:t>
            </a:r>
          </a:p>
        </p:txBody>
      </p:sp>
      <p:grpSp>
        <p:nvGrpSpPr>
          <p:cNvPr id="19" name="Group 21">
            <a:extLst>
              <a:ext uri="{FF2B5EF4-FFF2-40B4-BE49-F238E27FC236}">
                <a16:creationId xmlns:a16="http://schemas.microsoft.com/office/drawing/2014/main" id="{337FB3A1-F2A5-1A86-49E9-3D07D2787881}"/>
              </a:ext>
            </a:extLst>
          </p:cNvPr>
          <p:cNvGrpSpPr>
            <a:grpSpLocks/>
          </p:cNvGrpSpPr>
          <p:nvPr/>
        </p:nvGrpSpPr>
        <p:grpSpPr bwMode="auto">
          <a:xfrm>
            <a:off x="1984239" y="2477798"/>
            <a:ext cx="1219200" cy="304800"/>
            <a:chOff x="4038600" y="2162861"/>
            <a:chExt cx="4038600" cy="847039"/>
          </a:xfrm>
        </p:grpSpPr>
        <p:grpSp>
          <p:nvGrpSpPr>
            <p:cNvPr id="20" name="Group 17">
              <a:extLst>
                <a:ext uri="{FF2B5EF4-FFF2-40B4-BE49-F238E27FC236}">
                  <a16:creationId xmlns:a16="http://schemas.microsoft.com/office/drawing/2014/main" id="{4CC5E0A1-8A15-A3F7-F490-4BAD0538D092}"/>
                </a:ext>
              </a:extLst>
            </p:cNvPr>
            <p:cNvGrpSpPr>
              <a:grpSpLocks/>
            </p:cNvGrpSpPr>
            <p:nvPr/>
          </p:nvGrpSpPr>
          <p:grpSpPr bwMode="auto">
            <a:xfrm>
              <a:off x="4038600" y="2705100"/>
              <a:ext cx="4038600" cy="304800"/>
              <a:chOff x="4038600" y="2514600"/>
              <a:chExt cx="4038600" cy="304800"/>
            </a:xfrm>
          </p:grpSpPr>
          <p:cxnSp>
            <p:nvCxnSpPr>
              <p:cNvPr id="22" name="Straight Connector 13">
                <a:extLst>
                  <a:ext uri="{FF2B5EF4-FFF2-40B4-BE49-F238E27FC236}">
                    <a16:creationId xmlns:a16="http://schemas.microsoft.com/office/drawing/2014/main" id="{B9D1CB76-9C34-60BF-EFCD-ED942CACB3AD}"/>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15">
                <a:extLst>
                  <a:ext uri="{FF2B5EF4-FFF2-40B4-BE49-F238E27FC236}">
                    <a16:creationId xmlns:a16="http://schemas.microsoft.com/office/drawing/2014/main" id="{89526640-5EBE-1D90-FA89-6FA8F1107C27}"/>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Connector 16">
                <a:extLst>
                  <a:ext uri="{FF2B5EF4-FFF2-40B4-BE49-F238E27FC236}">
                    <a16:creationId xmlns:a16="http://schemas.microsoft.com/office/drawing/2014/main" id="{1EDBDE49-7507-EA51-9506-B5D70D823066}"/>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21" name="Straight Connector 19">
              <a:extLst>
                <a:ext uri="{FF2B5EF4-FFF2-40B4-BE49-F238E27FC236}">
                  <a16:creationId xmlns:a16="http://schemas.microsoft.com/office/drawing/2014/main" id="{B50C9E6B-AD33-CB44-FA30-3CC6A10F1EF6}"/>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25" name="TextBox 25">
            <a:extLst>
              <a:ext uri="{FF2B5EF4-FFF2-40B4-BE49-F238E27FC236}">
                <a16:creationId xmlns:a16="http://schemas.microsoft.com/office/drawing/2014/main" id="{8BAD8C69-E469-BC58-9B0B-CC3F2519C0BC}"/>
              </a:ext>
            </a:extLst>
          </p:cNvPr>
          <p:cNvSpPr txBox="1">
            <a:spLocks noChangeArrowheads="1"/>
          </p:cNvSpPr>
          <p:nvPr/>
        </p:nvSpPr>
        <p:spPr bwMode="auto">
          <a:xfrm>
            <a:off x="1775842" y="1949160"/>
            <a:ext cx="158042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dirty="0" err="1"/>
              <a:t>ClassName</a:t>
            </a:r>
            <a:r>
              <a:rPr lang="en-US" altLang="en-US" sz="2200" dirty="0"/>
              <a:t>:</a:t>
            </a:r>
          </a:p>
        </p:txBody>
      </p:sp>
      <p:sp>
        <p:nvSpPr>
          <p:cNvPr id="26" name="TextBox 25">
            <a:extLst>
              <a:ext uri="{FF2B5EF4-FFF2-40B4-BE49-F238E27FC236}">
                <a16:creationId xmlns:a16="http://schemas.microsoft.com/office/drawing/2014/main" id="{665866A0-02C5-411F-88CF-2FBD6F6DFE0B}"/>
              </a:ext>
            </a:extLst>
          </p:cNvPr>
          <p:cNvSpPr txBox="1">
            <a:spLocks noChangeArrowheads="1"/>
          </p:cNvSpPr>
          <p:nvPr/>
        </p:nvSpPr>
        <p:spPr bwMode="auto">
          <a:xfrm>
            <a:off x="2662299" y="5786514"/>
            <a:ext cx="39567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dirty="0"/>
              <a:t>String name = </a:t>
            </a:r>
            <a:r>
              <a:rPr lang="en-US" altLang="en-US" sz="2000" dirty="0" err="1"/>
              <a:t>keyboard.nextLine</a:t>
            </a:r>
            <a:r>
              <a:rPr lang="en-US" altLang="en-US" sz="2000" dirty="0"/>
              <a:t>();</a:t>
            </a:r>
          </a:p>
        </p:txBody>
      </p:sp>
      <p:sp>
        <p:nvSpPr>
          <p:cNvPr id="27" name="TextBox 26">
            <a:extLst>
              <a:ext uri="{FF2B5EF4-FFF2-40B4-BE49-F238E27FC236}">
                <a16:creationId xmlns:a16="http://schemas.microsoft.com/office/drawing/2014/main" id="{5F752FD1-AAF8-2AE1-1D1B-E3F4AF9B36FD}"/>
              </a:ext>
            </a:extLst>
          </p:cNvPr>
          <p:cNvSpPr txBox="1"/>
          <p:nvPr/>
        </p:nvSpPr>
        <p:spPr>
          <a:xfrm>
            <a:off x="1517795" y="4575423"/>
            <a:ext cx="2770676" cy="461665"/>
          </a:xfrm>
          <a:prstGeom prst="rect">
            <a:avLst/>
          </a:prstGeom>
          <a:noFill/>
        </p:spPr>
        <p:txBody>
          <a:bodyPr wrap="square">
            <a:spAutoFit/>
          </a:bodyPr>
          <a:lstStyle/>
          <a:p>
            <a:pPr>
              <a:defRPr/>
            </a:pPr>
            <a:r>
              <a:rPr lang="en-US" sz="2400" dirty="0">
                <a:latin typeface="Consolas" panose="020B0609020204030204" pitchFamily="49" charset="0"/>
                <a:cs typeface="Courier New" panose="02070309020205020404" pitchFamily="49" charset="0"/>
              </a:rPr>
              <a:t>keyboard </a:t>
            </a:r>
            <a:r>
              <a:rPr lang="en-US" sz="2400" i="0" dirty="0">
                <a:latin typeface="Times New Roman" panose="02020603050405020304" pitchFamily="18" charset="0"/>
                <a:cs typeface="Times New Roman" panose="02020603050405020304" pitchFamily="18" charset="0"/>
              </a:rPr>
              <a:t>variable</a:t>
            </a:r>
          </a:p>
        </p:txBody>
      </p:sp>
    </p:spTree>
    <p:extLst>
      <p:ext uri="{BB962C8B-B14F-4D97-AF65-F5344CB8AC3E}">
        <p14:creationId xmlns:p14="http://schemas.microsoft.com/office/powerpoint/2010/main" val="3551932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3" name="TextBox 3">
            <a:extLst>
              <a:ext uri="{FF2B5EF4-FFF2-40B4-BE49-F238E27FC236}">
                <a16:creationId xmlns:a16="http://schemas.microsoft.com/office/drawing/2014/main" id="{C2F1752F-9CC0-2878-30A2-4D7A4D49FFC3}"/>
              </a:ext>
            </a:extLst>
          </p:cNvPr>
          <p:cNvSpPr txBox="1">
            <a:spLocks noChangeArrowheads="1"/>
          </p:cNvSpPr>
          <p:nvPr/>
        </p:nvSpPr>
        <p:spPr bwMode="auto">
          <a:xfrm>
            <a:off x="2933699" y="2798762"/>
            <a:ext cx="5586846"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latin typeface="Consolas" panose="020B0609020204030204" pitchFamily="49" charset="0"/>
                <a:cs typeface="Courier New" panose="02070309020205020404" pitchFamily="49" charset="0"/>
              </a:rPr>
              <a:t>Random rand = new Random();</a:t>
            </a:r>
          </a:p>
        </p:txBody>
      </p:sp>
      <p:grpSp>
        <p:nvGrpSpPr>
          <p:cNvPr id="4" name="Group 8">
            <a:extLst>
              <a:ext uri="{FF2B5EF4-FFF2-40B4-BE49-F238E27FC236}">
                <a16:creationId xmlns:a16="http://schemas.microsoft.com/office/drawing/2014/main" id="{0E68AA88-1AE3-D3DD-5FD4-5F726095FCEC}"/>
              </a:ext>
            </a:extLst>
          </p:cNvPr>
          <p:cNvGrpSpPr>
            <a:grpSpLocks/>
          </p:cNvGrpSpPr>
          <p:nvPr/>
        </p:nvGrpSpPr>
        <p:grpSpPr bwMode="auto">
          <a:xfrm>
            <a:off x="2932543" y="4782304"/>
            <a:ext cx="6705600" cy="1066800"/>
            <a:chOff x="914400" y="4876800"/>
            <a:chExt cx="7239000" cy="1066800"/>
          </a:xfrm>
        </p:grpSpPr>
        <p:sp>
          <p:nvSpPr>
            <p:cNvPr id="5" name="Rectangle 4">
              <a:extLst>
                <a:ext uri="{FF2B5EF4-FFF2-40B4-BE49-F238E27FC236}">
                  <a16:creationId xmlns:a16="http://schemas.microsoft.com/office/drawing/2014/main" id="{A763166E-6B5D-1947-B296-D18E41D10B5A}"/>
                </a:ext>
              </a:extLst>
            </p:cNvPr>
            <p:cNvSpPr>
              <a:spLocks noChangeArrowheads="1"/>
            </p:cNvSpPr>
            <p:nvPr/>
          </p:nvSpPr>
          <p:spPr bwMode="auto">
            <a:xfrm>
              <a:off x="914400" y="5157091"/>
              <a:ext cx="1524000" cy="515914"/>
            </a:xfrm>
            <a:prstGeom prst="rect">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i="0" dirty="0"/>
            </a:p>
          </p:txBody>
        </p:sp>
        <p:sp>
          <p:nvSpPr>
            <p:cNvPr id="6" name="Rounded Rectangle 5">
              <a:extLst>
                <a:ext uri="{FF2B5EF4-FFF2-40B4-BE49-F238E27FC236}">
                  <a16:creationId xmlns:a16="http://schemas.microsoft.com/office/drawing/2014/main" id="{39A15B8E-ED7D-7469-485E-E934556625B1}"/>
                </a:ext>
              </a:extLst>
            </p:cNvPr>
            <p:cNvSpPr>
              <a:spLocks noChangeArrowheads="1"/>
            </p:cNvSpPr>
            <p:nvPr/>
          </p:nvSpPr>
          <p:spPr bwMode="auto">
            <a:xfrm>
              <a:off x="5486400" y="4876800"/>
              <a:ext cx="2667000" cy="1066800"/>
            </a:xfrm>
            <a:prstGeom prst="roundRect">
              <a:avLst>
                <a:gd name="adj" fmla="val 16667"/>
              </a:avLst>
            </a:prstGeom>
            <a:solidFill>
              <a:schemeClr val="bg2"/>
            </a:solidFill>
            <a:ln w="9525" algn="ctr">
              <a:solidFill>
                <a:schemeClr val="tx1"/>
              </a:solidFill>
              <a:round/>
              <a:headEnd/>
              <a:tailEnd/>
            </a:ln>
            <a:effectLst>
              <a:outerShdw blurRad="50800" dist="38100" dir="5400000" algn="t" rotWithShape="0">
                <a:prstClr val="black">
                  <a:alpha val="40000"/>
                </a:prstClr>
              </a:outerShdw>
            </a:effectLst>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latin typeface="Consolas" panose="020B0609020204030204" pitchFamily="49" charset="0"/>
                  <a:cs typeface="Courier New" panose="02070309020205020404" pitchFamily="49" charset="0"/>
                </a:rPr>
                <a:t>Random</a:t>
              </a:r>
            </a:p>
            <a:p>
              <a:pPr algn="ctr" eaLnBrk="1" hangingPunct="1">
                <a:spcBef>
                  <a:spcPct val="0"/>
                </a:spcBef>
                <a:buClrTx/>
                <a:buFontTx/>
                <a:buNone/>
              </a:pPr>
              <a:r>
                <a:rPr lang="en-US" altLang="en-US" sz="2400" i="0" dirty="0"/>
                <a:t>object</a:t>
              </a:r>
            </a:p>
          </p:txBody>
        </p:sp>
        <p:cxnSp>
          <p:nvCxnSpPr>
            <p:cNvPr id="7" name="Straight Arrow Connector 7">
              <a:extLst>
                <a:ext uri="{FF2B5EF4-FFF2-40B4-BE49-F238E27FC236}">
                  <a16:creationId xmlns:a16="http://schemas.microsoft.com/office/drawing/2014/main" id="{E6A2FA9A-E321-849B-1939-12BC6724BBE1}"/>
                </a:ext>
              </a:extLst>
            </p:cNvPr>
            <p:cNvCxnSpPr>
              <a:cxnSpLocks noChangeShapeType="1"/>
            </p:cNvCxnSpPr>
            <p:nvPr/>
          </p:nvCxnSpPr>
          <p:spPr bwMode="auto">
            <a:xfrm>
              <a:off x="2438400" y="5410200"/>
              <a:ext cx="3048000" cy="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8" name="TextBox 9">
            <a:extLst>
              <a:ext uri="{FF2B5EF4-FFF2-40B4-BE49-F238E27FC236}">
                <a16:creationId xmlns:a16="http://schemas.microsoft.com/office/drawing/2014/main" id="{A9E88C36-82D1-1525-BADE-AAD93752A05C}"/>
              </a:ext>
            </a:extLst>
          </p:cNvPr>
          <p:cNvSpPr txBox="1">
            <a:spLocks noChangeArrowheads="1"/>
          </p:cNvSpPr>
          <p:nvPr/>
        </p:nvSpPr>
        <p:spPr bwMode="auto">
          <a:xfrm>
            <a:off x="5219699" y="1257299"/>
            <a:ext cx="3810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This expression creates a </a:t>
            </a:r>
            <a:r>
              <a:rPr lang="en-US" altLang="en-US" sz="2400" i="0">
                <a:solidFill>
                  <a:srgbClr val="0000FF"/>
                </a:solidFill>
                <a:latin typeface="Courier New" panose="02070309020205020404" pitchFamily="49" charset="0"/>
                <a:cs typeface="Courier New" panose="02070309020205020404" pitchFamily="49" charset="0"/>
              </a:rPr>
              <a:t>Random</a:t>
            </a:r>
            <a:r>
              <a:rPr lang="en-US" altLang="en-US" sz="2400" i="0">
                <a:solidFill>
                  <a:srgbClr val="0000FF"/>
                </a:solidFill>
              </a:rPr>
              <a:t> object in memory.</a:t>
            </a:r>
          </a:p>
        </p:txBody>
      </p:sp>
      <p:grpSp>
        <p:nvGrpSpPr>
          <p:cNvPr id="9" name="Group 21">
            <a:extLst>
              <a:ext uri="{FF2B5EF4-FFF2-40B4-BE49-F238E27FC236}">
                <a16:creationId xmlns:a16="http://schemas.microsoft.com/office/drawing/2014/main" id="{9EA812D3-26E1-E8A6-2160-2C0EBEBCE07B}"/>
              </a:ext>
            </a:extLst>
          </p:cNvPr>
          <p:cNvGrpSpPr>
            <a:grpSpLocks/>
          </p:cNvGrpSpPr>
          <p:nvPr/>
        </p:nvGrpSpPr>
        <p:grpSpPr bwMode="auto">
          <a:xfrm>
            <a:off x="5766953" y="2047874"/>
            <a:ext cx="2292926" cy="847725"/>
            <a:chOff x="4038600" y="2162861"/>
            <a:chExt cx="4038600" cy="847039"/>
          </a:xfrm>
        </p:grpSpPr>
        <p:grpSp>
          <p:nvGrpSpPr>
            <p:cNvPr id="10" name="Group 17">
              <a:extLst>
                <a:ext uri="{FF2B5EF4-FFF2-40B4-BE49-F238E27FC236}">
                  <a16:creationId xmlns:a16="http://schemas.microsoft.com/office/drawing/2014/main" id="{2FA8396F-8AAF-BB7B-D8DF-A61B398E579B}"/>
                </a:ext>
              </a:extLst>
            </p:cNvPr>
            <p:cNvGrpSpPr>
              <a:grpSpLocks/>
            </p:cNvGrpSpPr>
            <p:nvPr/>
          </p:nvGrpSpPr>
          <p:grpSpPr bwMode="auto">
            <a:xfrm>
              <a:off x="4038600" y="2705100"/>
              <a:ext cx="4038600" cy="304800"/>
              <a:chOff x="4038600" y="2514600"/>
              <a:chExt cx="4038600" cy="304800"/>
            </a:xfrm>
          </p:grpSpPr>
          <p:cxnSp>
            <p:nvCxnSpPr>
              <p:cNvPr id="12" name="Straight Connector 13">
                <a:extLst>
                  <a:ext uri="{FF2B5EF4-FFF2-40B4-BE49-F238E27FC236}">
                    <a16:creationId xmlns:a16="http://schemas.microsoft.com/office/drawing/2014/main" id="{39FF6C4E-A51E-4981-C539-885A334D362D}"/>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3" name="Straight Connector 15">
                <a:extLst>
                  <a:ext uri="{FF2B5EF4-FFF2-40B4-BE49-F238E27FC236}">
                    <a16:creationId xmlns:a16="http://schemas.microsoft.com/office/drawing/2014/main" id="{1B767CEE-1D56-BF0D-AA49-6270CDC15B92}"/>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4" name="Straight Connector 16">
                <a:extLst>
                  <a:ext uri="{FF2B5EF4-FFF2-40B4-BE49-F238E27FC236}">
                    <a16:creationId xmlns:a16="http://schemas.microsoft.com/office/drawing/2014/main" id="{5D115B51-3E45-235E-B57D-313C0BCA20CE}"/>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1" name="Straight Connector 19">
              <a:extLst>
                <a:ext uri="{FF2B5EF4-FFF2-40B4-BE49-F238E27FC236}">
                  <a16:creationId xmlns:a16="http://schemas.microsoft.com/office/drawing/2014/main" id="{BD640D01-3D91-9B21-3F7F-9D552BCAEEFE}"/>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15" name="Arc 14">
            <a:extLst>
              <a:ext uri="{FF2B5EF4-FFF2-40B4-BE49-F238E27FC236}">
                <a16:creationId xmlns:a16="http://schemas.microsoft.com/office/drawing/2014/main" id="{A4927D00-D428-3A19-3CBC-A5C91BDEB5BA}"/>
              </a:ext>
            </a:extLst>
          </p:cNvPr>
          <p:cNvSpPr/>
          <p:nvPr/>
        </p:nvSpPr>
        <p:spPr bwMode="auto">
          <a:xfrm rot="5400000">
            <a:off x="5257799" y="2514599"/>
            <a:ext cx="685800" cy="1219200"/>
          </a:xfrm>
          <a:prstGeom prst="arc">
            <a:avLst>
              <a:gd name="adj1" fmla="val 16200000"/>
              <a:gd name="adj2" fmla="val 5309554"/>
            </a:avLst>
          </a:prstGeom>
          <a:noFill/>
          <a:ln w="9525" cap="flat" cmpd="sng" algn="ctr">
            <a:solidFill>
              <a:srgbClr val="FF0000"/>
            </a:solidFill>
            <a:prstDash val="solid"/>
            <a:round/>
            <a:headEnd type="none" w="med" len="med"/>
            <a:tailEnd type="triangle" w="med" len="med"/>
          </a:ln>
          <a:effectLst/>
        </p:spPr>
        <p:txBody>
          <a:bodyPr wrap="none"/>
          <a:lstStyle/>
          <a:p>
            <a:pPr algn="ctr" eaLnBrk="1" hangingPunct="1">
              <a:defRPr/>
            </a:pPr>
            <a:endParaRPr lang="en-US">
              <a:cs typeface="+mn-cs"/>
            </a:endParaRPr>
          </a:p>
        </p:txBody>
      </p:sp>
      <p:sp>
        <p:nvSpPr>
          <p:cNvPr id="16" name="TextBox 24">
            <a:extLst>
              <a:ext uri="{FF2B5EF4-FFF2-40B4-BE49-F238E27FC236}">
                <a16:creationId xmlns:a16="http://schemas.microsoft.com/office/drawing/2014/main" id="{EFEF82D8-9096-3379-E73A-C738053E8D03}"/>
              </a:ext>
            </a:extLst>
          </p:cNvPr>
          <p:cNvSpPr txBox="1">
            <a:spLocks noChangeArrowheads="1"/>
          </p:cNvSpPr>
          <p:nvPr/>
        </p:nvSpPr>
        <p:spPr bwMode="auto">
          <a:xfrm>
            <a:off x="3314699" y="3467099"/>
            <a:ext cx="487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t>The object's memory address is assigned to the </a:t>
            </a:r>
            <a:r>
              <a:rPr lang="en-US" altLang="en-US" sz="2400" i="0">
                <a:latin typeface="Courier New" panose="02070309020205020404" pitchFamily="49" charset="0"/>
                <a:cs typeface="Courier New" panose="02070309020205020404" pitchFamily="49" charset="0"/>
              </a:rPr>
              <a:t>rand </a:t>
            </a:r>
            <a:r>
              <a:rPr lang="en-US" altLang="en-US" sz="2400" i="0">
                <a:cs typeface="Times New Roman" panose="02020603050405020304" pitchFamily="18" charset="0"/>
              </a:rPr>
              <a:t>(reference)</a:t>
            </a:r>
            <a:r>
              <a:rPr lang="en-US" altLang="en-US" sz="2400" i="0"/>
              <a:t>variable.</a:t>
            </a:r>
          </a:p>
        </p:txBody>
      </p:sp>
      <p:sp>
        <p:nvSpPr>
          <p:cNvPr id="17" name="TextBox 25">
            <a:extLst>
              <a:ext uri="{FF2B5EF4-FFF2-40B4-BE49-F238E27FC236}">
                <a16:creationId xmlns:a16="http://schemas.microsoft.com/office/drawing/2014/main" id="{F27AB691-E22C-2EA8-8C43-493D66DA287B}"/>
              </a:ext>
            </a:extLst>
          </p:cNvPr>
          <p:cNvSpPr txBox="1">
            <a:spLocks noChangeArrowheads="1"/>
          </p:cNvSpPr>
          <p:nvPr/>
        </p:nvSpPr>
        <p:spPr bwMode="auto">
          <a:xfrm>
            <a:off x="2633662" y="1219199"/>
            <a:ext cx="136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Example:</a:t>
            </a:r>
          </a:p>
        </p:txBody>
      </p:sp>
      <p:sp>
        <p:nvSpPr>
          <p:cNvPr id="18" name="TextBox 17">
            <a:extLst>
              <a:ext uri="{FF2B5EF4-FFF2-40B4-BE49-F238E27FC236}">
                <a16:creationId xmlns:a16="http://schemas.microsoft.com/office/drawing/2014/main" id="{B4851540-A350-6197-827E-305FBC144CBA}"/>
              </a:ext>
            </a:extLst>
          </p:cNvPr>
          <p:cNvSpPr txBox="1">
            <a:spLocks noChangeArrowheads="1"/>
          </p:cNvSpPr>
          <p:nvPr/>
        </p:nvSpPr>
        <p:spPr bwMode="auto">
          <a:xfrm>
            <a:off x="1876424" y="6130924"/>
            <a:ext cx="78232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   Use Random class to create an object referenced by rand.</a:t>
            </a:r>
          </a:p>
        </p:txBody>
      </p:sp>
      <p:grpSp>
        <p:nvGrpSpPr>
          <p:cNvPr id="19" name="Group 21">
            <a:extLst>
              <a:ext uri="{FF2B5EF4-FFF2-40B4-BE49-F238E27FC236}">
                <a16:creationId xmlns:a16="http://schemas.microsoft.com/office/drawing/2014/main" id="{45A26E53-40CB-9CBE-EC2E-44587A113B32}"/>
              </a:ext>
            </a:extLst>
          </p:cNvPr>
          <p:cNvGrpSpPr>
            <a:grpSpLocks/>
          </p:cNvGrpSpPr>
          <p:nvPr/>
        </p:nvGrpSpPr>
        <p:grpSpPr bwMode="auto">
          <a:xfrm>
            <a:off x="3376899" y="2298699"/>
            <a:ext cx="1108073" cy="547688"/>
            <a:chOff x="4038600" y="2162861"/>
            <a:chExt cx="4038600" cy="847039"/>
          </a:xfrm>
        </p:grpSpPr>
        <p:grpSp>
          <p:nvGrpSpPr>
            <p:cNvPr id="20" name="Group 17">
              <a:extLst>
                <a:ext uri="{FF2B5EF4-FFF2-40B4-BE49-F238E27FC236}">
                  <a16:creationId xmlns:a16="http://schemas.microsoft.com/office/drawing/2014/main" id="{B50D9398-8342-480D-FCBF-00009CBA1546}"/>
                </a:ext>
              </a:extLst>
            </p:cNvPr>
            <p:cNvGrpSpPr>
              <a:grpSpLocks/>
            </p:cNvGrpSpPr>
            <p:nvPr/>
          </p:nvGrpSpPr>
          <p:grpSpPr bwMode="auto">
            <a:xfrm>
              <a:off x="4038600" y="2705100"/>
              <a:ext cx="4038600" cy="304800"/>
              <a:chOff x="4038600" y="2514600"/>
              <a:chExt cx="4038600" cy="304800"/>
            </a:xfrm>
          </p:grpSpPr>
          <p:cxnSp>
            <p:nvCxnSpPr>
              <p:cNvPr id="22" name="Straight Connector 13">
                <a:extLst>
                  <a:ext uri="{FF2B5EF4-FFF2-40B4-BE49-F238E27FC236}">
                    <a16:creationId xmlns:a16="http://schemas.microsoft.com/office/drawing/2014/main" id="{0AAAE0E7-71C8-696C-1411-6ED48B55D4B6}"/>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3" name="Straight Connector 15">
                <a:extLst>
                  <a:ext uri="{FF2B5EF4-FFF2-40B4-BE49-F238E27FC236}">
                    <a16:creationId xmlns:a16="http://schemas.microsoft.com/office/drawing/2014/main" id="{65F942B7-8B93-2E14-018A-F680B9BB9AD3}"/>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4" name="Straight Connector 16">
                <a:extLst>
                  <a:ext uri="{FF2B5EF4-FFF2-40B4-BE49-F238E27FC236}">
                    <a16:creationId xmlns:a16="http://schemas.microsoft.com/office/drawing/2014/main" id="{925ACC52-0F28-39AE-1865-0636F4949238}"/>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21" name="Straight Connector 19">
              <a:extLst>
                <a:ext uri="{FF2B5EF4-FFF2-40B4-BE49-F238E27FC236}">
                  <a16:creationId xmlns:a16="http://schemas.microsoft.com/office/drawing/2014/main" id="{D3AAF4CD-2063-5595-DBE5-4B7F7BFD69D9}"/>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25" name="TextBox 25">
            <a:extLst>
              <a:ext uri="{FF2B5EF4-FFF2-40B4-BE49-F238E27FC236}">
                <a16:creationId xmlns:a16="http://schemas.microsoft.com/office/drawing/2014/main" id="{752A27D9-DEF7-E321-B512-1C972E544CCB}"/>
              </a:ext>
            </a:extLst>
          </p:cNvPr>
          <p:cNvSpPr txBox="1">
            <a:spLocks noChangeArrowheads="1"/>
          </p:cNvSpPr>
          <p:nvPr/>
        </p:nvSpPr>
        <p:spPr bwMode="auto">
          <a:xfrm>
            <a:off x="3267074" y="1843087"/>
            <a:ext cx="14049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a:t>className</a:t>
            </a:r>
          </a:p>
        </p:txBody>
      </p:sp>
      <p:sp>
        <p:nvSpPr>
          <p:cNvPr id="26" name="Rectangle: Rounded Corners 1">
            <a:extLst>
              <a:ext uri="{FF2B5EF4-FFF2-40B4-BE49-F238E27FC236}">
                <a16:creationId xmlns:a16="http://schemas.microsoft.com/office/drawing/2014/main" id="{024E9A11-DE7D-EDC3-9AC4-5481D7E9C22C}"/>
              </a:ext>
            </a:extLst>
          </p:cNvPr>
          <p:cNvSpPr>
            <a:spLocks noChangeArrowheads="1"/>
          </p:cNvSpPr>
          <p:nvPr/>
        </p:nvSpPr>
        <p:spPr bwMode="auto">
          <a:xfrm>
            <a:off x="8637586" y="2097086"/>
            <a:ext cx="1839912" cy="2444750"/>
          </a:xfrm>
          <a:prstGeom prst="roundRect">
            <a:avLst>
              <a:gd name="adj" fmla="val 16667"/>
            </a:avLst>
          </a:prstGeom>
          <a:solidFill>
            <a:schemeClr val="accent5">
              <a:lumMod val="60000"/>
              <a:lumOff val="40000"/>
            </a:schemeClr>
          </a:solidFill>
          <a:ln w="9525" algn="ctr">
            <a:solidFill>
              <a:schemeClr val="tx1"/>
            </a:solidFill>
            <a:round/>
            <a:headEnd/>
            <a:tailEnd/>
          </a:ln>
          <a:scene3d>
            <a:camera prst="orthographicFront"/>
            <a:lightRig rig="threePt" dir="t"/>
          </a:scene3d>
          <a:sp3d>
            <a:bevelT w="139700" h="139700" prst="divot"/>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Random</a:t>
            </a:r>
          </a:p>
          <a:p>
            <a:pPr algn="ctr" eaLnBrk="1" hangingPunct="1">
              <a:spcBef>
                <a:spcPct val="0"/>
              </a:spcBef>
              <a:buClrTx/>
              <a:buFontTx/>
              <a:buNone/>
            </a:pPr>
            <a:r>
              <a:rPr lang="en-US" altLang="en-US" sz="2400" dirty="0"/>
              <a:t>Data(fields)</a:t>
            </a:r>
          </a:p>
          <a:p>
            <a:pPr algn="ctr" eaLnBrk="1" hangingPunct="1">
              <a:spcBef>
                <a:spcPct val="0"/>
              </a:spcBef>
              <a:buClrTx/>
              <a:buFontTx/>
              <a:buNone/>
            </a:pPr>
            <a:r>
              <a:rPr lang="en-US" altLang="en-US" sz="2400" dirty="0" err="1"/>
              <a:t>nextInt</a:t>
            </a:r>
            <a:r>
              <a:rPr lang="en-US" altLang="en-US" sz="2400" dirty="0"/>
              <a:t>()</a:t>
            </a:r>
          </a:p>
          <a:p>
            <a:pPr algn="ctr" eaLnBrk="1" hangingPunct="1">
              <a:spcBef>
                <a:spcPct val="0"/>
              </a:spcBef>
              <a:buClrTx/>
              <a:buFontTx/>
              <a:buNone/>
            </a:pPr>
            <a:r>
              <a:rPr lang="en-US" altLang="en-US" sz="2400" dirty="0" err="1"/>
              <a:t>nextInt</a:t>
            </a:r>
            <a:r>
              <a:rPr lang="en-US" altLang="en-US" sz="2400" dirty="0"/>
              <a:t>(r)</a:t>
            </a:r>
          </a:p>
          <a:p>
            <a:pPr algn="ctr" eaLnBrk="1" hangingPunct="1">
              <a:spcBef>
                <a:spcPct val="0"/>
              </a:spcBef>
              <a:buClrTx/>
              <a:buFontTx/>
              <a:buNone/>
            </a:pPr>
            <a:r>
              <a:rPr lang="en-US" altLang="en-US" sz="2400" dirty="0" err="1"/>
              <a:t>nextDouble</a:t>
            </a:r>
            <a:r>
              <a:rPr lang="en-US" altLang="en-US" sz="2400" dirty="0"/>
              <a:t>()</a:t>
            </a:r>
          </a:p>
          <a:p>
            <a:pPr algn="ctr" eaLnBrk="1" hangingPunct="1">
              <a:spcBef>
                <a:spcPct val="0"/>
              </a:spcBef>
              <a:buClrTx/>
              <a:buFontTx/>
              <a:buNone/>
            </a:pPr>
            <a:r>
              <a:rPr lang="en-US" altLang="en-US" sz="2400" dirty="0" err="1"/>
              <a:t>nextDouble</a:t>
            </a:r>
            <a:r>
              <a:rPr lang="en-US" altLang="en-US" sz="2400" dirty="0"/>
              <a:t>(r)</a:t>
            </a:r>
          </a:p>
        </p:txBody>
      </p:sp>
      <p:cxnSp>
        <p:nvCxnSpPr>
          <p:cNvPr id="27" name="Straight Connector 3">
            <a:extLst>
              <a:ext uri="{FF2B5EF4-FFF2-40B4-BE49-F238E27FC236}">
                <a16:creationId xmlns:a16="http://schemas.microsoft.com/office/drawing/2014/main" id="{E0DE5D75-E559-31D7-1618-E33422815465}"/>
              </a:ext>
            </a:extLst>
          </p:cNvPr>
          <p:cNvCxnSpPr>
            <a:cxnSpLocks/>
          </p:cNvCxnSpPr>
          <p:nvPr/>
        </p:nvCxnSpPr>
        <p:spPr bwMode="auto">
          <a:xfrm>
            <a:off x="8637587" y="2643187"/>
            <a:ext cx="18399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5">
            <a:extLst>
              <a:ext uri="{FF2B5EF4-FFF2-40B4-BE49-F238E27FC236}">
                <a16:creationId xmlns:a16="http://schemas.microsoft.com/office/drawing/2014/main" id="{90D4EF3B-5FB7-D1FC-BBDC-68C7226E0099}"/>
              </a:ext>
            </a:extLst>
          </p:cNvPr>
          <p:cNvCxnSpPr>
            <a:cxnSpLocks/>
          </p:cNvCxnSpPr>
          <p:nvPr/>
        </p:nvCxnSpPr>
        <p:spPr bwMode="auto">
          <a:xfrm>
            <a:off x="8637587" y="3009899"/>
            <a:ext cx="18399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29" name="Rectangle 28">
            <a:extLst>
              <a:ext uri="{FF2B5EF4-FFF2-40B4-BE49-F238E27FC236}">
                <a16:creationId xmlns:a16="http://schemas.microsoft.com/office/drawing/2014/main" id="{DB281A28-DC72-49E2-A637-187BC0D4A08C}"/>
              </a:ext>
            </a:extLst>
          </p:cNvPr>
          <p:cNvSpPr/>
          <p:nvPr/>
        </p:nvSpPr>
        <p:spPr>
          <a:xfrm>
            <a:off x="3408579" y="5840967"/>
            <a:ext cx="3983783" cy="369332"/>
          </a:xfrm>
          <a:prstGeom prst="rect">
            <a:avLst/>
          </a:prstGeom>
        </p:spPr>
        <p:txBody>
          <a:bodyPr wrap="none">
            <a:spAutoFit/>
          </a:bodyPr>
          <a:lstStyle/>
          <a:p>
            <a:r>
              <a:rPr lang="en-US" altLang="en-US" b="1" dirty="0">
                <a:solidFill>
                  <a:srgbClr val="7F0055"/>
                </a:solidFill>
                <a:latin typeface="Consolas" panose="020B0609020204030204" pitchFamily="49" charset="0"/>
              </a:rPr>
              <a:t>int</a:t>
            </a:r>
            <a:r>
              <a:rPr lang="en-US" altLang="en-US" b="1" dirty="0">
                <a:solidFill>
                  <a:srgbClr val="000000"/>
                </a:solidFill>
                <a:latin typeface="Consolas" panose="020B0609020204030204" pitchFamily="49" charset="0"/>
              </a:rPr>
              <a:t> </a:t>
            </a:r>
            <a:r>
              <a:rPr lang="en-US" altLang="en-US" b="1" dirty="0" err="1">
                <a:solidFill>
                  <a:srgbClr val="6A3E3E"/>
                </a:solidFill>
                <a:latin typeface="Consolas" panose="020B0609020204030204" pitchFamily="49" charset="0"/>
              </a:rPr>
              <a:t>rNumber</a:t>
            </a:r>
            <a:r>
              <a:rPr lang="en-US" altLang="en-US" b="1" dirty="0">
                <a:solidFill>
                  <a:srgbClr val="000000"/>
                </a:solidFill>
                <a:latin typeface="Consolas" panose="020B0609020204030204" pitchFamily="49" charset="0"/>
              </a:rPr>
              <a:t> = </a:t>
            </a:r>
            <a:r>
              <a:rPr lang="en-US" altLang="en-US" b="1" dirty="0" err="1">
                <a:solidFill>
                  <a:srgbClr val="6A3E3E"/>
                </a:solidFill>
                <a:latin typeface="Consolas" panose="020B0609020204030204" pitchFamily="49" charset="0"/>
              </a:rPr>
              <a:t>rand</a:t>
            </a:r>
            <a:r>
              <a:rPr lang="en-US" altLang="en-US" b="1" dirty="0" err="1">
                <a:solidFill>
                  <a:srgbClr val="000000"/>
                </a:solidFill>
                <a:latin typeface="Consolas" panose="020B0609020204030204" pitchFamily="49" charset="0"/>
              </a:rPr>
              <a:t>.nextInt</a:t>
            </a:r>
            <a:r>
              <a:rPr lang="en-US" altLang="en-US" b="1" dirty="0">
                <a:solidFill>
                  <a:srgbClr val="000000"/>
                </a:solidFill>
                <a:latin typeface="Consolas" panose="020B0609020204030204" pitchFamily="49" charset="0"/>
              </a:rPr>
              <a:t>(); </a:t>
            </a:r>
            <a:endParaRPr lang="en-US" dirty="0"/>
          </a:p>
        </p:txBody>
      </p:sp>
      <p:sp>
        <p:nvSpPr>
          <p:cNvPr id="30" name="TextBox 29">
            <a:extLst>
              <a:ext uri="{FF2B5EF4-FFF2-40B4-BE49-F238E27FC236}">
                <a16:creationId xmlns:a16="http://schemas.microsoft.com/office/drawing/2014/main" id="{588E198C-B2E9-2A1E-2696-054D6DC48039}"/>
              </a:ext>
            </a:extLst>
          </p:cNvPr>
          <p:cNvSpPr txBox="1"/>
          <p:nvPr/>
        </p:nvSpPr>
        <p:spPr>
          <a:xfrm>
            <a:off x="2474492" y="4581125"/>
            <a:ext cx="2188412" cy="461665"/>
          </a:xfrm>
          <a:prstGeom prst="rect">
            <a:avLst/>
          </a:prstGeom>
          <a:noFill/>
        </p:spPr>
        <p:txBody>
          <a:bodyPr wrap="square">
            <a:spAutoFit/>
          </a:bodyPr>
          <a:lstStyle/>
          <a:p>
            <a:pPr>
              <a:defRPr/>
            </a:pPr>
            <a:r>
              <a:rPr lang="en-US" sz="2400" dirty="0">
                <a:latin typeface="Consolas" panose="020B0609020204030204" pitchFamily="49" charset="0"/>
                <a:cs typeface="Courier New" panose="02070309020205020404" pitchFamily="49" charset="0"/>
              </a:rPr>
              <a:t>rand </a:t>
            </a:r>
            <a:r>
              <a:rPr lang="en-US" sz="2400" i="0" dirty="0">
                <a:latin typeface="Times New Roman" panose="02020603050405020304" pitchFamily="18" charset="0"/>
                <a:cs typeface="Times New Roman" panose="02020603050405020304" pitchFamily="18" charset="0"/>
              </a:rPr>
              <a:t>variable</a:t>
            </a:r>
          </a:p>
        </p:txBody>
      </p:sp>
    </p:spTree>
    <p:extLst>
      <p:ext uri="{BB962C8B-B14F-4D97-AF65-F5344CB8AC3E}">
        <p14:creationId xmlns:p14="http://schemas.microsoft.com/office/powerpoint/2010/main" val="2706685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3" name="TextBox 3">
            <a:extLst>
              <a:ext uri="{FF2B5EF4-FFF2-40B4-BE49-F238E27FC236}">
                <a16:creationId xmlns:a16="http://schemas.microsoft.com/office/drawing/2014/main" id="{0F9F3222-0BA1-269D-2F90-1477A87EF55C}"/>
              </a:ext>
            </a:extLst>
          </p:cNvPr>
          <p:cNvSpPr txBox="1">
            <a:spLocks noChangeArrowheads="1"/>
          </p:cNvSpPr>
          <p:nvPr/>
        </p:nvSpPr>
        <p:spPr bwMode="auto">
          <a:xfrm>
            <a:off x="1631377" y="2656607"/>
            <a:ext cx="83958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err="1">
                <a:latin typeface="Consolas" panose="020B0609020204030204" pitchFamily="49" charset="0"/>
                <a:cs typeface="Courier New" panose="02070309020205020404" pitchFamily="49" charset="0"/>
              </a:rPr>
              <a:t>PrintWriter</a:t>
            </a:r>
            <a:r>
              <a:rPr lang="en-US" altLang="en-US" sz="2000" i="0" dirty="0">
                <a:latin typeface="Consolas" panose="020B0609020204030204" pitchFamily="49" charset="0"/>
                <a:cs typeface="Courier New" panose="02070309020205020404" pitchFamily="49" charset="0"/>
              </a:rPr>
              <a:t> </a:t>
            </a:r>
            <a:r>
              <a:rPr lang="en-US" altLang="en-US" sz="2000" i="0" dirty="0" err="1">
                <a:latin typeface="Consolas" panose="020B0609020204030204" pitchFamily="49" charset="0"/>
                <a:cs typeface="Courier New" panose="02070309020205020404" pitchFamily="49" charset="0"/>
              </a:rPr>
              <a:t>outputFile</a:t>
            </a:r>
            <a:r>
              <a:rPr lang="en-US" altLang="en-US" sz="2000" i="0" dirty="0">
                <a:latin typeface="Consolas" panose="020B0609020204030204" pitchFamily="49" charset="0"/>
                <a:cs typeface="Courier New" panose="02070309020205020404" pitchFamily="49" charset="0"/>
              </a:rPr>
              <a:t> = new </a:t>
            </a:r>
            <a:r>
              <a:rPr lang="en-US" altLang="en-US" sz="2000" i="0" dirty="0" err="1">
                <a:latin typeface="Consolas" panose="020B0609020204030204" pitchFamily="49" charset="0"/>
                <a:cs typeface="Courier New" panose="02070309020205020404" pitchFamily="49" charset="0"/>
              </a:rPr>
              <a:t>PrintWriter</a:t>
            </a:r>
            <a:r>
              <a:rPr lang="en-US" altLang="en-US" sz="2000" i="0" dirty="0">
                <a:latin typeface="Consolas" panose="020B0609020204030204" pitchFamily="49" charset="0"/>
                <a:cs typeface="Courier New" panose="02070309020205020404" pitchFamily="49" charset="0"/>
              </a:rPr>
              <a:t>("numbers.txt");</a:t>
            </a:r>
          </a:p>
        </p:txBody>
      </p:sp>
      <p:grpSp>
        <p:nvGrpSpPr>
          <p:cNvPr id="4" name="Group 8">
            <a:extLst>
              <a:ext uri="{FF2B5EF4-FFF2-40B4-BE49-F238E27FC236}">
                <a16:creationId xmlns:a16="http://schemas.microsoft.com/office/drawing/2014/main" id="{E22A0892-3757-9C94-59E4-26ECEC058CE1}"/>
              </a:ext>
            </a:extLst>
          </p:cNvPr>
          <p:cNvGrpSpPr>
            <a:grpSpLocks/>
          </p:cNvGrpSpPr>
          <p:nvPr/>
        </p:nvGrpSpPr>
        <p:grpSpPr bwMode="auto">
          <a:xfrm>
            <a:off x="2096373" y="4684472"/>
            <a:ext cx="7239001" cy="1066800"/>
            <a:chOff x="922196" y="4923465"/>
            <a:chExt cx="7239001" cy="1066800"/>
          </a:xfrm>
        </p:grpSpPr>
        <p:sp>
          <p:nvSpPr>
            <p:cNvPr id="5" name="Rectangle 4">
              <a:extLst>
                <a:ext uri="{FF2B5EF4-FFF2-40B4-BE49-F238E27FC236}">
                  <a16:creationId xmlns:a16="http://schemas.microsoft.com/office/drawing/2014/main" id="{A7AA0231-3C84-1D5E-F658-0EB0EDF58045}"/>
                </a:ext>
              </a:extLst>
            </p:cNvPr>
            <p:cNvSpPr>
              <a:spLocks noChangeArrowheads="1"/>
            </p:cNvSpPr>
            <p:nvPr/>
          </p:nvSpPr>
          <p:spPr bwMode="auto">
            <a:xfrm>
              <a:off x="922196" y="5180202"/>
              <a:ext cx="1818406" cy="499578"/>
            </a:xfrm>
            <a:prstGeom prst="rect">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i="0" dirty="0"/>
            </a:p>
          </p:txBody>
        </p:sp>
        <p:sp>
          <p:nvSpPr>
            <p:cNvPr id="6" name="Rounded Rectangle 5">
              <a:extLst>
                <a:ext uri="{FF2B5EF4-FFF2-40B4-BE49-F238E27FC236}">
                  <a16:creationId xmlns:a16="http://schemas.microsoft.com/office/drawing/2014/main" id="{80B00F8F-B97E-DAEB-082D-8C359DEE472C}"/>
                </a:ext>
              </a:extLst>
            </p:cNvPr>
            <p:cNvSpPr>
              <a:spLocks noChangeArrowheads="1"/>
            </p:cNvSpPr>
            <p:nvPr/>
          </p:nvSpPr>
          <p:spPr bwMode="auto">
            <a:xfrm>
              <a:off x="5494197" y="4923465"/>
              <a:ext cx="2667000" cy="1066800"/>
            </a:xfrm>
            <a:prstGeom prst="roundRect">
              <a:avLst>
                <a:gd name="adj" fmla="val 16667"/>
              </a:avLst>
            </a:prstGeom>
            <a:solidFill>
              <a:schemeClr val="bg2"/>
            </a:solidFill>
            <a:ln w="9525" algn="ctr">
              <a:solidFill>
                <a:schemeClr val="tx1"/>
              </a:solidFill>
              <a:round/>
              <a:headEnd/>
              <a:tailEnd/>
            </a:ln>
            <a:effectLst>
              <a:outerShdw blurRad="50800" dist="38100" dir="5400000" algn="t" rotWithShape="0">
                <a:prstClr val="black">
                  <a:alpha val="40000"/>
                </a:prstClr>
              </a:outerShdw>
            </a:effectLst>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err="1">
                  <a:latin typeface="Consolas" panose="020B0609020204030204" pitchFamily="49" charset="0"/>
                  <a:cs typeface="Courier New" panose="02070309020205020404" pitchFamily="49" charset="0"/>
                </a:rPr>
                <a:t>PrintWriter</a:t>
              </a:r>
              <a:endParaRPr lang="en-US" altLang="en-US" sz="2400" i="0" dirty="0">
                <a:latin typeface="Consolas" panose="020B0609020204030204" pitchFamily="49" charset="0"/>
                <a:cs typeface="Courier New" panose="02070309020205020404" pitchFamily="49" charset="0"/>
              </a:endParaRPr>
            </a:p>
            <a:p>
              <a:pPr algn="ctr" eaLnBrk="1" hangingPunct="1">
                <a:spcBef>
                  <a:spcPct val="0"/>
                </a:spcBef>
                <a:buClrTx/>
                <a:buFontTx/>
                <a:buNone/>
              </a:pPr>
              <a:r>
                <a:rPr lang="en-US" altLang="en-US" sz="2400" i="0" dirty="0"/>
                <a:t>object</a:t>
              </a:r>
            </a:p>
          </p:txBody>
        </p:sp>
        <p:cxnSp>
          <p:nvCxnSpPr>
            <p:cNvPr id="7" name="Straight Arrow Connector 7">
              <a:extLst>
                <a:ext uri="{FF2B5EF4-FFF2-40B4-BE49-F238E27FC236}">
                  <a16:creationId xmlns:a16="http://schemas.microsoft.com/office/drawing/2014/main" id="{07D43D42-81BC-6B6A-DB8F-62C88ABD2A60}"/>
                </a:ext>
              </a:extLst>
            </p:cNvPr>
            <p:cNvCxnSpPr>
              <a:cxnSpLocks noChangeShapeType="1"/>
              <a:stCxn id="5" idx="3"/>
              <a:endCxn id="6" idx="1"/>
            </p:cNvCxnSpPr>
            <p:nvPr/>
          </p:nvCxnSpPr>
          <p:spPr bwMode="auto">
            <a:xfrm>
              <a:off x="2740602" y="5429991"/>
              <a:ext cx="2753595" cy="2687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sp>
        <p:nvSpPr>
          <p:cNvPr id="8" name="TextBox 9">
            <a:extLst>
              <a:ext uri="{FF2B5EF4-FFF2-40B4-BE49-F238E27FC236}">
                <a16:creationId xmlns:a16="http://schemas.microsoft.com/office/drawing/2014/main" id="{19E05AC0-A792-D407-DEA1-85D6CB84BFCF}"/>
              </a:ext>
            </a:extLst>
          </p:cNvPr>
          <p:cNvSpPr txBox="1">
            <a:spLocks noChangeArrowheads="1"/>
          </p:cNvSpPr>
          <p:nvPr/>
        </p:nvSpPr>
        <p:spPr bwMode="auto">
          <a:xfrm>
            <a:off x="4907977" y="1216745"/>
            <a:ext cx="4495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This expression creates a </a:t>
            </a:r>
            <a:r>
              <a:rPr lang="en-US" altLang="en-US" sz="2400" i="0">
                <a:solidFill>
                  <a:srgbClr val="0000FF"/>
                </a:solidFill>
                <a:latin typeface="Courier New" panose="02070309020205020404" pitchFamily="49" charset="0"/>
                <a:cs typeface="Courier New" panose="02070309020205020404" pitchFamily="49" charset="0"/>
              </a:rPr>
              <a:t>PrintWriter</a:t>
            </a:r>
            <a:r>
              <a:rPr lang="en-US" altLang="en-US" sz="2400" i="0">
                <a:solidFill>
                  <a:srgbClr val="0000FF"/>
                </a:solidFill>
              </a:rPr>
              <a:t> object in memory</a:t>
            </a:r>
            <a:r>
              <a:rPr lang="en-US" altLang="en-US" sz="2400" i="0"/>
              <a:t>.</a:t>
            </a:r>
          </a:p>
        </p:txBody>
      </p:sp>
      <p:grpSp>
        <p:nvGrpSpPr>
          <p:cNvPr id="9" name="Group 21">
            <a:extLst>
              <a:ext uri="{FF2B5EF4-FFF2-40B4-BE49-F238E27FC236}">
                <a16:creationId xmlns:a16="http://schemas.microsoft.com/office/drawing/2014/main" id="{3BBFC7D2-C1EB-0056-9838-98D0847DAA20}"/>
              </a:ext>
            </a:extLst>
          </p:cNvPr>
          <p:cNvGrpSpPr>
            <a:grpSpLocks/>
          </p:cNvGrpSpPr>
          <p:nvPr/>
        </p:nvGrpSpPr>
        <p:grpSpPr bwMode="auto">
          <a:xfrm>
            <a:off x="5358251" y="1923182"/>
            <a:ext cx="4211776" cy="847725"/>
            <a:chOff x="4038600" y="2162861"/>
            <a:chExt cx="4038600" cy="847039"/>
          </a:xfrm>
        </p:grpSpPr>
        <p:grpSp>
          <p:nvGrpSpPr>
            <p:cNvPr id="10" name="Group 17">
              <a:extLst>
                <a:ext uri="{FF2B5EF4-FFF2-40B4-BE49-F238E27FC236}">
                  <a16:creationId xmlns:a16="http://schemas.microsoft.com/office/drawing/2014/main" id="{F03A2753-8BBC-8F5E-57B1-4C0294E55276}"/>
                </a:ext>
              </a:extLst>
            </p:cNvPr>
            <p:cNvGrpSpPr>
              <a:grpSpLocks/>
            </p:cNvGrpSpPr>
            <p:nvPr/>
          </p:nvGrpSpPr>
          <p:grpSpPr bwMode="auto">
            <a:xfrm>
              <a:off x="4038600" y="2705100"/>
              <a:ext cx="4038600" cy="304800"/>
              <a:chOff x="4038600" y="2514600"/>
              <a:chExt cx="4038600" cy="304800"/>
            </a:xfrm>
          </p:grpSpPr>
          <p:cxnSp>
            <p:nvCxnSpPr>
              <p:cNvPr id="12" name="Straight Connector 13">
                <a:extLst>
                  <a:ext uri="{FF2B5EF4-FFF2-40B4-BE49-F238E27FC236}">
                    <a16:creationId xmlns:a16="http://schemas.microsoft.com/office/drawing/2014/main" id="{41AA73E3-E588-2426-618A-CCF22AF65598}"/>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3" name="Straight Connector 15">
                <a:extLst>
                  <a:ext uri="{FF2B5EF4-FFF2-40B4-BE49-F238E27FC236}">
                    <a16:creationId xmlns:a16="http://schemas.microsoft.com/office/drawing/2014/main" id="{3802EDBB-2C47-8950-2221-63C0E96E3FDE}"/>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4" name="Straight Connector 16">
                <a:extLst>
                  <a:ext uri="{FF2B5EF4-FFF2-40B4-BE49-F238E27FC236}">
                    <a16:creationId xmlns:a16="http://schemas.microsoft.com/office/drawing/2014/main" id="{1341BA6E-93E1-00F4-E1A9-812A1E579DD5}"/>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1" name="Straight Connector 19">
              <a:extLst>
                <a:ext uri="{FF2B5EF4-FFF2-40B4-BE49-F238E27FC236}">
                  <a16:creationId xmlns:a16="http://schemas.microsoft.com/office/drawing/2014/main" id="{2F458B09-9B21-939A-56B4-D5C16F122C94}"/>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15" name="Arc 14">
            <a:extLst>
              <a:ext uri="{FF2B5EF4-FFF2-40B4-BE49-F238E27FC236}">
                <a16:creationId xmlns:a16="http://schemas.microsoft.com/office/drawing/2014/main" id="{1FEB077F-6F47-958E-78C1-2C93AAC2F2CD}"/>
              </a:ext>
            </a:extLst>
          </p:cNvPr>
          <p:cNvSpPr/>
          <p:nvPr/>
        </p:nvSpPr>
        <p:spPr bwMode="auto">
          <a:xfrm rot="5400000">
            <a:off x="4565077" y="2466107"/>
            <a:ext cx="685800" cy="1219200"/>
          </a:xfrm>
          <a:prstGeom prst="arc">
            <a:avLst>
              <a:gd name="adj1" fmla="val 16200000"/>
              <a:gd name="adj2" fmla="val 5309554"/>
            </a:avLst>
          </a:prstGeom>
          <a:noFill/>
          <a:ln w="9525" cap="flat" cmpd="sng" algn="ctr">
            <a:solidFill>
              <a:srgbClr val="FF0000"/>
            </a:solidFill>
            <a:prstDash val="solid"/>
            <a:round/>
            <a:headEnd type="none" w="med" len="med"/>
            <a:tailEnd type="triangle" w="med" len="med"/>
          </a:ln>
          <a:effectLst/>
        </p:spPr>
        <p:txBody>
          <a:bodyPr wrap="none"/>
          <a:lstStyle/>
          <a:p>
            <a:pPr algn="ctr" eaLnBrk="1" hangingPunct="1">
              <a:defRPr/>
            </a:pPr>
            <a:endParaRPr lang="en-US">
              <a:cs typeface="+mn-cs"/>
            </a:endParaRPr>
          </a:p>
        </p:txBody>
      </p:sp>
      <p:sp>
        <p:nvSpPr>
          <p:cNvPr id="16" name="TextBox 24">
            <a:extLst>
              <a:ext uri="{FF2B5EF4-FFF2-40B4-BE49-F238E27FC236}">
                <a16:creationId xmlns:a16="http://schemas.microsoft.com/office/drawing/2014/main" id="{E356DF97-5B6C-1B48-F5C3-008C9979E61B}"/>
              </a:ext>
            </a:extLst>
          </p:cNvPr>
          <p:cNvSpPr txBox="1">
            <a:spLocks noChangeArrowheads="1"/>
          </p:cNvSpPr>
          <p:nvPr/>
        </p:nvSpPr>
        <p:spPr bwMode="auto">
          <a:xfrm>
            <a:off x="2164777" y="3342407"/>
            <a:ext cx="556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dirty="0"/>
              <a:t>The object's memory address is assigned to the </a:t>
            </a:r>
            <a:r>
              <a:rPr lang="en-US" altLang="en-US" sz="2400" i="0" dirty="0" err="1">
                <a:latin typeface="Consolas" panose="020B0609020204030204" pitchFamily="49" charset="0"/>
                <a:cs typeface="Courier New" panose="02070309020205020404" pitchFamily="49" charset="0"/>
              </a:rPr>
              <a:t>outputFile</a:t>
            </a:r>
            <a:r>
              <a:rPr lang="en-US" altLang="en-US" sz="2400" i="0" dirty="0">
                <a:latin typeface="Courier New" panose="02070309020205020404" pitchFamily="49" charset="0"/>
                <a:cs typeface="Courier New" panose="02070309020205020404" pitchFamily="49" charset="0"/>
              </a:rPr>
              <a:t> </a:t>
            </a:r>
            <a:r>
              <a:rPr lang="en-US" altLang="en-US" sz="2400" i="0" dirty="0"/>
              <a:t>variable.</a:t>
            </a:r>
          </a:p>
        </p:txBody>
      </p:sp>
      <p:sp>
        <p:nvSpPr>
          <p:cNvPr id="17" name="TextBox 25">
            <a:extLst>
              <a:ext uri="{FF2B5EF4-FFF2-40B4-BE49-F238E27FC236}">
                <a16:creationId xmlns:a16="http://schemas.microsoft.com/office/drawing/2014/main" id="{C5A7C192-CF43-E8AB-6C18-8DDFB7F0681C}"/>
              </a:ext>
            </a:extLst>
          </p:cNvPr>
          <p:cNvSpPr txBox="1">
            <a:spLocks noChangeArrowheads="1"/>
          </p:cNvSpPr>
          <p:nvPr/>
        </p:nvSpPr>
        <p:spPr bwMode="auto">
          <a:xfrm>
            <a:off x="1961577" y="1589807"/>
            <a:ext cx="136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Example:</a:t>
            </a:r>
          </a:p>
        </p:txBody>
      </p:sp>
      <p:sp>
        <p:nvSpPr>
          <p:cNvPr id="18" name="TextBox 17">
            <a:extLst>
              <a:ext uri="{FF2B5EF4-FFF2-40B4-BE49-F238E27FC236}">
                <a16:creationId xmlns:a16="http://schemas.microsoft.com/office/drawing/2014/main" id="{3EB8D169-AE3D-9D67-4B40-B2F1F7FDF860}"/>
              </a:ext>
            </a:extLst>
          </p:cNvPr>
          <p:cNvSpPr txBox="1">
            <a:spLocks noChangeArrowheads="1"/>
          </p:cNvSpPr>
          <p:nvPr/>
        </p:nvSpPr>
        <p:spPr bwMode="auto">
          <a:xfrm>
            <a:off x="1676979" y="6216895"/>
            <a:ext cx="8304641" cy="461665"/>
          </a:xfrm>
          <a:prstGeom prst="rect">
            <a:avLst/>
          </a:prstGeom>
          <a:solidFill>
            <a:schemeClr val="bg1"/>
          </a:solid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highlight>
                  <a:srgbClr val="FFFF00"/>
                </a:highlight>
              </a:rPr>
              <a:t>Use </a:t>
            </a:r>
            <a:r>
              <a:rPr lang="en-US" altLang="en-US" sz="2400" dirty="0" err="1">
                <a:highlight>
                  <a:srgbClr val="FFFF00"/>
                </a:highlight>
              </a:rPr>
              <a:t>PrintWriter</a:t>
            </a:r>
            <a:r>
              <a:rPr lang="en-US" altLang="en-US" sz="2400" dirty="0">
                <a:highlight>
                  <a:srgbClr val="FFFF00"/>
                </a:highlight>
              </a:rPr>
              <a:t> class to create an object referenced by </a:t>
            </a:r>
            <a:r>
              <a:rPr lang="en-US" altLang="en-US" sz="2400" dirty="0" err="1">
                <a:highlight>
                  <a:srgbClr val="FFFF00"/>
                </a:highlight>
              </a:rPr>
              <a:t>outputFile</a:t>
            </a:r>
            <a:r>
              <a:rPr lang="en-US" altLang="en-US" sz="2400" dirty="0"/>
              <a:t>.</a:t>
            </a:r>
          </a:p>
        </p:txBody>
      </p:sp>
      <p:sp>
        <p:nvSpPr>
          <p:cNvPr id="19" name="Rectangle 18">
            <a:extLst>
              <a:ext uri="{FF2B5EF4-FFF2-40B4-BE49-F238E27FC236}">
                <a16:creationId xmlns:a16="http://schemas.microsoft.com/office/drawing/2014/main" id="{5746703A-DEE7-41BA-A0D6-FC439F37D3CB}"/>
              </a:ext>
            </a:extLst>
          </p:cNvPr>
          <p:cNvSpPr/>
          <p:nvPr/>
        </p:nvSpPr>
        <p:spPr>
          <a:xfrm>
            <a:off x="3536117" y="5765785"/>
            <a:ext cx="3530454" cy="461665"/>
          </a:xfrm>
          <a:prstGeom prst="rect">
            <a:avLst/>
          </a:prstGeom>
        </p:spPr>
        <p:txBody>
          <a:bodyPr wrap="none">
            <a:spAutoFit/>
          </a:bodyPr>
          <a:lstStyle/>
          <a:p>
            <a:pPr>
              <a:spcBef>
                <a:spcPct val="0"/>
              </a:spcBef>
              <a:buClrTx/>
              <a:buFontTx/>
              <a:buNone/>
            </a:pPr>
            <a:r>
              <a:rPr lang="en-US" altLang="en-US" sz="2400" dirty="0" err="1"/>
              <a:t>outputFile.println</a:t>
            </a:r>
            <a:r>
              <a:rPr lang="en-US" altLang="en-US" sz="2400" dirty="0"/>
              <a:t>(</a:t>
            </a:r>
            <a:r>
              <a:rPr lang="en-US" altLang="en-US" sz="2400" dirty="0">
                <a:latin typeface="Consolas" panose="020B0609020204030204" pitchFamily="49" charset="0"/>
                <a:cs typeface="Courier New" panose="02070309020205020404" pitchFamily="49" charset="0"/>
              </a:rPr>
              <a:t>"</a:t>
            </a:r>
            <a:r>
              <a:rPr lang="en-US" altLang="en-US" sz="2400" dirty="0"/>
              <a:t>I am</a:t>
            </a:r>
            <a:r>
              <a:rPr lang="en-US" altLang="en-US" sz="2400" dirty="0">
                <a:latin typeface="Consolas" panose="020B0609020204030204" pitchFamily="49" charset="0"/>
                <a:cs typeface="Courier New" panose="02070309020205020404" pitchFamily="49" charset="0"/>
              </a:rPr>
              <a:t>"</a:t>
            </a:r>
            <a:r>
              <a:rPr lang="en-US" altLang="en-US" sz="2400" dirty="0"/>
              <a:t>);</a:t>
            </a:r>
          </a:p>
        </p:txBody>
      </p:sp>
      <p:sp>
        <p:nvSpPr>
          <p:cNvPr id="20" name="TextBox 19">
            <a:extLst>
              <a:ext uri="{FF2B5EF4-FFF2-40B4-BE49-F238E27FC236}">
                <a16:creationId xmlns:a16="http://schemas.microsoft.com/office/drawing/2014/main" id="{C9A7A81C-6553-C1D4-9221-2E358D8A636B}"/>
              </a:ext>
            </a:extLst>
          </p:cNvPr>
          <p:cNvSpPr txBox="1"/>
          <p:nvPr/>
        </p:nvSpPr>
        <p:spPr>
          <a:xfrm>
            <a:off x="1721751" y="4451001"/>
            <a:ext cx="3090714" cy="461665"/>
          </a:xfrm>
          <a:prstGeom prst="rect">
            <a:avLst/>
          </a:prstGeom>
          <a:noFill/>
        </p:spPr>
        <p:txBody>
          <a:bodyPr wrap="square">
            <a:spAutoFit/>
          </a:bodyPr>
          <a:lstStyle/>
          <a:p>
            <a:pPr>
              <a:defRPr/>
            </a:pPr>
            <a:r>
              <a:rPr lang="en-US" sz="2400" dirty="0" err="1">
                <a:latin typeface="Consolas" panose="020B0609020204030204" pitchFamily="49" charset="0"/>
                <a:cs typeface="Courier New" panose="02070309020205020404" pitchFamily="49" charset="0"/>
              </a:rPr>
              <a:t>outputFile</a:t>
            </a:r>
            <a:r>
              <a:rPr lang="en-US" sz="2400" dirty="0">
                <a:latin typeface="Consolas" panose="020B0609020204030204" pitchFamily="49" charset="0"/>
                <a:cs typeface="Courier New" panose="02070309020205020404" pitchFamily="49" charset="0"/>
              </a:rPr>
              <a:t> </a:t>
            </a:r>
            <a:r>
              <a:rPr lang="en-US" sz="2400" i="0" dirty="0">
                <a:latin typeface="Times New Roman" panose="02020603050405020304" pitchFamily="18" charset="0"/>
                <a:cs typeface="Times New Roman" panose="02020603050405020304" pitchFamily="18" charset="0"/>
              </a:rPr>
              <a:t>variable</a:t>
            </a:r>
          </a:p>
        </p:txBody>
      </p:sp>
    </p:spTree>
    <p:extLst>
      <p:ext uri="{BB962C8B-B14F-4D97-AF65-F5344CB8AC3E}">
        <p14:creationId xmlns:p14="http://schemas.microsoft.com/office/powerpoint/2010/main" val="1113774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E20D2E0-B6D1-1877-1209-25FECFBFA228}"/>
              </a:ext>
            </a:extLst>
          </p:cNvPr>
          <p:cNvSpPr txBox="1">
            <a:spLocks noChangeArrowheads="1"/>
          </p:cNvSpPr>
          <p:nvPr/>
        </p:nvSpPr>
        <p:spPr>
          <a:xfrm>
            <a:off x="1603664" y="365559"/>
            <a:ext cx="3830782" cy="95142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a:t>Chapter Topics</a:t>
            </a:r>
          </a:p>
        </p:txBody>
      </p:sp>
      <p:sp>
        <p:nvSpPr>
          <p:cNvPr id="3" name="Rectangle 3">
            <a:extLst>
              <a:ext uri="{FF2B5EF4-FFF2-40B4-BE49-F238E27FC236}">
                <a16:creationId xmlns:a16="http://schemas.microsoft.com/office/drawing/2014/main" id="{9D987CF9-3E52-DBC6-32CC-D5D0197ED604}"/>
              </a:ext>
            </a:extLst>
          </p:cNvPr>
          <p:cNvSpPr txBox="1">
            <a:spLocks noChangeArrowheads="1"/>
          </p:cNvSpPr>
          <p:nvPr/>
        </p:nvSpPr>
        <p:spPr>
          <a:xfrm>
            <a:off x="1603664" y="1797627"/>
            <a:ext cx="8153400" cy="37822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a:latin typeface="Times New Roman" panose="02020603050405020304" pitchFamily="18" charset="0"/>
                <a:cs typeface="Times New Roman" panose="02020603050405020304" pitchFamily="18" charset="0"/>
              </a:rPr>
              <a:t>Chapter 6 discusses the following main topics:</a:t>
            </a:r>
          </a:p>
          <a:p>
            <a:pPr marL="914400" lvl="1" indent="-457200"/>
            <a:r>
              <a:rPr lang="en-US" altLang="en-US" dirty="0">
                <a:latin typeface="Times New Roman" panose="02020603050405020304" pitchFamily="18" charset="0"/>
                <a:cs typeface="Times New Roman" panose="02020603050405020304" pitchFamily="18" charset="0"/>
              </a:rPr>
              <a:t>Objects and Classes</a:t>
            </a:r>
          </a:p>
          <a:p>
            <a:pPr marL="914400" lvl="1" indent="-457200"/>
            <a:r>
              <a:rPr lang="en-US" altLang="en-US" dirty="0">
                <a:latin typeface="Times New Roman" panose="02020603050405020304" pitchFamily="18" charset="0"/>
                <a:cs typeface="Times New Roman" panose="02020603050405020304" pitchFamily="18" charset="0"/>
              </a:rPr>
              <a:t>Writing a Simple Class, Step by Step</a:t>
            </a:r>
          </a:p>
          <a:p>
            <a:pPr marL="914400" lvl="1" indent="-457200"/>
            <a:r>
              <a:rPr lang="en-US" altLang="en-US" dirty="0">
                <a:latin typeface="Times New Roman" panose="02020603050405020304" pitchFamily="18" charset="0"/>
                <a:cs typeface="Times New Roman" panose="02020603050405020304" pitchFamily="18" charset="0"/>
              </a:rPr>
              <a:t>Instance Fields and Methods</a:t>
            </a:r>
          </a:p>
          <a:p>
            <a:pPr marL="914400" lvl="1" indent="-457200"/>
            <a:r>
              <a:rPr lang="en-US" altLang="en-US" dirty="0">
                <a:latin typeface="Times New Roman" panose="02020603050405020304" pitchFamily="18" charset="0"/>
                <a:cs typeface="Times New Roman" panose="02020603050405020304" pitchFamily="18" charset="0"/>
              </a:rPr>
              <a:t>Constructors</a:t>
            </a:r>
          </a:p>
          <a:p>
            <a:pPr marL="914400" lvl="1" indent="-457200"/>
            <a:r>
              <a:rPr lang="en-US" altLang="en-US" dirty="0">
                <a:latin typeface="Times New Roman" panose="02020603050405020304" pitchFamily="18" charset="0"/>
                <a:cs typeface="Times New Roman" panose="02020603050405020304" pitchFamily="18" charset="0"/>
              </a:rPr>
              <a:t>Passing Objects as Arguments</a:t>
            </a:r>
          </a:p>
          <a:p>
            <a:pPr marL="914400" lvl="1" indent="-457200"/>
            <a:r>
              <a:rPr lang="en-US" altLang="en-US" dirty="0">
                <a:latin typeface="Times New Roman" panose="02020603050405020304" pitchFamily="18" charset="0"/>
                <a:cs typeface="Times New Roman" panose="02020603050405020304" pitchFamily="18" charset="0"/>
              </a:rPr>
              <a:t>Overloading Methods and Constructors</a:t>
            </a:r>
          </a:p>
          <a:p>
            <a:pPr marL="914400" lvl="1" indent="-457200"/>
            <a:r>
              <a:rPr lang="en-US" altLang="en-US" dirty="0">
                <a:latin typeface="Times New Roman" panose="02020603050405020304" pitchFamily="18" charset="0"/>
                <a:cs typeface="Times New Roman" panose="02020603050405020304" pitchFamily="18" charset="0"/>
              </a:rPr>
              <a:t>Scope of Instance Fields</a:t>
            </a:r>
          </a:p>
          <a:p>
            <a:pPr marL="914400" lvl="1" indent="-457200"/>
            <a:r>
              <a:rPr lang="en-US" altLang="en-US" dirty="0">
                <a:latin typeface="Times New Roman" panose="02020603050405020304" pitchFamily="18" charset="0"/>
                <a:cs typeface="Times New Roman" panose="02020603050405020304" pitchFamily="18" charset="0"/>
              </a:rPr>
              <a:t>Packages and import Statements</a:t>
            </a:r>
          </a:p>
        </p:txBody>
      </p:sp>
    </p:spTree>
    <p:extLst>
      <p:ext uri="{BB962C8B-B14F-4D97-AF65-F5344CB8AC3E}">
        <p14:creationId xmlns:p14="http://schemas.microsoft.com/office/powerpoint/2010/main" val="42090180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AA0310-D57C-8230-532F-BF59BCD441ED}"/>
              </a:ext>
            </a:extLst>
          </p:cNvPr>
          <p:cNvSpPr txBox="1">
            <a:spLocks noChangeArrowheads="1"/>
          </p:cNvSpPr>
          <p:nvPr/>
        </p:nvSpPr>
        <p:spPr bwMode="auto">
          <a:xfrm>
            <a:off x="1333500" y="390525"/>
            <a:ext cx="84547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a:spcBef>
                <a:spcPct val="0"/>
              </a:spcBef>
              <a:buClrTx/>
              <a:buFontTx/>
              <a:buNone/>
            </a:pPr>
            <a:r>
              <a:rPr lang="en-US" altLang="en-US" sz="2400" dirty="0"/>
              <a:t>UML (unified modeling language) diagram for the Scanner class</a:t>
            </a:r>
          </a:p>
        </p:txBody>
      </p:sp>
      <p:sp>
        <p:nvSpPr>
          <p:cNvPr id="3" name="TextBox 2">
            <a:extLst>
              <a:ext uri="{FF2B5EF4-FFF2-40B4-BE49-F238E27FC236}">
                <a16:creationId xmlns:a16="http://schemas.microsoft.com/office/drawing/2014/main" id="{66C7038E-F224-DE58-EC27-ED32E2B4C88C}"/>
              </a:ext>
            </a:extLst>
          </p:cNvPr>
          <p:cNvSpPr txBox="1"/>
          <p:nvPr/>
        </p:nvSpPr>
        <p:spPr>
          <a:xfrm>
            <a:off x="3861955" y="1371600"/>
            <a:ext cx="4267200" cy="4894263"/>
          </a:xfrm>
          <a:prstGeom prst="rect">
            <a:avLst/>
          </a:prstGeom>
          <a:solidFill>
            <a:schemeClr val="accent5">
              <a:lumMod val="60000"/>
              <a:lumOff val="40000"/>
            </a:schemeClr>
          </a:solidFill>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lgn="ctr">
              <a:spcBef>
                <a:spcPct val="0"/>
              </a:spcBef>
              <a:buClrTx/>
              <a:buFontTx/>
              <a:buNone/>
              <a:defRPr/>
            </a:pPr>
            <a:r>
              <a:rPr lang="en-US" altLang="en-US" sz="2400" dirty="0">
                <a:solidFill>
                  <a:srgbClr val="000000"/>
                </a:solidFill>
              </a:rPr>
              <a:t>Scanner</a:t>
            </a:r>
          </a:p>
          <a:p>
            <a:pPr algn="ctr">
              <a:spcBef>
                <a:spcPct val="0"/>
              </a:spcBef>
              <a:buClrTx/>
              <a:buFontTx/>
              <a:buNone/>
              <a:defRPr/>
            </a:pPr>
            <a:endParaRPr lang="en-US" altLang="en-US" sz="2400" dirty="0">
              <a:solidFill>
                <a:srgbClr val="000000"/>
              </a:solidFill>
            </a:endParaRPr>
          </a:p>
          <a:p>
            <a:pPr algn="ctr">
              <a:spcBef>
                <a:spcPct val="0"/>
              </a:spcBef>
              <a:buClrTx/>
              <a:buFontTx/>
              <a:buNone/>
              <a:defRPr/>
            </a:pPr>
            <a:r>
              <a:rPr lang="en-US" altLang="en-US" sz="2400" dirty="0">
                <a:solidFill>
                  <a:srgbClr val="000000"/>
                </a:solidFill>
              </a:rPr>
              <a:t> </a:t>
            </a:r>
            <a:r>
              <a:rPr lang="en-US" altLang="en-US" sz="2400" i="0" dirty="0">
                <a:solidFill>
                  <a:srgbClr val="000000"/>
                </a:solidFill>
              </a:rPr>
              <a:t>private</a:t>
            </a:r>
            <a:r>
              <a:rPr lang="en-US" altLang="en-US" sz="2400" dirty="0">
                <a:solidFill>
                  <a:srgbClr val="000000"/>
                </a:solidFill>
              </a:rPr>
              <a:t> String </a:t>
            </a:r>
            <a:r>
              <a:rPr lang="en-US" altLang="en-US" sz="2400" dirty="0" err="1">
                <a:solidFill>
                  <a:srgbClr val="000000"/>
                </a:solidFill>
              </a:rPr>
              <a:t>string</a:t>
            </a:r>
            <a:r>
              <a:rPr lang="en-US" altLang="en-US" sz="2400" dirty="0">
                <a:solidFill>
                  <a:srgbClr val="000000"/>
                </a:solidFill>
              </a:rPr>
              <a:t>;</a:t>
            </a:r>
          </a:p>
          <a:p>
            <a:pPr algn="ctr">
              <a:spcBef>
                <a:spcPct val="0"/>
              </a:spcBef>
              <a:buClrTx/>
              <a:buFontTx/>
              <a:buNone/>
              <a:defRPr/>
            </a:pPr>
            <a:endParaRPr lang="en-US" altLang="en-US" sz="2400" dirty="0">
              <a:solidFill>
                <a:srgbClr val="000000"/>
              </a:solidFill>
            </a:endParaRPr>
          </a:p>
          <a:p>
            <a:pPr algn="ctr">
              <a:spcBef>
                <a:spcPct val="0"/>
              </a:spcBef>
              <a:buClrTx/>
              <a:buFontTx/>
              <a:buNone/>
              <a:defRPr/>
            </a:pPr>
            <a:r>
              <a:rPr lang="en-US" altLang="en-US" sz="2400" dirty="0" err="1">
                <a:solidFill>
                  <a:srgbClr val="000000"/>
                </a:solidFill>
              </a:rPr>
              <a:t>setString</a:t>
            </a:r>
            <a:r>
              <a:rPr lang="en-US" altLang="en-US" sz="2400" dirty="0">
                <a:solidFill>
                  <a:srgbClr val="000000"/>
                </a:solidFill>
              </a:rPr>
              <a:t>()</a:t>
            </a:r>
          </a:p>
          <a:p>
            <a:pPr algn="ctr">
              <a:spcBef>
                <a:spcPct val="0"/>
              </a:spcBef>
              <a:buClrTx/>
              <a:buFontTx/>
              <a:buNone/>
              <a:defRPr/>
            </a:pPr>
            <a:r>
              <a:rPr lang="en-US" altLang="en-US" sz="2400" dirty="0">
                <a:solidFill>
                  <a:srgbClr val="000000"/>
                </a:solidFill>
              </a:rPr>
              <a:t>next()</a:t>
            </a:r>
          </a:p>
          <a:p>
            <a:pPr algn="ctr">
              <a:spcBef>
                <a:spcPct val="0"/>
              </a:spcBef>
              <a:buClrTx/>
              <a:buFontTx/>
              <a:buNone/>
              <a:defRPr/>
            </a:pPr>
            <a:r>
              <a:rPr lang="en-US" altLang="en-US" sz="2400" dirty="0" err="1">
                <a:solidFill>
                  <a:srgbClr val="000000"/>
                </a:solidFill>
              </a:rPr>
              <a:t>nextLine</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nextByte</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nextDouble</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nextFloat</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nextInt</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nextLong</a:t>
            </a:r>
            <a:r>
              <a:rPr lang="en-US" altLang="en-US" sz="2400" dirty="0">
                <a:solidFill>
                  <a:srgbClr val="000000"/>
                </a:solidFill>
              </a:rPr>
              <a:t>()</a:t>
            </a:r>
          </a:p>
          <a:p>
            <a:pPr algn="ctr">
              <a:spcBef>
                <a:spcPct val="0"/>
              </a:spcBef>
              <a:buClrTx/>
              <a:buFontTx/>
              <a:buNone/>
              <a:defRPr/>
            </a:pPr>
            <a:r>
              <a:rPr lang="en-US" altLang="en-US" sz="2400" dirty="0" err="1">
                <a:solidFill>
                  <a:srgbClr val="000000"/>
                </a:solidFill>
              </a:rPr>
              <a:t>nextShort</a:t>
            </a:r>
            <a:r>
              <a:rPr lang="en-US" altLang="en-US" sz="2400" dirty="0">
                <a:solidFill>
                  <a:srgbClr val="000000"/>
                </a:solidFill>
              </a:rPr>
              <a:t>()</a:t>
            </a:r>
          </a:p>
        </p:txBody>
      </p:sp>
      <p:cxnSp>
        <p:nvCxnSpPr>
          <p:cNvPr id="4" name="Straight Connector 4">
            <a:extLst>
              <a:ext uri="{FF2B5EF4-FFF2-40B4-BE49-F238E27FC236}">
                <a16:creationId xmlns:a16="http://schemas.microsoft.com/office/drawing/2014/main" id="{4AE4343D-7FCF-DFA1-041D-75318EDBE168}"/>
              </a:ext>
            </a:extLst>
          </p:cNvPr>
          <p:cNvCxnSpPr>
            <a:cxnSpLocks noChangeShapeType="1"/>
          </p:cNvCxnSpPr>
          <p:nvPr/>
        </p:nvCxnSpPr>
        <p:spPr bwMode="auto">
          <a:xfrm>
            <a:off x="3861955" y="1905000"/>
            <a:ext cx="426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5" name="Straight Connector 6">
            <a:extLst>
              <a:ext uri="{FF2B5EF4-FFF2-40B4-BE49-F238E27FC236}">
                <a16:creationId xmlns:a16="http://schemas.microsoft.com/office/drawing/2014/main" id="{819F78D2-BEC9-66C0-C241-62BCB9B9825B}"/>
              </a:ext>
            </a:extLst>
          </p:cNvPr>
          <p:cNvCxnSpPr>
            <a:cxnSpLocks noChangeShapeType="1"/>
          </p:cNvCxnSpPr>
          <p:nvPr/>
        </p:nvCxnSpPr>
        <p:spPr bwMode="auto">
          <a:xfrm>
            <a:off x="3861955" y="2590800"/>
            <a:ext cx="42672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6" name="TextBox 7">
            <a:extLst>
              <a:ext uri="{FF2B5EF4-FFF2-40B4-BE49-F238E27FC236}">
                <a16:creationId xmlns:a16="http://schemas.microsoft.com/office/drawing/2014/main" id="{41CC605A-8934-5781-3209-356E48E632B8}"/>
              </a:ext>
            </a:extLst>
          </p:cNvPr>
          <p:cNvSpPr txBox="1">
            <a:spLocks noChangeArrowheads="1"/>
          </p:cNvSpPr>
          <p:nvPr/>
        </p:nvSpPr>
        <p:spPr bwMode="auto">
          <a:xfrm>
            <a:off x="2261755" y="19812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a:t>Fields</a:t>
            </a:r>
          </a:p>
        </p:txBody>
      </p:sp>
      <p:sp>
        <p:nvSpPr>
          <p:cNvPr id="7" name="TextBox 8">
            <a:extLst>
              <a:ext uri="{FF2B5EF4-FFF2-40B4-BE49-F238E27FC236}">
                <a16:creationId xmlns:a16="http://schemas.microsoft.com/office/drawing/2014/main" id="{D33C5FD5-7697-66F4-B3C6-70F5AD406057}"/>
              </a:ext>
            </a:extLst>
          </p:cNvPr>
          <p:cNvSpPr txBox="1">
            <a:spLocks noChangeArrowheads="1"/>
          </p:cNvSpPr>
          <p:nvPr/>
        </p:nvSpPr>
        <p:spPr bwMode="auto">
          <a:xfrm>
            <a:off x="2261755" y="1371600"/>
            <a:ext cx="160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a:t>ClassName</a:t>
            </a:r>
          </a:p>
        </p:txBody>
      </p:sp>
      <p:sp>
        <p:nvSpPr>
          <p:cNvPr id="8" name="TextBox 9">
            <a:extLst>
              <a:ext uri="{FF2B5EF4-FFF2-40B4-BE49-F238E27FC236}">
                <a16:creationId xmlns:a16="http://schemas.microsoft.com/office/drawing/2014/main" id="{90434289-FAA5-9D6D-E364-F208A8FB107C}"/>
              </a:ext>
            </a:extLst>
          </p:cNvPr>
          <p:cNvSpPr txBox="1">
            <a:spLocks noChangeArrowheads="1"/>
          </p:cNvSpPr>
          <p:nvPr/>
        </p:nvSpPr>
        <p:spPr bwMode="auto">
          <a:xfrm>
            <a:off x="2261755" y="27432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a:t>Methods</a:t>
            </a:r>
          </a:p>
        </p:txBody>
      </p:sp>
    </p:spTree>
    <p:extLst>
      <p:ext uri="{BB962C8B-B14F-4D97-AF65-F5344CB8AC3E}">
        <p14:creationId xmlns:p14="http://schemas.microsoft.com/office/powerpoint/2010/main" val="3121160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CB080-5EE0-4953-0E14-3BBB55C113F6}"/>
              </a:ext>
            </a:extLst>
          </p:cNvPr>
          <p:cNvSpPr txBox="1">
            <a:spLocks noChangeArrowheads="1"/>
          </p:cNvSpPr>
          <p:nvPr/>
        </p:nvSpPr>
        <p:spPr>
          <a:xfrm>
            <a:off x="1517795" y="315191"/>
            <a:ext cx="3781569" cy="64077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p>
        </p:txBody>
      </p:sp>
      <p:sp>
        <p:nvSpPr>
          <p:cNvPr id="20" name="Content Placeholder 3">
            <a:extLst>
              <a:ext uri="{FF2B5EF4-FFF2-40B4-BE49-F238E27FC236}">
                <a16:creationId xmlns:a16="http://schemas.microsoft.com/office/drawing/2014/main" id="{736A4C2B-AC35-968E-5055-F39DE57DB00B}"/>
              </a:ext>
            </a:extLst>
          </p:cNvPr>
          <p:cNvSpPr txBox="1">
            <a:spLocks noChangeArrowheads="1"/>
          </p:cNvSpPr>
          <p:nvPr/>
        </p:nvSpPr>
        <p:spPr>
          <a:xfrm>
            <a:off x="1517795" y="1288473"/>
            <a:ext cx="7772400" cy="50292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pPr>
            <a:r>
              <a:rPr lang="en-US" altLang="en-US" sz="2400" dirty="0">
                <a:latin typeface="Times New Roman" panose="02020603050405020304" pitchFamily="18" charset="0"/>
                <a:cs typeface="Times New Roman" panose="02020603050405020304" pitchFamily="18" charset="0"/>
              </a:rPr>
              <a:t>The </a:t>
            </a:r>
            <a:r>
              <a:rPr lang="en-US" altLang="en-US" sz="2400" dirty="0">
                <a:solidFill>
                  <a:srgbClr val="0000FF"/>
                </a:solidFill>
                <a:latin typeface="Times New Roman" panose="02020603050405020304" pitchFamily="18" charset="0"/>
                <a:cs typeface="Times New Roman" panose="02020603050405020304" pitchFamily="18" charset="0"/>
              </a:rPr>
              <a:t>Java API provides many classes</a:t>
            </a:r>
          </a:p>
          <a:p>
            <a:pPr marL="914400" lvl="1" indent="-457200">
              <a:spcBef>
                <a:spcPts val="1200"/>
              </a:spcBef>
            </a:pPr>
            <a:r>
              <a:rPr lang="en-US" altLang="en-US" dirty="0">
                <a:latin typeface="Times New Roman" panose="02020603050405020304" pitchFamily="18" charset="0"/>
                <a:cs typeface="Times New Roman" panose="02020603050405020304" pitchFamily="18" charset="0"/>
              </a:rPr>
              <a:t>So far, the classes that you have created objects from are provided by the Java API.</a:t>
            </a:r>
          </a:p>
          <a:p>
            <a:pPr marL="914400" lvl="1" indent="-457200">
              <a:spcBef>
                <a:spcPts val="1200"/>
              </a:spcBef>
            </a:pPr>
            <a:r>
              <a:rPr lang="en-US" altLang="en-US" dirty="0">
                <a:latin typeface="Times New Roman" panose="02020603050405020304" pitchFamily="18" charset="0"/>
                <a:cs typeface="Times New Roman" panose="02020603050405020304" pitchFamily="18" charset="0"/>
              </a:rPr>
              <a:t>Examples of classes provided by Java API:</a:t>
            </a:r>
          </a:p>
          <a:p>
            <a:pPr marL="1371600" lvl="2" indent="-457200">
              <a:spcBef>
                <a:spcPts val="1200"/>
              </a:spcBef>
            </a:pPr>
            <a:r>
              <a:rPr lang="en-US" altLang="en-US" sz="2400" dirty="0">
                <a:latin typeface="Consolas" panose="020B0609020204030204" pitchFamily="49" charset="0"/>
                <a:cs typeface="Courier New" panose="02070309020205020404" pitchFamily="49" charset="0"/>
              </a:rPr>
              <a:t>Scanner</a:t>
            </a:r>
          </a:p>
          <a:p>
            <a:pPr marL="1371600" lvl="2" indent="-457200">
              <a:spcBef>
                <a:spcPts val="1200"/>
              </a:spcBef>
            </a:pPr>
            <a:r>
              <a:rPr lang="en-US" altLang="en-US" sz="2400" dirty="0">
                <a:latin typeface="Consolas" panose="020B0609020204030204" pitchFamily="49" charset="0"/>
                <a:cs typeface="Courier New" panose="02070309020205020404" pitchFamily="49" charset="0"/>
              </a:rPr>
              <a:t>Random</a:t>
            </a:r>
          </a:p>
          <a:p>
            <a:pPr marL="1371600" lvl="2" indent="-457200">
              <a:spcBef>
                <a:spcPts val="1200"/>
              </a:spcBef>
            </a:pPr>
            <a:r>
              <a:rPr lang="en-US" altLang="en-US" sz="2400" dirty="0" err="1">
                <a:latin typeface="Consolas" panose="020B0609020204030204" pitchFamily="49" charset="0"/>
                <a:cs typeface="Courier New" panose="02070309020205020404" pitchFamily="49" charset="0"/>
              </a:rPr>
              <a:t>PrintWriter</a:t>
            </a:r>
            <a:endParaRPr lang="en-US" altLang="en-US" sz="2400" dirty="0">
              <a:latin typeface="Consolas" panose="020B0609020204030204" pitchFamily="49" charset="0"/>
              <a:cs typeface="Courier New" panose="02070309020205020404" pitchFamily="49" charset="0"/>
            </a:endParaRPr>
          </a:p>
          <a:p>
            <a:pPr marL="1371600" lvl="2" indent="-457200">
              <a:spcBef>
                <a:spcPts val="1200"/>
              </a:spcBef>
            </a:pPr>
            <a:r>
              <a:rPr lang="en-US" altLang="en-US" sz="2400" dirty="0">
                <a:latin typeface="Consolas" panose="020B0609020204030204" pitchFamily="49" charset="0"/>
                <a:cs typeface="Courier New" panose="02070309020205020404" pitchFamily="49" charset="0"/>
              </a:rPr>
              <a:t>File</a:t>
            </a:r>
          </a:p>
          <a:p>
            <a:pPr marL="1371600" lvl="2" indent="-457200">
              <a:spcBef>
                <a:spcPts val="1200"/>
              </a:spcBef>
            </a:pPr>
            <a:endParaRPr lang="en-US" altLang="en-US" sz="2600" dirty="0">
              <a:latin typeface="Consolas" panose="020B0609020204030204" pitchFamily="49" charset="0"/>
              <a:cs typeface="Courier New" panose="02070309020205020404" pitchFamily="49" charset="0"/>
            </a:endParaRPr>
          </a:p>
          <a:p>
            <a:pPr marL="457200" indent="-457200">
              <a:spcBef>
                <a:spcPts val="1200"/>
              </a:spcBef>
            </a:pPr>
            <a:r>
              <a:rPr lang="en-US" altLang="en-US" sz="2400" dirty="0">
                <a:latin typeface="Times New Roman" panose="02020603050405020304" pitchFamily="18" charset="0"/>
                <a:cs typeface="Times New Roman" panose="02020603050405020304" pitchFamily="18" charset="0"/>
              </a:rPr>
              <a:t>(API stands for application programming interface)</a:t>
            </a:r>
          </a:p>
          <a:p>
            <a:pPr marL="457200" indent="-457200">
              <a:spcBef>
                <a:spcPts val="1200"/>
              </a:spcBef>
            </a:pPr>
            <a:r>
              <a:rPr lang="en-US" altLang="en-US" sz="2000" dirty="0"/>
              <a:t>See </a:t>
            </a:r>
            <a:r>
              <a:rPr lang="en-US" altLang="en-US" sz="2000" dirty="0">
                <a:hlinkClick r:id="rId2" action="ppaction://hlinkfile"/>
              </a:rPr>
              <a:t>ObjectDemo.java</a:t>
            </a:r>
            <a:endParaRPr lang="en-US" altLang="en-US" sz="2000" dirty="0"/>
          </a:p>
        </p:txBody>
      </p:sp>
    </p:spTree>
    <p:extLst>
      <p:ext uri="{BB962C8B-B14F-4D97-AF65-F5344CB8AC3E}">
        <p14:creationId xmlns:p14="http://schemas.microsoft.com/office/powerpoint/2010/main" val="990110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5702B485-BD5C-D61A-3B50-253BC816E467}"/>
              </a:ext>
            </a:extLst>
          </p:cNvPr>
          <p:cNvSpPr txBox="1">
            <a:spLocks noChangeArrowheads="1"/>
          </p:cNvSpPr>
          <p:nvPr/>
        </p:nvSpPr>
        <p:spPr>
          <a:xfrm>
            <a:off x="1561052" y="606136"/>
            <a:ext cx="8590866" cy="6096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spcBef>
                <a:spcPts val="600"/>
              </a:spcBef>
              <a:buFont typeface="Arial" panose="020B0604020202020204" pitchFamily="34" charset="0"/>
              <a:buChar char="•"/>
              <a:defRPr/>
            </a:pPr>
            <a:r>
              <a:rPr lang="en-US" sz="2400" dirty="0">
                <a:solidFill>
                  <a:srgbClr val="0000FF"/>
                </a:solidFill>
                <a:latin typeface="Times New Roman" panose="02020603050405020304" pitchFamily="18" charset="0"/>
                <a:cs typeface="Times New Roman" panose="02020603050405020304" pitchFamily="18" charset="0"/>
              </a:rPr>
              <a:t>Java Development Kit (JDK) is comprised of three basic components, </a:t>
            </a:r>
            <a:r>
              <a:rPr lang="en-US" sz="2400" dirty="0">
                <a:latin typeface="Times New Roman" panose="02020603050405020304" pitchFamily="18" charset="0"/>
                <a:cs typeface="Times New Roman" panose="02020603050405020304" pitchFamily="18" charset="0"/>
              </a:rPr>
              <a:t>as follows:</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Java compiler</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Java Virtual Machine (JVM)</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Java Application Programming Interface (API)</a:t>
            </a:r>
          </a:p>
          <a:p>
            <a:pPr marL="457200" indent="-457200">
              <a:spcBef>
                <a:spcPts val="600"/>
              </a:spcBef>
              <a:buFont typeface="Arial" panose="020B0604020202020204" pitchFamily="34" charset="0"/>
              <a:buChar char="•"/>
              <a:defRPr/>
            </a:pPr>
            <a:endParaRPr lang="en-US" sz="2400" dirty="0">
              <a:solidFill>
                <a:srgbClr val="0000FF"/>
              </a:solidFill>
              <a:latin typeface="Times New Roman" panose="02020603050405020304" pitchFamily="18" charset="0"/>
              <a:cs typeface="Times New Roman" panose="02020603050405020304" pitchFamily="18" charset="0"/>
            </a:endParaRPr>
          </a:p>
          <a:p>
            <a:pPr marL="457200" indent="-457200">
              <a:spcBef>
                <a:spcPts val="600"/>
              </a:spcBef>
              <a:buFont typeface="Arial" panose="020B0604020202020204" pitchFamily="34" charset="0"/>
              <a:buChar char="•"/>
              <a:defRPr/>
            </a:pPr>
            <a:r>
              <a:rPr lang="en-US" sz="2400" dirty="0">
                <a:solidFill>
                  <a:srgbClr val="0000FF"/>
                </a:solidFill>
                <a:latin typeface="Times New Roman" panose="02020603050405020304" pitchFamily="18" charset="0"/>
                <a:cs typeface="Times New Roman" panose="02020603050405020304" pitchFamily="18" charset="0"/>
              </a:rPr>
              <a:t>Java application programming interface (API)  </a:t>
            </a:r>
          </a:p>
          <a:p>
            <a:pPr marL="914400" indent="-457200">
              <a:spcBef>
                <a:spcPts val="600"/>
              </a:spcBef>
              <a:buFont typeface="Arial" panose="020B0604020202020204" pitchFamily="34" charset="0"/>
              <a:buChar char="•"/>
              <a:defRPr/>
            </a:pPr>
            <a:r>
              <a:rPr lang="en-US" sz="2400" dirty="0">
                <a:solidFill>
                  <a:srgbClr val="0000FF"/>
                </a:solidFill>
                <a:latin typeface="Times New Roman" panose="02020603050405020304" pitchFamily="18" charset="0"/>
                <a:cs typeface="Times New Roman" panose="02020603050405020304" pitchFamily="18" charset="0"/>
              </a:rPr>
              <a:t>provides a list of all prewritten classes that are part of the (JDK). </a:t>
            </a:r>
          </a:p>
          <a:p>
            <a:pPr marL="914400" indent="-457200">
              <a:spcBef>
                <a:spcPts val="600"/>
              </a:spcBef>
              <a:buFont typeface="Arial" panose="020B0604020202020204" pitchFamily="34" charset="0"/>
              <a:buChar char="•"/>
              <a:defRPr/>
            </a:pPr>
            <a:r>
              <a:rPr lang="en-US" sz="2400" dirty="0">
                <a:solidFill>
                  <a:srgbClr val="0000FF"/>
                </a:solidFill>
                <a:latin typeface="Times New Roman" panose="02020603050405020304" pitchFamily="18" charset="0"/>
                <a:cs typeface="Times New Roman" panose="02020603050405020304" pitchFamily="18" charset="0"/>
              </a:rPr>
              <a:t>includes all Java packages, classes, and interfaces, along with their methods, fields, and constructors.</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These prewritten classes provide a tremendous amount of functionality to a programmer. A programmer should be aware of these classes and should know how to use them. </a:t>
            </a:r>
          </a:p>
          <a:p>
            <a:pPr marL="914400" indent="-457200">
              <a:spcBef>
                <a:spcPts val="600"/>
              </a:spcBef>
              <a:buFont typeface="Arial" panose="020B0604020202020204" pitchFamily="34" charset="0"/>
              <a:buChar char="•"/>
              <a:defRPr/>
            </a:pPr>
            <a:r>
              <a:rPr lang="en-US" sz="2400" dirty="0">
                <a:latin typeface="Times New Roman" panose="02020603050405020304" pitchFamily="18" charset="0"/>
                <a:cs typeface="Times New Roman" panose="02020603050405020304" pitchFamily="18" charset="0"/>
              </a:rPr>
              <a:t>A complete listing of all classes in Java API can be found on Oracle’s website: http://docs.oracle.com/javase/7/docs/api/.</a:t>
            </a:r>
          </a:p>
        </p:txBody>
      </p:sp>
    </p:spTree>
    <p:extLst>
      <p:ext uri="{BB962C8B-B14F-4D97-AF65-F5344CB8AC3E}">
        <p14:creationId xmlns:p14="http://schemas.microsoft.com/office/powerpoint/2010/main" val="3480712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F756A9A-ACB3-75CE-85DB-2D28EC87E075}"/>
              </a:ext>
            </a:extLst>
          </p:cNvPr>
          <p:cNvSpPr txBox="1">
            <a:spLocks noChangeArrowheads="1"/>
          </p:cNvSpPr>
          <p:nvPr/>
        </p:nvSpPr>
        <p:spPr>
          <a:xfrm>
            <a:off x="1456893" y="185738"/>
            <a:ext cx="505820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Writing a Class, Step by Step</a:t>
            </a:r>
          </a:p>
        </p:txBody>
      </p:sp>
      <p:sp>
        <p:nvSpPr>
          <p:cNvPr id="3" name="Rectangle 3">
            <a:extLst>
              <a:ext uri="{FF2B5EF4-FFF2-40B4-BE49-F238E27FC236}">
                <a16:creationId xmlns:a16="http://schemas.microsoft.com/office/drawing/2014/main" id="{57AC9EB3-2D0A-34A5-0920-A0BB71926F2D}"/>
              </a:ext>
            </a:extLst>
          </p:cNvPr>
          <p:cNvSpPr txBox="1">
            <a:spLocks noChangeArrowheads="1"/>
          </p:cNvSpPr>
          <p:nvPr/>
        </p:nvSpPr>
        <p:spPr>
          <a:xfrm>
            <a:off x="1486193" y="1328738"/>
            <a:ext cx="7920038"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defRPr/>
            </a:pPr>
            <a:r>
              <a:rPr lang="en-US" altLang="en-US" sz="2600" dirty="0">
                <a:latin typeface="Times New Roman" panose="02020603050405020304" pitchFamily="18" charset="0"/>
                <a:cs typeface="Times New Roman" panose="02020603050405020304" pitchFamily="18" charset="0"/>
              </a:rPr>
              <a:t>A Rectangle object will have the following fields:</a:t>
            </a:r>
          </a:p>
          <a:p>
            <a:pPr marL="914400" lvl="1" indent="-457200">
              <a:spcBef>
                <a:spcPts val="1800"/>
              </a:spcBef>
              <a:defRPr/>
            </a:pPr>
            <a:r>
              <a:rPr lang="en-US" altLang="en-US" sz="2600" dirty="0">
                <a:latin typeface="Consolas" panose="020B0609020204030204" pitchFamily="49" charset="0"/>
                <a:cs typeface="Times New Roman" panose="02020603050405020304" pitchFamily="18" charset="0"/>
              </a:rPr>
              <a:t>length</a:t>
            </a:r>
            <a:r>
              <a:rPr lang="en-US" altLang="en-US" sz="2600" dirty="0">
                <a:latin typeface="Times New Roman" panose="02020603050405020304" pitchFamily="18" charset="0"/>
                <a:cs typeface="Times New Roman" panose="02020603050405020304" pitchFamily="18" charset="0"/>
              </a:rPr>
              <a:t>. The length field will hold the rectangle’s    </a:t>
            </a:r>
          </a:p>
          <a:p>
            <a:pPr marL="457200" lvl="1" indent="0">
              <a:buNone/>
              <a:defRPr/>
            </a:pPr>
            <a:r>
              <a:rPr lang="en-US" altLang="en-US" sz="2600" dirty="0">
                <a:latin typeface="Times New Roman" panose="02020603050405020304" pitchFamily="18" charset="0"/>
                <a:cs typeface="Times New Roman" panose="02020603050405020304" pitchFamily="18" charset="0"/>
              </a:rPr>
              <a:t>                     length.</a:t>
            </a:r>
          </a:p>
          <a:p>
            <a:pPr marL="914400" lvl="1" indent="-457200">
              <a:defRPr/>
            </a:pPr>
            <a:r>
              <a:rPr lang="en-US" altLang="en-US" sz="2600" dirty="0">
                <a:latin typeface="Consolas" panose="020B0609020204030204" pitchFamily="49" charset="0"/>
                <a:cs typeface="Times New Roman" panose="02020603050405020304" pitchFamily="18" charset="0"/>
              </a:rPr>
              <a:t>width</a:t>
            </a:r>
            <a:r>
              <a:rPr lang="en-US" altLang="en-US" sz="2600" dirty="0">
                <a:latin typeface="Times New Roman" panose="02020603050405020304" pitchFamily="18" charset="0"/>
                <a:cs typeface="Times New Roman" panose="02020603050405020304" pitchFamily="18" charset="0"/>
              </a:rPr>
              <a:t>.   The width field will hold the rectangle’s   </a:t>
            </a:r>
          </a:p>
          <a:p>
            <a:pPr marL="457200" lvl="1" indent="0">
              <a:buNone/>
              <a:defRPr/>
            </a:pPr>
            <a:r>
              <a:rPr lang="en-US" altLang="en-US" sz="2600" dirty="0">
                <a:latin typeface="Times New Roman" panose="02020603050405020304" pitchFamily="18" charset="0"/>
                <a:cs typeface="Times New Roman" panose="02020603050405020304" pitchFamily="18" charset="0"/>
              </a:rPr>
              <a:t>                     width.</a:t>
            </a:r>
          </a:p>
        </p:txBody>
      </p:sp>
      <p:sp>
        <p:nvSpPr>
          <p:cNvPr id="4" name="TextBox 3">
            <a:extLst>
              <a:ext uri="{FF2B5EF4-FFF2-40B4-BE49-F238E27FC236}">
                <a16:creationId xmlns:a16="http://schemas.microsoft.com/office/drawing/2014/main" id="{E498E47C-CD70-5E42-0AF7-15A8DD9FD35C}"/>
              </a:ext>
            </a:extLst>
          </p:cNvPr>
          <p:cNvSpPr txBox="1"/>
          <p:nvPr/>
        </p:nvSpPr>
        <p:spPr>
          <a:xfrm>
            <a:off x="7650166" y="3243262"/>
            <a:ext cx="3173412" cy="3293209"/>
          </a:xfrm>
          <a:prstGeom prst="rect">
            <a:avLst/>
          </a:prstGeom>
          <a:solidFill>
            <a:schemeClr val="accent5">
              <a:lumMod val="40000"/>
              <a:lumOff val="60000"/>
            </a:schemeClr>
          </a:solidFill>
          <a:scene3d>
            <a:camera prst="orthographicFront"/>
            <a:lightRig rig="threePt" dir="t"/>
          </a:scene3d>
          <a:sp3d>
            <a:bevelT w="139700" h="139700" prst="divot"/>
          </a:sp3d>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sz="2200" dirty="0"/>
              <a:t>Rectangle </a:t>
            </a:r>
          </a:p>
          <a:p>
            <a:pPr algn="ctr">
              <a:defRPr/>
            </a:pPr>
            <a:r>
              <a:rPr lang="en-US" sz="2200" dirty="0"/>
              <a:t>length</a:t>
            </a:r>
          </a:p>
          <a:p>
            <a:pPr algn="ctr">
              <a:defRPr/>
            </a:pPr>
            <a:r>
              <a:rPr lang="en-US" sz="2200" dirty="0"/>
              <a:t>width</a:t>
            </a:r>
          </a:p>
          <a:p>
            <a:pPr algn="ctr">
              <a:spcBef>
                <a:spcPts val="1200"/>
              </a:spcBef>
              <a:defRPr/>
            </a:pPr>
            <a:r>
              <a:rPr lang="en-US" sz="2200" dirty="0"/>
              <a:t>Rectangle(d </a:t>
            </a:r>
            <a:r>
              <a:rPr lang="en-US" sz="2200" dirty="0" err="1"/>
              <a:t>len</a:t>
            </a:r>
            <a:r>
              <a:rPr lang="en-US" sz="2200" dirty="0"/>
              <a:t>, d w)</a:t>
            </a:r>
          </a:p>
          <a:p>
            <a:pPr algn="ctr">
              <a:defRPr/>
            </a:pPr>
            <a:r>
              <a:rPr lang="en-US" sz="2200" dirty="0" err="1"/>
              <a:t>setLength</a:t>
            </a:r>
            <a:r>
              <a:rPr lang="en-US" sz="2200" dirty="0"/>
              <a:t>(double </a:t>
            </a:r>
            <a:r>
              <a:rPr lang="en-US" sz="2200" dirty="0" err="1"/>
              <a:t>len</a:t>
            </a:r>
            <a:r>
              <a:rPr lang="en-US" sz="2200" dirty="0"/>
              <a:t>)</a:t>
            </a:r>
          </a:p>
          <a:p>
            <a:pPr algn="ctr">
              <a:defRPr/>
            </a:pPr>
            <a:r>
              <a:rPr lang="en-US" sz="2200" dirty="0" err="1"/>
              <a:t>setWidth</a:t>
            </a:r>
            <a:r>
              <a:rPr lang="en-US" sz="2200" dirty="0"/>
              <a:t>(double w)</a:t>
            </a:r>
          </a:p>
          <a:p>
            <a:pPr algn="ctr">
              <a:defRPr/>
            </a:pPr>
            <a:r>
              <a:rPr lang="en-US" sz="2200" dirty="0" err="1"/>
              <a:t>getLength</a:t>
            </a:r>
            <a:r>
              <a:rPr lang="en-US" sz="2200" dirty="0"/>
              <a:t>()</a:t>
            </a:r>
          </a:p>
          <a:p>
            <a:pPr algn="ctr">
              <a:defRPr/>
            </a:pPr>
            <a:r>
              <a:rPr lang="en-US" sz="2200" dirty="0" err="1"/>
              <a:t>getWidth</a:t>
            </a:r>
            <a:r>
              <a:rPr lang="en-US" sz="2200" dirty="0"/>
              <a:t>()</a:t>
            </a:r>
          </a:p>
          <a:p>
            <a:pPr algn="ctr">
              <a:defRPr/>
            </a:pPr>
            <a:r>
              <a:rPr lang="en-US" sz="2200" dirty="0" err="1"/>
              <a:t>getArea</a:t>
            </a:r>
            <a:r>
              <a:rPr lang="en-US" sz="2200" dirty="0"/>
              <a:t>()</a:t>
            </a:r>
          </a:p>
        </p:txBody>
      </p:sp>
      <p:cxnSp>
        <p:nvCxnSpPr>
          <p:cNvPr id="5" name="Straight Connector 3">
            <a:extLst>
              <a:ext uri="{FF2B5EF4-FFF2-40B4-BE49-F238E27FC236}">
                <a16:creationId xmlns:a16="http://schemas.microsoft.com/office/drawing/2014/main" id="{FD23AC6A-CB61-C183-043C-FC185B844773}"/>
              </a:ext>
            </a:extLst>
          </p:cNvPr>
          <p:cNvCxnSpPr>
            <a:cxnSpLocks noChangeShapeType="1"/>
          </p:cNvCxnSpPr>
          <p:nvPr/>
        </p:nvCxnSpPr>
        <p:spPr bwMode="auto">
          <a:xfrm>
            <a:off x="7612066" y="3614738"/>
            <a:ext cx="31734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7">
            <a:extLst>
              <a:ext uri="{FF2B5EF4-FFF2-40B4-BE49-F238E27FC236}">
                <a16:creationId xmlns:a16="http://schemas.microsoft.com/office/drawing/2014/main" id="{D537AC0E-44E0-D36A-B393-66764BDF7508}"/>
              </a:ext>
            </a:extLst>
          </p:cNvPr>
          <p:cNvCxnSpPr>
            <a:cxnSpLocks noChangeShapeType="1"/>
          </p:cNvCxnSpPr>
          <p:nvPr/>
        </p:nvCxnSpPr>
        <p:spPr bwMode="auto">
          <a:xfrm>
            <a:off x="7612066" y="4327381"/>
            <a:ext cx="3211512"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TextBox 2">
            <a:extLst>
              <a:ext uri="{FF2B5EF4-FFF2-40B4-BE49-F238E27FC236}">
                <a16:creationId xmlns:a16="http://schemas.microsoft.com/office/drawing/2014/main" id="{C2C3F95D-1D94-7DAF-C899-06E8F5976072}"/>
              </a:ext>
            </a:extLst>
          </p:cNvPr>
          <p:cNvSpPr txBox="1">
            <a:spLocks noChangeArrowheads="1"/>
          </p:cNvSpPr>
          <p:nvPr/>
        </p:nvSpPr>
        <p:spPr bwMode="auto">
          <a:xfrm>
            <a:off x="1094081" y="4576763"/>
            <a:ext cx="6356201" cy="1323439"/>
          </a:xfrm>
          <a:prstGeom prst="rect">
            <a:avLst/>
          </a:prstGeom>
          <a:solidFill>
            <a:srgbClr val="FFFF00"/>
          </a:solidFill>
          <a:ln w="9525">
            <a:solidFill>
              <a:srgbClr val="C00000"/>
            </a:solidFill>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dirty="0">
                <a:cs typeface="Times New Roman" panose="02020603050405020304" pitchFamily="18" charset="0"/>
              </a:rPr>
              <a:t>//create a Rectangle object</a:t>
            </a:r>
          </a:p>
          <a:p>
            <a:pPr>
              <a:spcBef>
                <a:spcPct val="0"/>
              </a:spcBef>
              <a:buClrTx/>
              <a:buFontTx/>
              <a:buNone/>
            </a:pPr>
            <a:r>
              <a:rPr lang="en-US" altLang="en-US" sz="2000" dirty="0">
                <a:latin typeface="Consolas" panose="020B0609020204030204" pitchFamily="49" charset="0"/>
              </a:rPr>
              <a:t>Rectangle </a:t>
            </a:r>
            <a:r>
              <a:rPr lang="en-US" altLang="en-US" sz="2000" dirty="0" err="1">
                <a:latin typeface="Consolas" panose="020B0609020204030204" pitchFamily="49" charset="0"/>
              </a:rPr>
              <a:t>alongsquare</a:t>
            </a:r>
            <a:r>
              <a:rPr lang="en-US" altLang="en-US" sz="2000" dirty="0">
                <a:latin typeface="Consolas" panose="020B0609020204030204" pitchFamily="49" charset="0"/>
              </a:rPr>
              <a:t> = new Rectangle(3, 2);</a:t>
            </a:r>
          </a:p>
          <a:p>
            <a:pPr>
              <a:spcBef>
                <a:spcPct val="0"/>
              </a:spcBef>
              <a:buClrTx/>
              <a:buFontTx/>
              <a:buNone/>
            </a:pPr>
            <a:r>
              <a:rPr lang="en-US" altLang="en-US" sz="2000" dirty="0">
                <a:cs typeface="Times New Roman" panose="02020603050405020304" pitchFamily="18" charset="0"/>
              </a:rPr>
              <a:t>Rectangle(3, 2) is an object and </a:t>
            </a:r>
          </a:p>
          <a:p>
            <a:pPr>
              <a:spcBef>
                <a:spcPct val="0"/>
              </a:spcBef>
              <a:buClrTx/>
              <a:buFontTx/>
              <a:buNone/>
            </a:pPr>
            <a:r>
              <a:rPr lang="en-US" altLang="en-US" sz="2000" dirty="0">
                <a:cs typeface="Times New Roman" panose="02020603050405020304" pitchFamily="18" charset="0"/>
              </a:rPr>
              <a:t>referred to as an instance of the class Rectangle.</a:t>
            </a:r>
          </a:p>
        </p:txBody>
      </p:sp>
    </p:spTree>
    <p:extLst>
      <p:ext uri="{BB962C8B-B14F-4D97-AF65-F5344CB8AC3E}">
        <p14:creationId xmlns:p14="http://schemas.microsoft.com/office/powerpoint/2010/main" val="191097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9E4455C-CB3E-2E1C-27C5-3507B14642DA}"/>
              </a:ext>
            </a:extLst>
          </p:cNvPr>
          <p:cNvSpPr txBox="1">
            <a:spLocks noChangeArrowheads="1"/>
          </p:cNvSpPr>
          <p:nvPr/>
        </p:nvSpPr>
        <p:spPr>
          <a:xfrm>
            <a:off x="1456893" y="185738"/>
            <a:ext cx="505820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Writing a Class, Step by Step</a:t>
            </a:r>
          </a:p>
        </p:txBody>
      </p:sp>
      <p:sp>
        <p:nvSpPr>
          <p:cNvPr id="4" name="Rectangle 3">
            <a:extLst>
              <a:ext uri="{FF2B5EF4-FFF2-40B4-BE49-F238E27FC236}">
                <a16:creationId xmlns:a16="http://schemas.microsoft.com/office/drawing/2014/main" id="{E30642D2-D7D8-851D-39B7-F8AE2C6BB3E6}"/>
              </a:ext>
            </a:extLst>
          </p:cNvPr>
          <p:cNvSpPr txBox="1">
            <a:spLocks noChangeArrowheads="1"/>
          </p:cNvSpPr>
          <p:nvPr/>
        </p:nvSpPr>
        <p:spPr>
          <a:xfrm>
            <a:off x="1526166" y="1519238"/>
            <a:ext cx="8025245" cy="472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2400" dirty="0">
                <a:latin typeface="Times New Roman" panose="02020603050405020304" pitchFamily="18" charset="0"/>
                <a:cs typeface="Times New Roman" panose="02020603050405020304" pitchFamily="18" charset="0"/>
              </a:rPr>
              <a:t>The</a:t>
            </a:r>
            <a:r>
              <a:rPr lang="en-US" altLang="en-US" sz="2400" dirty="0"/>
              <a:t> </a:t>
            </a:r>
            <a:r>
              <a:rPr lang="en-US" altLang="en-US" sz="2400" dirty="0">
                <a:latin typeface="Courier New" panose="02070309020205020404" pitchFamily="49" charset="0"/>
              </a:rPr>
              <a:t>Rectangle</a:t>
            </a:r>
            <a:r>
              <a:rPr lang="en-US" altLang="en-US" sz="2400" dirty="0"/>
              <a:t> </a:t>
            </a:r>
            <a:r>
              <a:rPr lang="en-US" altLang="en-US" sz="2400" dirty="0">
                <a:latin typeface="Times New Roman" panose="02020603050405020304" pitchFamily="18" charset="0"/>
                <a:cs typeface="Times New Roman" panose="02020603050405020304" pitchFamily="18" charset="0"/>
              </a:rPr>
              <a:t>class will also have the following </a:t>
            </a:r>
            <a:r>
              <a:rPr lang="en-US" altLang="en-US" sz="2400" dirty="0">
                <a:solidFill>
                  <a:srgbClr val="0000FF"/>
                </a:solidFill>
                <a:latin typeface="Times New Roman" panose="02020603050405020304" pitchFamily="18" charset="0"/>
                <a:cs typeface="Times New Roman" panose="02020603050405020304" pitchFamily="18" charset="0"/>
              </a:rPr>
              <a:t>methods:</a:t>
            </a:r>
          </a:p>
          <a:p>
            <a:pPr marL="457200" lvl="1" indent="-457200"/>
            <a:r>
              <a:rPr lang="en-US" altLang="en-US" b="1" dirty="0" err="1">
                <a:latin typeface="Courier New" panose="02070309020205020404" pitchFamily="49" charset="0"/>
              </a:rPr>
              <a:t>setLength</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setLength</a:t>
            </a:r>
            <a:r>
              <a:rPr lang="en-US" altLang="en-US" dirty="0"/>
              <a:t> </a:t>
            </a:r>
            <a:r>
              <a:rPr lang="en-US" altLang="en-US" dirty="0">
                <a:latin typeface="Times New Roman" panose="02020603050405020304" pitchFamily="18" charset="0"/>
                <a:cs typeface="Times New Roman" panose="02020603050405020304" pitchFamily="18" charset="0"/>
              </a:rPr>
              <a:t>method will store a  value  		       in an object’s</a:t>
            </a:r>
            <a:r>
              <a:rPr lang="en-US" altLang="en-US" dirty="0"/>
              <a:t> </a:t>
            </a:r>
            <a:r>
              <a:rPr lang="en-US" altLang="en-US" dirty="0">
                <a:latin typeface="Courier New" panose="02070309020205020404" pitchFamily="49" charset="0"/>
              </a:rPr>
              <a:t>length</a:t>
            </a:r>
            <a:r>
              <a:rPr lang="en-US" altLang="en-US" dirty="0"/>
              <a:t> </a:t>
            </a:r>
            <a:r>
              <a:rPr lang="en-US" altLang="en-US" dirty="0">
                <a:latin typeface="Times New Roman" panose="02020603050405020304" pitchFamily="18" charset="0"/>
                <a:cs typeface="Times New Roman" panose="02020603050405020304" pitchFamily="18" charset="0"/>
              </a:rPr>
              <a:t>field.</a:t>
            </a:r>
          </a:p>
          <a:p>
            <a:pPr marL="914400" lvl="1" indent="-457200"/>
            <a:r>
              <a:rPr lang="en-US" altLang="en-US" b="1" dirty="0" err="1">
                <a:latin typeface="Courier New" panose="02070309020205020404" pitchFamily="49" charset="0"/>
              </a:rPr>
              <a:t>setWidth</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setWidth</a:t>
            </a:r>
            <a:r>
              <a:rPr lang="en-US" altLang="en-US" dirty="0"/>
              <a:t> </a:t>
            </a:r>
            <a:r>
              <a:rPr lang="en-US" altLang="en-US" dirty="0">
                <a:latin typeface="Times New Roman" panose="02020603050405020304" pitchFamily="18" charset="0"/>
                <a:cs typeface="Times New Roman" panose="02020603050405020304" pitchFamily="18" charset="0"/>
              </a:rPr>
              <a:t>method will store a value 	          in an object’s</a:t>
            </a:r>
            <a:r>
              <a:rPr lang="en-US" altLang="en-US" dirty="0"/>
              <a:t> </a:t>
            </a:r>
            <a:r>
              <a:rPr lang="en-US" altLang="en-US" dirty="0">
                <a:latin typeface="Courier New" panose="02070309020205020404" pitchFamily="49" charset="0"/>
              </a:rPr>
              <a:t>width</a:t>
            </a:r>
            <a:r>
              <a:rPr lang="en-US" altLang="en-US" dirty="0"/>
              <a:t> </a:t>
            </a:r>
            <a:r>
              <a:rPr lang="en-US" altLang="en-US" dirty="0">
                <a:latin typeface="Times New Roman" panose="02020603050405020304" pitchFamily="18" charset="0"/>
                <a:cs typeface="Times New Roman" panose="02020603050405020304" pitchFamily="18" charset="0"/>
              </a:rPr>
              <a:t>field.</a:t>
            </a:r>
          </a:p>
          <a:p>
            <a:pPr marL="914400" lvl="1" indent="-457200"/>
            <a:r>
              <a:rPr lang="en-US" altLang="en-US" b="1" dirty="0" err="1">
                <a:latin typeface="Courier New" panose="02070309020205020404" pitchFamily="49" charset="0"/>
              </a:rPr>
              <a:t>getLength</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getLength</a:t>
            </a:r>
            <a:r>
              <a:rPr lang="en-US" altLang="en-US" dirty="0"/>
              <a:t> </a:t>
            </a:r>
            <a:r>
              <a:rPr lang="en-US" altLang="en-US" dirty="0">
                <a:latin typeface="Times New Roman" panose="02020603050405020304" pitchFamily="18" charset="0"/>
                <a:cs typeface="Times New Roman" panose="02020603050405020304" pitchFamily="18" charset="0"/>
              </a:rPr>
              <a:t>method will return the 	             value in an object’s </a:t>
            </a:r>
            <a:r>
              <a:rPr lang="en-US" altLang="en-US" dirty="0">
                <a:latin typeface="Courier New" panose="02070309020205020404" pitchFamily="49" charset="0"/>
              </a:rPr>
              <a:t>length</a:t>
            </a:r>
            <a:r>
              <a:rPr lang="en-US" altLang="en-US" dirty="0"/>
              <a:t> </a:t>
            </a:r>
            <a:r>
              <a:rPr lang="en-US" altLang="en-US" dirty="0">
                <a:latin typeface="Times New Roman" panose="02020603050405020304" pitchFamily="18" charset="0"/>
                <a:cs typeface="Times New Roman" panose="02020603050405020304" pitchFamily="18" charset="0"/>
              </a:rPr>
              <a:t>field.</a:t>
            </a:r>
          </a:p>
          <a:p>
            <a:pPr marL="914400" lvl="1" indent="-457200"/>
            <a:r>
              <a:rPr lang="en-US" altLang="en-US" b="1" dirty="0" err="1">
                <a:latin typeface="Courier New" panose="02070309020205020404" pitchFamily="49" charset="0"/>
              </a:rPr>
              <a:t>getWidth</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getWidth</a:t>
            </a:r>
            <a:r>
              <a:rPr lang="en-US" altLang="en-US" dirty="0"/>
              <a:t> </a:t>
            </a:r>
            <a:r>
              <a:rPr lang="en-US" altLang="en-US" dirty="0">
                <a:latin typeface="Times New Roman" panose="02020603050405020304" pitchFamily="18" charset="0"/>
                <a:cs typeface="Times New Roman" panose="02020603050405020304" pitchFamily="18" charset="0"/>
              </a:rPr>
              <a:t>method will return the  	          value in an object’s </a:t>
            </a:r>
            <a:r>
              <a:rPr lang="en-US" altLang="en-US" dirty="0">
                <a:latin typeface="Courier New" panose="02070309020205020404" pitchFamily="49" charset="0"/>
              </a:rPr>
              <a:t>width</a:t>
            </a:r>
            <a:r>
              <a:rPr lang="en-US" altLang="en-US" dirty="0"/>
              <a:t> </a:t>
            </a:r>
            <a:r>
              <a:rPr lang="en-US" altLang="en-US" dirty="0">
                <a:latin typeface="Times New Roman" panose="02020603050405020304" pitchFamily="18" charset="0"/>
                <a:cs typeface="Times New Roman" panose="02020603050405020304" pitchFamily="18" charset="0"/>
              </a:rPr>
              <a:t>field.</a:t>
            </a:r>
          </a:p>
          <a:p>
            <a:pPr marL="914400" lvl="1" indent="-457200"/>
            <a:r>
              <a:rPr lang="en-US" altLang="en-US" b="1" dirty="0" err="1">
                <a:latin typeface="Courier New" panose="02070309020205020404" pitchFamily="49" charset="0"/>
              </a:rPr>
              <a:t>getArea</a:t>
            </a:r>
            <a:r>
              <a:rPr lang="en-US" altLang="en-US" dirty="0"/>
              <a:t>.  </a:t>
            </a:r>
            <a:r>
              <a:rPr lang="en-US" altLang="en-US" dirty="0">
                <a:latin typeface="Times New Roman" panose="02020603050405020304" pitchFamily="18" charset="0"/>
                <a:cs typeface="Times New Roman" panose="02020603050405020304" pitchFamily="18" charset="0"/>
              </a:rPr>
              <a:t>The</a:t>
            </a:r>
            <a:r>
              <a:rPr lang="en-US" altLang="en-US" dirty="0"/>
              <a:t> </a:t>
            </a:r>
            <a:r>
              <a:rPr lang="en-US" altLang="en-US" dirty="0" err="1">
                <a:latin typeface="Courier New" panose="02070309020205020404" pitchFamily="49" charset="0"/>
              </a:rPr>
              <a:t>getArea</a:t>
            </a:r>
            <a:r>
              <a:rPr lang="en-US" altLang="en-US" dirty="0"/>
              <a:t> </a:t>
            </a:r>
            <a:r>
              <a:rPr lang="en-US" altLang="en-US" dirty="0">
                <a:latin typeface="Times New Roman" panose="02020603050405020304" pitchFamily="18" charset="0"/>
                <a:cs typeface="Times New Roman" panose="02020603050405020304" pitchFamily="18" charset="0"/>
              </a:rPr>
              <a:t>method will return the area 	       of the rectangle, which is the result of the 	       object’s </a:t>
            </a:r>
            <a:r>
              <a:rPr lang="en-US" altLang="en-US" dirty="0">
                <a:latin typeface="Courier New" panose="02070309020205020404" pitchFamily="49" charset="0"/>
              </a:rPr>
              <a:t>length</a:t>
            </a:r>
            <a:r>
              <a:rPr lang="en-US" altLang="en-US" dirty="0"/>
              <a:t> </a:t>
            </a:r>
            <a:r>
              <a:rPr lang="en-US" altLang="en-US" dirty="0">
                <a:latin typeface="Times New Roman" panose="02020603050405020304" pitchFamily="18" charset="0"/>
                <a:cs typeface="Times New Roman" panose="02020603050405020304" pitchFamily="18" charset="0"/>
              </a:rPr>
              <a:t>multiplied by its </a:t>
            </a:r>
            <a:r>
              <a:rPr lang="en-US" altLang="en-US" dirty="0">
                <a:latin typeface="Courier New" panose="02070309020205020404" pitchFamily="49" charset="0"/>
              </a:rPr>
              <a:t>width</a:t>
            </a:r>
            <a:r>
              <a:rPr lang="en-US" altLang="en-US" dirty="0"/>
              <a:t>.</a:t>
            </a:r>
          </a:p>
        </p:txBody>
      </p:sp>
    </p:spTree>
    <p:extLst>
      <p:ext uri="{BB962C8B-B14F-4D97-AF65-F5344CB8AC3E}">
        <p14:creationId xmlns:p14="http://schemas.microsoft.com/office/powerpoint/2010/main" val="36013178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A1C4A9-50C2-4EEB-FA94-BB7DFDCC9888}"/>
              </a:ext>
            </a:extLst>
          </p:cNvPr>
          <p:cNvPicPr>
            <a:picLocks noChangeAspect="1"/>
          </p:cNvPicPr>
          <p:nvPr/>
        </p:nvPicPr>
        <p:blipFill>
          <a:blip r:embed="rId2">
            <a:extLst>
              <a:ext uri="{28A0092B-C50C-407E-A947-70E740481C1C}">
                <a14:useLocalDpi xmlns:a14="http://schemas.microsoft.com/office/drawing/2010/main" val="0"/>
              </a:ext>
            </a:extLst>
          </a:blip>
          <a:srcRect t="2963" r="50000" b="14075"/>
          <a:stretch>
            <a:fillRect/>
          </a:stretch>
        </p:blipFill>
        <p:spPr bwMode="auto">
          <a:xfrm>
            <a:off x="881062" y="852055"/>
            <a:ext cx="10429875" cy="569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1">
            <a:extLst>
              <a:ext uri="{FF2B5EF4-FFF2-40B4-BE49-F238E27FC236}">
                <a16:creationId xmlns:a16="http://schemas.microsoft.com/office/drawing/2014/main" id="{CAA40BC5-9FF3-3D26-FF68-DFB0CD30EA3F}"/>
              </a:ext>
            </a:extLst>
          </p:cNvPr>
          <p:cNvSpPr txBox="1">
            <a:spLocks noChangeArrowheads="1"/>
          </p:cNvSpPr>
          <p:nvPr/>
        </p:nvSpPr>
        <p:spPr bwMode="auto">
          <a:xfrm>
            <a:off x="3879272" y="17426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solidFill>
                  <a:srgbClr val="FF00FF"/>
                </a:solidFill>
              </a:rPr>
              <a:t>Achieve “data/code separation</a:t>
            </a:r>
          </a:p>
        </p:txBody>
      </p:sp>
      <p:sp>
        <p:nvSpPr>
          <p:cNvPr id="4" name="TextBox 3">
            <a:extLst>
              <a:ext uri="{FF2B5EF4-FFF2-40B4-BE49-F238E27FC236}">
                <a16:creationId xmlns:a16="http://schemas.microsoft.com/office/drawing/2014/main" id="{FDFEC35C-0A2D-0C8E-EDA2-50FDC899E0CA}"/>
              </a:ext>
            </a:extLst>
          </p:cNvPr>
          <p:cNvSpPr txBox="1"/>
          <p:nvPr/>
        </p:nvSpPr>
        <p:spPr>
          <a:xfrm>
            <a:off x="6207124" y="898813"/>
            <a:ext cx="2189163" cy="2800350"/>
          </a:xfrm>
          <a:prstGeom prst="rect">
            <a:avLst/>
          </a:prstGeom>
          <a:solidFill>
            <a:schemeClr val="accent5">
              <a:lumMod val="40000"/>
              <a:lumOff val="60000"/>
            </a:schemeClr>
          </a:solidFill>
          <a:scene3d>
            <a:camera prst="orthographicFront"/>
            <a:lightRig rig="threePt" dir="t"/>
          </a:scene3d>
          <a:sp3d>
            <a:bevelT w="139700" h="139700" prst="divot"/>
          </a:sp3d>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en-US" sz="1600" dirty="0" err="1"/>
              <a:t>ClassName</a:t>
            </a:r>
            <a:r>
              <a:rPr lang="en-US" sz="1600" dirty="0"/>
              <a:t>: Rectangle </a:t>
            </a:r>
          </a:p>
          <a:p>
            <a:pPr algn="ctr">
              <a:defRPr/>
            </a:pPr>
            <a:r>
              <a:rPr lang="en-US" sz="1600" dirty="0" err="1"/>
              <a:t>ClassFields</a:t>
            </a:r>
            <a:r>
              <a:rPr lang="en-US" sz="1600" dirty="0"/>
              <a:t>:</a:t>
            </a:r>
          </a:p>
          <a:p>
            <a:pPr algn="ctr">
              <a:defRPr/>
            </a:pPr>
            <a:r>
              <a:rPr lang="en-US" sz="1600" dirty="0"/>
              <a:t>private double length</a:t>
            </a:r>
          </a:p>
          <a:p>
            <a:pPr algn="ctr">
              <a:defRPr/>
            </a:pPr>
            <a:r>
              <a:rPr lang="en-US" sz="1600" dirty="0"/>
              <a:t>private double width</a:t>
            </a:r>
          </a:p>
          <a:p>
            <a:pPr algn="ctr">
              <a:defRPr/>
            </a:pPr>
            <a:r>
              <a:rPr lang="en-US" sz="1600" dirty="0"/>
              <a:t>Methods:</a:t>
            </a:r>
          </a:p>
          <a:p>
            <a:pPr algn="ctr">
              <a:defRPr/>
            </a:pPr>
            <a:r>
              <a:rPr lang="en-US" sz="1600" dirty="0"/>
              <a:t>Rectangle(d </a:t>
            </a:r>
            <a:r>
              <a:rPr lang="en-US" sz="1600" dirty="0" err="1"/>
              <a:t>len</a:t>
            </a:r>
            <a:r>
              <a:rPr lang="en-US" sz="1600" dirty="0"/>
              <a:t>, d w)</a:t>
            </a:r>
          </a:p>
          <a:p>
            <a:pPr algn="ctr">
              <a:defRPr/>
            </a:pPr>
            <a:r>
              <a:rPr lang="en-US" sz="1600" dirty="0" err="1"/>
              <a:t>setLength</a:t>
            </a:r>
            <a:r>
              <a:rPr lang="en-US" sz="1600" dirty="0"/>
              <a:t>(double </a:t>
            </a:r>
            <a:r>
              <a:rPr lang="en-US" sz="1600" dirty="0" err="1"/>
              <a:t>len</a:t>
            </a:r>
            <a:r>
              <a:rPr lang="en-US" sz="1600" dirty="0"/>
              <a:t>)</a:t>
            </a:r>
          </a:p>
          <a:p>
            <a:pPr algn="ctr">
              <a:defRPr/>
            </a:pPr>
            <a:r>
              <a:rPr lang="en-US" sz="1600" dirty="0" err="1"/>
              <a:t>setWidth</a:t>
            </a:r>
            <a:r>
              <a:rPr lang="en-US" sz="1600" dirty="0"/>
              <a:t>(double w)</a:t>
            </a:r>
          </a:p>
          <a:p>
            <a:pPr algn="ctr">
              <a:defRPr/>
            </a:pPr>
            <a:r>
              <a:rPr lang="en-US" sz="1600" dirty="0" err="1"/>
              <a:t>getLength</a:t>
            </a:r>
            <a:r>
              <a:rPr lang="en-US" sz="1600" dirty="0"/>
              <a:t>()</a:t>
            </a:r>
          </a:p>
          <a:p>
            <a:pPr algn="ctr">
              <a:defRPr/>
            </a:pPr>
            <a:r>
              <a:rPr lang="en-US" sz="1600" dirty="0" err="1"/>
              <a:t>getWidth</a:t>
            </a:r>
            <a:r>
              <a:rPr lang="en-US" sz="1600" dirty="0"/>
              <a:t>()</a:t>
            </a:r>
          </a:p>
          <a:p>
            <a:pPr algn="ctr">
              <a:defRPr/>
            </a:pPr>
            <a:r>
              <a:rPr lang="en-US" sz="1600" dirty="0" err="1"/>
              <a:t>getArea</a:t>
            </a:r>
            <a:r>
              <a:rPr lang="en-US" sz="1600" dirty="0"/>
              <a:t>()</a:t>
            </a:r>
          </a:p>
        </p:txBody>
      </p:sp>
      <p:cxnSp>
        <p:nvCxnSpPr>
          <p:cNvPr id="5" name="Straight Connector 3">
            <a:extLst>
              <a:ext uri="{FF2B5EF4-FFF2-40B4-BE49-F238E27FC236}">
                <a16:creationId xmlns:a16="http://schemas.microsoft.com/office/drawing/2014/main" id="{F1277AB6-124E-E7C1-D0D8-2ED8C243929F}"/>
              </a:ext>
            </a:extLst>
          </p:cNvPr>
          <p:cNvCxnSpPr>
            <a:cxnSpLocks noChangeShapeType="1"/>
          </p:cNvCxnSpPr>
          <p:nvPr/>
        </p:nvCxnSpPr>
        <p:spPr bwMode="auto">
          <a:xfrm>
            <a:off x="6207124" y="1186150"/>
            <a:ext cx="21939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5">
            <a:extLst>
              <a:ext uri="{FF2B5EF4-FFF2-40B4-BE49-F238E27FC236}">
                <a16:creationId xmlns:a16="http://schemas.microsoft.com/office/drawing/2014/main" id="{391EE27E-83BC-4408-AFE3-653936E0EFCF}"/>
              </a:ext>
            </a:extLst>
          </p:cNvPr>
          <p:cNvCxnSpPr>
            <a:cxnSpLocks noChangeShapeType="1"/>
          </p:cNvCxnSpPr>
          <p:nvPr/>
        </p:nvCxnSpPr>
        <p:spPr bwMode="auto">
          <a:xfrm>
            <a:off x="6207124" y="1948150"/>
            <a:ext cx="2193925"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
        <p:nvSpPr>
          <p:cNvPr id="7" name="Rectangle 3">
            <a:extLst>
              <a:ext uri="{FF2B5EF4-FFF2-40B4-BE49-F238E27FC236}">
                <a16:creationId xmlns:a16="http://schemas.microsoft.com/office/drawing/2014/main" id="{6F83382F-5EE8-0664-BF2D-0F9E523143AA}"/>
              </a:ext>
            </a:extLst>
          </p:cNvPr>
          <p:cNvSpPr>
            <a:spLocks noChangeArrowheads="1"/>
          </p:cNvSpPr>
          <p:nvPr/>
        </p:nvSpPr>
        <p:spPr bwMode="auto">
          <a:xfrm>
            <a:off x="6095999" y="3745200"/>
            <a:ext cx="302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a:solidFill>
                  <a:srgbClr val="0000FF"/>
                </a:solidFill>
              </a:rPr>
              <a:t>Encapsulation in an object </a:t>
            </a:r>
          </a:p>
        </p:txBody>
      </p:sp>
      <p:sp>
        <p:nvSpPr>
          <p:cNvPr id="8" name="Rectangle 4">
            <a:extLst>
              <a:ext uri="{FF2B5EF4-FFF2-40B4-BE49-F238E27FC236}">
                <a16:creationId xmlns:a16="http://schemas.microsoft.com/office/drawing/2014/main" id="{9214D01E-0000-4560-107D-C1F6DD6C5265}"/>
              </a:ext>
            </a:extLst>
          </p:cNvPr>
          <p:cNvSpPr>
            <a:spLocks noChangeArrowheads="1"/>
          </p:cNvSpPr>
          <p:nvPr/>
        </p:nvSpPr>
        <p:spPr bwMode="auto">
          <a:xfrm>
            <a:off x="6095999" y="4118263"/>
            <a:ext cx="288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a:t>Data Hiding using </a:t>
            </a:r>
            <a:r>
              <a:rPr lang="en-US" altLang="en-US" sz="2000">
                <a:solidFill>
                  <a:srgbClr val="0000FF"/>
                </a:solidFill>
              </a:rPr>
              <a:t>private</a:t>
            </a:r>
          </a:p>
        </p:txBody>
      </p:sp>
      <p:sp>
        <p:nvSpPr>
          <p:cNvPr id="9" name="Rectangle 4">
            <a:extLst>
              <a:ext uri="{FF2B5EF4-FFF2-40B4-BE49-F238E27FC236}">
                <a16:creationId xmlns:a16="http://schemas.microsoft.com/office/drawing/2014/main" id="{29A654F8-EDB4-B5E2-09C3-BE404A593685}"/>
              </a:ext>
            </a:extLst>
          </p:cNvPr>
          <p:cNvSpPr>
            <a:spLocks noChangeArrowheads="1"/>
          </p:cNvSpPr>
          <p:nvPr/>
        </p:nvSpPr>
        <p:spPr bwMode="auto">
          <a:xfrm>
            <a:off x="6095999" y="4446875"/>
            <a:ext cx="2411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dirty="0">
                <a:solidFill>
                  <a:srgbClr val="0000FF"/>
                </a:solidFill>
              </a:rPr>
              <a:t>Data/code separation</a:t>
            </a:r>
          </a:p>
        </p:txBody>
      </p:sp>
      <p:cxnSp>
        <p:nvCxnSpPr>
          <p:cNvPr id="10" name="Straight Arrow Connector 4">
            <a:extLst>
              <a:ext uri="{FF2B5EF4-FFF2-40B4-BE49-F238E27FC236}">
                <a16:creationId xmlns:a16="http://schemas.microsoft.com/office/drawing/2014/main" id="{BFFE7568-96F1-4279-DB38-7934333EA7D8}"/>
              </a:ext>
            </a:extLst>
          </p:cNvPr>
          <p:cNvCxnSpPr>
            <a:cxnSpLocks noChangeShapeType="1"/>
          </p:cNvCxnSpPr>
          <p:nvPr/>
        </p:nvCxnSpPr>
        <p:spPr bwMode="auto">
          <a:xfrm flipH="1">
            <a:off x="8396287" y="2111663"/>
            <a:ext cx="639762" cy="25400"/>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 name="TextBox 1">
            <a:extLst>
              <a:ext uri="{FF2B5EF4-FFF2-40B4-BE49-F238E27FC236}">
                <a16:creationId xmlns:a16="http://schemas.microsoft.com/office/drawing/2014/main" id="{7CA65922-38B0-A189-0E54-3D7C3F14EDE4}"/>
              </a:ext>
            </a:extLst>
          </p:cNvPr>
          <p:cNvSpPr txBox="1">
            <a:spLocks noChangeArrowheads="1"/>
          </p:cNvSpPr>
          <p:nvPr/>
        </p:nvSpPr>
        <p:spPr bwMode="auto">
          <a:xfrm>
            <a:off x="9036049" y="1923616"/>
            <a:ext cx="14172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400" dirty="0"/>
              <a:t>A BLUEPRINT</a:t>
            </a:r>
          </a:p>
        </p:txBody>
      </p:sp>
    </p:spTree>
    <p:extLst>
      <p:ext uri="{BB962C8B-B14F-4D97-AF65-F5344CB8AC3E}">
        <p14:creationId xmlns:p14="http://schemas.microsoft.com/office/powerpoint/2010/main" val="3759503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92769C-BC7C-06A7-0824-ABD8DEB21670}"/>
              </a:ext>
            </a:extLst>
          </p:cNvPr>
          <p:cNvPicPr>
            <a:picLocks noChangeAspect="1"/>
          </p:cNvPicPr>
          <p:nvPr/>
        </p:nvPicPr>
        <p:blipFill>
          <a:blip r:embed="rId2">
            <a:extLst>
              <a:ext uri="{28A0092B-C50C-407E-A947-70E740481C1C}">
                <a14:useLocalDpi xmlns:a14="http://schemas.microsoft.com/office/drawing/2010/main" val="0"/>
              </a:ext>
            </a:extLst>
          </a:blip>
          <a:srcRect t="6783" r="67549" b="12500"/>
          <a:stretch>
            <a:fillRect/>
          </a:stretch>
        </p:blipFill>
        <p:spPr bwMode="auto">
          <a:xfrm>
            <a:off x="945428" y="115888"/>
            <a:ext cx="8874125"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3">
            <a:extLst>
              <a:ext uri="{FF2B5EF4-FFF2-40B4-BE49-F238E27FC236}">
                <a16:creationId xmlns:a16="http://schemas.microsoft.com/office/drawing/2014/main" id="{D3254399-4AD2-7B90-8964-AF0C56AAA45F}"/>
              </a:ext>
            </a:extLst>
          </p:cNvPr>
          <p:cNvGraphicFramePr>
            <a:graphicFrameLocks noGrp="1"/>
          </p:cNvGraphicFramePr>
          <p:nvPr>
            <p:extLst>
              <p:ext uri="{D42A27DB-BD31-4B8C-83A1-F6EECF244321}">
                <p14:modId xmlns:p14="http://schemas.microsoft.com/office/powerpoint/2010/main" val="1949672577"/>
              </p:ext>
            </p:extLst>
          </p:nvPr>
        </p:nvGraphicFramePr>
        <p:xfrm>
          <a:off x="8475521" y="515938"/>
          <a:ext cx="2590797" cy="2840326"/>
        </p:xfrm>
        <a:graphic>
          <a:graphicData uri="http://schemas.openxmlformats.org/drawingml/2006/table">
            <a:tbl>
              <a:tblPr firstRow="1" bandRow="1">
                <a:tableStyleId>{5C22544A-7EE6-4342-B048-85BDC9FD1C3A}</a:tableStyleId>
              </a:tblPr>
              <a:tblGrid>
                <a:gridCol w="2590797">
                  <a:extLst>
                    <a:ext uri="{9D8B030D-6E8A-4147-A177-3AD203B41FA5}">
                      <a16:colId xmlns:a16="http://schemas.microsoft.com/office/drawing/2014/main" val="20000"/>
                    </a:ext>
                  </a:extLst>
                </a:gridCol>
              </a:tblGrid>
              <a:tr h="336561">
                <a:tc>
                  <a:txBody>
                    <a:bodyPr/>
                    <a:lstStyle/>
                    <a:p>
                      <a:r>
                        <a:rPr lang="en-US" sz="1600" b="0" dirty="0">
                          <a:solidFill>
                            <a:schemeClr val="tx1"/>
                          </a:solidFill>
                        </a:rPr>
                        <a:t>Rectangle</a:t>
                      </a:r>
                    </a:p>
                  </a:txBody>
                  <a:tcPr marT="45655" marB="456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0"/>
                  </a:ext>
                </a:extLst>
              </a:tr>
              <a:tr h="1071162">
                <a:tc>
                  <a:txBody>
                    <a:bodyPr/>
                    <a:lstStyle/>
                    <a:p>
                      <a:r>
                        <a:rPr lang="en-US" sz="1600" b="0" dirty="0">
                          <a:solidFill>
                            <a:schemeClr val="tx1"/>
                          </a:solidFill>
                        </a:rPr>
                        <a:t>private double length = 5250.12;</a:t>
                      </a:r>
                    </a:p>
                    <a:p>
                      <a:r>
                        <a:rPr lang="en-US" sz="1600" b="0" dirty="0">
                          <a:solidFill>
                            <a:schemeClr val="tx1"/>
                          </a:solidFill>
                        </a:rPr>
                        <a:t>private double width = 400.15</a:t>
                      </a:r>
                    </a:p>
                  </a:txBody>
                  <a:tcPr marT="45655" marB="456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1"/>
                  </a:ext>
                </a:extLst>
              </a:tr>
              <a:tr h="1432603">
                <a:tc>
                  <a:txBody>
                    <a:bodyPr/>
                    <a:lstStyle/>
                    <a:p>
                      <a:r>
                        <a:rPr lang="en-US" sz="1600" b="0" dirty="0">
                          <a:solidFill>
                            <a:schemeClr val="tx1"/>
                          </a:solidFill>
                        </a:rPr>
                        <a:t>public void </a:t>
                      </a:r>
                      <a:r>
                        <a:rPr lang="en-US" sz="1600" b="0" dirty="0" err="1">
                          <a:solidFill>
                            <a:schemeClr val="tx1"/>
                          </a:solidFill>
                        </a:rPr>
                        <a:t>getLength</a:t>
                      </a:r>
                      <a:r>
                        <a:rPr lang="en-US" sz="1600" b="0" dirty="0">
                          <a:solidFill>
                            <a:schemeClr val="tx1"/>
                          </a:solidFill>
                        </a:rPr>
                        <a:t>() { …}</a:t>
                      </a:r>
                    </a:p>
                    <a:p>
                      <a:r>
                        <a:rPr lang="en-US" sz="1600" b="0" dirty="0">
                          <a:solidFill>
                            <a:schemeClr val="tx1"/>
                          </a:solidFill>
                        </a:rPr>
                        <a:t>public void </a:t>
                      </a:r>
                      <a:r>
                        <a:rPr lang="en-US" sz="1600" b="0" dirty="0" err="1">
                          <a:solidFill>
                            <a:schemeClr val="tx1"/>
                          </a:solidFill>
                        </a:rPr>
                        <a:t>setLength</a:t>
                      </a:r>
                      <a:r>
                        <a:rPr lang="en-US" sz="1600" b="0" dirty="0">
                          <a:solidFill>
                            <a:schemeClr val="tx1"/>
                          </a:solidFill>
                        </a:rPr>
                        <a:t>(…) {….}</a:t>
                      </a:r>
                    </a:p>
                    <a:p>
                      <a:r>
                        <a:rPr lang="en-US" sz="1600" b="0" dirty="0">
                          <a:solidFill>
                            <a:schemeClr val="tx1"/>
                          </a:solidFill>
                        </a:rPr>
                        <a:t>public void </a:t>
                      </a:r>
                      <a:r>
                        <a:rPr lang="en-US" sz="1600" b="0" dirty="0" err="1">
                          <a:solidFill>
                            <a:schemeClr val="tx1"/>
                          </a:solidFill>
                        </a:rPr>
                        <a:t>getWidth</a:t>
                      </a:r>
                      <a:r>
                        <a:rPr lang="en-US" sz="1600" b="0" dirty="0">
                          <a:solidFill>
                            <a:schemeClr val="tx1"/>
                          </a:solidFill>
                        </a:rPr>
                        <a:t>() {…}</a:t>
                      </a:r>
                    </a:p>
                    <a:p>
                      <a:r>
                        <a:rPr lang="en-US" sz="1600" b="0" dirty="0">
                          <a:solidFill>
                            <a:schemeClr val="tx1"/>
                          </a:solidFill>
                        </a:rPr>
                        <a:t>public void </a:t>
                      </a:r>
                      <a:r>
                        <a:rPr lang="en-US" sz="1600" b="0" dirty="0" err="1">
                          <a:solidFill>
                            <a:schemeClr val="tx1"/>
                          </a:solidFill>
                        </a:rPr>
                        <a:t>setWidth</a:t>
                      </a:r>
                      <a:r>
                        <a:rPr lang="en-US" sz="1600" b="0" dirty="0">
                          <a:solidFill>
                            <a:schemeClr val="tx1"/>
                          </a:solidFill>
                        </a:rPr>
                        <a:t>(…) {…}</a:t>
                      </a:r>
                    </a:p>
                  </a:txBody>
                  <a:tcPr marT="45655" marB="456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sp>
        <p:nvSpPr>
          <p:cNvPr id="4" name="TextBox 4">
            <a:extLst>
              <a:ext uri="{FF2B5EF4-FFF2-40B4-BE49-F238E27FC236}">
                <a16:creationId xmlns:a16="http://schemas.microsoft.com/office/drawing/2014/main" id="{A7EF165D-1123-BF4A-D31F-74E9937BBE07}"/>
              </a:ext>
            </a:extLst>
          </p:cNvPr>
          <p:cNvSpPr txBox="1">
            <a:spLocks noChangeArrowheads="1"/>
          </p:cNvSpPr>
          <p:nvPr/>
        </p:nvSpPr>
        <p:spPr bwMode="auto">
          <a:xfrm>
            <a:off x="7180121" y="515938"/>
            <a:ext cx="533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600"/>
              <a:t>box</a:t>
            </a:r>
          </a:p>
        </p:txBody>
      </p:sp>
      <p:sp>
        <p:nvSpPr>
          <p:cNvPr id="5" name="TextBox 4">
            <a:extLst>
              <a:ext uri="{FF2B5EF4-FFF2-40B4-BE49-F238E27FC236}">
                <a16:creationId xmlns:a16="http://schemas.microsoft.com/office/drawing/2014/main" id="{DC29E085-9B08-28E0-53A7-AECFBC7F73AC}"/>
              </a:ext>
            </a:extLst>
          </p:cNvPr>
          <p:cNvSpPr txBox="1"/>
          <p:nvPr/>
        </p:nvSpPr>
        <p:spPr>
          <a:xfrm>
            <a:off x="7189646" y="804863"/>
            <a:ext cx="685800" cy="276225"/>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endParaRPr lang="en-US" sz="1200" dirty="0"/>
          </a:p>
        </p:txBody>
      </p:sp>
      <p:cxnSp>
        <p:nvCxnSpPr>
          <p:cNvPr id="6" name="Straight Arrow Connector 7">
            <a:extLst>
              <a:ext uri="{FF2B5EF4-FFF2-40B4-BE49-F238E27FC236}">
                <a16:creationId xmlns:a16="http://schemas.microsoft.com/office/drawing/2014/main" id="{9CD8EE3A-C1DC-A266-F4B4-BD49E700A696}"/>
              </a:ext>
            </a:extLst>
          </p:cNvPr>
          <p:cNvCxnSpPr>
            <a:cxnSpLocks noChangeShapeType="1"/>
          </p:cNvCxnSpPr>
          <p:nvPr/>
        </p:nvCxnSpPr>
        <p:spPr bwMode="auto">
          <a:xfrm flipV="1">
            <a:off x="7686534" y="515938"/>
            <a:ext cx="788987" cy="47466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 name="TextBox 9">
            <a:extLst>
              <a:ext uri="{FF2B5EF4-FFF2-40B4-BE49-F238E27FC236}">
                <a16:creationId xmlns:a16="http://schemas.microsoft.com/office/drawing/2014/main" id="{D19E651F-90A2-0DA3-F49B-296B1252D87D}"/>
              </a:ext>
            </a:extLst>
          </p:cNvPr>
          <p:cNvSpPr txBox="1">
            <a:spLocks noChangeArrowheads="1"/>
          </p:cNvSpPr>
          <p:nvPr/>
        </p:nvSpPr>
        <p:spPr bwMode="auto">
          <a:xfrm>
            <a:off x="5845034" y="4549775"/>
            <a:ext cx="403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a:solidFill>
                  <a:srgbClr val="FF00FF"/>
                </a:solidFill>
              </a:rPr>
              <a:t>Achieve “data/code separation</a:t>
            </a:r>
          </a:p>
        </p:txBody>
      </p:sp>
    </p:spTree>
    <p:extLst>
      <p:ext uri="{BB962C8B-B14F-4D97-AF65-F5344CB8AC3E}">
        <p14:creationId xmlns:p14="http://schemas.microsoft.com/office/powerpoint/2010/main" val="1578131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64F71EB-82F5-8B7A-F302-B4A2768EA031}"/>
              </a:ext>
            </a:extLst>
          </p:cNvPr>
          <p:cNvPicPr>
            <a:picLocks noChangeAspect="1"/>
          </p:cNvPicPr>
          <p:nvPr/>
        </p:nvPicPr>
        <p:blipFill>
          <a:blip r:embed="rId2">
            <a:extLst>
              <a:ext uri="{28A0092B-C50C-407E-A947-70E740481C1C}">
                <a14:useLocalDpi xmlns:a14="http://schemas.microsoft.com/office/drawing/2010/main" val="0"/>
              </a:ext>
            </a:extLst>
          </a:blip>
          <a:srcRect t="2963" r="50000" b="11111"/>
          <a:stretch>
            <a:fillRect/>
          </a:stretch>
        </p:blipFill>
        <p:spPr bwMode="auto">
          <a:xfrm>
            <a:off x="706438" y="346364"/>
            <a:ext cx="10256108"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6745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E2F12C-6DA2-205F-ED11-A1B305C2A1D7}"/>
              </a:ext>
            </a:extLst>
          </p:cNvPr>
          <p:cNvPicPr>
            <a:picLocks noChangeAspect="1"/>
          </p:cNvPicPr>
          <p:nvPr/>
        </p:nvPicPr>
        <p:blipFill>
          <a:blip r:embed="rId2">
            <a:extLst>
              <a:ext uri="{28A0092B-C50C-407E-A947-70E740481C1C}">
                <a14:useLocalDpi xmlns:a14="http://schemas.microsoft.com/office/drawing/2010/main" val="0"/>
              </a:ext>
            </a:extLst>
          </a:blip>
          <a:srcRect t="5556" r="50000" b="11482"/>
          <a:stretch>
            <a:fillRect/>
          </a:stretch>
        </p:blipFill>
        <p:spPr bwMode="auto">
          <a:xfrm>
            <a:off x="924790" y="640773"/>
            <a:ext cx="9647069" cy="5999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ight Brace 2">
            <a:extLst>
              <a:ext uri="{FF2B5EF4-FFF2-40B4-BE49-F238E27FC236}">
                <a16:creationId xmlns:a16="http://schemas.microsoft.com/office/drawing/2014/main" id="{812C2DE7-F447-1363-E014-1543B1D3F031}"/>
              </a:ext>
            </a:extLst>
          </p:cNvPr>
          <p:cNvSpPr>
            <a:spLocks/>
          </p:cNvSpPr>
          <p:nvPr/>
        </p:nvSpPr>
        <p:spPr bwMode="auto">
          <a:xfrm>
            <a:off x="6096000" y="4180609"/>
            <a:ext cx="304800" cy="533400"/>
          </a:xfrm>
          <a:prstGeom prst="rightBrace">
            <a:avLst>
              <a:gd name="adj1" fmla="val 8337"/>
              <a:gd name="adj2" fmla="val 50000"/>
            </a:avLst>
          </a:prstGeom>
          <a:solidFill>
            <a:schemeClr val="bg2"/>
          </a:solidFill>
          <a:ln w="57150" algn="ctr">
            <a:solidFill>
              <a:srgbClr val="FF00FF"/>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Tree>
    <p:extLst>
      <p:ext uri="{BB962C8B-B14F-4D97-AF65-F5344CB8AC3E}">
        <p14:creationId xmlns:p14="http://schemas.microsoft.com/office/powerpoint/2010/main" val="23708504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AB02A19-02D1-1FD1-890B-DBA42DD05272}"/>
              </a:ext>
            </a:extLst>
          </p:cNvPr>
          <p:cNvPicPr>
            <a:picLocks noChangeAspect="1"/>
          </p:cNvPicPr>
          <p:nvPr/>
        </p:nvPicPr>
        <p:blipFill>
          <a:blip r:embed="rId2">
            <a:extLst>
              <a:ext uri="{28A0092B-C50C-407E-A947-70E740481C1C}">
                <a14:useLocalDpi xmlns:a14="http://schemas.microsoft.com/office/drawing/2010/main" val="0"/>
              </a:ext>
            </a:extLst>
          </a:blip>
          <a:srcRect t="2592" r="50835" b="8517"/>
          <a:stretch>
            <a:fillRect/>
          </a:stretch>
        </p:blipFill>
        <p:spPr bwMode="auto">
          <a:xfrm>
            <a:off x="1345046" y="190499"/>
            <a:ext cx="9538129" cy="652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1986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6975EA-823E-C899-6A31-158B178C927C}"/>
              </a:ext>
            </a:extLst>
          </p:cNvPr>
          <p:cNvSpPr txBox="1">
            <a:spLocks noChangeArrowheads="1"/>
          </p:cNvSpPr>
          <p:nvPr/>
        </p:nvSpPr>
        <p:spPr>
          <a:xfrm>
            <a:off x="1444336" y="155864"/>
            <a:ext cx="3501737"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endParaRPr lang="en-US" altLang="en-US" sz="3200" dirty="0"/>
          </a:p>
        </p:txBody>
      </p:sp>
      <p:sp>
        <p:nvSpPr>
          <p:cNvPr id="3" name="Rectangle 3">
            <a:extLst>
              <a:ext uri="{FF2B5EF4-FFF2-40B4-BE49-F238E27FC236}">
                <a16:creationId xmlns:a16="http://schemas.microsoft.com/office/drawing/2014/main" id="{F1917CDA-70EA-F75C-1890-B5ECA508E1E7}"/>
              </a:ext>
            </a:extLst>
          </p:cNvPr>
          <p:cNvSpPr txBox="1">
            <a:spLocks noChangeArrowheads="1"/>
          </p:cNvSpPr>
          <p:nvPr/>
        </p:nvSpPr>
        <p:spPr>
          <a:xfrm>
            <a:off x="1652154" y="1447800"/>
            <a:ext cx="8061041" cy="4591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pPr>
            <a:r>
              <a:rPr lang="en-US" altLang="en-US" sz="2400" dirty="0">
                <a:highlight>
                  <a:srgbClr val="FFFF00"/>
                </a:highlight>
              </a:rPr>
              <a:t>An object exists in memory and performs a specific task.</a:t>
            </a:r>
          </a:p>
          <a:p>
            <a:pPr marL="457200" indent="-457200">
              <a:spcBef>
                <a:spcPts val="1200"/>
              </a:spcBef>
            </a:pPr>
            <a:r>
              <a:rPr lang="en-US" altLang="en-US" sz="2400" i="1" dirty="0"/>
              <a:t>Objects</a:t>
            </a:r>
            <a:r>
              <a:rPr lang="en-US" altLang="en-US" sz="2400" dirty="0"/>
              <a:t> have two general capabilities:</a:t>
            </a:r>
          </a:p>
          <a:p>
            <a:pPr marL="914400" lvl="1" indent="-457200">
              <a:spcBef>
                <a:spcPts val="1200"/>
              </a:spcBef>
            </a:pP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Objects can store data</a:t>
            </a:r>
            <a:r>
              <a:rPr lang="en-US" altLang="en-US" dirty="0">
                <a:highlight>
                  <a:srgbClr val="FFFF00"/>
                </a:highlight>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The pieces of data stored in an object are known as </a:t>
            </a:r>
            <a:r>
              <a:rPr lang="en-US" altLang="en-US" i="1" dirty="0">
                <a:solidFill>
                  <a:srgbClr val="0000FF"/>
                </a:solidFill>
                <a:latin typeface="Times New Roman" panose="02020603050405020304" pitchFamily="18" charset="0"/>
                <a:cs typeface="Times New Roman" panose="02020603050405020304" pitchFamily="18" charset="0"/>
              </a:rPr>
              <a:t>fields</a:t>
            </a:r>
            <a:r>
              <a:rPr lang="en-US" altLang="en-US" dirty="0">
                <a:solidFill>
                  <a:srgbClr val="0000FF"/>
                </a:solidFill>
                <a:latin typeface="Times New Roman" panose="02020603050405020304" pitchFamily="18" charset="0"/>
                <a:cs typeface="Times New Roman" panose="02020603050405020304" pitchFamily="18" charset="0"/>
              </a:rPr>
              <a:t>.</a:t>
            </a:r>
          </a:p>
          <a:p>
            <a:pPr marL="914400" lvl="1" indent="-457200">
              <a:spcBef>
                <a:spcPts val="1200"/>
              </a:spcBef>
            </a:pP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Objects can perform operations</a:t>
            </a:r>
            <a:r>
              <a:rPr lang="en-US" altLang="en-US" dirty="0">
                <a:highlight>
                  <a:srgbClr val="FFFF00"/>
                </a:highlight>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The operations that an object can perform are known as </a:t>
            </a:r>
            <a:r>
              <a:rPr lang="en-US" altLang="en-US" i="1" dirty="0">
                <a:solidFill>
                  <a:srgbClr val="0000FF"/>
                </a:solidFill>
                <a:latin typeface="Times New Roman" panose="02020603050405020304" pitchFamily="18" charset="0"/>
                <a:cs typeface="Times New Roman" panose="02020603050405020304" pitchFamily="18" charset="0"/>
              </a:rPr>
              <a:t>methods</a:t>
            </a:r>
            <a:r>
              <a:rPr lang="en-US" altLang="en-US" dirty="0">
                <a:solidFill>
                  <a:srgbClr val="0000FF"/>
                </a:solidFill>
                <a:latin typeface="Times New Roman" panose="02020603050405020304" pitchFamily="18" charset="0"/>
                <a:cs typeface="Times New Roman" panose="02020603050405020304" pitchFamily="18" charset="0"/>
              </a:rPr>
              <a:t>.</a:t>
            </a:r>
          </a:p>
        </p:txBody>
      </p:sp>
      <p:sp>
        <p:nvSpPr>
          <p:cNvPr id="4" name="TextBox 3">
            <a:extLst>
              <a:ext uri="{FF2B5EF4-FFF2-40B4-BE49-F238E27FC236}">
                <a16:creationId xmlns:a16="http://schemas.microsoft.com/office/drawing/2014/main" id="{4C3746CD-A726-B031-BD9D-16390CD56ED8}"/>
              </a:ext>
            </a:extLst>
          </p:cNvPr>
          <p:cNvSpPr txBox="1"/>
          <p:nvPr/>
        </p:nvSpPr>
        <p:spPr>
          <a:xfrm>
            <a:off x="4994561" y="4379118"/>
            <a:ext cx="2133600" cy="2062163"/>
          </a:xfrm>
          <a:prstGeom prst="rect">
            <a:avLst/>
          </a:prstGeom>
          <a:scene3d>
            <a:camera prst="obliqueTopLeft"/>
            <a:lightRig rig="threePt" dir="t"/>
          </a:scene3d>
          <a:sp3d>
            <a:bevelT w="101600" prst="riblet"/>
          </a:sp3d>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i="0" dirty="0"/>
              <a:t>Rectangle</a:t>
            </a:r>
          </a:p>
          <a:p>
            <a:pPr algn="ctr">
              <a:defRPr/>
            </a:pPr>
            <a:r>
              <a:rPr lang="en-US" sz="2000" i="0" dirty="0"/>
              <a:t>Fields</a:t>
            </a:r>
          </a:p>
          <a:p>
            <a:pPr algn="ctr">
              <a:defRPr/>
            </a:pPr>
            <a:r>
              <a:rPr lang="en-US" sz="2000" i="0" dirty="0"/>
              <a:t>(data)</a:t>
            </a:r>
          </a:p>
          <a:p>
            <a:pPr algn="ctr">
              <a:defRPr/>
            </a:pPr>
            <a:endParaRPr lang="en-US" sz="2000" i="0" dirty="0"/>
          </a:p>
          <a:p>
            <a:pPr algn="ctr">
              <a:defRPr/>
            </a:pPr>
            <a:r>
              <a:rPr lang="en-US" sz="2000" i="0" dirty="0"/>
              <a:t>Methods</a:t>
            </a:r>
          </a:p>
          <a:p>
            <a:pPr algn="ctr">
              <a:defRPr/>
            </a:pPr>
            <a:endParaRPr lang="en-US" i="0" dirty="0"/>
          </a:p>
        </p:txBody>
      </p:sp>
      <p:cxnSp>
        <p:nvCxnSpPr>
          <p:cNvPr id="5" name="Straight Connector 3">
            <a:extLst>
              <a:ext uri="{FF2B5EF4-FFF2-40B4-BE49-F238E27FC236}">
                <a16:creationId xmlns:a16="http://schemas.microsoft.com/office/drawing/2014/main" id="{C4A2B8E6-BB46-F799-0282-B6939B6589DE}"/>
              </a:ext>
            </a:extLst>
          </p:cNvPr>
          <p:cNvCxnSpPr>
            <a:cxnSpLocks noChangeShapeType="1"/>
          </p:cNvCxnSpPr>
          <p:nvPr/>
        </p:nvCxnSpPr>
        <p:spPr bwMode="auto">
          <a:xfrm>
            <a:off x="4994561" y="4714009"/>
            <a:ext cx="213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6" name="Straight Connector 4">
            <a:extLst>
              <a:ext uri="{FF2B5EF4-FFF2-40B4-BE49-F238E27FC236}">
                <a16:creationId xmlns:a16="http://schemas.microsoft.com/office/drawing/2014/main" id="{4806F0FD-C836-9FF9-D1F0-71729F4632BA}"/>
              </a:ext>
            </a:extLst>
          </p:cNvPr>
          <p:cNvCxnSpPr>
            <a:cxnSpLocks noChangeShapeType="1"/>
          </p:cNvCxnSpPr>
          <p:nvPr/>
        </p:nvCxnSpPr>
        <p:spPr bwMode="auto">
          <a:xfrm>
            <a:off x="4998027" y="5410199"/>
            <a:ext cx="2133600" cy="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241661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FB79DD7-FA66-E4D9-0A52-62F26AEC1358}"/>
              </a:ext>
            </a:extLst>
          </p:cNvPr>
          <p:cNvSpPr txBox="1">
            <a:spLocks noChangeArrowheads="1"/>
          </p:cNvSpPr>
          <p:nvPr/>
        </p:nvSpPr>
        <p:spPr>
          <a:xfrm>
            <a:off x="1375063" y="192377"/>
            <a:ext cx="4485409"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Diagram for a class</a:t>
            </a:r>
            <a:endParaRPr lang="en-US" altLang="en-US" sz="3200" dirty="0"/>
          </a:p>
        </p:txBody>
      </p:sp>
      <p:sp>
        <p:nvSpPr>
          <p:cNvPr id="3" name="Rectangle 3">
            <a:extLst>
              <a:ext uri="{FF2B5EF4-FFF2-40B4-BE49-F238E27FC236}">
                <a16:creationId xmlns:a16="http://schemas.microsoft.com/office/drawing/2014/main" id="{105572EE-7903-F46D-D0EF-109343C7A59C}"/>
              </a:ext>
            </a:extLst>
          </p:cNvPr>
          <p:cNvSpPr txBox="1">
            <a:spLocks noChangeArrowheads="1"/>
          </p:cNvSpPr>
          <p:nvPr/>
        </p:nvSpPr>
        <p:spPr>
          <a:xfrm>
            <a:off x="1363809" y="1522413"/>
            <a:ext cx="8077200" cy="45751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50000"/>
              </a:lnSpc>
              <a:spcBef>
                <a:spcPts val="1200"/>
              </a:spcBef>
            </a:pPr>
            <a:r>
              <a:rPr lang="en-US" altLang="en-US" sz="2600" dirty="0">
                <a:latin typeface="Times New Roman" panose="02020603050405020304" pitchFamily="18" charset="0"/>
                <a:cs typeface="Times New Roman" panose="02020603050405020304" pitchFamily="18" charset="0"/>
              </a:rPr>
              <a:t>Unified Modeling Language (UML) provides a set of standard diagrams for graphically depicting object-oriented systems.</a:t>
            </a:r>
          </a:p>
        </p:txBody>
      </p:sp>
      <p:sp>
        <p:nvSpPr>
          <p:cNvPr id="4" name="Rectangle 4">
            <a:extLst>
              <a:ext uri="{FF2B5EF4-FFF2-40B4-BE49-F238E27FC236}">
                <a16:creationId xmlns:a16="http://schemas.microsoft.com/office/drawing/2014/main" id="{832BAE31-D935-C248-4E1F-B9BAE09B27F0}"/>
              </a:ext>
            </a:extLst>
          </p:cNvPr>
          <p:cNvSpPr>
            <a:spLocks noChangeArrowheads="1"/>
          </p:cNvSpPr>
          <p:nvPr/>
        </p:nvSpPr>
        <p:spPr bwMode="auto">
          <a:xfrm>
            <a:off x="5926284" y="3505200"/>
            <a:ext cx="2819400" cy="2133600"/>
          </a:xfrm>
          <a:prstGeom prst="rect">
            <a:avLst/>
          </a:prstGeom>
          <a:solidFill>
            <a:schemeClr val="accent1"/>
          </a:solid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5" name="Line 5">
            <a:extLst>
              <a:ext uri="{FF2B5EF4-FFF2-40B4-BE49-F238E27FC236}">
                <a16:creationId xmlns:a16="http://schemas.microsoft.com/office/drawing/2014/main" id="{30D17ECC-7CFA-571A-8473-84FDA0FE6402}"/>
              </a:ext>
            </a:extLst>
          </p:cNvPr>
          <p:cNvSpPr>
            <a:spLocks noChangeShapeType="1"/>
          </p:cNvSpPr>
          <p:nvPr/>
        </p:nvSpPr>
        <p:spPr bwMode="auto">
          <a:xfrm>
            <a:off x="5926284" y="41910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6">
            <a:extLst>
              <a:ext uri="{FF2B5EF4-FFF2-40B4-BE49-F238E27FC236}">
                <a16:creationId xmlns:a16="http://schemas.microsoft.com/office/drawing/2014/main" id="{872C4CE5-1FBB-5BF8-1A97-34F99D145192}"/>
              </a:ext>
            </a:extLst>
          </p:cNvPr>
          <p:cNvSpPr>
            <a:spLocks noChangeShapeType="1"/>
          </p:cNvSpPr>
          <p:nvPr/>
        </p:nvSpPr>
        <p:spPr bwMode="auto">
          <a:xfrm>
            <a:off x="5926284" y="4953000"/>
            <a:ext cx="2819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Text Box 7">
            <a:extLst>
              <a:ext uri="{FF2B5EF4-FFF2-40B4-BE49-F238E27FC236}">
                <a16:creationId xmlns:a16="http://schemas.microsoft.com/office/drawing/2014/main" id="{9FF3C23D-ADED-D556-7E83-0F4CF31FFC1C}"/>
              </a:ext>
            </a:extLst>
          </p:cNvPr>
          <p:cNvSpPr txBox="1">
            <a:spLocks noChangeArrowheads="1"/>
          </p:cNvSpPr>
          <p:nvPr/>
        </p:nvSpPr>
        <p:spPr bwMode="auto">
          <a:xfrm>
            <a:off x="1887684" y="38100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endParaRPr lang="en-US" altLang="en-US" sz="2400" i="0"/>
          </a:p>
        </p:txBody>
      </p:sp>
      <p:sp>
        <p:nvSpPr>
          <p:cNvPr id="8" name="Text Box 8">
            <a:extLst>
              <a:ext uri="{FF2B5EF4-FFF2-40B4-BE49-F238E27FC236}">
                <a16:creationId xmlns:a16="http://schemas.microsoft.com/office/drawing/2014/main" id="{93F4731E-3B6E-E5D1-9963-D2E4B7B879C2}"/>
              </a:ext>
            </a:extLst>
          </p:cNvPr>
          <p:cNvSpPr txBox="1">
            <a:spLocks noChangeArrowheads="1"/>
          </p:cNvSpPr>
          <p:nvPr/>
        </p:nvSpPr>
        <p:spPr bwMode="auto">
          <a:xfrm>
            <a:off x="1735284" y="3657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b="1" i="0">
                <a:solidFill>
                  <a:srgbClr val="FF3300"/>
                </a:solidFill>
              </a:rPr>
              <a:t>Class name </a:t>
            </a:r>
            <a:r>
              <a:rPr lang="en-US" altLang="en-US" sz="2400" i="0">
                <a:solidFill>
                  <a:srgbClr val="FF3300"/>
                </a:solidFill>
              </a:rPr>
              <a:t>goes here</a:t>
            </a:r>
          </a:p>
        </p:txBody>
      </p:sp>
      <p:sp>
        <p:nvSpPr>
          <p:cNvPr id="9" name="Text Box 9">
            <a:extLst>
              <a:ext uri="{FF2B5EF4-FFF2-40B4-BE49-F238E27FC236}">
                <a16:creationId xmlns:a16="http://schemas.microsoft.com/office/drawing/2014/main" id="{B662BD79-712E-10EA-B21C-C9489A4A39C2}"/>
              </a:ext>
            </a:extLst>
          </p:cNvPr>
          <p:cNvSpPr txBox="1">
            <a:spLocks noChangeArrowheads="1"/>
          </p:cNvSpPr>
          <p:nvPr/>
        </p:nvSpPr>
        <p:spPr bwMode="auto">
          <a:xfrm>
            <a:off x="1811484" y="44196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Fields are listed here</a:t>
            </a:r>
          </a:p>
        </p:txBody>
      </p:sp>
      <p:sp>
        <p:nvSpPr>
          <p:cNvPr id="10" name="Text Box 10">
            <a:extLst>
              <a:ext uri="{FF2B5EF4-FFF2-40B4-BE49-F238E27FC236}">
                <a16:creationId xmlns:a16="http://schemas.microsoft.com/office/drawing/2014/main" id="{6AB07F5F-D158-33F8-0AE4-3AC609DC2189}"/>
              </a:ext>
            </a:extLst>
          </p:cNvPr>
          <p:cNvSpPr txBox="1">
            <a:spLocks noChangeArrowheads="1"/>
          </p:cNvSpPr>
          <p:nvPr/>
        </p:nvSpPr>
        <p:spPr bwMode="auto">
          <a:xfrm>
            <a:off x="1811484" y="51054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Methods are listed here</a:t>
            </a:r>
          </a:p>
        </p:txBody>
      </p:sp>
      <p:sp>
        <p:nvSpPr>
          <p:cNvPr id="11" name="Line 11">
            <a:extLst>
              <a:ext uri="{FF2B5EF4-FFF2-40B4-BE49-F238E27FC236}">
                <a16:creationId xmlns:a16="http://schemas.microsoft.com/office/drawing/2014/main" id="{B74050A1-22E7-A5B9-FEF0-D0AE2B7345F3}"/>
              </a:ext>
            </a:extLst>
          </p:cNvPr>
          <p:cNvSpPr>
            <a:spLocks noChangeShapeType="1"/>
          </p:cNvSpPr>
          <p:nvPr/>
        </p:nvSpPr>
        <p:spPr bwMode="auto">
          <a:xfrm>
            <a:off x="4859484" y="3886200"/>
            <a:ext cx="9906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3">
            <a:extLst>
              <a:ext uri="{FF2B5EF4-FFF2-40B4-BE49-F238E27FC236}">
                <a16:creationId xmlns:a16="http://schemas.microsoft.com/office/drawing/2014/main" id="{60237A1E-CC12-816A-B430-01550C2BD06C}"/>
              </a:ext>
            </a:extLst>
          </p:cNvPr>
          <p:cNvSpPr>
            <a:spLocks noChangeShapeType="1"/>
          </p:cNvSpPr>
          <p:nvPr/>
        </p:nvSpPr>
        <p:spPr bwMode="auto">
          <a:xfrm>
            <a:off x="4859484" y="4648200"/>
            <a:ext cx="9906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Line 14">
            <a:extLst>
              <a:ext uri="{FF2B5EF4-FFF2-40B4-BE49-F238E27FC236}">
                <a16:creationId xmlns:a16="http://schemas.microsoft.com/office/drawing/2014/main" id="{F3854BA0-11C1-AEE4-0155-47CEF6A1F1ED}"/>
              </a:ext>
            </a:extLst>
          </p:cNvPr>
          <p:cNvSpPr>
            <a:spLocks noChangeShapeType="1"/>
          </p:cNvSpPr>
          <p:nvPr/>
        </p:nvSpPr>
        <p:spPr bwMode="auto">
          <a:xfrm>
            <a:off x="4859484" y="5334000"/>
            <a:ext cx="990600" cy="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grpSp>
        <p:nvGrpSpPr>
          <p:cNvPr id="14" name="Group 10">
            <a:extLst>
              <a:ext uri="{FF2B5EF4-FFF2-40B4-BE49-F238E27FC236}">
                <a16:creationId xmlns:a16="http://schemas.microsoft.com/office/drawing/2014/main" id="{9C5F2659-7827-349A-4DBF-627680E75ADC}"/>
              </a:ext>
            </a:extLst>
          </p:cNvPr>
          <p:cNvGrpSpPr>
            <a:grpSpLocks/>
          </p:cNvGrpSpPr>
          <p:nvPr/>
        </p:nvGrpSpPr>
        <p:grpSpPr bwMode="auto">
          <a:xfrm>
            <a:off x="5913584" y="3505200"/>
            <a:ext cx="2832100" cy="2133600"/>
            <a:chOff x="1920" y="2400"/>
            <a:chExt cx="1632" cy="1008"/>
          </a:xfrm>
          <a:solidFill>
            <a:schemeClr val="accent5">
              <a:lumMod val="40000"/>
              <a:lumOff val="60000"/>
            </a:schemeClr>
          </a:solidFill>
        </p:grpSpPr>
        <p:sp>
          <p:nvSpPr>
            <p:cNvPr id="15" name="Rectangle 4">
              <a:extLst>
                <a:ext uri="{FF2B5EF4-FFF2-40B4-BE49-F238E27FC236}">
                  <a16:creationId xmlns:a16="http://schemas.microsoft.com/office/drawing/2014/main" id="{E78F216B-A3E7-F428-7141-9E821D23D23E}"/>
                </a:ext>
              </a:extLst>
            </p:cNvPr>
            <p:cNvSpPr>
              <a:spLocks noChangeArrowheads="1"/>
            </p:cNvSpPr>
            <p:nvPr/>
          </p:nvSpPr>
          <p:spPr bwMode="auto">
            <a:xfrm>
              <a:off x="1920" y="2400"/>
              <a:ext cx="1632" cy="336"/>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FF3300"/>
                  </a:solidFill>
                </a:rPr>
                <a:t>ClassName</a:t>
              </a:r>
            </a:p>
          </p:txBody>
        </p:sp>
        <p:sp>
          <p:nvSpPr>
            <p:cNvPr id="16" name="Rectangle 5">
              <a:extLst>
                <a:ext uri="{FF2B5EF4-FFF2-40B4-BE49-F238E27FC236}">
                  <a16:creationId xmlns:a16="http://schemas.microsoft.com/office/drawing/2014/main" id="{EEFD5C2F-6AC5-6EAE-AF1F-1859F3E5C7B3}"/>
                </a:ext>
              </a:extLst>
            </p:cNvPr>
            <p:cNvSpPr>
              <a:spLocks noChangeArrowheads="1"/>
            </p:cNvSpPr>
            <p:nvPr/>
          </p:nvSpPr>
          <p:spPr bwMode="auto">
            <a:xfrm>
              <a:off x="1920" y="2736"/>
              <a:ext cx="1632" cy="336"/>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FF00FF"/>
                  </a:solidFill>
                </a:rPr>
                <a:t>Fields</a:t>
              </a:r>
            </a:p>
          </p:txBody>
        </p:sp>
        <p:sp>
          <p:nvSpPr>
            <p:cNvPr id="17" name="Rectangle 6">
              <a:extLst>
                <a:ext uri="{FF2B5EF4-FFF2-40B4-BE49-F238E27FC236}">
                  <a16:creationId xmlns:a16="http://schemas.microsoft.com/office/drawing/2014/main" id="{27AF0AF2-AD21-0801-F5FA-FF575AF54C42}"/>
                </a:ext>
              </a:extLst>
            </p:cNvPr>
            <p:cNvSpPr>
              <a:spLocks noChangeArrowheads="1"/>
            </p:cNvSpPr>
            <p:nvPr/>
          </p:nvSpPr>
          <p:spPr bwMode="auto">
            <a:xfrm>
              <a:off x="1920" y="3072"/>
              <a:ext cx="1632" cy="336"/>
            </a:xfrm>
            <a:prstGeom prst="rect">
              <a:avLst/>
            </a:prstGeom>
            <a:grpFill/>
            <a:ln w="9525">
              <a:solidFill>
                <a:schemeClr val="tx1"/>
              </a:solidFill>
              <a:miter lim="800000"/>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Methods</a:t>
              </a:r>
            </a:p>
          </p:txBody>
        </p:sp>
      </p:grpSp>
    </p:spTree>
    <p:extLst>
      <p:ext uri="{BB962C8B-B14F-4D97-AF65-F5344CB8AC3E}">
        <p14:creationId xmlns:p14="http://schemas.microsoft.com/office/powerpoint/2010/main" val="19758306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F8E9DF-0984-74D7-979E-106237A7533E}"/>
              </a:ext>
            </a:extLst>
          </p:cNvPr>
          <p:cNvSpPr txBox="1">
            <a:spLocks noChangeArrowheads="1"/>
          </p:cNvSpPr>
          <p:nvPr/>
        </p:nvSpPr>
        <p:spPr>
          <a:xfrm>
            <a:off x="1503218" y="144895"/>
            <a:ext cx="6248401" cy="103966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UML Diagram for </a:t>
            </a:r>
            <a:r>
              <a:rPr lang="en-US" altLang="en-US" sz="3200" dirty="0">
                <a:latin typeface="Courier New" panose="02070309020205020404" pitchFamily="49" charset="0"/>
              </a:rPr>
              <a:t>Rectangle</a:t>
            </a:r>
            <a:r>
              <a:rPr lang="en-US" altLang="en-US" sz="3200" dirty="0"/>
              <a:t> class</a:t>
            </a:r>
          </a:p>
        </p:txBody>
      </p:sp>
      <p:sp>
        <p:nvSpPr>
          <p:cNvPr id="6" name="Rectangle 3">
            <a:extLst>
              <a:ext uri="{FF2B5EF4-FFF2-40B4-BE49-F238E27FC236}">
                <a16:creationId xmlns:a16="http://schemas.microsoft.com/office/drawing/2014/main" id="{511261A8-67D2-BDA5-30B4-2FE01D69F8A8}"/>
              </a:ext>
            </a:extLst>
          </p:cNvPr>
          <p:cNvSpPr>
            <a:spLocks noChangeArrowheads="1"/>
          </p:cNvSpPr>
          <p:nvPr/>
        </p:nvSpPr>
        <p:spPr bwMode="auto">
          <a:xfrm>
            <a:off x="4100954" y="1828800"/>
            <a:ext cx="3733800" cy="3886200"/>
          </a:xfrm>
          <a:prstGeom prst="rect">
            <a:avLst/>
          </a:prstGeom>
          <a:solidFill>
            <a:schemeClr val="accent5">
              <a:lumMod val="40000"/>
              <a:lumOff val="60000"/>
            </a:schemeClr>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7" name="Text Box 4">
            <a:extLst>
              <a:ext uri="{FF2B5EF4-FFF2-40B4-BE49-F238E27FC236}">
                <a16:creationId xmlns:a16="http://schemas.microsoft.com/office/drawing/2014/main" id="{DA2EA8F8-2387-CD14-06B7-560DAF577A14}"/>
              </a:ext>
            </a:extLst>
          </p:cNvPr>
          <p:cNvSpPr txBox="1">
            <a:spLocks noChangeArrowheads="1"/>
          </p:cNvSpPr>
          <p:nvPr/>
        </p:nvSpPr>
        <p:spPr bwMode="auto">
          <a:xfrm>
            <a:off x="4100954" y="20574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t>Rectangle</a:t>
            </a:r>
          </a:p>
        </p:txBody>
      </p:sp>
      <p:sp>
        <p:nvSpPr>
          <p:cNvPr id="8" name="Line 5">
            <a:extLst>
              <a:ext uri="{FF2B5EF4-FFF2-40B4-BE49-F238E27FC236}">
                <a16:creationId xmlns:a16="http://schemas.microsoft.com/office/drawing/2014/main" id="{7ECC4A8C-D396-473B-C69F-C3ECBB673792}"/>
              </a:ext>
            </a:extLst>
          </p:cNvPr>
          <p:cNvSpPr>
            <a:spLocks noChangeShapeType="1"/>
          </p:cNvSpPr>
          <p:nvPr/>
        </p:nvSpPr>
        <p:spPr bwMode="auto">
          <a:xfrm>
            <a:off x="4100954" y="25908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Text Box 6">
            <a:extLst>
              <a:ext uri="{FF2B5EF4-FFF2-40B4-BE49-F238E27FC236}">
                <a16:creationId xmlns:a16="http://schemas.microsoft.com/office/drawing/2014/main" id="{46688862-09E7-84A3-8BC6-5B4CA96F3EF4}"/>
              </a:ext>
            </a:extLst>
          </p:cNvPr>
          <p:cNvSpPr txBox="1">
            <a:spLocks noChangeArrowheads="1"/>
          </p:cNvSpPr>
          <p:nvPr/>
        </p:nvSpPr>
        <p:spPr bwMode="auto">
          <a:xfrm>
            <a:off x="4177154" y="2667000"/>
            <a:ext cx="1676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t>length width</a:t>
            </a:r>
          </a:p>
        </p:txBody>
      </p:sp>
      <p:sp>
        <p:nvSpPr>
          <p:cNvPr id="10" name="Text Box 7">
            <a:extLst>
              <a:ext uri="{FF2B5EF4-FFF2-40B4-BE49-F238E27FC236}">
                <a16:creationId xmlns:a16="http://schemas.microsoft.com/office/drawing/2014/main" id="{BD2A6EC2-1BE8-C555-A12C-F6303AD0FD94}"/>
              </a:ext>
            </a:extLst>
          </p:cNvPr>
          <p:cNvSpPr txBox="1">
            <a:spLocks noChangeArrowheads="1"/>
          </p:cNvSpPr>
          <p:nvPr/>
        </p:nvSpPr>
        <p:spPr bwMode="auto">
          <a:xfrm>
            <a:off x="4177154" y="3657600"/>
            <a:ext cx="1752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t>setLength() setWidth() getLength() getWidth() getArea()</a:t>
            </a:r>
          </a:p>
        </p:txBody>
      </p:sp>
      <p:sp>
        <p:nvSpPr>
          <p:cNvPr id="11" name="Line 8">
            <a:extLst>
              <a:ext uri="{FF2B5EF4-FFF2-40B4-BE49-F238E27FC236}">
                <a16:creationId xmlns:a16="http://schemas.microsoft.com/office/drawing/2014/main" id="{EA2D3AEF-FACA-87D3-80A0-121B87213E81}"/>
              </a:ext>
            </a:extLst>
          </p:cNvPr>
          <p:cNvSpPr>
            <a:spLocks noChangeShapeType="1"/>
          </p:cNvSpPr>
          <p:nvPr/>
        </p:nvSpPr>
        <p:spPr bwMode="auto">
          <a:xfrm>
            <a:off x="4100954" y="3581400"/>
            <a:ext cx="3733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2" name="TextBox 1">
            <a:extLst>
              <a:ext uri="{FF2B5EF4-FFF2-40B4-BE49-F238E27FC236}">
                <a16:creationId xmlns:a16="http://schemas.microsoft.com/office/drawing/2014/main" id="{976E7473-30B7-11DE-8185-29BCA2E733D2}"/>
              </a:ext>
            </a:extLst>
          </p:cNvPr>
          <p:cNvSpPr txBox="1">
            <a:spLocks noChangeArrowheads="1"/>
          </p:cNvSpPr>
          <p:nvPr/>
        </p:nvSpPr>
        <p:spPr bwMode="auto">
          <a:xfrm>
            <a:off x="1766446" y="1570038"/>
            <a:ext cx="2066221"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You can think of a </a:t>
            </a:r>
            <a:r>
              <a:rPr lang="en-US" altLang="en-US" sz="2400" dirty="0">
                <a:highlight>
                  <a:srgbClr val="FFFF00"/>
                </a:highlight>
              </a:rPr>
              <a:t>class as a code “blueprint” that can be used to create a particular type of object. </a:t>
            </a:r>
          </a:p>
        </p:txBody>
      </p:sp>
      <p:sp>
        <p:nvSpPr>
          <p:cNvPr id="13" name="TextBox 2">
            <a:extLst>
              <a:ext uri="{FF2B5EF4-FFF2-40B4-BE49-F238E27FC236}">
                <a16:creationId xmlns:a16="http://schemas.microsoft.com/office/drawing/2014/main" id="{28B443DA-AB3C-0ABB-21E7-CCCD4662774A}"/>
              </a:ext>
            </a:extLst>
          </p:cNvPr>
          <p:cNvSpPr txBox="1">
            <a:spLocks noChangeArrowheads="1"/>
          </p:cNvSpPr>
          <p:nvPr/>
        </p:nvSpPr>
        <p:spPr bwMode="auto">
          <a:xfrm>
            <a:off x="1766446" y="4799013"/>
            <a:ext cx="2142421"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A </a:t>
            </a:r>
            <a:r>
              <a:rPr lang="en-US" altLang="en-US" sz="2400" dirty="0">
                <a:highlight>
                  <a:srgbClr val="FFFF00"/>
                </a:highlight>
              </a:rPr>
              <a:t>class is not an object, but a description of an object.</a:t>
            </a:r>
          </a:p>
        </p:txBody>
      </p:sp>
      <p:sp>
        <p:nvSpPr>
          <p:cNvPr id="14" name="TextBox 3">
            <a:extLst>
              <a:ext uri="{FF2B5EF4-FFF2-40B4-BE49-F238E27FC236}">
                <a16:creationId xmlns:a16="http://schemas.microsoft.com/office/drawing/2014/main" id="{FCC7F486-62F5-BA17-407D-6B91578D3300}"/>
              </a:ext>
            </a:extLst>
          </p:cNvPr>
          <p:cNvSpPr txBox="1">
            <a:spLocks noChangeArrowheads="1"/>
          </p:cNvSpPr>
          <p:nvPr/>
        </p:nvSpPr>
        <p:spPr bwMode="auto">
          <a:xfrm>
            <a:off x="7943706" y="1134576"/>
            <a:ext cx="24892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When a program is executing, it can use the class to create, in memory, as many objects of a specific type as needed. </a:t>
            </a:r>
          </a:p>
          <a:p>
            <a:pPr>
              <a:spcBef>
                <a:spcPct val="0"/>
              </a:spcBef>
              <a:buClrTx/>
              <a:buFontTx/>
              <a:buNone/>
            </a:pPr>
            <a:endParaRPr lang="en-US" altLang="en-US" sz="2400" dirty="0"/>
          </a:p>
          <a:p>
            <a:pPr>
              <a:spcBef>
                <a:spcPct val="0"/>
              </a:spcBef>
              <a:buClrTx/>
              <a:buFontTx/>
              <a:buNone/>
            </a:pPr>
            <a:r>
              <a:rPr lang="en-US" altLang="en-US" sz="2400" dirty="0">
                <a:highlight>
                  <a:srgbClr val="FFFF00"/>
                </a:highlight>
              </a:rPr>
              <a:t>Each object that is created from a class is called an instance of the class.</a:t>
            </a:r>
          </a:p>
        </p:txBody>
      </p:sp>
    </p:spTree>
    <p:extLst>
      <p:ext uri="{BB962C8B-B14F-4D97-AF65-F5344CB8AC3E}">
        <p14:creationId xmlns:p14="http://schemas.microsoft.com/office/powerpoint/2010/main" val="2897246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776AF73-360B-C292-6CD1-AE135ACB44F7}"/>
              </a:ext>
            </a:extLst>
          </p:cNvPr>
          <p:cNvSpPr txBox="1">
            <a:spLocks noChangeArrowheads="1"/>
          </p:cNvSpPr>
          <p:nvPr/>
        </p:nvSpPr>
        <p:spPr>
          <a:xfrm>
            <a:off x="1537566" y="94095"/>
            <a:ext cx="73914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Writing the Code for the Class Fields</a:t>
            </a:r>
            <a:endParaRPr lang="en-US" altLang="en-US" sz="3200" dirty="0"/>
          </a:p>
        </p:txBody>
      </p:sp>
      <p:sp>
        <p:nvSpPr>
          <p:cNvPr id="3" name="Rectangle 4">
            <a:extLst>
              <a:ext uri="{FF2B5EF4-FFF2-40B4-BE49-F238E27FC236}">
                <a16:creationId xmlns:a16="http://schemas.microsoft.com/office/drawing/2014/main" id="{55315436-BFC5-E642-7C44-32F51783D6AE}"/>
              </a:ext>
            </a:extLst>
          </p:cNvPr>
          <p:cNvSpPr txBox="1">
            <a:spLocks noChangeArrowheads="1"/>
          </p:cNvSpPr>
          <p:nvPr/>
        </p:nvSpPr>
        <p:spPr>
          <a:xfrm>
            <a:off x="1666009" y="2001981"/>
            <a:ext cx="7571509" cy="28540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600" dirty="0">
                <a:latin typeface="Consolas" panose="020B0609020204030204" pitchFamily="49" charset="0"/>
              </a:rPr>
              <a:t>public class Rectangle</a:t>
            </a:r>
          </a:p>
          <a:p>
            <a:pPr>
              <a:buFontTx/>
              <a:buNone/>
            </a:pPr>
            <a:r>
              <a:rPr lang="en-US" altLang="en-US" sz="2600" dirty="0">
                <a:latin typeface="Consolas" panose="020B0609020204030204" pitchFamily="49" charset="0"/>
              </a:rPr>
              <a:t>{</a:t>
            </a:r>
          </a:p>
          <a:p>
            <a:pPr>
              <a:buFontTx/>
              <a:buNone/>
            </a:pPr>
            <a:r>
              <a:rPr lang="en-US" altLang="en-US" sz="2600" dirty="0">
                <a:latin typeface="Consolas" panose="020B0609020204030204" pitchFamily="49" charset="0"/>
              </a:rPr>
              <a:t>		private double length;</a:t>
            </a:r>
          </a:p>
          <a:p>
            <a:pPr>
              <a:buFontTx/>
              <a:buNone/>
            </a:pPr>
            <a:r>
              <a:rPr lang="en-US" altLang="en-US" sz="2600" dirty="0">
                <a:latin typeface="Consolas" panose="020B0609020204030204" pitchFamily="49" charset="0"/>
              </a:rPr>
              <a:t>		private double width;</a:t>
            </a:r>
          </a:p>
          <a:p>
            <a:pPr>
              <a:buFontTx/>
              <a:buNone/>
            </a:pPr>
            <a:r>
              <a:rPr lang="en-US" altLang="en-US" sz="2600" dirty="0">
                <a:latin typeface="Consolas" panose="020B0609020204030204" pitchFamily="49" charset="0"/>
              </a:rPr>
              <a:t>}</a:t>
            </a:r>
          </a:p>
          <a:p>
            <a:pPr>
              <a:buFontTx/>
              <a:buNone/>
            </a:pPr>
            <a:endParaRPr lang="en-US" altLang="en-US" b="1" dirty="0">
              <a:latin typeface="Courier New" panose="02070309020205020404" pitchFamily="49" charset="0"/>
            </a:endParaRPr>
          </a:p>
        </p:txBody>
      </p:sp>
    </p:spTree>
    <p:extLst>
      <p:ext uri="{BB962C8B-B14F-4D97-AF65-F5344CB8AC3E}">
        <p14:creationId xmlns:p14="http://schemas.microsoft.com/office/powerpoint/2010/main" val="21161544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9B35FE56-DAA7-A98F-2D54-67F081E50572}"/>
              </a:ext>
            </a:extLst>
          </p:cNvPr>
          <p:cNvSpPr txBox="1">
            <a:spLocks noChangeArrowheads="1"/>
          </p:cNvSpPr>
          <p:nvPr/>
        </p:nvSpPr>
        <p:spPr>
          <a:xfrm>
            <a:off x="1461654" y="154421"/>
            <a:ext cx="3235036" cy="666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Access Specifiers</a:t>
            </a:r>
            <a:endParaRPr lang="en-US" altLang="en-US" sz="3200" dirty="0"/>
          </a:p>
        </p:txBody>
      </p:sp>
      <p:sp>
        <p:nvSpPr>
          <p:cNvPr id="3" name="Rectangle 3">
            <a:extLst>
              <a:ext uri="{FF2B5EF4-FFF2-40B4-BE49-F238E27FC236}">
                <a16:creationId xmlns:a16="http://schemas.microsoft.com/office/drawing/2014/main" id="{09FF997B-5496-6558-5C29-4A4D08209119}"/>
              </a:ext>
            </a:extLst>
          </p:cNvPr>
          <p:cNvSpPr txBox="1">
            <a:spLocks noChangeArrowheads="1"/>
          </p:cNvSpPr>
          <p:nvPr/>
        </p:nvSpPr>
        <p:spPr>
          <a:xfrm>
            <a:off x="1465117" y="1049482"/>
            <a:ext cx="8603674" cy="52979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defRPr/>
            </a:pPr>
            <a:r>
              <a:rPr lang="en-US" altLang="en-US" sz="2000" dirty="0">
                <a:latin typeface="Times New Roman" panose="02020603050405020304" pitchFamily="18" charset="0"/>
                <a:cs typeface="Times New Roman" panose="02020603050405020304" pitchFamily="18" charset="0"/>
              </a:rPr>
              <a:t>An</a:t>
            </a:r>
            <a:r>
              <a:rPr lang="en-US" altLang="en-US" sz="2000" dirty="0"/>
              <a:t> </a:t>
            </a:r>
            <a:r>
              <a:rPr lang="en-US" altLang="en-US" sz="2000" dirty="0">
                <a:solidFill>
                  <a:srgbClr val="0000FF"/>
                </a:solidFill>
              </a:rPr>
              <a:t>access specifier </a:t>
            </a:r>
            <a:r>
              <a:rPr lang="en-US" altLang="en-US" sz="2000" dirty="0">
                <a:latin typeface="Times New Roman" panose="02020603050405020304" pitchFamily="18" charset="0"/>
                <a:cs typeface="Times New Roman" panose="02020603050405020304" pitchFamily="18" charset="0"/>
              </a:rPr>
              <a:t>is a Java keyword that indicates how a field or method can be accessed.</a:t>
            </a:r>
          </a:p>
          <a:p>
            <a:pPr marL="457200" indent="-457200">
              <a:spcBef>
                <a:spcPts val="1200"/>
              </a:spcBef>
              <a:defRPr/>
            </a:pPr>
            <a:r>
              <a:rPr lang="en-US" altLang="en-US" sz="2000" dirty="0">
                <a:solidFill>
                  <a:srgbClr val="0000FF"/>
                </a:solidFill>
                <a:latin typeface="Courier New" panose="02070309020205020404" pitchFamily="49" charset="0"/>
              </a:rPr>
              <a:t>public</a:t>
            </a:r>
          </a:p>
          <a:p>
            <a:pPr marL="914400" lvl="1" indent="-452438">
              <a:spcBef>
                <a:spcPts val="0"/>
              </a:spcBef>
              <a:defRPr/>
            </a:pPr>
            <a:r>
              <a:rPr lang="en-US" altLang="en-US" sz="2000" dirty="0"/>
              <a:t>When the </a:t>
            </a:r>
            <a:r>
              <a:rPr lang="en-US" altLang="en-US" sz="2000" dirty="0">
                <a:solidFill>
                  <a:srgbClr val="0000FF"/>
                </a:solidFill>
                <a:latin typeface="Courier New" panose="02070309020205020404" pitchFamily="49" charset="0"/>
              </a:rPr>
              <a:t>public</a:t>
            </a:r>
            <a:r>
              <a:rPr lang="en-US" altLang="en-US" sz="2000" dirty="0"/>
              <a:t> access specifier is applied to a class member, such</a:t>
            </a:r>
          </a:p>
          <a:p>
            <a:pPr marL="914400" lvl="1" indent="-452438">
              <a:spcBef>
                <a:spcPts val="0"/>
              </a:spcBef>
              <a:buFontTx/>
              <a:buNone/>
              <a:defRPr/>
            </a:pPr>
            <a:r>
              <a:rPr lang="en-US" altLang="en-US" sz="2000" dirty="0"/>
              <a:t>        as for the </a:t>
            </a:r>
          </a:p>
          <a:p>
            <a:pPr marL="914400" lvl="1" indent="-452438">
              <a:spcBef>
                <a:spcPts val="0"/>
              </a:spcBef>
              <a:buFontTx/>
              <a:buNone/>
              <a:defRPr/>
            </a:pPr>
            <a:r>
              <a:rPr lang="en-US" altLang="en-US" sz="2000" dirty="0">
                <a:latin typeface="Consolas" panose="020B0609020204030204" pitchFamily="49" charset="0"/>
              </a:rPr>
              <a:t>  	    public class Rectangle { </a:t>
            </a:r>
            <a:r>
              <a:rPr lang="en-US" altLang="en-US" sz="2000" dirty="0"/>
              <a:t>…       </a:t>
            </a:r>
          </a:p>
          <a:p>
            <a:pPr marL="461963" lvl="1" indent="0">
              <a:spcBef>
                <a:spcPts val="0"/>
              </a:spcBef>
              <a:buFontTx/>
              <a:buNone/>
              <a:defRPr/>
            </a:pPr>
            <a:r>
              <a:rPr lang="en-US" altLang="en-US" sz="2000" dirty="0">
                <a:latin typeface="Consolas" panose="020B0609020204030204" pitchFamily="49" charset="0"/>
              </a:rPr>
              <a:t>	    public double </a:t>
            </a:r>
            <a:r>
              <a:rPr lang="en-US" altLang="en-US" sz="2000" dirty="0" err="1">
                <a:latin typeface="Consolas" panose="020B0609020204030204" pitchFamily="49" charset="0"/>
              </a:rPr>
              <a:t>getLength</a:t>
            </a:r>
            <a:r>
              <a:rPr lang="en-US" altLang="en-US" sz="2000" dirty="0">
                <a:latin typeface="Consolas" panose="020B0609020204030204" pitchFamily="49" charset="0"/>
              </a:rPr>
              <a:t>(){ return length; }</a:t>
            </a:r>
          </a:p>
          <a:p>
            <a:pPr marL="461963" lvl="1" indent="0">
              <a:spcBef>
                <a:spcPts val="0"/>
              </a:spcBef>
              <a:buFontTx/>
              <a:buNone/>
              <a:defRPr/>
            </a:pPr>
            <a:r>
              <a:rPr lang="en-US" altLang="en-US" sz="2000" dirty="0">
                <a:latin typeface="Consolas" panose="020B0609020204030204" pitchFamily="49" charset="0"/>
              </a:rPr>
              <a:t>  	    public void </a:t>
            </a:r>
            <a:r>
              <a:rPr lang="en-US" altLang="en-US" sz="2000" dirty="0" err="1">
                <a:latin typeface="Consolas" panose="020B0609020204030204" pitchFamily="49" charset="0"/>
              </a:rPr>
              <a:t>setLength</a:t>
            </a:r>
            <a:r>
              <a:rPr lang="en-US" altLang="en-US" sz="2000" dirty="0">
                <a:latin typeface="Consolas" panose="020B0609020204030204" pitchFamily="49" charset="0"/>
              </a:rPr>
              <a:t>(){ … } }</a:t>
            </a:r>
          </a:p>
          <a:p>
            <a:pPr marL="914400" lvl="1" indent="-452438">
              <a:spcBef>
                <a:spcPts val="0"/>
              </a:spcBef>
              <a:buFontTx/>
              <a:buNone/>
              <a:defRPr/>
            </a:pP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the member, </a:t>
            </a:r>
            <a:r>
              <a:rPr lang="en-US" altLang="en-US" sz="2000" dirty="0" err="1">
                <a:solidFill>
                  <a:srgbClr val="0000FF"/>
                </a:solidFill>
                <a:latin typeface="Consolas" panose="020B0609020204030204" pitchFamily="49" charset="0"/>
              </a:rPr>
              <a:t>getLength</a:t>
            </a:r>
            <a:r>
              <a:rPr lang="en-US" altLang="en-US" sz="2000" dirty="0">
                <a:solidFill>
                  <a:srgbClr val="0000FF"/>
                </a:solidFill>
              </a:rPr>
              <a:t> or </a:t>
            </a:r>
            <a:r>
              <a:rPr lang="en-US" altLang="en-US" sz="2000" dirty="0" err="1">
                <a:solidFill>
                  <a:srgbClr val="0000FF"/>
                </a:solidFill>
                <a:latin typeface="Consolas" panose="020B0609020204030204" pitchFamily="49" charset="0"/>
              </a:rPr>
              <a:t>setLength</a:t>
            </a: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can be accessed by code inside the class or outside</a:t>
            </a:r>
            <a:r>
              <a:rPr lang="en-US" altLang="en-US" sz="2000" dirty="0">
                <a:latin typeface="Times New Roman" panose="02020603050405020304" pitchFamily="18" charset="0"/>
                <a:cs typeface="Times New Roman" panose="02020603050405020304" pitchFamily="18" charset="0"/>
              </a:rPr>
              <a:t>.</a:t>
            </a:r>
          </a:p>
          <a:p>
            <a:pPr marL="457200" indent="-457200">
              <a:spcBef>
                <a:spcPts val="1200"/>
              </a:spcBef>
              <a:defRPr/>
            </a:pPr>
            <a:r>
              <a:rPr lang="en-US" altLang="en-US" sz="2000" dirty="0">
                <a:solidFill>
                  <a:srgbClr val="0000FF"/>
                </a:solidFill>
                <a:latin typeface="Courier New" panose="02070309020205020404" pitchFamily="49" charset="0"/>
              </a:rPr>
              <a:t>private</a:t>
            </a:r>
          </a:p>
          <a:p>
            <a:pPr lvl="1">
              <a:spcBef>
                <a:spcPts val="600"/>
              </a:spcBef>
              <a:defRPr/>
            </a:pPr>
            <a:r>
              <a:rPr lang="en-US" altLang="en-US" sz="2000" dirty="0">
                <a:latin typeface="Times New Roman" panose="02020603050405020304" pitchFamily="18" charset="0"/>
                <a:cs typeface="Times New Roman" panose="02020603050405020304" pitchFamily="18" charset="0"/>
              </a:rPr>
              <a:t>When the </a:t>
            </a:r>
            <a:r>
              <a:rPr lang="en-US" altLang="en-US" sz="2000" dirty="0">
                <a:latin typeface="Courier New" panose="02070309020205020404" pitchFamily="49" charset="0"/>
              </a:rPr>
              <a:t>private</a:t>
            </a:r>
            <a:r>
              <a:rPr lang="en-US" altLang="en-US" sz="2000" dirty="0"/>
              <a:t> </a:t>
            </a:r>
            <a:r>
              <a:rPr lang="en-US" altLang="en-US" sz="2000" dirty="0">
                <a:latin typeface="Times New Roman" panose="02020603050405020304" pitchFamily="18" charset="0"/>
                <a:cs typeface="Times New Roman" panose="02020603050405020304" pitchFamily="18" charset="0"/>
              </a:rPr>
              <a:t>access specifier is applied to a class member, </a:t>
            </a:r>
            <a:r>
              <a:rPr lang="en-US" altLang="en-US" sz="2000" dirty="0">
                <a:solidFill>
                  <a:srgbClr val="0000FF"/>
                </a:solidFill>
                <a:latin typeface="Times New Roman" panose="02020603050405020304" pitchFamily="18" charset="0"/>
                <a:cs typeface="Times New Roman" panose="02020603050405020304" pitchFamily="18" charset="0"/>
              </a:rPr>
              <a:t>the member such as</a:t>
            </a:r>
            <a:r>
              <a:rPr lang="en-US" altLang="en-US" sz="2000" dirty="0">
                <a:solidFill>
                  <a:srgbClr val="0000FF"/>
                </a:solidFill>
              </a:rPr>
              <a:t> </a:t>
            </a:r>
            <a:r>
              <a:rPr lang="en-US" altLang="en-US" sz="2000" dirty="0">
                <a:solidFill>
                  <a:srgbClr val="0000FF"/>
                </a:solidFill>
                <a:latin typeface="Consolas" panose="020B0609020204030204" pitchFamily="49" charset="0"/>
              </a:rPr>
              <a:t>private double length</a:t>
            </a: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where length has a value of </a:t>
            </a:r>
            <a:r>
              <a:rPr lang="en-US" altLang="en-US" sz="2000" dirty="0">
                <a:solidFill>
                  <a:srgbClr val="0000FF"/>
                </a:solidFill>
                <a:latin typeface="Consolas" panose="020B0609020204030204" pitchFamily="49" charset="0"/>
              </a:rPr>
              <a:t>5024.10</a:t>
            </a: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cannot be accessed by code outside the class.</a:t>
            </a:r>
            <a:r>
              <a:rPr lang="en-US" altLang="en-US" sz="2000" dirty="0">
                <a:latin typeface="Times New Roman" panose="02020603050405020304" pitchFamily="18" charset="0"/>
                <a:cs typeface="Times New Roman" panose="02020603050405020304" pitchFamily="18" charset="0"/>
              </a:rPr>
              <a:t>  </a:t>
            </a:r>
            <a:r>
              <a:rPr lang="en-US" altLang="en-US" sz="2000" dirty="0">
                <a:solidFill>
                  <a:srgbClr val="0000FF"/>
                </a:solidFill>
                <a:latin typeface="Times New Roman" panose="02020603050405020304" pitchFamily="18" charset="0"/>
                <a:cs typeface="Times New Roman" panose="02020603050405020304" pitchFamily="18" charset="0"/>
              </a:rPr>
              <a:t>The member, </a:t>
            </a:r>
            <a:r>
              <a:rPr lang="en-US" altLang="en-US" sz="2000" dirty="0">
                <a:solidFill>
                  <a:srgbClr val="0000FF"/>
                </a:solidFill>
                <a:latin typeface="Consolas" panose="020B0609020204030204" pitchFamily="49" charset="0"/>
              </a:rPr>
              <a:t>length</a:t>
            </a:r>
            <a:r>
              <a:rPr lang="en-US" altLang="en-US" sz="2000" dirty="0">
                <a:solidFill>
                  <a:srgbClr val="0000FF"/>
                </a:solidFill>
              </a:rPr>
              <a:t> </a:t>
            </a:r>
            <a:r>
              <a:rPr lang="en-US" altLang="en-US" sz="2000" dirty="0">
                <a:solidFill>
                  <a:srgbClr val="0000FF"/>
                </a:solidFill>
                <a:latin typeface="Times New Roman" panose="02020603050405020304" pitchFamily="18" charset="0"/>
                <a:cs typeface="Times New Roman" panose="02020603050405020304" pitchFamily="18" charset="0"/>
              </a:rPr>
              <a:t>can be accessed only by methods that are members, such as </a:t>
            </a:r>
            <a:r>
              <a:rPr lang="en-US" altLang="en-US" sz="2000" dirty="0" err="1">
                <a:solidFill>
                  <a:srgbClr val="0000FF"/>
                </a:solidFill>
                <a:latin typeface="Consolas" panose="020B0609020204030204" pitchFamily="49" charset="0"/>
              </a:rPr>
              <a:t>setlength</a:t>
            </a:r>
            <a:r>
              <a:rPr lang="en-US" altLang="en-US" sz="2000" dirty="0">
                <a:solidFill>
                  <a:srgbClr val="0000FF"/>
                </a:solidFill>
                <a:latin typeface="Consolas" panose="020B0609020204030204" pitchFamily="49" charset="0"/>
              </a:rPr>
              <a:t>() </a:t>
            </a:r>
            <a:r>
              <a:rPr lang="en-US" altLang="en-US" sz="2000" dirty="0">
                <a:solidFill>
                  <a:srgbClr val="0000FF"/>
                </a:solidFill>
              </a:rPr>
              <a:t>and </a:t>
            </a:r>
            <a:r>
              <a:rPr lang="en-US" altLang="en-US" sz="2000" dirty="0" err="1">
                <a:solidFill>
                  <a:srgbClr val="0000FF"/>
                </a:solidFill>
                <a:latin typeface="Consolas" panose="020B0609020204030204" pitchFamily="49" charset="0"/>
              </a:rPr>
              <a:t>getLength</a:t>
            </a:r>
            <a:r>
              <a:rPr lang="en-US" altLang="en-US" sz="2000" dirty="0">
                <a:solidFill>
                  <a:srgbClr val="0000FF"/>
                </a:solidFill>
                <a:latin typeface="Consolas" panose="020B0609020204030204" pitchFamily="49" charset="0"/>
              </a:rPr>
              <a:t>() </a:t>
            </a:r>
            <a:r>
              <a:rPr lang="en-US" altLang="en-US" sz="2000" dirty="0">
                <a:solidFill>
                  <a:srgbClr val="0000FF"/>
                </a:solidFill>
                <a:latin typeface="Times New Roman" panose="02020603050405020304" pitchFamily="18" charset="0"/>
                <a:cs typeface="Times New Roman" panose="02020603050405020304" pitchFamily="18" charset="0"/>
              </a:rPr>
              <a:t>of the same class, such as the class </a:t>
            </a:r>
            <a:r>
              <a:rPr lang="en-US" altLang="en-US" sz="2000" dirty="0">
                <a:solidFill>
                  <a:srgbClr val="0000FF"/>
                </a:solidFill>
                <a:latin typeface="Consolas" panose="020B0609020204030204" pitchFamily="49" charset="0"/>
              </a:rPr>
              <a:t>Rectangle</a:t>
            </a:r>
            <a:r>
              <a:rPr lang="en-US" altLang="en-US" sz="2000" dirty="0">
                <a:solidFill>
                  <a:srgbClr val="0000FF"/>
                </a:solidFill>
              </a:rPr>
              <a:t>.</a:t>
            </a:r>
          </a:p>
        </p:txBody>
      </p:sp>
    </p:spTree>
    <p:extLst>
      <p:ext uri="{BB962C8B-B14F-4D97-AF65-F5344CB8AC3E}">
        <p14:creationId xmlns:p14="http://schemas.microsoft.com/office/powerpoint/2010/main" val="1496116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94E4481-477F-6438-6235-A45E3C1C5AAE}"/>
              </a:ext>
            </a:extLst>
          </p:cNvPr>
          <p:cNvSpPr txBox="1">
            <a:spLocks noChangeArrowheads="1"/>
          </p:cNvSpPr>
          <p:nvPr/>
        </p:nvSpPr>
        <p:spPr>
          <a:xfrm>
            <a:off x="1440872" y="276370"/>
            <a:ext cx="6477001" cy="715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Header for the </a:t>
            </a:r>
            <a:r>
              <a:rPr lang="en-US" altLang="en-US" sz="3200">
                <a:latin typeface="Courier New" panose="02070309020205020404" pitchFamily="49" charset="0"/>
              </a:rPr>
              <a:t>setLength</a:t>
            </a:r>
            <a:r>
              <a:rPr lang="en-US" altLang="en-US" sz="3200"/>
              <a:t> Method</a:t>
            </a:r>
            <a:endParaRPr lang="en-US" altLang="en-US" sz="3200" dirty="0"/>
          </a:p>
        </p:txBody>
      </p:sp>
      <p:sp>
        <p:nvSpPr>
          <p:cNvPr id="4" name="Rectangle 3">
            <a:extLst>
              <a:ext uri="{FF2B5EF4-FFF2-40B4-BE49-F238E27FC236}">
                <a16:creationId xmlns:a16="http://schemas.microsoft.com/office/drawing/2014/main" id="{8EC81070-812C-6E76-C24B-96F30670EAB5}"/>
              </a:ext>
            </a:extLst>
          </p:cNvPr>
          <p:cNvSpPr txBox="1">
            <a:spLocks noChangeArrowheads="1"/>
          </p:cNvSpPr>
          <p:nvPr/>
        </p:nvSpPr>
        <p:spPr>
          <a:xfrm>
            <a:off x="1879737" y="4667503"/>
            <a:ext cx="5965399" cy="558979"/>
          </a:xfrm>
          <a:prstGeom prst="rect">
            <a:avLst/>
          </a:prstGeom>
          <a:solidFill>
            <a:srgbClr val="FFFF00"/>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dirty="0">
                <a:latin typeface="Consolas" panose="020B0609020204030204" pitchFamily="49" charset="0"/>
              </a:rPr>
              <a:t>public void </a:t>
            </a:r>
            <a:r>
              <a:rPr lang="en-US" altLang="en-US" sz="2400" dirty="0" err="1">
                <a:latin typeface="Consolas" panose="020B0609020204030204" pitchFamily="49" charset="0"/>
              </a:rPr>
              <a:t>setLength</a:t>
            </a:r>
            <a:r>
              <a:rPr lang="en-US" altLang="en-US" sz="2400" dirty="0">
                <a:latin typeface="Consolas" panose="020B0609020204030204" pitchFamily="49" charset="0"/>
              </a:rPr>
              <a:t> (double </a:t>
            </a:r>
            <a:r>
              <a:rPr lang="en-US" altLang="en-US" sz="2400" dirty="0" err="1">
                <a:latin typeface="Consolas" panose="020B0609020204030204" pitchFamily="49" charset="0"/>
              </a:rPr>
              <a:t>len</a:t>
            </a:r>
            <a:r>
              <a:rPr lang="en-US" altLang="en-US" sz="2400" dirty="0">
                <a:latin typeface="Consolas" panose="020B0609020204030204" pitchFamily="49" charset="0"/>
              </a:rPr>
              <a:t>)</a:t>
            </a:r>
          </a:p>
        </p:txBody>
      </p:sp>
      <p:sp>
        <p:nvSpPr>
          <p:cNvPr id="5" name="Text Box 4">
            <a:extLst>
              <a:ext uri="{FF2B5EF4-FFF2-40B4-BE49-F238E27FC236}">
                <a16:creationId xmlns:a16="http://schemas.microsoft.com/office/drawing/2014/main" id="{61A3CAD7-885A-756C-D9FA-5DC2902425C9}"/>
              </a:ext>
            </a:extLst>
          </p:cNvPr>
          <p:cNvSpPr txBox="1">
            <a:spLocks noChangeArrowheads="1"/>
          </p:cNvSpPr>
          <p:nvPr/>
        </p:nvSpPr>
        <p:spPr bwMode="auto">
          <a:xfrm>
            <a:off x="1454581" y="3097213"/>
            <a:ext cx="14827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dirty="0">
                <a:solidFill>
                  <a:srgbClr val="FF3300"/>
                </a:solidFill>
              </a:rPr>
              <a:t>Access specifier</a:t>
            </a:r>
          </a:p>
        </p:txBody>
      </p:sp>
      <p:sp>
        <p:nvSpPr>
          <p:cNvPr id="6" name="Line 5">
            <a:extLst>
              <a:ext uri="{FF2B5EF4-FFF2-40B4-BE49-F238E27FC236}">
                <a16:creationId xmlns:a16="http://schemas.microsoft.com/office/drawing/2014/main" id="{616602DE-E0CD-27FE-1382-7EAE1A8ECC30}"/>
              </a:ext>
            </a:extLst>
          </p:cNvPr>
          <p:cNvSpPr>
            <a:spLocks noChangeShapeType="1"/>
          </p:cNvSpPr>
          <p:nvPr/>
        </p:nvSpPr>
        <p:spPr bwMode="auto">
          <a:xfrm>
            <a:off x="2247898" y="3983038"/>
            <a:ext cx="0" cy="609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7" name="Text Box 6">
            <a:extLst>
              <a:ext uri="{FF2B5EF4-FFF2-40B4-BE49-F238E27FC236}">
                <a16:creationId xmlns:a16="http://schemas.microsoft.com/office/drawing/2014/main" id="{4FE0262D-A394-5129-FF87-C19AE080A029}"/>
              </a:ext>
            </a:extLst>
          </p:cNvPr>
          <p:cNvSpPr txBox="1">
            <a:spLocks noChangeArrowheads="1"/>
          </p:cNvSpPr>
          <p:nvPr/>
        </p:nvSpPr>
        <p:spPr bwMode="auto">
          <a:xfrm>
            <a:off x="2788224" y="2784910"/>
            <a:ext cx="1447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dirty="0">
                <a:solidFill>
                  <a:srgbClr val="FF3300"/>
                </a:solidFill>
              </a:rPr>
              <a:t>Return Type</a:t>
            </a:r>
          </a:p>
        </p:txBody>
      </p:sp>
      <p:sp>
        <p:nvSpPr>
          <p:cNvPr id="8" name="Line 8">
            <a:extLst>
              <a:ext uri="{FF2B5EF4-FFF2-40B4-BE49-F238E27FC236}">
                <a16:creationId xmlns:a16="http://schemas.microsoft.com/office/drawing/2014/main" id="{A7A706D9-C244-0A90-97AA-7B7947C48D86}"/>
              </a:ext>
            </a:extLst>
          </p:cNvPr>
          <p:cNvSpPr>
            <a:spLocks noChangeShapeType="1"/>
          </p:cNvSpPr>
          <p:nvPr/>
        </p:nvSpPr>
        <p:spPr bwMode="auto">
          <a:xfrm>
            <a:off x="3508805" y="3607234"/>
            <a:ext cx="3319" cy="104096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9" name="Text Box 9">
            <a:extLst>
              <a:ext uri="{FF2B5EF4-FFF2-40B4-BE49-F238E27FC236}">
                <a16:creationId xmlns:a16="http://schemas.microsoft.com/office/drawing/2014/main" id="{249C4BC8-2F41-987C-AF11-8062E88C3491}"/>
              </a:ext>
            </a:extLst>
          </p:cNvPr>
          <p:cNvSpPr txBox="1">
            <a:spLocks noChangeArrowheads="1"/>
          </p:cNvSpPr>
          <p:nvPr/>
        </p:nvSpPr>
        <p:spPr bwMode="auto">
          <a:xfrm>
            <a:off x="1530924" y="5234420"/>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dirty="0">
                <a:solidFill>
                  <a:srgbClr val="FF3300"/>
                </a:solidFill>
              </a:rPr>
              <a:t>Parameter variable declaration</a:t>
            </a:r>
          </a:p>
        </p:txBody>
      </p:sp>
      <p:sp>
        <p:nvSpPr>
          <p:cNvPr id="10" name="Text Box 10">
            <a:extLst>
              <a:ext uri="{FF2B5EF4-FFF2-40B4-BE49-F238E27FC236}">
                <a16:creationId xmlns:a16="http://schemas.microsoft.com/office/drawing/2014/main" id="{EF9D7DA0-1E11-9ABD-D706-4417AEE087A7}"/>
              </a:ext>
            </a:extLst>
          </p:cNvPr>
          <p:cNvSpPr txBox="1">
            <a:spLocks noChangeArrowheads="1"/>
          </p:cNvSpPr>
          <p:nvPr/>
        </p:nvSpPr>
        <p:spPr bwMode="auto">
          <a:xfrm>
            <a:off x="4198212" y="3181874"/>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dirty="0">
                <a:solidFill>
                  <a:srgbClr val="FF3300"/>
                </a:solidFill>
              </a:rPr>
              <a:t>Method Name</a:t>
            </a:r>
          </a:p>
        </p:txBody>
      </p:sp>
      <p:sp>
        <p:nvSpPr>
          <p:cNvPr id="11" name="Line 11">
            <a:extLst>
              <a:ext uri="{FF2B5EF4-FFF2-40B4-BE49-F238E27FC236}">
                <a16:creationId xmlns:a16="http://schemas.microsoft.com/office/drawing/2014/main" id="{04B45033-EF1D-B0F1-A71C-541BF1ADADC4}"/>
              </a:ext>
            </a:extLst>
          </p:cNvPr>
          <p:cNvSpPr>
            <a:spLocks noChangeShapeType="1"/>
          </p:cNvSpPr>
          <p:nvPr/>
        </p:nvSpPr>
        <p:spPr bwMode="auto">
          <a:xfrm>
            <a:off x="4814448" y="3983038"/>
            <a:ext cx="0" cy="60960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2" name="Line 12">
            <a:extLst>
              <a:ext uri="{FF2B5EF4-FFF2-40B4-BE49-F238E27FC236}">
                <a16:creationId xmlns:a16="http://schemas.microsoft.com/office/drawing/2014/main" id="{A9C86A84-068E-1B7F-EB9A-061BDA5CC459}"/>
              </a:ext>
            </a:extLst>
          </p:cNvPr>
          <p:cNvSpPr>
            <a:spLocks noChangeShapeType="1"/>
          </p:cNvSpPr>
          <p:nvPr/>
        </p:nvSpPr>
        <p:spPr bwMode="auto">
          <a:xfrm flipV="1">
            <a:off x="6674424" y="5181600"/>
            <a:ext cx="0" cy="40005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3" name="Line 13">
            <a:extLst>
              <a:ext uri="{FF2B5EF4-FFF2-40B4-BE49-F238E27FC236}">
                <a16:creationId xmlns:a16="http://schemas.microsoft.com/office/drawing/2014/main" id="{AC1078BE-3173-1349-486A-D3D164E8D53A}"/>
              </a:ext>
            </a:extLst>
          </p:cNvPr>
          <p:cNvSpPr>
            <a:spLocks noChangeShapeType="1"/>
          </p:cNvSpPr>
          <p:nvPr/>
        </p:nvSpPr>
        <p:spPr bwMode="auto">
          <a:xfrm>
            <a:off x="5760024" y="5181600"/>
            <a:ext cx="1828800"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4" name="Line 14">
            <a:extLst>
              <a:ext uri="{FF2B5EF4-FFF2-40B4-BE49-F238E27FC236}">
                <a16:creationId xmlns:a16="http://schemas.microsoft.com/office/drawing/2014/main" id="{19CE5435-55F8-58EB-909F-946C769B2F13}"/>
              </a:ext>
            </a:extLst>
          </p:cNvPr>
          <p:cNvSpPr>
            <a:spLocks noChangeShapeType="1"/>
          </p:cNvSpPr>
          <p:nvPr/>
        </p:nvSpPr>
        <p:spPr bwMode="auto">
          <a:xfrm>
            <a:off x="5569524" y="5562600"/>
            <a:ext cx="1104900" cy="7938"/>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15" name="Text Box 15">
            <a:extLst>
              <a:ext uri="{FF2B5EF4-FFF2-40B4-BE49-F238E27FC236}">
                <a16:creationId xmlns:a16="http://schemas.microsoft.com/office/drawing/2014/main" id="{E3F4C90A-3D4C-2324-8475-E8E95B1FA1D2}"/>
              </a:ext>
            </a:extLst>
          </p:cNvPr>
          <p:cNvSpPr txBox="1">
            <a:spLocks noChangeArrowheads="1"/>
          </p:cNvSpPr>
          <p:nvPr/>
        </p:nvSpPr>
        <p:spPr bwMode="auto">
          <a:xfrm>
            <a:off x="1590239" y="946087"/>
            <a:ext cx="9160883" cy="176971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marL="457200" indent="-457200" eaLnBrk="1" hangingPunct="1">
              <a:spcBef>
                <a:spcPct val="50000"/>
              </a:spcBef>
              <a:buClrTx/>
              <a:buFont typeface="Arial" panose="020B0604020202020204" pitchFamily="34" charset="0"/>
              <a:buChar char="•"/>
            </a:pPr>
            <a:r>
              <a:rPr lang="en-US" altLang="en-US" sz="2600" i="0" dirty="0">
                <a:solidFill>
                  <a:srgbClr val="FF3300"/>
                </a:solidFill>
              </a:rPr>
              <a:t>Notice the word </a:t>
            </a:r>
            <a:r>
              <a:rPr lang="en-US" altLang="en-US" sz="2600" b="1" i="0" dirty="0">
                <a:solidFill>
                  <a:srgbClr val="FF00FF"/>
                </a:solidFill>
                <a:latin typeface="Courier New" panose="02070309020205020404" pitchFamily="49" charset="0"/>
              </a:rPr>
              <a:t>static</a:t>
            </a:r>
            <a:r>
              <a:rPr lang="en-US" altLang="en-US" sz="2600" b="1" i="0" dirty="0">
                <a:solidFill>
                  <a:srgbClr val="FF3300"/>
                </a:solidFill>
              </a:rPr>
              <a:t> </a:t>
            </a:r>
            <a:r>
              <a:rPr lang="en-US" altLang="en-US" sz="2600" i="0" dirty="0">
                <a:solidFill>
                  <a:srgbClr val="FF3300"/>
                </a:solidFill>
              </a:rPr>
              <a:t>does not appear in the method header.</a:t>
            </a:r>
          </a:p>
          <a:p>
            <a:pPr marL="457200" indent="-457200" eaLnBrk="1" hangingPunct="1">
              <a:spcBef>
                <a:spcPts val="600"/>
              </a:spcBef>
              <a:buClrTx/>
              <a:buFont typeface="Arial" panose="020B0604020202020204" pitchFamily="34" charset="0"/>
              <a:buChar char="•"/>
            </a:pPr>
            <a:r>
              <a:rPr lang="en-US" altLang="en-US" sz="2600" i="0" dirty="0">
                <a:solidFill>
                  <a:srgbClr val="FF3300"/>
                </a:solidFill>
              </a:rPr>
              <a:t>When </a:t>
            </a:r>
            <a:r>
              <a:rPr lang="en-US" altLang="en-US" sz="2600" i="0" dirty="0">
                <a:solidFill>
                  <a:srgbClr val="0000FF"/>
                </a:solidFill>
              </a:rPr>
              <a:t>a method is designed to work on an instance of a class </a:t>
            </a:r>
            <a:r>
              <a:rPr lang="en-US" altLang="en-US" sz="2600" i="0" dirty="0">
                <a:solidFill>
                  <a:srgbClr val="FF3300"/>
                </a:solidFill>
              </a:rPr>
              <a:t>(referred to as </a:t>
            </a:r>
            <a:r>
              <a:rPr lang="en-US" altLang="en-US" sz="2600" i="0" dirty="0">
                <a:solidFill>
                  <a:srgbClr val="0000FF"/>
                </a:solidFill>
              </a:rPr>
              <a:t>an </a:t>
            </a:r>
            <a:r>
              <a:rPr lang="en-US" altLang="en-US" sz="2600" dirty="0">
                <a:solidFill>
                  <a:srgbClr val="0000FF"/>
                </a:solidFill>
              </a:rPr>
              <a:t>instance method</a:t>
            </a:r>
            <a:r>
              <a:rPr lang="en-US" altLang="en-US" sz="2600" i="0" dirty="0">
                <a:solidFill>
                  <a:srgbClr val="FF3300"/>
                </a:solidFill>
              </a:rPr>
              <a:t>), do not write the word static in the header.</a:t>
            </a:r>
          </a:p>
        </p:txBody>
      </p:sp>
      <p:sp>
        <p:nvSpPr>
          <p:cNvPr id="16" name="TextBox 1">
            <a:extLst>
              <a:ext uri="{FF2B5EF4-FFF2-40B4-BE49-F238E27FC236}">
                <a16:creationId xmlns:a16="http://schemas.microsoft.com/office/drawing/2014/main" id="{06A23E36-2A2B-324B-D515-3BFDBAAC0646}"/>
              </a:ext>
            </a:extLst>
          </p:cNvPr>
          <p:cNvSpPr txBox="1">
            <a:spLocks noChangeArrowheads="1"/>
          </p:cNvSpPr>
          <p:nvPr/>
        </p:nvSpPr>
        <p:spPr bwMode="auto">
          <a:xfrm>
            <a:off x="5979099" y="2957820"/>
            <a:ext cx="475832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This is an instance method because this method will store a value in the length field of an instance of the Rectangle class.</a:t>
            </a:r>
          </a:p>
        </p:txBody>
      </p:sp>
      <p:sp>
        <p:nvSpPr>
          <p:cNvPr id="18" name="TextBox 17">
            <a:extLst>
              <a:ext uri="{FF2B5EF4-FFF2-40B4-BE49-F238E27FC236}">
                <a16:creationId xmlns:a16="http://schemas.microsoft.com/office/drawing/2014/main" id="{55DDEB21-5A9F-7ACC-2532-559365EBF6DA}"/>
              </a:ext>
            </a:extLst>
          </p:cNvPr>
          <p:cNvSpPr txBox="1"/>
          <p:nvPr/>
        </p:nvSpPr>
        <p:spPr>
          <a:xfrm flipH="1">
            <a:off x="9096949" y="4693877"/>
            <a:ext cx="1174750" cy="10779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i="0" dirty="0"/>
              <a:t>Instance of Rectangle class (an object)</a:t>
            </a:r>
          </a:p>
        </p:txBody>
      </p:sp>
      <p:sp>
        <p:nvSpPr>
          <p:cNvPr id="19" name="TextBox 18">
            <a:extLst>
              <a:ext uri="{FF2B5EF4-FFF2-40B4-BE49-F238E27FC236}">
                <a16:creationId xmlns:a16="http://schemas.microsoft.com/office/drawing/2014/main" id="{5CCA2022-1315-0E5C-D571-A328FC53D7C8}"/>
              </a:ext>
            </a:extLst>
          </p:cNvPr>
          <p:cNvSpPr txBox="1"/>
          <p:nvPr/>
        </p:nvSpPr>
        <p:spPr>
          <a:xfrm>
            <a:off x="7951063" y="5169622"/>
            <a:ext cx="1219200" cy="107791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600" i="0" dirty="0"/>
              <a:t>Instance of Rectangle class (an object)</a:t>
            </a:r>
          </a:p>
        </p:txBody>
      </p:sp>
      <p:sp>
        <p:nvSpPr>
          <p:cNvPr id="20" name="TextBox 19">
            <a:extLst>
              <a:ext uri="{FF2B5EF4-FFF2-40B4-BE49-F238E27FC236}">
                <a16:creationId xmlns:a16="http://schemas.microsoft.com/office/drawing/2014/main" id="{4CFC1B5F-8BA7-B99F-6645-86D841A3431D}"/>
              </a:ext>
            </a:extLst>
          </p:cNvPr>
          <p:cNvSpPr txBox="1"/>
          <p:nvPr/>
        </p:nvSpPr>
        <p:spPr>
          <a:xfrm>
            <a:off x="6822198" y="5585258"/>
            <a:ext cx="1219200" cy="1076325"/>
          </a:xfrm>
          <a:prstGeom prst="rect">
            <a:avLst/>
          </a:prstGeom>
          <a:solidFill>
            <a:schemeClr val="accent1">
              <a:lumMod val="40000"/>
              <a:lumOff val="60000"/>
            </a:schemeClr>
          </a:solidFill>
          <a:scene3d>
            <a:camera prst="orthographicFront"/>
            <a:lightRig rig="threePt" dir="t"/>
          </a:scene3d>
          <a:sp3d>
            <a:bevelT w="139700" h="139700" prst="divot"/>
          </a:sp3d>
        </p:spPr>
        <p:style>
          <a:lnRef idx="2">
            <a:schemeClr val="dk1"/>
          </a:lnRef>
          <a:fillRef idx="1">
            <a:schemeClr val="lt1"/>
          </a:fillRef>
          <a:effectRef idx="0">
            <a:schemeClr val="dk1"/>
          </a:effectRef>
          <a:fontRef idx="minor">
            <a:schemeClr val="dk1"/>
          </a:fontRef>
        </p:style>
        <p:txBody>
          <a:bodyPr>
            <a:spAutoFit/>
          </a:bodyPr>
          <a:lstStyle/>
          <a:p>
            <a:pPr>
              <a:defRPr/>
            </a:pPr>
            <a:r>
              <a:rPr lang="en-US" sz="1600" i="0" dirty="0"/>
              <a:t>Blueprint Rectangle class (an object)</a:t>
            </a:r>
          </a:p>
        </p:txBody>
      </p:sp>
    </p:spTree>
    <p:extLst>
      <p:ext uri="{BB962C8B-B14F-4D97-AF65-F5344CB8AC3E}">
        <p14:creationId xmlns:p14="http://schemas.microsoft.com/office/powerpoint/2010/main" val="2915314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C09A4E8-15BA-1302-405F-8777D2CBD963}"/>
              </a:ext>
            </a:extLst>
          </p:cNvPr>
          <p:cNvSpPr txBox="1">
            <a:spLocks noChangeArrowheads="1"/>
          </p:cNvSpPr>
          <p:nvPr/>
        </p:nvSpPr>
        <p:spPr>
          <a:xfrm>
            <a:off x="1375063" y="206952"/>
            <a:ext cx="8610600" cy="7937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a:t>Writing and Demonstrating the </a:t>
            </a:r>
            <a:r>
              <a:rPr lang="en-US" altLang="en-US" sz="2800">
                <a:latin typeface="Courier New" panose="02070309020205020404" pitchFamily="49" charset="0"/>
              </a:rPr>
              <a:t>setLength</a:t>
            </a:r>
            <a:r>
              <a:rPr lang="en-US" altLang="en-US" sz="2800"/>
              <a:t> Method</a:t>
            </a:r>
            <a:endParaRPr lang="en-US" altLang="en-US" sz="2800" dirty="0"/>
          </a:p>
        </p:txBody>
      </p:sp>
      <p:sp>
        <p:nvSpPr>
          <p:cNvPr id="3" name="Rectangle 3">
            <a:extLst>
              <a:ext uri="{FF2B5EF4-FFF2-40B4-BE49-F238E27FC236}">
                <a16:creationId xmlns:a16="http://schemas.microsoft.com/office/drawing/2014/main" id="{33A2166C-9FEE-4571-3CB6-7695DC135FBC}"/>
              </a:ext>
            </a:extLst>
          </p:cNvPr>
          <p:cNvSpPr txBox="1">
            <a:spLocks noChangeArrowheads="1"/>
          </p:cNvSpPr>
          <p:nvPr/>
        </p:nvSpPr>
        <p:spPr>
          <a:xfrm>
            <a:off x="1641763" y="1000702"/>
            <a:ext cx="7772400" cy="56848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000" b="1">
                <a:latin typeface="Consolas" panose="020B0609020204030204" pitchFamily="49" charset="0"/>
              </a:rPr>
              <a:t>public class Rectangle</a:t>
            </a:r>
          </a:p>
          <a:p>
            <a:pPr>
              <a:spcBef>
                <a:spcPct val="0"/>
              </a:spcBef>
              <a:buFontTx/>
              <a:buNone/>
            </a:pPr>
            <a:r>
              <a:rPr lang="en-US" altLang="en-US" sz="2000" b="1">
                <a:latin typeface="Consolas" panose="020B0609020204030204" pitchFamily="49" charset="0"/>
              </a:rPr>
              <a:t>{	</a:t>
            </a:r>
            <a:r>
              <a:rPr lang="en-US" altLang="en-US" sz="2000">
                <a:latin typeface="Consolas" panose="020B0609020204030204" pitchFamily="49" charset="0"/>
              </a:rPr>
              <a:t> </a:t>
            </a:r>
          </a:p>
          <a:p>
            <a:pPr>
              <a:spcBef>
                <a:spcPct val="0"/>
              </a:spcBef>
              <a:buFontTx/>
              <a:buNone/>
            </a:pPr>
            <a:r>
              <a:rPr lang="en-US" altLang="en-US" sz="2000">
                <a:latin typeface="Consolas" panose="020B0609020204030204" pitchFamily="49" charset="0"/>
              </a:rPr>
              <a:t>	 </a:t>
            </a:r>
            <a:r>
              <a:rPr lang="en-US" altLang="en-US" sz="2000" b="1">
                <a:latin typeface="Consolas" panose="020B0609020204030204" pitchFamily="49" charset="0"/>
              </a:rPr>
              <a:t>private double length;</a:t>
            </a:r>
          </a:p>
          <a:p>
            <a:pPr>
              <a:spcBef>
                <a:spcPct val="0"/>
              </a:spcBef>
              <a:buFontTx/>
              <a:buNone/>
            </a:pPr>
            <a:r>
              <a:rPr lang="en-US" altLang="en-US" sz="2000" b="1">
                <a:latin typeface="Consolas" panose="020B0609020204030204" pitchFamily="49" charset="0"/>
              </a:rPr>
              <a:t>	 private double width;</a:t>
            </a:r>
          </a:p>
          <a:p>
            <a:pPr>
              <a:spcBef>
                <a:spcPct val="0"/>
              </a:spcBef>
              <a:buFontTx/>
              <a:buNone/>
            </a:pPr>
            <a:r>
              <a:rPr lang="en-US" altLang="en-US" sz="2000">
                <a:latin typeface="Consolas" panose="020B0609020204030204" pitchFamily="49" charset="0"/>
              </a:rPr>
              <a:t>	 /**</a:t>
            </a:r>
          </a:p>
          <a:p>
            <a:pPr>
              <a:spcBef>
                <a:spcPct val="0"/>
              </a:spcBef>
              <a:buFontTx/>
              <a:buNone/>
            </a:pPr>
            <a:r>
              <a:rPr lang="en-US" altLang="en-US" sz="2000">
                <a:latin typeface="Consolas" panose="020B0609020204030204" pitchFamily="49" charset="0"/>
              </a:rPr>
              <a:t>      The setLength method stores a value in the</a:t>
            </a:r>
          </a:p>
          <a:p>
            <a:pPr>
              <a:spcBef>
                <a:spcPct val="0"/>
              </a:spcBef>
              <a:buFontTx/>
              <a:buNone/>
            </a:pPr>
            <a:r>
              <a:rPr lang="en-US" altLang="en-US" sz="2000">
                <a:latin typeface="Consolas" panose="020B0609020204030204" pitchFamily="49" charset="0"/>
              </a:rPr>
              <a:t>      length field.</a:t>
            </a:r>
          </a:p>
          <a:p>
            <a:pPr>
              <a:spcBef>
                <a:spcPct val="0"/>
              </a:spcBef>
              <a:buFontTx/>
              <a:buNone/>
            </a:pPr>
            <a:r>
              <a:rPr lang="en-US" altLang="en-US" sz="2000">
                <a:latin typeface="Consolas" panose="020B0609020204030204" pitchFamily="49" charset="0"/>
              </a:rPr>
              <a:t>      @param len The value to store in length.</a:t>
            </a:r>
          </a:p>
          <a:p>
            <a:pPr>
              <a:spcBef>
                <a:spcPct val="0"/>
              </a:spcBef>
              <a:buFontTx/>
              <a:buNone/>
            </a:pPr>
            <a:r>
              <a:rPr lang="en-US" altLang="en-US" sz="2000">
                <a:latin typeface="Consolas" panose="020B0609020204030204" pitchFamily="49" charset="0"/>
              </a:rPr>
              <a:t>   */</a:t>
            </a:r>
          </a:p>
          <a:p>
            <a:pPr>
              <a:spcBef>
                <a:spcPct val="0"/>
              </a:spcBef>
              <a:buFontTx/>
              <a:buNone/>
            </a:pPr>
            <a:r>
              <a:rPr lang="en-US" altLang="en-US" sz="2000" b="1">
                <a:latin typeface="Consolas" panose="020B0609020204030204" pitchFamily="49" charset="0"/>
              </a:rPr>
              <a:t>   </a:t>
            </a:r>
            <a:r>
              <a:rPr lang="en-US" altLang="en-US" sz="2000" b="1">
                <a:solidFill>
                  <a:srgbClr val="0000FF"/>
                </a:solidFill>
                <a:latin typeface="Consolas" panose="020B0609020204030204" pitchFamily="49" charset="0"/>
              </a:rPr>
              <a:t>public void setLength(double len)</a:t>
            </a:r>
          </a:p>
          <a:p>
            <a:pPr>
              <a:spcBef>
                <a:spcPct val="0"/>
              </a:spcBef>
              <a:buFontTx/>
              <a:buNone/>
            </a:pPr>
            <a:r>
              <a:rPr lang="en-US" altLang="en-US" sz="2000" b="1">
                <a:solidFill>
                  <a:srgbClr val="0000FF"/>
                </a:solidFill>
                <a:latin typeface="Consolas" panose="020B0609020204030204" pitchFamily="49" charset="0"/>
              </a:rPr>
              <a:t>   {</a:t>
            </a:r>
          </a:p>
          <a:p>
            <a:pPr>
              <a:spcBef>
                <a:spcPct val="0"/>
              </a:spcBef>
              <a:buFontTx/>
              <a:buNone/>
            </a:pPr>
            <a:r>
              <a:rPr lang="en-US" altLang="en-US" sz="2000" b="1">
                <a:solidFill>
                  <a:srgbClr val="0000FF"/>
                </a:solidFill>
                <a:latin typeface="Consolas" panose="020B0609020204030204" pitchFamily="49" charset="0"/>
              </a:rPr>
              <a:t>      length = len;</a:t>
            </a:r>
          </a:p>
          <a:p>
            <a:pPr>
              <a:spcBef>
                <a:spcPct val="0"/>
              </a:spcBef>
              <a:buFontTx/>
              <a:buNone/>
            </a:pPr>
            <a:r>
              <a:rPr lang="en-US" altLang="en-US" sz="2000" b="1">
                <a:solidFill>
                  <a:srgbClr val="0000FF"/>
                </a:solidFill>
                <a:latin typeface="Consolas" panose="020B0609020204030204" pitchFamily="49" charset="0"/>
              </a:rPr>
              <a:t>   }</a:t>
            </a:r>
          </a:p>
          <a:p>
            <a:pPr>
              <a:spcBef>
                <a:spcPct val="0"/>
              </a:spcBef>
              <a:buFontTx/>
              <a:buNone/>
            </a:pPr>
            <a:r>
              <a:rPr lang="en-US" altLang="en-US" sz="2000">
                <a:latin typeface="Consolas" panose="020B0609020204030204" pitchFamily="49" charset="0"/>
              </a:rPr>
              <a:t>   </a:t>
            </a:r>
            <a:r>
              <a:rPr lang="en-US" altLang="en-US" sz="2000" b="1">
                <a:solidFill>
                  <a:srgbClr val="C00000"/>
                </a:solidFill>
                <a:latin typeface="Consolas" panose="020B0609020204030204" pitchFamily="49" charset="0"/>
              </a:rPr>
              <a:t>public double getLength()</a:t>
            </a:r>
          </a:p>
          <a:p>
            <a:pPr>
              <a:spcBef>
                <a:spcPct val="0"/>
              </a:spcBef>
              <a:buFontTx/>
              <a:buNone/>
            </a:pPr>
            <a:r>
              <a:rPr lang="en-US" altLang="en-US" sz="2000" b="1">
                <a:solidFill>
                  <a:srgbClr val="C00000"/>
                </a:solidFill>
                <a:latin typeface="Consolas" panose="020B0609020204030204" pitchFamily="49" charset="0"/>
              </a:rPr>
              <a:t>   {</a:t>
            </a:r>
          </a:p>
          <a:p>
            <a:pPr>
              <a:spcBef>
                <a:spcPct val="0"/>
              </a:spcBef>
              <a:buFontTx/>
              <a:buNone/>
            </a:pPr>
            <a:r>
              <a:rPr lang="en-US" altLang="en-US" sz="2000" b="1">
                <a:solidFill>
                  <a:srgbClr val="C00000"/>
                </a:solidFill>
                <a:latin typeface="Consolas" panose="020B0609020204030204" pitchFamily="49" charset="0"/>
              </a:rPr>
              <a:t>    return length;</a:t>
            </a:r>
          </a:p>
          <a:p>
            <a:pPr>
              <a:spcBef>
                <a:spcPct val="0"/>
              </a:spcBef>
              <a:buFontTx/>
              <a:buNone/>
            </a:pPr>
            <a:r>
              <a:rPr lang="en-US" altLang="en-US" sz="2000" b="1">
                <a:solidFill>
                  <a:srgbClr val="C00000"/>
                </a:solidFill>
                <a:latin typeface="Consolas" panose="020B0609020204030204" pitchFamily="49" charset="0"/>
              </a:rPr>
              <a:t>	 }</a:t>
            </a:r>
          </a:p>
          <a:p>
            <a:pPr>
              <a:spcBef>
                <a:spcPts val="300"/>
              </a:spcBef>
              <a:buFontTx/>
              <a:buNone/>
            </a:pPr>
            <a:r>
              <a:rPr lang="en-US" altLang="en-US" sz="2000" b="1">
                <a:latin typeface="Consolas" panose="020B0609020204030204" pitchFamily="49" charset="0"/>
              </a:rPr>
              <a:t>}//end of class Rectangle </a:t>
            </a:r>
            <a:endParaRPr lang="en-US" altLang="en-US" sz="2000" b="1" dirty="0">
              <a:latin typeface="Consolas" panose="020B0609020204030204" pitchFamily="49" charset="0"/>
            </a:endParaRPr>
          </a:p>
        </p:txBody>
      </p:sp>
      <p:sp>
        <p:nvSpPr>
          <p:cNvPr id="4" name="Rectangle 3">
            <a:extLst>
              <a:ext uri="{FF2B5EF4-FFF2-40B4-BE49-F238E27FC236}">
                <a16:creationId xmlns:a16="http://schemas.microsoft.com/office/drawing/2014/main" id="{A5AA1683-C24C-51D6-1C07-01651E101AF0}"/>
              </a:ext>
            </a:extLst>
          </p:cNvPr>
          <p:cNvSpPr/>
          <p:nvPr/>
        </p:nvSpPr>
        <p:spPr>
          <a:xfrm>
            <a:off x="6375834" y="1000702"/>
            <a:ext cx="4337194" cy="1000274"/>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wrap="square">
            <a:spAutoFit/>
          </a:bodyPr>
          <a:lstStyle/>
          <a:p>
            <a:pPr eaLnBrk="1" hangingPunct="1">
              <a:spcBef>
                <a:spcPts val="300"/>
              </a:spcBef>
              <a:defRPr/>
            </a:pPr>
            <a:r>
              <a:rPr lang="en-US" altLang="en-US" dirty="0">
                <a:latin typeface="Consolas" panose="020B0609020204030204" pitchFamily="49" charset="0"/>
              </a:rPr>
              <a:t>Rectangle box = new Rectangle ();</a:t>
            </a:r>
          </a:p>
          <a:p>
            <a:pPr eaLnBrk="1" hangingPunct="1">
              <a:spcBef>
                <a:spcPts val="300"/>
              </a:spcBef>
              <a:defRPr/>
            </a:pPr>
            <a:r>
              <a:rPr lang="en-US" altLang="en-US" dirty="0" err="1">
                <a:solidFill>
                  <a:srgbClr val="0000FF"/>
                </a:solidFill>
                <a:latin typeface="Consolas" panose="020B0609020204030204" pitchFamily="49" charset="0"/>
              </a:rPr>
              <a:t>box.setLength</a:t>
            </a:r>
            <a:r>
              <a:rPr lang="en-US" altLang="en-US" dirty="0">
                <a:solidFill>
                  <a:srgbClr val="0000FF"/>
                </a:solidFill>
                <a:latin typeface="Consolas" panose="020B0609020204030204" pitchFamily="49" charset="0"/>
              </a:rPr>
              <a:t>(5.1);</a:t>
            </a:r>
          </a:p>
          <a:p>
            <a:pPr eaLnBrk="1" hangingPunct="1">
              <a:spcBef>
                <a:spcPts val="300"/>
              </a:spcBef>
              <a:defRPr/>
            </a:pPr>
            <a:r>
              <a:rPr lang="en-US" altLang="en-US" dirty="0">
                <a:solidFill>
                  <a:srgbClr val="0000FF"/>
                </a:solidFill>
                <a:latin typeface="Consolas" panose="020B0609020204030204" pitchFamily="49" charset="0"/>
              </a:rPr>
              <a:t>double length = </a:t>
            </a:r>
            <a:r>
              <a:rPr lang="en-US" altLang="en-US" dirty="0" err="1">
                <a:solidFill>
                  <a:srgbClr val="0000FF"/>
                </a:solidFill>
                <a:latin typeface="Consolas" panose="020B0609020204030204" pitchFamily="49" charset="0"/>
              </a:rPr>
              <a:t>box.getLength</a:t>
            </a:r>
            <a:r>
              <a:rPr lang="en-US" altLang="en-US" dirty="0">
                <a:solidFill>
                  <a:srgbClr val="0000FF"/>
                </a:solidFill>
                <a:latin typeface="Consolas" panose="020B0609020204030204" pitchFamily="49" charset="0"/>
              </a:rPr>
              <a:t>();</a:t>
            </a:r>
          </a:p>
        </p:txBody>
      </p:sp>
      <p:sp>
        <p:nvSpPr>
          <p:cNvPr id="5" name="Text Box 4">
            <a:extLst>
              <a:ext uri="{FF2B5EF4-FFF2-40B4-BE49-F238E27FC236}">
                <a16:creationId xmlns:a16="http://schemas.microsoft.com/office/drawing/2014/main" id="{AA17C9B0-2383-8A7A-6624-FF977D2EB352}"/>
              </a:ext>
            </a:extLst>
          </p:cNvPr>
          <p:cNvSpPr txBox="1">
            <a:spLocks noChangeArrowheads="1"/>
          </p:cNvSpPr>
          <p:nvPr/>
        </p:nvSpPr>
        <p:spPr bwMode="auto">
          <a:xfrm>
            <a:off x="1685925" y="6281160"/>
            <a:ext cx="4410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1800" i="0" dirty="0"/>
              <a:t>Examples:  </a:t>
            </a:r>
            <a:r>
              <a:rPr lang="en-US" altLang="en-US" sz="1800" i="0" dirty="0">
                <a:hlinkClick r:id="rId2" action="ppaction://hlinkfile"/>
              </a:rPr>
              <a:t>Rectangle.java</a:t>
            </a:r>
            <a:r>
              <a:rPr lang="en-US" altLang="en-US" sz="1800" i="0" dirty="0"/>
              <a:t>, </a:t>
            </a:r>
            <a:r>
              <a:rPr lang="en-US" altLang="en-US" sz="1800" i="0" dirty="0">
                <a:hlinkClick r:id="rId3" action="ppaction://hlinkfile"/>
              </a:rPr>
              <a:t>LengthDemo.java</a:t>
            </a:r>
            <a:endParaRPr lang="en-US" altLang="en-US" sz="1800" i="0" dirty="0"/>
          </a:p>
        </p:txBody>
      </p:sp>
    </p:spTree>
    <p:extLst>
      <p:ext uri="{BB962C8B-B14F-4D97-AF65-F5344CB8AC3E}">
        <p14:creationId xmlns:p14="http://schemas.microsoft.com/office/powerpoint/2010/main" val="460209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4D3ED76-D211-D0C2-FB43-1D3D3C9E9F30}"/>
              </a:ext>
            </a:extLst>
          </p:cNvPr>
          <p:cNvSpPr txBox="1">
            <a:spLocks noChangeArrowheads="1"/>
          </p:cNvSpPr>
          <p:nvPr/>
        </p:nvSpPr>
        <p:spPr>
          <a:xfrm>
            <a:off x="1343891" y="114300"/>
            <a:ext cx="550371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Creating a </a:t>
            </a:r>
            <a:r>
              <a:rPr lang="en-US" altLang="en-US" sz="3200">
                <a:latin typeface="Courier New" panose="02070309020205020404" pitchFamily="49" charset="0"/>
              </a:rPr>
              <a:t>Rectangle</a:t>
            </a:r>
            <a:r>
              <a:rPr lang="en-US" altLang="en-US" sz="3200"/>
              <a:t> object</a:t>
            </a:r>
            <a:endParaRPr lang="en-US" altLang="en-US" sz="3200" dirty="0"/>
          </a:p>
        </p:txBody>
      </p:sp>
      <p:sp>
        <p:nvSpPr>
          <p:cNvPr id="3" name="Rectangle 3">
            <a:extLst>
              <a:ext uri="{FF2B5EF4-FFF2-40B4-BE49-F238E27FC236}">
                <a16:creationId xmlns:a16="http://schemas.microsoft.com/office/drawing/2014/main" id="{55C40F74-75A3-697F-11AC-3934F94764FB}"/>
              </a:ext>
            </a:extLst>
          </p:cNvPr>
          <p:cNvSpPr txBox="1">
            <a:spLocks noChangeArrowheads="1"/>
          </p:cNvSpPr>
          <p:nvPr/>
        </p:nvSpPr>
        <p:spPr>
          <a:xfrm>
            <a:off x="1559040" y="1081277"/>
            <a:ext cx="8305800" cy="1960373"/>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buFontTx/>
              <a:buNone/>
            </a:pPr>
            <a:r>
              <a:rPr lang="en-US" altLang="en-US" sz="3200" dirty="0">
                <a:latin typeface="Consolas" panose="020B0609020204030204" pitchFamily="49" charset="0"/>
              </a:rPr>
              <a:t>//create a Rectangle object which is</a:t>
            </a:r>
          </a:p>
          <a:p>
            <a:pPr>
              <a:spcBef>
                <a:spcPts val="0"/>
              </a:spcBef>
              <a:buFontTx/>
              <a:buNone/>
            </a:pPr>
            <a:r>
              <a:rPr lang="en-US" altLang="en-US" sz="3200" dirty="0">
                <a:latin typeface="Consolas" panose="020B0609020204030204" pitchFamily="49" charset="0"/>
              </a:rPr>
              <a:t>//referenced by the box variable.</a:t>
            </a:r>
          </a:p>
          <a:p>
            <a:pPr>
              <a:buFontTx/>
              <a:buNone/>
            </a:pPr>
            <a:endParaRPr lang="en-US" altLang="en-US" sz="2400" b="1" dirty="0">
              <a:latin typeface="Courier New" panose="02070309020205020404" pitchFamily="49" charset="0"/>
            </a:endParaRPr>
          </a:p>
          <a:p>
            <a:pPr>
              <a:buFontTx/>
              <a:buNone/>
            </a:pPr>
            <a:endParaRPr lang="en-US" altLang="en-US" sz="2400" b="1" dirty="0">
              <a:latin typeface="Courier New" panose="02070309020205020404" pitchFamily="49" charset="0"/>
            </a:endParaRPr>
          </a:p>
          <a:p>
            <a:pPr>
              <a:buFontTx/>
              <a:buNone/>
            </a:pPr>
            <a:endParaRPr lang="en-US" altLang="en-US" b="1" dirty="0">
              <a:latin typeface="Courier New" panose="02070309020205020404" pitchFamily="49" charset="0"/>
            </a:endParaRPr>
          </a:p>
          <a:p>
            <a:pPr>
              <a:buFontTx/>
              <a:buNone/>
            </a:pPr>
            <a:r>
              <a:rPr lang="en-US" altLang="en-US" sz="3400" dirty="0">
                <a:latin typeface="Consolas" panose="020B0609020204030204" pitchFamily="49" charset="0"/>
              </a:rPr>
              <a:t>Rectangle box = new Rectangle ();</a:t>
            </a:r>
          </a:p>
        </p:txBody>
      </p:sp>
      <p:sp>
        <p:nvSpPr>
          <p:cNvPr id="4" name="Text Box 7">
            <a:extLst>
              <a:ext uri="{FF2B5EF4-FFF2-40B4-BE49-F238E27FC236}">
                <a16:creationId xmlns:a16="http://schemas.microsoft.com/office/drawing/2014/main" id="{BEA4038E-B0C6-A3FA-2AC4-E0167C12168D}"/>
              </a:ext>
            </a:extLst>
          </p:cNvPr>
          <p:cNvSpPr txBox="1">
            <a:spLocks noChangeArrowheads="1"/>
          </p:cNvSpPr>
          <p:nvPr/>
        </p:nvSpPr>
        <p:spPr bwMode="auto">
          <a:xfrm>
            <a:off x="4513119" y="4784725"/>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5" name="Text Box 8">
            <a:extLst>
              <a:ext uri="{FF2B5EF4-FFF2-40B4-BE49-F238E27FC236}">
                <a16:creationId xmlns:a16="http://schemas.microsoft.com/office/drawing/2014/main" id="{2B71E8F8-4788-89F2-43FB-50ECDC9EBDD0}"/>
              </a:ext>
            </a:extLst>
          </p:cNvPr>
          <p:cNvSpPr txBox="1">
            <a:spLocks noChangeArrowheads="1"/>
          </p:cNvSpPr>
          <p:nvPr/>
        </p:nvSpPr>
        <p:spPr bwMode="auto">
          <a:xfrm>
            <a:off x="8189769" y="4495800"/>
            <a:ext cx="6858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6" name="Text Box 9">
            <a:extLst>
              <a:ext uri="{FF2B5EF4-FFF2-40B4-BE49-F238E27FC236}">
                <a16:creationId xmlns:a16="http://schemas.microsoft.com/office/drawing/2014/main" id="{BB1CBEB8-A797-5D92-CE04-4AE470E8A0BE}"/>
              </a:ext>
            </a:extLst>
          </p:cNvPr>
          <p:cNvSpPr txBox="1">
            <a:spLocks noChangeArrowheads="1"/>
          </p:cNvSpPr>
          <p:nvPr/>
        </p:nvSpPr>
        <p:spPr bwMode="auto">
          <a:xfrm>
            <a:off x="8199294" y="5105400"/>
            <a:ext cx="6858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7" name="Text Box 10">
            <a:extLst>
              <a:ext uri="{FF2B5EF4-FFF2-40B4-BE49-F238E27FC236}">
                <a16:creationId xmlns:a16="http://schemas.microsoft.com/office/drawing/2014/main" id="{77368170-7D51-5983-5061-8320AF7972A8}"/>
              </a:ext>
            </a:extLst>
          </p:cNvPr>
          <p:cNvSpPr txBox="1">
            <a:spLocks noChangeArrowheads="1"/>
          </p:cNvSpPr>
          <p:nvPr/>
        </p:nvSpPr>
        <p:spPr bwMode="auto">
          <a:xfrm>
            <a:off x="6951519" y="4495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8" name="Text Box 12">
            <a:extLst>
              <a:ext uri="{FF2B5EF4-FFF2-40B4-BE49-F238E27FC236}">
                <a16:creationId xmlns:a16="http://schemas.microsoft.com/office/drawing/2014/main" id="{52117831-B68B-987B-3376-CB66AFA300ED}"/>
              </a:ext>
            </a:extLst>
          </p:cNvPr>
          <p:cNvSpPr txBox="1">
            <a:spLocks noChangeArrowheads="1"/>
          </p:cNvSpPr>
          <p:nvPr/>
        </p:nvSpPr>
        <p:spPr bwMode="auto">
          <a:xfrm>
            <a:off x="6951519" y="5114925"/>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9" name="Rectangle 14">
            <a:extLst>
              <a:ext uri="{FF2B5EF4-FFF2-40B4-BE49-F238E27FC236}">
                <a16:creationId xmlns:a16="http://schemas.microsoft.com/office/drawing/2014/main" id="{CCFD1F48-6FE6-6A76-89E3-A0FEB9E7615F}"/>
              </a:ext>
            </a:extLst>
          </p:cNvPr>
          <p:cNvSpPr>
            <a:spLocks noChangeArrowheads="1"/>
          </p:cNvSpPr>
          <p:nvPr/>
        </p:nvSpPr>
        <p:spPr bwMode="auto">
          <a:xfrm>
            <a:off x="6799119" y="4332288"/>
            <a:ext cx="2209800" cy="1371600"/>
          </a:xfrm>
          <a:prstGeom prst="rect">
            <a:avLst/>
          </a:prstGeom>
          <a:noFill/>
          <a:ln w="9525">
            <a:solidFill>
              <a:srgbClr val="0000FF"/>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10" name="Line 15">
            <a:extLst>
              <a:ext uri="{FF2B5EF4-FFF2-40B4-BE49-F238E27FC236}">
                <a16:creationId xmlns:a16="http://schemas.microsoft.com/office/drawing/2014/main" id="{3C7B67A2-CC58-EBAA-ED80-C62A34DEE232}"/>
              </a:ext>
            </a:extLst>
          </p:cNvPr>
          <p:cNvSpPr>
            <a:spLocks noChangeShapeType="1"/>
          </p:cNvSpPr>
          <p:nvPr/>
        </p:nvSpPr>
        <p:spPr bwMode="auto">
          <a:xfrm>
            <a:off x="5656119" y="5018088"/>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16">
            <a:extLst>
              <a:ext uri="{FF2B5EF4-FFF2-40B4-BE49-F238E27FC236}">
                <a16:creationId xmlns:a16="http://schemas.microsoft.com/office/drawing/2014/main" id="{0DF0609C-BA84-75B3-CD01-3D4766283814}"/>
              </a:ext>
            </a:extLst>
          </p:cNvPr>
          <p:cNvSpPr txBox="1">
            <a:spLocks noChangeArrowheads="1"/>
          </p:cNvSpPr>
          <p:nvPr/>
        </p:nvSpPr>
        <p:spPr bwMode="auto">
          <a:xfrm>
            <a:off x="2181082" y="4130305"/>
            <a:ext cx="2133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t>The </a:t>
            </a:r>
            <a:r>
              <a:rPr lang="en-US" altLang="en-US" sz="2400" i="0">
                <a:solidFill>
                  <a:srgbClr val="FF0000"/>
                </a:solidFill>
                <a:latin typeface="Courier New" panose="02070309020205020404" pitchFamily="49" charset="0"/>
              </a:rPr>
              <a:t>box</a:t>
            </a:r>
            <a:r>
              <a:rPr lang="en-US" altLang="en-US" sz="2400" i="0">
                <a:latin typeface="Courier New" panose="02070309020205020404" pitchFamily="49" charset="0"/>
              </a:rPr>
              <a:t> </a:t>
            </a:r>
            <a:r>
              <a:rPr lang="en-US" altLang="en-US" sz="2400" i="0"/>
              <a:t>variable holds the address of the Rectangle object.</a:t>
            </a:r>
          </a:p>
        </p:txBody>
      </p:sp>
      <p:sp>
        <p:nvSpPr>
          <p:cNvPr id="12" name="Text Box 17">
            <a:extLst>
              <a:ext uri="{FF2B5EF4-FFF2-40B4-BE49-F238E27FC236}">
                <a16:creationId xmlns:a16="http://schemas.microsoft.com/office/drawing/2014/main" id="{EE2ED78D-8817-67A2-B05A-5566887D5F50}"/>
              </a:ext>
            </a:extLst>
          </p:cNvPr>
          <p:cNvSpPr txBox="1">
            <a:spLocks noChangeArrowheads="1"/>
          </p:cNvSpPr>
          <p:nvPr/>
        </p:nvSpPr>
        <p:spPr bwMode="auto">
          <a:xfrm>
            <a:off x="6399069" y="38100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t>A </a:t>
            </a:r>
            <a:r>
              <a:rPr lang="en-US" altLang="en-US" sz="2400" i="0">
                <a:latin typeface="Courier New" panose="02070309020205020404" pitchFamily="49" charset="0"/>
              </a:rPr>
              <a:t>Rectangle</a:t>
            </a:r>
            <a:r>
              <a:rPr lang="en-US" altLang="en-US" sz="2400" i="0"/>
              <a:t> object</a:t>
            </a:r>
          </a:p>
        </p:txBody>
      </p:sp>
      <p:sp>
        <p:nvSpPr>
          <p:cNvPr id="13" name="Text Box 17">
            <a:extLst>
              <a:ext uri="{FF2B5EF4-FFF2-40B4-BE49-F238E27FC236}">
                <a16:creationId xmlns:a16="http://schemas.microsoft.com/office/drawing/2014/main" id="{7C119613-7E45-7BF9-30F7-251D1F9C9055}"/>
              </a:ext>
            </a:extLst>
          </p:cNvPr>
          <p:cNvSpPr txBox="1">
            <a:spLocks noChangeArrowheads="1"/>
          </p:cNvSpPr>
          <p:nvPr/>
        </p:nvSpPr>
        <p:spPr bwMode="auto">
          <a:xfrm>
            <a:off x="6633472" y="5846762"/>
            <a:ext cx="27252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000" i="0" dirty="0"/>
              <a:t> State of the box object</a:t>
            </a:r>
          </a:p>
        </p:txBody>
      </p:sp>
      <p:sp>
        <p:nvSpPr>
          <p:cNvPr id="14" name="TextBox 9">
            <a:extLst>
              <a:ext uri="{FF2B5EF4-FFF2-40B4-BE49-F238E27FC236}">
                <a16:creationId xmlns:a16="http://schemas.microsoft.com/office/drawing/2014/main" id="{5C85F1A9-1949-203F-9199-52C6066E7BAB}"/>
              </a:ext>
            </a:extLst>
          </p:cNvPr>
          <p:cNvSpPr txBox="1">
            <a:spLocks noChangeArrowheads="1"/>
          </p:cNvSpPr>
          <p:nvPr/>
        </p:nvSpPr>
        <p:spPr bwMode="auto">
          <a:xfrm>
            <a:off x="3484823" y="1673717"/>
            <a:ext cx="484868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cs typeface="Times New Roman" panose="02020603050405020304" pitchFamily="18" charset="0"/>
              </a:rPr>
              <a:t>This expression creates a </a:t>
            </a:r>
            <a:r>
              <a:rPr lang="en-US" altLang="en-US" sz="2000" i="0" dirty="0" err="1">
                <a:latin typeface="Courier New" panose="02070309020205020404" pitchFamily="49" charset="0"/>
                <a:cs typeface="Courier New" panose="02070309020205020404" pitchFamily="49" charset="0"/>
              </a:rPr>
              <a:t>Rectange</a:t>
            </a:r>
            <a:r>
              <a:rPr lang="en-US" altLang="en-US" sz="2000" i="0" dirty="0"/>
              <a:t> object in memory.</a:t>
            </a:r>
          </a:p>
        </p:txBody>
      </p:sp>
      <p:grpSp>
        <p:nvGrpSpPr>
          <p:cNvPr id="15" name="Group 21">
            <a:extLst>
              <a:ext uri="{FF2B5EF4-FFF2-40B4-BE49-F238E27FC236}">
                <a16:creationId xmlns:a16="http://schemas.microsoft.com/office/drawing/2014/main" id="{EC1E6FED-53BD-6A01-8C6A-917E29CDDCC8}"/>
              </a:ext>
            </a:extLst>
          </p:cNvPr>
          <p:cNvGrpSpPr>
            <a:grpSpLocks/>
          </p:cNvGrpSpPr>
          <p:nvPr/>
        </p:nvGrpSpPr>
        <p:grpSpPr bwMode="auto">
          <a:xfrm>
            <a:off x="4314682" y="2287963"/>
            <a:ext cx="2761527" cy="443866"/>
            <a:chOff x="4038600" y="2162861"/>
            <a:chExt cx="4038600" cy="847039"/>
          </a:xfrm>
        </p:grpSpPr>
        <p:grpSp>
          <p:nvGrpSpPr>
            <p:cNvPr id="16" name="Group 17">
              <a:extLst>
                <a:ext uri="{FF2B5EF4-FFF2-40B4-BE49-F238E27FC236}">
                  <a16:creationId xmlns:a16="http://schemas.microsoft.com/office/drawing/2014/main" id="{9011465C-A9D6-C964-1A48-47D97F7B07E0}"/>
                </a:ext>
              </a:extLst>
            </p:cNvPr>
            <p:cNvGrpSpPr>
              <a:grpSpLocks/>
            </p:cNvGrpSpPr>
            <p:nvPr/>
          </p:nvGrpSpPr>
          <p:grpSpPr bwMode="auto">
            <a:xfrm>
              <a:off x="4038600" y="2705100"/>
              <a:ext cx="4038600" cy="304800"/>
              <a:chOff x="4038600" y="2514600"/>
              <a:chExt cx="4038600" cy="304800"/>
            </a:xfrm>
          </p:grpSpPr>
          <p:cxnSp>
            <p:nvCxnSpPr>
              <p:cNvPr id="18" name="Straight Connector 13">
                <a:extLst>
                  <a:ext uri="{FF2B5EF4-FFF2-40B4-BE49-F238E27FC236}">
                    <a16:creationId xmlns:a16="http://schemas.microsoft.com/office/drawing/2014/main" id="{897F96B6-454E-A059-0A37-92A928685548}"/>
                  </a:ext>
                </a:extLst>
              </p:cNvPr>
              <p:cNvCxnSpPr>
                <a:cxnSpLocks noChangeShapeType="1"/>
              </p:cNvCxnSpPr>
              <p:nvPr/>
            </p:nvCxnSpPr>
            <p:spPr bwMode="auto">
              <a:xfrm flipV="1">
                <a:off x="40386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19" name="Straight Connector 15">
                <a:extLst>
                  <a:ext uri="{FF2B5EF4-FFF2-40B4-BE49-F238E27FC236}">
                    <a16:creationId xmlns:a16="http://schemas.microsoft.com/office/drawing/2014/main" id="{80CB01A1-996F-90A6-35A1-4A50AF2C355C}"/>
                  </a:ext>
                </a:extLst>
              </p:cNvPr>
              <p:cNvCxnSpPr>
                <a:cxnSpLocks noChangeShapeType="1"/>
              </p:cNvCxnSpPr>
              <p:nvPr/>
            </p:nvCxnSpPr>
            <p:spPr bwMode="auto">
              <a:xfrm>
                <a:off x="4038600" y="2514600"/>
                <a:ext cx="4038600" cy="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cxnSp>
            <p:nvCxnSpPr>
              <p:cNvPr id="20" name="Straight Connector 16">
                <a:extLst>
                  <a:ext uri="{FF2B5EF4-FFF2-40B4-BE49-F238E27FC236}">
                    <a16:creationId xmlns:a16="http://schemas.microsoft.com/office/drawing/2014/main" id="{29383C75-8B30-0032-D2D1-D76F052A6DFB}"/>
                  </a:ext>
                </a:extLst>
              </p:cNvPr>
              <p:cNvCxnSpPr>
                <a:cxnSpLocks noChangeShapeType="1"/>
              </p:cNvCxnSpPr>
              <p:nvPr/>
            </p:nvCxnSpPr>
            <p:spPr bwMode="auto">
              <a:xfrm flipV="1">
                <a:off x="8077200" y="2514600"/>
                <a:ext cx="0" cy="3048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cxnSp>
          <p:nvCxnSpPr>
            <p:cNvPr id="17" name="Straight Connector 19">
              <a:extLst>
                <a:ext uri="{FF2B5EF4-FFF2-40B4-BE49-F238E27FC236}">
                  <a16:creationId xmlns:a16="http://schemas.microsoft.com/office/drawing/2014/main" id="{441B2BD2-F824-1C77-87FE-3D9609165D2B}"/>
                </a:ext>
              </a:extLst>
            </p:cNvPr>
            <p:cNvCxnSpPr>
              <a:cxnSpLocks noChangeShapeType="1"/>
            </p:cNvCxnSpPr>
            <p:nvPr/>
          </p:nvCxnSpPr>
          <p:spPr bwMode="auto">
            <a:xfrm flipV="1">
              <a:off x="6012484" y="2162861"/>
              <a:ext cx="0" cy="533400"/>
            </a:xfrm>
            <a:prstGeom prst="line">
              <a:avLst/>
            </a:prstGeom>
            <a:noFill/>
            <a:ln w="9525" algn="ctr">
              <a:solidFill>
                <a:srgbClr val="FF0000"/>
              </a:solidFill>
              <a:round/>
              <a:headEnd/>
              <a:tailEnd/>
            </a:ln>
            <a:extLst>
              <a:ext uri="{909E8E84-426E-40DD-AFC4-6F175D3DCCD1}">
                <a14:hiddenFill xmlns:a14="http://schemas.microsoft.com/office/drawing/2010/main">
                  <a:noFill/>
                </a14:hiddenFill>
              </a:ext>
            </a:extLst>
          </p:spPr>
        </p:cxnSp>
      </p:grpSp>
      <p:sp>
        <p:nvSpPr>
          <p:cNvPr id="21" name="TextBox 24">
            <a:extLst>
              <a:ext uri="{FF2B5EF4-FFF2-40B4-BE49-F238E27FC236}">
                <a16:creationId xmlns:a16="http://schemas.microsoft.com/office/drawing/2014/main" id="{9D9604E9-B5CE-367A-BC68-917AD723199A}"/>
              </a:ext>
            </a:extLst>
          </p:cNvPr>
          <p:cNvSpPr txBox="1">
            <a:spLocks noChangeArrowheads="1"/>
          </p:cNvSpPr>
          <p:nvPr/>
        </p:nvSpPr>
        <p:spPr bwMode="auto">
          <a:xfrm>
            <a:off x="2788226" y="3268305"/>
            <a:ext cx="405938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cs typeface="Times New Roman" panose="02020603050405020304" pitchFamily="18" charset="0"/>
              </a:rPr>
              <a:t>The object's memory address is assigned to the box variable.</a:t>
            </a:r>
          </a:p>
        </p:txBody>
      </p:sp>
      <p:sp>
        <p:nvSpPr>
          <p:cNvPr id="22" name="Arc 21">
            <a:extLst>
              <a:ext uri="{FF2B5EF4-FFF2-40B4-BE49-F238E27FC236}">
                <a16:creationId xmlns:a16="http://schemas.microsoft.com/office/drawing/2014/main" id="{21C5E4D9-1113-95BE-11D1-FFF03E973E55}"/>
              </a:ext>
            </a:extLst>
          </p:cNvPr>
          <p:cNvSpPr/>
          <p:nvPr/>
        </p:nvSpPr>
        <p:spPr bwMode="auto">
          <a:xfrm rot="5400000">
            <a:off x="4374571" y="2175164"/>
            <a:ext cx="623457" cy="1634837"/>
          </a:xfrm>
          <a:prstGeom prst="arc">
            <a:avLst>
              <a:gd name="adj1" fmla="val 16200000"/>
              <a:gd name="adj2" fmla="val 5354853"/>
            </a:avLst>
          </a:prstGeom>
          <a:noFill/>
          <a:ln w="9525" cap="flat" cmpd="sng" algn="ctr">
            <a:solidFill>
              <a:srgbClr val="FF0000"/>
            </a:solidFill>
            <a:prstDash val="solid"/>
            <a:round/>
            <a:headEnd type="none" w="med" len="med"/>
            <a:tailEnd type="triangle" w="med" len="med"/>
          </a:ln>
          <a:effectLst/>
        </p:spPr>
        <p:txBody>
          <a:bodyPr wrap="none"/>
          <a:lstStyle/>
          <a:p>
            <a:pPr algn="ctr" eaLnBrk="1" hangingPunct="1">
              <a:defRPr/>
            </a:pPr>
            <a:endParaRPr lang="en-US">
              <a:cs typeface="+mn-cs"/>
            </a:endParaRPr>
          </a:p>
        </p:txBody>
      </p:sp>
      <p:sp>
        <p:nvSpPr>
          <p:cNvPr id="24" name="Line 15">
            <a:extLst>
              <a:ext uri="{FF2B5EF4-FFF2-40B4-BE49-F238E27FC236}">
                <a16:creationId xmlns:a16="http://schemas.microsoft.com/office/drawing/2014/main" id="{A56F93C2-33CD-1A84-B69B-5778C5404E6A}"/>
              </a:ext>
            </a:extLst>
          </p:cNvPr>
          <p:cNvSpPr>
            <a:spLocks noChangeShapeType="1"/>
          </p:cNvSpPr>
          <p:nvPr/>
        </p:nvSpPr>
        <p:spPr bwMode="auto">
          <a:xfrm>
            <a:off x="3819382" y="4394200"/>
            <a:ext cx="1066800" cy="390525"/>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41722859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4D3ED76-D211-D0C2-FB43-1D3D3C9E9F30}"/>
              </a:ext>
            </a:extLst>
          </p:cNvPr>
          <p:cNvSpPr txBox="1">
            <a:spLocks noChangeArrowheads="1"/>
          </p:cNvSpPr>
          <p:nvPr/>
        </p:nvSpPr>
        <p:spPr>
          <a:xfrm>
            <a:off x="1343891" y="114300"/>
            <a:ext cx="5503718" cy="914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Creating a </a:t>
            </a:r>
            <a:r>
              <a:rPr lang="en-US" altLang="en-US" sz="3200">
                <a:latin typeface="Courier New" panose="02070309020205020404" pitchFamily="49" charset="0"/>
              </a:rPr>
              <a:t>Rectangle</a:t>
            </a:r>
            <a:r>
              <a:rPr lang="en-US" altLang="en-US" sz="3200"/>
              <a:t> object</a:t>
            </a:r>
            <a:endParaRPr lang="en-US" altLang="en-US" sz="3200" dirty="0"/>
          </a:p>
        </p:txBody>
      </p:sp>
      <p:sp>
        <p:nvSpPr>
          <p:cNvPr id="3" name="Rectangle 3">
            <a:extLst>
              <a:ext uri="{FF2B5EF4-FFF2-40B4-BE49-F238E27FC236}">
                <a16:creationId xmlns:a16="http://schemas.microsoft.com/office/drawing/2014/main" id="{4019DE5B-1009-2DAC-0990-F52785990BAA}"/>
              </a:ext>
            </a:extLst>
          </p:cNvPr>
          <p:cNvSpPr txBox="1">
            <a:spLocks noChangeArrowheads="1"/>
          </p:cNvSpPr>
          <p:nvPr/>
        </p:nvSpPr>
        <p:spPr>
          <a:xfrm>
            <a:off x="1343891" y="1340428"/>
            <a:ext cx="8382000" cy="50188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buFontTx/>
              <a:buNone/>
            </a:pPr>
            <a:r>
              <a:rPr lang="en-US" altLang="en-US" sz="2400" dirty="0">
                <a:latin typeface="Consolas" panose="020B0609020204030204" pitchFamily="49" charset="0"/>
              </a:rPr>
              <a:t>public class </a:t>
            </a:r>
            <a:r>
              <a:rPr lang="en-US" altLang="en-US" sz="2400" dirty="0" err="1">
                <a:latin typeface="Consolas" panose="020B0609020204030204" pitchFamily="49" charset="0"/>
              </a:rPr>
              <a:t>lengthWidthArea</a:t>
            </a:r>
            <a:endParaRPr lang="en-US" altLang="en-US" sz="2400" dirty="0">
              <a:latin typeface="Consolas" panose="020B0609020204030204" pitchFamily="49" charset="0"/>
            </a:endParaRPr>
          </a:p>
          <a:p>
            <a:pPr>
              <a:spcBef>
                <a:spcPts val="300"/>
              </a:spcBef>
              <a:buFontTx/>
              <a:buNone/>
            </a:pPr>
            <a:r>
              <a:rPr lang="en-US" altLang="en-US" sz="2400" dirty="0">
                <a:latin typeface="Consolas" panose="020B0609020204030204" pitchFamily="49" charset="0"/>
              </a:rPr>
              <a:t>{</a:t>
            </a:r>
          </a:p>
          <a:p>
            <a:pPr>
              <a:spcBef>
                <a:spcPts val="300"/>
              </a:spcBef>
              <a:buFontTx/>
              <a:buNone/>
            </a:pPr>
            <a:r>
              <a:rPr lang="en-US" altLang="en-US" sz="2400" dirty="0">
                <a:latin typeface="Consolas" panose="020B0609020204030204" pitchFamily="49" charset="0"/>
              </a:rPr>
              <a:t>  public static void main(String[] </a:t>
            </a:r>
            <a:r>
              <a:rPr lang="en-US" altLang="en-US" sz="2400" dirty="0" err="1">
                <a:latin typeface="Consolas" panose="020B0609020204030204" pitchFamily="49" charset="0"/>
              </a:rPr>
              <a:t>args</a:t>
            </a:r>
            <a:r>
              <a:rPr lang="en-US" altLang="en-US" sz="2400" dirty="0">
                <a:latin typeface="Consolas" panose="020B0609020204030204" pitchFamily="49" charset="0"/>
              </a:rPr>
              <a:t>)</a:t>
            </a:r>
          </a:p>
          <a:p>
            <a:pPr>
              <a:spcBef>
                <a:spcPts val="300"/>
              </a:spcBef>
              <a:buFontTx/>
              <a:buNone/>
            </a:pPr>
            <a:r>
              <a:rPr lang="en-US" altLang="en-US" sz="2400" dirty="0">
                <a:latin typeface="Consolas" panose="020B0609020204030204" pitchFamily="49" charset="0"/>
              </a:rPr>
              <a:t>  {	</a:t>
            </a:r>
          </a:p>
          <a:p>
            <a:pPr>
              <a:spcBef>
                <a:spcPts val="300"/>
              </a:spcBef>
              <a:buFontTx/>
              <a:buNone/>
            </a:pPr>
            <a:r>
              <a:rPr lang="en-US" altLang="en-US" sz="2400" dirty="0">
                <a:latin typeface="Consolas" panose="020B0609020204030204" pitchFamily="49" charset="0"/>
              </a:rPr>
              <a:t>    //create a Rectangle object.</a:t>
            </a:r>
          </a:p>
          <a:p>
            <a:pPr>
              <a:spcBef>
                <a:spcPts val="300"/>
              </a:spcBef>
              <a:buFontTx/>
              <a:buNone/>
            </a:pPr>
            <a:r>
              <a:rPr lang="en-US" altLang="en-US" sz="2400" dirty="0">
                <a:latin typeface="Consolas" panose="020B0609020204030204" pitchFamily="49" charset="0"/>
              </a:rPr>
              <a:t>	   </a:t>
            </a:r>
            <a:r>
              <a:rPr lang="en-US" altLang="en-US" sz="2400" dirty="0">
                <a:solidFill>
                  <a:srgbClr val="0000FF"/>
                </a:solidFill>
                <a:latin typeface="Consolas" panose="020B0609020204030204" pitchFamily="49" charset="0"/>
              </a:rPr>
              <a:t>Rectangle box = new Rectangle ();</a:t>
            </a:r>
          </a:p>
          <a:p>
            <a:pPr>
              <a:spcBef>
                <a:spcPts val="300"/>
              </a:spcBef>
              <a:buFontTx/>
              <a:buNone/>
            </a:pPr>
            <a:r>
              <a:rPr lang="en-US" altLang="en-US" sz="2400" dirty="0">
                <a:latin typeface="Consolas" panose="020B0609020204030204" pitchFamily="49" charset="0"/>
              </a:rPr>
              <a:t>    //call the object’s </a:t>
            </a:r>
            <a:r>
              <a:rPr lang="en-US" altLang="en-US" sz="2400" dirty="0" err="1">
                <a:latin typeface="Consolas" panose="020B0609020204030204" pitchFamily="49" charset="0"/>
              </a:rPr>
              <a:t>setLength</a:t>
            </a:r>
            <a:r>
              <a:rPr lang="en-US" altLang="en-US" sz="2400" dirty="0">
                <a:latin typeface="Consolas" panose="020B0609020204030204" pitchFamily="49" charset="0"/>
              </a:rPr>
              <a:t> method,     </a:t>
            </a:r>
          </a:p>
          <a:p>
            <a:pPr>
              <a:spcBef>
                <a:spcPts val="300"/>
              </a:spcBef>
              <a:buFontTx/>
              <a:buNone/>
            </a:pPr>
            <a:r>
              <a:rPr lang="en-US" altLang="en-US" sz="2400" dirty="0">
                <a:latin typeface="Consolas" panose="020B0609020204030204" pitchFamily="49" charset="0"/>
              </a:rPr>
              <a:t>    //passing 5.1 as an argument.</a:t>
            </a:r>
          </a:p>
          <a:p>
            <a:pPr>
              <a:spcBef>
                <a:spcPts val="300"/>
              </a:spcBef>
              <a:buFontTx/>
              <a:buNone/>
            </a:pPr>
            <a:r>
              <a:rPr lang="en-US" altLang="en-US" sz="2400" dirty="0">
                <a:latin typeface="Consolas" panose="020B0609020204030204" pitchFamily="49" charset="0"/>
              </a:rPr>
              <a:t>	   </a:t>
            </a:r>
            <a:r>
              <a:rPr lang="en-US" altLang="en-US" sz="2400" dirty="0" err="1">
                <a:solidFill>
                  <a:srgbClr val="0000FF"/>
                </a:solidFill>
                <a:latin typeface="Consolas" panose="020B0609020204030204" pitchFamily="49" charset="0"/>
              </a:rPr>
              <a:t>box.setLength</a:t>
            </a:r>
            <a:r>
              <a:rPr lang="en-US" altLang="en-US" sz="2400" dirty="0">
                <a:solidFill>
                  <a:srgbClr val="0000FF"/>
                </a:solidFill>
                <a:latin typeface="Consolas" panose="020B0609020204030204" pitchFamily="49" charset="0"/>
              </a:rPr>
              <a:t>(5.1);</a:t>
            </a:r>
          </a:p>
          <a:p>
            <a:pPr>
              <a:spcBef>
                <a:spcPts val="300"/>
              </a:spcBef>
              <a:buFontTx/>
              <a:buNone/>
            </a:pPr>
            <a:r>
              <a:rPr lang="en-US" altLang="en-US" sz="2400" dirty="0">
                <a:latin typeface="Consolas" panose="020B0609020204030204" pitchFamily="49" charset="0"/>
              </a:rPr>
              <a:t>    </a:t>
            </a:r>
            <a:r>
              <a:rPr lang="en-US" altLang="en-US" sz="2400" dirty="0" err="1">
                <a:latin typeface="Consolas" panose="020B0609020204030204" pitchFamily="49" charset="0"/>
              </a:rPr>
              <a:t>System.out.println</a:t>
            </a:r>
            <a:r>
              <a:rPr lang="en-US" altLang="en-US" sz="2400" dirty="0">
                <a:latin typeface="Consolas" panose="020B0609020204030204" pitchFamily="49" charset="0"/>
              </a:rPr>
              <a:t>(“the box’s length is ”  </a:t>
            </a:r>
          </a:p>
          <a:p>
            <a:pPr>
              <a:spcBef>
                <a:spcPts val="300"/>
              </a:spcBef>
              <a:buFontTx/>
              <a:buNone/>
            </a:pPr>
            <a:r>
              <a:rPr lang="en-US" altLang="en-US" sz="2400" dirty="0">
                <a:latin typeface="Consolas" panose="020B0609020204030204" pitchFamily="49" charset="0"/>
              </a:rPr>
              <a:t>                   + </a:t>
            </a:r>
            <a:r>
              <a:rPr lang="en-US" altLang="en-US" sz="2400" dirty="0" err="1">
                <a:latin typeface="Consolas" panose="020B0609020204030204" pitchFamily="49" charset="0"/>
              </a:rPr>
              <a:t>box.getLength</a:t>
            </a:r>
            <a:r>
              <a:rPr lang="en-US" altLang="en-US" sz="2400" dirty="0">
                <a:latin typeface="Consolas" panose="020B0609020204030204" pitchFamily="49" charset="0"/>
              </a:rPr>
              <a:t>());</a:t>
            </a:r>
          </a:p>
          <a:p>
            <a:pPr>
              <a:spcBef>
                <a:spcPts val="300"/>
              </a:spcBef>
              <a:buFontTx/>
              <a:buNone/>
            </a:pPr>
            <a:r>
              <a:rPr lang="en-US" altLang="en-US" sz="2400" dirty="0">
                <a:latin typeface="Consolas" panose="020B0609020204030204" pitchFamily="49" charset="0"/>
              </a:rPr>
              <a:t>   }</a:t>
            </a:r>
          </a:p>
          <a:p>
            <a:pPr>
              <a:spcBef>
                <a:spcPts val="300"/>
              </a:spcBef>
              <a:buFontTx/>
              <a:buNone/>
            </a:pPr>
            <a:r>
              <a:rPr lang="en-US" altLang="en-US" sz="2400" dirty="0">
                <a:latin typeface="Consolas" panose="020B0609020204030204" pitchFamily="49" charset="0"/>
              </a:rPr>
              <a:t>}</a:t>
            </a:r>
          </a:p>
        </p:txBody>
      </p:sp>
    </p:spTree>
    <p:extLst>
      <p:ext uri="{BB962C8B-B14F-4D97-AF65-F5344CB8AC3E}">
        <p14:creationId xmlns:p14="http://schemas.microsoft.com/office/powerpoint/2010/main" val="2562949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B3A3637-477B-25A0-E63E-C0DFAB07C2E4}"/>
              </a:ext>
            </a:extLst>
          </p:cNvPr>
          <p:cNvSpPr txBox="1">
            <a:spLocks noChangeArrowheads="1"/>
          </p:cNvSpPr>
          <p:nvPr/>
        </p:nvSpPr>
        <p:spPr>
          <a:xfrm>
            <a:off x="1465119" y="148937"/>
            <a:ext cx="7391400" cy="92132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Calling the </a:t>
            </a:r>
            <a:r>
              <a:rPr lang="en-US" altLang="en-US" sz="3200">
                <a:latin typeface="Courier New" panose="02070309020205020404" pitchFamily="49" charset="0"/>
              </a:rPr>
              <a:t>setLength</a:t>
            </a:r>
            <a:r>
              <a:rPr lang="en-US" altLang="en-US" sz="3200"/>
              <a:t> Method</a:t>
            </a:r>
            <a:endParaRPr lang="en-US" altLang="en-US" sz="3200" dirty="0"/>
          </a:p>
        </p:txBody>
      </p:sp>
      <p:sp>
        <p:nvSpPr>
          <p:cNvPr id="3" name="Rectangle 9">
            <a:extLst>
              <a:ext uri="{FF2B5EF4-FFF2-40B4-BE49-F238E27FC236}">
                <a16:creationId xmlns:a16="http://schemas.microsoft.com/office/drawing/2014/main" id="{23104505-315E-096C-D94D-90E8C04E9D48}"/>
              </a:ext>
            </a:extLst>
          </p:cNvPr>
          <p:cNvSpPr>
            <a:spLocks noChangeArrowheads="1"/>
          </p:cNvSpPr>
          <p:nvPr/>
        </p:nvSpPr>
        <p:spPr bwMode="auto">
          <a:xfrm>
            <a:off x="6227624" y="2973099"/>
            <a:ext cx="2362200" cy="1371600"/>
          </a:xfrm>
          <a:prstGeom prst="rect">
            <a:avLst/>
          </a:prstGeom>
          <a:solidFill>
            <a:srgbClr val="FFFF00"/>
          </a:solidFill>
          <a:ln w="9525">
            <a:solidFill>
              <a:srgbClr val="FF3300"/>
            </a:solidFill>
            <a:miter lim="800000"/>
            <a:headEnd/>
            <a:tailEnd/>
          </a:ln>
          <a:effectLst>
            <a:outerShdw blurRad="50800" dist="38100" dir="2700000" algn="tl" rotWithShape="0">
              <a:prstClr val="black">
                <a:alpha val="40000"/>
              </a:prstClr>
            </a:outerShdw>
          </a:effec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4" name="Rectangle 3">
            <a:extLst>
              <a:ext uri="{FF2B5EF4-FFF2-40B4-BE49-F238E27FC236}">
                <a16:creationId xmlns:a16="http://schemas.microsoft.com/office/drawing/2014/main" id="{6BD9C5D1-4DFD-C4C9-0673-14898F1FFD1A}"/>
              </a:ext>
            </a:extLst>
          </p:cNvPr>
          <p:cNvSpPr txBox="1">
            <a:spLocks noChangeArrowheads="1"/>
          </p:cNvSpPr>
          <p:nvPr/>
        </p:nvSpPr>
        <p:spPr>
          <a:xfrm>
            <a:off x="2139812" y="1757363"/>
            <a:ext cx="5611812" cy="6635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err="1">
                <a:latin typeface="Consolas" panose="020B0609020204030204" pitchFamily="49" charset="0"/>
              </a:rPr>
              <a:t>box.setLength</a:t>
            </a:r>
            <a:r>
              <a:rPr lang="en-US" altLang="en-US" dirty="0">
                <a:latin typeface="Consolas" panose="020B0609020204030204" pitchFamily="49" charset="0"/>
              </a:rPr>
              <a:t>(10.0);</a:t>
            </a:r>
          </a:p>
        </p:txBody>
      </p:sp>
      <p:sp>
        <p:nvSpPr>
          <p:cNvPr id="5" name="Text Box 4">
            <a:extLst>
              <a:ext uri="{FF2B5EF4-FFF2-40B4-BE49-F238E27FC236}">
                <a16:creationId xmlns:a16="http://schemas.microsoft.com/office/drawing/2014/main" id="{C3162376-725E-4FB3-87CC-4882956A1BD8}"/>
              </a:ext>
            </a:extLst>
          </p:cNvPr>
          <p:cNvSpPr txBox="1">
            <a:spLocks noChangeArrowheads="1"/>
          </p:cNvSpPr>
          <p:nvPr/>
        </p:nvSpPr>
        <p:spPr bwMode="auto">
          <a:xfrm>
            <a:off x="3941624" y="3352800"/>
            <a:ext cx="1143000" cy="466725"/>
          </a:xfrm>
          <a:prstGeom prst="rect">
            <a:avLst/>
          </a:prstGeom>
          <a:solidFill>
            <a:schemeClr val="bg1">
              <a:lumMod val="85000"/>
            </a:schemeClr>
          </a:solidFill>
          <a:ln w="9525">
            <a:solidFill>
              <a:srgbClr val="FF3300"/>
            </a:solidFill>
            <a:miter lim="800000"/>
            <a:headEnd/>
            <a:tailEnd/>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defRPr/>
            </a:pPr>
            <a:r>
              <a:rPr lang="en-US" altLang="en-US" sz="2400" i="0">
                <a:solidFill>
                  <a:srgbClr val="FF3300"/>
                </a:solidFill>
              </a:rPr>
              <a:t>address</a:t>
            </a:r>
          </a:p>
        </p:txBody>
      </p:sp>
      <p:sp>
        <p:nvSpPr>
          <p:cNvPr id="6" name="Text Box 5">
            <a:extLst>
              <a:ext uri="{FF2B5EF4-FFF2-40B4-BE49-F238E27FC236}">
                <a16:creationId xmlns:a16="http://schemas.microsoft.com/office/drawing/2014/main" id="{0BB14715-CF94-2D19-317A-2537A2C1FFA1}"/>
              </a:ext>
            </a:extLst>
          </p:cNvPr>
          <p:cNvSpPr txBox="1">
            <a:spLocks noChangeArrowheads="1"/>
          </p:cNvSpPr>
          <p:nvPr/>
        </p:nvSpPr>
        <p:spPr bwMode="auto">
          <a:xfrm>
            <a:off x="7523024" y="3124200"/>
            <a:ext cx="762000" cy="466725"/>
          </a:xfrm>
          <a:prstGeom prst="rect">
            <a:avLst/>
          </a:prstGeom>
          <a:solidFill>
            <a:schemeClr val="bg1">
              <a:lumMod val="85000"/>
            </a:schemeClr>
          </a:solidFill>
          <a:ln w="9525">
            <a:solidFill>
              <a:srgbClr val="FF3300"/>
            </a:solidFill>
            <a:miter lim="800000"/>
            <a:headEnd/>
            <a:tailEnd/>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defRPr/>
            </a:pPr>
            <a:r>
              <a:rPr lang="en-US" altLang="en-US" sz="2400" i="0">
                <a:solidFill>
                  <a:srgbClr val="FF3300"/>
                </a:solidFill>
              </a:rPr>
              <a:t>10.0</a:t>
            </a:r>
          </a:p>
        </p:txBody>
      </p:sp>
      <p:sp>
        <p:nvSpPr>
          <p:cNvPr id="7" name="Text Box 6">
            <a:extLst>
              <a:ext uri="{FF2B5EF4-FFF2-40B4-BE49-F238E27FC236}">
                <a16:creationId xmlns:a16="http://schemas.microsoft.com/office/drawing/2014/main" id="{82914BDA-9777-2DFC-84C5-BFB8DC7191EB}"/>
              </a:ext>
            </a:extLst>
          </p:cNvPr>
          <p:cNvSpPr txBox="1">
            <a:spLocks noChangeArrowheads="1"/>
          </p:cNvSpPr>
          <p:nvPr/>
        </p:nvSpPr>
        <p:spPr bwMode="auto">
          <a:xfrm>
            <a:off x="7523024" y="3733800"/>
            <a:ext cx="762000" cy="466725"/>
          </a:xfrm>
          <a:prstGeom prst="rect">
            <a:avLst/>
          </a:prstGeom>
          <a:solidFill>
            <a:schemeClr val="bg1">
              <a:lumMod val="85000"/>
            </a:schemeClr>
          </a:solidFill>
          <a:ln w="9525">
            <a:solidFill>
              <a:srgbClr val="FF3300"/>
            </a:solidFill>
            <a:miter lim="800000"/>
            <a:headEnd/>
            <a:tailEnd/>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defRPr/>
            </a:pPr>
            <a:r>
              <a:rPr lang="en-US" altLang="en-US" sz="2400" i="0">
                <a:solidFill>
                  <a:srgbClr val="FF3300"/>
                </a:solidFill>
              </a:rPr>
              <a:t>2.0</a:t>
            </a:r>
          </a:p>
        </p:txBody>
      </p:sp>
      <p:sp>
        <p:nvSpPr>
          <p:cNvPr id="8" name="Text Box 7">
            <a:extLst>
              <a:ext uri="{FF2B5EF4-FFF2-40B4-BE49-F238E27FC236}">
                <a16:creationId xmlns:a16="http://schemas.microsoft.com/office/drawing/2014/main" id="{EE304F98-5726-E2D2-77FE-C953F64D8C5D}"/>
              </a:ext>
            </a:extLst>
          </p:cNvPr>
          <p:cNvSpPr txBox="1">
            <a:spLocks noChangeArrowheads="1"/>
          </p:cNvSpPr>
          <p:nvPr/>
        </p:nvSpPr>
        <p:spPr bwMode="auto">
          <a:xfrm>
            <a:off x="6380024" y="3124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9" name="Text Box 8">
            <a:extLst>
              <a:ext uri="{FF2B5EF4-FFF2-40B4-BE49-F238E27FC236}">
                <a16:creationId xmlns:a16="http://schemas.microsoft.com/office/drawing/2014/main" id="{3E444FF1-A104-138C-5E43-4B4C62C5905A}"/>
              </a:ext>
            </a:extLst>
          </p:cNvPr>
          <p:cNvSpPr txBox="1">
            <a:spLocks noChangeArrowheads="1"/>
          </p:cNvSpPr>
          <p:nvPr/>
        </p:nvSpPr>
        <p:spPr bwMode="auto">
          <a:xfrm>
            <a:off x="6380024" y="3733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10" name="Line 10">
            <a:extLst>
              <a:ext uri="{FF2B5EF4-FFF2-40B4-BE49-F238E27FC236}">
                <a16:creationId xmlns:a16="http://schemas.microsoft.com/office/drawing/2014/main" id="{56D01CC6-5D3E-C617-687B-AE290441FFC4}"/>
              </a:ext>
            </a:extLst>
          </p:cNvPr>
          <p:cNvSpPr>
            <a:spLocks noChangeShapeType="1"/>
          </p:cNvSpPr>
          <p:nvPr/>
        </p:nvSpPr>
        <p:spPr bwMode="auto">
          <a:xfrm>
            <a:off x="5084624" y="365760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Text Box 11">
            <a:extLst>
              <a:ext uri="{FF2B5EF4-FFF2-40B4-BE49-F238E27FC236}">
                <a16:creationId xmlns:a16="http://schemas.microsoft.com/office/drawing/2014/main" id="{44BCFC0B-A5CD-7C63-4B80-4E43D32881D4}"/>
              </a:ext>
            </a:extLst>
          </p:cNvPr>
          <p:cNvSpPr txBox="1">
            <a:spLocks noChangeArrowheads="1"/>
          </p:cNvSpPr>
          <p:nvPr/>
        </p:nvSpPr>
        <p:spPr bwMode="auto">
          <a:xfrm>
            <a:off x="1503224" y="2514600"/>
            <a:ext cx="21336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dirty="0"/>
              <a:t>The </a:t>
            </a:r>
            <a:r>
              <a:rPr lang="en-US" altLang="en-US" sz="2400" i="0" dirty="0">
                <a:latin typeface="Courier New" panose="02070309020205020404" pitchFamily="49" charset="0"/>
              </a:rPr>
              <a:t>box </a:t>
            </a:r>
            <a:r>
              <a:rPr lang="en-US" altLang="en-US" sz="2400" i="0" dirty="0"/>
              <a:t>variable holds the address of the </a:t>
            </a:r>
            <a:r>
              <a:rPr lang="en-US" altLang="en-US" sz="2400" i="0" dirty="0">
                <a:latin typeface="Courier New" panose="02070309020205020404" pitchFamily="49" charset="0"/>
              </a:rPr>
              <a:t>Rectangle</a:t>
            </a:r>
            <a:r>
              <a:rPr lang="en-US" altLang="en-US" sz="2400" i="0" dirty="0"/>
              <a:t> object.</a:t>
            </a:r>
          </a:p>
        </p:txBody>
      </p:sp>
      <p:sp>
        <p:nvSpPr>
          <p:cNvPr id="12" name="Text Box 12">
            <a:extLst>
              <a:ext uri="{FF2B5EF4-FFF2-40B4-BE49-F238E27FC236}">
                <a16:creationId xmlns:a16="http://schemas.microsoft.com/office/drawing/2014/main" id="{D60B2771-6448-DADF-E570-DC87F1236F3B}"/>
              </a:ext>
            </a:extLst>
          </p:cNvPr>
          <p:cNvSpPr txBox="1">
            <a:spLocks noChangeArrowheads="1"/>
          </p:cNvSpPr>
          <p:nvPr/>
        </p:nvSpPr>
        <p:spPr bwMode="auto">
          <a:xfrm>
            <a:off x="5694224" y="2514600"/>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t>A </a:t>
            </a:r>
            <a:r>
              <a:rPr lang="en-US" altLang="en-US" sz="2400" i="0">
                <a:latin typeface="Courier New" panose="02070309020205020404" pitchFamily="49" charset="0"/>
              </a:rPr>
              <a:t>Rectangle</a:t>
            </a:r>
            <a:r>
              <a:rPr lang="en-US" altLang="en-US" sz="2400" i="0"/>
              <a:t> object</a:t>
            </a:r>
          </a:p>
        </p:txBody>
      </p:sp>
      <p:sp>
        <p:nvSpPr>
          <p:cNvPr id="13" name="Text Box 13">
            <a:extLst>
              <a:ext uri="{FF2B5EF4-FFF2-40B4-BE49-F238E27FC236}">
                <a16:creationId xmlns:a16="http://schemas.microsoft.com/office/drawing/2014/main" id="{C6A14345-BCC6-20C7-ACBF-B960B79AD6FF}"/>
              </a:ext>
            </a:extLst>
          </p:cNvPr>
          <p:cNvSpPr txBox="1">
            <a:spLocks noChangeArrowheads="1"/>
          </p:cNvSpPr>
          <p:nvPr/>
        </p:nvSpPr>
        <p:spPr bwMode="auto">
          <a:xfrm>
            <a:off x="2036624" y="4953000"/>
            <a:ext cx="647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800" dirty="0"/>
              <a:t>This is the state of the box object after the </a:t>
            </a:r>
            <a:r>
              <a:rPr lang="en-US" altLang="en-US" sz="2800" i="0" dirty="0" err="1">
                <a:latin typeface="Courier New" panose="02070309020205020404" pitchFamily="49" charset="0"/>
              </a:rPr>
              <a:t>setLength</a:t>
            </a:r>
            <a:r>
              <a:rPr lang="en-US" altLang="en-US" sz="2800" dirty="0"/>
              <a:t> method executes.</a:t>
            </a:r>
          </a:p>
        </p:txBody>
      </p:sp>
      <p:sp>
        <p:nvSpPr>
          <p:cNvPr id="16" name="TextBox 15">
            <a:extLst>
              <a:ext uri="{FF2B5EF4-FFF2-40B4-BE49-F238E27FC236}">
                <a16:creationId xmlns:a16="http://schemas.microsoft.com/office/drawing/2014/main" id="{41EB024A-E987-82DB-088F-059BB344E468}"/>
              </a:ext>
            </a:extLst>
          </p:cNvPr>
          <p:cNvSpPr txBox="1"/>
          <p:nvPr/>
        </p:nvSpPr>
        <p:spPr>
          <a:xfrm>
            <a:off x="3875379" y="3799465"/>
            <a:ext cx="742090" cy="369332"/>
          </a:xfrm>
          <a:prstGeom prst="rect">
            <a:avLst/>
          </a:prstGeom>
          <a:noFill/>
        </p:spPr>
        <p:txBody>
          <a:bodyPr wrap="square">
            <a:spAutoFit/>
          </a:bodyPr>
          <a:lstStyle/>
          <a:p>
            <a:r>
              <a:rPr lang="en-US" altLang="en-US" dirty="0">
                <a:latin typeface="Consolas" panose="020B0609020204030204" pitchFamily="49" charset="0"/>
              </a:rPr>
              <a:t>box</a:t>
            </a:r>
            <a:endParaRPr lang="en-US" dirty="0"/>
          </a:p>
        </p:txBody>
      </p:sp>
    </p:spTree>
    <p:extLst>
      <p:ext uri="{BB962C8B-B14F-4D97-AF65-F5344CB8AC3E}">
        <p14:creationId xmlns:p14="http://schemas.microsoft.com/office/powerpoint/2010/main" val="20143744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E9173FC-BA2B-3806-2435-50B6ECCBADF6}"/>
              </a:ext>
            </a:extLst>
          </p:cNvPr>
          <p:cNvSpPr txBox="1">
            <a:spLocks noChangeArrowheads="1"/>
          </p:cNvSpPr>
          <p:nvPr/>
        </p:nvSpPr>
        <p:spPr bwMode="auto">
          <a:xfrm>
            <a:off x="1409700" y="0"/>
            <a:ext cx="63627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sz="3600">
                <a:solidFill>
                  <a:srgbClr val="9A4C25"/>
                </a:solidFill>
                <a:latin typeface="+mj-lt"/>
                <a:ea typeface="+mj-ea"/>
                <a:cs typeface="+mj-cs"/>
              </a:defRPr>
            </a:lvl1pPr>
            <a:lvl2pPr algn="l" rtl="0" eaLnBrk="0" fontAlgn="base" hangingPunct="0">
              <a:spcBef>
                <a:spcPct val="0"/>
              </a:spcBef>
              <a:spcAft>
                <a:spcPct val="0"/>
              </a:spcAft>
              <a:defRPr sz="3600">
                <a:solidFill>
                  <a:srgbClr val="9A4C25"/>
                </a:solidFill>
                <a:latin typeface="Arial" pitchFamily="34" charset="0"/>
                <a:cs typeface="Arial" pitchFamily="34" charset="0"/>
              </a:defRPr>
            </a:lvl2pPr>
            <a:lvl3pPr algn="l" rtl="0" eaLnBrk="0" fontAlgn="base" hangingPunct="0">
              <a:spcBef>
                <a:spcPct val="0"/>
              </a:spcBef>
              <a:spcAft>
                <a:spcPct val="0"/>
              </a:spcAft>
              <a:defRPr sz="3600">
                <a:solidFill>
                  <a:srgbClr val="9A4C25"/>
                </a:solidFill>
                <a:latin typeface="Arial" pitchFamily="34" charset="0"/>
                <a:cs typeface="Arial" pitchFamily="34" charset="0"/>
              </a:defRPr>
            </a:lvl3pPr>
            <a:lvl4pPr algn="l" rtl="0" eaLnBrk="0" fontAlgn="base" hangingPunct="0">
              <a:spcBef>
                <a:spcPct val="0"/>
              </a:spcBef>
              <a:spcAft>
                <a:spcPct val="0"/>
              </a:spcAft>
              <a:defRPr sz="3600">
                <a:solidFill>
                  <a:srgbClr val="9A4C25"/>
                </a:solidFill>
                <a:latin typeface="Arial" pitchFamily="34" charset="0"/>
                <a:cs typeface="Arial" pitchFamily="34" charset="0"/>
              </a:defRPr>
            </a:lvl4pPr>
            <a:lvl5pPr algn="l" rtl="0" eaLnBrk="0" fontAlgn="base" hangingPunct="0">
              <a:spcBef>
                <a:spcPct val="0"/>
              </a:spcBef>
              <a:spcAft>
                <a:spcPct val="0"/>
              </a:spcAft>
              <a:defRPr sz="3600">
                <a:solidFill>
                  <a:srgbClr val="9A4C25"/>
                </a:solidFill>
                <a:latin typeface="Arial" pitchFamily="34" charset="0"/>
                <a:cs typeface="Arial" pitchFamily="34" charset="0"/>
              </a:defRPr>
            </a:lvl5pPr>
            <a:lvl6pPr marL="457200" algn="l" rtl="0" fontAlgn="base">
              <a:spcBef>
                <a:spcPct val="0"/>
              </a:spcBef>
              <a:spcAft>
                <a:spcPct val="0"/>
              </a:spcAft>
              <a:defRPr sz="3600">
                <a:solidFill>
                  <a:schemeClr val="tx1"/>
                </a:solidFill>
                <a:latin typeface="Arial" pitchFamily="34" charset="0"/>
                <a:cs typeface="Arial" pitchFamily="34" charset="0"/>
              </a:defRPr>
            </a:lvl6pPr>
            <a:lvl7pPr marL="914400" algn="l" rtl="0" fontAlgn="base">
              <a:spcBef>
                <a:spcPct val="0"/>
              </a:spcBef>
              <a:spcAft>
                <a:spcPct val="0"/>
              </a:spcAft>
              <a:defRPr sz="3600">
                <a:solidFill>
                  <a:schemeClr val="tx1"/>
                </a:solidFill>
                <a:latin typeface="Arial" pitchFamily="34" charset="0"/>
                <a:cs typeface="Arial" pitchFamily="34" charset="0"/>
              </a:defRPr>
            </a:lvl7pPr>
            <a:lvl8pPr marL="1371600" algn="l" rtl="0" fontAlgn="base">
              <a:spcBef>
                <a:spcPct val="0"/>
              </a:spcBef>
              <a:spcAft>
                <a:spcPct val="0"/>
              </a:spcAft>
              <a:defRPr sz="3600">
                <a:solidFill>
                  <a:schemeClr val="tx1"/>
                </a:solidFill>
                <a:latin typeface="Arial" pitchFamily="34" charset="0"/>
                <a:cs typeface="Arial" pitchFamily="34" charset="0"/>
              </a:defRPr>
            </a:lvl8pPr>
            <a:lvl9pPr marL="1828800" algn="l" rtl="0" fontAlgn="base">
              <a:spcBef>
                <a:spcPct val="0"/>
              </a:spcBef>
              <a:spcAft>
                <a:spcPct val="0"/>
              </a:spcAft>
              <a:defRPr sz="3600">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a:ln>
                  <a:noFill/>
                </a:ln>
                <a:solidFill>
                  <a:srgbClr val="9A4C25"/>
                </a:solidFill>
                <a:effectLst/>
                <a:uLnTx/>
                <a:uFillTx/>
                <a:latin typeface="Arial"/>
                <a:ea typeface="+mj-ea"/>
                <a:cs typeface="Arial"/>
              </a:rPr>
              <a:t>Writing the </a:t>
            </a:r>
            <a:r>
              <a:rPr kumimoji="0" lang="en-US" altLang="en-US" sz="3200" b="0" i="0" u="none" strike="noStrike" kern="0" cap="none" spc="0" normalizeH="0" baseline="0" noProof="0">
                <a:ln>
                  <a:noFill/>
                </a:ln>
                <a:solidFill>
                  <a:srgbClr val="9A4C25"/>
                </a:solidFill>
                <a:effectLst/>
                <a:uLnTx/>
                <a:uFillTx/>
                <a:latin typeface="Courier New" panose="02070309020205020404" pitchFamily="49" charset="0"/>
                <a:ea typeface="+mj-ea"/>
                <a:cs typeface="Arial"/>
              </a:rPr>
              <a:t>getLength</a:t>
            </a:r>
            <a:r>
              <a:rPr kumimoji="0" lang="en-US" altLang="en-US" sz="3200" b="0" i="0" u="none" strike="noStrike" kern="0" cap="none" spc="0" normalizeH="0" baseline="0" noProof="0">
                <a:ln>
                  <a:noFill/>
                </a:ln>
                <a:solidFill>
                  <a:srgbClr val="9A4C25"/>
                </a:solidFill>
                <a:effectLst/>
                <a:uLnTx/>
                <a:uFillTx/>
                <a:latin typeface="Arial"/>
                <a:ea typeface="+mj-ea"/>
                <a:cs typeface="Arial"/>
              </a:rPr>
              <a:t> Method</a:t>
            </a:r>
            <a:endParaRPr kumimoji="0" lang="en-US" altLang="en-US" sz="3200" b="0" i="0" u="none" strike="noStrike" kern="0" cap="none" spc="0" normalizeH="0" baseline="0" noProof="0" dirty="0">
              <a:ln>
                <a:noFill/>
              </a:ln>
              <a:solidFill>
                <a:srgbClr val="9A4C25"/>
              </a:solidFill>
              <a:effectLst/>
              <a:uLnTx/>
              <a:uFillTx/>
              <a:latin typeface="Arial"/>
              <a:ea typeface="+mj-ea"/>
              <a:cs typeface="Arial"/>
            </a:endParaRPr>
          </a:p>
        </p:txBody>
      </p:sp>
      <p:sp>
        <p:nvSpPr>
          <p:cNvPr id="4" name="Rectangle 3">
            <a:extLst>
              <a:ext uri="{FF2B5EF4-FFF2-40B4-BE49-F238E27FC236}">
                <a16:creationId xmlns:a16="http://schemas.microsoft.com/office/drawing/2014/main" id="{291713ED-4CC3-2F83-B522-C40433BDA74B}"/>
              </a:ext>
            </a:extLst>
          </p:cNvPr>
          <p:cNvSpPr txBox="1">
            <a:spLocks noChangeArrowheads="1"/>
          </p:cNvSpPr>
          <p:nvPr/>
        </p:nvSpPr>
        <p:spPr>
          <a:xfrm>
            <a:off x="1409700" y="1405804"/>
            <a:ext cx="7779328" cy="490147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Tx/>
              <a:buNone/>
            </a:pPr>
            <a:r>
              <a:rPr lang="en-US" altLang="en-US" sz="2400" dirty="0">
                <a:latin typeface="Consolas" panose="020B0609020204030204" pitchFamily="49" charset="0"/>
              </a:rPr>
              <a:t>	 /**</a:t>
            </a:r>
          </a:p>
          <a:p>
            <a:pPr>
              <a:spcBef>
                <a:spcPts val="600"/>
              </a:spcBef>
              <a:buFontTx/>
              <a:buNone/>
            </a:pPr>
            <a:r>
              <a:rPr lang="en-US" altLang="en-US" sz="2400" dirty="0">
                <a:latin typeface="Consolas" panose="020B0609020204030204" pitchFamily="49" charset="0"/>
              </a:rPr>
              <a:t>      The </a:t>
            </a:r>
            <a:r>
              <a:rPr lang="en-US" altLang="en-US" sz="2400" dirty="0" err="1">
                <a:latin typeface="Consolas" panose="020B0609020204030204" pitchFamily="49" charset="0"/>
              </a:rPr>
              <a:t>getLength</a:t>
            </a:r>
            <a:r>
              <a:rPr lang="en-US" altLang="en-US" sz="2400" dirty="0">
                <a:latin typeface="Consolas" panose="020B0609020204030204" pitchFamily="49" charset="0"/>
              </a:rPr>
              <a:t> method returns a Rectangle</a:t>
            </a:r>
          </a:p>
          <a:p>
            <a:pPr>
              <a:spcBef>
                <a:spcPts val="600"/>
              </a:spcBef>
              <a:buFontTx/>
              <a:buNone/>
            </a:pPr>
            <a:r>
              <a:rPr lang="en-US" altLang="en-US" sz="2400" dirty="0">
                <a:latin typeface="Consolas" panose="020B0609020204030204" pitchFamily="49" charset="0"/>
              </a:rPr>
              <a:t>      object's length.</a:t>
            </a:r>
          </a:p>
          <a:p>
            <a:pPr>
              <a:spcBef>
                <a:spcPts val="600"/>
              </a:spcBef>
              <a:buFontTx/>
              <a:buNone/>
            </a:pPr>
            <a:r>
              <a:rPr lang="en-US" altLang="en-US" sz="2400" dirty="0">
                <a:latin typeface="Consolas" panose="020B0609020204030204" pitchFamily="49" charset="0"/>
              </a:rPr>
              <a:t>      @return The value in the length field.</a:t>
            </a:r>
          </a:p>
          <a:p>
            <a:pPr>
              <a:spcBef>
                <a:spcPts val="600"/>
              </a:spcBef>
              <a:buFontTx/>
              <a:buNone/>
            </a:pPr>
            <a:r>
              <a:rPr lang="en-US" altLang="en-US" sz="2400" dirty="0">
                <a:latin typeface="Consolas" panose="020B0609020204030204" pitchFamily="49" charset="0"/>
              </a:rPr>
              <a:t>   */</a:t>
            </a:r>
          </a:p>
          <a:p>
            <a:pPr>
              <a:spcBef>
                <a:spcPts val="600"/>
              </a:spcBef>
              <a:buFontTx/>
              <a:buNone/>
            </a:pPr>
            <a:r>
              <a:rPr lang="en-US" altLang="en-US" sz="2400" dirty="0">
                <a:solidFill>
                  <a:srgbClr val="0000FF"/>
                </a:solidFill>
                <a:latin typeface="Consolas" panose="020B0609020204030204" pitchFamily="49" charset="0"/>
              </a:rPr>
              <a:t>   public double </a:t>
            </a:r>
            <a:r>
              <a:rPr lang="en-US" altLang="en-US" sz="2400" dirty="0" err="1">
                <a:solidFill>
                  <a:srgbClr val="0000FF"/>
                </a:solidFill>
                <a:latin typeface="Consolas" panose="020B0609020204030204" pitchFamily="49" charset="0"/>
              </a:rPr>
              <a:t>getLength</a:t>
            </a:r>
            <a:r>
              <a:rPr lang="en-US" altLang="en-US" sz="2400" dirty="0">
                <a:solidFill>
                  <a:srgbClr val="0000FF"/>
                </a:solidFill>
                <a:latin typeface="Consolas" panose="020B0609020204030204" pitchFamily="49" charset="0"/>
              </a:rPr>
              <a:t>()</a:t>
            </a:r>
          </a:p>
          <a:p>
            <a:pPr>
              <a:spcBef>
                <a:spcPts val="600"/>
              </a:spcBef>
              <a:buFontTx/>
              <a:buNone/>
            </a:pPr>
            <a:r>
              <a:rPr lang="en-US" altLang="en-US" sz="2400" dirty="0">
                <a:solidFill>
                  <a:srgbClr val="0000FF"/>
                </a:solidFill>
                <a:latin typeface="Consolas" panose="020B0609020204030204" pitchFamily="49" charset="0"/>
              </a:rPr>
              <a:t>   {</a:t>
            </a:r>
          </a:p>
          <a:p>
            <a:pPr>
              <a:spcBef>
                <a:spcPts val="600"/>
              </a:spcBef>
              <a:buFontTx/>
              <a:buNone/>
            </a:pPr>
            <a:r>
              <a:rPr lang="en-US" altLang="en-US" sz="2400" dirty="0">
                <a:solidFill>
                  <a:srgbClr val="0000FF"/>
                </a:solidFill>
                <a:latin typeface="Consolas" panose="020B0609020204030204" pitchFamily="49" charset="0"/>
              </a:rPr>
              <a:t>      return length;</a:t>
            </a:r>
          </a:p>
          <a:p>
            <a:pPr>
              <a:spcBef>
                <a:spcPts val="600"/>
              </a:spcBef>
              <a:buFontTx/>
              <a:buNone/>
            </a:pPr>
            <a:r>
              <a:rPr lang="en-US" altLang="en-US" sz="2400" dirty="0">
                <a:solidFill>
                  <a:srgbClr val="0000FF"/>
                </a:solidFill>
                <a:latin typeface="Consolas" panose="020B0609020204030204" pitchFamily="49" charset="0"/>
              </a:rPr>
              <a:t>   }</a:t>
            </a:r>
          </a:p>
          <a:p>
            <a:pPr>
              <a:buFontTx/>
              <a:buNone/>
            </a:pPr>
            <a:endParaRPr lang="en-US" altLang="en-US" sz="2600" dirty="0"/>
          </a:p>
          <a:p>
            <a:pPr marL="0" indent="0">
              <a:buFontTx/>
              <a:buNone/>
            </a:pPr>
            <a:r>
              <a:rPr lang="en-US" altLang="en-US" sz="2600" dirty="0">
                <a:latin typeface="Times New Roman" panose="02020603050405020304" pitchFamily="18" charset="0"/>
                <a:cs typeface="Times New Roman" panose="02020603050405020304" pitchFamily="18" charset="0"/>
              </a:rPr>
              <a:t>Similarly, the </a:t>
            </a:r>
            <a:r>
              <a:rPr lang="en-US" altLang="en-US" sz="2600" dirty="0" err="1">
                <a:latin typeface="Courier New" panose="02070309020205020404" pitchFamily="49" charset="0"/>
              </a:rPr>
              <a:t>setWidth</a:t>
            </a:r>
            <a:r>
              <a:rPr lang="en-US" altLang="en-US" sz="2600" dirty="0"/>
              <a:t> </a:t>
            </a:r>
            <a:r>
              <a:rPr lang="en-US" altLang="en-US" sz="2600" dirty="0">
                <a:latin typeface="Times New Roman" panose="02020603050405020304" pitchFamily="18" charset="0"/>
                <a:cs typeface="Times New Roman" panose="02020603050405020304" pitchFamily="18" charset="0"/>
              </a:rPr>
              <a:t>and</a:t>
            </a:r>
            <a:r>
              <a:rPr lang="en-US" altLang="en-US" sz="2600" dirty="0"/>
              <a:t> </a:t>
            </a:r>
            <a:r>
              <a:rPr lang="en-US" altLang="en-US" sz="2600" dirty="0" err="1">
                <a:latin typeface="Courier New" panose="02070309020205020404" pitchFamily="49" charset="0"/>
              </a:rPr>
              <a:t>getWidth</a:t>
            </a:r>
            <a:r>
              <a:rPr lang="en-US" altLang="en-US" sz="2600" dirty="0"/>
              <a:t> </a:t>
            </a:r>
            <a:r>
              <a:rPr lang="en-US" altLang="en-US" sz="2600" dirty="0">
                <a:latin typeface="Times New Roman" panose="02020603050405020304" pitchFamily="18" charset="0"/>
                <a:cs typeface="Times New Roman" panose="02020603050405020304" pitchFamily="18" charset="0"/>
              </a:rPr>
              <a:t>methods can be created.  </a:t>
            </a:r>
            <a:endParaRPr lang="en-US" altLang="en-US" sz="2400" dirty="0">
              <a:latin typeface="Times New Roman" panose="02020603050405020304" pitchFamily="18" charset="0"/>
              <a:cs typeface="Times New Roman" panose="02020603050405020304" pitchFamily="18" charset="0"/>
            </a:endParaRPr>
          </a:p>
          <a:p>
            <a:pPr>
              <a:buFontTx/>
              <a:buNone/>
            </a:pPr>
            <a:endParaRPr lang="en-US" altLang="en-US" sz="2000" dirty="0"/>
          </a:p>
          <a:p>
            <a:pPr>
              <a:buFontTx/>
              <a:buNone/>
            </a:pPr>
            <a:r>
              <a:rPr lang="en-US" altLang="en-US" sz="2000" dirty="0"/>
              <a:t>Examples:  </a:t>
            </a:r>
            <a:r>
              <a:rPr lang="en-US" altLang="en-US" sz="2000" dirty="0">
                <a:hlinkClick r:id="rId2" action="ppaction://hlinkfile"/>
              </a:rPr>
              <a:t>Rectangle.java</a:t>
            </a:r>
            <a:r>
              <a:rPr lang="en-US" altLang="en-US" sz="2000" dirty="0"/>
              <a:t>, </a:t>
            </a:r>
            <a:r>
              <a:rPr lang="en-US" altLang="en-US" sz="2000" dirty="0">
                <a:hlinkClick r:id="rId3" action="ppaction://hlinkfile"/>
              </a:rPr>
              <a:t>LengthWidthDemo.java</a:t>
            </a:r>
            <a:endParaRPr lang="en-US" altLang="en-US" sz="2000" dirty="0"/>
          </a:p>
        </p:txBody>
      </p:sp>
    </p:spTree>
    <p:extLst>
      <p:ext uri="{BB962C8B-B14F-4D97-AF65-F5344CB8AC3E}">
        <p14:creationId xmlns:p14="http://schemas.microsoft.com/office/powerpoint/2010/main" val="1103840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BEBC27-C270-8D3E-B478-34A77F1A0F12}"/>
              </a:ext>
            </a:extLst>
          </p:cNvPr>
          <p:cNvSpPr txBox="1">
            <a:spLocks noChangeArrowheads="1"/>
          </p:cNvSpPr>
          <p:nvPr/>
        </p:nvSpPr>
        <p:spPr>
          <a:xfrm>
            <a:off x="1544782" y="178233"/>
            <a:ext cx="528204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Object-Oriented Programming</a:t>
            </a:r>
            <a:endParaRPr lang="en-US" altLang="en-US" sz="3200" dirty="0"/>
          </a:p>
        </p:txBody>
      </p:sp>
      <p:sp>
        <p:nvSpPr>
          <p:cNvPr id="38" name="TextBox 1">
            <a:extLst>
              <a:ext uri="{FF2B5EF4-FFF2-40B4-BE49-F238E27FC236}">
                <a16:creationId xmlns:a16="http://schemas.microsoft.com/office/drawing/2014/main" id="{48D91927-5D1C-A100-707D-4C18918C96B2}"/>
              </a:ext>
            </a:extLst>
          </p:cNvPr>
          <p:cNvSpPr txBox="1">
            <a:spLocks noChangeArrowheads="1"/>
          </p:cNvSpPr>
          <p:nvPr/>
        </p:nvSpPr>
        <p:spPr bwMode="auto">
          <a:xfrm>
            <a:off x="1376218" y="3093744"/>
            <a:ext cx="2298707" cy="3046988"/>
          </a:xfrm>
          <a:prstGeom prst="rect">
            <a:avLst/>
          </a:prstGeom>
          <a:solidFill>
            <a:schemeClr val="accent5">
              <a:lumMod val="20000"/>
              <a:lumOff val="80000"/>
            </a:schemeClr>
          </a:solid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solidFill>
                  <a:srgbClr val="0000FF"/>
                </a:solidFill>
                <a:highlight>
                  <a:srgbClr val="FFFF00"/>
                </a:highlight>
              </a:rPr>
              <a:t>1. Encapsulation:</a:t>
            </a:r>
          </a:p>
          <a:p>
            <a:pPr>
              <a:spcBef>
                <a:spcPct val="0"/>
              </a:spcBef>
              <a:buClrTx/>
              <a:buFontTx/>
              <a:buNone/>
            </a:pPr>
            <a:r>
              <a:rPr lang="en-US" altLang="en-US" sz="2400" dirty="0"/>
              <a:t>refers to the combining of </a:t>
            </a:r>
            <a:r>
              <a:rPr lang="en-US" altLang="en-US" sz="2400" dirty="0">
                <a:highlight>
                  <a:srgbClr val="FFFF00"/>
                </a:highlight>
              </a:rPr>
              <a:t>data and code </a:t>
            </a:r>
            <a:r>
              <a:rPr lang="en-US" altLang="en-US" sz="2400" dirty="0"/>
              <a:t>(behaviors, procedures, </a:t>
            </a:r>
            <a:r>
              <a:rPr lang="en-US" altLang="en-US" sz="2400" dirty="0">
                <a:highlight>
                  <a:srgbClr val="FFFF00"/>
                </a:highlight>
              </a:rPr>
              <a:t>methods</a:t>
            </a:r>
            <a:r>
              <a:rPr lang="en-US" altLang="en-US" sz="2400" dirty="0"/>
              <a:t>) into </a:t>
            </a:r>
            <a:r>
              <a:rPr lang="en-US" altLang="en-US" sz="2400" dirty="0">
                <a:highlight>
                  <a:srgbClr val="FFFF00"/>
                </a:highlight>
              </a:rPr>
              <a:t>a single object</a:t>
            </a:r>
            <a:r>
              <a:rPr lang="en-US" altLang="en-US" sz="2400" dirty="0"/>
              <a:t>.</a:t>
            </a:r>
          </a:p>
        </p:txBody>
      </p:sp>
      <p:sp>
        <p:nvSpPr>
          <p:cNvPr id="39" name="Left Brace 2">
            <a:extLst>
              <a:ext uri="{FF2B5EF4-FFF2-40B4-BE49-F238E27FC236}">
                <a16:creationId xmlns:a16="http://schemas.microsoft.com/office/drawing/2014/main" id="{7A54B58F-F4D0-3A51-331A-042847E208F8}"/>
              </a:ext>
            </a:extLst>
          </p:cNvPr>
          <p:cNvSpPr>
            <a:spLocks/>
          </p:cNvSpPr>
          <p:nvPr/>
        </p:nvSpPr>
        <p:spPr bwMode="auto">
          <a:xfrm>
            <a:off x="3695707" y="1828800"/>
            <a:ext cx="304800" cy="4343400"/>
          </a:xfrm>
          <a:prstGeom prst="leftBrace">
            <a:avLst>
              <a:gd name="adj1" fmla="val 8313"/>
              <a:gd name="adj2" fmla="val 50000"/>
            </a:avLst>
          </a:prstGeom>
          <a:solidFill>
            <a:schemeClr val="accent1"/>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40" name="TextBox 3">
            <a:extLst>
              <a:ext uri="{FF2B5EF4-FFF2-40B4-BE49-F238E27FC236}">
                <a16:creationId xmlns:a16="http://schemas.microsoft.com/office/drawing/2014/main" id="{8294F738-FEEA-E18E-5E5A-05A9DA6324A6}"/>
              </a:ext>
            </a:extLst>
          </p:cNvPr>
          <p:cNvSpPr txBox="1">
            <a:spLocks noChangeArrowheads="1"/>
          </p:cNvSpPr>
          <p:nvPr/>
        </p:nvSpPr>
        <p:spPr bwMode="auto">
          <a:xfrm>
            <a:off x="7200907" y="1675279"/>
            <a:ext cx="2784757" cy="2308324"/>
          </a:xfrm>
          <a:prstGeom prst="rect">
            <a:avLst/>
          </a:prstGeom>
          <a:solidFill>
            <a:schemeClr val="accent5">
              <a:lumMod val="20000"/>
              <a:lumOff val="80000"/>
            </a:schemeClr>
          </a:solid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3. OOP:   addresses the problem of </a:t>
            </a:r>
            <a:r>
              <a:rPr lang="en-US" altLang="en-US" sz="2400" dirty="0">
                <a:solidFill>
                  <a:srgbClr val="0000FF"/>
                </a:solidFill>
                <a:highlight>
                  <a:srgbClr val="FFFF00"/>
                </a:highlight>
              </a:rPr>
              <a:t>code/data separation through encapsulation and data hiding.</a:t>
            </a:r>
          </a:p>
        </p:txBody>
      </p:sp>
      <p:sp>
        <p:nvSpPr>
          <p:cNvPr id="41" name="TextBox 4">
            <a:extLst>
              <a:ext uri="{FF2B5EF4-FFF2-40B4-BE49-F238E27FC236}">
                <a16:creationId xmlns:a16="http://schemas.microsoft.com/office/drawing/2014/main" id="{83AA5F6B-E09A-E9F6-B63F-53BACD215C01}"/>
              </a:ext>
            </a:extLst>
          </p:cNvPr>
          <p:cNvSpPr txBox="1">
            <a:spLocks noChangeArrowheads="1"/>
          </p:cNvSpPr>
          <p:nvPr/>
        </p:nvSpPr>
        <p:spPr bwMode="auto">
          <a:xfrm>
            <a:off x="7221688" y="4171661"/>
            <a:ext cx="2784757" cy="2308324"/>
          </a:xfrm>
          <a:prstGeom prst="rect">
            <a:avLst/>
          </a:prstGeom>
          <a:solidFill>
            <a:schemeClr val="accent5">
              <a:lumMod val="20000"/>
              <a:lumOff val="80000"/>
            </a:schemeClr>
          </a:solid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solidFill>
                  <a:srgbClr val="0000FF"/>
                </a:solidFill>
              </a:rPr>
              <a:t>2. </a:t>
            </a:r>
            <a:r>
              <a:rPr lang="en-US" altLang="en-US" sz="2400" dirty="0">
                <a:solidFill>
                  <a:srgbClr val="0000FF"/>
                </a:solidFill>
                <a:highlight>
                  <a:srgbClr val="FFFF00"/>
                </a:highlight>
              </a:rPr>
              <a:t>Data hiding </a:t>
            </a:r>
            <a:r>
              <a:rPr lang="en-US" altLang="en-US" sz="2400" dirty="0">
                <a:solidFill>
                  <a:srgbClr val="0000FF"/>
                </a:solidFill>
              </a:rPr>
              <a:t>: </a:t>
            </a:r>
            <a:r>
              <a:rPr lang="en-US" altLang="en-US" sz="2400" dirty="0"/>
              <a:t>refers to an object’s ability to </a:t>
            </a:r>
            <a:r>
              <a:rPr lang="en-US" altLang="en-US" sz="2400" dirty="0">
                <a:highlight>
                  <a:srgbClr val="FFFF00"/>
                </a:highlight>
              </a:rPr>
              <a:t>hide its data </a:t>
            </a:r>
            <a:r>
              <a:rPr lang="en-US" altLang="en-US" sz="2400" dirty="0">
                <a:solidFill>
                  <a:srgbClr val="0000FF"/>
                </a:solidFill>
                <a:highlight>
                  <a:srgbClr val="FFFF00"/>
                </a:highlight>
              </a:rPr>
              <a:t>from code(such as main method) </a:t>
            </a:r>
            <a:r>
              <a:rPr lang="en-US" altLang="en-US" sz="2400" dirty="0"/>
              <a:t>that is outside the object.</a:t>
            </a:r>
          </a:p>
        </p:txBody>
      </p:sp>
      <p:grpSp>
        <p:nvGrpSpPr>
          <p:cNvPr id="77" name="Group 87">
            <a:extLst>
              <a:ext uri="{FF2B5EF4-FFF2-40B4-BE49-F238E27FC236}">
                <a16:creationId xmlns:a16="http://schemas.microsoft.com/office/drawing/2014/main" id="{9EEDF6EF-F751-CA7B-36D6-F4244CFD9654}"/>
              </a:ext>
            </a:extLst>
          </p:cNvPr>
          <p:cNvGrpSpPr>
            <a:grpSpLocks/>
          </p:cNvGrpSpPr>
          <p:nvPr/>
        </p:nvGrpSpPr>
        <p:grpSpPr bwMode="auto">
          <a:xfrm>
            <a:off x="4071793" y="1196643"/>
            <a:ext cx="2946991" cy="5020340"/>
            <a:chOff x="1344" y="864"/>
            <a:chExt cx="1776" cy="3072"/>
          </a:xfrm>
        </p:grpSpPr>
        <p:sp>
          <p:nvSpPr>
            <p:cNvPr id="78" name="Rectangle 5">
              <a:extLst>
                <a:ext uri="{FF2B5EF4-FFF2-40B4-BE49-F238E27FC236}">
                  <a16:creationId xmlns:a16="http://schemas.microsoft.com/office/drawing/2014/main" id="{48A764A1-7DFF-5CB6-B6C9-0F69EF6345E5}"/>
                </a:ext>
              </a:extLst>
            </p:cNvPr>
            <p:cNvSpPr>
              <a:spLocks noChangeArrowheads="1"/>
            </p:cNvSpPr>
            <p:nvPr/>
          </p:nvSpPr>
          <p:spPr bwMode="auto">
            <a:xfrm>
              <a:off x="1344" y="864"/>
              <a:ext cx="1776" cy="336"/>
            </a:xfrm>
            <a:prstGeom prst="rect">
              <a:avLst/>
            </a:prstGeom>
            <a:solidFill>
              <a:schemeClr val="bg2"/>
            </a:solidFill>
            <a:ln w="9525">
              <a:solidFill>
                <a:schemeClr val="tx1"/>
              </a:solidFill>
              <a:miter lim="800000"/>
              <a:headEnd/>
              <a:tailEnd/>
            </a:ln>
            <a:scene3d>
              <a:camera prst="orthographicFront"/>
              <a:lightRig rig="threePt" dir="t"/>
            </a:scene3d>
            <a:sp3d>
              <a:bevelT w="101600" prst="rible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Object</a:t>
              </a:r>
            </a:p>
          </p:txBody>
        </p:sp>
        <p:sp>
          <p:nvSpPr>
            <p:cNvPr id="79" name="Rectangle 7">
              <a:extLst>
                <a:ext uri="{FF2B5EF4-FFF2-40B4-BE49-F238E27FC236}">
                  <a16:creationId xmlns:a16="http://schemas.microsoft.com/office/drawing/2014/main" id="{45AE28A5-DBF0-648D-64A9-E1420EEC48E0}"/>
                </a:ext>
              </a:extLst>
            </p:cNvPr>
            <p:cNvSpPr>
              <a:spLocks noChangeArrowheads="1"/>
            </p:cNvSpPr>
            <p:nvPr/>
          </p:nvSpPr>
          <p:spPr bwMode="auto">
            <a:xfrm>
              <a:off x="1344" y="1200"/>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01600" prst="rible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dirty="0"/>
                <a:t>Attributes (data) - </a:t>
              </a:r>
              <a:r>
                <a:rPr lang="en-US" altLang="en-US" sz="1800" dirty="0">
                  <a:solidFill>
                    <a:srgbClr val="0000FF"/>
                  </a:solidFill>
                </a:rPr>
                <a:t>field</a:t>
              </a:r>
              <a:r>
                <a:rPr lang="en-US" altLang="en-US" sz="1800" dirty="0"/>
                <a:t>s</a:t>
              </a:r>
            </a:p>
          </p:txBody>
        </p:sp>
        <p:sp>
          <p:nvSpPr>
            <p:cNvPr id="80" name="Rectangle 9">
              <a:extLst>
                <a:ext uri="{FF2B5EF4-FFF2-40B4-BE49-F238E27FC236}">
                  <a16:creationId xmlns:a16="http://schemas.microsoft.com/office/drawing/2014/main" id="{527C571A-CB3F-84A2-E9E1-0A0FDC05520B}"/>
                </a:ext>
              </a:extLst>
            </p:cNvPr>
            <p:cNvSpPr>
              <a:spLocks noChangeArrowheads="1"/>
            </p:cNvSpPr>
            <p:nvPr/>
          </p:nvSpPr>
          <p:spPr bwMode="auto">
            <a:xfrm>
              <a:off x="1344" y="1488"/>
              <a:ext cx="1776" cy="2448"/>
            </a:xfrm>
            <a:prstGeom prst="rect">
              <a:avLst/>
            </a:prstGeom>
            <a:solidFill>
              <a:schemeClr val="bg2"/>
            </a:solidFill>
            <a:ln w="9525">
              <a:solidFill>
                <a:schemeClr val="tx1"/>
              </a:solidFill>
              <a:miter lim="800000"/>
              <a:headEnd/>
              <a:tailEnd/>
            </a:ln>
            <a:scene3d>
              <a:camera prst="orthographicFront"/>
              <a:lightRig rig="threePt" dir="t"/>
            </a:scene3d>
            <a:sp3d>
              <a:bevelT w="101600" prst="rible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solidFill>
                    <a:srgbClr val="0000FF"/>
                  </a:solidFill>
                </a:rPr>
                <a:t>Methods</a:t>
              </a:r>
              <a:br>
                <a:rPr lang="en-US" altLang="en-US" sz="1800"/>
              </a:br>
              <a:r>
                <a:rPr lang="en-US" altLang="en-US" sz="1800"/>
                <a:t>(behaviors / procedures)</a:t>
              </a:r>
            </a:p>
          </p:txBody>
        </p:sp>
        <p:grpSp>
          <p:nvGrpSpPr>
            <p:cNvPr id="81" name="Group 83">
              <a:extLst>
                <a:ext uri="{FF2B5EF4-FFF2-40B4-BE49-F238E27FC236}">
                  <a16:creationId xmlns:a16="http://schemas.microsoft.com/office/drawing/2014/main" id="{A2BFD3EB-D42D-1445-0740-A73C19E1012E}"/>
                </a:ext>
              </a:extLst>
            </p:cNvPr>
            <p:cNvGrpSpPr>
              <a:grpSpLocks/>
            </p:cNvGrpSpPr>
            <p:nvPr/>
          </p:nvGrpSpPr>
          <p:grpSpPr bwMode="auto">
            <a:xfrm>
              <a:off x="1680" y="2160"/>
              <a:ext cx="1147" cy="1296"/>
              <a:chOff x="1584" y="1584"/>
              <a:chExt cx="1402" cy="1584"/>
            </a:xfrm>
          </p:grpSpPr>
          <p:grpSp>
            <p:nvGrpSpPr>
              <p:cNvPr id="85" name="Group 22">
                <a:extLst>
                  <a:ext uri="{FF2B5EF4-FFF2-40B4-BE49-F238E27FC236}">
                    <a16:creationId xmlns:a16="http://schemas.microsoft.com/office/drawing/2014/main" id="{C0891BF6-95DD-9801-21CE-D9E22111B615}"/>
                  </a:ext>
                </a:extLst>
              </p:cNvPr>
              <p:cNvGrpSpPr>
                <a:grpSpLocks/>
              </p:cNvGrpSpPr>
              <p:nvPr/>
            </p:nvGrpSpPr>
            <p:grpSpPr bwMode="auto">
              <a:xfrm>
                <a:off x="1584" y="1584"/>
                <a:ext cx="346" cy="432"/>
                <a:chOff x="1776" y="2208"/>
                <a:chExt cx="192" cy="240"/>
              </a:xfrm>
            </p:grpSpPr>
            <p:sp>
              <p:nvSpPr>
                <p:cNvPr id="110" name="AutoShape 12">
                  <a:extLst>
                    <a:ext uri="{FF2B5EF4-FFF2-40B4-BE49-F238E27FC236}">
                      <a16:creationId xmlns:a16="http://schemas.microsoft.com/office/drawing/2014/main" id="{74FD94A2-E300-6A11-E9CB-881752D273C9}"/>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11" name="AutoShape 13">
                  <a:extLst>
                    <a:ext uri="{FF2B5EF4-FFF2-40B4-BE49-F238E27FC236}">
                      <a16:creationId xmlns:a16="http://schemas.microsoft.com/office/drawing/2014/main" id="{B3B66D59-2E3D-1254-2663-33737CBE6E0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86" name="Group 53">
                <a:extLst>
                  <a:ext uri="{FF2B5EF4-FFF2-40B4-BE49-F238E27FC236}">
                    <a16:creationId xmlns:a16="http://schemas.microsoft.com/office/drawing/2014/main" id="{425FE1CE-FFAE-D2D9-2918-DCE56AA24EAE}"/>
                  </a:ext>
                </a:extLst>
              </p:cNvPr>
              <p:cNvGrpSpPr>
                <a:grpSpLocks/>
              </p:cNvGrpSpPr>
              <p:nvPr/>
            </p:nvGrpSpPr>
            <p:grpSpPr bwMode="auto">
              <a:xfrm>
                <a:off x="2112" y="1584"/>
                <a:ext cx="346" cy="432"/>
                <a:chOff x="1776" y="2208"/>
                <a:chExt cx="192" cy="240"/>
              </a:xfrm>
            </p:grpSpPr>
            <p:sp>
              <p:nvSpPr>
                <p:cNvPr id="108" name="AutoShape 54">
                  <a:extLst>
                    <a:ext uri="{FF2B5EF4-FFF2-40B4-BE49-F238E27FC236}">
                      <a16:creationId xmlns:a16="http://schemas.microsoft.com/office/drawing/2014/main" id="{41E098EC-0698-123F-1780-F8AA28688890}"/>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9" name="AutoShape 55">
                  <a:extLst>
                    <a:ext uri="{FF2B5EF4-FFF2-40B4-BE49-F238E27FC236}">
                      <a16:creationId xmlns:a16="http://schemas.microsoft.com/office/drawing/2014/main" id="{5490BF98-171B-B850-6475-02A381415BD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87" name="Group 56">
                <a:extLst>
                  <a:ext uri="{FF2B5EF4-FFF2-40B4-BE49-F238E27FC236}">
                    <a16:creationId xmlns:a16="http://schemas.microsoft.com/office/drawing/2014/main" id="{05C7A107-82E9-7578-0DD8-4F7A41A39AD2}"/>
                  </a:ext>
                </a:extLst>
              </p:cNvPr>
              <p:cNvGrpSpPr>
                <a:grpSpLocks/>
              </p:cNvGrpSpPr>
              <p:nvPr/>
            </p:nvGrpSpPr>
            <p:grpSpPr bwMode="auto">
              <a:xfrm>
                <a:off x="2640" y="1584"/>
                <a:ext cx="346" cy="432"/>
                <a:chOff x="1776" y="2208"/>
                <a:chExt cx="192" cy="240"/>
              </a:xfrm>
            </p:grpSpPr>
            <p:sp>
              <p:nvSpPr>
                <p:cNvPr id="106" name="AutoShape 57">
                  <a:extLst>
                    <a:ext uri="{FF2B5EF4-FFF2-40B4-BE49-F238E27FC236}">
                      <a16:creationId xmlns:a16="http://schemas.microsoft.com/office/drawing/2014/main" id="{C9FBA0DC-762D-8CC2-CAD1-EF9DAF72D49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7" name="AutoShape 58">
                  <a:extLst>
                    <a:ext uri="{FF2B5EF4-FFF2-40B4-BE49-F238E27FC236}">
                      <a16:creationId xmlns:a16="http://schemas.microsoft.com/office/drawing/2014/main" id="{0A379282-0C81-5B00-22CB-EBF835FCC03B}"/>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88" name="Group 62">
                <a:extLst>
                  <a:ext uri="{FF2B5EF4-FFF2-40B4-BE49-F238E27FC236}">
                    <a16:creationId xmlns:a16="http://schemas.microsoft.com/office/drawing/2014/main" id="{B4C38087-C80D-5F8B-3A1B-8B9220C418F5}"/>
                  </a:ext>
                </a:extLst>
              </p:cNvPr>
              <p:cNvGrpSpPr>
                <a:grpSpLocks/>
              </p:cNvGrpSpPr>
              <p:nvPr/>
            </p:nvGrpSpPr>
            <p:grpSpPr bwMode="auto">
              <a:xfrm>
                <a:off x="2640" y="2736"/>
                <a:ext cx="346" cy="432"/>
                <a:chOff x="1776" y="2208"/>
                <a:chExt cx="192" cy="240"/>
              </a:xfrm>
            </p:grpSpPr>
            <p:sp>
              <p:nvSpPr>
                <p:cNvPr id="104" name="AutoShape 63">
                  <a:extLst>
                    <a:ext uri="{FF2B5EF4-FFF2-40B4-BE49-F238E27FC236}">
                      <a16:creationId xmlns:a16="http://schemas.microsoft.com/office/drawing/2014/main" id="{409D2ACE-93E9-6819-EE3D-DDCE9E1E59CC}"/>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5" name="AutoShape 64">
                  <a:extLst>
                    <a:ext uri="{FF2B5EF4-FFF2-40B4-BE49-F238E27FC236}">
                      <a16:creationId xmlns:a16="http://schemas.microsoft.com/office/drawing/2014/main" id="{5E18FB7B-14E2-03FF-86EC-0803E312897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89" name="Group 65">
                <a:extLst>
                  <a:ext uri="{FF2B5EF4-FFF2-40B4-BE49-F238E27FC236}">
                    <a16:creationId xmlns:a16="http://schemas.microsoft.com/office/drawing/2014/main" id="{5BAEB04C-4E38-8B08-DF8C-A5B59A2EA5CC}"/>
                  </a:ext>
                </a:extLst>
              </p:cNvPr>
              <p:cNvGrpSpPr>
                <a:grpSpLocks/>
              </p:cNvGrpSpPr>
              <p:nvPr/>
            </p:nvGrpSpPr>
            <p:grpSpPr bwMode="auto">
              <a:xfrm>
                <a:off x="1584" y="2160"/>
                <a:ext cx="346" cy="432"/>
                <a:chOff x="1776" y="2208"/>
                <a:chExt cx="192" cy="240"/>
              </a:xfrm>
            </p:grpSpPr>
            <p:sp>
              <p:nvSpPr>
                <p:cNvPr id="102" name="AutoShape 66">
                  <a:extLst>
                    <a:ext uri="{FF2B5EF4-FFF2-40B4-BE49-F238E27FC236}">
                      <a16:creationId xmlns:a16="http://schemas.microsoft.com/office/drawing/2014/main" id="{74E0D3C8-33BC-421D-4429-585A208A4B1C}"/>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3" name="AutoShape 67">
                  <a:extLst>
                    <a:ext uri="{FF2B5EF4-FFF2-40B4-BE49-F238E27FC236}">
                      <a16:creationId xmlns:a16="http://schemas.microsoft.com/office/drawing/2014/main" id="{FC3B0AFA-EB14-B437-34B0-846B2F9D56C9}"/>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90" name="Group 68">
                <a:extLst>
                  <a:ext uri="{FF2B5EF4-FFF2-40B4-BE49-F238E27FC236}">
                    <a16:creationId xmlns:a16="http://schemas.microsoft.com/office/drawing/2014/main" id="{230E4394-EDFB-19D3-E713-BA7335E4C6BE}"/>
                  </a:ext>
                </a:extLst>
              </p:cNvPr>
              <p:cNvGrpSpPr>
                <a:grpSpLocks/>
              </p:cNvGrpSpPr>
              <p:nvPr/>
            </p:nvGrpSpPr>
            <p:grpSpPr bwMode="auto">
              <a:xfrm>
                <a:off x="2112" y="2160"/>
                <a:ext cx="346" cy="432"/>
                <a:chOff x="1776" y="2208"/>
                <a:chExt cx="192" cy="240"/>
              </a:xfrm>
            </p:grpSpPr>
            <p:sp>
              <p:nvSpPr>
                <p:cNvPr id="100" name="AutoShape 69">
                  <a:extLst>
                    <a:ext uri="{FF2B5EF4-FFF2-40B4-BE49-F238E27FC236}">
                      <a16:creationId xmlns:a16="http://schemas.microsoft.com/office/drawing/2014/main" id="{ED1BBF3B-E2E1-A855-209A-F325209EA955}"/>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101" name="AutoShape 70">
                  <a:extLst>
                    <a:ext uri="{FF2B5EF4-FFF2-40B4-BE49-F238E27FC236}">
                      <a16:creationId xmlns:a16="http://schemas.microsoft.com/office/drawing/2014/main" id="{71407FF0-EE16-4F89-3315-A8C60E4C5B1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91" name="Group 71">
                <a:extLst>
                  <a:ext uri="{FF2B5EF4-FFF2-40B4-BE49-F238E27FC236}">
                    <a16:creationId xmlns:a16="http://schemas.microsoft.com/office/drawing/2014/main" id="{4EB59E51-67C6-919C-3670-AE5A2AE68EE6}"/>
                  </a:ext>
                </a:extLst>
              </p:cNvPr>
              <p:cNvGrpSpPr>
                <a:grpSpLocks/>
              </p:cNvGrpSpPr>
              <p:nvPr/>
            </p:nvGrpSpPr>
            <p:grpSpPr bwMode="auto">
              <a:xfrm>
                <a:off x="2640" y="2160"/>
                <a:ext cx="346" cy="432"/>
                <a:chOff x="1776" y="2208"/>
                <a:chExt cx="192" cy="240"/>
              </a:xfrm>
            </p:grpSpPr>
            <p:sp>
              <p:nvSpPr>
                <p:cNvPr id="98" name="AutoShape 72">
                  <a:extLst>
                    <a:ext uri="{FF2B5EF4-FFF2-40B4-BE49-F238E27FC236}">
                      <a16:creationId xmlns:a16="http://schemas.microsoft.com/office/drawing/2014/main" id="{19D4822A-A2EE-5C77-64F0-1E22278E3FEA}"/>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99" name="AutoShape 73">
                  <a:extLst>
                    <a:ext uri="{FF2B5EF4-FFF2-40B4-BE49-F238E27FC236}">
                      <a16:creationId xmlns:a16="http://schemas.microsoft.com/office/drawing/2014/main" id="{A5DAB320-F519-FDCE-D286-01782C731CD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92" name="Group 74">
                <a:extLst>
                  <a:ext uri="{FF2B5EF4-FFF2-40B4-BE49-F238E27FC236}">
                    <a16:creationId xmlns:a16="http://schemas.microsoft.com/office/drawing/2014/main" id="{C41385AB-D418-BCF9-1250-B65A7C8348FC}"/>
                  </a:ext>
                </a:extLst>
              </p:cNvPr>
              <p:cNvGrpSpPr>
                <a:grpSpLocks/>
              </p:cNvGrpSpPr>
              <p:nvPr/>
            </p:nvGrpSpPr>
            <p:grpSpPr bwMode="auto">
              <a:xfrm>
                <a:off x="1584" y="2736"/>
                <a:ext cx="346" cy="432"/>
                <a:chOff x="1776" y="2208"/>
                <a:chExt cx="192" cy="240"/>
              </a:xfrm>
            </p:grpSpPr>
            <p:sp>
              <p:nvSpPr>
                <p:cNvPr id="96" name="AutoShape 75">
                  <a:extLst>
                    <a:ext uri="{FF2B5EF4-FFF2-40B4-BE49-F238E27FC236}">
                      <a16:creationId xmlns:a16="http://schemas.microsoft.com/office/drawing/2014/main" id="{9A0AEB8C-DAD6-6D00-E618-42EEA6B6149E}"/>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97" name="AutoShape 76">
                  <a:extLst>
                    <a:ext uri="{FF2B5EF4-FFF2-40B4-BE49-F238E27FC236}">
                      <a16:creationId xmlns:a16="http://schemas.microsoft.com/office/drawing/2014/main" id="{D19BC397-9EB1-4378-E980-98C3B05EB77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nvGrpSpPr>
              <p:cNvPr id="93" name="Group 77">
                <a:extLst>
                  <a:ext uri="{FF2B5EF4-FFF2-40B4-BE49-F238E27FC236}">
                    <a16:creationId xmlns:a16="http://schemas.microsoft.com/office/drawing/2014/main" id="{A6266766-0044-7033-B700-EDDBEF650AEE}"/>
                  </a:ext>
                </a:extLst>
              </p:cNvPr>
              <p:cNvGrpSpPr>
                <a:grpSpLocks/>
              </p:cNvGrpSpPr>
              <p:nvPr/>
            </p:nvGrpSpPr>
            <p:grpSpPr bwMode="auto">
              <a:xfrm>
                <a:off x="2112" y="2736"/>
                <a:ext cx="346" cy="432"/>
                <a:chOff x="1776" y="2208"/>
                <a:chExt cx="192" cy="240"/>
              </a:xfrm>
            </p:grpSpPr>
            <p:sp>
              <p:nvSpPr>
                <p:cNvPr id="94" name="AutoShape 78">
                  <a:extLst>
                    <a:ext uri="{FF2B5EF4-FFF2-40B4-BE49-F238E27FC236}">
                      <a16:creationId xmlns:a16="http://schemas.microsoft.com/office/drawing/2014/main" id="{029D6343-A2D2-FEB3-C086-384EA086117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wrap="none" anchor="ctr"/>
                <a:lstStyle/>
                <a:p>
                  <a:endParaRPr lang="en-US"/>
                </a:p>
              </p:txBody>
            </p:sp>
            <p:sp>
              <p:nvSpPr>
                <p:cNvPr id="95" name="AutoShape 79">
                  <a:extLst>
                    <a:ext uri="{FF2B5EF4-FFF2-40B4-BE49-F238E27FC236}">
                      <a16:creationId xmlns:a16="http://schemas.microsoft.com/office/drawing/2014/main" id="{86D900BD-C855-0514-70F0-7C1B9546002B}"/>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01600" prst="riblet"/>
                </a:sp3d>
              </p:spPr>
              <p:txBody>
                <a:bodyPr rot="10800000" wrap="none" anchor="ctr"/>
                <a:lstStyle/>
                <a:p>
                  <a:endParaRPr lang="en-US"/>
                </a:p>
              </p:txBody>
            </p:sp>
          </p:grpSp>
        </p:grpSp>
        <p:sp>
          <p:nvSpPr>
            <p:cNvPr id="82" name="Line 84">
              <a:extLst>
                <a:ext uri="{FF2B5EF4-FFF2-40B4-BE49-F238E27FC236}">
                  <a16:creationId xmlns:a16="http://schemas.microsoft.com/office/drawing/2014/main" id="{E51F6790-9144-2FB2-B6E9-758C3FD12559}"/>
                </a:ext>
              </a:extLst>
            </p:cNvPr>
            <p:cNvSpPr>
              <a:spLocks noChangeShapeType="1"/>
            </p:cNvSpPr>
            <p:nvPr/>
          </p:nvSpPr>
          <p:spPr bwMode="auto">
            <a:xfrm flipV="1">
              <a:off x="1824" y="1536"/>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01600" prst="riblet"/>
            </a:sp3d>
            <a:extLst>
              <a:ext uri="{909E8E84-426E-40DD-AFC4-6F175D3DCCD1}">
                <a14:hiddenFill xmlns:a14="http://schemas.microsoft.com/office/drawing/2010/main">
                  <a:noFill/>
                </a14:hiddenFill>
              </a:ext>
            </a:extLst>
          </p:spPr>
          <p:txBody>
            <a:bodyPr wrap="none"/>
            <a:lstStyle/>
            <a:p>
              <a:endParaRPr lang="en-US"/>
            </a:p>
          </p:txBody>
        </p:sp>
        <p:sp>
          <p:nvSpPr>
            <p:cNvPr id="83" name="Line 85">
              <a:extLst>
                <a:ext uri="{FF2B5EF4-FFF2-40B4-BE49-F238E27FC236}">
                  <a16:creationId xmlns:a16="http://schemas.microsoft.com/office/drawing/2014/main" id="{5D4043CD-85B5-2DA2-4E2C-06F36685332E}"/>
                </a:ext>
              </a:extLst>
            </p:cNvPr>
            <p:cNvSpPr>
              <a:spLocks noChangeShapeType="1"/>
            </p:cNvSpPr>
            <p:nvPr/>
          </p:nvSpPr>
          <p:spPr bwMode="auto">
            <a:xfrm flipV="1">
              <a:off x="2256" y="1536"/>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01600" prst="riblet"/>
            </a:sp3d>
            <a:extLst>
              <a:ext uri="{909E8E84-426E-40DD-AFC4-6F175D3DCCD1}">
                <a14:hiddenFill xmlns:a14="http://schemas.microsoft.com/office/drawing/2010/main">
                  <a:noFill/>
                </a14:hiddenFill>
              </a:ext>
            </a:extLst>
          </p:spPr>
          <p:txBody>
            <a:bodyPr wrap="none"/>
            <a:lstStyle/>
            <a:p>
              <a:endParaRPr lang="en-US"/>
            </a:p>
          </p:txBody>
        </p:sp>
        <p:sp>
          <p:nvSpPr>
            <p:cNvPr id="84" name="Line 86">
              <a:extLst>
                <a:ext uri="{FF2B5EF4-FFF2-40B4-BE49-F238E27FC236}">
                  <a16:creationId xmlns:a16="http://schemas.microsoft.com/office/drawing/2014/main" id="{5999CCE0-6801-96F7-B964-C5F433148582}"/>
                </a:ext>
              </a:extLst>
            </p:cNvPr>
            <p:cNvSpPr>
              <a:spLocks noChangeShapeType="1"/>
            </p:cNvSpPr>
            <p:nvPr/>
          </p:nvSpPr>
          <p:spPr bwMode="auto">
            <a:xfrm flipV="1">
              <a:off x="2688" y="1536"/>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01600" prst="riblet"/>
            </a:sp3d>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12976844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5DCBF27-4CBC-EF7D-82E6-F539565C59D1}"/>
              </a:ext>
            </a:extLst>
          </p:cNvPr>
          <p:cNvSpPr txBox="1">
            <a:spLocks noChangeArrowheads="1"/>
          </p:cNvSpPr>
          <p:nvPr/>
        </p:nvSpPr>
        <p:spPr>
          <a:xfrm>
            <a:off x="1385455" y="200169"/>
            <a:ext cx="8631382"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Writing and Demonstrating the </a:t>
            </a:r>
            <a:r>
              <a:rPr lang="en-US" altLang="en-US" sz="3200">
                <a:latin typeface="Courier New" panose="02070309020205020404" pitchFamily="49" charset="0"/>
              </a:rPr>
              <a:t>getArea</a:t>
            </a:r>
            <a:r>
              <a:rPr lang="en-US" altLang="en-US" sz="3200"/>
              <a:t> Method</a:t>
            </a:r>
            <a:endParaRPr lang="en-US" altLang="en-US" sz="3200" dirty="0"/>
          </a:p>
        </p:txBody>
      </p:sp>
      <p:sp>
        <p:nvSpPr>
          <p:cNvPr id="3" name="Rectangle 3">
            <a:extLst>
              <a:ext uri="{FF2B5EF4-FFF2-40B4-BE49-F238E27FC236}">
                <a16:creationId xmlns:a16="http://schemas.microsoft.com/office/drawing/2014/main" id="{6A17BCCB-4C0C-AE6F-E7F5-44DEDA75A5E2}"/>
              </a:ext>
            </a:extLst>
          </p:cNvPr>
          <p:cNvSpPr txBox="1">
            <a:spLocks noChangeArrowheads="1"/>
          </p:cNvSpPr>
          <p:nvPr/>
        </p:nvSpPr>
        <p:spPr>
          <a:xfrm>
            <a:off x="1720562" y="1448233"/>
            <a:ext cx="8296275" cy="5105400"/>
          </a:xfrm>
          <a:prstGeom prst="rect">
            <a:avLst/>
          </a:prstGeom>
          <a:solidFill>
            <a:schemeClr val="bg1"/>
          </a:solidFill>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600" dirty="0">
                <a:latin typeface="Consolas" panose="020B0609020204030204" pitchFamily="49" charset="0"/>
              </a:rPr>
              <a:t>	 /**</a:t>
            </a:r>
          </a:p>
          <a:p>
            <a:pPr>
              <a:buFontTx/>
              <a:buNone/>
            </a:pPr>
            <a:r>
              <a:rPr lang="en-US" altLang="en-US" sz="2600" dirty="0">
                <a:latin typeface="Consolas" panose="020B0609020204030204" pitchFamily="49" charset="0"/>
              </a:rPr>
              <a:t>      The </a:t>
            </a:r>
            <a:r>
              <a:rPr lang="en-US" altLang="en-US" sz="2600" dirty="0" err="1">
                <a:latin typeface="Consolas" panose="020B0609020204030204" pitchFamily="49" charset="0"/>
              </a:rPr>
              <a:t>getArea</a:t>
            </a:r>
            <a:r>
              <a:rPr lang="en-US" altLang="en-US" sz="2600" dirty="0">
                <a:latin typeface="Consolas" panose="020B0609020204030204" pitchFamily="49" charset="0"/>
              </a:rPr>
              <a:t> method returns a Rectangle</a:t>
            </a:r>
          </a:p>
          <a:p>
            <a:pPr>
              <a:buFontTx/>
              <a:buNone/>
            </a:pPr>
            <a:r>
              <a:rPr lang="en-US" altLang="en-US" sz="2600" dirty="0">
                <a:latin typeface="Consolas" panose="020B0609020204030204" pitchFamily="49" charset="0"/>
              </a:rPr>
              <a:t>      object's area.</a:t>
            </a:r>
          </a:p>
          <a:p>
            <a:pPr>
              <a:buFontTx/>
              <a:buNone/>
            </a:pPr>
            <a:r>
              <a:rPr lang="en-US" altLang="en-US" sz="2600" dirty="0">
                <a:latin typeface="Consolas" panose="020B0609020204030204" pitchFamily="49" charset="0"/>
              </a:rPr>
              <a:t>      @return The product of length times width.</a:t>
            </a:r>
          </a:p>
          <a:p>
            <a:pPr>
              <a:buFontTx/>
              <a:buNone/>
            </a:pPr>
            <a:r>
              <a:rPr lang="en-US" altLang="en-US" sz="2600" dirty="0">
                <a:latin typeface="Consolas" panose="020B0609020204030204" pitchFamily="49" charset="0"/>
              </a:rPr>
              <a:t>   */</a:t>
            </a:r>
          </a:p>
          <a:p>
            <a:pPr>
              <a:buFontTx/>
              <a:buNone/>
            </a:pPr>
            <a:r>
              <a:rPr lang="en-US" altLang="en-US" sz="2600" dirty="0">
                <a:solidFill>
                  <a:srgbClr val="0000FF"/>
                </a:solidFill>
                <a:latin typeface="Consolas" panose="020B0609020204030204" pitchFamily="49" charset="0"/>
              </a:rPr>
              <a:t>   public double </a:t>
            </a:r>
            <a:r>
              <a:rPr lang="en-US" altLang="en-US" sz="2600" dirty="0" err="1">
                <a:solidFill>
                  <a:srgbClr val="0000FF"/>
                </a:solidFill>
                <a:latin typeface="Consolas" panose="020B0609020204030204" pitchFamily="49" charset="0"/>
              </a:rPr>
              <a:t>getArea</a:t>
            </a:r>
            <a:r>
              <a:rPr lang="en-US" altLang="en-US" sz="2600" dirty="0">
                <a:solidFill>
                  <a:srgbClr val="0000FF"/>
                </a:solidFill>
                <a:latin typeface="Consolas" panose="020B0609020204030204" pitchFamily="49" charset="0"/>
              </a:rPr>
              <a:t>()</a:t>
            </a:r>
          </a:p>
          <a:p>
            <a:pPr>
              <a:buFontTx/>
              <a:buNone/>
            </a:pPr>
            <a:r>
              <a:rPr lang="en-US" altLang="en-US" sz="2600" dirty="0">
                <a:solidFill>
                  <a:srgbClr val="0000FF"/>
                </a:solidFill>
                <a:latin typeface="Consolas" panose="020B0609020204030204" pitchFamily="49" charset="0"/>
              </a:rPr>
              <a:t>   {</a:t>
            </a:r>
          </a:p>
          <a:p>
            <a:pPr>
              <a:buFontTx/>
              <a:buNone/>
            </a:pPr>
            <a:r>
              <a:rPr lang="en-US" altLang="en-US" sz="2600" dirty="0">
                <a:solidFill>
                  <a:srgbClr val="0000FF"/>
                </a:solidFill>
                <a:latin typeface="Consolas" panose="020B0609020204030204" pitchFamily="49" charset="0"/>
              </a:rPr>
              <a:t>      return length * width;</a:t>
            </a:r>
          </a:p>
          <a:p>
            <a:pPr>
              <a:buFontTx/>
              <a:buNone/>
            </a:pPr>
            <a:r>
              <a:rPr lang="en-US" altLang="en-US" sz="2600" dirty="0">
                <a:solidFill>
                  <a:srgbClr val="0000FF"/>
                </a:solidFill>
                <a:latin typeface="Consolas" panose="020B0609020204030204" pitchFamily="49" charset="0"/>
              </a:rPr>
              <a:t>   }</a:t>
            </a:r>
          </a:p>
          <a:p>
            <a:pPr>
              <a:buFontTx/>
              <a:buNone/>
            </a:pPr>
            <a:endParaRPr lang="en-US" altLang="en-US" sz="2200" dirty="0"/>
          </a:p>
          <a:p>
            <a:pPr>
              <a:buFontTx/>
              <a:buNone/>
            </a:pPr>
            <a:endParaRPr lang="en-US" altLang="en-US" sz="2200" dirty="0"/>
          </a:p>
          <a:p>
            <a:pPr>
              <a:buFontTx/>
              <a:buNone/>
            </a:pPr>
            <a:endParaRPr lang="en-US" altLang="en-US" sz="2200" dirty="0"/>
          </a:p>
          <a:p>
            <a:pPr>
              <a:buFontTx/>
              <a:buNone/>
            </a:pPr>
            <a:r>
              <a:rPr lang="en-US" altLang="en-US" sz="2200" dirty="0"/>
              <a:t>Examples:  </a:t>
            </a:r>
            <a:r>
              <a:rPr lang="en-US" altLang="en-US" sz="2200" dirty="0">
                <a:hlinkClick r:id="rId2" action="ppaction://hlinkfile"/>
              </a:rPr>
              <a:t>Rectangle.java</a:t>
            </a:r>
            <a:r>
              <a:rPr lang="en-US" altLang="en-US" sz="2200" dirty="0"/>
              <a:t>, </a:t>
            </a:r>
            <a:r>
              <a:rPr lang="en-US" altLang="en-US" sz="2200" dirty="0">
                <a:hlinkClick r:id="rId3" action="ppaction://hlinkfile"/>
              </a:rPr>
              <a:t>RectangleDemo.java</a:t>
            </a:r>
            <a:endParaRPr lang="en-US" altLang="en-US" sz="2200" dirty="0"/>
          </a:p>
        </p:txBody>
      </p:sp>
      <p:sp>
        <p:nvSpPr>
          <p:cNvPr id="4" name="TextBox 1">
            <a:extLst>
              <a:ext uri="{FF2B5EF4-FFF2-40B4-BE49-F238E27FC236}">
                <a16:creationId xmlns:a16="http://schemas.microsoft.com/office/drawing/2014/main" id="{58D52B08-65C4-AFA3-2DE9-B00300116B4D}"/>
              </a:ext>
            </a:extLst>
          </p:cNvPr>
          <p:cNvSpPr txBox="1">
            <a:spLocks noChangeArrowheads="1"/>
          </p:cNvSpPr>
          <p:nvPr/>
        </p:nvSpPr>
        <p:spPr bwMode="auto">
          <a:xfrm>
            <a:off x="7119793" y="3193472"/>
            <a:ext cx="3886200" cy="2800350"/>
          </a:xfrm>
          <a:prstGeom prst="rect">
            <a:avLst/>
          </a:prstGeom>
          <a:solidFill>
            <a:srgbClr val="FFFF00"/>
          </a:solidFill>
          <a:ln w="9525">
            <a:solidFill>
              <a:schemeClr val="tx1"/>
            </a:solidFill>
            <a:prstDash val="sysDash"/>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defRPr/>
            </a:pPr>
            <a:r>
              <a:rPr lang="en-US" altLang="en-US" sz="2400" i="0" dirty="0"/>
              <a:t>has the potential to become stale.</a:t>
            </a:r>
          </a:p>
          <a:p>
            <a:pPr>
              <a:spcBef>
                <a:spcPct val="0"/>
              </a:spcBef>
              <a:buClrTx/>
              <a:buFontTx/>
              <a:buNone/>
              <a:defRPr/>
            </a:pPr>
            <a:r>
              <a:rPr lang="en-US" altLang="en-US" sz="2400" spc="-100" dirty="0">
                <a:solidFill>
                  <a:srgbClr val="FF0000"/>
                </a:solidFill>
                <a:latin typeface="Consolas" panose="020B0609020204030204" pitchFamily="49" charset="0"/>
              </a:rPr>
              <a:t>…</a:t>
            </a:r>
          </a:p>
          <a:p>
            <a:pPr>
              <a:spcBef>
                <a:spcPct val="0"/>
              </a:spcBef>
              <a:buClrTx/>
              <a:buFontTx/>
              <a:buNone/>
              <a:defRPr/>
            </a:pPr>
            <a:r>
              <a:rPr lang="en-US" altLang="en-US" sz="2000" spc="-100" dirty="0">
                <a:solidFill>
                  <a:srgbClr val="FF0000"/>
                </a:solidFill>
                <a:latin typeface="Consolas" panose="020B0609020204030204" pitchFamily="49" charset="0"/>
              </a:rPr>
              <a:t>private double </a:t>
            </a:r>
            <a:r>
              <a:rPr lang="en-US" altLang="en-US" sz="2000" spc="-100" dirty="0" err="1">
                <a:solidFill>
                  <a:srgbClr val="FF0000"/>
                </a:solidFill>
                <a:latin typeface="Consolas" panose="020B0609020204030204" pitchFamily="49" charset="0"/>
              </a:rPr>
              <a:t>rArea</a:t>
            </a:r>
            <a:r>
              <a:rPr lang="en-US" altLang="en-US" sz="2000" spc="-100" dirty="0">
                <a:solidFill>
                  <a:srgbClr val="FF0000"/>
                </a:solidFill>
                <a:latin typeface="Consolas" panose="020B0609020204030204" pitchFamily="49" charset="0"/>
              </a:rPr>
              <a:t>;</a:t>
            </a:r>
          </a:p>
          <a:p>
            <a:pPr eaLnBrk="1" hangingPunct="1">
              <a:buFontTx/>
              <a:buNone/>
              <a:defRPr/>
            </a:pPr>
            <a:r>
              <a:rPr lang="en-US" altLang="en-US" sz="2000" spc="-100" dirty="0">
                <a:solidFill>
                  <a:srgbClr val="0000FF"/>
                </a:solidFill>
                <a:latin typeface="Consolas" panose="020B0609020204030204" pitchFamily="49" charset="0"/>
              </a:rPr>
              <a:t>public double </a:t>
            </a:r>
            <a:r>
              <a:rPr lang="en-US" altLang="en-US" sz="2000" spc="-100" dirty="0" err="1">
                <a:solidFill>
                  <a:srgbClr val="0000FF"/>
                </a:solidFill>
                <a:latin typeface="Consolas" panose="020B0609020204030204" pitchFamily="49" charset="0"/>
              </a:rPr>
              <a:t>getArea</a:t>
            </a:r>
            <a:r>
              <a:rPr lang="en-US" altLang="en-US" sz="2000" spc="-100" dirty="0">
                <a:solidFill>
                  <a:srgbClr val="0000FF"/>
                </a:solidFill>
                <a:latin typeface="Consolas" panose="020B0609020204030204" pitchFamily="49" charset="0"/>
              </a:rPr>
              <a:t>(){</a:t>
            </a:r>
          </a:p>
          <a:p>
            <a:pPr>
              <a:spcBef>
                <a:spcPct val="0"/>
              </a:spcBef>
              <a:buClrTx/>
              <a:buFontTx/>
              <a:buNone/>
              <a:defRPr/>
            </a:pPr>
            <a:r>
              <a:rPr lang="en-US" altLang="en-US" sz="2000" spc="-100" dirty="0">
                <a:solidFill>
                  <a:srgbClr val="0000FF"/>
                </a:solidFill>
                <a:latin typeface="Consolas" panose="020B0609020204030204" pitchFamily="49" charset="0"/>
              </a:rPr>
              <a:t>  </a:t>
            </a:r>
            <a:r>
              <a:rPr lang="en-US" altLang="en-US" sz="2000" spc="-100" dirty="0" err="1">
                <a:solidFill>
                  <a:srgbClr val="0000FF"/>
                </a:solidFill>
                <a:latin typeface="Consolas" panose="020B0609020204030204" pitchFamily="49" charset="0"/>
              </a:rPr>
              <a:t>rArea</a:t>
            </a:r>
            <a:r>
              <a:rPr lang="en-US" altLang="en-US" sz="2000" spc="-100" dirty="0">
                <a:solidFill>
                  <a:srgbClr val="0000FF"/>
                </a:solidFill>
                <a:latin typeface="Consolas" panose="020B0609020204030204" pitchFamily="49" charset="0"/>
              </a:rPr>
              <a:t> = length * width;</a:t>
            </a:r>
          </a:p>
          <a:p>
            <a:pPr>
              <a:spcBef>
                <a:spcPct val="0"/>
              </a:spcBef>
              <a:buClrTx/>
              <a:buFontTx/>
              <a:buNone/>
              <a:defRPr/>
            </a:pPr>
            <a:r>
              <a:rPr lang="en-US" altLang="en-US" sz="2000" spc="-100" dirty="0">
                <a:solidFill>
                  <a:srgbClr val="0000FF"/>
                </a:solidFill>
                <a:latin typeface="Consolas" panose="020B0609020204030204" pitchFamily="49" charset="0"/>
              </a:rPr>
              <a:t>  return </a:t>
            </a:r>
            <a:r>
              <a:rPr lang="en-US" altLang="en-US" sz="2000" spc="-100" dirty="0" err="1">
                <a:solidFill>
                  <a:srgbClr val="0000FF"/>
                </a:solidFill>
                <a:latin typeface="Consolas" panose="020B0609020204030204" pitchFamily="49" charset="0"/>
              </a:rPr>
              <a:t>rArea</a:t>
            </a:r>
            <a:r>
              <a:rPr lang="en-US" altLang="en-US" sz="2000" spc="-100" dirty="0">
                <a:solidFill>
                  <a:srgbClr val="0000FF"/>
                </a:solidFill>
                <a:latin typeface="Consolas" panose="020B0609020204030204" pitchFamily="49" charset="0"/>
              </a:rPr>
              <a:t>; </a:t>
            </a:r>
          </a:p>
          <a:p>
            <a:pPr>
              <a:spcBef>
                <a:spcPct val="0"/>
              </a:spcBef>
              <a:buClrTx/>
              <a:buFontTx/>
              <a:buNone/>
              <a:defRPr/>
            </a:pPr>
            <a:r>
              <a:rPr lang="en-US" altLang="en-US" sz="2000" spc="-100" dirty="0">
                <a:solidFill>
                  <a:srgbClr val="0000FF"/>
                </a:solidFill>
                <a:latin typeface="Consolas" panose="020B0609020204030204" pitchFamily="49" charset="0"/>
              </a:rPr>
              <a:t>}</a:t>
            </a:r>
          </a:p>
        </p:txBody>
      </p:sp>
    </p:spTree>
    <p:extLst>
      <p:ext uri="{BB962C8B-B14F-4D97-AF65-F5344CB8AC3E}">
        <p14:creationId xmlns:p14="http://schemas.microsoft.com/office/powerpoint/2010/main" val="31997006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1E83F5-144A-338A-FC80-C6177FCCD3F7}"/>
              </a:ext>
            </a:extLst>
          </p:cNvPr>
          <p:cNvSpPr txBox="1">
            <a:spLocks noChangeArrowheads="1"/>
          </p:cNvSpPr>
          <p:nvPr/>
        </p:nvSpPr>
        <p:spPr>
          <a:xfrm>
            <a:off x="1388486" y="458787"/>
            <a:ext cx="553878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Accessor and Mutator Methods</a:t>
            </a:r>
          </a:p>
        </p:txBody>
      </p:sp>
      <p:sp>
        <p:nvSpPr>
          <p:cNvPr id="3" name="Rectangle 3">
            <a:extLst>
              <a:ext uri="{FF2B5EF4-FFF2-40B4-BE49-F238E27FC236}">
                <a16:creationId xmlns:a16="http://schemas.microsoft.com/office/drawing/2014/main" id="{5F98831C-782D-A98C-1E06-E7C6C8E4C722}"/>
              </a:ext>
            </a:extLst>
          </p:cNvPr>
          <p:cNvSpPr txBox="1">
            <a:spLocks noChangeArrowheads="1"/>
          </p:cNvSpPr>
          <p:nvPr/>
        </p:nvSpPr>
        <p:spPr>
          <a:xfrm>
            <a:off x="1388486" y="1578697"/>
            <a:ext cx="8576396"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pPr>
            <a:r>
              <a:rPr lang="en-US" altLang="en-US" sz="2600" dirty="0">
                <a:latin typeface="Times New Roman" panose="02020603050405020304" pitchFamily="18" charset="0"/>
                <a:cs typeface="Times New Roman" panose="02020603050405020304" pitchFamily="18" charset="0"/>
              </a:rPr>
              <a:t>Because of the concept of data hiding, fields in a class are private.</a:t>
            </a:r>
          </a:p>
          <a:p>
            <a:pPr marL="457200" indent="-457200">
              <a:spcBef>
                <a:spcPts val="1200"/>
              </a:spcBef>
            </a:pPr>
            <a:r>
              <a:rPr lang="en-US" altLang="en-US" sz="2600" dirty="0">
                <a:latin typeface="Times New Roman" panose="02020603050405020304" pitchFamily="18" charset="0"/>
                <a:cs typeface="Times New Roman" panose="02020603050405020304" pitchFamily="18" charset="0"/>
              </a:rPr>
              <a:t>The </a:t>
            </a:r>
            <a:r>
              <a:rPr lang="en-US" altLang="en-US" sz="2600" dirty="0">
                <a:highlight>
                  <a:srgbClr val="FFFF00"/>
                </a:highlight>
                <a:latin typeface="Times New Roman" panose="02020603050405020304" pitchFamily="18" charset="0"/>
                <a:cs typeface="Times New Roman" panose="02020603050405020304" pitchFamily="18" charset="0"/>
              </a:rPr>
              <a:t>methods that </a:t>
            </a:r>
            <a:r>
              <a:rPr lang="en-US" altLang="en-US" sz="2600" i="1" dirty="0">
                <a:solidFill>
                  <a:schemeClr val="accent6">
                    <a:lumMod val="50000"/>
                  </a:schemeClr>
                </a:solidFill>
                <a:highlight>
                  <a:srgbClr val="FFFF00"/>
                </a:highlight>
                <a:latin typeface="Times New Roman" panose="02020603050405020304" pitchFamily="18" charset="0"/>
                <a:cs typeface="Times New Roman" panose="02020603050405020304" pitchFamily="18" charset="0"/>
              </a:rPr>
              <a:t>retrieve the data of fields </a:t>
            </a:r>
            <a:r>
              <a:rPr lang="en-US" altLang="en-US" sz="2600" dirty="0">
                <a:latin typeface="Times New Roman" panose="02020603050405020304" pitchFamily="18" charset="0"/>
                <a:cs typeface="Times New Roman" panose="02020603050405020304" pitchFamily="18" charset="0"/>
              </a:rPr>
              <a:t>are called </a:t>
            </a:r>
            <a:r>
              <a:rPr lang="en-US" altLang="en-US" sz="2600" i="1" dirty="0">
                <a:solidFill>
                  <a:srgbClr val="0000FF"/>
                </a:solidFill>
                <a:highlight>
                  <a:srgbClr val="FFFF00"/>
                </a:highlight>
                <a:latin typeface="Times New Roman" panose="02020603050405020304" pitchFamily="18" charset="0"/>
                <a:cs typeface="Times New Roman" panose="02020603050405020304" pitchFamily="18" charset="0"/>
              </a:rPr>
              <a:t>accessors</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 </a:t>
            </a:r>
            <a:r>
              <a:rPr lang="en-US" altLang="en-US" sz="2600" dirty="0">
                <a:solidFill>
                  <a:srgbClr val="0000FF"/>
                </a:solidFill>
                <a:latin typeface="Times New Roman" panose="02020603050405020304" pitchFamily="18" charset="0"/>
                <a:cs typeface="Times New Roman" panose="02020603050405020304" pitchFamily="18" charset="0"/>
              </a:rPr>
              <a:t>(e.g., </a:t>
            </a:r>
            <a:r>
              <a:rPr lang="en-US" altLang="en-US" sz="2600" dirty="0" err="1">
                <a:solidFill>
                  <a:srgbClr val="0000FF"/>
                </a:solidFill>
              </a:rPr>
              <a:t>getLength</a:t>
            </a:r>
            <a:r>
              <a:rPr lang="en-US" altLang="en-US" sz="2600" dirty="0">
                <a:solidFill>
                  <a:srgbClr val="0000FF"/>
                </a:solidFill>
              </a:rPr>
              <a:t>() </a:t>
            </a:r>
            <a:r>
              <a:rPr lang="en-US" altLang="en-US" sz="2600" dirty="0">
                <a:solidFill>
                  <a:srgbClr val="0000FF"/>
                </a:solidFill>
                <a:latin typeface="Times New Roman" panose="02020603050405020304" pitchFamily="18" charset="0"/>
                <a:cs typeface="Times New Roman" panose="02020603050405020304" pitchFamily="18" charset="0"/>
              </a:rPr>
              <a:t>)</a:t>
            </a:r>
          </a:p>
          <a:p>
            <a:pPr marL="457200" indent="-457200">
              <a:spcBef>
                <a:spcPts val="1200"/>
              </a:spcBef>
            </a:pPr>
            <a:r>
              <a:rPr lang="en-US" altLang="en-US" sz="2600" dirty="0">
                <a:latin typeface="Times New Roman" panose="02020603050405020304" pitchFamily="18" charset="0"/>
                <a:cs typeface="Times New Roman" panose="02020603050405020304" pitchFamily="18" charset="0"/>
              </a:rPr>
              <a:t>The methods that </a:t>
            </a:r>
            <a:r>
              <a:rPr lang="en-US" altLang="en-US" sz="2600" i="1" dirty="0">
                <a:solidFill>
                  <a:schemeClr val="accent6">
                    <a:lumMod val="50000"/>
                  </a:schemeClr>
                </a:solidFill>
                <a:latin typeface="Times New Roman" panose="02020603050405020304" pitchFamily="18" charset="0"/>
                <a:cs typeface="Times New Roman" panose="02020603050405020304" pitchFamily="18" charset="0"/>
              </a:rPr>
              <a:t>modify the data of fields </a:t>
            </a:r>
            <a:r>
              <a:rPr lang="en-US" altLang="en-US" sz="2600" dirty="0">
                <a:latin typeface="Times New Roman" panose="02020603050405020304" pitchFamily="18" charset="0"/>
                <a:cs typeface="Times New Roman" panose="02020603050405020304" pitchFamily="18" charset="0"/>
              </a:rPr>
              <a:t>are called </a:t>
            </a:r>
            <a:r>
              <a:rPr lang="en-US" altLang="en-US" sz="2600" i="1" dirty="0">
                <a:solidFill>
                  <a:srgbClr val="0000FF"/>
                </a:solidFill>
                <a:latin typeface="Times New Roman" panose="02020603050405020304" pitchFamily="18" charset="0"/>
                <a:cs typeface="Times New Roman" panose="02020603050405020304" pitchFamily="18" charset="0"/>
              </a:rPr>
              <a:t>mutators</a:t>
            </a:r>
            <a:r>
              <a:rPr lang="en-US" altLang="en-US" sz="2600" dirty="0">
                <a:solidFill>
                  <a:srgbClr val="0000FF"/>
                </a:solidFill>
                <a:latin typeface="Times New Roman" panose="02020603050405020304" pitchFamily="18" charset="0"/>
                <a:cs typeface="Times New Roman" panose="02020603050405020304" pitchFamily="18" charset="0"/>
              </a:rPr>
              <a:t>. (e.g., </a:t>
            </a:r>
            <a:r>
              <a:rPr lang="en-US" altLang="en-US" sz="2600" dirty="0" err="1">
                <a:solidFill>
                  <a:srgbClr val="0000FF"/>
                </a:solidFill>
              </a:rPr>
              <a:t>setLength</a:t>
            </a:r>
            <a:r>
              <a:rPr lang="en-US" altLang="en-US" sz="2600" dirty="0">
                <a:solidFill>
                  <a:srgbClr val="0000FF"/>
                </a:solidFill>
              </a:rPr>
              <a:t>(…) </a:t>
            </a:r>
            <a:r>
              <a:rPr lang="en-US" altLang="en-US" sz="2600" dirty="0">
                <a:solidFill>
                  <a:srgbClr val="0000FF"/>
                </a:solidFill>
                <a:latin typeface="Times New Roman" panose="02020603050405020304" pitchFamily="18" charset="0"/>
                <a:cs typeface="Times New Roman" panose="02020603050405020304" pitchFamily="18" charset="0"/>
              </a:rPr>
              <a:t>)</a:t>
            </a:r>
          </a:p>
          <a:p>
            <a:pPr marL="457200" indent="-457200">
              <a:spcBef>
                <a:spcPts val="1200"/>
              </a:spcBef>
            </a:pPr>
            <a:r>
              <a:rPr lang="en-US" altLang="en-US" sz="2600" dirty="0">
                <a:solidFill>
                  <a:srgbClr val="0000FF"/>
                </a:solidFill>
                <a:latin typeface="Times New Roman" panose="02020603050405020304" pitchFamily="18" charset="0"/>
                <a:cs typeface="Times New Roman" panose="02020603050405020304" pitchFamily="18" charset="0"/>
              </a:rPr>
              <a:t>Each field </a:t>
            </a:r>
            <a:r>
              <a:rPr lang="en-US" altLang="en-US" sz="2600" dirty="0">
                <a:latin typeface="Times New Roman" panose="02020603050405020304" pitchFamily="18" charset="0"/>
                <a:cs typeface="Times New Roman" panose="02020603050405020304" pitchFamily="18" charset="0"/>
              </a:rPr>
              <a:t>that the programmer wishes to be </a:t>
            </a:r>
            <a:r>
              <a:rPr lang="en-US" altLang="en-US" sz="2600" dirty="0">
                <a:solidFill>
                  <a:srgbClr val="0000FF"/>
                </a:solidFill>
                <a:latin typeface="Times New Roman" panose="02020603050405020304" pitchFamily="18" charset="0"/>
                <a:cs typeface="Times New Roman" panose="02020603050405020304" pitchFamily="18" charset="0"/>
              </a:rPr>
              <a:t>viewed by other classes needs an accessor.</a:t>
            </a:r>
          </a:p>
          <a:p>
            <a:pPr marL="457200" indent="-457200">
              <a:spcBef>
                <a:spcPts val="1200"/>
              </a:spcBef>
            </a:pPr>
            <a:r>
              <a:rPr lang="en-US" altLang="en-US" sz="2600" dirty="0">
                <a:solidFill>
                  <a:srgbClr val="0000FF"/>
                </a:solidFill>
                <a:latin typeface="Times New Roman" panose="02020603050405020304" pitchFamily="18" charset="0"/>
                <a:cs typeface="Times New Roman" panose="02020603050405020304" pitchFamily="18" charset="0"/>
              </a:rPr>
              <a:t>Each field </a:t>
            </a:r>
            <a:r>
              <a:rPr lang="en-US" altLang="en-US" sz="2600" dirty="0">
                <a:latin typeface="Times New Roman" panose="02020603050405020304" pitchFamily="18" charset="0"/>
                <a:cs typeface="Times New Roman" panose="02020603050405020304" pitchFamily="18" charset="0"/>
              </a:rPr>
              <a:t>that the programmer wishes to be </a:t>
            </a:r>
            <a:r>
              <a:rPr lang="en-US" altLang="en-US" sz="2600" dirty="0">
                <a:solidFill>
                  <a:srgbClr val="0000FF"/>
                </a:solidFill>
                <a:latin typeface="Times New Roman" panose="02020603050405020304" pitchFamily="18" charset="0"/>
                <a:cs typeface="Times New Roman" panose="02020603050405020304" pitchFamily="18" charset="0"/>
              </a:rPr>
              <a:t>modified by other classes needs a mutator</a:t>
            </a:r>
            <a:r>
              <a:rPr lang="en-US" altLang="en-US" sz="2600" dirty="0">
                <a:solidFill>
                  <a:srgbClr val="0000FF"/>
                </a:solidFill>
              </a:rPr>
              <a:t>.</a:t>
            </a:r>
          </a:p>
        </p:txBody>
      </p:sp>
      <p:sp>
        <p:nvSpPr>
          <p:cNvPr id="4" name="Rectangle 1">
            <a:extLst>
              <a:ext uri="{FF2B5EF4-FFF2-40B4-BE49-F238E27FC236}">
                <a16:creationId xmlns:a16="http://schemas.microsoft.com/office/drawing/2014/main" id="{942B26DF-591B-73BF-A351-BD44FB905BEC}"/>
              </a:ext>
            </a:extLst>
          </p:cNvPr>
          <p:cNvSpPr>
            <a:spLocks noChangeArrowheads="1"/>
          </p:cNvSpPr>
          <p:nvPr/>
        </p:nvSpPr>
        <p:spPr bwMode="auto">
          <a:xfrm>
            <a:off x="4724400" y="304800"/>
            <a:ext cx="3657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400" i="0" dirty="0"/>
              <a:t>a method used to control changes to a variable</a:t>
            </a:r>
            <a:endParaRPr lang="en-US" altLang="en-US" sz="1400" dirty="0"/>
          </a:p>
        </p:txBody>
      </p:sp>
      <p:cxnSp>
        <p:nvCxnSpPr>
          <p:cNvPr id="5" name="Straight Arrow Connector 3">
            <a:extLst>
              <a:ext uri="{FF2B5EF4-FFF2-40B4-BE49-F238E27FC236}">
                <a16:creationId xmlns:a16="http://schemas.microsoft.com/office/drawing/2014/main" id="{6F18861F-F66E-6316-A48F-F1D33926A063}"/>
              </a:ext>
            </a:extLst>
          </p:cNvPr>
          <p:cNvCxnSpPr>
            <a:cxnSpLocks noChangeShapeType="1"/>
          </p:cNvCxnSpPr>
          <p:nvPr/>
        </p:nvCxnSpPr>
        <p:spPr bwMode="auto">
          <a:xfrm flipH="1">
            <a:off x="4267200" y="458788"/>
            <a:ext cx="457200" cy="3032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241401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71E83F5-144A-338A-FC80-C6177FCCD3F7}"/>
              </a:ext>
            </a:extLst>
          </p:cNvPr>
          <p:cNvSpPr txBox="1">
            <a:spLocks noChangeArrowheads="1"/>
          </p:cNvSpPr>
          <p:nvPr/>
        </p:nvSpPr>
        <p:spPr>
          <a:xfrm>
            <a:off x="1388486" y="192377"/>
            <a:ext cx="553878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Accessor and Mutator Methods</a:t>
            </a:r>
            <a:endParaRPr lang="en-US" altLang="en-US" sz="3200" dirty="0"/>
          </a:p>
        </p:txBody>
      </p:sp>
      <p:sp>
        <p:nvSpPr>
          <p:cNvPr id="3" name="Rectangle 3">
            <a:extLst>
              <a:ext uri="{FF2B5EF4-FFF2-40B4-BE49-F238E27FC236}">
                <a16:creationId xmlns:a16="http://schemas.microsoft.com/office/drawing/2014/main" id="{E0BFEEF7-AC39-2524-D095-32CB5BFE7E58}"/>
              </a:ext>
            </a:extLst>
          </p:cNvPr>
          <p:cNvSpPr txBox="1">
            <a:spLocks noChangeArrowheads="1"/>
          </p:cNvSpPr>
          <p:nvPr/>
        </p:nvSpPr>
        <p:spPr>
          <a:xfrm>
            <a:off x="1483736" y="1666009"/>
            <a:ext cx="8605837"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tabLst>
                <a:tab pos="2233613" algn="l"/>
              </a:tabLst>
            </a:pPr>
            <a:r>
              <a:rPr lang="en-US" altLang="en-US" sz="2600" dirty="0">
                <a:latin typeface="Times New Roman" panose="02020603050405020304" pitchFamily="18" charset="0"/>
                <a:cs typeface="Times New Roman" panose="02020603050405020304" pitchFamily="18" charset="0"/>
              </a:rPr>
              <a:t>For the Rectangle example, the accessors and mutators </a:t>
            </a:r>
            <a:r>
              <a:rPr lang="en-US" altLang="en-US" sz="2600" dirty="0"/>
              <a:t>are:</a:t>
            </a:r>
          </a:p>
          <a:p>
            <a:pPr marL="914400" lvl="1" indent="-509588">
              <a:tabLst>
                <a:tab pos="2233613" algn="l"/>
              </a:tabLst>
            </a:pPr>
            <a:r>
              <a:rPr lang="en-US" altLang="en-US" b="1" dirty="0" err="1">
                <a:latin typeface="Courier New" panose="02070309020205020404" pitchFamily="49" charset="0"/>
              </a:rPr>
              <a:t>setLength</a:t>
            </a:r>
            <a:r>
              <a:rPr lang="en-US" altLang="en-US" dirty="0"/>
              <a:t>: </a:t>
            </a:r>
            <a:r>
              <a:rPr lang="en-US" altLang="en-US" dirty="0">
                <a:latin typeface="Times New Roman" panose="02020603050405020304" pitchFamily="18" charset="0"/>
                <a:cs typeface="Times New Roman" panose="02020603050405020304" pitchFamily="18" charset="0"/>
              </a:rPr>
              <a:t>Sets the value of the length field.</a:t>
            </a:r>
          </a:p>
          <a:p>
            <a:pPr marL="914400" lvl="2" indent="-509588">
              <a:buFontTx/>
              <a:buNone/>
              <a:tabLst>
                <a:tab pos="2233613" algn="l"/>
              </a:tabLst>
            </a:pPr>
            <a:r>
              <a:rPr lang="en-US" altLang="en-US" dirty="0">
                <a:solidFill>
                  <a:schemeClr val="accent2"/>
                </a:solidFill>
                <a:latin typeface="Consolas" panose="020B0609020204030204" pitchFamily="49" charset="0"/>
              </a:rPr>
              <a:t>	</a:t>
            </a:r>
            <a:r>
              <a:rPr lang="en-US" altLang="en-US" sz="2400" dirty="0">
                <a:solidFill>
                  <a:schemeClr val="accent2"/>
                </a:solidFill>
                <a:latin typeface="Consolas" panose="020B0609020204030204" pitchFamily="49" charset="0"/>
              </a:rPr>
              <a:t>public void </a:t>
            </a:r>
            <a:r>
              <a:rPr lang="en-US" altLang="en-US" sz="2400" dirty="0" err="1">
                <a:solidFill>
                  <a:schemeClr val="accent2"/>
                </a:solidFill>
                <a:latin typeface="Consolas" panose="020B0609020204030204" pitchFamily="49" charset="0"/>
              </a:rPr>
              <a:t>setLength</a:t>
            </a:r>
            <a:r>
              <a:rPr lang="en-US" altLang="en-US" sz="2400" dirty="0">
                <a:solidFill>
                  <a:schemeClr val="accent2"/>
                </a:solidFill>
                <a:latin typeface="Consolas" panose="020B0609020204030204" pitchFamily="49" charset="0"/>
              </a:rPr>
              <a:t>(double </a:t>
            </a:r>
            <a:r>
              <a:rPr lang="en-US" altLang="en-US" sz="2400" dirty="0" err="1">
                <a:solidFill>
                  <a:schemeClr val="accent2"/>
                </a:solidFill>
                <a:latin typeface="Consolas" panose="020B0609020204030204" pitchFamily="49" charset="0"/>
              </a:rPr>
              <a:t>len</a:t>
            </a:r>
            <a:r>
              <a:rPr lang="en-US" altLang="en-US" sz="2400" dirty="0">
                <a:solidFill>
                  <a:schemeClr val="accent2"/>
                </a:solidFill>
                <a:latin typeface="Consolas" panose="020B0609020204030204" pitchFamily="49" charset="0"/>
              </a:rPr>
              <a:t>) …</a:t>
            </a:r>
          </a:p>
          <a:p>
            <a:pPr marL="914400" lvl="1" indent="-509588">
              <a:tabLst>
                <a:tab pos="2233613" algn="l"/>
              </a:tabLst>
            </a:pPr>
            <a:r>
              <a:rPr lang="en-US" altLang="en-US" b="1" dirty="0" err="1">
                <a:latin typeface="Courier New" panose="02070309020205020404" pitchFamily="49" charset="0"/>
              </a:rPr>
              <a:t>setWidth</a:t>
            </a:r>
            <a:r>
              <a:rPr lang="en-US" altLang="en-US" dirty="0"/>
              <a:t>	: </a:t>
            </a:r>
            <a:r>
              <a:rPr lang="en-US" altLang="en-US" dirty="0">
                <a:latin typeface="Times New Roman" panose="02020603050405020304" pitchFamily="18" charset="0"/>
                <a:cs typeface="Times New Roman" panose="02020603050405020304" pitchFamily="18" charset="0"/>
              </a:rPr>
              <a:t>Sets the value of the width field.</a:t>
            </a:r>
          </a:p>
          <a:p>
            <a:pPr marL="914400" lvl="2" indent="-509588">
              <a:buFontTx/>
              <a:buNone/>
              <a:tabLst>
                <a:tab pos="2233613" algn="l"/>
              </a:tabLst>
            </a:pPr>
            <a:r>
              <a:rPr lang="en-US" altLang="en-US" dirty="0">
                <a:solidFill>
                  <a:schemeClr val="accent2"/>
                </a:solidFill>
                <a:latin typeface="Consolas" panose="020B0609020204030204" pitchFamily="49" charset="0"/>
              </a:rPr>
              <a:t>	</a:t>
            </a:r>
            <a:r>
              <a:rPr lang="en-US" altLang="en-US" sz="2400" dirty="0">
                <a:solidFill>
                  <a:schemeClr val="accent2"/>
                </a:solidFill>
                <a:latin typeface="Consolas" panose="020B0609020204030204" pitchFamily="49" charset="0"/>
              </a:rPr>
              <a:t>public void </a:t>
            </a:r>
            <a:r>
              <a:rPr lang="en-US" altLang="en-US" sz="2400" dirty="0" err="1">
                <a:solidFill>
                  <a:schemeClr val="accent2"/>
                </a:solidFill>
                <a:latin typeface="Consolas" panose="020B0609020204030204" pitchFamily="49" charset="0"/>
              </a:rPr>
              <a:t>setLength</a:t>
            </a:r>
            <a:r>
              <a:rPr lang="en-US" altLang="en-US" sz="2400" dirty="0">
                <a:solidFill>
                  <a:schemeClr val="accent2"/>
                </a:solidFill>
                <a:latin typeface="Consolas" panose="020B0609020204030204" pitchFamily="49" charset="0"/>
              </a:rPr>
              <a:t>(double w) …</a:t>
            </a:r>
          </a:p>
          <a:p>
            <a:pPr marL="914400" lvl="1" indent="-509588">
              <a:tabLst>
                <a:tab pos="2233613" algn="l"/>
              </a:tabLst>
            </a:pPr>
            <a:r>
              <a:rPr lang="en-US" altLang="en-US" b="1" dirty="0" err="1">
                <a:latin typeface="Courier New" panose="02070309020205020404" pitchFamily="49" charset="0"/>
              </a:rPr>
              <a:t>getLength</a:t>
            </a:r>
            <a:r>
              <a:rPr lang="en-US" altLang="en-US" dirty="0"/>
              <a:t>	: </a:t>
            </a:r>
            <a:r>
              <a:rPr lang="en-US" altLang="en-US" dirty="0">
                <a:latin typeface="Times New Roman" panose="02020603050405020304" pitchFamily="18" charset="0"/>
                <a:cs typeface="Times New Roman" panose="02020603050405020304" pitchFamily="18" charset="0"/>
              </a:rPr>
              <a:t>Returns the value of the length field.</a:t>
            </a:r>
          </a:p>
          <a:p>
            <a:pPr marL="914400" lvl="2" indent="-509588">
              <a:buFontTx/>
              <a:buNone/>
              <a:tabLst>
                <a:tab pos="2233613" algn="l"/>
              </a:tabLst>
            </a:pPr>
            <a:r>
              <a:rPr lang="en-US" altLang="en-US" dirty="0">
                <a:solidFill>
                  <a:schemeClr val="accent2"/>
                </a:solidFill>
                <a:latin typeface="Consolas" panose="020B0609020204030204" pitchFamily="49" charset="0"/>
              </a:rPr>
              <a:t>	</a:t>
            </a:r>
            <a:r>
              <a:rPr lang="en-US" altLang="en-US" sz="2400" dirty="0">
                <a:solidFill>
                  <a:schemeClr val="accent2"/>
                </a:solidFill>
                <a:latin typeface="Consolas" panose="020B0609020204030204" pitchFamily="49" charset="0"/>
              </a:rPr>
              <a:t>public double </a:t>
            </a:r>
            <a:r>
              <a:rPr lang="en-US" altLang="en-US" sz="2400" dirty="0" err="1">
                <a:solidFill>
                  <a:schemeClr val="accent2"/>
                </a:solidFill>
                <a:latin typeface="Consolas" panose="020B0609020204030204" pitchFamily="49" charset="0"/>
              </a:rPr>
              <a:t>getLength</a:t>
            </a:r>
            <a:r>
              <a:rPr lang="en-US" altLang="en-US" sz="2400" dirty="0">
                <a:solidFill>
                  <a:schemeClr val="accent2"/>
                </a:solidFill>
                <a:latin typeface="Consolas" panose="020B0609020204030204" pitchFamily="49" charset="0"/>
              </a:rPr>
              <a:t>() …</a:t>
            </a:r>
          </a:p>
          <a:p>
            <a:pPr marL="914400" lvl="1" indent="-509588">
              <a:tabLst>
                <a:tab pos="2233613" algn="l"/>
              </a:tabLst>
            </a:pPr>
            <a:r>
              <a:rPr lang="en-US" altLang="en-US" b="1" dirty="0" err="1">
                <a:latin typeface="Courier New" panose="02070309020205020404" pitchFamily="49" charset="0"/>
              </a:rPr>
              <a:t>getWidth</a:t>
            </a:r>
            <a:r>
              <a:rPr lang="en-US" altLang="en-US" dirty="0"/>
              <a:t>	: </a:t>
            </a:r>
            <a:r>
              <a:rPr lang="en-US" altLang="en-US" dirty="0">
                <a:latin typeface="Times New Roman" panose="02020603050405020304" pitchFamily="18" charset="0"/>
                <a:cs typeface="Times New Roman" panose="02020603050405020304" pitchFamily="18" charset="0"/>
              </a:rPr>
              <a:t>Returns the value of the width field.</a:t>
            </a:r>
          </a:p>
          <a:p>
            <a:pPr marL="914400" lvl="2" indent="-509588">
              <a:buFontTx/>
              <a:buNone/>
              <a:tabLst>
                <a:tab pos="2233613" algn="l"/>
              </a:tabLst>
            </a:pPr>
            <a:r>
              <a:rPr lang="en-US" altLang="en-US" dirty="0">
                <a:solidFill>
                  <a:schemeClr val="accent2"/>
                </a:solidFill>
                <a:latin typeface="Consolas" panose="020B0609020204030204" pitchFamily="49" charset="0"/>
              </a:rPr>
              <a:t>	</a:t>
            </a:r>
            <a:r>
              <a:rPr lang="en-US" altLang="en-US" sz="2400" dirty="0">
                <a:solidFill>
                  <a:schemeClr val="accent2"/>
                </a:solidFill>
                <a:latin typeface="Consolas" panose="020B0609020204030204" pitchFamily="49" charset="0"/>
              </a:rPr>
              <a:t>public double </a:t>
            </a:r>
            <a:r>
              <a:rPr lang="en-US" altLang="en-US" sz="2400" dirty="0" err="1">
                <a:solidFill>
                  <a:schemeClr val="accent2"/>
                </a:solidFill>
                <a:latin typeface="Consolas" panose="020B0609020204030204" pitchFamily="49" charset="0"/>
              </a:rPr>
              <a:t>getWidth</a:t>
            </a:r>
            <a:r>
              <a:rPr lang="en-US" altLang="en-US" sz="2400" dirty="0">
                <a:solidFill>
                  <a:schemeClr val="accent2"/>
                </a:solidFill>
                <a:latin typeface="Consolas" panose="020B0609020204030204" pitchFamily="49" charset="0"/>
              </a:rPr>
              <a:t>() …</a:t>
            </a:r>
          </a:p>
          <a:p>
            <a:pPr marL="457200" indent="-457200">
              <a:tabLst>
                <a:tab pos="2233613" algn="l"/>
              </a:tabLst>
            </a:pPr>
            <a:r>
              <a:rPr lang="en-US" altLang="en-US" sz="2600" dirty="0">
                <a:latin typeface="Times New Roman" panose="02020603050405020304" pitchFamily="18" charset="0"/>
                <a:cs typeface="Times New Roman" panose="02020603050405020304" pitchFamily="18" charset="0"/>
              </a:rPr>
              <a:t>Other names for these methods are </a:t>
            </a:r>
            <a:r>
              <a:rPr lang="en-US" altLang="en-US" sz="2600" i="1" dirty="0">
                <a:solidFill>
                  <a:srgbClr val="0000FF"/>
                </a:solidFill>
                <a:latin typeface="Times New Roman" panose="02020603050405020304" pitchFamily="18" charset="0"/>
                <a:cs typeface="Times New Roman" panose="02020603050405020304" pitchFamily="18" charset="0"/>
              </a:rPr>
              <a:t>getters</a:t>
            </a:r>
            <a:r>
              <a:rPr lang="en-US" altLang="en-US" sz="2600" dirty="0">
                <a:latin typeface="Times New Roman" panose="02020603050405020304" pitchFamily="18" charset="0"/>
                <a:cs typeface="Times New Roman" panose="02020603050405020304" pitchFamily="18" charset="0"/>
              </a:rPr>
              <a:t> and </a:t>
            </a:r>
            <a:r>
              <a:rPr lang="en-US" altLang="en-US" sz="2600" i="1" dirty="0">
                <a:solidFill>
                  <a:srgbClr val="0000FF"/>
                </a:solidFill>
                <a:latin typeface="Times New Roman" panose="02020603050405020304" pitchFamily="18" charset="0"/>
                <a:cs typeface="Times New Roman" panose="02020603050405020304" pitchFamily="18" charset="0"/>
              </a:rPr>
              <a:t>setters</a:t>
            </a:r>
            <a:r>
              <a:rPr lang="en-US" altLang="en-US" sz="2600" dirty="0">
                <a:solidFill>
                  <a:srgbClr val="0000FF"/>
                </a:solidFill>
                <a:latin typeface="Times New Roman" panose="02020603050405020304" pitchFamily="18" charset="0"/>
                <a:cs typeface="Times New Roman" panose="02020603050405020304" pitchFamily="18" charset="0"/>
              </a:rPr>
              <a:t>.</a:t>
            </a:r>
          </a:p>
        </p:txBody>
      </p:sp>
      <p:sp>
        <p:nvSpPr>
          <p:cNvPr id="4" name="Left Brace 5">
            <a:extLst>
              <a:ext uri="{FF2B5EF4-FFF2-40B4-BE49-F238E27FC236}">
                <a16:creationId xmlns:a16="http://schemas.microsoft.com/office/drawing/2014/main" id="{5517BA2C-85D8-E726-0FC5-3944F9A7B941}"/>
              </a:ext>
            </a:extLst>
          </p:cNvPr>
          <p:cNvSpPr>
            <a:spLocks/>
          </p:cNvSpPr>
          <p:nvPr/>
        </p:nvSpPr>
        <p:spPr bwMode="auto">
          <a:xfrm>
            <a:off x="1528186" y="3761077"/>
            <a:ext cx="373350" cy="1372032"/>
          </a:xfrm>
          <a:prstGeom prst="leftBrace">
            <a:avLst>
              <a:gd name="adj1" fmla="val 8336"/>
              <a:gd name="adj2" fmla="val 50000"/>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6" name="Right Brace 7">
            <a:extLst>
              <a:ext uri="{FF2B5EF4-FFF2-40B4-BE49-F238E27FC236}">
                <a16:creationId xmlns:a16="http://schemas.microsoft.com/office/drawing/2014/main" id="{2B5E5E6E-E7AD-C1E8-3F63-A8526F6F669B}"/>
              </a:ext>
            </a:extLst>
          </p:cNvPr>
          <p:cNvSpPr>
            <a:spLocks/>
          </p:cNvSpPr>
          <p:nvPr/>
        </p:nvSpPr>
        <p:spPr bwMode="auto">
          <a:xfrm>
            <a:off x="8759825" y="2405929"/>
            <a:ext cx="457200" cy="1219200"/>
          </a:xfrm>
          <a:prstGeom prst="rightBrace">
            <a:avLst>
              <a:gd name="adj1" fmla="val 8333"/>
              <a:gd name="adj2" fmla="val 50000"/>
            </a:avLst>
          </a:prstGeom>
          <a:solidFill>
            <a:schemeClr val="bg2"/>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cxnSp>
        <p:nvCxnSpPr>
          <p:cNvPr id="5" name="Straight Arrow Connector 9">
            <a:extLst>
              <a:ext uri="{FF2B5EF4-FFF2-40B4-BE49-F238E27FC236}">
                <a16:creationId xmlns:a16="http://schemas.microsoft.com/office/drawing/2014/main" id="{89A60B0D-3AFD-044E-FF2E-5CFAA340F5BB}"/>
              </a:ext>
            </a:extLst>
          </p:cNvPr>
          <p:cNvCxnSpPr>
            <a:cxnSpLocks noChangeShapeType="1"/>
          </p:cNvCxnSpPr>
          <p:nvPr/>
        </p:nvCxnSpPr>
        <p:spPr bwMode="auto">
          <a:xfrm>
            <a:off x="4509655" y="876300"/>
            <a:ext cx="4707370" cy="2139229"/>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7" name="Straight Arrow Connector 3">
            <a:extLst>
              <a:ext uri="{FF2B5EF4-FFF2-40B4-BE49-F238E27FC236}">
                <a16:creationId xmlns:a16="http://schemas.microsoft.com/office/drawing/2014/main" id="{4C8476E0-6F17-9D4A-679B-56D0A880C216}"/>
              </a:ext>
            </a:extLst>
          </p:cNvPr>
          <p:cNvCxnSpPr>
            <a:cxnSpLocks noChangeShapeType="1"/>
            <a:endCxn id="4" idx="1"/>
          </p:cNvCxnSpPr>
          <p:nvPr/>
        </p:nvCxnSpPr>
        <p:spPr bwMode="auto">
          <a:xfrm flipH="1">
            <a:off x="1528186" y="876300"/>
            <a:ext cx="883803" cy="357079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3600506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C4CA-A398-FD4A-C229-869C8CDC9B4F}"/>
              </a:ext>
            </a:extLst>
          </p:cNvPr>
          <p:cNvSpPr txBox="1">
            <a:spLocks noChangeArrowheads="1"/>
          </p:cNvSpPr>
          <p:nvPr/>
        </p:nvSpPr>
        <p:spPr>
          <a:xfrm>
            <a:off x="1524000" y="509731"/>
            <a:ext cx="2403764" cy="5917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Data Hiding</a:t>
            </a:r>
          </a:p>
        </p:txBody>
      </p:sp>
      <p:sp>
        <p:nvSpPr>
          <p:cNvPr id="3" name="Content Placeholder 2">
            <a:extLst>
              <a:ext uri="{FF2B5EF4-FFF2-40B4-BE49-F238E27FC236}">
                <a16:creationId xmlns:a16="http://schemas.microsoft.com/office/drawing/2014/main" id="{9064CC8A-AD78-3284-27D9-E4BC45C6AF80}"/>
              </a:ext>
            </a:extLst>
          </p:cNvPr>
          <p:cNvSpPr txBox="1">
            <a:spLocks noChangeArrowheads="1"/>
          </p:cNvSpPr>
          <p:nvPr/>
        </p:nvSpPr>
        <p:spPr>
          <a:xfrm>
            <a:off x="1524000" y="1942523"/>
            <a:ext cx="7562850" cy="35848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An object </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hides its internal, private fi</a:t>
            </a:r>
            <a:r>
              <a:rPr lang="en-US" altLang="en-US" sz="2600" dirty="0">
                <a:solidFill>
                  <a:srgbClr val="0000FF"/>
                </a:solidFill>
                <a:latin typeface="Times New Roman" panose="02020603050405020304" pitchFamily="18" charset="0"/>
                <a:cs typeface="Times New Roman" panose="02020603050405020304" pitchFamily="18" charset="0"/>
              </a:rPr>
              <a:t>elds from code </a:t>
            </a:r>
            <a:r>
              <a:rPr lang="en-US" altLang="en-US" sz="2600" dirty="0">
                <a:latin typeface="Times New Roman" panose="02020603050405020304" pitchFamily="18" charset="0"/>
                <a:cs typeface="Times New Roman" panose="02020603050405020304" pitchFamily="18" charset="0"/>
              </a:rPr>
              <a:t>that is </a:t>
            </a:r>
            <a:r>
              <a:rPr lang="en-US" altLang="en-US" sz="2600" dirty="0">
                <a:solidFill>
                  <a:srgbClr val="0000FF"/>
                </a:solidFill>
                <a:latin typeface="Times New Roman" panose="02020603050405020304" pitchFamily="18" charset="0"/>
                <a:cs typeface="Times New Roman" panose="02020603050405020304" pitchFamily="18" charset="0"/>
              </a:rPr>
              <a:t>outside the class </a:t>
            </a:r>
          </a:p>
          <a:p>
            <a:pPr marL="914400" lvl="1" indent="-457200">
              <a:spcBef>
                <a:spcPts val="1800"/>
              </a:spcBef>
            </a:pPr>
            <a:r>
              <a:rPr lang="en-US" altLang="en-US" sz="2600" dirty="0">
                <a:latin typeface="Times New Roman" panose="02020603050405020304" pitchFamily="18" charset="0"/>
                <a:cs typeface="Times New Roman" panose="02020603050405020304" pitchFamily="18" charset="0"/>
              </a:rPr>
              <a:t>the object is an instance of (</a:t>
            </a:r>
            <a:r>
              <a:rPr lang="en-US" altLang="en-US" sz="2600" dirty="0">
                <a:solidFill>
                  <a:srgbClr val="0000FF"/>
                </a:solidFill>
                <a:latin typeface="Times New Roman" panose="02020603050405020304" pitchFamily="18" charset="0"/>
                <a:cs typeface="Times New Roman" panose="02020603050405020304" pitchFamily="18" charset="0"/>
              </a:rPr>
              <a:t>the class</a:t>
            </a:r>
            <a:r>
              <a:rPr lang="en-US" altLang="en-US" sz="2600" dirty="0">
                <a:latin typeface="Times New Roman" panose="02020603050405020304" pitchFamily="18" charset="0"/>
                <a:cs typeface="Times New Roman" panose="02020603050405020304" pitchFamily="18" charset="0"/>
              </a:rPr>
              <a:t>). </a:t>
            </a:r>
          </a:p>
          <a:p>
            <a:pPr marL="457200" indent="-457200">
              <a:spcBef>
                <a:spcPts val="1800"/>
              </a:spcBef>
            </a:pP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Only the class's methods </a:t>
            </a:r>
            <a:r>
              <a:rPr lang="en-US" altLang="en-US" sz="2600" dirty="0">
                <a:latin typeface="Times New Roman" panose="02020603050405020304" pitchFamily="18" charset="0"/>
                <a:cs typeface="Times New Roman" panose="02020603050405020304" pitchFamily="18" charset="0"/>
              </a:rPr>
              <a:t>may directly </a:t>
            </a:r>
            <a:r>
              <a:rPr lang="en-US" altLang="en-US" sz="2600" dirty="0">
                <a:highlight>
                  <a:srgbClr val="FFFF00"/>
                </a:highlight>
                <a:latin typeface="Times New Roman" panose="02020603050405020304" pitchFamily="18" charset="0"/>
                <a:cs typeface="Times New Roman" panose="02020603050405020304" pitchFamily="18" charset="0"/>
              </a:rPr>
              <a:t>access and make changes to the object’s</a:t>
            </a:r>
            <a:r>
              <a:rPr lang="en-US" altLang="en-US" sz="2600" dirty="0">
                <a:latin typeface="Times New Roman" panose="02020603050405020304" pitchFamily="18" charset="0"/>
                <a:cs typeface="Times New Roman" panose="02020603050405020304" pitchFamily="18" charset="0"/>
              </a:rPr>
              <a:t> </a:t>
            </a:r>
            <a:r>
              <a:rPr lang="en-US" altLang="en-US" sz="2600" dirty="0">
                <a:highlight>
                  <a:srgbClr val="FFFF00"/>
                </a:highlight>
                <a:latin typeface="Times New Roman" panose="02020603050405020304" pitchFamily="18" charset="0"/>
                <a:cs typeface="Times New Roman" panose="02020603050405020304" pitchFamily="18" charset="0"/>
              </a:rPr>
              <a:t>internal data.</a:t>
            </a:r>
          </a:p>
          <a:p>
            <a:pPr marL="457200" indent="-457200">
              <a:spcBef>
                <a:spcPts val="1800"/>
              </a:spcBef>
            </a:pP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Code outside the class </a:t>
            </a:r>
            <a:r>
              <a:rPr lang="en-US" altLang="en-US" sz="2600" dirty="0">
                <a:solidFill>
                  <a:srgbClr val="0000FF"/>
                </a:solidFill>
                <a:latin typeface="Times New Roman" panose="02020603050405020304" pitchFamily="18" charset="0"/>
                <a:cs typeface="Times New Roman" panose="02020603050405020304" pitchFamily="18" charset="0"/>
              </a:rPr>
              <a:t>must use the class's </a:t>
            </a:r>
            <a:r>
              <a:rPr lang="en-US" altLang="en-US" sz="2600" i="1" dirty="0">
                <a:solidFill>
                  <a:srgbClr val="0000FF"/>
                </a:solidFill>
                <a:latin typeface="Times New Roman" panose="02020603050405020304" pitchFamily="18" charset="0"/>
                <a:cs typeface="Times New Roman" panose="02020603050405020304" pitchFamily="18" charset="0"/>
              </a:rPr>
              <a:t>public methods</a:t>
            </a:r>
            <a:r>
              <a:rPr lang="en-US" altLang="en-US" sz="2600" dirty="0">
                <a:latin typeface="Times New Roman" panose="02020603050405020304" pitchFamily="18" charset="0"/>
                <a:cs typeface="Times New Roman" panose="02020603050405020304" pitchFamily="18" charset="0"/>
              </a:rPr>
              <a:t> to operate on an object's </a:t>
            </a:r>
            <a:r>
              <a:rPr lang="en-US" altLang="en-US" sz="2600" i="1" dirty="0">
                <a:solidFill>
                  <a:srgbClr val="0000FF"/>
                </a:solidFill>
                <a:latin typeface="Times New Roman" panose="02020603050405020304" pitchFamily="18" charset="0"/>
                <a:cs typeface="Times New Roman" panose="02020603050405020304" pitchFamily="18" charset="0"/>
              </a:rPr>
              <a:t>private fields</a:t>
            </a:r>
            <a:r>
              <a:rPr lang="en-US" altLang="en-US" sz="2600" dirty="0">
                <a:latin typeface="Times New Roman" panose="02020603050405020304" pitchFamily="18" charset="0"/>
                <a:cs typeface="Times New Roman" panose="02020603050405020304" pitchFamily="18" charset="0"/>
              </a:rPr>
              <a:t>. </a:t>
            </a:r>
          </a:p>
          <a:p>
            <a:endParaRPr lang="en-US" altLang="en-US" sz="2600" dirty="0"/>
          </a:p>
        </p:txBody>
      </p:sp>
    </p:spTree>
    <p:extLst>
      <p:ext uri="{BB962C8B-B14F-4D97-AF65-F5344CB8AC3E}">
        <p14:creationId xmlns:p14="http://schemas.microsoft.com/office/powerpoint/2010/main" val="37687229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4C4CA-A398-FD4A-C229-869C8CDC9B4F}"/>
              </a:ext>
            </a:extLst>
          </p:cNvPr>
          <p:cNvSpPr txBox="1">
            <a:spLocks noChangeArrowheads="1"/>
          </p:cNvSpPr>
          <p:nvPr/>
        </p:nvSpPr>
        <p:spPr>
          <a:xfrm>
            <a:off x="1524000" y="509731"/>
            <a:ext cx="2403764" cy="59170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Data Hiding</a:t>
            </a:r>
          </a:p>
        </p:txBody>
      </p:sp>
      <p:sp>
        <p:nvSpPr>
          <p:cNvPr id="4" name="Content Placeholder 2">
            <a:extLst>
              <a:ext uri="{FF2B5EF4-FFF2-40B4-BE49-F238E27FC236}">
                <a16:creationId xmlns:a16="http://schemas.microsoft.com/office/drawing/2014/main" id="{3C9F88DD-B97E-1363-8820-529D85815AB9}"/>
              </a:ext>
            </a:extLst>
          </p:cNvPr>
          <p:cNvSpPr txBox="1">
            <a:spLocks noChangeArrowheads="1"/>
          </p:cNvSpPr>
          <p:nvPr/>
        </p:nvSpPr>
        <p:spPr>
          <a:xfrm>
            <a:off x="1617518" y="2260600"/>
            <a:ext cx="7661564" cy="267046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pPr>
            <a:r>
              <a:rPr lang="en-US" altLang="en-US" sz="2600" dirty="0">
                <a:latin typeface="Times New Roman" panose="02020603050405020304" pitchFamily="18" charset="0"/>
                <a:cs typeface="Times New Roman" panose="02020603050405020304" pitchFamily="18" charset="0"/>
              </a:rPr>
              <a:t>Classes are typically used as components in large software systems, involving a team of programmers.</a:t>
            </a:r>
          </a:p>
          <a:p>
            <a:pPr marL="914400" lvl="1" indent="-457200">
              <a:spcBef>
                <a:spcPts val="1200"/>
              </a:spcBef>
            </a:pPr>
            <a:r>
              <a:rPr lang="en-US" altLang="en-US" sz="2600" dirty="0">
                <a:latin typeface="Times New Roman" panose="02020603050405020304" pitchFamily="18" charset="0"/>
                <a:cs typeface="Times New Roman" panose="02020603050405020304" pitchFamily="18" charset="0"/>
              </a:rPr>
              <a:t>Data hiding is important</a:t>
            </a:r>
          </a:p>
          <a:p>
            <a:pPr marL="914400" lvl="1" indent="-457200">
              <a:spcBef>
                <a:spcPts val="1200"/>
              </a:spcBef>
            </a:pPr>
            <a:r>
              <a:rPr lang="en-US" altLang="en-US" sz="2600" dirty="0">
                <a:solidFill>
                  <a:srgbClr val="0000FF"/>
                </a:solidFill>
                <a:latin typeface="Times New Roman" panose="02020603050405020304" pitchFamily="18" charset="0"/>
                <a:cs typeface="Times New Roman" panose="02020603050405020304" pitchFamily="18" charset="0"/>
              </a:rPr>
              <a:t>Data hiding helps enforce the integrity of an object's internal data.</a:t>
            </a:r>
          </a:p>
          <a:p>
            <a:endParaRPr lang="en-US" altLang="en-US" dirty="0"/>
          </a:p>
        </p:txBody>
      </p:sp>
    </p:spTree>
    <p:extLst>
      <p:ext uri="{BB962C8B-B14F-4D97-AF65-F5344CB8AC3E}">
        <p14:creationId xmlns:p14="http://schemas.microsoft.com/office/powerpoint/2010/main" val="21046508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33D724-83A3-F85B-D465-218426BEC5EE}"/>
              </a:ext>
            </a:extLst>
          </p:cNvPr>
          <p:cNvSpPr txBox="1">
            <a:spLocks noChangeArrowheads="1"/>
          </p:cNvSpPr>
          <p:nvPr/>
        </p:nvSpPr>
        <p:spPr>
          <a:xfrm>
            <a:off x="1492827" y="191800"/>
            <a:ext cx="241415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Stale Data</a:t>
            </a:r>
            <a:endParaRPr lang="en-US" altLang="en-US" sz="3200" dirty="0"/>
          </a:p>
        </p:txBody>
      </p:sp>
      <p:sp>
        <p:nvSpPr>
          <p:cNvPr id="3" name="Rectangle 3">
            <a:extLst>
              <a:ext uri="{FF2B5EF4-FFF2-40B4-BE49-F238E27FC236}">
                <a16:creationId xmlns:a16="http://schemas.microsoft.com/office/drawing/2014/main" id="{47857C97-54CE-C6C9-1420-9330CCF99A05}"/>
              </a:ext>
            </a:extLst>
          </p:cNvPr>
          <p:cNvSpPr txBox="1">
            <a:spLocks noChangeArrowheads="1"/>
          </p:cNvSpPr>
          <p:nvPr/>
        </p:nvSpPr>
        <p:spPr>
          <a:xfrm>
            <a:off x="1492827" y="1459778"/>
            <a:ext cx="8191501" cy="4795549"/>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Some </a:t>
            </a:r>
            <a:r>
              <a:rPr lang="en-US" altLang="en-US" sz="2600" dirty="0">
                <a:highlight>
                  <a:srgbClr val="FFFF00"/>
                </a:highlight>
                <a:latin typeface="Times New Roman" panose="02020603050405020304" pitchFamily="18" charset="0"/>
                <a:cs typeface="Times New Roman" panose="02020603050405020304" pitchFamily="18" charset="0"/>
              </a:rPr>
              <a:t>data is the result of a calculation</a:t>
            </a:r>
            <a:r>
              <a:rPr lang="en-US" altLang="en-US" sz="2600" dirty="0">
                <a:latin typeface="Times New Roman" panose="02020603050405020304" pitchFamily="18" charset="0"/>
                <a:cs typeface="Times New Roman" panose="02020603050405020304" pitchFamily="18" charset="0"/>
              </a:rPr>
              <a: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Consider the area of a rectangle.</a:t>
            </a:r>
          </a:p>
          <a:p>
            <a:pPr marL="457200" lvl="1" indent="0">
              <a:spcBef>
                <a:spcPts val="1800"/>
              </a:spcBef>
              <a:buNone/>
            </a:pPr>
            <a:r>
              <a:rPr lang="en-US" altLang="en-US" sz="2600" i="1" dirty="0">
                <a:latin typeface="Consolas" panose="020B0609020204030204" pitchFamily="49" charset="0"/>
              </a:rPr>
              <a:t>	length</a:t>
            </a:r>
            <a:r>
              <a:rPr lang="en-US" altLang="en-US" sz="2600" dirty="0">
                <a:latin typeface="Consolas" panose="020B0609020204030204" pitchFamily="49" charset="0"/>
              </a:rPr>
              <a:t> </a:t>
            </a:r>
            <a:r>
              <a:rPr lang="en-US" altLang="en-US" sz="2600" dirty="0">
                <a:latin typeface="Consolas" panose="020B0609020204030204" pitchFamily="49" charset="0"/>
                <a:cs typeface="Times New Roman" panose="02020603050405020304" pitchFamily="18" charset="0"/>
              </a:rPr>
              <a:t>*</a:t>
            </a:r>
            <a:r>
              <a:rPr lang="en-US" altLang="en-US" sz="2600" dirty="0">
                <a:latin typeface="Consolas" panose="020B0609020204030204" pitchFamily="49" charset="0"/>
              </a:rPr>
              <a:t> </a:t>
            </a:r>
            <a:r>
              <a:rPr lang="en-US" altLang="en-US" sz="2600" i="1" dirty="0">
                <a:latin typeface="Consolas" panose="020B0609020204030204" pitchFamily="49" charset="0"/>
              </a:rPr>
              <a:t>width</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It would be impractical to use an </a:t>
            </a:r>
            <a:r>
              <a:rPr lang="en-US" altLang="en-US" sz="2600" i="1" dirty="0">
                <a:latin typeface="Times New Roman" panose="02020603050405020304" pitchFamily="18" charset="0"/>
                <a:cs typeface="Times New Roman" panose="02020603050405020304" pitchFamily="18" charset="0"/>
              </a:rPr>
              <a:t>area</a:t>
            </a:r>
            <a:r>
              <a:rPr lang="en-US" altLang="en-US" sz="2600" dirty="0">
                <a:latin typeface="Times New Roman" panose="02020603050405020304" pitchFamily="18" charset="0"/>
                <a:cs typeface="Times New Roman" panose="02020603050405020304" pitchFamily="18" charset="0"/>
              </a:rPr>
              <a:t> variable here.</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Data that requires the calculation of various factors </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has the potential to become </a:t>
            </a:r>
            <a:r>
              <a:rPr lang="en-US" altLang="en-US" sz="2600" i="1" dirty="0">
                <a:solidFill>
                  <a:srgbClr val="0000FF"/>
                </a:solidFill>
                <a:highlight>
                  <a:srgbClr val="FFFF00"/>
                </a:highlight>
                <a:latin typeface="Times New Roman" panose="02020603050405020304" pitchFamily="18" charset="0"/>
                <a:cs typeface="Times New Roman" panose="02020603050405020304" pitchFamily="18" charset="0"/>
              </a:rPr>
              <a:t>stale</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To avoid stale data, it is best to calculate the value of that data within a method rather than store it in a variable</a:t>
            </a:r>
            <a:r>
              <a:rPr lang="en-US" altLang="en-US" sz="2600" dirty="0"/>
              <a:t>.</a:t>
            </a:r>
          </a:p>
          <a:p>
            <a:pPr>
              <a:spcBef>
                <a:spcPts val="1800"/>
              </a:spcBef>
            </a:pPr>
            <a:endParaRPr lang="en-US" altLang="en-US" sz="2600" dirty="0"/>
          </a:p>
        </p:txBody>
      </p:sp>
      <p:sp>
        <p:nvSpPr>
          <p:cNvPr id="4" name="TextBox 3">
            <a:extLst>
              <a:ext uri="{FF2B5EF4-FFF2-40B4-BE49-F238E27FC236}">
                <a16:creationId xmlns:a16="http://schemas.microsoft.com/office/drawing/2014/main" id="{18AF92B7-62A1-920C-8BC7-B934A3C22DFE}"/>
              </a:ext>
            </a:extLst>
          </p:cNvPr>
          <p:cNvSpPr txBox="1"/>
          <p:nvPr/>
        </p:nvSpPr>
        <p:spPr>
          <a:xfrm>
            <a:off x="7561119" y="852055"/>
            <a:ext cx="3536372"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sz="1800" dirty="0"/>
              <a:t>public class Rectangle()</a:t>
            </a:r>
          </a:p>
          <a:p>
            <a:pPr>
              <a:defRPr/>
            </a:pPr>
            <a:r>
              <a:rPr lang="en-US" sz="1800" b="1" i="0" dirty="0"/>
              <a:t>{</a:t>
            </a:r>
            <a:r>
              <a:rPr lang="en-US" sz="1800" dirty="0"/>
              <a:t> </a:t>
            </a:r>
          </a:p>
          <a:p>
            <a:pPr>
              <a:defRPr/>
            </a:pPr>
            <a:r>
              <a:rPr lang="en-US" sz="1800" dirty="0"/>
              <a:t>   private double area;</a:t>
            </a:r>
          </a:p>
          <a:p>
            <a:pPr>
              <a:defRPr/>
            </a:pPr>
            <a:r>
              <a:rPr lang="en-US" sz="1800" dirty="0"/>
              <a:t>   public void </a:t>
            </a:r>
            <a:r>
              <a:rPr lang="en-US" sz="1800" dirty="0" err="1"/>
              <a:t>setArea</a:t>
            </a:r>
            <a:r>
              <a:rPr lang="en-US" sz="1800" dirty="0"/>
              <a:t>( double area)</a:t>
            </a:r>
          </a:p>
          <a:p>
            <a:pPr>
              <a:defRPr/>
            </a:pPr>
            <a:r>
              <a:rPr lang="en-US" sz="1800" b="1" i="0" dirty="0"/>
              <a:t>  {</a:t>
            </a:r>
          </a:p>
          <a:p>
            <a:pPr>
              <a:defRPr/>
            </a:pPr>
            <a:r>
              <a:rPr lang="en-US" sz="1800" dirty="0"/>
              <a:t>     </a:t>
            </a:r>
            <a:r>
              <a:rPr lang="en-US" sz="1800" dirty="0" err="1"/>
              <a:t>this.area</a:t>
            </a:r>
            <a:r>
              <a:rPr lang="en-US" sz="1800" dirty="0"/>
              <a:t> = area;</a:t>
            </a:r>
          </a:p>
          <a:p>
            <a:pPr>
              <a:defRPr/>
            </a:pPr>
            <a:r>
              <a:rPr lang="en-US" sz="1800" b="1" i="0" dirty="0"/>
              <a:t>   }</a:t>
            </a:r>
          </a:p>
          <a:p>
            <a:pPr>
              <a:defRPr/>
            </a:pPr>
            <a:r>
              <a:rPr lang="en-US" sz="1800" b="1" i="0" dirty="0"/>
              <a:t>}</a:t>
            </a:r>
          </a:p>
        </p:txBody>
      </p:sp>
      <p:cxnSp>
        <p:nvCxnSpPr>
          <p:cNvPr id="5" name="Straight Connector 3">
            <a:extLst>
              <a:ext uri="{FF2B5EF4-FFF2-40B4-BE49-F238E27FC236}">
                <a16:creationId xmlns:a16="http://schemas.microsoft.com/office/drawing/2014/main" id="{B1192CF2-A8E6-9A5A-5749-4F32D311F3C6}"/>
              </a:ext>
            </a:extLst>
          </p:cNvPr>
          <p:cNvCxnSpPr>
            <a:cxnSpLocks noChangeShapeType="1"/>
          </p:cNvCxnSpPr>
          <p:nvPr/>
        </p:nvCxnSpPr>
        <p:spPr bwMode="auto">
          <a:xfrm>
            <a:off x="7561119" y="852154"/>
            <a:ext cx="3536372" cy="2308225"/>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7" name="Straight Connector 3">
            <a:extLst>
              <a:ext uri="{FF2B5EF4-FFF2-40B4-BE49-F238E27FC236}">
                <a16:creationId xmlns:a16="http://schemas.microsoft.com/office/drawing/2014/main" id="{EF974613-0BF0-A037-71A2-739AEF72A770}"/>
              </a:ext>
            </a:extLst>
          </p:cNvPr>
          <p:cNvCxnSpPr>
            <a:cxnSpLocks noChangeShapeType="1"/>
          </p:cNvCxnSpPr>
          <p:nvPr/>
        </p:nvCxnSpPr>
        <p:spPr bwMode="auto">
          <a:xfrm flipH="1">
            <a:off x="7561119" y="852055"/>
            <a:ext cx="3536372" cy="2308324"/>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874540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1133D724-83A3-F85B-D465-218426BEC5EE}"/>
              </a:ext>
            </a:extLst>
          </p:cNvPr>
          <p:cNvSpPr txBox="1">
            <a:spLocks noChangeArrowheads="1"/>
          </p:cNvSpPr>
          <p:nvPr/>
        </p:nvSpPr>
        <p:spPr>
          <a:xfrm>
            <a:off x="1492827" y="191800"/>
            <a:ext cx="241415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Stale Data</a:t>
            </a:r>
            <a:endParaRPr lang="en-US" altLang="en-US" sz="3200" dirty="0"/>
          </a:p>
        </p:txBody>
      </p:sp>
      <p:sp>
        <p:nvSpPr>
          <p:cNvPr id="3" name="Rectangle 3">
            <a:extLst>
              <a:ext uri="{FF2B5EF4-FFF2-40B4-BE49-F238E27FC236}">
                <a16:creationId xmlns:a16="http://schemas.microsoft.com/office/drawing/2014/main" id="{F6692722-9E8D-39AC-8F81-9F553CC66FCB}"/>
              </a:ext>
            </a:extLst>
          </p:cNvPr>
          <p:cNvSpPr txBox="1">
            <a:spLocks noChangeArrowheads="1"/>
          </p:cNvSpPr>
          <p:nvPr/>
        </p:nvSpPr>
        <p:spPr>
          <a:xfrm>
            <a:off x="1400608" y="1183987"/>
            <a:ext cx="8886392"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Rather than use an area variable in a Rectangle class:</a:t>
            </a:r>
          </a:p>
          <a:p>
            <a:pPr lvl="1">
              <a:spcBef>
                <a:spcPts val="1200"/>
              </a:spcBef>
              <a:buFontTx/>
              <a:buNone/>
            </a:pPr>
            <a:r>
              <a:rPr lang="en-US" altLang="en-US" sz="2600" dirty="0">
                <a:solidFill>
                  <a:schemeClr val="accent6">
                    <a:lumMod val="50000"/>
                  </a:schemeClr>
                </a:solidFill>
                <a:latin typeface="Consolas" panose="020B0609020204030204" pitchFamily="49" charset="0"/>
              </a:rPr>
              <a:t>	public double </a:t>
            </a:r>
            <a:r>
              <a:rPr lang="en-US" altLang="en-US" sz="2600" dirty="0" err="1">
                <a:solidFill>
                  <a:schemeClr val="accent6">
                    <a:lumMod val="50000"/>
                  </a:schemeClr>
                </a:solidFill>
                <a:latin typeface="Consolas" panose="020B0609020204030204" pitchFamily="49" charset="0"/>
              </a:rPr>
              <a:t>getArea</a:t>
            </a:r>
            <a:r>
              <a:rPr lang="en-US" altLang="en-US" sz="2600" dirty="0">
                <a:solidFill>
                  <a:schemeClr val="accent6">
                    <a:lumMod val="50000"/>
                  </a:schemeClr>
                </a:solidFill>
                <a:latin typeface="Consolas" panose="020B0609020204030204" pitchFamily="49" charset="0"/>
              </a:rPr>
              <a:t>()</a:t>
            </a:r>
          </a:p>
          <a:p>
            <a:pPr lvl="1">
              <a:spcBef>
                <a:spcPts val="1200"/>
              </a:spcBef>
              <a:buFontTx/>
              <a:buNone/>
            </a:pPr>
            <a:r>
              <a:rPr lang="en-US" altLang="en-US" sz="2600" dirty="0">
                <a:solidFill>
                  <a:schemeClr val="accent6">
                    <a:lumMod val="50000"/>
                  </a:schemeClr>
                </a:solidFill>
                <a:latin typeface="Consolas" panose="020B0609020204030204" pitchFamily="49" charset="0"/>
              </a:rPr>
              <a:t>	{</a:t>
            </a:r>
          </a:p>
          <a:p>
            <a:pPr lvl="1">
              <a:spcBef>
                <a:spcPts val="1200"/>
              </a:spcBef>
              <a:buFontTx/>
              <a:buNone/>
            </a:pPr>
            <a:r>
              <a:rPr lang="en-US" altLang="en-US" sz="2600" dirty="0">
                <a:solidFill>
                  <a:schemeClr val="accent6">
                    <a:lumMod val="50000"/>
                  </a:schemeClr>
                </a:solidFill>
                <a:latin typeface="Consolas" panose="020B0609020204030204" pitchFamily="49" charset="0"/>
              </a:rPr>
              <a:t>		  return length * width;</a:t>
            </a:r>
          </a:p>
          <a:p>
            <a:pPr lvl="1">
              <a:spcBef>
                <a:spcPts val="1200"/>
              </a:spcBef>
              <a:buFontTx/>
              <a:buNone/>
            </a:pPr>
            <a:r>
              <a:rPr lang="en-US" altLang="en-US" sz="2600" dirty="0">
                <a:solidFill>
                  <a:schemeClr val="accent6">
                    <a:lumMod val="50000"/>
                  </a:schemeClr>
                </a:solidFill>
                <a:latin typeface="Consolas" panose="020B0609020204030204" pitchFamily="49" charset="0"/>
              </a:rPr>
              <a:t>	}</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This </a:t>
            </a:r>
            <a:r>
              <a:rPr lang="en-US" altLang="en-US" sz="2600" dirty="0">
                <a:solidFill>
                  <a:srgbClr val="0000FF"/>
                </a:solidFill>
                <a:latin typeface="Times New Roman" panose="02020603050405020304" pitchFamily="18" charset="0"/>
                <a:cs typeface="Times New Roman" panose="02020603050405020304" pitchFamily="18" charset="0"/>
              </a:rPr>
              <a:t>dynamically calculates </a:t>
            </a:r>
            <a:r>
              <a:rPr lang="en-US" altLang="en-US" sz="2600" dirty="0">
                <a:latin typeface="Times New Roman" panose="02020603050405020304" pitchFamily="18" charset="0"/>
                <a:cs typeface="Times New Roman" panose="02020603050405020304" pitchFamily="18" charset="0"/>
              </a:rPr>
              <a:t>the value of the rectangle’s area when the method is called.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Now, any </a:t>
            </a:r>
            <a:r>
              <a:rPr lang="en-US" altLang="en-US" sz="2600" dirty="0">
                <a:solidFill>
                  <a:srgbClr val="0000FF"/>
                </a:solidFill>
                <a:latin typeface="Times New Roman" panose="02020603050405020304" pitchFamily="18" charset="0"/>
                <a:cs typeface="Times New Roman" panose="02020603050405020304" pitchFamily="18" charset="0"/>
              </a:rPr>
              <a:t>change to the </a:t>
            </a:r>
            <a:r>
              <a:rPr lang="en-US" altLang="en-US" sz="2600" dirty="0">
                <a:solidFill>
                  <a:srgbClr val="0000FF"/>
                </a:solidFill>
                <a:latin typeface="Courier New" panose="02070309020205020404" pitchFamily="49" charset="0"/>
              </a:rPr>
              <a:t>length</a:t>
            </a:r>
            <a:r>
              <a:rPr lang="en-US" altLang="en-US" sz="2600" dirty="0">
                <a:solidFill>
                  <a:srgbClr val="0000FF"/>
                </a:solidFill>
              </a:rPr>
              <a:t> </a:t>
            </a:r>
            <a:r>
              <a:rPr lang="en-US" altLang="en-US" sz="2600" dirty="0">
                <a:solidFill>
                  <a:srgbClr val="0000FF"/>
                </a:solidFill>
                <a:latin typeface="Times New Roman" panose="02020603050405020304" pitchFamily="18" charset="0"/>
                <a:cs typeface="Times New Roman" panose="02020603050405020304" pitchFamily="18" charset="0"/>
              </a:rPr>
              <a:t>or</a:t>
            </a:r>
            <a:r>
              <a:rPr lang="en-US" altLang="en-US" sz="2600" dirty="0">
                <a:solidFill>
                  <a:srgbClr val="0000FF"/>
                </a:solidFill>
              </a:rPr>
              <a:t> </a:t>
            </a:r>
            <a:r>
              <a:rPr lang="en-US" altLang="en-US" sz="2600" dirty="0">
                <a:solidFill>
                  <a:srgbClr val="0000FF"/>
                </a:solidFill>
                <a:latin typeface="Courier New" panose="02070309020205020404" pitchFamily="49" charset="0"/>
              </a:rPr>
              <a:t>width</a:t>
            </a:r>
            <a:r>
              <a:rPr lang="en-US" altLang="en-US" sz="2600" dirty="0">
                <a:solidFill>
                  <a:srgbClr val="0000FF"/>
                </a:solidFill>
              </a:rPr>
              <a:t> </a:t>
            </a:r>
            <a:r>
              <a:rPr lang="en-US" altLang="en-US" sz="2600" dirty="0">
                <a:solidFill>
                  <a:srgbClr val="0000FF"/>
                </a:solidFill>
                <a:latin typeface="Times New Roman" panose="02020603050405020304" pitchFamily="18" charset="0"/>
                <a:cs typeface="Times New Roman" panose="02020603050405020304" pitchFamily="18" charset="0"/>
              </a:rPr>
              <a:t>variables will not leave the area of the rectangle stale</a:t>
            </a:r>
            <a:r>
              <a:rPr lang="en-US" alt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879751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Data Type and Parameter Notation</a:t>
            </a:r>
            <a:endParaRPr lang="en-US" altLang="en-US" sz="3200" dirty="0"/>
          </a:p>
        </p:txBody>
      </p:sp>
      <p:sp>
        <p:nvSpPr>
          <p:cNvPr id="3" name="Rectangle 12">
            <a:extLst>
              <a:ext uri="{FF2B5EF4-FFF2-40B4-BE49-F238E27FC236}">
                <a16:creationId xmlns:a16="http://schemas.microsoft.com/office/drawing/2014/main" id="{CB61DD47-213D-17B4-7CCF-2C43FEE98D5A}"/>
              </a:ext>
            </a:extLst>
          </p:cNvPr>
          <p:cNvSpPr>
            <a:spLocks noChangeArrowheads="1"/>
          </p:cNvSpPr>
          <p:nvPr/>
        </p:nvSpPr>
        <p:spPr bwMode="auto">
          <a:xfrm>
            <a:off x="1766458" y="3897313"/>
            <a:ext cx="3124200" cy="1512887"/>
          </a:xfrm>
          <a:prstGeom prst="rect">
            <a:avLst/>
          </a:prstGeom>
          <a:solidFill>
            <a:srgbClr val="FFFF00"/>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grpSp>
        <p:nvGrpSpPr>
          <p:cNvPr id="4" name="Group 4">
            <a:extLst>
              <a:ext uri="{FF2B5EF4-FFF2-40B4-BE49-F238E27FC236}">
                <a16:creationId xmlns:a16="http://schemas.microsoft.com/office/drawing/2014/main" id="{D3A7C0D6-9810-25AF-74D0-0AC44BF93AC3}"/>
              </a:ext>
            </a:extLst>
          </p:cNvPr>
          <p:cNvGrpSpPr>
            <a:grpSpLocks/>
          </p:cNvGrpSpPr>
          <p:nvPr/>
        </p:nvGrpSpPr>
        <p:grpSpPr bwMode="auto">
          <a:xfrm>
            <a:off x="5347858" y="3200400"/>
            <a:ext cx="3775360" cy="3176155"/>
            <a:chOff x="1968" y="2208"/>
            <a:chExt cx="1872" cy="864"/>
          </a:xfrm>
          <a:solidFill>
            <a:schemeClr val="bg2"/>
          </a:solidFill>
        </p:grpSpPr>
        <p:sp>
          <p:nvSpPr>
            <p:cNvPr id="5" name="Rectangle 5">
              <a:extLst>
                <a:ext uri="{FF2B5EF4-FFF2-40B4-BE49-F238E27FC236}">
                  <a16:creationId xmlns:a16="http://schemas.microsoft.com/office/drawing/2014/main" id="{D4164280-58F7-B547-0586-269156656C54}"/>
                </a:ext>
              </a:extLst>
            </p:cNvPr>
            <p:cNvSpPr>
              <a:spLocks noChangeArrowheads="1"/>
            </p:cNvSpPr>
            <p:nvPr/>
          </p:nvSpPr>
          <p:spPr bwMode="auto">
            <a:xfrm>
              <a:off x="1968" y="2208"/>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t>Rectangle</a:t>
              </a:r>
            </a:p>
          </p:txBody>
        </p:sp>
        <p:sp>
          <p:nvSpPr>
            <p:cNvPr id="6" name="Rectangle 6">
              <a:extLst>
                <a:ext uri="{FF2B5EF4-FFF2-40B4-BE49-F238E27FC236}">
                  <a16:creationId xmlns:a16="http://schemas.microsoft.com/office/drawing/2014/main" id="{655FFFC2-4BCA-A7D9-9BF4-8F12FA92F991}"/>
                </a:ext>
              </a:extLst>
            </p:cNvPr>
            <p:cNvSpPr>
              <a:spLocks noChangeArrowheads="1"/>
            </p:cNvSpPr>
            <p:nvPr/>
          </p:nvSpPr>
          <p:spPr bwMode="auto">
            <a:xfrm>
              <a:off x="1968" y="2496"/>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b="1" i="0" dirty="0">
                  <a:solidFill>
                    <a:srgbClr val="FF3300"/>
                  </a:solidFill>
                </a:rPr>
                <a:t>-</a:t>
              </a:r>
              <a:r>
                <a:rPr lang="en-US" altLang="en-US" sz="2200" i="0" dirty="0">
                  <a:solidFill>
                    <a:srgbClr val="FF3300"/>
                  </a:solidFill>
                </a:rPr>
                <a:t> </a:t>
              </a:r>
              <a:r>
                <a:rPr lang="en-US" altLang="en-US" sz="2200" i="0" dirty="0"/>
                <a:t>width : double</a:t>
              </a:r>
            </a:p>
          </p:txBody>
        </p:sp>
        <p:sp>
          <p:nvSpPr>
            <p:cNvPr id="7" name="Rectangle 7">
              <a:extLst>
                <a:ext uri="{FF2B5EF4-FFF2-40B4-BE49-F238E27FC236}">
                  <a16:creationId xmlns:a16="http://schemas.microsoft.com/office/drawing/2014/main" id="{E2D20E25-A6CD-6AD8-9EDB-F79D9A408145}"/>
                </a:ext>
              </a:extLst>
            </p:cNvPr>
            <p:cNvSpPr>
              <a:spLocks noChangeArrowheads="1"/>
            </p:cNvSpPr>
            <p:nvPr/>
          </p:nvSpPr>
          <p:spPr bwMode="auto">
            <a:xfrm>
              <a:off x="1968" y="2784"/>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b="1" i="0" dirty="0">
                  <a:solidFill>
                    <a:srgbClr val="FF3300"/>
                  </a:solidFill>
                </a:rPr>
                <a:t>+</a:t>
              </a:r>
              <a:r>
                <a:rPr lang="en-US" altLang="en-US" sz="2200" i="0" dirty="0"/>
                <a:t> </a:t>
              </a:r>
              <a:r>
                <a:rPr lang="en-US" altLang="en-US" sz="2200" i="0" dirty="0" err="1"/>
                <a:t>setWidth</a:t>
              </a:r>
              <a:r>
                <a:rPr lang="en-US" altLang="en-US" sz="2200" i="0" dirty="0"/>
                <a:t>(w : double) : void</a:t>
              </a:r>
            </a:p>
          </p:txBody>
        </p:sp>
      </p:grpSp>
      <p:sp>
        <p:nvSpPr>
          <p:cNvPr id="8" name="Text Box 8">
            <a:extLst>
              <a:ext uri="{FF2B5EF4-FFF2-40B4-BE49-F238E27FC236}">
                <a16:creationId xmlns:a16="http://schemas.microsoft.com/office/drawing/2014/main" id="{F5B4A243-B605-7CBB-67E0-4FFED50E12CA}"/>
              </a:ext>
            </a:extLst>
          </p:cNvPr>
          <p:cNvSpPr txBox="1">
            <a:spLocks noChangeArrowheads="1"/>
          </p:cNvSpPr>
          <p:nvPr/>
        </p:nvSpPr>
        <p:spPr bwMode="auto">
          <a:xfrm>
            <a:off x="2680858" y="3810000"/>
            <a:ext cx="20574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a:solidFill>
                  <a:srgbClr val="FF3300"/>
                </a:solidFill>
              </a:rPr>
              <a:t>Access modifiers are denoted as:</a:t>
            </a:r>
          </a:p>
          <a:p>
            <a:pPr lvl="1" eaLnBrk="1" hangingPunct="1">
              <a:spcBef>
                <a:spcPct val="0"/>
              </a:spcBef>
              <a:buClrTx/>
              <a:buFontTx/>
              <a:buNone/>
            </a:pPr>
            <a:r>
              <a:rPr lang="en-US" altLang="en-US" sz="2000" i="0">
                <a:solidFill>
                  <a:srgbClr val="FF3300"/>
                </a:solidFill>
              </a:rPr>
              <a:t>+	public</a:t>
            </a:r>
          </a:p>
          <a:p>
            <a:pPr lvl="1" eaLnBrk="1" hangingPunct="1">
              <a:spcBef>
                <a:spcPct val="0"/>
              </a:spcBef>
              <a:buClrTx/>
              <a:buFontTx/>
              <a:buNone/>
            </a:pPr>
            <a:r>
              <a:rPr lang="en-US" altLang="en-US" sz="2000" i="0">
                <a:solidFill>
                  <a:srgbClr val="FF3300"/>
                </a:solidFill>
              </a:rPr>
              <a:t>-	private</a:t>
            </a:r>
          </a:p>
        </p:txBody>
      </p:sp>
      <p:cxnSp>
        <p:nvCxnSpPr>
          <p:cNvPr id="9" name="AutoShape 12">
            <a:extLst>
              <a:ext uri="{FF2B5EF4-FFF2-40B4-BE49-F238E27FC236}">
                <a16:creationId xmlns:a16="http://schemas.microsoft.com/office/drawing/2014/main" id="{69B74045-919F-BC7B-5A4E-D41F5B480FBE}"/>
              </a:ext>
            </a:extLst>
          </p:cNvPr>
          <p:cNvCxnSpPr>
            <a:cxnSpLocks noChangeShapeType="1"/>
          </p:cNvCxnSpPr>
          <p:nvPr/>
        </p:nvCxnSpPr>
        <p:spPr bwMode="auto">
          <a:xfrm flipV="1">
            <a:off x="4509658" y="4838700"/>
            <a:ext cx="762000" cy="131763"/>
          </a:xfrm>
          <a:prstGeom prst="bentConnector3">
            <a:avLst>
              <a:gd name="adj1" fmla="val 50000"/>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cxnSp>
        <p:nvCxnSpPr>
          <p:cNvPr id="10" name="AutoShape 12">
            <a:extLst>
              <a:ext uri="{FF2B5EF4-FFF2-40B4-BE49-F238E27FC236}">
                <a16:creationId xmlns:a16="http://schemas.microsoft.com/office/drawing/2014/main" id="{A2B4E516-E983-9DB0-CC7F-CE1EAA70A2B8}"/>
              </a:ext>
            </a:extLst>
          </p:cNvPr>
          <p:cNvCxnSpPr>
            <a:cxnSpLocks noChangeShapeType="1"/>
          </p:cNvCxnSpPr>
          <p:nvPr/>
        </p:nvCxnSpPr>
        <p:spPr bwMode="auto">
          <a:xfrm>
            <a:off x="3138058" y="4675188"/>
            <a:ext cx="2133600" cy="1039812"/>
          </a:xfrm>
          <a:prstGeom prst="bentConnector3">
            <a:avLst>
              <a:gd name="adj1" fmla="val -28259"/>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11" name="Rectangle 3">
            <a:extLst>
              <a:ext uri="{FF2B5EF4-FFF2-40B4-BE49-F238E27FC236}">
                <a16:creationId xmlns:a16="http://schemas.microsoft.com/office/drawing/2014/main" id="{5742A743-BC97-7F90-1D88-25151A3B985E}"/>
              </a:ext>
            </a:extLst>
          </p:cNvPr>
          <p:cNvSpPr txBox="1">
            <a:spLocks noChangeArrowheads="1"/>
          </p:cNvSpPr>
          <p:nvPr/>
        </p:nvSpPr>
        <p:spPr>
          <a:xfrm>
            <a:off x="1461658" y="1430337"/>
            <a:ext cx="7924800" cy="177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are language-independent.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use an independent notation to show return types, access modifiers, etc.</a:t>
            </a:r>
          </a:p>
        </p:txBody>
      </p:sp>
    </p:spTree>
    <p:extLst>
      <p:ext uri="{BB962C8B-B14F-4D97-AF65-F5344CB8AC3E}">
        <p14:creationId xmlns:p14="http://schemas.microsoft.com/office/powerpoint/2010/main" val="39352558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Data Type and Parameter Notation</a:t>
            </a:r>
            <a:endParaRPr lang="en-US" altLang="en-US" sz="3200" dirty="0"/>
          </a:p>
        </p:txBody>
      </p:sp>
      <p:sp>
        <p:nvSpPr>
          <p:cNvPr id="13" name="Rectangle 3">
            <a:extLst>
              <a:ext uri="{FF2B5EF4-FFF2-40B4-BE49-F238E27FC236}">
                <a16:creationId xmlns:a16="http://schemas.microsoft.com/office/drawing/2014/main" id="{658F0B87-578C-33CA-44E3-6DB6B85D6B92}"/>
              </a:ext>
            </a:extLst>
          </p:cNvPr>
          <p:cNvSpPr txBox="1">
            <a:spLocks noChangeArrowheads="1"/>
          </p:cNvSpPr>
          <p:nvPr/>
        </p:nvSpPr>
        <p:spPr>
          <a:xfrm>
            <a:off x="1458193" y="1284288"/>
            <a:ext cx="8001000" cy="177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are language-independent.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use an independent notation to show return types, access modifiers, etc.</a:t>
            </a:r>
          </a:p>
        </p:txBody>
      </p:sp>
      <p:grpSp>
        <p:nvGrpSpPr>
          <p:cNvPr id="14" name="Group 8">
            <a:extLst>
              <a:ext uri="{FF2B5EF4-FFF2-40B4-BE49-F238E27FC236}">
                <a16:creationId xmlns:a16="http://schemas.microsoft.com/office/drawing/2014/main" id="{A8004B4B-B30D-50BA-A65D-11FF94ED1F78}"/>
              </a:ext>
            </a:extLst>
          </p:cNvPr>
          <p:cNvGrpSpPr>
            <a:grpSpLocks/>
          </p:cNvGrpSpPr>
          <p:nvPr/>
        </p:nvGrpSpPr>
        <p:grpSpPr bwMode="auto">
          <a:xfrm>
            <a:off x="3491345" y="3429000"/>
            <a:ext cx="3643748" cy="2857500"/>
            <a:chOff x="1968" y="2208"/>
            <a:chExt cx="1872" cy="864"/>
          </a:xfrm>
          <a:solidFill>
            <a:schemeClr val="bg2"/>
          </a:solidFill>
        </p:grpSpPr>
        <p:sp>
          <p:nvSpPr>
            <p:cNvPr id="15" name="Rectangle 9">
              <a:extLst>
                <a:ext uri="{FF2B5EF4-FFF2-40B4-BE49-F238E27FC236}">
                  <a16:creationId xmlns:a16="http://schemas.microsoft.com/office/drawing/2014/main" id="{E53C64B0-2AD3-753E-8D53-30D22FB5B60D}"/>
                </a:ext>
              </a:extLst>
            </p:cNvPr>
            <p:cNvSpPr>
              <a:spLocks noChangeArrowheads="1"/>
            </p:cNvSpPr>
            <p:nvPr/>
          </p:nvSpPr>
          <p:spPr bwMode="auto">
            <a:xfrm>
              <a:off x="1968" y="2208"/>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t>Rectangle</a:t>
              </a:r>
            </a:p>
          </p:txBody>
        </p:sp>
        <p:sp>
          <p:nvSpPr>
            <p:cNvPr id="16" name="Rectangle 10">
              <a:extLst>
                <a:ext uri="{FF2B5EF4-FFF2-40B4-BE49-F238E27FC236}">
                  <a16:creationId xmlns:a16="http://schemas.microsoft.com/office/drawing/2014/main" id="{D3CC22BD-4531-F675-74DE-4F3E4F45E3C1}"/>
                </a:ext>
              </a:extLst>
            </p:cNvPr>
            <p:cNvSpPr>
              <a:spLocks noChangeArrowheads="1"/>
            </p:cNvSpPr>
            <p:nvPr/>
          </p:nvSpPr>
          <p:spPr bwMode="auto">
            <a:xfrm>
              <a:off x="1968" y="2496"/>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t>- width </a:t>
              </a:r>
              <a:r>
                <a:rPr lang="en-US" altLang="en-US" sz="2200" i="0" dirty="0">
                  <a:solidFill>
                    <a:srgbClr val="FF3300"/>
                  </a:solidFill>
                </a:rPr>
                <a:t>: double</a:t>
              </a:r>
              <a:endParaRPr lang="en-US" altLang="en-US" sz="2200" i="0" dirty="0">
                <a:solidFill>
                  <a:srgbClr val="FFFF00"/>
                </a:solidFill>
              </a:endParaRPr>
            </a:p>
          </p:txBody>
        </p:sp>
        <p:sp>
          <p:nvSpPr>
            <p:cNvPr id="17" name="Rectangle 11">
              <a:extLst>
                <a:ext uri="{FF2B5EF4-FFF2-40B4-BE49-F238E27FC236}">
                  <a16:creationId xmlns:a16="http://schemas.microsoft.com/office/drawing/2014/main" id="{4E3039E7-B7E3-F5E0-D6A6-BF698E874359}"/>
                </a:ext>
              </a:extLst>
            </p:cNvPr>
            <p:cNvSpPr>
              <a:spLocks noChangeArrowheads="1"/>
            </p:cNvSpPr>
            <p:nvPr/>
          </p:nvSpPr>
          <p:spPr bwMode="auto">
            <a:xfrm>
              <a:off x="1968" y="2784"/>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t>+ </a:t>
              </a:r>
              <a:r>
                <a:rPr lang="en-US" altLang="en-US" sz="2200" i="0" dirty="0" err="1"/>
                <a:t>setWidth</a:t>
              </a:r>
              <a:r>
                <a:rPr lang="en-US" altLang="en-US" sz="2200" i="0" dirty="0"/>
                <a:t>(w : double) : void</a:t>
              </a:r>
            </a:p>
          </p:txBody>
        </p:sp>
      </p:grpSp>
      <p:sp>
        <p:nvSpPr>
          <p:cNvPr id="18" name="Text Box 12">
            <a:extLst>
              <a:ext uri="{FF2B5EF4-FFF2-40B4-BE49-F238E27FC236}">
                <a16:creationId xmlns:a16="http://schemas.microsoft.com/office/drawing/2014/main" id="{90559BDC-C5E3-4453-1F11-4BFE27502D6D}"/>
              </a:ext>
            </a:extLst>
          </p:cNvPr>
          <p:cNvSpPr txBox="1">
            <a:spLocks noChangeArrowheads="1"/>
          </p:cNvSpPr>
          <p:nvPr/>
        </p:nvSpPr>
        <p:spPr bwMode="auto">
          <a:xfrm>
            <a:off x="7510031" y="2933095"/>
            <a:ext cx="2819400" cy="1569660"/>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i="0" dirty="0">
                <a:solidFill>
                  <a:srgbClr val="FF3300"/>
                </a:solidFill>
              </a:rPr>
              <a:t>Variable types are placed after the variable name, separated by a colon.</a:t>
            </a:r>
          </a:p>
        </p:txBody>
      </p:sp>
      <p:cxnSp>
        <p:nvCxnSpPr>
          <p:cNvPr id="19" name="AutoShape 13">
            <a:extLst>
              <a:ext uri="{FF2B5EF4-FFF2-40B4-BE49-F238E27FC236}">
                <a16:creationId xmlns:a16="http://schemas.microsoft.com/office/drawing/2014/main" id="{88565EB9-A2C8-07D5-3A8C-21A1811D0E1A}"/>
              </a:ext>
            </a:extLst>
          </p:cNvPr>
          <p:cNvCxnSpPr>
            <a:cxnSpLocks noChangeShapeType="1"/>
            <a:stCxn id="18" idx="2"/>
            <a:endCxn id="16" idx="3"/>
          </p:cNvCxnSpPr>
          <p:nvPr/>
        </p:nvCxnSpPr>
        <p:spPr bwMode="auto">
          <a:xfrm rot="5400000">
            <a:off x="7849915" y="3787933"/>
            <a:ext cx="354995" cy="1784638"/>
          </a:xfrm>
          <a:prstGeom prst="bentConnector2">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677086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Data Type and Parameter Notation</a:t>
            </a:r>
            <a:endParaRPr lang="en-US" altLang="en-US" sz="3200" dirty="0"/>
          </a:p>
        </p:txBody>
      </p:sp>
      <p:sp>
        <p:nvSpPr>
          <p:cNvPr id="4" name="Rectangle 3">
            <a:extLst>
              <a:ext uri="{FF2B5EF4-FFF2-40B4-BE49-F238E27FC236}">
                <a16:creationId xmlns:a16="http://schemas.microsoft.com/office/drawing/2014/main" id="{16FFEAEA-246D-30CF-AE59-C5AF8F81D670}"/>
              </a:ext>
            </a:extLst>
          </p:cNvPr>
          <p:cNvSpPr txBox="1">
            <a:spLocks noChangeArrowheads="1"/>
          </p:cNvSpPr>
          <p:nvPr/>
        </p:nvSpPr>
        <p:spPr>
          <a:xfrm>
            <a:off x="1637435" y="1409700"/>
            <a:ext cx="7829550" cy="17700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are language-independent.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use an independent notation to show return types, access modifiers, etc.</a:t>
            </a:r>
          </a:p>
        </p:txBody>
      </p:sp>
      <p:grpSp>
        <p:nvGrpSpPr>
          <p:cNvPr id="5" name="Group 8">
            <a:extLst>
              <a:ext uri="{FF2B5EF4-FFF2-40B4-BE49-F238E27FC236}">
                <a16:creationId xmlns:a16="http://schemas.microsoft.com/office/drawing/2014/main" id="{BB242D5C-0D11-6F94-8AF2-07577B789B0D}"/>
              </a:ext>
            </a:extLst>
          </p:cNvPr>
          <p:cNvGrpSpPr>
            <a:grpSpLocks/>
          </p:cNvGrpSpPr>
          <p:nvPr/>
        </p:nvGrpSpPr>
        <p:grpSpPr bwMode="auto">
          <a:xfrm>
            <a:off x="3875810" y="3429000"/>
            <a:ext cx="3352800" cy="2827514"/>
            <a:chOff x="1968" y="2208"/>
            <a:chExt cx="1872" cy="916"/>
          </a:xfrm>
        </p:grpSpPr>
        <p:sp>
          <p:nvSpPr>
            <p:cNvPr id="6" name="Rectangle 9">
              <a:extLst>
                <a:ext uri="{FF2B5EF4-FFF2-40B4-BE49-F238E27FC236}">
                  <a16:creationId xmlns:a16="http://schemas.microsoft.com/office/drawing/2014/main" id="{1E06A84F-7FDE-F954-712E-284E2FF93569}"/>
                </a:ext>
              </a:extLst>
            </p:cNvPr>
            <p:cNvSpPr>
              <a:spLocks noChangeArrowheads="1"/>
            </p:cNvSpPr>
            <p:nvPr/>
          </p:nvSpPr>
          <p:spPr bwMode="auto">
            <a:xfrm>
              <a:off x="1968" y="2208"/>
              <a:ext cx="1872"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Rectangle</a:t>
              </a:r>
            </a:p>
          </p:txBody>
        </p:sp>
        <p:sp>
          <p:nvSpPr>
            <p:cNvPr id="7" name="Rectangle 10">
              <a:extLst>
                <a:ext uri="{FF2B5EF4-FFF2-40B4-BE49-F238E27FC236}">
                  <a16:creationId xmlns:a16="http://schemas.microsoft.com/office/drawing/2014/main" id="{F91480D8-E110-74C9-0F22-85D00E414789}"/>
                </a:ext>
              </a:extLst>
            </p:cNvPr>
            <p:cNvSpPr>
              <a:spLocks noChangeArrowheads="1"/>
            </p:cNvSpPr>
            <p:nvPr/>
          </p:nvSpPr>
          <p:spPr bwMode="auto">
            <a:xfrm>
              <a:off x="1968" y="2496"/>
              <a:ext cx="1872"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 width : double</a:t>
              </a:r>
            </a:p>
          </p:txBody>
        </p:sp>
        <p:sp>
          <p:nvSpPr>
            <p:cNvPr id="8" name="Rectangle 11">
              <a:extLst>
                <a:ext uri="{FF2B5EF4-FFF2-40B4-BE49-F238E27FC236}">
                  <a16:creationId xmlns:a16="http://schemas.microsoft.com/office/drawing/2014/main" id="{DC749171-A810-F8F3-5F06-D4098C4EA301}"/>
                </a:ext>
              </a:extLst>
            </p:cNvPr>
            <p:cNvSpPr>
              <a:spLocks noChangeArrowheads="1"/>
            </p:cNvSpPr>
            <p:nvPr/>
          </p:nvSpPr>
          <p:spPr bwMode="auto">
            <a:xfrm>
              <a:off x="1968" y="2784"/>
              <a:ext cx="1872" cy="340"/>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dirty="0"/>
                <a:t>+ </a:t>
              </a:r>
              <a:r>
                <a:rPr lang="en-US" altLang="en-US" sz="2000" i="0" dirty="0" err="1"/>
                <a:t>setWidth</a:t>
              </a:r>
              <a:r>
                <a:rPr lang="en-US" altLang="en-US" sz="2000" i="0" dirty="0"/>
                <a:t>(w : double) </a:t>
              </a:r>
              <a:r>
                <a:rPr lang="en-US" altLang="en-US" sz="2000" i="0" dirty="0">
                  <a:solidFill>
                    <a:srgbClr val="FF3300"/>
                  </a:solidFill>
                </a:rPr>
                <a:t>: void</a:t>
              </a:r>
              <a:endParaRPr lang="en-US" altLang="en-US" sz="2000" i="0" dirty="0">
                <a:solidFill>
                  <a:srgbClr val="FFFF00"/>
                </a:solidFill>
              </a:endParaRPr>
            </a:p>
          </p:txBody>
        </p:sp>
      </p:grpSp>
      <p:sp>
        <p:nvSpPr>
          <p:cNvPr id="9" name="Text Box 12">
            <a:extLst>
              <a:ext uri="{FF2B5EF4-FFF2-40B4-BE49-F238E27FC236}">
                <a16:creationId xmlns:a16="http://schemas.microsoft.com/office/drawing/2014/main" id="{2779731C-C2D1-90CE-ACB5-BD0AAD4432C8}"/>
              </a:ext>
            </a:extLst>
          </p:cNvPr>
          <p:cNvSpPr txBox="1">
            <a:spLocks noChangeArrowheads="1"/>
          </p:cNvSpPr>
          <p:nvPr/>
        </p:nvSpPr>
        <p:spPr bwMode="auto">
          <a:xfrm>
            <a:off x="7304810" y="3352800"/>
            <a:ext cx="3117272" cy="1569660"/>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i="0" dirty="0">
                <a:solidFill>
                  <a:srgbClr val="FF3300"/>
                </a:solidFill>
              </a:rPr>
              <a:t>Method return types are placed after the method declaration name, separated by a colon.</a:t>
            </a:r>
          </a:p>
        </p:txBody>
      </p:sp>
      <p:cxnSp>
        <p:nvCxnSpPr>
          <p:cNvPr id="10" name="AutoShape 13">
            <a:extLst>
              <a:ext uri="{FF2B5EF4-FFF2-40B4-BE49-F238E27FC236}">
                <a16:creationId xmlns:a16="http://schemas.microsoft.com/office/drawing/2014/main" id="{B605E0AB-210F-B46C-BCA6-2994B4918A8C}"/>
              </a:ext>
            </a:extLst>
          </p:cNvPr>
          <p:cNvCxnSpPr>
            <a:cxnSpLocks noChangeShapeType="1"/>
            <a:stCxn id="9" idx="2"/>
            <a:endCxn id="8" idx="3"/>
          </p:cNvCxnSpPr>
          <p:nvPr/>
        </p:nvCxnSpPr>
        <p:spPr bwMode="auto">
          <a:xfrm rot="5400000">
            <a:off x="7641380" y="4509690"/>
            <a:ext cx="809297" cy="1634836"/>
          </a:xfrm>
          <a:prstGeom prst="bentConnector2">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591341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BEBC27-C270-8D3E-B478-34A77F1A0F12}"/>
              </a:ext>
            </a:extLst>
          </p:cNvPr>
          <p:cNvSpPr txBox="1">
            <a:spLocks noChangeArrowheads="1"/>
          </p:cNvSpPr>
          <p:nvPr/>
        </p:nvSpPr>
        <p:spPr>
          <a:xfrm>
            <a:off x="1544782" y="178233"/>
            <a:ext cx="528204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Object-Oriented Programming</a:t>
            </a:r>
            <a:endParaRPr lang="en-US" altLang="en-US" sz="3200" dirty="0"/>
          </a:p>
        </p:txBody>
      </p:sp>
      <p:grpSp>
        <p:nvGrpSpPr>
          <p:cNvPr id="3" name="Group 51">
            <a:extLst>
              <a:ext uri="{FF2B5EF4-FFF2-40B4-BE49-F238E27FC236}">
                <a16:creationId xmlns:a16="http://schemas.microsoft.com/office/drawing/2014/main" id="{D0386D71-3CAF-EE10-CE90-0C8B81A44ADF}"/>
              </a:ext>
            </a:extLst>
          </p:cNvPr>
          <p:cNvGrpSpPr>
            <a:grpSpLocks/>
          </p:cNvGrpSpPr>
          <p:nvPr/>
        </p:nvGrpSpPr>
        <p:grpSpPr bwMode="auto">
          <a:xfrm>
            <a:off x="3969327" y="1241538"/>
            <a:ext cx="3065318" cy="4951435"/>
            <a:chOff x="2165" y="816"/>
            <a:chExt cx="1776" cy="3072"/>
          </a:xfrm>
        </p:grpSpPr>
        <p:sp>
          <p:nvSpPr>
            <p:cNvPr id="4" name="Rectangle 4">
              <a:extLst>
                <a:ext uri="{FF2B5EF4-FFF2-40B4-BE49-F238E27FC236}">
                  <a16:creationId xmlns:a16="http://schemas.microsoft.com/office/drawing/2014/main" id="{D0350483-4FB8-5221-C34B-2636700DEC43}"/>
                </a:ext>
              </a:extLst>
            </p:cNvPr>
            <p:cNvSpPr>
              <a:spLocks noChangeArrowheads="1"/>
            </p:cNvSpPr>
            <p:nvPr/>
          </p:nvSpPr>
          <p:spPr bwMode="auto">
            <a:xfrm>
              <a:off x="2165" y="816"/>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Object</a:t>
              </a:r>
            </a:p>
          </p:txBody>
        </p:sp>
        <p:sp>
          <p:nvSpPr>
            <p:cNvPr id="5" name="Rectangle 5">
              <a:extLst>
                <a:ext uri="{FF2B5EF4-FFF2-40B4-BE49-F238E27FC236}">
                  <a16:creationId xmlns:a16="http://schemas.microsoft.com/office/drawing/2014/main" id="{9FF80C61-C981-20F4-353B-EDA6BF78E409}"/>
                </a:ext>
              </a:extLst>
            </p:cNvPr>
            <p:cNvSpPr>
              <a:spLocks noChangeArrowheads="1"/>
            </p:cNvSpPr>
            <p:nvPr/>
          </p:nvSpPr>
          <p:spPr bwMode="auto">
            <a:xfrm>
              <a:off x="2165" y="1104"/>
              <a:ext cx="1776" cy="359"/>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dirty="0"/>
                <a:t>Attributes (data)</a:t>
              </a:r>
              <a:br>
                <a:rPr lang="en-US" altLang="en-US" sz="1800" dirty="0"/>
              </a:br>
              <a:r>
                <a:rPr lang="en-US" altLang="en-US" sz="1800" dirty="0"/>
                <a:t>typically private to this object</a:t>
              </a:r>
            </a:p>
          </p:txBody>
        </p:sp>
        <p:sp>
          <p:nvSpPr>
            <p:cNvPr id="6" name="Rectangle 6">
              <a:extLst>
                <a:ext uri="{FF2B5EF4-FFF2-40B4-BE49-F238E27FC236}">
                  <a16:creationId xmlns:a16="http://schemas.microsoft.com/office/drawing/2014/main" id="{903961B2-FDA4-F138-CE28-9F5843A665AD}"/>
                </a:ext>
              </a:extLst>
            </p:cNvPr>
            <p:cNvSpPr>
              <a:spLocks noChangeArrowheads="1"/>
            </p:cNvSpPr>
            <p:nvPr/>
          </p:nvSpPr>
          <p:spPr bwMode="auto">
            <a:xfrm>
              <a:off x="2165" y="1440"/>
              <a:ext cx="1776" cy="244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a:t>Methods</a:t>
              </a:r>
              <a:br>
                <a:rPr lang="en-US" altLang="en-US" sz="1800"/>
              </a:br>
              <a:r>
                <a:rPr lang="en-US" altLang="en-US" sz="1800"/>
                <a:t>(behaviors / procedures)</a:t>
              </a:r>
            </a:p>
          </p:txBody>
        </p:sp>
        <p:grpSp>
          <p:nvGrpSpPr>
            <p:cNvPr id="7" name="Group 7">
              <a:extLst>
                <a:ext uri="{FF2B5EF4-FFF2-40B4-BE49-F238E27FC236}">
                  <a16:creationId xmlns:a16="http://schemas.microsoft.com/office/drawing/2014/main" id="{D952B25E-F7AA-50FB-93ED-0113D7395F5C}"/>
                </a:ext>
              </a:extLst>
            </p:cNvPr>
            <p:cNvGrpSpPr>
              <a:grpSpLocks/>
            </p:cNvGrpSpPr>
            <p:nvPr/>
          </p:nvGrpSpPr>
          <p:grpSpPr bwMode="auto">
            <a:xfrm>
              <a:off x="2501" y="2112"/>
              <a:ext cx="1147" cy="1296"/>
              <a:chOff x="1584" y="1584"/>
              <a:chExt cx="1402" cy="1584"/>
            </a:xfrm>
          </p:grpSpPr>
          <p:grpSp>
            <p:nvGrpSpPr>
              <p:cNvPr id="11" name="Group 8">
                <a:extLst>
                  <a:ext uri="{FF2B5EF4-FFF2-40B4-BE49-F238E27FC236}">
                    <a16:creationId xmlns:a16="http://schemas.microsoft.com/office/drawing/2014/main" id="{662055FD-CABC-514E-5C1E-64CE83398F2B}"/>
                  </a:ext>
                </a:extLst>
              </p:cNvPr>
              <p:cNvGrpSpPr>
                <a:grpSpLocks/>
              </p:cNvGrpSpPr>
              <p:nvPr/>
            </p:nvGrpSpPr>
            <p:grpSpPr bwMode="auto">
              <a:xfrm>
                <a:off x="1584" y="1584"/>
                <a:ext cx="346" cy="432"/>
                <a:chOff x="1776" y="2208"/>
                <a:chExt cx="192" cy="240"/>
              </a:xfrm>
            </p:grpSpPr>
            <p:sp>
              <p:nvSpPr>
                <p:cNvPr id="36" name="AutoShape 9">
                  <a:extLst>
                    <a:ext uri="{FF2B5EF4-FFF2-40B4-BE49-F238E27FC236}">
                      <a16:creationId xmlns:a16="http://schemas.microsoft.com/office/drawing/2014/main" id="{F5CE6B33-BA4B-31C7-11B1-B939E43BCA2E}"/>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7" name="AutoShape 10">
                  <a:extLst>
                    <a:ext uri="{FF2B5EF4-FFF2-40B4-BE49-F238E27FC236}">
                      <a16:creationId xmlns:a16="http://schemas.microsoft.com/office/drawing/2014/main" id="{855CDD14-16E4-571F-A9E4-FDCAB1C759AF}"/>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2" name="Group 11">
                <a:extLst>
                  <a:ext uri="{FF2B5EF4-FFF2-40B4-BE49-F238E27FC236}">
                    <a16:creationId xmlns:a16="http://schemas.microsoft.com/office/drawing/2014/main" id="{C09BD725-1295-3524-A357-5D485F12F855}"/>
                  </a:ext>
                </a:extLst>
              </p:cNvPr>
              <p:cNvGrpSpPr>
                <a:grpSpLocks/>
              </p:cNvGrpSpPr>
              <p:nvPr/>
            </p:nvGrpSpPr>
            <p:grpSpPr bwMode="auto">
              <a:xfrm>
                <a:off x="2112" y="1584"/>
                <a:ext cx="346" cy="432"/>
                <a:chOff x="1776" y="2208"/>
                <a:chExt cx="192" cy="240"/>
              </a:xfrm>
            </p:grpSpPr>
            <p:sp>
              <p:nvSpPr>
                <p:cNvPr id="34" name="AutoShape 12">
                  <a:extLst>
                    <a:ext uri="{FF2B5EF4-FFF2-40B4-BE49-F238E27FC236}">
                      <a16:creationId xmlns:a16="http://schemas.microsoft.com/office/drawing/2014/main" id="{DC53ED4C-1FAD-DF25-54F2-4B057B6A93C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5" name="AutoShape 13">
                  <a:extLst>
                    <a:ext uri="{FF2B5EF4-FFF2-40B4-BE49-F238E27FC236}">
                      <a16:creationId xmlns:a16="http://schemas.microsoft.com/office/drawing/2014/main" id="{215C0070-6B18-783F-5845-9497343E6B42}"/>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3" name="Group 14">
                <a:extLst>
                  <a:ext uri="{FF2B5EF4-FFF2-40B4-BE49-F238E27FC236}">
                    <a16:creationId xmlns:a16="http://schemas.microsoft.com/office/drawing/2014/main" id="{963D9E44-E57D-9FB7-819A-B2E994FD0EDD}"/>
                  </a:ext>
                </a:extLst>
              </p:cNvPr>
              <p:cNvGrpSpPr>
                <a:grpSpLocks/>
              </p:cNvGrpSpPr>
              <p:nvPr/>
            </p:nvGrpSpPr>
            <p:grpSpPr bwMode="auto">
              <a:xfrm>
                <a:off x="2640" y="1584"/>
                <a:ext cx="346" cy="432"/>
                <a:chOff x="1776" y="2208"/>
                <a:chExt cx="192" cy="240"/>
              </a:xfrm>
            </p:grpSpPr>
            <p:sp>
              <p:nvSpPr>
                <p:cNvPr id="32" name="AutoShape 15">
                  <a:extLst>
                    <a:ext uri="{FF2B5EF4-FFF2-40B4-BE49-F238E27FC236}">
                      <a16:creationId xmlns:a16="http://schemas.microsoft.com/office/drawing/2014/main" id="{943BFAC7-9613-C64F-8BAA-B518AEA2A2CD}"/>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3" name="AutoShape 16">
                  <a:extLst>
                    <a:ext uri="{FF2B5EF4-FFF2-40B4-BE49-F238E27FC236}">
                      <a16:creationId xmlns:a16="http://schemas.microsoft.com/office/drawing/2014/main" id="{CC7CF7AB-68CC-14C8-4D7D-8D00509B00A5}"/>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4" name="Group 17">
                <a:extLst>
                  <a:ext uri="{FF2B5EF4-FFF2-40B4-BE49-F238E27FC236}">
                    <a16:creationId xmlns:a16="http://schemas.microsoft.com/office/drawing/2014/main" id="{3337D799-DB77-6654-F6F2-7CC319DD6917}"/>
                  </a:ext>
                </a:extLst>
              </p:cNvPr>
              <p:cNvGrpSpPr>
                <a:grpSpLocks/>
              </p:cNvGrpSpPr>
              <p:nvPr/>
            </p:nvGrpSpPr>
            <p:grpSpPr bwMode="auto">
              <a:xfrm>
                <a:off x="2640" y="2736"/>
                <a:ext cx="346" cy="432"/>
                <a:chOff x="1776" y="2208"/>
                <a:chExt cx="192" cy="240"/>
              </a:xfrm>
            </p:grpSpPr>
            <p:sp>
              <p:nvSpPr>
                <p:cNvPr id="30" name="AutoShape 18">
                  <a:extLst>
                    <a:ext uri="{FF2B5EF4-FFF2-40B4-BE49-F238E27FC236}">
                      <a16:creationId xmlns:a16="http://schemas.microsoft.com/office/drawing/2014/main" id="{0829CEBB-6B18-B3FF-FF45-F769D900D8AD}"/>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1" name="AutoShape 19">
                  <a:extLst>
                    <a:ext uri="{FF2B5EF4-FFF2-40B4-BE49-F238E27FC236}">
                      <a16:creationId xmlns:a16="http://schemas.microsoft.com/office/drawing/2014/main" id="{8F9636CD-E599-759F-045F-F66DAEF0AF5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5" name="Group 20">
                <a:extLst>
                  <a:ext uri="{FF2B5EF4-FFF2-40B4-BE49-F238E27FC236}">
                    <a16:creationId xmlns:a16="http://schemas.microsoft.com/office/drawing/2014/main" id="{AA1CD594-5032-0676-375F-69D1A71EC32C}"/>
                  </a:ext>
                </a:extLst>
              </p:cNvPr>
              <p:cNvGrpSpPr>
                <a:grpSpLocks/>
              </p:cNvGrpSpPr>
              <p:nvPr/>
            </p:nvGrpSpPr>
            <p:grpSpPr bwMode="auto">
              <a:xfrm>
                <a:off x="1584" y="2160"/>
                <a:ext cx="346" cy="432"/>
                <a:chOff x="1776" y="2208"/>
                <a:chExt cx="192" cy="240"/>
              </a:xfrm>
            </p:grpSpPr>
            <p:sp>
              <p:nvSpPr>
                <p:cNvPr id="28" name="AutoShape 21">
                  <a:extLst>
                    <a:ext uri="{FF2B5EF4-FFF2-40B4-BE49-F238E27FC236}">
                      <a16:creationId xmlns:a16="http://schemas.microsoft.com/office/drawing/2014/main" id="{922C22D5-5B85-BE4E-1064-3C5EA3BEE89C}"/>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9" name="AutoShape 22">
                  <a:extLst>
                    <a:ext uri="{FF2B5EF4-FFF2-40B4-BE49-F238E27FC236}">
                      <a16:creationId xmlns:a16="http://schemas.microsoft.com/office/drawing/2014/main" id="{EEF8E339-929E-F127-5ECB-8AEF4A3136B4}"/>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6" name="Group 23">
                <a:extLst>
                  <a:ext uri="{FF2B5EF4-FFF2-40B4-BE49-F238E27FC236}">
                    <a16:creationId xmlns:a16="http://schemas.microsoft.com/office/drawing/2014/main" id="{3DA6F6B7-A5C3-5EDA-E6C2-D647A0456E57}"/>
                  </a:ext>
                </a:extLst>
              </p:cNvPr>
              <p:cNvGrpSpPr>
                <a:grpSpLocks/>
              </p:cNvGrpSpPr>
              <p:nvPr/>
            </p:nvGrpSpPr>
            <p:grpSpPr bwMode="auto">
              <a:xfrm>
                <a:off x="2112" y="2160"/>
                <a:ext cx="346" cy="432"/>
                <a:chOff x="1776" y="2208"/>
                <a:chExt cx="192" cy="240"/>
              </a:xfrm>
            </p:grpSpPr>
            <p:sp>
              <p:nvSpPr>
                <p:cNvPr id="26" name="AutoShape 24">
                  <a:extLst>
                    <a:ext uri="{FF2B5EF4-FFF2-40B4-BE49-F238E27FC236}">
                      <a16:creationId xmlns:a16="http://schemas.microsoft.com/office/drawing/2014/main" id="{FE5B7EDA-5677-4A26-75D2-B45BF605F9D5}"/>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7" name="AutoShape 25">
                  <a:extLst>
                    <a:ext uri="{FF2B5EF4-FFF2-40B4-BE49-F238E27FC236}">
                      <a16:creationId xmlns:a16="http://schemas.microsoft.com/office/drawing/2014/main" id="{3B58FC19-76F8-55EC-F75C-F8DB4FB45871}"/>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7" name="Group 26">
                <a:extLst>
                  <a:ext uri="{FF2B5EF4-FFF2-40B4-BE49-F238E27FC236}">
                    <a16:creationId xmlns:a16="http://schemas.microsoft.com/office/drawing/2014/main" id="{5C1FDA40-B11B-6077-EB8D-D0EE41C94333}"/>
                  </a:ext>
                </a:extLst>
              </p:cNvPr>
              <p:cNvGrpSpPr>
                <a:grpSpLocks/>
              </p:cNvGrpSpPr>
              <p:nvPr/>
            </p:nvGrpSpPr>
            <p:grpSpPr bwMode="auto">
              <a:xfrm>
                <a:off x="2640" y="2160"/>
                <a:ext cx="346" cy="432"/>
                <a:chOff x="1776" y="2208"/>
                <a:chExt cx="192" cy="240"/>
              </a:xfrm>
            </p:grpSpPr>
            <p:sp>
              <p:nvSpPr>
                <p:cNvPr id="24" name="AutoShape 27">
                  <a:extLst>
                    <a:ext uri="{FF2B5EF4-FFF2-40B4-BE49-F238E27FC236}">
                      <a16:creationId xmlns:a16="http://schemas.microsoft.com/office/drawing/2014/main" id="{2A9C9338-9708-1AD3-A4A3-26E1E7CF4F32}"/>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5" name="AutoShape 28">
                  <a:extLst>
                    <a:ext uri="{FF2B5EF4-FFF2-40B4-BE49-F238E27FC236}">
                      <a16:creationId xmlns:a16="http://schemas.microsoft.com/office/drawing/2014/main" id="{EDCBB111-4425-4A70-9C02-88E1FFFCC127}"/>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8" name="Group 29">
                <a:extLst>
                  <a:ext uri="{FF2B5EF4-FFF2-40B4-BE49-F238E27FC236}">
                    <a16:creationId xmlns:a16="http://schemas.microsoft.com/office/drawing/2014/main" id="{E3ED3AEC-D40A-9656-8899-8BE81F823B26}"/>
                  </a:ext>
                </a:extLst>
              </p:cNvPr>
              <p:cNvGrpSpPr>
                <a:grpSpLocks/>
              </p:cNvGrpSpPr>
              <p:nvPr/>
            </p:nvGrpSpPr>
            <p:grpSpPr bwMode="auto">
              <a:xfrm>
                <a:off x="1584" y="2736"/>
                <a:ext cx="346" cy="432"/>
                <a:chOff x="1776" y="2208"/>
                <a:chExt cx="192" cy="240"/>
              </a:xfrm>
            </p:grpSpPr>
            <p:sp>
              <p:nvSpPr>
                <p:cNvPr id="22" name="AutoShape 30">
                  <a:extLst>
                    <a:ext uri="{FF2B5EF4-FFF2-40B4-BE49-F238E27FC236}">
                      <a16:creationId xmlns:a16="http://schemas.microsoft.com/office/drawing/2014/main" id="{F5ACE665-3D1F-8F0D-8D08-E82C04192810}"/>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3" name="AutoShape 31">
                  <a:extLst>
                    <a:ext uri="{FF2B5EF4-FFF2-40B4-BE49-F238E27FC236}">
                      <a16:creationId xmlns:a16="http://schemas.microsoft.com/office/drawing/2014/main" id="{085204DB-187C-130E-A019-F5A5DA758845}"/>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9" name="Group 32">
                <a:extLst>
                  <a:ext uri="{FF2B5EF4-FFF2-40B4-BE49-F238E27FC236}">
                    <a16:creationId xmlns:a16="http://schemas.microsoft.com/office/drawing/2014/main" id="{9A0F49E9-E346-D57A-1619-1EECF90277FB}"/>
                  </a:ext>
                </a:extLst>
              </p:cNvPr>
              <p:cNvGrpSpPr>
                <a:grpSpLocks/>
              </p:cNvGrpSpPr>
              <p:nvPr/>
            </p:nvGrpSpPr>
            <p:grpSpPr bwMode="auto">
              <a:xfrm>
                <a:off x="2112" y="2736"/>
                <a:ext cx="346" cy="432"/>
                <a:chOff x="1776" y="2208"/>
                <a:chExt cx="192" cy="240"/>
              </a:xfrm>
            </p:grpSpPr>
            <p:sp>
              <p:nvSpPr>
                <p:cNvPr id="20" name="AutoShape 33">
                  <a:extLst>
                    <a:ext uri="{FF2B5EF4-FFF2-40B4-BE49-F238E27FC236}">
                      <a16:creationId xmlns:a16="http://schemas.microsoft.com/office/drawing/2014/main" id="{2B172AAF-1AAA-D821-7541-5E94E8422821}"/>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1" name="AutoShape 34">
                  <a:extLst>
                    <a:ext uri="{FF2B5EF4-FFF2-40B4-BE49-F238E27FC236}">
                      <a16:creationId xmlns:a16="http://schemas.microsoft.com/office/drawing/2014/main" id="{4FC884F6-DB27-1EBA-35A4-F88E7C14C61A}"/>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sp>
          <p:nvSpPr>
            <p:cNvPr id="8" name="Line 35">
              <a:extLst>
                <a:ext uri="{FF2B5EF4-FFF2-40B4-BE49-F238E27FC236}">
                  <a16:creationId xmlns:a16="http://schemas.microsoft.com/office/drawing/2014/main" id="{BBA73D21-599A-2E95-F90F-D7415B9C7647}"/>
                </a:ext>
              </a:extLst>
            </p:cNvPr>
            <p:cNvSpPr>
              <a:spLocks noChangeShapeType="1"/>
            </p:cNvSpPr>
            <p:nvPr/>
          </p:nvSpPr>
          <p:spPr bwMode="auto">
            <a:xfrm flipV="1">
              <a:off x="2645"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9" name="Line 36">
              <a:extLst>
                <a:ext uri="{FF2B5EF4-FFF2-40B4-BE49-F238E27FC236}">
                  <a16:creationId xmlns:a16="http://schemas.microsoft.com/office/drawing/2014/main" id="{8B51E1BA-D9C5-638A-C744-2B3671AF41C8}"/>
                </a:ext>
              </a:extLst>
            </p:cNvPr>
            <p:cNvSpPr>
              <a:spLocks noChangeShapeType="1"/>
            </p:cNvSpPr>
            <p:nvPr/>
          </p:nvSpPr>
          <p:spPr bwMode="auto">
            <a:xfrm flipV="1">
              <a:off x="3077"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0" name="Line 37">
              <a:extLst>
                <a:ext uri="{FF2B5EF4-FFF2-40B4-BE49-F238E27FC236}">
                  <a16:creationId xmlns:a16="http://schemas.microsoft.com/office/drawing/2014/main" id="{8EC7227B-16C5-F081-2B47-607BB355D993}"/>
                </a:ext>
              </a:extLst>
            </p:cNvPr>
            <p:cNvSpPr>
              <a:spLocks noChangeShapeType="1"/>
            </p:cNvSpPr>
            <p:nvPr/>
          </p:nvSpPr>
          <p:spPr bwMode="auto">
            <a:xfrm flipV="1">
              <a:off x="3509"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grpSp>
      <p:grpSp>
        <p:nvGrpSpPr>
          <p:cNvPr id="42" name="Group 50">
            <a:extLst>
              <a:ext uri="{FF2B5EF4-FFF2-40B4-BE49-F238E27FC236}">
                <a16:creationId xmlns:a16="http://schemas.microsoft.com/office/drawing/2014/main" id="{1311454B-B9FB-E97A-6338-03437B5C17BE}"/>
              </a:ext>
            </a:extLst>
          </p:cNvPr>
          <p:cNvGrpSpPr>
            <a:grpSpLocks/>
          </p:cNvGrpSpPr>
          <p:nvPr/>
        </p:nvGrpSpPr>
        <p:grpSpPr bwMode="auto">
          <a:xfrm>
            <a:off x="1548245" y="1791450"/>
            <a:ext cx="2933785" cy="3540125"/>
            <a:chOff x="576" y="1130"/>
            <a:chExt cx="1781" cy="2230"/>
          </a:xfrm>
        </p:grpSpPr>
        <p:grpSp>
          <p:nvGrpSpPr>
            <p:cNvPr id="43" name="Group 42">
              <a:extLst>
                <a:ext uri="{FF2B5EF4-FFF2-40B4-BE49-F238E27FC236}">
                  <a16:creationId xmlns:a16="http://schemas.microsoft.com/office/drawing/2014/main" id="{6BB8DD71-9057-B36B-1BD2-052F9C616F73}"/>
                </a:ext>
              </a:extLst>
            </p:cNvPr>
            <p:cNvGrpSpPr>
              <a:grpSpLocks/>
            </p:cNvGrpSpPr>
            <p:nvPr/>
          </p:nvGrpSpPr>
          <p:grpSpPr bwMode="auto">
            <a:xfrm rot="-5400000">
              <a:off x="1613" y="2472"/>
              <a:ext cx="960" cy="528"/>
              <a:chOff x="624" y="1584"/>
              <a:chExt cx="864" cy="528"/>
            </a:xfrm>
          </p:grpSpPr>
          <p:sp>
            <p:nvSpPr>
              <p:cNvPr id="48" name="Line 39">
                <a:extLst>
                  <a:ext uri="{FF2B5EF4-FFF2-40B4-BE49-F238E27FC236}">
                    <a16:creationId xmlns:a16="http://schemas.microsoft.com/office/drawing/2014/main" id="{B439046C-8AD9-F0A3-24E6-062D83A935F0}"/>
                  </a:ext>
                </a:extLst>
              </p:cNvPr>
              <p:cNvSpPr>
                <a:spLocks noChangeShapeType="1"/>
              </p:cNvSpPr>
              <p:nvPr/>
            </p:nvSpPr>
            <p:spPr bwMode="auto">
              <a:xfrm flipV="1">
                <a:off x="624" y="1584"/>
                <a:ext cx="0" cy="528"/>
              </a:xfrm>
              <a:prstGeom prst="line">
                <a:avLst/>
              </a:prstGeom>
              <a:noFill/>
              <a:ln w="76200">
                <a:solidFill>
                  <a:schemeClr val="accent2">
                    <a:lumMod val="75000"/>
                  </a:schemeClr>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49" name="Line 40">
                <a:extLst>
                  <a:ext uri="{FF2B5EF4-FFF2-40B4-BE49-F238E27FC236}">
                    <a16:creationId xmlns:a16="http://schemas.microsoft.com/office/drawing/2014/main" id="{01553425-4579-6A27-2F2D-7E39EE1E8250}"/>
                  </a:ext>
                </a:extLst>
              </p:cNvPr>
              <p:cNvSpPr>
                <a:spLocks noChangeShapeType="1"/>
              </p:cNvSpPr>
              <p:nvPr/>
            </p:nvSpPr>
            <p:spPr bwMode="auto">
              <a:xfrm flipV="1">
                <a:off x="1056" y="1584"/>
                <a:ext cx="0" cy="528"/>
              </a:xfrm>
              <a:prstGeom prst="line">
                <a:avLst/>
              </a:prstGeom>
              <a:noFill/>
              <a:ln w="76200">
                <a:solidFill>
                  <a:schemeClr val="accent2">
                    <a:lumMod val="75000"/>
                  </a:schemeClr>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sp>
            <p:nvSpPr>
              <p:cNvPr id="50" name="Line 41">
                <a:extLst>
                  <a:ext uri="{FF2B5EF4-FFF2-40B4-BE49-F238E27FC236}">
                    <a16:creationId xmlns:a16="http://schemas.microsoft.com/office/drawing/2014/main" id="{477A1535-12AD-1308-53C6-528D00E8D49B}"/>
                  </a:ext>
                </a:extLst>
              </p:cNvPr>
              <p:cNvSpPr>
                <a:spLocks noChangeShapeType="1"/>
              </p:cNvSpPr>
              <p:nvPr/>
            </p:nvSpPr>
            <p:spPr bwMode="auto">
              <a:xfrm flipV="1">
                <a:off x="1488" y="1584"/>
                <a:ext cx="0" cy="528"/>
              </a:xfrm>
              <a:prstGeom prst="line">
                <a:avLst/>
              </a:prstGeom>
              <a:noFill/>
              <a:ln w="76200">
                <a:solidFill>
                  <a:schemeClr val="accent2">
                    <a:lumMod val="75000"/>
                  </a:schemeClr>
                </a:solidFill>
                <a:round/>
                <a:headEnd type="triangle" w="sm" len="sm"/>
                <a:tailEnd type="triangle" w="sm" len="sm"/>
              </a:ln>
              <a:extLst>
                <a:ext uri="{909E8E84-426E-40DD-AFC4-6F175D3DCCD1}">
                  <a14:hiddenFill xmlns:a14="http://schemas.microsoft.com/office/drawing/2010/main">
                    <a:noFill/>
                  </a14:hiddenFill>
                </a:ext>
              </a:extLst>
            </p:spPr>
            <p:txBody>
              <a:bodyPr wrap="none"/>
              <a:lstStyle/>
              <a:p>
                <a:endParaRPr lang="en-US"/>
              </a:p>
            </p:txBody>
          </p:sp>
        </p:grpSp>
        <p:sp>
          <p:nvSpPr>
            <p:cNvPr id="44" name="Rectangle 44">
              <a:extLst>
                <a:ext uri="{FF2B5EF4-FFF2-40B4-BE49-F238E27FC236}">
                  <a16:creationId xmlns:a16="http://schemas.microsoft.com/office/drawing/2014/main" id="{58B8C75C-83C0-207A-EE19-B0B9589BE36D}"/>
                </a:ext>
              </a:extLst>
            </p:cNvPr>
            <p:cNvSpPr>
              <a:spLocks noChangeArrowheads="1"/>
            </p:cNvSpPr>
            <p:nvPr/>
          </p:nvSpPr>
          <p:spPr bwMode="auto">
            <a:xfrm>
              <a:off x="581" y="2112"/>
              <a:ext cx="1152" cy="1248"/>
            </a:xfrm>
            <a:prstGeom prst="rect">
              <a:avLst/>
            </a:prstGeom>
            <a:solidFill>
              <a:schemeClr val="bg2"/>
            </a:solidFill>
            <a:ln w="9525">
              <a:solidFill>
                <a:schemeClr val="accent2">
                  <a:lumMod val="75000"/>
                </a:schemeClr>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highlight>
                    <a:srgbClr val="FFFF00"/>
                  </a:highlight>
                </a:rPr>
                <a:t>Other</a:t>
              </a:r>
            </a:p>
            <a:p>
              <a:pPr algn="ctr" eaLnBrk="1" hangingPunct="1">
                <a:spcBef>
                  <a:spcPct val="0"/>
                </a:spcBef>
                <a:buClrTx/>
                <a:buFontTx/>
                <a:buNone/>
              </a:pPr>
              <a:r>
                <a:rPr lang="en-US" altLang="en-US" sz="2400" dirty="0">
                  <a:highlight>
                    <a:srgbClr val="FFFF00"/>
                  </a:highlight>
                </a:rPr>
                <a:t>Objects:</a:t>
              </a:r>
            </a:p>
            <a:p>
              <a:pPr algn="ctr" eaLnBrk="1" hangingPunct="1">
                <a:spcBef>
                  <a:spcPct val="0"/>
                </a:spcBef>
                <a:buClrTx/>
                <a:buFontTx/>
                <a:buNone/>
              </a:pPr>
              <a:r>
                <a:rPr lang="en-US" altLang="en-US" sz="2400" dirty="0">
                  <a:highlight>
                    <a:srgbClr val="FFFF00"/>
                  </a:highlight>
                </a:rPr>
                <a:t>Code </a:t>
              </a:r>
              <a:r>
                <a:rPr lang="en-US" altLang="en-US" sz="2400" dirty="0"/>
                <a:t>outside </a:t>
              </a:r>
            </a:p>
            <a:p>
              <a:pPr algn="ctr" eaLnBrk="1" hangingPunct="1">
                <a:spcBef>
                  <a:spcPct val="0"/>
                </a:spcBef>
                <a:buClrTx/>
                <a:buFontTx/>
                <a:buNone/>
              </a:pPr>
              <a:r>
                <a:rPr lang="en-US" altLang="en-US" sz="2400" dirty="0"/>
                <a:t>the object</a:t>
              </a:r>
            </a:p>
          </p:txBody>
        </p:sp>
        <p:grpSp>
          <p:nvGrpSpPr>
            <p:cNvPr id="45" name="Group 48">
              <a:extLst>
                <a:ext uri="{FF2B5EF4-FFF2-40B4-BE49-F238E27FC236}">
                  <a16:creationId xmlns:a16="http://schemas.microsoft.com/office/drawing/2014/main" id="{715039F5-0277-AAE3-F864-737D1353CFEC}"/>
                </a:ext>
              </a:extLst>
            </p:cNvPr>
            <p:cNvGrpSpPr>
              <a:grpSpLocks/>
            </p:cNvGrpSpPr>
            <p:nvPr/>
          </p:nvGrpSpPr>
          <p:grpSpPr bwMode="auto">
            <a:xfrm>
              <a:off x="576" y="1130"/>
              <a:ext cx="1589" cy="934"/>
              <a:chOff x="379" y="1130"/>
              <a:chExt cx="1589" cy="934"/>
            </a:xfrm>
          </p:grpSpPr>
          <p:sp>
            <p:nvSpPr>
              <p:cNvPr id="46" name="Text Box 46">
                <a:extLst>
                  <a:ext uri="{FF2B5EF4-FFF2-40B4-BE49-F238E27FC236}">
                    <a16:creationId xmlns:a16="http://schemas.microsoft.com/office/drawing/2014/main" id="{3A3152C1-9021-9233-FB82-4533A6A86B30}"/>
                  </a:ext>
                </a:extLst>
              </p:cNvPr>
              <p:cNvSpPr txBox="1">
                <a:spLocks noChangeArrowheads="1"/>
              </p:cNvSpPr>
              <p:nvPr/>
            </p:nvSpPr>
            <p:spPr bwMode="auto">
              <a:xfrm>
                <a:off x="379" y="1130"/>
                <a:ext cx="1172" cy="51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a:t>Programming</a:t>
                </a:r>
              </a:p>
              <a:p>
                <a:pPr algn="ctr" eaLnBrk="1" hangingPunct="1">
                  <a:spcBef>
                    <a:spcPct val="0"/>
                  </a:spcBef>
                  <a:buClrTx/>
                  <a:buFontTx/>
                  <a:buNone/>
                </a:pPr>
                <a:r>
                  <a:rPr lang="en-US" altLang="en-US" sz="2400"/>
                  <a:t>Interface</a:t>
                </a:r>
              </a:p>
            </p:txBody>
          </p:sp>
          <p:sp>
            <p:nvSpPr>
              <p:cNvPr id="47" name="AutoShape 47">
                <a:extLst>
                  <a:ext uri="{FF2B5EF4-FFF2-40B4-BE49-F238E27FC236}">
                    <a16:creationId xmlns:a16="http://schemas.microsoft.com/office/drawing/2014/main" id="{062117D0-1B5C-E5B4-E675-F6BBA461961B}"/>
                  </a:ext>
                </a:extLst>
              </p:cNvPr>
              <p:cNvSpPr>
                <a:spLocks noChangeArrowheads="1"/>
              </p:cNvSpPr>
              <p:nvPr/>
            </p:nvSpPr>
            <p:spPr bwMode="auto">
              <a:xfrm rot="5400000">
                <a:off x="1392" y="1488"/>
                <a:ext cx="624" cy="528"/>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27 w 21600"/>
                  <a:gd name="T13" fmla="*/ 5277 h 21600"/>
                  <a:gd name="T14" fmla="*/ 20735 w 21600"/>
                  <a:gd name="T15" fmla="*/ 6914 h 21600"/>
                </a:gdLst>
                <a:ahLst/>
                <a:cxnLst>
                  <a:cxn ang="T8">
                    <a:pos x="T0" y="T1"/>
                  </a:cxn>
                  <a:cxn ang="T9">
                    <a:pos x="T2" y="T3"/>
                  </a:cxn>
                  <a:cxn ang="T10">
                    <a:pos x="T4" y="T5"/>
                  </a:cxn>
                  <a:cxn ang="T11">
                    <a:pos x="T6" y="T7"/>
                  </a:cxn>
                </a:cxnLst>
                <a:rect l="T12" t="T13" r="T14" b="T15"/>
                <a:pathLst>
                  <a:path w="21600" h="21600">
                    <a:moveTo>
                      <a:pt x="21600" y="6079"/>
                    </a:moveTo>
                    <a:lnTo>
                      <a:pt x="15092" y="0"/>
                    </a:lnTo>
                    <a:lnTo>
                      <a:pt x="15092" y="5261"/>
                    </a:lnTo>
                    <a:lnTo>
                      <a:pt x="12427" y="5261"/>
                    </a:lnTo>
                    <a:cubicBezTo>
                      <a:pt x="5564" y="5261"/>
                      <a:pt x="0" y="8349"/>
                      <a:pt x="0" y="12158"/>
                    </a:cubicBezTo>
                    <a:lnTo>
                      <a:pt x="0" y="21600"/>
                    </a:lnTo>
                    <a:lnTo>
                      <a:pt x="1672" y="21600"/>
                    </a:lnTo>
                    <a:lnTo>
                      <a:pt x="1672" y="12158"/>
                    </a:lnTo>
                    <a:cubicBezTo>
                      <a:pt x="1672" y="9252"/>
                      <a:pt x="6487" y="6897"/>
                      <a:pt x="12427" y="6897"/>
                    </a:cubicBezTo>
                    <a:lnTo>
                      <a:pt x="15092" y="6897"/>
                    </a:lnTo>
                    <a:lnTo>
                      <a:pt x="15092" y="12158"/>
                    </a:lnTo>
                    <a:lnTo>
                      <a:pt x="21600" y="6079"/>
                    </a:lnTo>
                    <a:close/>
                  </a:path>
                </a:pathLst>
              </a:custGeom>
              <a:solidFill>
                <a:srgbClr val="FF0000"/>
              </a:solidFill>
              <a:ln w="9525">
                <a:solidFill>
                  <a:schemeClr val="accent2">
                    <a:lumMod val="75000"/>
                  </a:schemeClr>
                </a:solidFill>
                <a:miter lim="800000"/>
                <a:headEnd/>
                <a:tailEnd/>
              </a:ln>
            </p:spPr>
            <p:txBody>
              <a:bodyPr wrap="none" anchor="ctr"/>
              <a:lstStyle/>
              <a:p>
                <a:endParaRPr lang="en-US"/>
              </a:p>
            </p:txBody>
          </p:sp>
        </p:grpSp>
      </p:grpSp>
      <p:sp>
        <p:nvSpPr>
          <p:cNvPr id="51" name="TextBox 1">
            <a:extLst>
              <a:ext uri="{FF2B5EF4-FFF2-40B4-BE49-F238E27FC236}">
                <a16:creationId xmlns:a16="http://schemas.microsoft.com/office/drawing/2014/main" id="{4E374B27-1099-BCF6-D4F3-1262347707BC}"/>
              </a:ext>
            </a:extLst>
          </p:cNvPr>
          <p:cNvSpPr txBox="1">
            <a:spLocks noChangeArrowheads="1"/>
          </p:cNvSpPr>
          <p:nvPr/>
        </p:nvSpPr>
        <p:spPr bwMode="auto">
          <a:xfrm>
            <a:off x="7174547" y="1225418"/>
            <a:ext cx="346097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Data hiding from outside code and allowing access to that data  restricted to the object’s methods:</a:t>
            </a:r>
          </a:p>
          <a:p>
            <a:pPr>
              <a:spcBef>
                <a:spcPct val="0"/>
              </a:spcBef>
              <a:buClrTx/>
              <a:buFontTx/>
              <a:buNone/>
            </a:pPr>
            <a:r>
              <a:rPr lang="en-US" altLang="en-US" sz="2400" dirty="0"/>
              <a:t> </a:t>
            </a:r>
          </a:p>
          <a:p>
            <a:pPr marL="342900" indent="-342900">
              <a:spcBef>
                <a:spcPct val="0"/>
              </a:spcBef>
              <a:buClrTx/>
            </a:pPr>
            <a:r>
              <a:rPr lang="en-US" altLang="en-US" sz="2400" dirty="0">
                <a:highlight>
                  <a:srgbClr val="FFFF00"/>
                </a:highlight>
              </a:rPr>
              <a:t>Protect the data f</a:t>
            </a:r>
            <a:r>
              <a:rPr lang="en-US" altLang="en-US" sz="2400" dirty="0">
                <a:solidFill>
                  <a:srgbClr val="0000FF"/>
                </a:solidFill>
                <a:highlight>
                  <a:srgbClr val="FFFF00"/>
                </a:highlight>
              </a:rPr>
              <a:t>rom accidental corruption</a:t>
            </a:r>
            <a:r>
              <a:rPr lang="en-US" altLang="en-US" sz="2400" dirty="0"/>
              <a:t>; and </a:t>
            </a:r>
          </a:p>
          <a:p>
            <a:pPr marL="342900" indent="-342900">
              <a:spcBef>
                <a:spcPct val="0"/>
              </a:spcBef>
              <a:buClrTx/>
            </a:pPr>
            <a:r>
              <a:rPr lang="en-US" altLang="en-US" sz="2400" dirty="0"/>
              <a:t>the code outside the object does not need to know about </a:t>
            </a:r>
            <a:r>
              <a:rPr lang="en-US" altLang="en-US" sz="2400" dirty="0">
                <a:solidFill>
                  <a:srgbClr val="0000FF"/>
                </a:solidFill>
                <a:highlight>
                  <a:srgbClr val="FFFF00"/>
                </a:highlight>
              </a:rPr>
              <a:t>the format or internal structure </a:t>
            </a:r>
            <a:r>
              <a:rPr lang="en-US" altLang="en-US" sz="2400" dirty="0">
                <a:highlight>
                  <a:srgbClr val="FFFF00"/>
                </a:highlight>
              </a:rPr>
              <a:t>of the object’s data</a:t>
            </a:r>
            <a:r>
              <a:rPr lang="en-US" altLang="en-US" sz="2400" dirty="0"/>
              <a:t>.</a:t>
            </a:r>
          </a:p>
        </p:txBody>
      </p:sp>
    </p:spTree>
    <p:extLst>
      <p:ext uri="{BB962C8B-B14F-4D97-AF65-F5344CB8AC3E}">
        <p14:creationId xmlns:p14="http://schemas.microsoft.com/office/powerpoint/2010/main" val="42061062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UML Data Type and Parameter Notation</a:t>
            </a:r>
            <a:endParaRPr lang="en-US" altLang="en-US" sz="3200" dirty="0"/>
          </a:p>
        </p:txBody>
      </p:sp>
      <p:sp>
        <p:nvSpPr>
          <p:cNvPr id="4" name="Rectangle 3">
            <a:extLst>
              <a:ext uri="{FF2B5EF4-FFF2-40B4-BE49-F238E27FC236}">
                <a16:creationId xmlns:a16="http://schemas.microsoft.com/office/drawing/2014/main" id="{54C0E487-2776-C1E2-6951-7E3F7463A9D9}"/>
              </a:ext>
            </a:extLst>
          </p:cNvPr>
          <p:cNvSpPr txBox="1">
            <a:spLocks noChangeArrowheads="1"/>
          </p:cNvSpPr>
          <p:nvPr/>
        </p:nvSpPr>
        <p:spPr>
          <a:xfrm>
            <a:off x="1717968" y="1346345"/>
            <a:ext cx="8001000" cy="17700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are language-independent.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UML diagrams use an independent notation to show return types, access modifiers, etc.</a:t>
            </a:r>
          </a:p>
        </p:txBody>
      </p:sp>
      <p:grpSp>
        <p:nvGrpSpPr>
          <p:cNvPr id="5" name="Group 4">
            <a:extLst>
              <a:ext uri="{FF2B5EF4-FFF2-40B4-BE49-F238E27FC236}">
                <a16:creationId xmlns:a16="http://schemas.microsoft.com/office/drawing/2014/main" id="{662D2821-E317-DE48-6A90-ABC7A000F012}"/>
              </a:ext>
            </a:extLst>
          </p:cNvPr>
          <p:cNvGrpSpPr>
            <a:grpSpLocks/>
          </p:cNvGrpSpPr>
          <p:nvPr/>
        </p:nvGrpSpPr>
        <p:grpSpPr bwMode="auto">
          <a:xfrm>
            <a:off x="4021286" y="3295218"/>
            <a:ext cx="3595250" cy="2878282"/>
            <a:chOff x="1968" y="2208"/>
            <a:chExt cx="1872" cy="864"/>
          </a:xfrm>
          <a:solidFill>
            <a:schemeClr val="bg2"/>
          </a:solidFill>
        </p:grpSpPr>
        <p:sp>
          <p:nvSpPr>
            <p:cNvPr id="6" name="Rectangle 5">
              <a:extLst>
                <a:ext uri="{FF2B5EF4-FFF2-40B4-BE49-F238E27FC236}">
                  <a16:creationId xmlns:a16="http://schemas.microsoft.com/office/drawing/2014/main" id="{B76B48F6-9CDD-A851-5954-8DF48AC7F9B3}"/>
                </a:ext>
              </a:extLst>
            </p:cNvPr>
            <p:cNvSpPr>
              <a:spLocks noChangeArrowheads="1"/>
            </p:cNvSpPr>
            <p:nvPr/>
          </p:nvSpPr>
          <p:spPr bwMode="auto">
            <a:xfrm>
              <a:off x="1968" y="2208"/>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Rectangle</a:t>
              </a:r>
            </a:p>
          </p:txBody>
        </p:sp>
        <p:sp>
          <p:nvSpPr>
            <p:cNvPr id="7" name="Rectangle 6">
              <a:extLst>
                <a:ext uri="{FF2B5EF4-FFF2-40B4-BE49-F238E27FC236}">
                  <a16:creationId xmlns:a16="http://schemas.microsoft.com/office/drawing/2014/main" id="{60751C8E-8A7D-8BD0-E10E-ADDF91A802D7}"/>
                </a:ext>
              </a:extLst>
            </p:cNvPr>
            <p:cNvSpPr>
              <a:spLocks noChangeArrowheads="1"/>
            </p:cNvSpPr>
            <p:nvPr/>
          </p:nvSpPr>
          <p:spPr bwMode="auto">
            <a:xfrm>
              <a:off x="1968" y="2496"/>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 width : double</a:t>
              </a:r>
            </a:p>
          </p:txBody>
        </p:sp>
        <p:sp>
          <p:nvSpPr>
            <p:cNvPr id="8" name="Rectangle 7">
              <a:extLst>
                <a:ext uri="{FF2B5EF4-FFF2-40B4-BE49-F238E27FC236}">
                  <a16:creationId xmlns:a16="http://schemas.microsoft.com/office/drawing/2014/main" id="{0487E62D-32F9-F1FB-386F-A756DA1DA8E8}"/>
                </a:ext>
              </a:extLst>
            </p:cNvPr>
            <p:cNvSpPr>
              <a:spLocks noChangeArrowheads="1"/>
            </p:cNvSpPr>
            <p:nvPr/>
          </p:nvSpPr>
          <p:spPr bwMode="auto">
            <a:xfrm>
              <a:off x="1968" y="2784"/>
              <a:ext cx="1872" cy="288"/>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a:t>+ setWidth(</a:t>
              </a:r>
              <a:r>
                <a:rPr lang="en-US" altLang="en-US" sz="2000" i="0">
                  <a:solidFill>
                    <a:srgbClr val="FF3300"/>
                  </a:solidFill>
                </a:rPr>
                <a:t>w : double</a:t>
              </a:r>
              <a:r>
                <a:rPr lang="en-US" altLang="en-US" sz="2000" i="0"/>
                <a:t>) : void</a:t>
              </a:r>
            </a:p>
          </p:txBody>
        </p:sp>
      </p:grpSp>
      <p:sp>
        <p:nvSpPr>
          <p:cNvPr id="9" name="Text Box 8">
            <a:extLst>
              <a:ext uri="{FF2B5EF4-FFF2-40B4-BE49-F238E27FC236}">
                <a16:creationId xmlns:a16="http://schemas.microsoft.com/office/drawing/2014/main" id="{AA942AD0-8B83-2700-2632-BF02C9F4508F}"/>
              </a:ext>
            </a:extLst>
          </p:cNvPr>
          <p:cNvSpPr txBox="1">
            <a:spLocks noChangeArrowheads="1"/>
          </p:cNvSpPr>
          <p:nvPr/>
        </p:nvSpPr>
        <p:spPr bwMode="auto">
          <a:xfrm>
            <a:off x="1413167" y="3295218"/>
            <a:ext cx="2514600" cy="1785104"/>
          </a:xfrm>
          <a:prstGeom prst="rect">
            <a:avLst/>
          </a:prstGeom>
          <a:solidFill>
            <a:srgbClr val="FFFF00"/>
          </a:solidFill>
          <a:ln/>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solidFill>
                  <a:srgbClr val="FF3300"/>
                </a:solidFill>
              </a:rPr>
              <a:t>Method parameters are shown inside the parentheses using the same notation as variables.</a:t>
            </a:r>
          </a:p>
        </p:txBody>
      </p:sp>
      <p:cxnSp>
        <p:nvCxnSpPr>
          <p:cNvPr id="10" name="AutoShape 9">
            <a:extLst>
              <a:ext uri="{FF2B5EF4-FFF2-40B4-BE49-F238E27FC236}">
                <a16:creationId xmlns:a16="http://schemas.microsoft.com/office/drawing/2014/main" id="{9384A07B-F6D4-B935-DE9C-A6A12C1F03CF}"/>
              </a:ext>
            </a:extLst>
          </p:cNvPr>
          <p:cNvCxnSpPr>
            <a:cxnSpLocks noChangeShapeType="1"/>
          </p:cNvCxnSpPr>
          <p:nvPr/>
        </p:nvCxnSpPr>
        <p:spPr bwMode="auto">
          <a:xfrm rot="16200000" flipH="1">
            <a:off x="3942055" y="3778395"/>
            <a:ext cx="466725" cy="3009900"/>
          </a:xfrm>
          <a:prstGeom prst="bentConnector3">
            <a:avLst>
              <a:gd name="adj1" fmla="val 50000"/>
            </a:avLst>
          </a:prstGeom>
          <a:noFill/>
          <a:ln w="25400">
            <a:solidFill>
              <a:srgbClr val="FF0000"/>
            </a:solidFill>
            <a:miter lim="800000"/>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05295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Converting the UML Diagram to Code</a:t>
            </a:r>
          </a:p>
        </p:txBody>
      </p:sp>
      <p:sp>
        <p:nvSpPr>
          <p:cNvPr id="3" name="Rectangle 3">
            <a:extLst>
              <a:ext uri="{FF2B5EF4-FFF2-40B4-BE49-F238E27FC236}">
                <a16:creationId xmlns:a16="http://schemas.microsoft.com/office/drawing/2014/main" id="{9475B221-3AA7-F550-EB12-C9B7F0F00A7B}"/>
              </a:ext>
            </a:extLst>
          </p:cNvPr>
          <p:cNvSpPr txBox="1">
            <a:spLocks noChangeArrowheads="1"/>
          </p:cNvSpPr>
          <p:nvPr/>
        </p:nvSpPr>
        <p:spPr>
          <a:xfrm>
            <a:off x="1671062" y="1470025"/>
            <a:ext cx="7543800" cy="22399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Putting all of this information together, a Java class file can be built easily using the UML diagram.</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The UML diagram parts match the Java class file structure.</a:t>
            </a:r>
            <a:endParaRPr lang="en-US" altLang="en-US" sz="2600" dirty="0">
              <a:solidFill>
                <a:schemeClr val="accent2"/>
              </a:solidFill>
              <a:latin typeface="Times New Roman" panose="02020603050405020304" pitchFamily="18" charset="0"/>
              <a:cs typeface="Times New Roman" panose="02020603050405020304" pitchFamily="18" charset="0"/>
            </a:endParaRPr>
          </a:p>
        </p:txBody>
      </p:sp>
      <p:grpSp>
        <p:nvGrpSpPr>
          <p:cNvPr id="4" name="Group 10">
            <a:extLst>
              <a:ext uri="{FF2B5EF4-FFF2-40B4-BE49-F238E27FC236}">
                <a16:creationId xmlns:a16="http://schemas.microsoft.com/office/drawing/2014/main" id="{EFD143CC-8C16-6164-8477-737E35F0F1A9}"/>
              </a:ext>
            </a:extLst>
          </p:cNvPr>
          <p:cNvGrpSpPr>
            <a:grpSpLocks/>
          </p:cNvGrpSpPr>
          <p:nvPr/>
        </p:nvGrpSpPr>
        <p:grpSpPr bwMode="auto">
          <a:xfrm>
            <a:off x="5479474" y="4267200"/>
            <a:ext cx="2590800" cy="1600200"/>
            <a:chOff x="1920" y="2400"/>
            <a:chExt cx="1632" cy="1008"/>
          </a:xfrm>
          <a:solidFill>
            <a:schemeClr val="bg2"/>
          </a:solidFill>
        </p:grpSpPr>
        <p:sp>
          <p:nvSpPr>
            <p:cNvPr id="5" name="Rectangle 4">
              <a:extLst>
                <a:ext uri="{FF2B5EF4-FFF2-40B4-BE49-F238E27FC236}">
                  <a16:creationId xmlns:a16="http://schemas.microsoft.com/office/drawing/2014/main" id="{CA7FA92A-3B33-9F20-9286-F950A9FAE54B}"/>
                </a:ext>
              </a:extLst>
            </p:cNvPr>
            <p:cNvSpPr>
              <a:spLocks noChangeArrowheads="1"/>
            </p:cNvSpPr>
            <p:nvPr/>
          </p:nvSpPr>
          <p:spPr bwMode="auto">
            <a:xfrm>
              <a:off x="1920" y="2400"/>
              <a:ext cx="1632" cy="33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FF3300"/>
                  </a:solidFill>
                </a:rPr>
                <a:t>ClassName</a:t>
              </a:r>
            </a:p>
          </p:txBody>
        </p:sp>
        <p:sp>
          <p:nvSpPr>
            <p:cNvPr id="6" name="Rectangle 5">
              <a:extLst>
                <a:ext uri="{FF2B5EF4-FFF2-40B4-BE49-F238E27FC236}">
                  <a16:creationId xmlns:a16="http://schemas.microsoft.com/office/drawing/2014/main" id="{0956547C-F197-C308-A179-64CE5A9A222E}"/>
                </a:ext>
              </a:extLst>
            </p:cNvPr>
            <p:cNvSpPr>
              <a:spLocks noChangeArrowheads="1"/>
            </p:cNvSpPr>
            <p:nvPr/>
          </p:nvSpPr>
          <p:spPr bwMode="auto">
            <a:xfrm>
              <a:off x="1920" y="2736"/>
              <a:ext cx="1632" cy="33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FF00FF"/>
                  </a:solidFill>
                </a:rPr>
                <a:t>Fields</a:t>
              </a:r>
            </a:p>
          </p:txBody>
        </p:sp>
        <p:sp>
          <p:nvSpPr>
            <p:cNvPr id="7" name="Rectangle 6">
              <a:extLst>
                <a:ext uri="{FF2B5EF4-FFF2-40B4-BE49-F238E27FC236}">
                  <a16:creationId xmlns:a16="http://schemas.microsoft.com/office/drawing/2014/main" id="{6E13740E-C1DA-BA10-58D2-F0118B952EBD}"/>
                </a:ext>
              </a:extLst>
            </p:cNvPr>
            <p:cNvSpPr>
              <a:spLocks noChangeArrowheads="1"/>
            </p:cNvSpPr>
            <p:nvPr/>
          </p:nvSpPr>
          <p:spPr bwMode="auto">
            <a:xfrm>
              <a:off x="1920" y="3072"/>
              <a:ext cx="1632" cy="33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i="0">
                  <a:solidFill>
                    <a:srgbClr val="0000FF"/>
                  </a:solidFill>
                </a:rPr>
                <a:t>Methods</a:t>
              </a:r>
            </a:p>
          </p:txBody>
        </p:sp>
      </p:grpSp>
      <p:sp>
        <p:nvSpPr>
          <p:cNvPr id="8" name="Text Box 11">
            <a:extLst>
              <a:ext uri="{FF2B5EF4-FFF2-40B4-BE49-F238E27FC236}">
                <a16:creationId xmlns:a16="http://schemas.microsoft.com/office/drawing/2014/main" id="{3B8B2E01-65C8-4A86-5603-CD5514E4C455}"/>
              </a:ext>
            </a:extLst>
          </p:cNvPr>
          <p:cNvSpPr txBox="1">
            <a:spLocks noChangeArrowheads="1"/>
          </p:cNvSpPr>
          <p:nvPr/>
        </p:nvSpPr>
        <p:spPr bwMode="auto">
          <a:xfrm>
            <a:off x="3117274" y="4038600"/>
            <a:ext cx="1776844" cy="2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tabLst>
                <a:tab pos="233363"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tabLst>
                <a:tab pos="233363"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tabLst>
                <a:tab pos="233363"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tabLst>
                <a:tab pos="233363" algn="l"/>
              </a:tabLst>
              <a:defRPr sz="2000">
                <a:solidFill>
                  <a:schemeClr val="tx1"/>
                </a:solidFill>
                <a:latin typeface="Times New Roman" panose="02020603050405020304" pitchFamily="18" charset="0"/>
                <a:cs typeface="Arial" panose="020B0604020202020204" pitchFamily="34" charset="0"/>
              </a:defRPr>
            </a:lvl9pPr>
          </a:lstStyle>
          <a:p>
            <a:pPr eaLnBrk="1" hangingPunct="1">
              <a:buClr>
                <a:schemeClr val="hlink"/>
              </a:buClr>
              <a:buSzPct val="110000"/>
              <a:buFontTx/>
              <a:buNone/>
            </a:pPr>
            <a:r>
              <a:rPr lang="en-US" altLang="en-US" sz="2400" i="0" dirty="0">
                <a:solidFill>
                  <a:srgbClr val="FF3300"/>
                </a:solidFill>
              </a:rPr>
              <a:t>class header</a:t>
            </a:r>
          </a:p>
          <a:p>
            <a:pPr eaLnBrk="1" hangingPunct="1">
              <a:buClr>
                <a:schemeClr val="hlink"/>
              </a:buClr>
              <a:buSzPct val="110000"/>
              <a:buFontTx/>
              <a:buNone/>
            </a:pPr>
            <a:r>
              <a:rPr lang="en-US" altLang="en-US" sz="2400" i="0" dirty="0">
                <a:solidFill>
                  <a:schemeClr val="accent2"/>
                </a:solidFill>
              </a:rPr>
              <a:t>{</a:t>
            </a:r>
          </a:p>
          <a:p>
            <a:pPr eaLnBrk="1" hangingPunct="1">
              <a:buClr>
                <a:schemeClr val="hlink"/>
              </a:buClr>
              <a:buSzPct val="110000"/>
              <a:buFontTx/>
              <a:buNone/>
            </a:pPr>
            <a:r>
              <a:rPr lang="en-US" altLang="en-US" sz="2400" i="0" dirty="0">
                <a:solidFill>
                  <a:schemeClr val="accent2"/>
                </a:solidFill>
              </a:rPr>
              <a:t>	</a:t>
            </a:r>
            <a:r>
              <a:rPr lang="en-US" altLang="en-US" sz="2400" i="0" dirty="0">
                <a:solidFill>
                  <a:srgbClr val="FF00FF"/>
                </a:solidFill>
              </a:rPr>
              <a:t>Fields</a:t>
            </a:r>
          </a:p>
          <a:p>
            <a:pPr eaLnBrk="1" hangingPunct="1">
              <a:buClr>
                <a:schemeClr val="hlink"/>
              </a:buClr>
              <a:buSzPct val="110000"/>
              <a:buFontTx/>
              <a:buNone/>
            </a:pPr>
            <a:r>
              <a:rPr lang="en-US" altLang="en-US" sz="2400" i="0" dirty="0">
                <a:solidFill>
                  <a:schemeClr val="accent2"/>
                </a:solidFill>
              </a:rPr>
              <a:t>	</a:t>
            </a:r>
            <a:r>
              <a:rPr lang="en-US" altLang="en-US" sz="2400" i="0" dirty="0">
                <a:solidFill>
                  <a:srgbClr val="0000FF"/>
                </a:solidFill>
              </a:rPr>
              <a:t>Methods</a:t>
            </a:r>
          </a:p>
          <a:p>
            <a:pPr eaLnBrk="1" hangingPunct="1">
              <a:buClr>
                <a:schemeClr val="hlink"/>
              </a:buClr>
              <a:buSzPct val="110000"/>
              <a:buFontTx/>
              <a:buNone/>
            </a:pPr>
            <a:r>
              <a:rPr lang="en-US" altLang="en-US" sz="2400" i="0" dirty="0">
                <a:solidFill>
                  <a:schemeClr val="accent2"/>
                </a:solidFill>
              </a:rPr>
              <a:t>}</a:t>
            </a:r>
          </a:p>
        </p:txBody>
      </p:sp>
    </p:spTree>
    <p:extLst>
      <p:ext uri="{BB962C8B-B14F-4D97-AF65-F5344CB8AC3E}">
        <p14:creationId xmlns:p14="http://schemas.microsoft.com/office/powerpoint/2010/main" val="39956334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Converting the UML Diagram to Code</a:t>
            </a:r>
            <a:endParaRPr lang="en-US" altLang="en-US" sz="3200" dirty="0"/>
          </a:p>
        </p:txBody>
      </p:sp>
      <p:grpSp>
        <p:nvGrpSpPr>
          <p:cNvPr id="4" name="Group 7">
            <a:extLst>
              <a:ext uri="{FF2B5EF4-FFF2-40B4-BE49-F238E27FC236}">
                <a16:creationId xmlns:a16="http://schemas.microsoft.com/office/drawing/2014/main" id="{FCDF9D3B-E78C-D2DD-0DD6-EBF970935DB3}"/>
              </a:ext>
            </a:extLst>
          </p:cNvPr>
          <p:cNvGrpSpPr>
            <a:grpSpLocks/>
          </p:cNvGrpSpPr>
          <p:nvPr/>
        </p:nvGrpSpPr>
        <p:grpSpPr bwMode="auto">
          <a:xfrm>
            <a:off x="1561378" y="3116982"/>
            <a:ext cx="3984625" cy="3316288"/>
            <a:chOff x="96" y="1001"/>
            <a:chExt cx="2112" cy="2089"/>
          </a:xfrm>
          <a:solidFill>
            <a:schemeClr val="accent5">
              <a:lumMod val="60000"/>
              <a:lumOff val="40000"/>
            </a:schemeClr>
          </a:solidFill>
        </p:grpSpPr>
        <p:sp>
          <p:nvSpPr>
            <p:cNvPr id="5" name="Rectangle 4">
              <a:extLst>
                <a:ext uri="{FF2B5EF4-FFF2-40B4-BE49-F238E27FC236}">
                  <a16:creationId xmlns:a16="http://schemas.microsoft.com/office/drawing/2014/main" id="{86F27531-8C85-4F7A-9914-D860CEA39799}"/>
                </a:ext>
              </a:extLst>
            </p:cNvPr>
            <p:cNvSpPr>
              <a:spLocks noChangeArrowheads="1"/>
            </p:cNvSpPr>
            <p:nvPr/>
          </p:nvSpPr>
          <p:spPr bwMode="auto">
            <a:xfrm>
              <a:off x="96" y="1001"/>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dirty="0"/>
                <a:t>Rectangle</a:t>
              </a:r>
            </a:p>
          </p:txBody>
        </p:sp>
        <p:sp>
          <p:nvSpPr>
            <p:cNvPr id="6" name="Rectangle 5">
              <a:extLst>
                <a:ext uri="{FF2B5EF4-FFF2-40B4-BE49-F238E27FC236}">
                  <a16:creationId xmlns:a16="http://schemas.microsoft.com/office/drawing/2014/main" id="{9833891C-CE1B-FC47-4E0C-8D19804D0138}"/>
                </a:ext>
              </a:extLst>
            </p:cNvPr>
            <p:cNvSpPr>
              <a:spLocks noChangeArrowheads="1"/>
            </p:cNvSpPr>
            <p:nvPr/>
          </p:nvSpPr>
          <p:spPr bwMode="auto">
            <a:xfrm>
              <a:off x="96" y="1392"/>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200" i="0" dirty="0"/>
                <a:t> width : double</a:t>
              </a:r>
            </a:p>
            <a:p>
              <a:pPr eaLnBrk="1" hangingPunct="1">
                <a:spcBef>
                  <a:spcPct val="0"/>
                </a:spcBef>
                <a:buClrTx/>
                <a:buFontTx/>
                <a:buChar char="-"/>
              </a:pPr>
              <a:r>
                <a:rPr lang="en-US" altLang="en-US" sz="2200" i="0" dirty="0"/>
                <a:t> length : double</a:t>
              </a:r>
            </a:p>
          </p:txBody>
        </p:sp>
        <p:sp>
          <p:nvSpPr>
            <p:cNvPr id="7" name="Rectangle 6">
              <a:extLst>
                <a:ext uri="{FF2B5EF4-FFF2-40B4-BE49-F238E27FC236}">
                  <a16:creationId xmlns:a16="http://schemas.microsoft.com/office/drawing/2014/main" id="{5ED939DC-6CD1-8DC7-BDAF-A94115E2222B}"/>
                </a:ext>
              </a:extLst>
            </p:cNvPr>
            <p:cNvSpPr>
              <a:spLocks noChangeArrowheads="1"/>
            </p:cNvSpPr>
            <p:nvPr/>
          </p:nvSpPr>
          <p:spPr bwMode="auto">
            <a:xfrm>
              <a:off x="96" y="1890"/>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t>+ </a:t>
              </a:r>
              <a:r>
                <a:rPr lang="en-US" altLang="en-US" sz="2200" i="0" dirty="0" err="1"/>
                <a:t>setWidth</a:t>
              </a:r>
              <a:r>
                <a:rPr lang="en-US" altLang="en-US" sz="2200" i="0" dirty="0"/>
                <a:t>(w : double) : void</a:t>
              </a:r>
            </a:p>
            <a:p>
              <a:pPr eaLnBrk="1" hangingPunct="1">
                <a:spcBef>
                  <a:spcPct val="0"/>
                </a:spcBef>
                <a:buClrTx/>
                <a:buFontTx/>
                <a:buNone/>
              </a:pPr>
              <a:r>
                <a:rPr lang="en-US" altLang="en-US" sz="2200" i="0" dirty="0"/>
                <a:t>+ </a:t>
              </a:r>
              <a:r>
                <a:rPr lang="en-US" altLang="en-US" sz="2200" i="0" dirty="0" err="1"/>
                <a:t>setLength</a:t>
              </a:r>
              <a:r>
                <a:rPr lang="en-US" altLang="en-US" sz="2200" i="0" dirty="0"/>
                <a:t>(</a:t>
              </a:r>
              <a:r>
                <a:rPr lang="en-US" altLang="en-US" sz="2200" i="0" dirty="0" err="1"/>
                <a:t>len</a:t>
              </a:r>
              <a:r>
                <a:rPr lang="en-US" altLang="en-US" sz="2200" i="0" dirty="0"/>
                <a:t> : double): void</a:t>
              </a:r>
            </a:p>
            <a:p>
              <a:pPr eaLnBrk="1" hangingPunct="1">
                <a:spcBef>
                  <a:spcPct val="0"/>
                </a:spcBef>
                <a:buClrTx/>
                <a:buFontTx/>
                <a:buNone/>
              </a:pPr>
              <a:r>
                <a:rPr lang="en-US" altLang="en-US" sz="2200" i="0" dirty="0"/>
                <a:t>+ </a:t>
              </a:r>
              <a:r>
                <a:rPr lang="en-US" altLang="en-US" sz="2200" i="0" dirty="0" err="1"/>
                <a:t>getWidth</a:t>
              </a:r>
              <a:r>
                <a:rPr lang="en-US" altLang="en-US" sz="2200" i="0" dirty="0"/>
                <a:t>() : double</a:t>
              </a:r>
            </a:p>
            <a:p>
              <a:pPr eaLnBrk="1" hangingPunct="1">
                <a:spcBef>
                  <a:spcPct val="0"/>
                </a:spcBef>
                <a:buClrTx/>
                <a:buFontTx/>
                <a:buNone/>
              </a:pPr>
              <a:r>
                <a:rPr lang="en-US" altLang="en-US" sz="2200" i="0" dirty="0"/>
                <a:t>+ </a:t>
              </a:r>
              <a:r>
                <a:rPr lang="en-US" altLang="en-US" sz="2200" i="0" dirty="0" err="1"/>
                <a:t>getLength</a:t>
              </a:r>
              <a:r>
                <a:rPr lang="en-US" altLang="en-US" sz="2200" i="0" dirty="0"/>
                <a:t>() : double</a:t>
              </a:r>
            </a:p>
            <a:p>
              <a:pPr eaLnBrk="1" hangingPunct="1">
                <a:spcBef>
                  <a:spcPct val="0"/>
                </a:spcBef>
                <a:buClrTx/>
                <a:buFontTx/>
                <a:buNone/>
              </a:pPr>
              <a:r>
                <a:rPr lang="en-US" altLang="en-US" sz="2200" i="0" dirty="0"/>
                <a:t>+ </a:t>
              </a:r>
              <a:r>
                <a:rPr lang="en-US" altLang="en-US" sz="2200" i="0" dirty="0" err="1"/>
                <a:t>getArea</a:t>
              </a:r>
              <a:r>
                <a:rPr lang="en-US" altLang="en-US" sz="2200" i="0" dirty="0"/>
                <a:t>() : double</a:t>
              </a:r>
            </a:p>
          </p:txBody>
        </p:sp>
      </p:grpSp>
      <p:sp>
        <p:nvSpPr>
          <p:cNvPr id="8" name="Text Box 8">
            <a:extLst>
              <a:ext uri="{FF2B5EF4-FFF2-40B4-BE49-F238E27FC236}">
                <a16:creationId xmlns:a16="http://schemas.microsoft.com/office/drawing/2014/main" id="{0D3453C3-1178-4BAE-F0A6-8DFCC0714A10}"/>
              </a:ext>
            </a:extLst>
          </p:cNvPr>
          <p:cNvSpPr txBox="1">
            <a:spLocks noChangeArrowheads="1"/>
          </p:cNvSpPr>
          <p:nvPr/>
        </p:nvSpPr>
        <p:spPr bwMode="auto">
          <a:xfrm>
            <a:off x="6154882" y="1416512"/>
            <a:ext cx="5198918"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tabLst>
                <a:tab pos="338138"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tabLst>
                <a:tab pos="338138"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tabLst>
                <a:tab pos="338138"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dirty="0">
                <a:latin typeface="Consolas" panose="020B0609020204030204" pitchFamily="49" charset="0"/>
              </a:rPr>
              <a:t>public class Rectangle</a:t>
            </a:r>
          </a:p>
          <a:p>
            <a:pPr eaLnBrk="1" hangingPunct="1">
              <a:spcBef>
                <a:spcPct val="0"/>
              </a:spcBef>
              <a:buClrTx/>
              <a:buFontTx/>
              <a:buNone/>
            </a:pP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private double width;</a:t>
            </a:r>
          </a:p>
          <a:p>
            <a:pPr eaLnBrk="1" hangingPunct="1">
              <a:spcBef>
                <a:spcPct val="0"/>
              </a:spcBef>
              <a:buClrTx/>
              <a:buFontTx/>
              <a:buNone/>
            </a:pPr>
            <a:r>
              <a:rPr lang="en-US" altLang="en-US" sz="2000" i="0" dirty="0">
                <a:latin typeface="Consolas" panose="020B0609020204030204" pitchFamily="49" charset="0"/>
              </a:rPr>
              <a:t>	private double length;</a:t>
            </a:r>
          </a:p>
          <a:p>
            <a:pPr eaLnBrk="1" hangingPunct="1">
              <a:spcBef>
                <a:spcPct val="0"/>
              </a:spcBef>
              <a:buClrTx/>
              <a:buFontTx/>
              <a:buNone/>
            </a:pPr>
            <a:endParaRPr lang="en-US" altLang="en-US" sz="2000" i="0" dirty="0">
              <a:latin typeface="Consolas" panose="020B0609020204030204" pitchFamily="49" charset="0"/>
            </a:endParaRPr>
          </a:p>
          <a:p>
            <a:pPr eaLnBrk="1" hangingPunct="1">
              <a:spcBef>
                <a:spcPct val="0"/>
              </a:spcBef>
              <a:buClrTx/>
              <a:buFontTx/>
              <a:buNone/>
            </a:pPr>
            <a:r>
              <a:rPr lang="en-US" altLang="en-US" sz="2000" i="0" dirty="0">
                <a:latin typeface="Consolas" panose="020B0609020204030204" pitchFamily="49" charset="0"/>
              </a:rPr>
              <a:t>	public void </a:t>
            </a:r>
            <a:r>
              <a:rPr lang="en-US" altLang="en-US" sz="2000" i="0" dirty="0" err="1">
                <a:latin typeface="Consolas" panose="020B0609020204030204" pitchFamily="49" charset="0"/>
              </a:rPr>
              <a:t>setWidth</a:t>
            </a:r>
            <a:r>
              <a:rPr lang="en-US" altLang="en-US" sz="2000" i="0" dirty="0">
                <a:latin typeface="Consolas" panose="020B0609020204030204" pitchFamily="49" charset="0"/>
              </a:rPr>
              <a:t>(double w)</a:t>
            </a:r>
          </a:p>
          <a:p>
            <a:pPr eaLnBrk="1" hangingPunct="1">
              <a:spcBef>
                <a:spcPct val="0"/>
              </a:spcBef>
              <a:buClrTx/>
              <a:buFontTx/>
              <a:buNone/>
            </a:pPr>
            <a:r>
              <a:rPr lang="en-US" altLang="en-US" sz="2000" i="0" dirty="0">
                <a:latin typeface="Consolas" panose="020B0609020204030204" pitchFamily="49" charset="0"/>
              </a:rPr>
              <a:t>	{	}</a:t>
            </a:r>
          </a:p>
          <a:p>
            <a:pPr eaLnBrk="1" hangingPunct="1">
              <a:spcBef>
                <a:spcPct val="0"/>
              </a:spcBef>
              <a:buClrTx/>
              <a:buFontTx/>
              <a:buNone/>
            </a:pPr>
            <a:r>
              <a:rPr lang="en-US" altLang="en-US" sz="2000" i="0" dirty="0">
                <a:latin typeface="Consolas" panose="020B0609020204030204" pitchFamily="49" charset="0"/>
              </a:rPr>
              <a:t>	public void </a:t>
            </a:r>
            <a:r>
              <a:rPr lang="en-US" altLang="en-US" sz="2000" i="0" dirty="0" err="1">
                <a:latin typeface="Consolas" panose="020B0609020204030204" pitchFamily="49" charset="0"/>
              </a:rPr>
              <a:t>setLength</a:t>
            </a:r>
            <a:r>
              <a:rPr lang="en-US" altLang="en-US" sz="2000" i="0" dirty="0">
                <a:latin typeface="Consolas" panose="020B0609020204030204" pitchFamily="49" charset="0"/>
              </a:rPr>
              <a:t>(double </a:t>
            </a:r>
            <a:r>
              <a:rPr lang="en-US" altLang="en-US" sz="2000" i="0" dirty="0" err="1">
                <a:latin typeface="Consolas" panose="020B0609020204030204" pitchFamily="49" charset="0"/>
              </a:rPr>
              <a:t>len</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   }</a:t>
            </a:r>
          </a:p>
          <a:p>
            <a:pPr eaLnBrk="1" hangingPunct="1">
              <a:spcBef>
                <a:spcPct val="0"/>
              </a:spcBef>
              <a:buClrTx/>
              <a:buFontTx/>
              <a:buNone/>
            </a:pPr>
            <a:r>
              <a:rPr lang="en-US" altLang="en-US" sz="2000" i="0" dirty="0">
                <a:latin typeface="Consolas" panose="020B0609020204030204" pitchFamily="49" charset="0"/>
              </a:rPr>
              <a:t>	public double </a:t>
            </a:r>
            <a:r>
              <a:rPr lang="en-US" altLang="en-US" sz="2000" i="0" dirty="0" err="1">
                <a:latin typeface="Consolas" panose="020B0609020204030204" pitchFamily="49" charset="0"/>
              </a:rPr>
              <a:t>getWidth</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a:t>
            </a:r>
            <a:r>
              <a:rPr lang="en-US" altLang="en-US" sz="2000" i="0" dirty="0">
                <a:solidFill>
                  <a:srgbClr val="FF3300"/>
                </a:solidFill>
                <a:latin typeface="Consolas" panose="020B0609020204030204" pitchFamily="49" charset="0"/>
              </a:rPr>
              <a:t>	return 0.0; </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public double </a:t>
            </a:r>
            <a:r>
              <a:rPr lang="en-US" altLang="en-US" sz="2000" i="0" dirty="0" err="1">
                <a:latin typeface="Consolas" panose="020B0609020204030204" pitchFamily="49" charset="0"/>
              </a:rPr>
              <a:t>getLength</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a:t>
            </a:r>
            <a:r>
              <a:rPr lang="en-US" altLang="en-US" sz="2000" i="0" dirty="0">
                <a:solidFill>
                  <a:srgbClr val="FF3300"/>
                </a:solidFill>
                <a:latin typeface="Consolas" panose="020B0609020204030204" pitchFamily="49" charset="0"/>
              </a:rPr>
              <a:t>	return 0.0; </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public double </a:t>
            </a:r>
            <a:r>
              <a:rPr lang="en-US" altLang="en-US" sz="2000" i="0" dirty="0" err="1">
                <a:latin typeface="Consolas" panose="020B0609020204030204" pitchFamily="49" charset="0"/>
              </a:rPr>
              <a:t>getArea</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	{</a:t>
            </a:r>
            <a:r>
              <a:rPr lang="en-US" altLang="en-US" sz="2000" i="0" dirty="0">
                <a:solidFill>
                  <a:srgbClr val="FF3300"/>
                </a:solidFill>
                <a:latin typeface="Consolas" panose="020B0609020204030204" pitchFamily="49" charset="0"/>
              </a:rPr>
              <a:t>	return 0.0; </a:t>
            </a:r>
            <a:r>
              <a:rPr lang="en-US" altLang="en-US" sz="2000" i="0" dirty="0">
                <a:latin typeface="Consolas" panose="020B0609020204030204" pitchFamily="49" charset="0"/>
              </a:rPr>
              <a:t>}</a:t>
            </a:r>
          </a:p>
          <a:p>
            <a:pPr eaLnBrk="1" hangingPunct="1">
              <a:spcBef>
                <a:spcPct val="0"/>
              </a:spcBef>
              <a:buClrTx/>
              <a:buFontTx/>
              <a:buNone/>
            </a:pPr>
            <a:r>
              <a:rPr lang="en-US" altLang="en-US" sz="2000" i="0" dirty="0">
                <a:latin typeface="Consolas" panose="020B0609020204030204" pitchFamily="49" charset="0"/>
              </a:rPr>
              <a:t>}</a:t>
            </a:r>
          </a:p>
        </p:txBody>
      </p:sp>
      <p:sp>
        <p:nvSpPr>
          <p:cNvPr id="9" name="Text Box 10">
            <a:extLst>
              <a:ext uri="{FF2B5EF4-FFF2-40B4-BE49-F238E27FC236}">
                <a16:creationId xmlns:a16="http://schemas.microsoft.com/office/drawing/2014/main" id="{778FC4EF-4644-DD11-A2BE-EC89836304EF}"/>
              </a:ext>
            </a:extLst>
          </p:cNvPr>
          <p:cNvSpPr txBox="1">
            <a:spLocks noChangeArrowheads="1"/>
          </p:cNvSpPr>
          <p:nvPr/>
        </p:nvSpPr>
        <p:spPr bwMode="auto">
          <a:xfrm>
            <a:off x="1409700" y="1050514"/>
            <a:ext cx="46863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solidFill>
                  <a:srgbClr val="FF3300"/>
                </a:solidFill>
              </a:rPr>
              <a:t>The structure of the class can be compiled and tested without having bodies for the methods.  Just be sure to put in dummy return values for methods that have a return type other than void.</a:t>
            </a:r>
          </a:p>
        </p:txBody>
      </p:sp>
    </p:spTree>
    <p:extLst>
      <p:ext uri="{BB962C8B-B14F-4D97-AF65-F5344CB8AC3E}">
        <p14:creationId xmlns:p14="http://schemas.microsoft.com/office/powerpoint/2010/main" val="6920681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71A3B984-B73C-0E57-7841-D1408889B8B1}"/>
              </a:ext>
            </a:extLst>
          </p:cNvPr>
          <p:cNvSpPr txBox="1">
            <a:spLocks noChangeArrowheads="1"/>
          </p:cNvSpPr>
          <p:nvPr/>
        </p:nvSpPr>
        <p:spPr>
          <a:xfrm>
            <a:off x="1409700" y="175347"/>
            <a:ext cx="6944591"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Converting the UML Diagram to Code</a:t>
            </a:r>
            <a:endParaRPr lang="en-US" altLang="en-US" sz="3200" dirty="0"/>
          </a:p>
        </p:txBody>
      </p:sp>
      <p:sp>
        <p:nvSpPr>
          <p:cNvPr id="4" name="Text Box 3">
            <a:extLst>
              <a:ext uri="{FF2B5EF4-FFF2-40B4-BE49-F238E27FC236}">
                <a16:creationId xmlns:a16="http://schemas.microsoft.com/office/drawing/2014/main" id="{54AC740B-F4C8-C09A-4F35-43CA9D454440}"/>
              </a:ext>
            </a:extLst>
          </p:cNvPr>
          <p:cNvSpPr txBox="1">
            <a:spLocks noChangeArrowheads="1"/>
          </p:cNvSpPr>
          <p:nvPr/>
        </p:nvSpPr>
        <p:spPr bwMode="auto">
          <a:xfrm>
            <a:off x="5816743" y="1531302"/>
            <a:ext cx="5311922"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tabLst>
                <a:tab pos="338138" algn="l"/>
              </a:tabLst>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tabLst>
                <a:tab pos="338138" algn="l"/>
              </a:tabLst>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tabLst>
                <a:tab pos="338138" algn="l"/>
              </a:tabLst>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tabLst>
                <a:tab pos="338138" algn="l"/>
              </a:tabLs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b="1" i="0" dirty="0">
                <a:latin typeface="Consolas" panose="020B0609020204030204" pitchFamily="49" charset="0"/>
              </a:rPr>
              <a:t>public class Rectangle {</a:t>
            </a:r>
          </a:p>
          <a:p>
            <a:pPr eaLnBrk="1" hangingPunct="1">
              <a:spcBef>
                <a:spcPct val="0"/>
              </a:spcBef>
              <a:buClrTx/>
              <a:buFontTx/>
              <a:buNone/>
            </a:pPr>
            <a:r>
              <a:rPr lang="en-US" altLang="en-US" sz="2000" b="1" i="0" dirty="0">
                <a:latin typeface="Consolas" panose="020B0609020204030204" pitchFamily="49" charset="0"/>
              </a:rPr>
              <a:t>	private double width;</a:t>
            </a:r>
          </a:p>
          <a:p>
            <a:pPr eaLnBrk="1" hangingPunct="1">
              <a:spcBef>
                <a:spcPct val="0"/>
              </a:spcBef>
              <a:buClrTx/>
              <a:buFontTx/>
              <a:buNone/>
            </a:pPr>
            <a:r>
              <a:rPr lang="en-US" altLang="en-US" sz="2000" b="1" i="0" dirty="0">
                <a:latin typeface="Consolas" panose="020B0609020204030204" pitchFamily="49" charset="0"/>
              </a:rPr>
              <a:t>	private double length;</a:t>
            </a:r>
          </a:p>
          <a:p>
            <a:pPr eaLnBrk="1" hangingPunct="1">
              <a:spcBef>
                <a:spcPct val="0"/>
              </a:spcBef>
              <a:buClrTx/>
              <a:buFontTx/>
              <a:buNone/>
            </a:pPr>
            <a:endParaRPr lang="en-US" altLang="en-US" sz="2000" b="1" i="0" dirty="0">
              <a:latin typeface="Consolas" panose="020B0609020204030204" pitchFamily="49" charset="0"/>
            </a:endParaRPr>
          </a:p>
          <a:p>
            <a:pPr eaLnBrk="1" hangingPunct="1">
              <a:spcBef>
                <a:spcPct val="0"/>
              </a:spcBef>
              <a:buClrTx/>
              <a:buFontTx/>
              <a:buNone/>
            </a:pPr>
            <a:r>
              <a:rPr lang="en-US" altLang="en-US" sz="2000" b="1" i="0" dirty="0">
                <a:latin typeface="Consolas" panose="020B0609020204030204" pitchFamily="49" charset="0"/>
              </a:rPr>
              <a:t>	public void </a:t>
            </a:r>
            <a:r>
              <a:rPr lang="en-US" altLang="en-US" sz="2000" b="1" i="0" dirty="0" err="1">
                <a:latin typeface="Consolas" panose="020B0609020204030204" pitchFamily="49" charset="0"/>
              </a:rPr>
              <a:t>setWidth</a:t>
            </a:r>
            <a:r>
              <a:rPr lang="en-US" altLang="en-US" sz="2000" b="1" i="0" dirty="0">
                <a:latin typeface="Consolas" panose="020B0609020204030204" pitchFamily="49" charset="0"/>
              </a:rPr>
              <a:t>(double w) </a:t>
            </a:r>
          </a:p>
          <a:p>
            <a:pPr eaLnBrk="1" hangingPunct="1">
              <a:spcBef>
                <a:spcPct val="0"/>
              </a:spcBef>
              <a:buClrTx/>
              <a:buFontTx/>
              <a:buNone/>
            </a:pPr>
            <a:r>
              <a:rPr lang="en-US" altLang="en-US" sz="2000" b="1" i="0" dirty="0">
                <a:latin typeface="Consolas" panose="020B0609020204030204" pitchFamily="49" charset="0"/>
              </a:rPr>
              <a:t>	{</a:t>
            </a:r>
            <a:r>
              <a:rPr lang="en-US" altLang="en-US" sz="2000" b="1" i="0" dirty="0">
                <a:solidFill>
                  <a:srgbClr val="FF3300"/>
                </a:solidFill>
                <a:latin typeface="Consolas" panose="020B0609020204030204" pitchFamily="49" charset="0"/>
              </a:rPr>
              <a:t>	width = w;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public void </a:t>
            </a:r>
            <a:r>
              <a:rPr lang="en-US" altLang="en-US" sz="2000" b="1" i="0" dirty="0" err="1">
                <a:latin typeface="Consolas" panose="020B0609020204030204" pitchFamily="49" charset="0"/>
              </a:rPr>
              <a:t>setLength</a:t>
            </a:r>
            <a:r>
              <a:rPr lang="en-US" altLang="en-US" sz="2000" b="1" i="0" dirty="0">
                <a:latin typeface="Consolas" panose="020B0609020204030204" pitchFamily="49" charset="0"/>
              </a:rPr>
              <a:t>(double </a:t>
            </a:r>
            <a:r>
              <a:rPr lang="en-US" altLang="en-US" sz="2000" b="1" i="0" dirty="0" err="1">
                <a:latin typeface="Consolas" panose="020B0609020204030204" pitchFamily="49" charset="0"/>
              </a:rPr>
              <a:t>len</a:t>
            </a:r>
            <a:r>
              <a:rPr lang="en-US" altLang="en-US" sz="2000" b="1" i="0" dirty="0">
                <a:latin typeface="Consolas" panose="020B0609020204030204" pitchFamily="49" charset="0"/>
              </a:rPr>
              <a:t>) </a:t>
            </a:r>
          </a:p>
          <a:p>
            <a:pPr eaLnBrk="1" hangingPunct="1">
              <a:spcBef>
                <a:spcPct val="0"/>
              </a:spcBef>
              <a:buClrTx/>
              <a:buFontTx/>
              <a:buNone/>
            </a:pPr>
            <a:r>
              <a:rPr lang="en-US" altLang="en-US" sz="2000" b="1" i="0" dirty="0">
                <a:latin typeface="Consolas" panose="020B0609020204030204" pitchFamily="49" charset="0"/>
              </a:rPr>
              <a:t>	{</a:t>
            </a:r>
            <a:r>
              <a:rPr lang="en-US" altLang="en-US" sz="2000" b="1" i="0" dirty="0">
                <a:solidFill>
                  <a:srgbClr val="FF3300"/>
                </a:solidFill>
                <a:latin typeface="Consolas" panose="020B0609020204030204" pitchFamily="49" charset="0"/>
              </a:rPr>
              <a:t>	length = </a:t>
            </a:r>
            <a:r>
              <a:rPr lang="en-US" altLang="en-US" sz="2000" b="1" i="0" dirty="0" err="1">
                <a:solidFill>
                  <a:srgbClr val="FF3300"/>
                </a:solidFill>
                <a:latin typeface="Consolas" panose="020B0609020204030204" pitchFamily="49" charset="0"/>
              </a:rPr>
              <a:t>len</a:t>
            </a:r>
            <a:r>
              <a:rPr lang="en-US" altLang="en-US" sz="2000" b="1" i="0" dirty="0">
                <a:solidFill>
                  <a:srgbClr val="FF3300"/>
                </a:solidFill>
                <a:latin typeface="Consolas" panose="020B0609020204030204" pitchFamily="49" charset="0"/>
              </a:rPr>
              <a:t>;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public double </a:t>
            </a:r>
            <a:r>
              <a:rPr lang="en-US" altLang="en-US" sz="2000" b="1" i="0" dirty="0" err="1">
                <a:latin typeface="Consolas" panose="020B0609020204030204" pitchFamily="49" charset="0"/>
              </a:rPr>
              <a:t>getWidth</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a:t>
            </a:r>
            <a:r>
              <a:rPr lang="en-US" altLang="en-US" sz="2000" b="1" i="0" dirty="0">
                <a:solidFill>
                  <a:srgbClr val="FF3300"/>
                </a:solidFill>
                <a:latin typeface="Consolas" panose="020B0609020204030204" pitchFamily="49" charset="0"/>
              </a:rPr>
              <a:t>	return width;</a:t>
            </a:r>
            <a:r>
              <a:rPr lang="en-US" altLang="en-US" sz="2000" b="1" dirty="0">
                <a:solidFill>
                  <a:srgbClr val="FFFF00"/>
                </a:solidFill>
                <a:latin typeface="Consolas" panose="020B0609020204030204" pitchFamily="49" charset="0"/>
              </a:rPr>
              <a:t>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public double </a:t>
            </a:r>
            <a:r>
              <a:rPr lang="en-US" altLang="en-US" sz="2000" b="1" i="0" dirty="0" err="1">
                <a:latin typeface="Consolas" panose="020B0609020204030204" pitchFamily="49" charset="0"/>
              </a:rPr>
              <a:t>getLength</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a:t>
            </a:r>
            <a:r>
              <a:rPr lang="en-US" altLang="en-US" sz="2000" b="1" i="0" dirty="0">
                <a:solidFill>
                  <a:srgbClr val="FF3300"/>
                </a:solidFill>
                <a:latin typeface="Consolas" panose="020B0609020204030204" pitchFamily="49" charset="0"/>
              </a:rPr>
              <a:t>	return length;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public double </a:t>
            </a:r>
            <a:r>
              <a:rPr lang="en-US" altLang="en-US" sz="2000" b="1" i="0" dirty="0" err="1">
                <a:latin typeface="Consolas" panose="020B0609020204030204" pitchFamily="49" charset="0"/>
              </a:rPr>
              <a:t>getArea</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	{	</a:t>
            </a:r>
            <a:r>
              <a:rPr lang="en-US" altLang="en-US" sz="2000" b="1" i="0" dirty="0">
                <a:solidFill>
                  <a:srgbClr val="FF3300"/>
                </a:solidFill>
                <a:latin typeface="Consolas" panose="020B0609020204030204" pitchFamily="49" charset="0"/>
              </a:rPr>
              <a:t>return length * width;</a:t>
            </a:r>
            <a:r>
              <a:rPr lang="en-US" altLang="en-US" sz="2000" b="1" dirty="0">
                <a:solidFill>
                  <a:srgbClr val="FFFF00"/>
                </a:solidFill>
                <a:latin typeface="Consolas" panose="020B0609020204030204" pitchFamily="49" charset="0"/>
              </a:rPr>
              <a:t> </a:t>
            </a:r>
            <a:r>
              <a:rPr lang="en-US" altLang="en-US" sz="2000" b="1" i="0" dirty="0">
                <a:latin typeface="Consolas" panose="020B0609020204030204" pitchFamily="49" charset="0"/>
              </a:rPr>
              <a:t>}</a:t>
            </a:r>
          </a:p>
          <a:p>
            <a:pPr eaLnBrk="1" hangingPunct="1">
              <a:spcBef>
                <a:spcPct val="0"/>
              </a:spcBef>
              <a:buClrTx/>
              <a:buFontTx/>
              <a:buNone/>
            </a:pPr>
            <a:r>
              <a:rPr lang="en-US" altLang="en-US" sz="2000" b="1" i="0" dirty="0">
                <a:latin typeface="Consolas" panose="020B0609020204030204" pitchFamily="49" charset="0"/>
              </a:rPr>
              <a:t>}</a:t>
            </a:r>
          </a:p>
        </p:txBody>
      </p:sp>
      <p:grpSp>
        <p:nvGrpSpPr>
          <p:cNvPr id="5" name="Group 4">
            <a:extLst>
              <a:ext uri="{FF2B5EF4-FFF2-40B4-BE49-F238E27FC236}">
                <a16:creationId xmlns:a16="http://schemas.microsoft.com/office/drawing/2014/main" id="{F7E5CA6E-1F6A-1A9D-6FF3-1232EBCF65FA}"/>
              </a:ext>
            </a:extLst>
          </p:cNvPr>
          <p:cNvGrpSpPr>
            <a:grpSpLocks/>
          </p:cNvGrpSpPr>
          <p:nvPr/>
        </p:nvGrpSpPr>
        <p:grpSpPr bwMode="auto">
          <a:xfrm>
            <a:off x="1620982" y="2971800"/>
            <a:ext cx="3887643" cy="3356264"/>
            <a:chOff x="96" y="864"/>
            <a:chExt cx="2112" cy="2064"/>
          </a:xfrm>
          <a:solidFill>
            <a:schemeClr val="accent5">
              <a:lumMod val="60000"/>
              <a:lumOff val="40000"/>
            </a:schemeClr>
          </a:solidFill>
        </p:grpSpPr>
        <p:sp>
          <p:nvSpPr>
            <p:cNvPr id="6" name="Rectangle 5">
              <a:extLst>
                <a:ext uri="{FF2B5EF4-FFF2-40B4-BE49-F238E27FC236}">
                  <a16:creationId xmlns:a16="http://schemas.microsoft.com/office/drawing/2014/main" id="{80B62D19-BC8C-6D32-22DA-DF3942152B4E}"/>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200" i="0">
                  <a:cs typeface="Times New Roman" panose="02020603050405020304" pitchFamily="18" charset="0"/>
                </a:rPr>
                <a:t>Rectangle</a:t>
              </a:r>
            </a:p>
          </p:txBody>
        </p:sp>
        <p:sp>
          <p:nvSpPr>
            <p:cNvPr id="7" name="Rectangle 6">
              <a:extLst>
                <a:ext uri="{FF2B5EF4-FFF2-40B4-BE49-F238E27FC236}">
                  <a16:creationId xmlns:a16="http://schemas.microsoft.com/office/drawing/2014/main" id="{405C096A-510C-1AF0-7F22-D0AA3FB50412}"/>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200" i="0" dirty="0">
                  <a:cs typeface="Times New Roman" panose="02020603050405020304" pitchFamily="18" charset="0"/>
                </a:rPr>
                <a:t> width : double</a:t>
              </a:r>
            </a:p>
            <a:p>
              <a:pPr eaLnBrk="1" hangingPunct="1">
                <a:spcBef>
                  <a:spcPct val="0"/>
                </a:spcBef>
                <a:buClrTx/>
                <a:buFontTx/>
                <a:buChar char="-"/>
              </a:pPr>
              <a:r>
                <a:rPr lang="en-US" altLang="en-US" sz="2200" i="0" dirty="0">
                  <a:cs typeface="Times New Roman" panose="02020603050405020304" pitchFamily="18" charset="0"/>
                </a:rPr>
                <a:t> length : double</a:t>
              </a:r>
            </a:p>
          </p:txBody>
        </p:sp>
        <p:sp>
          <p:nvSpPr>
            <p:cNvPr id="8" name="Rectangle 7">
              <a:extLst>
                <a:ext uri="{FF2B5EF4-FFF2-40B4-BE49-F238E27FC236}">
                  <a16:creationId xmlns:a16="http://schemas.microsoft.com/office/drawing/2014/main" id="{F2C36F3E-6B09-3AAD-5F12-6775547F4D16}"/>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setWidth</a:t>
              </a:r>
              <a:r>
                <a:rPr lang="en-US" altLang="en-US" sz="2200" i="0" dirty="0">
                  <a:cs typeface="Times New Roman" panose="02020603050405020304" pitchFamily="18" charset="0"/>
                </a:rPr>
                <a:t>(w : double) : void</a:t>
              </a:r>
            </a:p>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setLength</a:t>
              </a:r>
              <a:r>
                <a:rPr lang="en-US" altLang="en-US" sz="2200" i="0" dirty="0">
                  <a:cs typeface="Times New Roman" panose="02020603050405020304" pitchFamily="18" charset="0"/>
                </a:rPr>
                <a:t>(</a:t>
              </a:r>
              <a:r>
                <a:rPr lang="en-US" altLang="en-US" sz="2200" i="0" dirty="0" err="1">
                  <a:cs typeface="Times New Roman" panose="02020603050405020304" pitchFamily="18" charset="0"/>
                </a:rPr>
                <a:t>len</a:t>
              </a:r>
              <a:r>
                <a:rPr lang="en-US" altLang="en-US" sz="2200" i="0" dirty="0">
                  <a:cs typeface="Times New Roman" panose="02020603050405020304" pitchFamily="18" charset="0"/>
                </a:rPr>
                <a:t> : double): void</a:t>
              </a:r>
            </a:p>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getWidth</a:t>
              </a:r>
              <a:r>
                <a:rPr lang="en-US" altLang="en-US" sz="2200" i="0" dirty="0">
                  <a:cs typeface="Times New Roman" panose="02020603050405020304" pitchFamily="18" charset="0"/>
                </a:rPr>
                <a:t>() : double</a:t>
              </a:r>
            </a:p>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getLength</a:t>
              </a:r>
              <a:r>
                <a:rPr lang="en-US" altLang="en-US" sz="2200" i="0" dirty="0">
                  <a:cs typeface="Times New Roman" panose="02020603050405020304" pitchFamily="18" charset="0"/>
                </a:rPr>
                <a:t>() : double</a:t>
              </a:r>
            </a:p>
            <a:p>
              <a:pPr eaLnBrk="1" hangingPunct="1">
                <a:spcBef>
                  <a:spcPct val="0"/>
                </a:spcBef>
                <a:buClrTx/>
                <a:buFontTx/>
                <a:buNone/>
              </a:pPr>
              <a:r>
                <a:rPr lang="en-US" altLang="en-US" sz="2200" i="0" dirty="0">
                  <a:cs typeface="Times New Roman" panose="02020603050405020304" pitchFamily="18" charset="0"/>
                </a:rPr>
                <a:t>+ </a:t>
              </a:r>
              <a:r>
                <a:rPr lang="en-US" altLang="en-US" sz="2200" i="0" dirty="0" err="1">
                  <a:cs typeface="Times New Roman" panose="02020603050405020304" pitchFamily="18" charset="0"/>
                </a:rPr>
                <a:t>getArea</a:t>
              </a:r>
              <a:r>
                <a:rPr lang="en-US" altLang="en-US" sz="2200" i="0" dirty="0">
                  <a:cs typeface="Times New Roman" panose="02020603050405020304" pitchFamily="18" charset="0"/>
                </a:rPr>
                <a:t>() : double</a:t>
              </a:r>
            </a:p>
          </p:txBody>
        </p:sp>
      </p:grpSp>
      <p:sp>
        <p:nvSpPr>
          <p:cNvPr id="9" name="Text Box 8">
            <a:extLst>
              <a:ext uri="{FF2B5EF4-FFF2-40B4-BE49-F238E27FC236}">
                <a16:creationId xmlns:a16="http://schemas.microsoft.com/office/drawing/2014/main" id="{DA600B9C-1D6D-01F3-4359-417992D981CC}"/>
              </a:ext>
            </a:extLst>
          </p:cNvPr>
          <p:cNvSpPr txBox="1">
            <a:spLocks noChangeArrowheads="1"/>
          </p:cNvSpPr>
          <p:nvPr/>
        </p:nvSpPr>
        <p:spPr bwMode="auto">
          <a:xfrm>
            <a:off x="1524000" y="1531302"/>
            <a:ext cx="3984625"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800" i="0" dirty="0">
                <a:solidFill>
                  <a:srgbClr val="FF3300"/>
                </a:solidFill>
              </a:rPr>
              <a:t>Once the class structure has been tested, the </a:t>
            </a:r>
            <a:r>
              <a:rPr lang="en-US" altLang="en-US" sz="2200" i="0" dirty="0">
                <a:solidFill>
                  <a:srgbClr val="FF3300"/>
                </a:solidFill>
              </a:rPr>
              <a:t>method</a:t>
            </a:r>
            <a:r>
              <a:rPr lang="en-US" altLang="en-US" sz="1800" i="0" dirty="0">
                <a:solidFill>
                  <a:srgbClr val="FF3300"/>
                </a:solidFill>
              </a:rPr>
              <a:t> bodies can be written and tested. </a:t>
            </a:r>
          </a:p>
        </p:txBody>
      </p:sp>
    </p:spTree>
    <p:extLst>
      <p:ext uri="{BB962C8B-B14F-4D97-AF65-F5344CB8AC3E}">
        <p14:creationId xmlns:p14="http://schemas.microsoft.com/office/powerpoint/2010/main" val="20393885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1C6880F-9B71-23E8-17B4-F9CF4859EE69}"/>
              </a:ext>
            </a:extLst>
          </p:cNvPr>
          <p:cNvSpPr txBox="1">
            <a:spLocks noChangeArrowheads="1"/>
          </p:cNvSpPr>
          <p:nvPr/>
        </p:nvSpPr>
        <p:spPr>
          <a:xfrm>
            <a:off x="1555173" y="151679"/>
            <a:ext cx="4540827"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Class Layout Conventions</a:t>
            </a:r>
            <a:endParaRPr lang="en-US" altLang="en-US" sz="3200" dirty="0"/>
          </a:p>
        </p:txBody>
      </p:sp>
      <p:sp>
        <p:nvSpPr>
          <p:cNvPr id="4" name="Rectangle 3">
            <a:extLst>
              <a:ext uri="{FF2B5EF4-FFF2-40B4-BE49-F238E27FC236}">
                <a16:creationId xmlns:a16="http://schemas.microsoft.com/office/drawing/2014/main" id="{CCC76CE0-F961-5BA9-E76C-C61A3E0635DE}"/>
              </a:ext>
            </a:extLst>
          </p:cNvPr>
          <p:cNvSpPr txBox="1">
            <a:spLocks noChangeArrowheads="1"/>
          </p:cNvSpPr>
          <p:nvPr/>
        </p:nvSpPr>
        <p:spPr>
          <a:xfrm>
            <a:off x="1659081" y="1226127"/>
            <a:ext cx="72009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The layout of a source code file can vary by employer or instructor.</a:t>
            </a:r>
          </a:p>
          <a:p>
            <a:pPr marL="457200"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A common layout is:</a:t>
            </a:r>
          </a:p>
          <a:p>
            <a:pPr marL="457200" lvl="1"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Fields listed first</a:t>
            </a:r>
          </a:p>
          <a:p>
            <a:pPr marL="457200" lvl="1"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Methods listed second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Accessors and mutators are typically grouped.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 Some tools can help in formatting layout to specific standards.</a:t>
            </a:r>
          </a:p>
        </p:txBody>
      </p:sp>
    </p:spTree>
    <p:extLst>
      <p:ext uri="{BB962C8B-B14F-4D97-AF65-F5344CB8AC3E}">
        <p14:creationId xmlns:p14="http://schemas.microsoft.com/office/powerpoint/2010/main" val="19454282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57ECB92-148A-7AB3-BC02-E8C5F96A30CE}"/>
              </a:ext>
            </a:extLst>
          </p:cNvPr>
          <p:cNvSpPr txBox="1">
            <a:spLocks noChangeArrowheads="1"/>
          </p:cNvSpPr>
          <p:nvPr/>
        </p:nvSpPr>
        <p:spPr>
          <a:xfrm>
            <a:off x="1400463" y="235527"/>
            <a:ext cx="5083464" cy="6318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Instance Fields and Methods</a:t>
            </a:r>
            <a:endParaRPr lang="en-US" altLang="en-US" sz="3200" dirty="0"/>
          </a:p>
        </p:txBody>
      </p:sp>
      <p:sp>
        <p:nvSpPr>
          <p:cNvPr id="12" name="Rectangle 3">
            <a:extLst>
              <a:ext uri="{FF2B5EF4-FFF2-40B4-BE49-F238E27FC236}">
                <a16:creationId xmlns:a16="http://schemas.microsoft.com/office/drawing/2014/main" id="{4639CE03-BFE0-B952-77DC-4E6B46BE41C3}"/>
              </a:ext>
            </a:extLst>
          </p:cNvPr>
          <p:cNvSpPr txBox="1">
            <a:spLocks noChangeArrowheads="1"/>
          </p:cNvSpPr>
          <p:nvPr/>
        </p:nvSpPr>
        <p:spPr>
          <a:xfrm>
            <a:off x="1514765" y="877888"/>
            <a:ext cx="9011225" cy="42291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altLang="en-US" sz="2400" dirty="0">
                <a:latin typeface="Times New Roman" panose="02020603050405020304" pitchFamily="18" charset="0"/>
                <a:cs typeface="Times New Roman" panose="02020603050405020304" pitchFamily="18" charset="0"/>
              </a:rPr>
              <a:t>Fields and methods that are declared as previously shown are </a:t>
            </a:r>
            <a:r>
              <a:rPr lang="en-US" altLang="en-US" sz="2400" dirty="0">
                <a:solidFill>
                  <a:srgbClr val="0000FF"/>
                </a:solidFill>
                <a:latin typeface="Times New Roman" panose="02020603050405020304" pitchFamily="18" charset="0"/>
                <a:cs typeface="Times New Roman" panose="02020603050405020304" pitchFamily="18" charset="0"/>
              </a:rPr>
              <a:t>called </a:t>
            </a:r>
            <a:r>
              <a:rPr lang="en-US" altLang="en-US" sz="2400" i="1" dirty="0">
                <a:solidFill>
                  <a:srgbClr val="0000FF"/>
                </a:solidFill>
                <a:latin typeface="Times New Roman" panose="02020603050405020304" pitchFamily="18" charset="0"/>
                <a:cs typeface="Times New Roman" panose="02020603050405020304" pitchFamily="18" charset="0"/>
              </a:rPr>
              <a:t>instance fields</a:t>
            </a:r>
            <a:r>
              <a:rPr lang="en-US" altLang="en-US" sz="2400" dirty="0">
                <a:solidFill>
                  <a:srgbClr val="0000FF"/>
                </a:solidFill>
                <a:latin typeface="Times New Roman" panose="02020603050405020304" pitchFamily="18" charset="0"/>
                <a:cs typeface="Times New Roman" panose="02020603050405020304" pitchFamily="18" charset="0"/>
              </a:rPr>
              <a:t> and </a:t>
            </a:r>
            <a:r>
              <a:rPr lang="en-US" altLang="en-US" sz="2400" i="1" dirty="0">
                <a:solidFill>
                  <a:srgbClr val="0000FF"/>
                </a:solidFill>
                <a:latin typeface="Times New Roman" panose="02020603050405020304" pitchFamily="18" charset="0"/>
                <a:cs typeface="Times New Roman" panose="02020603050405020304" pitchFamily="18" charset="0"/>
              </a:rPr>
              <a:t>instance methods</a:t>
            </a:r>
            <a:r>
              <a:rPr lang="en-US" altLang="en-US" sz="2400" dirty="0">
                <a:solidFill>
                  <a:srgbClr val="0000FF"/>
                </a:solidFill>
                <a:latin typeface="Times New Roman" panose="02020603050405020304" pitchFamily="18" charset="0"/>
                <a:cs typeface="Times New Roman" panose="02020603050405020304" pitchFamily="18" charset="0"/>
              </a:rPr>
              <a:t>.</a:t>
            </a:r>
          </a:p>
          <a:p>
            <a:pPr marL="457200" indent="-457200">
              <a:spcBef>
                <a:spcPts val="600"/>
              </a:spcBef>
            </a:pPr>
            <a:r>
              <a:rPr lang="en-US" altLang="en-US" sz="2400" dirty="0">
                <a:solidFill>
                  <a:srgbClr val="0000FF"/>
                </a:solidFill>
                <a:latin typeface="Times New Roman" panose="02020603050405020304" pitchFamily="18" charset="0"/>
                <a:cs typeface="Times New Roman" panose="02020603050405020304" pitchFamily="18" charset="0"/>
              </a:rPr>
              <a:t>Objects created from a class each have their copy of instance fields. </a:t>
            </a:r>
          </a:p>
          <a:p>
            <a:pPr marL="800100" lvl="2" indent="0">
              <a:spcBef>
                <a:spcPts val="1200"/>
              </a:spcBef>
              <a:buFontTx/>
              <a:buNone/>
            </a:pPr>
            <a:r>
              <a:rPr lang="en-US" altLang="en-US" dirty="0">
                <a:solidFill>
                  <a:srgbClr val="0000FF"/>
                </a:solidFill>
                <a:latin typeface="Consolas" panose="020B0609020204030204" pitchFamily="49" charset="0"/>
              </a:rPr>
              <a:t>Rectangle </a:t>
            </a:r>
            <a:r>
              <a:rPr lang="en-US" altLang="en-US" dirty="0" err="1">
                <a:solidFill>
                  <a:srgbClr val="0000FF"/>
                </a:solidFill>
                <a:latin typeface="Consolas" panose="020B0609020204030204" pitchFamily="49" charset="0"/>
              </a:rPr>
              <a:t>livingRm</a:t>
            </a:r>
            <a:r>
              <a:rPr lang="en-US" altLang="en-US" dirty="0">
                <a:solidFill>
                  <a:srgbClr val="0000FF"/>
                </a:solidFill>
                <a:latin typeface="Consolas" panose="020B0609020204030204" pitchFamily="49" charset="0"/>
              </a:rPr>
              <a:t> = new Rectangle( );</a:t>
            </a:r>
          </a:p>
          <a:p>
            <a:pPr marL="800100" lvl="2" indent="0">
              <a:spcBef>
                <a:spcPct val="0"/>
              </a:spcBef>
              <a:buFontTx/>
              <a:buNone/>
            </a:pPr>
            <a:r>
              <a:rPr lang="en-US" altLang="en-US" dirty="0" err="1">
                <a:solidFill>
                  <a:srgbClr val="0000FF"/>
                </a:solidFill>
                <a:latin typeface="Consolas" panose="020B0609020204030204" pitchFamily="49" charset="0"/>
              </a:rPr>
              <a:t>livingRm.setWidth</a:t>
            </a:r>
            <a:r>
              <a:rPr lang="en-US" altLang="en-US" dirty="0">
                <a:solidFill>
                  <a:srgbClr val="0000FF"/>
                </a:solidFill>
                <a:latin typeface="Consolas" panose="020B0609020204030204" pitchFamily="49" charset="0"/>
              </a:rPr>
              <a:t>() = 12.0;</a:t>
            </a:r>
          </a:p>
          <a:p>
            <a:pPr marL="800100" lvl="2" indent="0">
              <a:spcBef>
                <a:spcPct val="0"/>
              </a:spcBef>
              <a:buFontTx/>
              <a:buNone/>
            </a:pPr>
            <a:r>
              <a:rPr lang="en-US" altLang="en-US" dirty="0" err="1">
                <a:solidFill>
                  <a:srgbClr val="0000FF"/>
                </a:solidFill>
                <a:latin typeface="Consolas" panose="020B0609020204030204" pitchFamily="49" charset="0"/>
              </a:rPr>
              <a:t>livingRm.setLength</a:t>
            </a:r>
            <a:r>
              <a:rPr lang="en-US" altLang="en-US" dirty="0">
                <a:solidFill>
                  <a:srgbClr val="0000FF"/>
                </a:solidFill>
                <a:latin typeface="Consolas" panose="020B0609020204030204" pitchFamily="49" charset="0"/>
              </a:rPr>
              <a:t>() = 14.0;</a:t>
            </a:r>
          </a:p>
          <a:p>
            <a:pPr marL="457200" indent="-457200">
              <a:spcBef>
                <a:spcPts val="600"/>
              </a:spcBef>
            </a:pPr>
            <a:r>
              <a:rPr lang="en-US" altLang="en-US" sz="2400" dirty="0">
                <a:latin typeface="Times New Roman" panose="02020603050405020304" pitchFamily="18" charset="0"/>
                <a:cs typeface="Times New Roman" panose="02020603050405020304" pitchFamily="18" charset="0"/>
              </a:rPr>
              <a:t>Instance methods are </a:t>
            </a:r>
            <a:r>
              <a:rPr lang="en-US" altLang="en-US" sz="2400" dirty="0">
                <a:solidFill>
                  <a:srgbClr val="0000FF"/>
                </a:solidFill>
                <a:latin typeface="Times New Roman" panose="02020603050405020304" pitchFamily="18" charset="0"/>
                <a:cs typeface="Times New Roman" panose="02020603050405020304" pitchFamily="18" charset="0"/>
              </a:rPr>
              <a:t>methods that are </a:t>
            </a:r>
            <a:r>
              <a:rPr lang="en-US" altLang="en-US" sz="2400" u="sng" dirty="0">
                <a:solidFill>
                  <a:srgbClr val="0000FF"/>
                </a:solidFill>
                <a:latin typeface="Times New Roman" panose="02020603050405020304" pitchFamily="18" charset="0"/>
                <a:cs typeface="Times New Roman" panose="02020603050405020304" pitchFamily="18" charset="0"/>
              </a:rPr>
              <a:t>not</a:t>
            </a:r>
            <a:r>
              <a:rPr lang="en-US" altLang="en-US" sz="2400" dirty="0">
                <a:solidFill>
                  <a:srgbClr val="0000FF"/>
                </a:solidFill>
                <a:latin typeface="Times New Roman" panose="02020603050405020304" pitchFamily="18" charset="0"/>
                <a:cs typeface="Times New Roman" panose="02020603050405020304" pitchFamily="18" charset="0"/>
              </a:rPr>
              <a:t> declared with</a:t>
            </a:r>
            <a:r>
              <a:rPr lang="en-US" altLang="en-US" sz="2400" dirty="0">
                <a:latin typeface="Times New Roman" panose="02020603050405020304" pitchFamily="18" charset="0"/>
                <a:cs typeface="Times New Roman" panose="02020603050405020304" pitchFamily="18" charset="0"/>
              </a:rPr>
              <a:t> a special keyword</a:t>
            </a:r>
            <a:r>
              <a:rPr lang="en-US" altLang="en-US" sz="2400" dirty="0"/>
              <a:t>, </a:t>
            </a:r>
            <a:r>
              <a:rPr lang="en-US" altLang="en-US" sz="2400" dirty="0">
                <a:solidFill>
                  <a:srgbClr val="0000FF"/>
                </a:solidFill>
                <a:latin typeface="Consolas" panose="020B0609020204030204" pitchFamily="49" charset="0"/>
              </a:rPr>
              <a:t>static</a:t>
            </a:r>
            <a:r>
              <a:rPr lang="en-US" altLang="en-US" sz="2400" dirty="0">
                <a:solidFill>
                  <a:srgbClr val="0000FF"/>
                </a:solidFill>
              </a:rPr>
              <a:t>.</a:t>
            </a:r>
          </a:p>
          <a:p>
            <a:pPr marL="800100" lvl="2" indent="0">
              <a:spcBef>
                <a:spcPts val="1200"/>
              </a:spcBef>
              <a:buFontTx/>
              <a:buNone/>
            </a:pPr>
            <a:r>
              <a:rPr lang="en-US" altLang="en-US" dirty="0">
                <a:solidFill>
                  <a:srgbClr val="0000FF"/>
                </a:solidFill>
                <a:latin typeface="Consolas" panose="020B0609020204030204" pitchFamily="49" charset="0"/>
              </a:rPr>
              <a:t>public void </a:t>
            </a:r>
            <a:r>
              <a:rPr lang="en-US" altLang="en-US" dirty="0" err="1">
                <a:solidFill>
                  <a:srgbClr val="0000FF"/>
                </a:solidFill>
                <a:latin typeface="Consolas" panose="020B0609020204030204" pitchFamily="49" charset="0"/>
              </a:rPr>
              <a:t>setWidth</a:t>
            </a:r>
            <a:r>
              <a:rPr lang="en-US" altLang="en-US" dirty="0">
                <a:solidFill>
                  <a:srgbClr val="0000FF"/>
                </a:solidFill>
                <a:latin typeface="Consolas" panose="020B0609020204030204" pitchFamily="49" charset="0"/>
              </a:rPr>
              <a:t>(double w){ width = w;}</a:t>
            </a:r>
          </a:p>
          <a:p>
            <a:pPr marL="800100" lvl="2" indent="0">
              <a:spcBef>
                <a:spcPct val="0"/>
              </a:spcBef>
              <a:buFontTx/>
              <a:buNone/>
            </a:pPr>
            <a:r>
              <a:rPr lang="en-US" altLang="en-US" dirty="0">
                <a:solidFill>
                  <a:srgbClr val="0000FF"/>
                </a:solidFill>
                <a:latin typeface="Consolas" panose="020B0609020204030204" pitchFamily="49" charset="0"/>
              </a:rPr>
              <a:t>public void </a:t>
            </a:r>
            <a:r>
              <a:rPr lang="en-US" altLang="en-US" dirty="0" err="1">
                <a:solidFill>
                  <a:srgbClr val="0000FF"/>
                </a:solidFill>
                <a:latin typeface="Consolas" panose="020B0609020204030204" pitchFamily="49" charset="0"/>
              </a:rPr>
              <a:t>setLength</a:t>
            </a:r>
            <a:r>
              <a:rPr lang="en-US" altLang="en-US" dirty="0">
                <a:solidFill>
                  <a:srgbClr val="0000FF"/>
                </a:solidFill>
                <a:latin typeface="Consolas" panose="020B0609020204030204" pitchFamily="49" charset="0"/>
              </a:rPr>
              <a:t>(double </a:t>
            </a:r>
            <a:r>
              <a:rPr lang="en-US" altLang="en-US" dirty="0" err="1">
                <a:solidFill>
                  <a:srgbClr val="0000FF"/>
                </a:solidFill>
                <a:latin typeface="Consolas" panose="020B0609020204030204" pitchFamily="49" charset="0"/>
              </a:rPr>
              <a:t>len</a:t>
            </a:r>
            <a:r>
              <a:rPr lang="en-US" altLang="en-US" dirty="0">
                <a:solidFill>
                  <a:srgbClr val="0000FF"/>
                </a:solidFill>
                <a:latin typeface="Consolas" panose="020B0609020204030204" pitchFamily="49" charset="0"/>
              </a:rPr>
              <a:t>) {length = </a:t>
            </a:r>
            <a:r>
              <a:rPr lang="en-US" altLang="en-US" dirty="0" err="1">
                <a:solidFill>
                  <a:srgbClr val="0000FF"/>
                </a:solidFill>
                <a:latin typeface="Consolas" panose="020B0609020204030204" pitchFamily="49" charset="0"/>
              </a:rPr>
              <a:t>len</a:t>
            </a:r>
            <a:r>
              <a:rPr lang="en-US" altLang="en-US" dirty="0">
                <a:solidFill>
                  <a:srgbClr val="0000FF"/>
                </a:solidFill>
                <a:latin typeface="Consolas" panose="020B0609020204030204" pitchFamily="49" charset="0"/>
              </a:rPr>
              <a:t>;}</a:t>
            </a:r>
          </a:p>
        </p:txBody>
      </p:sp>
      <p:grpSp>
        <p:nvGrpSpPr>
          <p:cNvPr id="13" name="Group 4">
            <a:extLst>
              <a:ext uri="{FF2B5EF4-FFF2-40B4-BE49-F238E27FC236}">
                <a16:creationId xmlns:a16="http://schemas.microsoft.com/office/drawing/2014/main" id="{1D5DBD02-2761-FE32-72AF-721E2BE9F2BE}"/>
              </a:ext>
            </a:extLst>
          </p:cNvPr>
          <p:cNvGrpSpPr>
            <a:grpSpLocks/>
          </p:cNvGrpSpPr>
          <p:nvPr/>
        </p:nvGrpSpPr>
        <p:grpSpPr bwMode="auto">
          <a:xfrm>
            <a:off x="6795655" y="4456112"/>
            <a:ext cx="2315295" cy="2132013"/>
            <a:chOff x="96" y="864"/>
            <a:chExt cx="2112" cy="2064"/>
          </a:xfrm>
          <a:solidFill>
            <a:schemeClr val="accent5">
              <a:lumMod val="60000"/>
              <a:lumOff val="40000"/>
            </a:schemeClr>
          </a:solidFill>
        </p:grpSpPr>
        <p:sp>
          <p:nvSpPr>
            <p:cNvPr id="14" name="Rectangle 5">
              <a:extLst>
                <a:ext uri="{FF2B5EF4-FFF2-40B4-BE49-F238E27FC236}">
                  <a16:creationId xmlns:a16="http://schemas.microsoft.com/office/drawing/2014/main" id="{7AE260B6-73C3-C513-C533-1BAADC5503AE}"/>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400" i="0"/>
                <a:t>Rectangle</a:t>
              </a:r>
            </a:p>
          </p:txBody>
        </p:sp>
        <p:sp>
          <p:nvSpPr>
            <p:cNvPr id="15" name="Rectangle 6">
              <a:extLst>
                <a:ext uri="{FF2B5EF4-FFF2-40B4-BE49-F238E27FC236}">
                  <a16:creationId xmlns:a16="http://schemas.microsoft.com/office/drawing/2014/main" id="{7DE98EE2-3C8E-6868-CAF1-A45FD568D8D2}"/>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000" i="0"/>
                <a:t> </a:t>
              </a:r>
              <a:r>
                <a:rPr lang="en-US" altLang="en-US" sz="1200" i="0"/>
                <a:t>width : double</a:t>
              </a:r>
            </a:p>
            <a:p>
              <a:pPr eaLnBrk="1" hangingPunct="1">
                <a:spcBef>
                  <a:spcPct val="0"/>
                </a:spcBef>
                <a:buClrTx/>
                <a:buFontTx/>
                <a:buChar char="-"/>
              </a:pPr>
              <a:r>
                <a:rPr lang="en-US" altLang="en-US" sz="1200" i="0"/>
                <a:t> length : double</a:t>
              </a:r>
            </a:p>
          </p:txBody>
        </p:sp>
        <p:sp>
          <p:nvSpPr>
            <p:cNvPr id="16" name="Rectangle 7">
              <a:extLst>
                <a:ext uri="{FF2B5EF4-FFF2-40B4-BE49-F238E27FC236}">
                  <a16:creationId xmlns:a16="http://schemas.microsoft.com/office/drawing/2014/main" id="{20F8CDA3-7400-E5C7-9C4B-A87E71A7A3D0}"/>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200" i="0"/>
                <a:t>+ setWidth(w : double) : void</a:t>
              </a:r>
            </a:p>
            <a:p>
              <a:pPr eaLnBrk="1" hangingPunct="1">
                <a:spcBef>
                  <a:spcPct val="0"/>
                </a:spcBef>
                <a:buClrTx/>
                <a:buFontTx/>
                <a:buNone/>
              </a:pPr>
              <a:r>
                <a:rPr lang="en-US" altLang="en-US" sz="1200" i="0"/>
                <a:t>+ setLength(len : double): void</a:t>
              </a:r>
            </a:p>
            <a:p>
              <a:pPr eaLnBrk="1" hangingPunct="1">
                <a:spcBef>
                  <a:spcPct val="0"/>
                </a:spcBef>
                <a:buClrTx/>
                <a:buFontTx/>
                <a:buNone/>
              </a:pPr>
              <a:r>
                <a:rPr lang="en-US" altLang="en-US" sz="1200" i="0"/>
                <a:t>+ getWidth() : double</a:t>
              </a:r>
            </a:p>
            <a:p>
              <a:pPr eaLnBrk="1" hangingPunct="1">
                <a:spcBef>
                  <a:spcPct val="0"/>
                </a:spcBef>
                <a:buClrTx/>
                <a:buFontTx/>
                <a:buNone/>
              </a:pPr>
              <a:r>
                <a:rPr lang="en-US" altLang="en-US" sz="1200" i="0"/>
                <a:t>+ getLength() : double</a:t>
              </a:r>
            </a:p>
            <a:p>
              <a:pPr eaLnBrk="1" hangingPunct="1">
                <a:spcBef>
                  <a:spcPct val="0"/>
                </a:spcBef>
                <a:buClrTx/>
                <a:buFontTx/>
                <a:buNone/>
              </a:pPr>
              <a:r>
                <a:rPr lang="en-US" altLang="en-US" sz="1200" i="0"/>
                <a:t>+ getArea() : double</a:t>
              </a:r>
            </a:p>
          </p:txBody>
        </p:sp>
      </p:grpSp>
      <p:graphicFrame>
        <p:nvGraphicFramePr>
          <p:cNvPr id="17" name="Table 2">
            <a:extLst>
              <a:ext uri="{FF2B5EF4-FFF2-40B4-BE49-F238E27FC236}">
                <a16:creationId xmlns:a16="http://schemas.microsoft.com/office/drawing/2014/main" id="{BB5AFE10-9A4A-49D5-7957-0D1C4D4A5F30}"/>
              </a:ext>
            </a:extLst>
          </p:cNvPr>
          <p:cNvGraphicFramePr>
            <a:graphicFrameLocks noGrp="1"/>
          </p:cNvGraphicFramePr>
          <p:nvPr>
            <p:extLst>
              <p:ext uri="{D42A27DB-BD31-4B8C-83A1-F6EECF244321}">
                <p14:modId xmlns:p14="http://schemas.microsoft.com/office/powerpoint/2010/main" val="1812948517"/>
              </p:ext>
            </p:extLst>
          </p:nvPr>
        </p:nvGraphicFramePr>
        <p:xfrm>
          <a:off x="1905291" y="4787900"/>
          <a:ext cx="1382713" cy="1709738"/>
        </p:xfrm>
        <a:graphic>
          <a:graphicData uri="http://schemas.openxmlformats.org/drawingml/2006/table">
            <a:tbl>
              <a:tblPr firstRow="1" bandRow="1">
                <a:tableStyleId>{5C22544A-7EE6-4342-B048-85BDC9FD1C3A}</a:tableStyleId>
              </a:tblPr>
              <a:tblGrid>
                <a:gridCol w="1382713">
                  <a:extLst>
                    <a:ext uri="{9D8B030D-6E8A-4147-A177-3AD203B41FA5}">
                      <a16:colId xmlns:a16="http://schemas.microsoft.com/office/drawing/2014/main" val="20000"/>
                    </a:ext>
                  </a:extLst>
                </a:gridCol>
              </a:tblGrid>
              <a:tr h="485230">
                <a:tc>
                  <a:txBody>
                    <a:bodyPr/>
                    <a:lstStyle/>
                    <a:p>
                      <a:endParaRPr lang="en-US" sz="1800"/>
                    </a:p>
                  </a:txBody>
                  <a:tcPr marL="91411" marR="9141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0"/>
                  </a:ext>
                </a:extLst>
              </a:tr>
              <a:tr h="584309">
                <a:tc>
                  <a:txBody>
                    <a:bodyPr/>
                    <a:lstStyle/>
                    <a:p>
                      <a:r>
                        <a:rPr lang="en-US" sz="1200" dirty="0"/>
                        <a:t>width = 20.0;</a:t>
                      </a:r>
                    </a:p>
                    <a:p>
                      <a:r>
                        <a:rPr lang="en-US" sz="1200" dirty="0"/>
                        <a:t>length = 120.0;</a:t>
                      </a:r>
                    </a:p>
                  </a:txBody>
                  <a:tcPr marL="91411" marR="9141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1"/>
                  </a:ext>
                </a:extLst>
              </a:tr>
              <a:tr h="640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p>
                      <a:endParaRPr lang="en-US" sz="1800" dirty="0"/>
                    </a:p>
                  </a:txBody>
                  <a:tcPr marL="91411" marR="91411" marT="45729" marB="4572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graphicFrame>
        <p:nvGraphicFramePr>
          <p:cNvPr id="18" name="Table 2">
            <a:extLst>
              <a:ext uri="{FF2B5EF4-FFF2-40B4-BE49-F238E27FC236}">
                <a16:creationId xmlns:a16="http://schemas.microsoft.com/office/drawing/2014/main" id="{3B61238C-08EB-7123-AD1A-A7D8965DFA69}"/>
              </a:ext>
            </a:extLst>
          </p:cNvPr>
          <p:cNvGraphicFramePr>
            <a:graphicFrameLocks noGrp="1"/>
          </p:cNvGraphicFramePr>
          <p:nvPr>
            <p:extLst>
              <p:ext uri="{D42A27DB-BD31-4B8C-83A1-F6EECF244321}">
                <p14:modId xmlns:p14="http://schemas.microsoft.com/office/powerpoint/2010/main" val="153867767"/>
              </p:ext>
            </p:extLst>
          </p:nvPr>
        </p:nvGraphicFramePr>
        <p:xfrm>
          <a:off x="2870491" y="4710113"/>
          <a:ext cx="1382713" cy="1784351"/>
        </p:xfrm>
        <a:graphic>
          <a:graphicData uri="http://schemas.openxmlformats.org/drawingml/2006/table">
            <a:tbl>
              <a:tblPr firstRow="1" bandRow="1">
                <a:tableStyleId>{5C22544A-7EE6-4342-B048-85BDC9FD1C3A}</a:tableStyleId>
              </a:tblPr>
              <a:tblGrid>
                <a:gridCol w="1382713">
                  <a:extLst>
                    <a:ext uri="{9D8B030D-6E8A-4147-A177-3AD203B41FA5}">
                      <a16:colId xmlns:a16="http://schemas.microsoft.com/office/drawing/2014/main" val="20000"/>
                    </a:ext>
                  </a:extLst>
                </a:gridCol>
              </a:tblGrid>
              <a:tr h="471585">
                <a:tc>
                  <a:txBody>
                    <a:bodyPr/>
                    <a:lstStyle/>
                    <a:p>
                      <a:endParaRPr lang="en-US" sz="1200" dirty="0"/>
                    </a:p>
                  </a:txBody>
                  <a:tcPr marL="91411" marR="9141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676039">
                <a:tc>
                  <a:txBody>
                    <a:bodyPr/>
                    <a:lstStyle/>
                    <a:p>
                      <a:r>
                        <a:rPr lang="en-US" sz="1200" dirty="0"/>
                        <a:t>width = 15.0;</a:t>
                      </a:r>
                    </a:p>
                    <a:p>
                      <a:r>
                        <a:rPr lang="en-US" sz="1200" dirty="0"/>
                        <a:t>length = 114.0</a:t>
                      </a:r>
                    </a:p>
                    <a:p>
                      <a:endParaRPr lang="en-US" sz="1200" dirty="0"/>
                    </a:p>
                  </a:txBody>
                  <a:tcPr marL="91411" marR="9141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367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a:t>
                      </a:r>
                    </a:p>
                    <a:p>
                      <a:endParaRPr lang="en-US" sz="1200" dirty="0"/>
                    </a:p>
                  </a:txBody>
                  <a:tcPr marL="91411" marR="91411"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graphicFrame>
        <p:nvGraphicFramePr>
          <p:cNvPr id="19" name="Table 2">
            <a:extLst>
              <a:ext uri="{FF2B5EF4-FFF2-40B4-BE49-F238E27FC236}">
                <a16:creationId xmlns:a16="http://schemas.microsoft.com/office/drawing/2014/main" id="{C6453EE4-215A-CE3D-5A01-2CACA3569EC4}"/>
              </a:ext>
            </a:extLst>
          </p:cNvPr>
          <p:cNvGraphicFramePr>
            <a:graphicFrameLocks noGrp="1"/>
          </p:cNvGraphicFramePr>
          <p:nvPr>
            <p:extLst>
              <p:ext uri="{D42A27DB-BD31-4B8C-83A1-F6EECF244321}">
                <p14:modId xmlns:p14="http://schemas.microsoft.com/office/powerpoint/2010/main" val="2471249377"/>
              </p:ext>
            </p:extLst>
          </p:nvPr>
        </p:nvGraphicFramePr>
        <p:xfrm>
          <a:off x="3991266" y="4803775"/>
          <a:ext cx="1384300" cy="1784350"/>
        </p:xfrm>
        <a:graphic>
          <a:graphicData uri="http://schemas.openxmlformats.org/drawingml/2006/table">
            <a:tbl>
              <a:tblPr firstRow="1" bandRow="1">
                <a:tableStyleId>{5C22544A-7EE6-4342-B048-85BDC9FD1C3A}</a:tableStyleId>
              </a:tblPr>
              <a:tblGrid>
                <a:gridCol w="1384300">
                  <a:extLst>
                    <a:ext uri="{9D8B030D-6E8A-4147-A177-3AD203B41FA5}">
                      <a16:colId xmlns:a16="http://schemas.microsoft.com/office/drawing/2014/main" val="20000"/>
                    </a:ext>
                  </a:extLst>
                </a:gridCol>
              </a:tblGrid>
              <a:tr h="516226">
                <a:tc>
                  <a:txBody>
                    <a:bodyPr/>
                    <a:lstStyle/>
                    <a:p>
                      <a:endParaRPr lang="en-US" sz="1200" dirty="0"/>
                    </a:p>
                  </a:txBody>
                  <a:tcPr marL="91516" marR="91516"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55045">
                <a:tc>
                  <a:txBody>
                    <a:bodyPr/>
                    <a:lstStyle/>
                    <a:p>
                      <a:r>
                        <a:rPr lang="en-US" sz="1200" dirty="0"/>
                        <a:t>width = 12.0;</a:t>
                      </a:r>
                    </a:p>
                    <a:p>
                      <a:r>
                        <a:rPr lang="en-US" sz="1200" dirty="0"/>
                        <a:t>length = 14.0;</a:t>
                      </a:r>
                    </a:p>
                  </a:txBody>
                  <a:tcPr marL="91516" marR="91516"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13079">
                <a:tc>
                  <a:txBody>
                    <a:bodyPr/>
                    <a:lstStyle/>
                    <a:p>
                      <a:r>
                        <a:rPr lang="en-US" sz="1800" dirty="0"/>
                        <a:t>…</a:t>
                      </a:r>
                    </a:p>
                  </a:txBody>
                  <a:tcPr marL="91516" marR="91516" marT="45730" marB="4573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h="50800" prst="divot"/>
                      <a:lightRig rig="flood" dir="t"/>
                    </a:cell3D>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065834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424362-F2FC-645D-BAB8-E2E034FD8175}"/>
              </a:ext>
            </a:extLst>
          </p:cNvPr>
          <p:cNvSpPr/>
          <p:nvPr/>
        </p:nvSpPr>
        <p:spPr>
          <a:xfrm>
            <a:off x="1700646" y="747856"/>
            <a:ext cx="7678881" cy="5262979"/>
          </a:xfrm>
          <a:prstGeom prst="rect">
            <a:avLst/>
          </a:prstGeom>
        </p:spPr>
        <p:txBody>
          <a:bodyPr wrap="square">
            <a:spAutoFit/>
          </a:bodyPr>
          <a:lstStyle/>
          <a:p>
            <a:pPr>
              <a:defRPr/>
            </a:pPr>
            <a:r>
              <a:rPr lang="en-US" sz="2400" i="0" dirty="0">
                <a:latin typeface="Times New Roman" panose="02020603050405020304" pitchFamily="18" charset="0"/>
                <a:cs typeface="Times New Roman" panose="02020603050405020304" pitchFamily="18" charset="0"/>
              </a:rPr>
              <a:t>public static void main(String[] </a:t>
            </a:r>
            <a:r>
              <a:rPr lang="en-US" sz="2400" i="0" dirty="0" err="1">
                <a:latin typeface="Times New Roman" panose="02020603050405020304" pitchFamily="18" charset="0"/>
                <a:cs typeface="Times New Roman" panose="02020603050405020304" pitchFamily="18" charset="0"/>
              </a:rPr>
              <a:t>args</a:t>
            </a:r>
            <a:r>
              <a:rPr lang="en-US" sz="2400" i="0" dirty="0">
                <a:latin typeface="Times New Roman" panose="02020603050405020304" pitchFamily="18" charset="0"/>
                <a:cs typeface="Times New Roman" panose="02020603050405020304" pitchFamily="18" charset="0"/>
              </a:rPr>
              <a:t>)</a:t>
            </a:r>
          </a:p>
          <a:p>
            <a:pPr>
              <a:defRPr/>
            </a:pPr>
            <a:endParaRPr lang="en-US" sz="2400" i="0" dirty="0">
              <a:latin typeface="Times New Roman" panose="02020603050405020304" pitchFamily="18" charset="0"/>
              <a:cs typeface="Times New Roman" panose="02020603050405020304" pitchFamily="18" charset="0"/>
            </a:endParaRPr>
          </a:p>
          <a:p>
            <a:pPr>
              <a:defRPr/>
            </a:pPr>
            <a:r>
              <a:rPr lang="en-US" sz="2400" i="0" dirty="0">
                <a:solidFill>
                  <a:srgbClr val="242729"/>
                </a:solidFill>
                <a:latin typeface="Times New Roman" panose="02020603050405020304" pitchFamily="18" charset="0"/>
                <a:cs typeface="Times New Roman" panose="02020603050405020304" pitchFamily="18" charset="0"/>
              </a:rPr>
              <a:t>Why main must be declared public?</a:t>
            </a:r>
          </a:p>
          <a:p>
            <a:pPr marL="457200" indent="-457200">
              <a:buFont typeface="Arial" panose="020B0604020202020204" pitchFamily="34" charset="0"/>
              <a:buChar char="•"/>
              <a:defRPr/>
            </a:pPr>
            <a:r>
              <a:rPr lang="en-US" sz="2400" i="0" dirty="0">
                <a:latin typeface="Times New Roman" panose="02020603050405020304" pitchFamily="18" charset="0"/>
                <a:cs typeface="Times New Roman" panose="02020603050405020304" pitchFamily="18" charset="0"/>
              </a:rPr>
              <a:t>The access specifier of the main method has to be public because </a:t>
            </a:r>
            <a:r>
              <a:rPr lang="en-US" sz="2400" i="0" dirty="0">
                <a:solidFill>
                  <a:srgbClr val="0000FF"/>
                </a:solidFill>
                <a:highlight>
                  <a:srgbClr val="FFFF00"/>
                </a:highlight>
                <a:latin typeface="Times New Roman" panose="02020603050405020304" pitchFamily="18" charset="0"/>
                <a:cs typeface="Times New Roman" panose="02020603050405020304" pitchFamily="18" charset="0"/>
              </a:rPr>
              <a:t>it is invoked by the JVM </a:t>
            </a:r>
            <a:r>
              <a:rPr lang="en-US" sz="2400" i="0" dirty="0">
                <a:latin typeface="Times New Roman" panose="02020603050405020304" pitchFamily="18" charset="0"/>
                <a:cs typeface="Times New Roman" panose="02020603050405020304" pitchFamily="18" charset="0"/>
              </a:rPr>
              <a:t>to run the method which is outside the scope of the (java) project. </a:t>
            </a:r>
          </a:p>
          <a:p>
            <a:pPr marL="457200" indent="-457200">
              <a:buFont typeface="Arial" panose="020B0604020202020204" pitchFamily="34" charset="0"/>
              <a:buChar char="•"/>
              <a:defRPr/>
            </a:pPr>
            <a:r>
              <a:rPr lang="en-US" sz="2400" i="0" dirty="0">
                <a:latin typeface="Times New Roman" panose="02020603050405020304" pitchFamily="18" charset="0"/>
                <a:cs typeface="Times New Roman" panose="02020603050405020304" pitchFamily="18" charset="0"/>
              </a:rPr>
              <a:t>Therefore the access specifier has to be public to permit a call from anywhere </a:t>
            </a:r>
            <a:r>
              <a:rPr lang="en-US" sz="2400" i="0" dirty="0">
                <a:highlight>
                  <a:srgbClr val="FFFF00"/>
                </a:highlight>
                <a:latin typeface="Times New Roman" panose="02020603050405020304" pitchFamily="18" charset="0"/>
                <a:cs typeface="Times New Roman" panose="02020603050405020304" pitchFamily="18" charset="0"/>
              </a:rPr>
              <a:t>outside the application</a:t>
            </a:r>
            <a:r>
              <a:rPr lang="en-US" sz="2400" i="0" dirty="0">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defRPr/>
            </a:pPr>
            <a:r>
              <a:rPr lang="en-US" sz="2400" i="0" dirty="0">
                <a:solidFill>
                  <a:srgbClr val="0000FF"/>
                </a:solidFill>
                <a:latin typeface="Times New Roman" panose="02020603050405020304" pitchFamily="18" charset="0"/>
                <a:cs typeface="Times New Roman" panose="02020603050405020304" pitchFamily="18" charset="0"/>
              </a:rPr>
              <a:t>The main method is always public because it has to be accessed by the runtime engine, the JVM, whenever the program execution starts and </a:t>
            </a:r>
            <a:r>
              <a:rPr lang="en-US" sz="2400" i="0" dirty="0">
                <a:solidFill>
                  <a:srgbClr val="0000FF"/>
                </a:solidFill>
                <a:highlight>
                  <a:srgbClr val="FFFF00"/>
                </a:highlight>
                <a:latin typeface="Times New Roman" panose="02020603050405020304" pitchFamily="18" charset="0"/>
                <a:cs typeface="Times New Roman" panose="02020603050405020304" pitchFamily="18" charset="0"/>
              </a:rPr>
              <a:t>the JVM does not belong to the program package.</a:t>
            </a:r>
          </a:p>
          <a:p>
            <a:pPr marL="457200" indent="-457200">
              <a:buFont typeface="Arial" panose="020B0604020202020204" pitchFamily="34" charset="0"/>
              <a:buChar char="•"/>
              <a:defRPr/>
            </a:pPr>
            <a:r>
              <a:rPr lang="en-US" altLang="en-US" sz="2400" i="0" dirty="0">
                <a:solidFill>
                  <a:srgbClr val="333333"/>
                </a:solidFill>
                <a:latin typeface="Times New Roman" panose="02020603050405020304" pitchFamily="18" charset="0"/>
                <a:ea typeface="q_serif"/>
                <a:cs typeface="Times New Roman" panose="02020603050405020304" pitchFamily="18" charset="0"/>
              </a:rPr>
              <a:t>If the main() declares as anything other than </a:t>
            </a:r>
            <a:r>
              <a:rPr lang="en-US" altLang="en-US" sz="2400" b="1" dirty="0">
                <a:solidFill>
                  <a:srgbClr val="007020"/>
                </a:solidFill>
                <a:latin typeface="Times New Roman" panose="02020603050405020304" pitchFamily="18" charset="0"/>
                <a:cs typeface="Times New Roman" panose="02020603050405020304" pitchFamily="18" charset="0"/>
              </a:rPr>
              <a:t>public</a:t>
            </a:r>
            <a:r>
              <a:rPr lang="en-US" altLang="en-US" sz="2400" dirty="0">
                <a:solidFill>
                  <a:srgbClr val="333333"/>
                </a:solidFill>
                <a:latin typeface="Times New Roman" panose="02020603050405020304" pitchFamily="18" charset="0"/>
                <a:ea typeface="q_serif"/>
                <a:cs typeface="Times New Roman" panose="02020603050405020304" pitchFamily="18" charset="0"/>
              </a:rPr>
              <a:t> it shows </a:t>
            </a:r>
            <a:r>
              <a:rPr lang="en-US" altLang="en-US" sz="2400" dirty="0">
                <a:solidFill>
                  <a:srgbClr val="333333"/>
                </a:solidFill>
                <a:highlight>
                  <a:srgbClr val="FFFF00"/>
                </a:highlight>
                <a:latin typeface="Times New Roman" panose="02020603050405020304" pitchFamily="18" charset="0"/>
                <a:ea typeface="q_serif"/>
                <a:cs typeface="Times New Roman" panose="02020603050405020304" pitchFamily="18" charset="0"/>
              </a:rPr>
              <a:t>a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Run time Error</a:t>
            </a:r>
            <a:r>
              <a:rPr lang="en-US" altLang="en-US" sz="2400" dirty="0">
                <a:solidFill>
                  <a:srgbClr val="333333"/>
                </a:solidFill>
                <a:highlight>
                  <a:srgbClr val="FFFF00"/>
                </a:highlight>
                <a:latin typeface="Times New Roman" panose="02020603050405020304" pitchFamily="18" charset="0"/>
                <a:ea typeface="q_serif"/>
                <a:cs typeface="Times New Roman" panose="02020603050405020304" pitchFamily="18" charset="0"/>
              </a:rPr>
              <a:t> </a:t>
            </a:r>
            <a:r>
              <a:rPr lang="en-US" altLang="en-US" sz="2400" dirty="0">
                <a:solidFill>
                  <a:srgbClr val="0000FF"/>
                </a:solidFill>
                <a:highlight>
                  <a:srgbClr val="FFFF00"/>
                </a:highlight>
                <a:latin typeface="Times New Roman" panose="02020603050405020304" pitchFamily="18" charset="0"/>
                <a:ea typeface="q_serif"/>
                <a:cs typeface="Times New Roman" panose="02020603050405020304" pitchFamily="18" charset="0"/>
              </a:rPr>
              <a:t>but not a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Compilation time error</a:t>
            </a:r>
            <a:r>
              <a:rPr lang="en-US" altLang="en-US" sz="2400" i="0" dirty="0">
                <a:solidFill>
                  <a:srgbClr val="0000FF"/>
                </a:solidFill>
                <a:latin typeface="Times New Roman" panose="02020603050405020304" pitchFamily="18" charset="0"/>
                <a:ea typeface="q_serif"/>
                <a:cs typeface="Times New Roman" panose="02020603050405020304" pitchFamily="18" charset="0"/>
              </a:rPr>
              <a:t>.</a:t>
            </a:r>
            <a:r>
              <a:rPr lang="en-US" altLang="en-US" sz="2400" dirty="0">
                <a:solidFill>
                  <a:srgbClr val="0000FF"/>
                </a:solidFill>
                <a:latin typeface="Times New Roman" panose="02020603050405020304" pitchFamily="18" charset="0"/>
                <a:cs typeface="Times New Roman" panose="02020603050405020304" pitchFamily="18" charset="0"/>
              </a:rPr>
              <a:t> </a:t>
            </a:r>
          </a:p>
        </p:txBody>
      </p:sp>
      <p:sp>
        <p:nvSpPr>
          <p:cNvPr id="3" name="TextBox 4">
            <a:extLst>
              <a:ext uri="{FF2B5EF4-FFF2-40B4-BE49-F238E27FC236}">
                <a16:creationId xmlns:a16="http://schemas.microsoft.com/office/drawing/2014/main" id="{95F00A33-46E6-F391-B3F1-F330AA927B48}"/>
              </a:ext>
            </a:extLst>
          </p:cNvPr>
          <p:cNvSpPr txBox="1">
            <a:spLocks noChangeArrowheads="1"/>
          </p:cNvSpPr>
          <p:nvPr/>
        </p:nvSpPr>
        <p:spPr bwMode="auto">
          <a:xfrm>
            <a:off x="8007927" y="747856"/>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Recall!</a:t>
            </a:r>
          </a:p>
        </p:txBody>
      </p:sp>
    </p:spTree>
    <p:extLst>
      <p:ext uri="{BB962C8B-B14F-4D97-AF65-F5344CB8AC3E}">
        <p14:creationId xmlns:p14="http://schemas.microsoft.com/office/powerpoint/2010/main" val="11310908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9EF7BC-DAF9-8BB7-8360-6B4B566F4F1E}"/>
              </a:ext>
            </a:extLst>
          </p:cNvPr>
          <p:cNvSpPr>
            <a:spLocks noChangeArrowheads="1"/>
          </p:cNvSpPr>
          <p:nvPr/>
        </p:nvSpPr>
        <p:spPr bwMode="auto">
          <a:xfrm>
            <a:off x="1617523" y="1033030"/>
            <a:ext cx="8108368" cy="5570756"/>
          </a:xfrm>
          <a:prstGeom prst="rect">
            <a:avLst/>
          </a:prstGeom>
          <a:noFill/>
          <a:ln>
            <a:noFill/>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defRPr/>
            </a:pPr>
            <a:r>
              <a:rPr lang="en-US" altLang="en-US" sz="2400" b="1" i="0" dirty="0"/>
              <a:t>Why main must be declared static?</a:t>
            </a:r>
          </a:p>
          <a:p>
            <a:pPr marL="457200" indent="-457200">
              <a:spcBef>
                <a:spcPct val="0"/>
              </a:spcBef>
              <a:buClrTx/>
              <a:defRPr/>
            </a:pPr>
            <a:r>
              <a:rPr lang="en-US" altLang="en-US" sz="2400" i="0" dirty="0">
                <a:solidFill>
                  <a:srgbClr val="0000FF"/>
                </a:solidFill>
              </a:rPr>
              <a:t>When the JVM makes a call to the main method no object exists for the class being called, therefore it has to have a static method to allow invocation from the class.</a:t>
            </a:r>
          </a:p>
          <a:p>
            <a:pPr marL="457200" indent="-457200">
              <a:spcBef>
                <a:spcPts val="1200"/>
              </a:spcBef>
              <a:buClrTx/>
              <a:defRPr/>
            </a:pPr>
            <a:r>
              <a:rPr lang="en-US" altLang="en-US" sz="2400" i="0" dirty="0">
                <a:solidFill>
                  <a:srgbClr val="666666"/>
                </a:solidFill>
                <a:highlight>
                  <a:srgbClr val="FFFF00"/>
                </a:highlight>
                <a:ea typeface="q_serif"/>
                <a:cs typeface="q_serif"/>
              </a:rPr>
              <a:t>Main</a:t>
            </a:r>
            <a:r>
              <a:rPr lang="en-US" altLang="en-US" sz="2400" i="0" dirty="0">
                <a:solidFill>
                  <a:srgbClr val="666600"/>
                </a:solidFill>
                <a:highlight>
                  <a:srgbClr val="FFFF00"/>
                </a:highlight>
                <a:ea typeface="q_serif"/>
                <a:cs typeface="q_serif"/>
              </a:rPr>
              <a:t>()</a:t>
            </a:r>
            <a:r>
              <a:rPr lang="en-US" altLang="en-US" sz="2400" i="0" dirty="0">
                <a:solidFill>
                  <a:srgbClr val="333333"/>
                </a:solidFill>
                <a:highlight>
                  <a:srgbClr val="FFFF00"/>
                </a:highlight>
                <a:ea typeface="q_serif"/>
                <a:cs typeface="q_serif"/>
              </a:rPr>
              <a:t> must be declared as static because JVM does not know how to create an object of a class, so it needs a standard way to access the main method which is possible by declaring </a:t>
            </a:r>
            <a:r>
              <a:rPr lang="en-US" altLang="en-US" sz="2400" i="0" dirty="0">
                <a:solidFill>
                  <a:srgbClr val="666666"/>
                </a:solidFill>
                <a:highlight>
                  <a:srgbClr val="FFFF00"/>
                </a:highlight>
                <a:ea typeface="q_serif"/>
                <a:cs typeface="q_serif"/>
              </a:rPr>
              <a:t>main</a:t>
            </a:r>
            <a:r>
              <a:rPr lang="en-US" altLang="en-US" sz="2400" i="0" dirty="0">
                <a:solidFill>
                  <a:srgbClr val="666600"/>
                </a:solidFill>
                <a:highlight>
                  <a:srgbClr val="FFFF00"/>
                </a:highlight>
                <a:ea typeface="q_serif"/>
                <a:cs typeface="q_serif"/>
              </a:rPr>
              <a:t>()</a:t>
            </a:r>
            <a:r>
              <a:rPr lang="en-US" altLang="en-US" sz="2400" i="0" dirty="0">
                <a:solidFill>
                  <a:srgbClr val="333333"/>
                </a:solidFill>
                <a:highlight>
                  <a:srgbClr val="FFFF00"/>
                </a:highlight>
                <a:ea typeface="q_serif"/>
                <a:cs typeface="q_serif"/>
              </a:rPr>
              <a:t> as </a:t>
            </a:r>
            <a:r>
              <a:rPr lang="en-US" altLang="en-US" sz="2400" b="1" i="0" dirty="0">
                <a:solidFill>
                  <a:srgbClr val="007020"/>
                </a:solidFill>
                <a:highlight>
                  <a:srgbClr val="FFFF00"/>
                </a:highlight>
                <a:ea typeface="q_serif"/>
                <a:cs typeface="q_serif"/>
              </a:rPr>
              <a:t>static, </a:t>
            </a:r>
            <a:r>
              <a:rPr lang="en-US" altLang="en-US" sz="2400" i="0" dirty="0">
                <a:solidFill>
                  <a:srgbClr val="007020"/>
                </a:solidFill>
                <a:highlight>
                  <a:srgbClr val="FFFF00"/>
                </a:highlight>
                <a:ea typeface="q_serif"/>
                <a:cs typeface="q_serif"/>
              </a:rPr>
              <a:t>without creating an object of a class</a:t>
            </a:r>
            <a:r>
              <a:rPr lang="en-US" altLang="en-US" sz="2400" i="0" dirty="0">
                <a:solidFill>
                  <a:srgbClr val="333333"/>
                </a:solidFill>
                <a:highlight>
                  <a:srgbClr val="FFFF00"/>
                </a:highlight>
                <a:ea typeface="q_serif"/>
                <a:cs typeface="q_serif"/>
              </a:rPr>
              <a:t>.</a:t>
            </a:r>
            <a:endParaRPr lang="en-US" altLang="en-US" sz="2400" dirty="0">
              <a:highlight>
                <a:srgbClr val="FFFF00"/>
              </a:highlight>
            </a:endParaRPr>
          </a:p>
          <a:p>
            <a:pPr marL="457200" indent="-457200">
              <a:spcBef>
                <a:spcPts val="1200"/>
              </a:spcBef>
              <a:buClrTx/>
              <a:defRPr/>
            </a:pPr>
            <a:r>
              <a:rPr lang="en-US" altLang="en-US" sz="2400" i="0" dirty="0">
                <a:solidFill>
                  <a:srgbClr val="0000FF"/>
                </a:solidFill>
                <a:highlight>
                  <a:srgbClr val="FFFF00"/>
                </a:highlight>
                <a:ea typeface="q_serif"/>
                <a:cs typeface="q_serif"/>
              </a:rPr>
              <a:t>If a method is declared as </a:t>
            </a:r>
            <a:r>
              <a:rPr lang="en-US" altLang="en-US" sz="2400" b="1" i="0" dirty="0">
                <a:solidFill>
                  <a:srgbClr val="0000FF"/>
                </a:solidFill>
                <a:highlight>
                  <a:srgbClr val="FFFF00"/>
                </a:highlight>
                <a:ea typeface="q_serif"/>
                <a:cs typeface="q_serif"/>
              </a:rPr>
              <a:t>static</a:t>
            </a:r>
            <a:r>
              <a:rPr lang="en-US" altLang="en-US" sz="2400" i="0" dirty="0">
                <a:solidFill>
                  <a:srgbClr val="0000FF"/>
                </a:solidFill>
                <a:highlight>
                  <a:srgbClr val="FFFF00"/>
                </a:highlight>
                <a:ea typeface="q_serif"/>
                <a:cs typeface="q_serif"/>
              </a:rPr>
              <a:t> then we can call that method outside the class </a:t>
            </a:r>
            <a:r>
              <a:rPr lang="en-US" altLang="en-US" sz="2400" dirty="0">
                <a:solidFill>
                  <a:srgbClr val="0000FF"/>
                </a:solidFill>
                <a:highlight>
                  <a:srgbClr val="FFFF00"/>
                </a:highlight>
                <a:ea typeface="q_serif"/>
                <a:cs typeface="q_serif"/>
              </a:rPr>
              <a:t>without creating an object using the syntax </a:t>
            </a:r>
            <a:r>
              <a:rPr lang="en-US" altLang="en-US" sz="2400" dirty="0" err="1">
                <a:solidFill>
                  <a:srgbClr val="0000FF"/>
                </a:solidFill>
                <a:highlight>
                  <a:srgbClr val="FFFF00"/>
                </a:highlight>
                <a:ea typeface="q_serif"/>
                <a:cs typeface="q_serif"/>
              </a:rPr>
              <a:t>ClassName.methodName</a:t>
            </a:r>
            <a:r>
              <a:rPr lang="en-US" altLang="en-US" sz="2400" dirty="0">
                <a:solidFill>
                  <a:srgbClr val="0000FF"/>
                </a:solidFill>
                <a:highlight>
                  <a:srgbClr val="FFFF00"/>
                </a:highlight>
                <a:ea typeface="q_serif"/>
                <a:cs typeface="q_serif"/>
              </a:rPr>
              <a:t>();.</a:t>
            </a:r>
            <a:r>
              <a:rPr lang="en-US" altLang="en-US" sz="2400" dirty="0">
                <a:solidFill>
                  <a:srgbClr val="0000FF"/>
                </a:solidFill>
                <a:highlight>
                  <a:srgbClr val="FFFF00"/>
                </a:highlight>
              </a:rPr>
              <a:t>  </a:t>
            </a:r>
            <a:r>
              <a:rPr lang="en-US" altLang="en-US" sz="2400" i="0" dirty="0">
                <a:solidFill>
                  <a:srgbClr val="0000FF"/>
                </a:solidFill>
                <a:ea typeface="q_serif"/>
                <a:cs typeface="q_serif"/>
              </a:rPr>
              <a:t>So in this way, JVM can call our main method as  </a:t>
            </a:r>
          </a:p>
          <a:p>
            <a:pPr>
              <a:spcBef>
                <a:spcPct val="0"/>
              </a:spcBef>
              <a:buClrTx/>
              <a:buFontTx/>
              <a:buNone/>
              <a:defRPr/>
            </a:pPr>
            <a:r>
              <a:rPr lang="en-US" altLang="en-US" sz="2400" i="0" dirty="0">
                <a:solidFill>
                  <a:srgbClr val="333333"/>
                </a:solidFill>
                <a:ea typeface="q_serif"/>
                <a:cs typeface="q_serif"/>
              </a:rPr>
              <a:t>       </a:t>
            </a:r>
            <a:r>
              <a:rPr lang="en-US" altLang="en-US" sz="2400" b="1" i="0" dirty="0">
                <a:solidFill>
                  <a:srgbClr val="062873"/>
                </a:solidFill>
                <a:ea typeface="q_serif"/>
                <a:cs typeface="q_serif"/>
              </a:rPr>
              <a:t>&lt;</a:t>
            </a:r>
            <a:r>
              <a:rPr lang="en-US" altLang="en-US" sz="2400" b="1" i="0" dirty="0" err="1">
                <a:solidFill>
                  <a:srgbClr val="062873"/>
                </a:solidFill>
                <a:ea typeface="q_serif"/>
                <a:cs typeface="q_serif"/>
              </a:rPr>
              <a:t>ClassName</a:t>
            </a:r>
            <a:r>
              <a:rPr lang="en-US" altLang="en-US" sz="2400" b="1" i="0" dirty="0">
                <a:solidFill>
                  <a:srgbClr val="062873"/>
                </a:solidFill>
                <a:ea typeface="q_serif"/>
                <a:cs typeface="q_serif"/>
              </a:rPr>
              <a:t>&gt;</a:t>
            </a:r>
            <a:r>
              <a:rPr lang="en-US" altLang="en-US" sz="2400" i="0" dirty="0">
                <a:solidFill>
                  <a:srgbClr val="666666"/>
                </a:solidFill>
                <a:ea typeface="q_serif"/>
                <a:cs typeface="q_serif"/>
              </a:rPr>
              <a:t>.</a:t>
            </a:r>
            <a:r>
              <a:rPr lang="en-US" altLang="en-US" sz="2400" b="1" i="0" dirty="0">
                <a:solidFill>
                  <a:srgbClr val="062873"/>
                </a:solidFill>
                <a:ea typeface="q_serif"/>
                <a:cs typeface="q_serif"/>
              </a:rPr>
              <a:t>&lt;Main-Method&gt;</a:t>
            </a:r>
            <a:endParaRPr lang="en-US" altLang="en-US" sz="2400" dirty="0"/>
          </a:p>
        </p:txBody>
      </p:sp>
      <p:sp>
        <p:nvSpPr>
          <p:cNvPr id="3" name="TextBox 3">
            <a:extLst>
              <a:ext uri="{FF2B5EF4-FFF2-40B4-BE49-F238E27FC236}">
                <a16:creationId xmlns:a16="http://schemas.microsoft.com/office/drawing/2014/main" id="{47C37759-A04C-F8A1-2E93-9B488F66D131}"/>
              </a:ext>
            </a:extLst>
          </p:cNvPr>
          <p:cNvSpPr txBox="1">
            <a:spLocks noChangeArrowheads="1"/>
          </p:cNvSpPr>
          <p:nvPr/>
        </p:nvSpPr>
        <p:spPr bwMode="auto">
          <a:xfrm>
            <a:off x="7256323" y="548843"/>
            <a:ext cx="150464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Recall!</a:t>
            </a:r>
          </a:p>
        </p:txBody>
      </p:sp>
    </p:spTree>
    <p:extLst>
      <p:ext uri="{BB962C8B-B14F-4D97-AF65-F5344CB8AC3E}">
        <p14:creationId xmlns:p14="http://schemas.microsoft.com/office/powerpoint/2010/main" val="27593050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5A7B890-6E00-1C24-2E3B-0F5B10DB5D22}"/>
              </a:ext>
            </a:extLst>
          </p:cNvPr>
          <p:cNvSpPr>
            <a:spLocks noChangeArrowheads="1"/>
          </p:cNvSpPr>
          <p:nvPr/>
        </p:nvSpPr>
        <p:spPr bwMode="auto">
          <a:xfrm>
            <a:off x="1652154" y="1351756"/>
            <a:ext cx="771525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b="1" i="0" dirty="0">
                <a:solidFill>
                  <a:srgbClr val="666666"/>
                </a:solidFill>
              </a:rPr>
              <a:t>Why main must be declared void?</a:t>
            </a:r>
            <a:endParaRPr lang="en-US" altLang="en-US" sz="2400" i="0" dirty="0">
              <a:solidFill>
                <a:srgbClr val="666666"/>
              </a:solidFill>
            </a:endParaRPr>
          </a:p>
          <a:p>
            <a:pPr>
              <a:spcBef>
                <a:spcPct val="0"/>
              </a:spcBef>
              <a:buClrTx/>
              <a:buFontTx/>
              <a:buNone/>
            </a:pPr>
            <a:endParaRPr lang="en-US" altLang="en-US" sz="2400" i="0" dirty="0">
              <a:solidFill>
                <a:srgbClr val="666666"/>
              </a:solidFill>
              <a:ea typeface="q_serif"/>
              <a:cs typeface="q_serif"/>
            </a:endParaRPr>
          </a:p>
          <a:p>
            <a:pPr>
              <a:spcBef>
                <a:spcPct val="0"/>
              </a:spcBef>
              <a:buClrTx/>
              <a:buFontTx/>
              <a:buNone/>
            </a:pPr>
            <a:r>
              <a:rPr lang="en-US" altLang="en-US" sz="2400" i="0" dirty="0">
                <a:solidFill>
                  <a:srgbClr val="666666"/>
                </a:solidFill>
                <a:ea typeface="q_serif"/>
                <a:cs typeface="q_serif"/>
              </a:rPr>
              <a:t>main</a:t>
            </a:r>
            <a:r>
              <a:rPr lang="en-US" altLang="en-US" sz="2400" i="0" dirty="0">
                <a:solidFill>
                  <a:srgbClr val="666600"/>
                </a:solidFill>
                <a:ea typeface="q_serif"/>
                <a:cs typeface="q_serif"/>
              </a:rPr>
              <a:t>()</a:t>
            </a:r>
            <a:r>
              <a:rPr lang="en-US" altLang="en-US" sz="2400" i="0" dirty="0">
                <a:solidFill>
                  <a:srgbClr val="333333"/>
                </a:solidFill>
                <a:ea typeface="q_serif"/>
                <a:cs typeface="q_serif"/>
              </a:rPr>
              <a:t> must be declared void because JVM is not expecting any value from </a:t>
            </a:r>
            <a:r>
              <a:rPr lang="en-US" altLang="en-US" sz="2400" i="0" dirty="0">
                <a:solidFill>
                  <a:srgbClr val="666666"/>
                </a:solidFill>
                <a:ea typeface="q_serif"/>
                <a:cs typeface="q_serif"/>
              </a:rPr>
              <a:t>main</a:t>
            </a:r>
            <a:r>
              <a:rPr lang="en-US" altLang="en-US" sz="2400" i="0" dirty="0">
                <a:solidFill>
                  <a:srgbClr val="666600"/>
                </a:solidFill>
                <a:ea typeface="q_serif"/>
                <a:cs typeface="q_serif"/>
              </a:rPr>
              <a:t>()</a:t>
            </a:r>
            <a:r>
              <a:rPr lang="en-US" altLang="en-US" sz="2400" i="0" dirty="0">
                <a:solidFill>
                  <a:srgbClr val="333333"/>
                </a:solidFill>
                <a:ea typeface="q_serif"/>
                <a:cs typeface="q_serif"/>
              </a:rPr>
              <a:t>. So, it must be declared </a:t>
            </a:r>
            <a:r>
              <a:rPr lang="en-US" altLang="en-US" sz="2400" b="1" i="0" dirty="0">
                <a:solidFill>
                  <a:srgbClr val="007020"/>
                </a:solidFill>
                <a:ea typeface="q_serif"/>
                <a:cs typeface="q_serif"/>
              </a:rPr>
              <a:t>void</a:t>
            </a:r>
            <a:r>
              <a:rPr lang="en-US" altLang="en-US" sz="2400" i="0" dirty="0">
                <a:solidFill>
                  <a:srgbClr val="333333"/>
                </a:solidFill>
                <a:ea typeface="q_serif"/>
                <a:cs typeface="q_serif"/>
              </a:rPr>
              <a:t>.</a:t>
            </a:r>
            <a:endParaRPr lang="en-US" altLang="en-US" sz="2400" dirty="0"/>
          </a:p>
          <a:p>
            <a:pPr>
              <a:spcBef>
                <a:spcPct val="0"/>
              </a:spcBef>
              <a:buClrTx/>
              <a:buFontTx/>
              <a:buNone/>
            </a:pPr>
            <a:r>
              <a:rPr lang="en-US" altLang="en-US" sz="2400" i="0" dirty="0">
                <a:solidFill>
                  <a:srgbClr val="333333"/>
                </a:solidFill>
                <a:ea typeface="q_serif"/>
                <a:cs typeface="q_serif"/>
              </a:rPr>
              <a:t>If other return type is provided, then it is </a:t>
            </a:r>
            <a:r>
              <a:rPr lang="en-US" altLang="en-US" sz="2400" i="0" dirty="0">
                <a:solidFill>
                  <a:srgbClr val="333333"/>
                </a:solidFill>
                <a:highlight>
                  <a:srgbClr val="FFFF00"/>
                </a:highlight>
                <a:ea typeface="q_serif"/>
                <a:cs typeface="q_serif"/>
              </a:rPr>
              <a:t>a </a:t>
            </a:r>
            <a:r>
              <a:rPr lang="en-US" altLang="en-US" sz="2400" i="0" dirty="0" err="1">
                <a:solidFill>
                  <a:srgbClr val="902000"/>
                </a:solidFill>
                <a:highlight>
                  <a:srgbClr val="FFFF00"/>
                </a:highlight>
                <a:ea typeface="q_serif"/>
                <a:cs typeface="q_serif"/>
              </a:rPr>
              <a:t>RunTimeError</a:t>
            </a:r>
            <a:r>
              <a:rPr lang="en-US" altLang="en-US" sz="2400" i="0" dirty="0">
                <a:solidFill>
                  <a:srgbClr val="902000"/>
                </a:solidFill>
                <a:ea typeface="q_serif"/>
                <a:cs typeface="q_serif"/>
              </a:rPr>
              <a:t> </a:t>
            </a:r>
            <a:r>
              <a:rPr lang="en-US" altLang="en-US" sz="2400" i="0" dirty="0">
                <a:solidFill>
                  <a:srgbClr val="333333"/>
                </a:solidFill>
                <a:ea typeface="q_serif"/>
                <a:cs typeface="q_serif"/>
              </a:rPr>
              <a:t>i.e., </a:t>
            </a:r>
            <a:r>
              <a:rPr lang="en-US" altLang="en-US" sz="2400" i="0" dirty="0" err="1">
                <a:solidFill>
                  <a:srgbClr val="902000"/>
                </a:solidFill>
                <a:ea typeface="q_serif"/>
                <a:cs typeface="q_serif"/>
              </a:rPr>
              <a:t>NoSuchMethodFoundError</a:t>
            </a:r>
            <a:r>
              <a:rPr lang="en-US" altLang="en-US" sz="2400" i="0" dirty="0">
                <a:solidFill>
                  <a:srgbClr val="333333"/>
                </a:solidFill>
                <a:ea typeface="q_serif"/>
                <a:cs typeface="q_serif"/>
              </a:rPr>
              <a:t>.</a:t>
            </a:r>
            <a:endParaRPr lang="en-US" altLang="en-US" sz="2400" dirty="0"/>
          </a:p>
          <a:p>
            <a:pPr>
              <a:spcBef>
                <a:spcPct val="0"/>
              </a:spcBef>
              <a:buClrTx/>
              <a:buFontTx/>
              <a:buNone/>
            </a:pPr>
            <a:endParaRPr lang="en-US" altLang="en-US" sz="2400" i="0" dirty="0">
              <a:solidFill>
                <a:srgbClr val="666666"/>
              </a:solidFill>
            </a:endParaRPr>
          </a:p>
          <a:p>
            <a:pPr>
              <a:spcBef>
                <a:spcPct val="0"/>
              </a:spcBef>
              <a:buClrTx/>
              <a:buFontTx/>
              <a:buNone/>
            </a:pPr>
            <a:r>
              <a:rPr lang="en-US" altLang="en-US" sz="2400" b="1" i="0" dirty="0"/>
              <a:t>Why main must have String Array Arguments?</a:t>
            </a:r>
          </a:p>
          <a:p>
            <a:pPr>
              <a:spcBef>
                <a:spcPct val="0"/>
              </a:spcBef>
              <a:buClrTx/>
              <a:buFontTx/>
              <a:buNone/>
            </a:pPr>
            <a:r>
              <a:rPr lang="en-US" altLang="en-US" sz="2400" i="0" dirty="0">
                <a:solidFill>
                  <a:srgbClr val="666666"/>
                </a:solidFill>
              </a:rPr>
              <a:t>main</a:t>
            </a:r>
            <a:r>
              <a:rPr lang="en-US" altLang="en-US" sz="2400" i="0" dirty="0">
                <a:solidFill>
                  <a:srgbClr val="666600"/>
                </a:solidFill>
              </a:rPr>
              <a:t>(</a:t>
            </a:r>
            <a:r>
              <a:rPr lang="en-US" altLang="en-US" sz="2400" i="0" dirty="0">
                <a:solidFill>
                  <a:srgbClr val="333333"/>
                </a:solidFill>
                <a:ea typeface="q_serif"/>
                <a:cs typeface="q_serif"/>
              </a:rPr>
              <a:t>) must have String arguments as arrays because </a:t>
            </a:r>
            <a:r>
              <a:rPr lang="en-US" altLang="en-US" sz="2400" i="0" dirty="0">
                <a:solidFill>
                  <a:srgbClr val="333333"/>
                </a:solidFill>
                <a:highlight>
                  <a:srgbClr val="FFFF00"/>
                </a:highlight>
                <a:ea typeface="q_serif"/>
                <a:cs typeface="q_serif"/>
              </a:rPr>
              <a:t>JVM calls the main method by passing a command line argument</a:t>
            </a:r>
            <a:r>
              <a:rPr lang="en-US" altLang="en-US" sz="2400" i="0" dirty="0">
                <a:solidFill>
                  <a:srgbClr val="333333"/>
                </a:solidFill>
                <a:ea typeface="q_serif"/>
                <a:cs typeface="q_serif"/>
              </a:rPr>
              <a:t>. As they are stored in a string array object it is passed as an argument to </a:t>
            </a:r>
            <a:r>
              <a:rPr lang="en-US" altLang="en-US" sz="2400" i="0" dirty="0">
                <a:solidFill>
                  <a:srgbClr val="666666"/>
                </a:solidFill>
              </a:rPr>
              <a:t>main</a:t>
            </a:r>
            <a:r>
              <a:rPr lang="en-US" altLang="en-US" sz="2400" i="0" dirty="0">
                <a:solidFill>
                  <a:srgbClr val="666600"/>
                </a:solidFill>
              </a:rPr>
              <a:t>()</a:t>
            </a:r>
            <a:r>
              <a:rPr lang="en-US" altLang="en-US" sz="2400" i="0" dirty="0">
                <a:solidFill>
                  <a:srgbClr val="333333"/>
                </a:solidFill>
                <a:ea typeface="q_serif"/>
                <a:cs typeface="q_serif"/>
              </a:rPr>
              <a:t>.</a:t>
            </a:r>
            <a:r>
              <a:rPr lang="en-US" altLang="en-US" sz="2400" dirty="0"/>
              <a:t> </a:t>
            </a:r>
          </a:p>
        </p:txBody>
      </p:sp>
      <p:sp>
        <p:nvSpPr>
          <p:cNvPr id="3" name="TextBox 3">
            <a:extLst>
              <a:ext uri="{FF2B5EF4-FFF2-40B4-BE49-F238E27FC236}">
                <a16:creationId xmlns:a16="http://schemas.microsoft.com/office/drawing/2014/main" id="{52C23C3F-420E-2743-792A-A370A95CCB97}"/>
              </a:ext>
            </a:extLst>
          </p:cNvPr>
          <p:cNvSpPr txBox="1">
            <a:spLocks noChangeArrowheads="1"/>
          </p:cNvSpPr>
          <p:nvPr/>
        </p:nvSpPr>
        <p:spPr bwMode="auto">
          <a:xfrm>
            <a:off x="7495314" y="891381"/>
            <a:ext cx="150464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Recall!</a:t>
            </a:r>
          </a:p>
        </p:txBody>
      </p:sp>
    </p:spTree>
    <p:extLst>
      <p:ext uri="{BB962C8B-B14F-4D97-AF65-F5344CB8AC3E}">
        <p14:creationId xmlns:p14="http://schemas.microsoft.com/office/powerpoint/2010/main" val="25258027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a:extLst>
              <a:ext uri="{FF2B5EF4-FFF2-40B4-BE49-F238E27FC236}">
                <a16:creationId xmlns:a16="http://schemas.microsoft.com/office/drawing/2014/main" id="{7B1C6D6D-85D6-3CE5-C392-584A9B0CFE02}"/>
              </a:ext>
            </a:extLst>
          </p:cNvPr>
          <p:cNvSpPr txBox="1">
            <a:spLocks noChangeArrowheads="1"/>
          </p:cNvSpPr>
          <p:nvPr/>
        </p:nvSpPr>
        <p:spPr bwMode="auto">
          <a:xfrm>
            <a:off x="5029200" y="515938"/>
            <a:ext cx="2590800" cy="461962"/>
          </a:xfrm>
          <a:prstGeom prst="rect">
            <a:avLst/>
          </a:prstGeom>
          <a:solidFill>
            <a:srgbClr val="FFFF00"/>
          </a:solidFill>
          <a:ln>
            <a:noFill/>
          </a:ln>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Recall! In brief:</a:t>
            </a:r>
          </a:p>
        </p:txBody>
      </p:sp>
      <p:sp>
        <p:nvSpPr>
          <p:cNvPr id="3" name="Rectangle 2">
            <a:extLst>
              <a:ext uri="{FF2B5EF4-FFF2-40B4-BE49-F238E27FC236}">
                <a16:creationId xmlns:a16="http://schemas.microsoft.com/office/drawing/2014/main" id="{15A3A61C-CD34-B72B-9F87-46135C163D21}"/>
              </a:ext>
            </a:extLst>
          </p:cNvPr>
          <p:cNvSpPr>
            <a:spLocks noChangeArrowheads="1"/>
          </p:cNvSpPr>
          <p:nvPr/>
        </p:nvSpPr>
        <p:spPr bwMode="auto">
          <a:xfrm>
            <a:off x="1846294" y="977900"/>
            <a:ext cx="7207652"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b="1" i="0" dirty="0">
                <a:solidFill>
                  <a:srgbClr val="333333"/>
                </a:solidFill>
                <a:ea typeface="q_serif"/>
                <a:cs typeface="q_serif"/>
              </a:rPr>
              <a:t>public :</a:t>
            </a:r>
            <a:endParaRPr lang="en-US" altLang="en-US" sz="2000" dirty="0"/>
          </a:p>
          <a:p>
            <a:pPr>
              <a:spcBef>
                <a:spcPct val="0"/>
              </a:spcBef>
              <a:buClrTx/>
              <a:buFontTx/>
              <a:buNone/>
            </a:pPr>
            <a:r>
              <a:rPr lang="en-US" altLang="en-US" sz="2000" i="0" dirty="0">
                <a:solidFill>
                  <a:srgbClr val="333333"/>
                </a:solidFill>
                <a:ea typeface="q_serif"/>
                <a:cs typeface="q_serif"/>
              </a:rPr>
              <a:t>This is the access modifier of the main method. It has to be </a:t>
            </a:r>
            <a:r>
              <a:rPr lang="en-US" altLang="en-US" sz="2000" b="1" i="0" dirty="0">
                <a:solidFill>
                  <a:srgbClr val="007020"/>
                </a:solidFill>
                <a:ea typeface="q_serif"/>
                <a:cs typeface="q_serif"/>
              </a:rPr>
              <a:t>public</a:t>
            </a:r>
            <a:r>
              <a:rPr lang="en-US" altLang="en-US" sz="2000" i="0" dirty="0">
                <a:solidFill>
                  <a:srgbClr val="333333"/>
                </a:solidFill>
                <a:ea typeface="q_serif"/>
                <a:cs typeface="q_serif"/>
              </a:rPr>
              <a:t> so that the </a:t>
            </a:r>
            <a:r>
              <a:rPr lang="en-US" altLang="en-US" sz="2000" b="1" i="0" dirty="0">
                <a:solidFill>
                  <a:srgbClr val="2B6DAD"/>
                </a:solidFill>
                <a:ea typeface="q_serif"/>
                <a:cs typeface="q_serif"/>
              </a:rPr>
              <a:t>Java </a:t>
            </a:r>
            <a:r>
              <a:rPr lang="en-US" altLang="en-US" sz="2000" i="0" dirty="0">
                <a:solidFill>
                  <a:srgbClr val="333333"/>
                </a:solidFill>
                <a:ea typeface="q_serif"/>
                <a:cs typeface="q_serif"/>
              </a:rPr>
              <a:t>runtime can execute this method.</a:t>
            </a:r>
            <a:endParaRPr lang="en-US" altLang="en-US" sz="2000" dirty="0"/>
          </a:p>
          <a:p>
            <a:pPr>
              <a:spcBef>
                <a:spcPct val="0"/>
              </a:spcBef>
              <a:buClrTx/>
              <a:buFontTx/>
              <a:buNone/>
            </a:pPr>
            <a:r>
              <a:rPr lang="en-US" altLang="en-US" sz="2000" b="1" i="0" dirty="0">
                <a:solidFill>
                  <a:srgbClr val="333333"/>
                </a:solidFill>
                <a:ea typeface="q_serif"/>
                <a:cs typeface="q_serif"/>
              </a:rPr>
              <a:t>static :</a:t>
            </a:r>
            <a:endParaRPr lang="en-US" altLang="en-US" sz="2000" dirty="0"/>
          </a:p>
          <a:p>
            <a:pPr>
              <a:spcBef>
                <a:spcPct val="0"/>
              </a:spcBef>
              <a:buClrTx/>
              <a:buFontTx/>
              <a:buNone/>
            </a:pPr>
            <a:r>
              <a:rPr lang="en-US" altLang="en-US" sz="2000" i="0" dirty="0">
                <a:solidFill>
                  <a:srgbClr val="0000FF"/>
                </a:solidFill>
                <a:ea typeface="q_serif"/>
                <a:cs typeface="q_serif"/>
              </a:rPr>
              <a:t>When the Java runtime starts, there is no object of the class present. That’s why the main method has to be static so that JVM can load the class into memory and call the main method.</a:t>
            </a:r>
            <a:endParaRPr lang="en-US" altLang="en-US" sz="2000" dirty="0">
              <a:solidFill>
                <a:srgbClr val="0000FF"/>
              </a:solidFill>
            </a:endParaRPr>
          </a:p>
          <a:p>
            <a:pPr>
              <a:spcBef>
                <a:spcPct val="0"/>
              </a:spcBef>
              <a:buClrTx/>
              <a:buFontTx/>
              <a:buNone/>
            </a:pPr>
            <a:r>
              <a:rPr lang="en-US" altLang="en-US" sz="2000" b="1" i="0" dirty="0">
                <a:solidFill>
                  <a:srgbClr val="333333"/>
                </a:solidFill>
                <a:ea typeface="q_serif"/>
                <a:cs typeface="q_serif"/>
              </a:rPr>
              <a:t>void :</a:t>
            </a:r>
            <a:endParaRPr lang="en-US" altLang="en-US" sz="2000" dirty="0"/>
          </a:p>
          <a:p>
            <a:pPr>
              <a:spcBef>
                <a:spcPct val="0"/>
              </a:spcBef>
              <a:buClrTx/>
              <a:buFontTx/>
              <a:buNone/>
            </a:pPr>
            <a:r>
              <a:rPr lang="en-US" altLang="en-US" sz="2000" i="0" dirty="0">
                <a:solidFill>
                  <a:srgbClr val="333333"/>
                </a:solidFill>
                <a:ea typeface="q_serif"/>
                <a:cs typeface="q_serif"/>
              </a:rPr>
              <a:t>Java programming mandates that every method signature provide the return type. Java’s main method doesn’t return anything, that’s why its return type is </a:t>
            </a:r>
            <a:r>
              <a:rPr lang="en-US" altLang="en-US" sz="2000" b="1" i="0" dirty="0">
                <a:solidFill>
                  <a:srgbClr val="007020"/>
                </a:solidFill>
                <a:ea typeface="q_serif"/>
                <a:cs typeface="q_serif"/>
              </a:rPr>
              <a:t>void</a:t>
            </a:r>
            <a:r>
              <a:rPr lang="en-US" altLang="en-US" sz="2000" i="0" dirty="0">
                <a:solidFill>
                  <a:srgbClr val="333333"/>
                </a:solidFill>
                <a:ea typeface="q_serif"/>
                <a:cs typeface="q_serif"/>
              </a:rPr>
              <a:t>.</a:t>
            </a:r>
            <a:endParaRPr lang="en-US" altLang="en-US" sz="2000" dirty="0"/>
          </a:p>
          <a:p>
            <a:pPr>
              <a:spcBef>
                <a:spcPct val="0"/>
              </a:spcBef>
              <a:buClrTx/>
              <a:buFontTx/>
              <a:buNone/>
            </a:pPr>
            <a:r>
              <a:rPr lang="en-US" altLang="en-US" sz="2000" b="1" dirty="0">
                <a:solidFill>
                  <a:srgbClr val="333333"/>
                </a:solidFill>
                <a:ea typeface="q_serif"/>
                <a:cs typeface="q_serif"/>
              </a:rPr>
              <a:t>m</a:t>
            </a:r>
            <a:r>
              <a:rPr lang="en-US" altLang="en-US" sz="2000" b="1" i="0" dirty="0">
                <a:solidFill>
                  <a:srgbClr val="333333"/>
                </a:solidFill>
                <a:ea typeface="q_serif"/>
                <a:cs typeface="q_serif"/>
              </a:rPr>
              <a:t>ain() :</a:t>
            </a:r>
            <a:endParaRPr lang="en-US" altLang="en-US" sz="2000" dirty="0"/>
          </a:p>
          <a:p>
            <a:pPr>
              <a:spcBef>
                <a:spcPct val="0"/>
              </a:spcBef>
              <a:buClrTx/>
              <a:buFontTx/>
              <a:buNone/>
            </a:pPr>
            <a:r>
              <a:rPr lang="en-US" altLang="en-US" sz="2000" i="0" dirty="0">
                <a:solidFill>
                  <a:srgbClr val="333333"/>
                </a:solidFill>
                <a:ea typeface="q_serif"/>
                <a:cs typeface="q_serif"/>
              </a:rPr>
              <a:t>This is the name of the Java main method. It’s fixed and when we start a Java program, it looks for the main method.</a:t>
            </a:r>
            <a:endParaRPr lang="en-US" altLang="en-US" sz="2000" dirty="0"/>
          </a:p>
          <a:p>
            <a:pPr>
              <a:spcBef>
                <a:spcPct val="0"/>
              </a:spcBef>
              <a:buClrTx/>
              <a:buFontTx/>
              <a:buNone/>
            </a:pPr>
            <a:r>
              <a:rPr lang="en-US" altLang="en-US" sz="2000" b="1" i="0" dirty="0">
                <a:solidFill>
                  <a:srgbClr val="333333"/>
                </a:solidFill>
                <a:ea typeface="q_serif"/>
                <a:cs typeface="q_serif"/>
              </a:rPr>
              <a:t>String[] </a:t>
            </a:r>
            <a:r>
              <a:rPr lang="en-US" altLang="en-US" sz="2000" b="1" i="0" dirty="0" err="1">
                <a:solidFill>
                  <a:srgbClr val="333333"/>
                </a:solidFill>
                <a:ea typeface="q_serif"/>
                <a:cs typeface="q_serif"/>
              </a:rPr>
              <a:t>args</a:t>
            </a:r>
            <a:r>
              <a:rPr lang="en-US" altLang="en-US" sz="2000" b="1" i="0" dirty="0">
                <a:solidFill>
                  <a:srgbClr val="333333"/>
                </a:solidFill>
                <a:ea typeface="q_serif"/>
                <a:cs typeface="q_serif"/>
              </a:rPr>
              <a:t> :</a:t>
            </a:r>
            <a:endParaRPr lang="en-US" altLang="en-US" sz="2000" dirty="0"/>
          </a:p>
          <a:p>
            <a:pPr>
              <a:spcBef>
                <a:spcPct val="0"/>
              </a:spcBef>
              <a:buClrTx/>
              <a:buFontTx/>
              <a:buNone/>
            </a:pPr>
            <a:r>
              <a:rPr lang="en-US" altLang="en-US" sz="2000" i="0" dirty="0">
                <a:solidFill>
                  <a:srgbClr val="333333"/>
                </a:solidFill>
                <a:ea typeface="q_serif"/>
                <a:cs typeface="q_serif"/>
              </a:rPr>
              <a:t>Java’s main method accepts a single argument of a type String array. This is also called Java command line arguments.</a:t>
            </a:r>
            <a:endParaRPr lang="en-US" altLang="en-US" sz="2000" dirty="0"/>
          </a:p>
        </p:txBody>
      </p:sp>
    </p:spTree>
    <p:extLst>
      <p:ext uri="{BB962C8B-B14F-4D97-AF65-F5344CB8AC3E}">
        <p14:creationId xmlns:p14="http://schemas.microsoft.com/office/powerpoint/2010/main" val="2568090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7D13-7FB7-1BBC-BFA9-4AA12676034B}"/>
              </a:ext>
            </a:extLst>
          </p:cNvPr>
          <p:cNvSpPr txBox="1">
            <a:spLocks noChangeArrowheads="1"/>
          </p:cNvSpPr>
          <p:nvPr/>
        </p:nvSpPr>
        <p:spPr>
          <a:xfrm>
            <a:off x="1411866" y="273628"/>
            <a:ext cx="3762807" cy="7425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endParaRPr lang="en-US" altLang="en-US" sz="3200" dirty="0"/>
          </a:p>
        </p:txBody>
      </p:sp>
      <p:sp>
        <p:nvSpPr>
          <p:cNvPr id="3" name="Content Placeholder 2">
            <a:extLst>
              <a:ext uri="{FF2B5EF4-FFF2-40B4-BE49-F238E27FC236}">
                <a16:creationId xmlns:a16="http://schemas.microsoft.com/office/drawing/2014/main" id="{176AA835-E537-B4D9-06C0-964148D30800}"/>
              </a:ext>
            </a:extLst>
          </p:cNvPr>
          <p:cNvSpPr txBox="1">
            <a:spLocks noChangeArrowheads="1"/>
          </p:cNvSpPr>
          <p:nvPr/>
        </p:nvSpPr>
        <p:spPr>
          <a:xfrm>
            <a:off x="1155629" y="818457"/>
            <a:ext cx="9364585" cy="585250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600"/>
              </a:spcBef>
            </a:pPr>
            <a:r>
              <a:rPr lang="en-US" altLang="en-US" sz="2400" dirty="0">
                <a:latin typeface="Times New Roman" panose="02020603050405020304" pitchFamily="18" charset="0"/>
                <a:cs typeface="Times New Roman" panose="02020603050405020304" pitchFamily="18" charset="0"/>
              </a:rPr>
              <a:t>You have already used the following objects:</a:t>
            </a:r>
          </a:p>
          <a:p>
            <a:pPr marL="914400" lvl="1" indent="-457200">
              <a:spcBef>
                <a:spcPts val="600"/>
              </a:spcBef>
            </a:pPr>
            <a:r>
              <a:rPr lang="en-US" altLang="en-US" b="1" dirty="0">
                <a:latin typeface="Courier New" panose="02070309020205020404" pitchFamily="49" charset="0"/>
                <a:cs typeface="Courier New" panose="02070309020205020404" pitchFamily="49" charset="0"/>
              </a:rPr>
              <a:t>Scanner</a:t>
            </a:r>
            <a:r>
              <a:rPr lang="en-US" altLang="en-US" dirty="0"/>
              <a:t> </a:t>
            </a:r>
            <a:r>
              <a:rPr lang="en-US" altLang="en-US" dirty="0">
                <a:latin typeface="Times New Roman" panose="02020603050405020304" pitchFamily="18" charset="0"/>
                <a:cs typeface="Times New Roman" panose="02020603050405020304" pitchFamily="18" charset="0"/>
              </a:rPr>
              <a:t>objects, for reading input</a:t>
            </a:r>
          </a:p>
          <a:p>
            <a:pPr marL="857250" lvl="2" indent="0">
              <a:spcBef>
                <a:spcPts val="600"/>
              </a:spcBef>
              <a:buFontTx/>
              <a:buNone/>
            </a:pPr>
            <a:r>
              <a:rPr lang="en-US" altLang="en-US" sz="2400" dirty="0">
                <a:latin typeface="Consolas" panose="020B0609020204030204" pitchFamily="49" charset="0"/>
              </a:rPr>
              <a:t> Scanner kb = new </a:t>
            </a:r>
            <a:r>
              <a:rPr lang="en-US" altLang="en-US" sz="2400" dirty="0">
                <a:highlight>
                  <a:srgbClr val="FFFF00"/>
                </a:highlight>
                <a:latin typeface="Consolas" panose="020B0609020204030204" pitchFamily="49" charset="0"/>
              </a:rPr>
              <a:t>Scanner(System.in);</a:t>
            </a:r>
          </a:p>
          <a:p>
            <a:pPr marL="857250" lvl="2" indent="0">
              <a:spcBef>
                <a:spcPts val="600"/>
              </a:spcBef>
              <a:buFontTx/>
              <a:buNone/>
            </a:pPr>
            <a:r>
              <a:rPr lang="en-US" altLang="en-US" sz="2400" dirty="0">
                <a:latin typeface="Consolas" panose="020B0609020204030204" pitchFamily="49" charset="0"/>
              </a:rPr>
              <a:t> String filename = </a:t>
            </a:r>
            <a:r>
              <a:rPr lang="en-US" altLang="en-US" sz="2400" dirty="0" err="1">
                <a:latin typeface="Consolas" panose="020B0609020204030204" pitchFamily="49" charset="0"/>
              </a:rPr>
              <a:t>kb.nextLine</a:t>
            </a:r>
            <a:r>
              <a:rPr lang="en-US" altLang="en-US" sz="2400" dirty="0">
                <a:latin typeface="Consolas" panose="020B0609020204030204" pitchFamily="49" charset="0"/>
              </a:rPr>
              <a:t>();</a:t>
            </a:r>
          </a:p>
          <a:p>
            <a:pPr marL="914400" lvl="1" indent="-457200">
              <a:spcBef>
                <a:spcPts val="600"/>
              </a:spcBef>
            </a:pPr>
            <a:r>
              <a:rPr lang="en-US" altLang="en-US" b="1" dirty="0">
                <a:latin typeface="Courier New" panose="02070309020205020404" pitchFamily="49" charset="0"/>
                <a:cs typeface="Courier New" panose="02070309020205020404" pitchFamily="49" charset="0"/>
              </a:rPr>
              <a:t>Random</a:t>
            </a:r>
            <a:r>
              <a:rPr lang="en-US" altLang="en-US" dirty="0"/>
              <a:t> </a:t>
            </a:r>
            <a:r>
              <a:rPr lang="en-US" altLang="en-US" dirty="0">
                <a:latin typeface="Times New Roman" panose="02020603050405020304" pitchFamily="18" charset="0"/>
                <a:cs typeface="Times New Roman" panose="02020603050405020304" pitchFamily="18" charset="0"/>
              </a:rPr>
              <a:t>objects, for generating random numbers</a:t>
            </a:r>
          </a:p>
          <a:p>
            <a:pPr marL="857250" lvl="2" indent="0">
              <a:spcBef>
                <a:spcPts val="600"/>
              </a:spcBef>
              <a:buFontTx/>
              <a:buNone/>
            </a:pPr>
            <a:r>
              <a:rPr lang="en-US" altLang="en-US" sz="2400" dirty="0">
                <a:latin typeface="Consolas" panose="020B0609020204030204" pitchFamily="49" charset="0"/>
                <a:cs typeface="Courier New" panose="02070309020205020404" pitchFamily="49" charset="0"/>
              </a:rPr>
              <a:t>Random </a:t>
            </a:r>
            <a:r>
              <a:rPr lang="en-US" altLang="en-US" sz="2400" dirty="0" err="1">
                <a:latin typeface="Consolas" panose="020B0609020204030204" pitchFamily="49" charset="0"/>
                <a:cs typeface="Courier New" panose="02070309020205020404" pitchFamily="49" charset="0"/>
              </a:rPr>
              <a:t>rN</a:t>
            </a:r>
            <a:r>
              <a:rPr lang="en-US" altLang="en-US" sz="2400" dirty="0">
                <a:latin typeface="Consolas" panose="020B0609020204030204" pitchFamily="49" charset="0"/>
                <a:cs typeface="Courier New" panose="02070309020205020404" pitchFamily="49" charset="0"/>
              </a:rPr>
              <a:t> = new </a:t>
            </a:r>
            <a:r>
              <a:rPr lang="en-US" altLang="en-US" sz="2400" dirty="0">
                <a:highlight>
                  <a:srgbClr val="FFFF00"/>
                </a:highlight>
                <a:latin typeface="Consolas" panose="020B0609020204030204" pitchFamily="49" charset="0"/>
                <a:cs typeface="Courier New" panose="02070309020205020404" pitchFamily="49" charset="0"/>
              </a:rPr>
              <a:t>Random();</a:t>
            </a:r>
          </a:p>
          <a:p>
            <a:pPr marL="857250" lvl="2" indent="0">
              <a:spcBef>
                <a:spcPts val="600"/>
              </a:spcBef>
              <a:buFontTx/>
              <a:buNone/>
            </a:pPr>
            <a:r>
              <a:rPr lang="en-US" altLang="en-US" sz="2400" dirty="0">
                <a:latin typeface="Consolas" panose="020B0609020204030204" pitchFamily="49" charset="0"/>
                <a:cs typeface="Courier New" panose="02070309020205020404" pitchFamily="49" charset="0"/>
              </a:rPr>
              <a:t>int number = </a:t>
            </a:r>
            <a:r>
              <a:rPr lang="en-US" altLang="en-US" sz="2400" dirty="0" err="1">
                <a:latin typeface="Consolas" panose="020B0609020204030204" pitchFamily="49" charset="0"/>
                <a:cs typeface="Courier New" panose="02070309020205020404" pitchFamily="49" charset="0"/>
              </a:rPr>
              <a:t>rN.nextInt</a:t>
            </a:r>
            <a:r>
              <a:rPr lang="en-US" altLang="en-US" sz="2400" dirty="0">
                <a:latin typeface="Consolas" panose="020B0609020204030204" pitchFamily="49" charset="0"/>
                <a:cs typeface="Courier New" panose="02070309020205020404" pitchFamily="49" charset="0"/>
              </a:rPr>
              <a:t>();</a:t>
            </a:r>
          </a:p>
          <a:p>
            <a:pPr marL="857250" lvl="2" indent="0">
              <a:spcBef>
                <a:spcPts val="600"/>
              </a:spcBef>
              <a:buFontTx/>
              <a:buNone/>
            </a:pPr>
            <a:r>
              <a:rPr lang="en-US" altLang="en-US" sz="2400" dirty="0">
                <a:latin typeface="Consolas" panose="020B0609020204030204" pitchFamily="49" charset="0"/>
                <a:cs typeface="Courier New" panose="02070309020205020404" pitchFamily="49" charset="0"/>
              </a:rPr>
              <a:t>double number = </a:t>
            </a:r>
            <a:r>
              <a:rPr lang="en-US" altLang="en-US" sz="2400" dirty="0" err="1">
                <a:latin typeface="Consolas" panose="020B0609020204030204" pitchFamily="49" charset="0"/>
                <a:cs typeface="Courier New" panose="02070309020205020404" pitchFamily="49" charset="0"/>
              </a:rPr>
              <a:t>rN.nextDouble</a:t>
            </a:r>
            <a:r>
              <a:rPr lang="en-US" altLang="en-US" sz="2400" dirty="0">
                <a:latin typeface="Consolas" panose="020B0609020204030204" pitchFamily="49" charset="0"/>
                <a:cs typeface="Courier New" panose="02070309020205020404" pitchFamily="49" charset="0"/>
              </a:rPr>
              <a:t>() + 1.0; </a:t>
            </a:r>
          </a:p>
          <a:p>
            <a:pPr marL="857250" lvl="2" indent="0">
              <a:spcBef>
                <a:spcPts val="600"/>
              </a:spcBef>
              <a:buFontTx/>
              <a:buNone/>
            </a:pPr>
            <a:r>
              <a:rPr lang="en-US" altLang="en-US" sz="2400" dirty="0">
                <a:latin typeface="Consolas" panose="020B0609020204030204" pitchFamily="49" charset="0"/>
                <a:cs typeface="Courier New" panose="02070309020205020404" pitchFamily="49" charset="0"/>
              </a:rPr>
              <a:t>				 //range [1.0 .. 2.0);</a:t>
            </a:r>
          </a:p>
          <a:p>
            <a:pPr marL="914400" lvl="1" indent="-457200">
              <a:spcBef>
                <a:spcPts val="600"/>
              </a:spcBef>
            </a:pPr>
            <a:r>
              <a:rPr lang="en-US" altLang="en-US" b="1" dirty="0" err="1">
                <a:highlight>
                  <a:srgbClr val="FFFF00"/>
                </a:highlight>
                <a:latin typeface="Courier New" panose="02070309020205020404" pitchFamily="49" charset="0"/>
                <a:cs typeface="Courier New" panose="02070309020205020404" pitchFamily="49" charset="0"/>
              </a:rPr>
              <a:t>PrintWriter</a:t>
            </a:r>
            <a:r>
              <a:rPr lang="en-US" altLang="en-US" dirty="0">
                <a:highlight>
                  <a:srgbClr val="FFFF00"/>
                </a:highlight>
              </a:rPr>
              <a:t> </a:t>
            </a:r>
            <a:r>
              <a:rPr lang="en-US" altLang="en-US" dirty="0">
                <a:highlight>
                  <a:srgbClr val="FFFF00"/>
                </a:highlight>
                <a:latin typeface="Times New Roman" panose="02020603050405020304" pitchFamily="18" charset="0"/>
                <a:cs typeface="Times New Roman" panose="02020603050405020304" pitchFamily="18" charset="0"/>
              </a:rPr>
              <a:t>objects</a:t>
            </a:r>
            <a:r>
              <a:rPr lang="en-US" altLang="en-US" dirty="0">
                <a:latin typeface="Times New Roman" panose="02020603050405020304" pitchFamily="18" charset="0"/>
                <a:cs typeface="Times New Roman" panose="02020603050405020304" pitchFamily="18" charset="0"/>
              </a:rPr>
              <a:t>, for writing data to files</a:t>
            </a:r>
          </a:p>
          <a:p>
            <a:pPr marL="457200" indent="-457200">
              <a:spcBef>
                <a:spcPts val="600"/>
              </a:spcBef>
            </a:pPr>
            <a:r>
              <a:rPr lang="en-US" altLang="en-US" sz="2400" dirty="0">
                <a:latin typeface="Times New Roman" panose="02020603050405020304" pitchFamily="18" charset="0"/>
                <a:cs typeface="Times New Roman" panose="02020603050405020304" pitchFamily="18" charset="0"/>
              </a:rPr>
              <a:t>When a program needs the services of a particular type of object, it </a:t>
            </a:r>
            <a:r>
              <a:rPr lang="en-US" altLang="en-US" sz="2400" dirty="0">
                <a:solidFill>
                  <a:srgbClr val="0000FF"/>
                </a:solidFill>
                <a:latin typeface="Times New Roman" panose="02020603050405020304" pitchFamily="18" charset="0"/>
                <a:cs typeface="Times New Roman" panose="02020603050405020304" pitchFamily="18" charset="0"/>
              </a:rPr>
              <a:t>creates that object </a:t>
            </a:r>
            <a:r>
              <a:rPr lang="en-US" altLang="en-US" sz="2400" dirty="0">
                <a:latin typeface="Times New Roman" panose="02020603050405020304" pitchFamily="18" charset="0"/>
                <a:cs typeface="Times New Roman" panose="02020603050405020304" pitchFamily="18" charset="0"/>
              </a:rPr>
              <a:t>in memory, and then </a:t>
            </a:r>
            <a:r>
              <a:rPr lang="en-US" altLang="en-US" sz="2400" dirty="0">
                <a:solidFill>
                  <a:srgbClr val="0000FF"/>
                </a:solidFill>
                <a:latin typeface="Times New Roman" panose="02020603050405020304" pitchFamily="18" charset="0"/>
                <a:cs typeface="Times New Roman" panose="02020603050405020304" pitchFamily="18" charset="0"/>
              </a:rPr>
              <a:t>calls that object's methods </a:t>
            </a:r>
            <a:r>
              <a:rPr lang="en-US" altLang="en-US" sz="2400" dirty="0">
                <a:latin typeface="Times New Roman" panose="02020603050405020304" pitchFamily="18" charset="0"/>
                <a:cs typeface="Times New Roman" panose="02020603050405020304" pitchFamily="18" charset="0"/>
              </a:rPr>
              <a:t>as necessary.</a:t>
            </a:r>
          </a:p>
          <a:p>
            <a:pPr marL="457200" indent="-457200">
              <a:spcBef>
                <a:spcPts val="600"/>
              </a:spcBef>
            </a:pPr>
            <a:r>
              <a:rPr lang="en-US" altLang="en-US" sz="2400" dirty="0" err="1">
                <a:latin typeface="Consolas" panose="020B0609020204030204" pitchFamily="49" charset="0"/>
                <a:cs typeface="Courier New" panose="02070309020205020404" pitchFamily="49" charset="0"/>
              </a:rPr>
              <a:t>rN.nextDouble</a:t>
            </a:r>
            <a:r>
              <a:rPr lang="en-US" altLang="en-US" sz="2400" dirty="0">
                <a:latin typeface="Consolas" panose="020B0609020204030204" pitchFamily="49" charset="0"/>
                <a:cs typeface="Courier New" panose="02070309020205020404" pitchFamily="49" charset="0"/>
              </a:rPr>
              <a:t>()</a:t>
            </a:r>
            <a:r>
              <a:rPr lang="en-US" altLang="en-US" sz="2400" dirty="0">
                <a:latin typeface="Times New Roman" panose="02020603050405020304" pitchFamily="18" charset="0"/>
                <a:cs typeface="Times New Roman" panose="02020603050405020304" pitchFamily="18" charset="0"/>
              </a:rPr>
              <a:t>is a method of a Random object. It range is [0.0, 1.0).</a:t>
            </a:r>
          </a:p>
        </p:txBody>
      </p:sp>
      <p:grpSp>
        <p:nvGrpSpPr>
          <p:cNvPr id="4" name="Group 51">
            <a:extLst>
              <a:ext uri="{FF2B5EF4-FFF2-40B4-BE49-F238E27FC236}">
                <a16:creationId xmlns:a16="http://schemas.microsoft.com/office/drawing/2014/main" id="{5C85856E-2B80-8D80-DE42-ADAD9A0E4525}"/>
              </a:ext>
            </a:extLst>
          </p:cNvPr>
          <p:cNvGrpSpPr>
            <a:grpSpLocks/>
          </p:cNvGrpSpPr>
          <p:nvPr/>
        </p:nvGrpSpPr>
        <p:grpSpPr bwMode="auto">
          <a:xfrm>
            <a:off x="8936183" y="187037"/>
            <a:ext cx="2563234" cy="4648200"/>
            <a:chOff x="2165" y="816"/>
            <a:chExt cx="1776" cy="3072"/>
          </a:xfrm>
        </p:grpSpPr>
        <p:sp>
          <p:nvSpPr>
            <p:cNvPr id="5" name="Rectangle 4">
              <a:extLst>
                <a:ext uri="{FF2B5EF4-FFF2-40B4-BE49-F238E27FC236}">
                  <a16:creationId xmlns:a16="http://schemas.microsoft.com/office/drawing/2014/main" id="{27852BD8-2546-6D59-73FB-658BE9F5A71D}"/>
                </a:ext>
              </a:extLst>
            </p:cNvPr>
            <p:cNvSpPr>
              <a:spLocks noChangeArrowheads="1"/>
            </p:cNvSpPr>
            <p:nvPr/>
          </p:nvSpPr>
          <p:spPr bwMode="auto">
            <a:xfrm>
              <a:off x="2165" y="816"/>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err="1"/>
                <a:t>ScannerObject</a:t>
              </a:r>
              <a:endParaRPr lang="en-US" altLang="en-US" sz="2400" dirty="0"/>
            </a:p>
          </p:txBody>
        </p:sp>
        <p:sp>
          <p:nvSpPr>
            <p:cNvPr id="6" name="Rectangle 5">
              <a:extLst>
                <a:ext uri="{FF2B5EF4-FFF2-40B4-BE49-F238E27FC236}">
                  <a16:creationId xmlns:a16="http://schemas.microsoft.com/office/drawing/2014/main" id="{11096F19-FD92-3CED-231A-E646626780BE}"/>
                </a:ext>
              </a:extLst>
            </p:cNvPr>
            <p:cNvSpPr>
              <a:spLocks noChangeArrowheads="1"/>
            </p:cNvSpPr>
            <p:nvPr/>
          </p:nvSpPr>
          <p:spPr bwMode="auto">
            <a:xfrm>
              <a:off x="2165" y="1104"/>
              <a:ext cx="1776" cy="336"/>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600" dirty="0"/>
                <a:t>Attributes (data)</a:t>
              </a:r>
              <a:br>
                <a:rPr lang="en-US" altLang="en-US" sz="1600" dirty="0"/>
              </a:br>
              <a:r>
                <a:rPr lang="en-US" altLang="en-US" sz="1600" dirty="0"/>
                <a:t>typically private to this object</a:t>
              </a:r>
            </a:p>
          </p:txBody>
        </p:sp>
        <p:sp>
          <p:nvSpPr>
            <p:cNvPr id="7" name="Rectangle 6">
              <a:extLst>
                <a:ext uri="{FF2B5EF4-FFF2-40B4-BE49-F238E27FC236}">
                  <a16:creationId xmlns:a16="http://schemas.microsoft.com/office/drawing/2014/main" id="{66900985-AEDE-8FBA-AB6F-8DF3DF56F9ED}"/>
                </a:ext>
              </a:extLst>
            </p:cNvPr>
            <p:cNvSpPr>
              <a:spLocks noChangeArrowheads="1"/>
            </p:cNvSpPr>
            <p:nvPr/>
          </p:nvSpPr>
          <p:spPr bwMode="auto">
            <a:xfrm>
              <a:off x="2165" y="1440"/>
              <a:ext cx="1776" cy="244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dirty="0"/>
                <a:t>Methods</a:t>
              </a:r>
              <a:br>
                <a:rPr lang="en-US" altLang="en-US" sz="1800" dirty="0"/>
              </a:br>
              <a:r>
                <a:rPr lang="en-US" altLang="en-US" sz="1800" dirty="0"/>
                <a:t>(behaviors / procedures)</a:t>
              </a:r>
            </a:p>
          </p:txBody>
        </p:sp>
        <p:grpSp>
          <p:nvGrpSpPr>
            <p:cNvPr id="8" name="Group 7">
              <a:extLst>
                <a:ext uri="{FF2B5EF4-FFF2-40B4-BE49-F238E27FC236}">
                  <a16:creationId xmlns:a16="http://schemas.microsoft.com/office/drawing/2014/main" id="{491A58EE-CEEF-BB77-7E34-D329BC429819}"/>
                </a:ext>
              </a:extLst>
            </p:cNvPr>
            <p:cNvGrpSpPr>
              <a:grpSpLocks/>
            </p:cNvGrpSpPr>
            <p:nvPr/>
          </p:nvGrpSpPr>
          <p:grpSpPr bwMode="auto">
            <a:xfrm>
              <a:off x="2501" y="2112"/>
              <a:ext cx="1147" cy="1296"/>
              <a:chOff x="1584" y="1584"/>
              <a:chExt cx="1402" cy="1584"/>
            </a:xfrm>
          </p:grpSpPr>
          <p:grpSp>
            <p:nvGrpSpPr>
              <p:cNvPr id="12" name="Group 8">
                <a:extLst>
                  <a:ext uri="{FF2B5EF4-FFF2-40B4-BE49-F238E27FC236}">
                    <a16:creationId xmlns:a16="http://schemas.microsoft.com/office/drawing/2014/main" id="{A60A6BBA-A7B1-82A1-B98D-C24080860617}"/>
                  </a:ext>
                </a:extLst>
              </p:cNvPr>
              <p:cNvGrpSpPr>
                <a:grpSpLocks/>
              </p:cNvGrpSpPr>
              <p:nvPr/>
            </p:nvGrpSpPr>
            <p:grpSpPr bwMode="auto">
              <a:xfrm>
                <a:off x="1584" y="1584"/>
                <a:ext cx="346" cy="432"/>
                <a:chOff x="1776" y="2208"/>
                <a:chExt cx="192" cy="240"/>
              </a:xfrm>
            </p:grpSpPr>
            <p:sp>
              <p:nvSpPr>
                <p:cNvPr id="37" name="AutoShape 9">
                  <a:extLst>
                    <a:ext uri="{FF2B5EF4-FFF2-40B4-BE49-F238E27FC236}">
                      <a16:creationId xmlns:a16="http://schemas.microsoft.com/office/drawing/2014/main" id="{6FDCC7F0-A881-18AA-3BFB-CD7E6BE6E333}"/>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8" name="AutoShape 10">
                  <a:extLst>
                    <a:ext uri="{FF2B5EF4-FFF2-40B4-BE49-F238E27FC236}">
                      <a16:creationId xmlns:a16="http://schemas.microsoft.com/office/drawing/2014/main" id="{409815B8-640D-45AB-A921-F603042964B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3" name="Group 11">
                <a:extLst>
                  <a:ext uri="{FF2B5EF4-FFF2-40B4-BE49-F238E27FC236}">
                    <a16:creationId xmlns:a16="http://schemas.microsoft.com/office/drawing/2014/main" id="{EECF1643-84B1-92EF-14DF-2F05D26AB455}"/>
                  </a:ext>
                </a:extLst>
              </p:cNvPr>
              <p:cNvGrpSpPr>
                <a:grpSpLocks/>
              </p:cNvGrpSpPr>
              <p:nvPr/>
            </p:nvGrpSpPr>
            <p:grpSpPr bwMode="auto">
              <a:xfrm>
                <a:off x="2112" y="1584"/>
                <a:ext cx="346" cy="432"/>
                <a:chOff x="1776" y="2208"/>
                <a:chExt cx="192" cy="240"/>
              </a:xfrm>
            </p:grpSpPr>
            <p:sp>
              <p:nvSpPr>
                <p:cNvPr id="35" name="AutoShape 12">
                  <a:extLst>
                    <a:ext uri="{FF2B5EF4-FFF2-40B4-BE49-F238E27FC236}">
                      <a16:creationId xmlns:a16="http://schemas.microsoft.com/office/drawing/2014/main" id="{2338AA76-03D6-E6C6-7561-977D6C91936F}"/>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6" name="AutoShape 13">
                  <a:extLst>
                    <a:ext uri="{FF2B5EF4-FFF2-40B4-BE49-F238E27FC236}">
                      <a16:creationId xmlns:a16="http://schemas.microsoft.com/office/drawing/2014/main" id="{CBFD63FD-8F64-5262-A19B-F2D8F409F1E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4" name="Group 14">
                <a:extLst>
                  <a:ext uri="{FF2B5EF4-FFF2-40B4-BE49-F238E27FC236}">
                    <a16:creationId xmlns:a16="http://schemas.microsoft.com/office/drawing/2014/main" id="{183FAAF2-9610-7E62-8B37-58DCF0994933}"/>
                  </a:ext>
                </a:extLst>
              </p:cNvPr>
              <p:cNvGrpSpPr>
                <a:grpSpLocks/>
              </p:cNvGrpSpPr>
              <p:nvPr/>
            </p:nvGrpSpPr>
            <p:grpSpPr bwMode="auto">
              <a:xfrm>
                <a:off x="2640" y="1584"/>
                <a:ext cx="346" cy="432"/>
                <a:chOff x="1776" y="2208"/>
                <a:chExt cx="192" cy="240"/>
              </a:xfrm>
            </p:grpSpPr>
            <p:sp>
              <p:nvSpPr>
                <p:cNvPr id="33" name="AutoShape 15">
                  <a:extLst>
                    <a:ext uri="{FF2B5EF4-FFF2-40B4-BE49-F238E27FC236}">
                      <a16:creationId xmlns:a16="http://schemas.microsoft.com/office/drawing/2014/main" id="{A38AF675-7D49-F701-FC9A-FBF7A39843F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4" name="AutoShape 16">
                  <a:extLst>
                    <a:ext uri="{FF2B5EF4-FFF2-40B4-BE49-F238E27FC236}">
                      <a16:creationId xmlns:a16="http://schemas.microsoft.com/office/drawing/2014/main" id="{A1360A8E-0AF0-618D-CE77-A5E13D272BE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5" name="Group 17">
                <a:extLst>
                  <a:ext uri="{FF2B5EF4-FFF2-40B4-BE49-F238E27FC236}">
                    <a16:creationId xmlns:a16="http://schemas.microsoft.com/office/drawing/2014/main" id="{D3FE988E-969F-432B-62DE-3D9AF11DE562}"/>
                  </a:ext>
                </a:extLst>
              </p:cNvPr>
              <p:cNvGrpSpPr>
                <a:grpSpLocks/>
              </p:cNvGrpSpPr>
              <p:nvPr/>
            </p:nvGrpSpPr>
            <p:grpSpPr bwMode="auto">
              <a:xfrm>
                <a:off x="2640" y="2736"/>
                <a:ext cx="346" cy="432"/>
                <a:chOff x="1776" y="2208"/>
                <a:chExt cx="192" cy="240"/>
              </a:xfrm>
            </p:grpSpPr>
            <p:sp>
              <p:nvSpPr>
                <p:cNvPr id="31" name="AutoShape 18">
                  <a:extLst>
                    <a:ext uri="{FF2B5EF4-FFF2-40B4-BE49-F238E27FC236}">
                      <a16:creationId xmlns:a16="http://schemas.microsoft.com/office/drawing/2014/main" id="{185EEA02-120D-E3AF-832C-3D77D9E4516A}"/>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2" name="AutoShape 19">
                  <a:extLst>
                    <a:ext uri="{FF2B5EF4-FFF2-40B4-BE49-F238E27FC236}">
                      <a16:creationId xmlns:a16="http://schemas.microsoft.com/office/drawing/2014/main" id="{7C35C87F-0BBF-C6D2-67C2-153C0A018BD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6" name="Group 20">
                <a:extLst>
                  <a:ext uri="{FF2B5EF4-FFF2-40B4-BE49-F238E27FC236}">
                    <a16:creationId xmlns:a16="http://schemas.microsoft.com/office/drawing/2014/main" id="{E368C952-6AFA-FFEC-17AD-AF4C9E21AA58}"/>
                  </a:ext>
                </a:extLst>
              </p:cNvPr>
              <p:cNvGrpSpPr>
                <a:grpSpLocks/>
              </p:cNvGrpSpPr>
              <p:nvPr/>
            </p:nvGrpSpPr>
            <p:grpSpPr bwMode="auto">
              <a:xfrm>
                <a:off x="1584" y="2160"/>
                <a:ext cx="346" cy="432"/>
                <a:chOff x="1776" y="2208"/>
                <a:chExt cx="192" cy="240"/>
              </a:xfrm>
            </p:grpSpPr>
            <p:sp>
              <p:nvSpPr>
                <p:cNvPr id="29" name="AutoShape 21">
                  <a:extLst>
                    <a:ext uri="{FF2B5EF4-FFF2-40B4-BE49-F238E27FC236}">
                      <a16:creationId xmlns:a16="http://schemas.microsoft.com/office/drawing/2014/main" id="{3370E89A-8A84-B6C1-27F7-0EB89A9797D4}"/>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0" name="AutoShape 22">
                  <a:extLst>
                    <a:ext uri="{FF2B5EF4-FFF2-40B4-BE49-F238E27FC236}">
                      <a16:creationId xmlns:a16="http://schemas.microsoft.com/office/drawing/2014/main" id="{7E89C421-41D1-40CB-5CA1-87002EC20342}"/>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7" name="Group 23">
                <a:extLst>
                  <a:ext uri="{FF2B5EF4-FFF2-40B4-BE49-F238E27FC236}">
                    <a16:creationId xmlns:a16="http://schemas.microsoft.com/office/drawing/2014/main" id="{DA255417-6C5D-4DE0-D6B0-BEC1EA2CD763}"/>
                  </a:ext>
                </a:extLst>
              </p:cNvPr>
              <p:cNvGrpSpPr>
                <a:grpSpLocks/>
              </p:cNvGrpSpPr>
              <p:nvPr/>
            </p:nvGrpSpPr>
            <p:grpSpPr bwMode="auto">
              <a:xfrm>
                <a:off x="2112" y="2160"/>
                <a:ext cx="346" cy="432"/>
                <a:chOff x="1776" y="2208"/>
                <a:chExt cx="192" cy="240"/>
              </a:xfrm>
            </p:grpSpPr>
            <p:sp>
              <p:nvSpPr>
                <p:cNvPr id="27" name="AutoShape 24">
                  <a:extLst>
                    <a:ext uri="{FF2B5EF4-FFF2-40B4-BE49-F238E27FC236}">
                      <a16:creationId xmlns:a16="http://schemas.microsoft.com/office/drawing/2014/main" id="{878BAB1A-E3A9-AE11-337F-4378944742E6}"/>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8" name="AutoShape 25">
                  <a:extLst>
                    <a:ext uri="{FF2B5EF4-FFF2-40B4-BE49-F238E27FC236}">
                      <a16:creationId xmlns:a16="http://schemas.microsoft.com/office/drawing/2014/main" id="{ACD6765E-2C93-5E82-3BE4-9CFCBC52A995}"/>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8" name="Group 26">
                <a:extLst>
                  <a:ext uri="{FF2B5EF4-FFF2-40B4-BE49-F238E27FC236}">
                    <a16:creationId xmlns:a16="http://schemas.microsoft.com/office/drawing/2014/main" id="{55241EF4-98CB-3D56-A9F4-22C9EC79AA5D}"/>
                  </a:ext>
                </a:extLst>
              </p:cNvPr>
              <p:cNvGrpSpPr>
                <a:grpSpLocks/>
              </p:cNvGrpSpPr>
              <p:nvPr/>
            </p:nvGrpSpPr>
            <p:grpSpPr bwMode="auto">
              <a:xfrm>
                <a:off x="2640" y="2160"/>
                <a:ext cx="346" cy="432"/>
                <a:chOff x="1776" y="2208"/>
                <a:chExt cx="192" cy="240"/>
              </a:xfrm>
            </p:grpSpPr>
            <p:sp>
              <p:nvSpPr>
                <p:cNvPr id="25" name="AutoShape 27">
                  <a:extLst>
                    <a:ext uri="{FF2B5EF4-FFF2-40B4-BE49-F238E27FC236}">
                      <a16:creationId xmlns:a16="http://schemas.microsoft.com/office/drawing/2014/main" id="{A6775681-22DD-3195-EFC8-F7713364E0C2}"/>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6" name="AutoShape 28">
                  <a:extLst>
                    <a:ext uri="{FF2B5EF4-FFF2-40B4-BE49-F238E27FC236}">
                      <a16:creationId xmlns:a16="http://schemas.microsoft.com/office/drawing/2014/main" id="{92CD59C2-2BFB-F2BB-22C7-7599E9A55F9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9" name="Group 29">
                <a:extLst>
                  <a:ext uri="{FF2B5EF4-FFF2-40B4-BE49-F238E27FC236}">
                    <a16:creationId xmlns:a16="http://schemas.microsoft.com/office/drawing/2014/main" id="{5115705E-AE59-6B29-3A32-95EE1D125FBA}"/>
                  </a:ext>
                </a:extLst>
              </p:cNvPr>
              <p:cNvGrpSpPr>
                <a:grpSpLocks/>
              </p:cNvGrpSpPr>
              <p:nvPr/>
            </p:nvGrpSpPr>
            <p:grpSpPr bwMode="auto">
              <a:xfrm>
                <a:off x="1584" y="2736"/>
                <a:ext cx="346" cy="432"/>
                <a:chOff x="1776" y="2208"/>
                <a:chExt cx="192" cy="240"/>
              </a:xfrm>
            </p:grpSpPr>
            <p:sp>
              <p:nvSpPr>
                <p:cNvPr id="23" name="AutoShape 30">
                  <a:extLst>
                    <a:ext uri="{FF2B5EF4-FFF2-40B4-BE49-F238E27FC236}">
                      <a16:creationId xmlns:a16="http://schemas.microsoft.com/office/drawing/2014/main" id="{F4F2EAED-7E2F-4D97-40C3-E0B2BFE8832F}"/>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4" name="AutoShape 31">
                  <a:extLst>
                    <a:ext uri="{FF2B5EF4-FFF2-40B4-BE49-F238E27FC236}">
                      <a16:creationId xmlns:a16="http://schemas.microsoft.com/office/drawing/2014/main" id="{9A4DFE4D-B648-703B-2663-116213F4A44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0" name="Group 32">
                <a:extLst>
                  <a:ext uri="{FF2B5EF4-FFF2-40B4-BE49-F238E27FC236}">
                    <a16:creationId xmlns:a16="http://schemas.microsoft.com/office/drawing/2014/main" id="{BF14E883-B870-6842-5AF3-CC6321B228FE}"/>
                  </a:ext>
                </a:extLst>
              </p:cNvPr>
              <p:cNvGrpSpPr>
                <a:grpSpLocks/>
              </p:cNvGrpSpPr>
              <p:nvPr/>
            </p:nvGrpSpPr>
            <p:grpSpPr bwMode="auto">
              <a:xfrm>
                <a:off x="2112" y="2736"/>
                <a:ext cx="346" cy="432"/>
                <a:chOff x="1776" y="2208"/>
                <a:chExt cx="192" cy="240"/>
              </a:xfrm>
            </p:grpSpPr>
            <p:sp>
              <p:nvSpPr>
                <p:cNvPr id="21" name="AutoShape 33">
                  <a:extLst>
                    <a:ext uri="{FF2B5EF4-FFF2-40B4-BE49-F238E27FC236}">
                      <a16:creationId xmlns:a16="http://schemas.microsoft.com/office/drawing/2014/main" id="{043A229B-03D4-9542-DBA0-4E6AA7A49E0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2" name="AutoShape 34">
                  <a:extLst>
                    <a:ext uri="{FF2B5EF4-FFF2-40B4-BE49-F238E27FC236}">
                      <a16:creationId xmlns:a16="http://schemas.microsoft.com/office/drawing/2014/main" id="{EE9157FB-10D7-EAD8-58D2-69E515E8BA3D}"/>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sp>
          <p:nvSpPr>
            <p:cNvPr id="9" name="Line 35">
              <a:extLst>
                <a:ext uri="{FF2B5EF4-FFF2-40B4-BE49-F238E27FC236}">
                  <a16:creationId xmlns:a16="http://schemas.microsoft.com/office/drawing/2014/main" id="{A5A28FD7-8420-06F5-9501-0FCC4E959BE0}"/>
                </a:ext>
              </a:extLst>
            </p:cNvPr>
            <p:cNvSpPr>
              <a:spLocks noChangeShapeType="1"/>
            </p:cNvSpPr>
            <p:nvPr/>
          </p:nvSpPr>
          <p:spPr bwMode="auto">
            <a:xfrm flipV="1">
              <a:off x="2645"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0" name="Line 36">
              <a:extLst>
                <a:ext uri="{FF2B5EF4-FFF2-40B4-BE49-F238E27FC236}">
                  <a16:creationId xmlns:a16="http://schemas.microsoft.com/office/drawing/2014/main" id="{26C8FC2F-A51F-6929-A5B6-969952060428}"/>
                </a:ext>
              </a:extLst>
            </p:cNvPr>
            <p:cNvSpPr>
              <a:spLocks noChangeShapeType="1"/>
            </p:cNvSpPr>
            <p:nvPr/>
          </p:nvSpPr>
          <p:spPr bwMode="auto">
            <a:xfrm flipV="1">
              <a:off x="3077" y="1511"/>
              <a:ext cx="0" cy="505"/>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1" name="Line 37">
              <a:extLst>
                <a:ext uri="{FF2B5EF4-FFF2-40B4-BE49-F238E27FC236}">
                  <a16:creationId xmlns:a16="http://schemas.microsoft.com/office/drawing/2014/main" id="{5910CB30-FDEF-C094-2EF3-1F53B1E93CF0}"/>
                </a:ext>
              </a:extLst>
            </p:cNvPr>
            <p:cNvSpPr>
              <a:spLocks noChangeShapeType="1"/>
            </p:cNvSpPr>
            <p:nvPr/>
          </p:nvSpPr>
          <p:spPr bwMode="auto">
            <a:xfrm flipV="1">
              <a:off x="3509"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39646447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944D720-5A15-BDD3-C7A8-1820FB04A7D9}"/>
              </a:ext>
            </a:extLst>
          </p:cNvPr>
          <p:cNvSpPr txBox="1">
            <a:spLocks noChangeArrowheads="1"/>
          </p:cNvSpPr>
          <p:nvPr/>
        </p:nvSpPr>
        <p:spPr>
          <a:xfrm>
            <a:off x="1458191" y="201324"/>
            <a:ext cx="5067300"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Instance Fields and Methods</a:t>
            </a:r>
            <a:endParaRPr lang="en-US" altLang="en-US" sz="3200" dirty="0"/>
          </a:p>
        </p:txBody>
      </p:sp>
      <p:sp>
        <p:nvSpPr>
          <p:cNvPr id="3" name="Rectangle 3">
            <a:extLst>
              <a:ext uri="{FF2B5EF4-FFF2-40B4-BE49-F238E27FC236}">
                <a16:creationId xmlns:a16="http://schemas.microsoft.com/office/drawing/2014/main" id="{85B1D462-279E-5631-DB68-9D21CD147A79}"/>
              </a:ext>
            </a:extLst>
          </p:cNvPr>
          <p:cNvSpPr txBox="1">
            <a:spLocks noChangeArrowheads="1"/>
          </p:cNvSpPr>
          <p:nvPr/>
        </p:nvSpPr>
        <p:spPr>
          <a:xfrm>
            <a:off x="1645227" y="1375064"/>
            <a:ext cx="8156575" cy="4682836"/>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Instance fields and instance methods require an object to be created to be used.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Note that each room represented in this example can have different dimensions.</a:t>
            </a:r>
          </a:p>
          <a:p>
            <a:pPr lvl="2">
              <a:spcBef>
                <a:spcPts val="1800"/>
              </a:spcBef>
              <a:buFontTx/>
              <a:buNone/>
            </a:pPr>
            <a:r>
              <a:rPr lang="en-US" altLang="en-US" sz="2600" dirty="0">
                <a:latin typeface="Consolas" panose="020B0609020204030204" pitchFamily="49" charset="0"/>
              </a:rPr>
              <a:t>Rectangle kitchen = new Rectangle();</a:t>
            </a:r>
          </a:p>
          <a:p>
            <a:pPr lvl="2">
              <a:spcBef>
                <a:spcPts val="600"/>
              </a:spcBef>
              <a:buFontTx/>
              <a:buNone/>
            </a:pPr>
            <a:r>
              <a:rPr lang="en-US" altLang="en-US" sz="2600" dirty="0">
                <a:latin typeface="Consolas" panose="020B0609020204030204" pitchFamily="49" charset="0"/>
              </a:rPr>
              <a:t>Rectangle bedroom = new Rectangle();</a:t>
            </a:r>
          </a:p>
          <a:p>
            <a:pPr lvl="2">
              <a:spcBef>
                <a:spcPts val="600"/>
              </a:spcBef>
              <a:buFontTx/>
              <a:buNone/>
            </a:pPr>
            <a:r>
              <a:rPr lang="en-US" altLang="en-US" sz="2600" dirty="0">
                <a:latin typeface="Consolas" panose="020B0609020204030204" pitchFamily="49" charset="0"/>
              </a:rPr>
              <a:t>Rectangle den = new Rectangle();</a:t>
            </a:r>
          </a:p>
          <a:p>
            <a:pPr lvl="2">
              <a:spcBef>
                <a:spcPts val="600"/>
              </a:spcBef>
              <a:buFontTx/>
              <a:buNone/>
            </a:pPr>
            <a:r>
              <a:rPr lang="en-US" altLang="en-US" sz="2600" dirty="0">
                <a:latin typeface="Consolas" panose="020B0609020204030204" pitchFamily="49" charset="0"/>
              </a:rPr>
              <a:t>Rectangle </a:t>
            </a:r>
            <a:r>
              <a:rPr lang="en-US" altLang="en-US" sz="2600" dirty="0" err="1">
                <a:latin typeface="Consolas" panose="020B0609020204030204" pitchFamily="49" charset="0"/>
              </a:rPr>
              <a:t>livingRm</a:t>
            </a:r>
            <a:r>
              <a:rPr lang="en-US" altLang="en-US" sz="2600" dirty="0">
                <a:latin typeface="Consolas" panose="020B0609020204030204" pitchFamily="49" charset="0"/>
              </a:rPr>
              <a:t> = new Rectangle();</a:t>
            </a:r>
          </a:p>
          <a:p>
            <a:pPr lvl="2">
              <a:spcBef>
                <a:spcPts val="600"/>
              </a:spcBef>
              <a:buFontTx/>
              <a:buNone/>
            </a:pPr>
            <a:endParaRPr lang="en-US" altLang="en-US" sz="2600" dirty="0">
              <a:latin typeface="Consolas" panose="020B0609020204030204" pitchFamily="49" charset="0"/>
            </a:endParaRPr>
          </a:p>
          <a:p>
            <a:pPr lvl="2">
              <a:spcBef>
                <a:spcPts val="600"/>
              </a:spcBef>
              <a:buFontTx/>
              <a:buNone/>
            </a:pPr>
            <a:r>
              <a:rPr lang="en-US" altLang="en-US" sz="2600" dirty="0">
                <a:latin typeface="Consolas" panose="020B0609020204030204" pitchFamily="49" charset="0"/>
              </a:rPr>
              <a:t>         </a:t>
            </a:r>
            <a:r>
              <a:rPr lang="en-US" altLang="en-US" sz="2600" dirty="0" err="1">
                <a:latin typeface="Consolas" panose="020B0609020204030204" pitchFamily="49" charset="0"/>
              </a:rPr>
              <a:t>kitchen.setLength</a:t>
            </a:r>
            <a:r>
              <a:rPr lang="en-US" altLang="en-US" sz="2600" dirty="0">
                <a:latin typeface="Consolas" panose="020B0609020204030204" pitchFamily="49" charset="0"/>
              </a:rPr>
              <a:t>(10);</a:t>
            </a:r>
          </a:p>
          <a:p>
            <a:pPr lvl="2">
              <a:spcBef>
                <a:spcPts val="600"/>
              </a:spcBef>
              <a:buFontTx/>
              <a:buNone/>
            </a:pPr>
            <a:r>
              <a:rPr lang="en-US" altLang="en-US" sz="2600" dirty="0">
                <a:latin typeface="Consolas" panose="020B0609020204030204" pitchFamily="49" charset="0"/>
              </a:rPr>
              <a:t>         </a:t>
            </a:r>
            <a:r>
              <a:rPr lang="en-US" altLang="en-US" sz="2600" dirty="0" err="1">
                <a:latin typeface="Consolas" panose="020B0609020204030204" pitchFamily="49" charset="0"/>
              </a:rPr>
              <a:t>kitchen.setWidth</a:t>
            </a:r>
            <a:r>
              <a:rPr lang="en-US" altLang="en-US" sz="2600" dirty="0">
                <a:latin typeface="Consolas" panose="020B0609020204030204" pitchFamily="49" charset="0"/>
              </a:rPr>
              <a:t>(5);</a:t>
            </a:r>
          </a:p>
          <a:p>
            <a:pPr lvl="2">
              <a:spcBef>
                <a:spcPts val="600"/>
              </a:spcBef>
              <a:buFontTx/>
              <a:buNone/>
            </a:pPr>
            <a:endParaRPr lang="en-US" altLang="en-US" dirty="0">
              <a:latin typeface="Consolas" panose="020B0609020204030204" pitchFamily="49" charset="0"/>
            </a:endParaRPr>
          </a:p>
          <a:p>
            <a:pPr marL="457200" lvl="2" indent="-457200">
              <a:spcBef>
                <a:spcPts val="600"/>
              </a:spcBef>
            </a:pPr>
            <a:r>
              <a:rPr lang="en-US" altLang="en-US" sz="2000" dirty="0"/>
              <a:t>See example: </a:t>
            </a:r>
            <a:r>
              <a:rPr lang="en-US" altLang="en-US" sz="2000" dirty="0">
                <a:hlinkClick r:id="rId2" action="ppaction://hlinkfile"/>
              </a:rPr>
              <a:t>RoomAreas.java</a:t>
            </a:r>
            <a:endParaRPr lang="en-US" altLang="en-US" sz="2000" dirty="0"/>
          </a:p>
          <a:p>
            <a:pPr marL="457200" lvl="2" indent="-457200">
              <a:spcBef>
                <a:spcPts val="600"/>
              </a:spcBef>
              <a:buFontTx/>
              <a:buNone/>
            </a:pPr>
            <a:endParaRPr lang="en-US" altLang="en-US" dirty="0">
              <a:latin typeface="Consolas" panose="020B0609020204030204" pitchFamily="49" charset="0"/>
            </a:endParaRPr>
          </a:p>
        </p:txBody>
      </p:sp>
    </p:spTree>
    <p:extLst>
      <p:ext uri="{BB962C8B-B14F-4D97-AF65-F5344CB8AC3E}">
        <p14:creationId xmlns:p14="http://schemas.microsoft.com/office/powerpoint/2010/main" val="24707061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26211F5-4CBE-EA2B-A911-64538F2EAF5C}"/>
              </a:ext>
            </a:extLst>
          </p:cNvPr>
          <p:cNvSpPr txBox="1">
            <a:spLocks noChangeArrowheads="1"/>
          </p:cNvSpPr>
          <p:nvPr/>
        </p:nvSpPr>
        <p:spPr>
          <a:xfrm>
            <a:off x="1456315" y="0"/>
            <a:ext cx="734478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States of Three Different Rectangle Objects</a:t>
            </a:r>
          </a:p>
        </p:txBody>
      </p:sp>
      <p:sp>
        <p:nvSpPr>
          <p:cNvPr id="3" name="Text Box 12">
            <a:extLst>
              <a:ext uri="{FF2B5EF4-FFF2-40B4-BE49-F238E27FC236}">
                <a16:creationId xmlns:a16="http://schemas.microsoft.com/office/drawing/2014/main" id="{7197336E-2890-0C77-847B-7594496A761A}"/>
              </a:ext>
            </a:extLst>
          </p:cNvPr>
          <p:cNvSpPr txBox="1">
            <a:spLocks noChangeArrowheads="1"/>
          </p:cNvSpPr>
          <p:nvPr/>
        </p:nvSpPr>
        <p:spPr bwMode="auto">
          <a:xfrm>
            <a:off x="4326085" y="3259281"/>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4" name="Text Box 13">
            <a:extLst>
              <a:ext uri="{FF2B5EF4-FFF2-40B4-BE49-F238E27FC236}">
                <a16:creationId xmlns:a16="http://schemas.microsoft.com/office/drawing/2014/main" id="{F208E2A2-2F64-2E76-0D8E-06C92A57E247}"/>
              </a:ext>
            </a:extLst>
          </p:cNvPr>
          <p:cNvSpPr txBox="1">
            <a:spLocks noChangeArrowheads="1"/>
          </p:cNvSpPr>
          <p:nvPr/>
        </p:nvSpPr>
        <p:spPr bwMode="auto">
          <a:xfrm>
            <a:off x="7907485" y="2978726"/>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5" name="Text Box 14">
            <a:extLst>
              <a:ext uri="{FF2B5EF4-FFF2-40B4-BE49-F238E27FC236}">
                <a16:creationId xmlns:a16="http://schemas.microsoft.com/office/drawing/2014/main" id="{718830DD-0154-B931-397C-564083D85AEA}"/>
              </a:ext>
            </a:extLst>
          </p:cNvPr>
          <p:cNvSpPr txBox="1">
            <a:spLocks noChangeArrowheads="1"/>
          </p:cNvSpPr>
          <p:nvPr/>
        </p:nvSpPr>
        <p:spPr bwMode="auto">
          <a:xfrm>
            <a:off x="7907485" y="3588326"/>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6" name="Text Box 15">
            <a:extLst>
              <a:ext uri="{FF2B5EF4-FFF2-40B4-BE49-F238E27FC236}">
                <a16:creationId xmlns:a16="http://schemas.microsoft.com/office/drawing/2014/main" id="{2BE0AE8F-5D4D-507E-6ABC-9236A6A5C1FE}"/>
              </a:ext>
            </a:extLst>
          </p:cNvPr>
          <p:cNvSpPr txBox="1">
            <a:spLocks noChangeArrowheads="1"/>
          </p:cNvSpPr>
          <p:nvPr/>
        </p:nvSpPr>
        <p:spPr bwMode="auto">
          <a:xfrm>
            <a:off x="6764485" y="2978726"/>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7" name="Text Box 16">
            <a:extLst>
              <a:ext uri="{FF2B5EF4-FFF2-40B4-BE49-F238E27FC236}">
                <a16:creationId xmlns:a16="http://schemas.microsoft.com/office/drawing/2014/main" id="{5B61E0B6-6B18-0AD9-5A00-5231665BB996}"/>
              </a:ext>
            </a:extLst>
          </p:cNvPr>
          <p:cNvSpPr txBox="1">
            <a:spLocks noChangeArrowheads="1"/>
          </p:cNvSpPr>
          <p:nvPr/>
        </p:nvSpPr>
        <p:spPr bwMode="auto">
          <a:xfrm>
            <a:off x="6764485" y="3588326"/>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8" name="Rectangle 17">
            <a:extLst>
              <a:ext uri="{FF2B5EF4-FFF2-40B4-BE49-F238E27FC236}">
                <a16:creationId xmlns:a16="http://schemas.microsoft.com/office/drawing/2014/main" id="{00E2E2F6-84CA-4328-D8D2-A84B34BB4EC0}"/>
              </a:ext>
            </a:extLst>
          </p:cNvPr>
          <p:cNvSpPr>
            <a:spLocks noChangeArrowheads="1"/>
          </p:cNvSpPr>
          <p:nvPr/>
        </p:nvSpPr>
        <p:spPr bwMode="auto">
          <a:xfrm>
            <a:off x="6612085" y="2826326"/>
            <a:ext cx="2209800" cy="1371600"/>
          </a:xfrm>
          <a:prstGeom prst="rect">
            <a:avLst/>
          </a:prstGeom>
          <a:noFill/>
          <a:ln w="9525">
            <a:solidFill>
              <a:srgbClr val="FF3300"/>
            </a:solidFill>
            <a:miter lim="800000"/>
            <a:headEnd/>
            <a:tailEnd/>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9" name="Line 18">
            <a:extLst>
              <a:ext uri="{FF2B5EF4-FFF2-40B4-BE49-F238E27FC236}">
                <a16:creationId xmlns:a16="http://schemas.microsoft.com/office/drawing/2014/main" id="{634CD8FD-D509-0DC8-AF84-B2EB448932A3}"/>
              </a:ext>
            </a:extLst>
          </p:cNvPr>
          <p:cNvSpPr>
            <a:spLocks noChangeShapeType="1"/>
          </p:cNvSpPr>
          <p:nvPr/>
        </p:nvSpPr>
        <p:spPr bwMode="auto">
          <a:xfrm>
            <a:off x="5469085" y="3512126"/>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0" name="Text Box 33">
            <a:extLst>
              <a:ext uri="{FF2B5EF4-FFF2-40B4-BE49-F238E27FC236}">
                <a16:creationId xmlns:a16="http://schemas.microsoft.com/office/drawing/2014/main" id="{1F59C995-4722-2DBD-B052-389F78211227}"/>
              </a:ext>
            </a:extLst>
          </p:cNvPr>
          <p:cNvSpPr txBox="1">
            <a:spLocks noChangeArrowheads="1"/>
          </p:cNvSpPr>
          <p:nvPr/>
        </p:nvSpPr>
        <p:spPr bwMode="auto">
          <a:xfrm>
            <a:off x="4326085" y="1510142"/>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dirty="0">
                <a:solidFill>
                  <a:srgbClr val="FF3300"/>
                </a:solidFill>
              </a:rPr>
              <a:t>address</a:t>
            </a:r>
          </a:p>
        </p:txBody>
      </p:sp>
      <p:sp>
        <p:nvSpPr>
          <p:cNvPr id="11" name="Text Box 34">
            <a:extLst>
              <a:ext uri="{FF2B5EF4-FFF2-40B4-BE49-F238E27FC236}">
                <a16:creationId xmlns:a16="http://schemas.microsoft.com/office/drawing/2014/main" id="{46683791-F939-E6B8-CAB7-50EBB64F8E68}"/>
              </a:ext>
            </a:extLst>
          </p:cNvPr>
          <p:cNvSpPr txBox="1">
            <a:spLocks noChangeArrowheads="1"/>
          </p:cNvSpPr>
          <p:nvPr/>
        </p:nvSpPr>
        <p:spPr bwMode="auto">
          <a:xfrm>
            <a:off x="7907485" y="1250369"/>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12" name="Text Box 35">
            <a:extLst>
              <a:ext uri="{FF2B5EF4-FFF2-40B4-BE49-F238E27FC236}">
                <a16:creationId xmlns:a16="http://schemas.microsoft.com/office/drawing/2014/main" id="{5FD56177-A6BC-CA36-3CA9-875EDB900645}"/>
              </a:ext>
            </a:extLst>
          </p:cNvPr>
          <p:cNvSpPr txBox="1">
            <a:spLocks noChangeArrowheads="1"/>
          </p:cNvSpPr>
          <p:nvPr/>
        </p:nvSpPr>
        <p:spPr bwMode="auto">
          <a:xfrm>
            <a:off x="7907485" y="1859969"/>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13" name="Text Box 36">
            <a:extLst>
              <a:ext uri="{FF2B5EF4-FFF2-40B4-BE49-F238E27FC236}">
                <a16:creationId xmlns:a16="http://schemas.microsoft.com/office/drawing/2014/main" id="{DB88DCFE-B6D3-5AAE-9887-CDD6EA52D101}"/>
              </a:ext>
            </a:extLst>
          </p:cNvPr>
          <p:cNvSpPr txBox="1">
            <a:spLocks noChangeArrowheads="1"/>
          </p:cNvSpPr>
          <p:nvPr/>
        </p:nvSpPr>
        <p:spPr bwMode="auto">
          <a:xfrm>
            <a:off x="6764485" y="1250369"/>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14" name="Text Box 37">
            <a:extLst>
              <a:ext uri="{FF2B5EF4-FFF2-40B4-BE49-F238E27FC236}">
                <a16:creationId xmlns:a16="http://schemas.microsoft.com/office/drawing/2014/main" id="{F995DDA7-13A6-87BC-858E-B3781816C857}"/>
              </a:ext>
            </a:extLst>
          </p:cNvPr>
          <p:cNvSpPr txBox="1">
            <a:spLocks noChangeArrowheads="1"/>
          </p:cNvSpPr>
          <p:nvPr/>
        </p:nvSpPr>
        <p:spPr bwMode="auto">
          <a:xfrm>
            <a:off x="6764485" y="1859969"/>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15" name="Rectangle 38">
            <a:extLst>
              <a:ext uri="{FF2B5EF4-FFF2-40B4-BE49-F238E27FC236}">
                <a16:creationId xmlns:a16="http://schemas.microsoft.com/office/drawing/2014/main" id="{280E7287-EA82-3937-B1C2-96D4610620D4}"/>
              </a:ext>
            </a:extLst>
          </p:cNvPr>
          <p:cNvSpPr>
            <a:spLocks noChangeArrowheads="1"/>
          </p:cNvSpPr>
          <p:nvPr/>
        </p:nvSpPr>
        <p:spPr bwMode="auto">
          <a:xfrm>
            <a:off x="6612085" y="1097969"/>
            <a:ext cx="2209800" cy="1371600"/>
          </a:xfrm>
          <a:prstGeom prst="rect">
            <a:avLst/>
          </a:prstGeom>
          <a:noFill/>
          <a:ln w="9525">
            <a:solidFill>
              <a:srgbClr val="FF3300"/>
            </a:solidFill>
            <a:miter lim="800000"/>
            <a:headEnd/>
            <a:tailEnd/>
          </a:ln>
          <a:effectLst>
            <a:glow rad="63500">
              <a:schemeClr val="accent2">
                <a:satMod val="175000"/>
                <a:alpha val="40000"/>
              </a:schemeClr>
            </a:glow>
            <a:reflection blurRad="6350" stA="50000" endA="300" endPos="55000" dir="5400000" sy="-100000" algn="bl" rotWithShape="0"/>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16" name="Line 39">
            <a:extLst>
              <a:ext uri="{FF2B5EF4-FFF2-40B4-BE49-F238E27FC236}">
                <a16:creationId xmlns:a16="http://schemas.microsoft.com/office/drawing/2014/main" id="{D1DC0B6C-D27B-0EA8-1754-6E54D30ABFD9}"/>
              </a:ext>
            </a:extLst>
          </p:cNvPr>
          <p:cNvSpPr>
            <a:spLocks noChangeShapeType="1"/>
          </p:cNvSpPr>
          <p:nvPr/>
        </p:nvSpPr>
        <p:spPr bwMode="auto">
          <a:xfrm>
            <a:off x="5469085" y="1783769"/>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Text Box 40">
            <a:extLst>
              <a:ext uri="{FF2B5EF4-FFF2-40B4-BE49-F238E27FC236}">
                <a16:creationId xmlns:a16="http://schemas.microsoft.com/office/drawing/2014/main" id="{862A85E6-5A13-68DC-F385-15450856237D}"/>
              </a:ext>
            </a:extLst>
          </p:cNvPr>
          <p:cNvSpPr txBox="1">
            <a:spLocks noChangeArrowheads="1"/>
          </p:cNvSpPr>
          <p:nvPr/>
        </p:nvSpPr>
        <p:spPr bwMode="auto">
          <a:xfrm>
            <a:off x="4326085" y="5053447"/>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18" name="Text Box 41">
            <a:extLst>
              <a:ext uri="{FF2B5EF4-FFF2-40B4-BE49-F238E27FC236}">
                <a16:creationId xmlns:a16="http://schemas.microsoft.com/office/drawing/2014/main" id="{1FCC0BC5-22C4-C701-7D11-6BF45C4BC533}"/>
              </a:ext>
            </a:extLst>
          </p:cNvPr>
          <p:cNvSpPr txBox="1">
            <a:spLocks noChangeArrowheads="1"/>
          </p:cNvSpPr>
          <p:nvPr/>
        </p:nvSpPr>
        <p:spPr bwMode="auto">
          <a:xfrm>
            <a:off x="7907485" y="475211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19" name="Text Box 42">
            <a:extLst>
              <a:ext uri="{FF2B5EF4-FFF2-40B4-BE49-F238E27FC236}">
                <a16:creationId xmlns:a16="http://schemas.microsoft.com/office/drawing/2014/main" id="{96B9B9FF-14D2-55E1-013C-31E53C183E27}"/>
              </a:ext>
            </a:extLst>
          </p:cNvPr>
          <p:cNvSpPr txBox="1">
            <a:spLocks noChangeArrowheads="1"/>
          </p:cNvSpPr>
          <p:nvPr/>
        </p:nvSpPr>
        <p:spPr bwMode="auto">
          <a:xfrm>
            <a:off x="7907485" y="536171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0.0</a:t>
            </a:r>
          </a:p>
        </p:txBody>
      </p:sp>
      <p:sp>
        <p:nvSpPr>
          <p:cNvPr id="20" name="Text Box 43">
            <a:extLst>
              <a:ext uri="{FF2B5EF4-FFF2-40B4-BE49-F238E27FC236}">
                <a16:creationId xmlns:a16="http://schemas.microsoft.com/office/drawing/2014/main" id="{E4749525-CBB1-10EA-47F0-0A58625FAFBD}"/>
              </a:ext>
            </a:extLst>
          </p:cNvPr>
          <p:cNvSpPr txBox="1">
            <a:spLocks noChangeArrowheads="1"/>
          </p:cNvSpPr>
          <p:nvPr/>
        </p:nvSpPr>
        <p:spPr bwMode="auto">
          <a:xfrm>
            <a:off x="6764485" y="475211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21" name="Text Box 44">
            <a:extLst>
              <a:ext uri="{FF2B5EF4-FFF2-40B4-BE49-F238E27FC236}">
                <a16:creationId xmlns:a16="http://schemas.microsoft.com/office/drawing/2014/main" id="{43513FEA-52E6-E417-E577-43716A379D54}"/>
              </a:ext>
            </a:extLst>
          </p:cNvPr>
          <p:cNvSpPr txBox="1">
            <a:spLocks noChangeArrowheads="1"/>
          </p:cNvSpPr>
          <p:nvPr/>
        </p:nvSpPr>
        <p:spPr bwMode="auto">
          <a:xfrm>
            <a:off x="6764485" y="536171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22" name="Rectangle 45">
            <a:extLst>
              <a:ext uri="{FF2B5EF4-FFF2-40B4-BE49-F238E27FC236}">
                <a16:creationId xmlns:a16="http://schemas.microsoft.com/office/drawing/2014/main" id="{954FEA13-2FBE-9368-FBBB-E1E697F81CB2}"/>
              </a:ext>
            </a:extLst>
          </p:cNvPr>
          <p:cNvSpPr>
            <a:spLocks noChangeArrowheads="1"/>
          </p:cNvSpPr>
          <p:nvPr/>
        </p:nvSpPr>
        <p:spPr bwMode="auto">
          <a:xfrm>
            <a:off x="6612085" y="4599710"/>
            <a:ext cx="2209800" cy="1371600"/>
          </a:xfrm>
          <a:prstGeom prst="rect">
            <a:avLst/>
          </a:prstGeom>
          <a:noFill/>
          <a:ln w="9525">
            <a:solidFill>
              <a:srgbClr val="FF3300"/>
            </a:solidFill>
            <a:miter lim="800000"/>
            <a:headEnd/>
            <a:tailEnd/>
          </a:ln>
          <a:effectLst>
            <a:glow rad="63500">
              <a:schemeClr val="accent2">
                <a:satMod val="175000"/>
                <a:alpha val="40000"/>
              </a:schemeClr>
            </a:glow>
          </a:effectLst>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23" name="Line 46">
            <a:extLst>
              <a:ext uri="{FF2B5EF4-FFF2-40B4-BE49-F238E27FC236}">
                <a16:creationId xmlns:a16="http://schemas.microsoft.com/office/drawing/2014/main" id="{70B4D7AC-E2FB-7A19-CC82-578990A72C5A}"/>
              </a:ext>
            </a:extLst>
          </p:cNvPr>
          <p:cNvSpPr>
            <a:spLocks noChangeShapeType="1"/>
          </p:cNvSpPr>
          <p:nvPr/>
        </p:nvSpPr>
        <p:spPr bwMode="auto">
          <a:xfrm>
            <a:off x="5469085" y="528551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4" name="Text Box 47">
            <a:extLst>
              <a:ext uri="{FF2B5EF4-FFF2-40B4-BE49-F238E27FC236}">
                <a16:creationId xmlns:a16="http://schemas.microsoft.com/office/drawing/2014/main" id="{66001DCA-CA71-51BA-58E8-5C3A16D4C4F5}"/>
              </a:ext>
            </a:extLst>
          </p:cNvPr>
          <p:cNvSpPr txBox="1">
            <a:spLocks noChangeArrowheads="1"/>
          </p:cNvSpPr>
          <p:nvPr/>
        </p:nvSpPr>
        <p:spPr bwMode="auto">
          <a:xfrm>
            <a:off x="1582885" y="1097969"/>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kitchen</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sp>
        <p:nvSpPr>
          <p:cNvPr id="25" name="Text Box 55">
            <a:extLst>
              <a:ext uri="{FF2B5EF4-FFF2-40B4-BE49-F238E27FC236}">
                <a16:creationId xmlns:a16="http://schemas.microsoft.com/office/drawing/2014/main" id="{0C26C4F3-A191-2494-C1B7-9C1B6083F4DD}"/>
              </a:ext>
            </a:extLst>
          </p:cNvPr>
          <p:cNvSpPr txBox="1">
            <a:spLocks noChangeArrowheads="1"/>
          </p:cNvSpPr>
          <p:nvPr/>
        </p:nvSpPr>
        <p:spPr bwMode="auto">
          <a:xfrm>
            <a:off x="1582885" y="2865051"/>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bedroom</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sp>
        <p:nvSpPr>
          <p:cNvPr id="26" name="Text Box 56">
            <a:extLst>
              <a:ext uri="{FF2B5EF4-FFF2-40B4-BE49-F238E27FC236}">
                <a16:creationId xmlns:a16="http://schemas.microsoft.com/office/drawing/2014/main" id="{8C661702-B206-08F4-7DE3-016D9B0004BC}"/>
              </a:ext>
            </a:extLst>
          </p:cNvPr>
          <p:cNvSpPr txBox="1">
            <a:spLocks noChangeArrowheads="1"/>
          </p:cNvSpPr>
          <p:nvPr/>
        </p:nvSpPr>
        <p:spPr bwMode="auto">
          <a:xfrm>
            <a:off x="1582885" y="4562235"/>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den</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grpSp>
        <p:nvGrpSpPr>
          <p:cNvPr id="27" name="Group 4">
            <a:extLst>
              <a:ext uri="{FF2B5EF4-FFF2-40B4-BE49-F238E27FC236}">
                <a16:creationId xmlns:a16="http://schemas.microsoft.com/office/drawing/2014/main" id="{B02E310C-71C9-5280-EA38-42657DA5B2B9}"/>
              </a:ext>
            </a:extLst>
          </p:cNvPr>
          <p:cNvGrpSpPr>
            <a:grpSpLocks/>
          </p:cNvGrpSpPr>
          <p:nvPr/>
        </p:nvGrpSpPr>
        <p:grpSpPr bwMode="auto">
          <a:xfrm>
            <a:off x="9004447" y="4145969"/>
            <a:ext cx="2446335" cy="2441867"/>
            <a:chOff x="96" y="864"/>
            <a:chExt cx="2112" cy="2064"/>
          </a:xfrm>
          <a:solidFill>
            <a:schemeClr val="accent1">
              <a:lumMod val="40000"/>
              <a:lumOff val="60000"/>
            </a:schemeClr>
          </a:solidFill>
        </p:grpSpPr>
        <p:sp>
          <p:nvSpPr>
            <p:cNvPr id="28" name="Rectangle 5">
              <a:extLst>
                <a:ext uri="{FF2B5EF4-FFF2-40B4-BE49-F238E27FC236}">
                  <a16:creationId xmlns:a16="http://schemas.microsoft.com/office/drawing/2014/main" id="{06624700-670D-5C94-FF32-9B1F123A5C6D}"/>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400" i="0"/>
                <a:t>Rectangle</a:t>
              </a:r>
            </a:p>
          </p:txBody>
        </p:sp>
        <p:sp>
          <p:nvSpPr>
            <p:cNvPr id="29" name="Rectangle 6">
              <a:extLst>
                <a:ext uri="{FF2B5EF4-FFF2-40B4-BE49-F238E27FC236}">
                  <a16:creationId xmlns:a16="http://schemas.microsoft.com/office/drawing/2014/main" id="{FEC0D6A2-CF38-E98E-54CE-7CF451DDB38A}"/>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000" i="0"/>
                <a:t> </a:t>
              </a:r>
              <a:r>
                <a:rPr lang="en-US" altLang="en-US" sz="1200" i="0"/>
                <a:t>width : double</a:t>
              </a:r>
            </a:p>
            <a:p>
              <a:pPr eaLnBrk="1" hangingPunct="1">
                <a:spcBef>
                  <a:spcPct val="0"/>
                </a:spcBef>
                <a:buClrTx/>
                <a:buFontTx/>
                <a:buChar char="-"/>
              </a:pPr>
              <a:r>
                <a:rPr lang="en-US" altLang="en-US" sz="1200" i="0"/>
                <a:t> length : double</a:t>
              </a:r>
            </a:p>
          </p:txBody>
        </p:sp>
        <p:sp>
          <p:nvSpPr>
            <p:cNvPr id="30" name="Rectangle 7">
              <a:extLst>
                <a:ext uri="{FF2B5EF4-FFF2-40B4-BE49-F238E27FC236}">
                  <a16:creationId xmlns:a16="http://schemas.microsoft.com/office/drawing/2014/main" id="{83E7AD71-CC9E-D488-FD79-609F49FEEFF7}"/>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200" i="0"/>
                <a:t>+ setWidth(w : double) : void</a:t>
              </a:r>
            </a:p>
            <a:p>
              <a:pPr eaLnBrk="1" hangingPunct="1">
                <a:spcBef>
                  <a:spcPct val="0"/>
                </a:spcBef>
                <a:buClrTx/>
                <a:buFontTx/>
                <a:buNone/>
              </a:pPr>
              <a:r>
                <a:rPr lang="en-US" altLang="en-US" sz="1200" i="0"/>
                <a:t>+ setLength(len : double): void</a:t>
              </a:r>
            </a:p>
            <a:p>
              <a:pPr eaLnBrk="1" hangingPunct="1">
                <a:spcBef>
                  <a:spcPct val="0"/>
                </a:spcBef>
                <a:buClrTx/>
                <a:buFontTx/>
                <a:buNone/>
              </a:pPr>
              <a:r>
                <a:rPr lang="en-US" altLang="en-US" sz="1200" i="0"/>
                <a:t>+ getWidth() : double</a:t>
              </a:r>
            </a:p>
            <a:p>
              <a:pPr eaLnBrk="1" hangingPunct="1">
                <a:spcBef>
                  <a:spcPct val="0"/>
                </a:spcBef>
                <a:buClrTx/>
                <a:buFontTx/>
                <a:buNone/>
              </a:pPr>
              <a:r>
                <a:rPr lang="en-US" altLang="en-US" sz="1200" i="0"/>
                <a:t>+ getLength() : double</a:t>
              </a:r>
            </a:p>
            <a:p>
              <a:pPr eaLnBrk="1" hangingPunct="1">
                <a:spcBef>
                  <a:spcPct val="0"/>
                </a:spcBef>
                <a:buClrTx/>
                <a:buFontTx/>
                <a:buNone/>
              </a:pPr>
              <a:r>
                <a:rPr lang="en-US" altLang="en-US" sz="1200" i="0"/>
                <a:t>+ getArea() : double</a:t>
              </a:r>
            </a:p>
          </p:txBody>
        </p:sp>
      </p:grpSp>
    </p:spTree>
    <p:extLst>
      <p:ext uri="{BB962C8B-B14F-4D97-AF65-F5344CB8AC3E}">
        <p14:creationId xmlns:p14="http://schemas.microsoft.com/office/powerpoint/2010/main" val="11833782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26211F5-4CBE-EA2B-A911-64538F2EAF5C}"/>
              </a:ext>
            </a:extLst>
          </p:cNvPr>
          <p:cNvSpPr txBox="1">
            <a:spLocks noChangeArrowheads="1"/>
          </p:cNvSpPr>
          <p:nvPr/>
        </p:nvSpPr>
        <p:spPr>
          <a:xfrm>
            <a:off x="1456315" y="0"/>
            <a:ext cx="734478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States of Three Different Rectangle Objects</a:t>
            </a:r>
          </a:p>
        </p:txBody>
      </p:sp>
      <p:sp>
        <p:nvSpPr>
          <p:cNvPr id="31" name="Text Box 12">
            <a:extLst>
              <a:ext uri="{FF2B5EF4-FFF2-40B4-BE49-F238E27FC236}">
                <a16:creationId xmlns:a16="http://schemas.microsoft.com/office/drawing/2014/main" id="{3702706E-FB34-450E-11FE-6AE3D4AC94D4}"/>
              </a:ext>
            </a:extLst>
          </p:cNvPr>
          <p:cNvSpPr txBox="1">
            <a:spLocks noChangeArrowheads="1"/>
          </p:cNvSpPr>
          <p:nvPr/>
        </p:nvSpPr>
        <p:spPr bwMode="auto">
          <a:xfrm>
            <a:off x="4471555" y="3383973"/>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32" name="Text Box 13">
            <a:extLst>
              <a:ext uri="{FF2B5EF4-FFF2-40B4-BE49-F238E27FC236}">
                <a16:creationId xmlns:a16="http://schemas.microsoft.com/office/drawing/2014/main" id="{A2A32E7E-496D-046E-3C12-58B43C24F692}"/>
              </a:ext>
            </a:extLst>
          </p:cNvPr>
          <p:cNvSpPr txBox="1">
            <a:spLocks noChangeArrowheads="1"/>
          </p:cNvSpPr>
          <p:nvPr/>
        </p:nvSpPr>
        <p:spPr bwMode="auto">
          <a:xfrm>
            <a:off x="8052955" y="312420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15.0</a:t>
            </a:r>
          </a:p>
        </p:txBody>
      </p:sp>
      <p:sp>
        <p:nvSpPr>
          <p:cNvPr id="33" name="Text Box 14">
            <a:extLst>
              <a:ext uri="{FF2B5EF4-FFF2-40B4-BE49-F238E27FC236}">
                <a16:creationId xmlns:a16="http://schemas.microsoft.com/office/drawing/2014/main" id="{E2639A20-B751-2792-A5CA-A32FF4811FAF}"/>
              </a:ext>
            </a:extLst>
          </p:cNvPr>
          <p:cNvSpPr txBox="1">
            <a:spLocks noChangeArrowheads="1"/>
          </p:cNvSpPr>
          <p:nvPr/>
        </p:nvSpPr>
        <p:spPr bwMode="auto">
          <a:xfrm>
            <a:off x="8052955" y="373380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12.0</a:t>
            </a:r>
          </a:p>
        </p:txBody>
      </p:sp>
      <p:sp>
        <p:nvSpPr>
          <p:cNvPr id="34" name="Text Box 15">
            <a:extLst>
              <a:ext uri="{FF2B5EF4-FFF2-40B4-BE49-F238E27FC236}">
                <a16:creationId xmlns:a16="http://schemas.microsoft.com/office/drawing/2014/main" id="{BA5403D7-A916-1A75-EEB7-0835C1D9389A}"/>
              </a:ext>
            </a:extLst>
          </p:cNvPr>
          <p:cNvSpPr txBox="1">
            <a:spLocks noChangeArrowheads="1"/>
          </p:cNvSpPr>
          <p:nvPr/>
        </p:nvSpPr>
        <p:spPr bwMode="auto">
          <a:xfrm>
            <a:off x="6909955" y="31242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35" name="Text Box 16">
            <a:extLst>
              <a:ext uri="{FF2B5EF4-FFF2-40B4-BE49-F238E27FC236}">
                <a16:creationId xmlns:a16="http://schemas.microsoft.com/office/drawing/2014/main" id="{8B01F4E1-EB6B-004D-268E-7A4AAA128C47}"/>
              </a:ext>
            </a:extLst>
          </p:cNvPr>
          <p:cNvSpPr txBox="1">
            <a:spLocks noChangeArrowheads="1"/>
          </p:cNvSpPr>
          <p:nvPr/>
        </p:nvSpPr>
        <p:spPr bwMode="auto">
          <a:xfrm>
            <a:off x="6909955" y="373380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36" name="Rectangle 17">
            <a:extLst>
              <a:ext uri="{FF2B5EF4-FFF2-40B4-BE49-F238E27FC236}">
                <a16:creationId xmlns:a16="http://schemas.microsoft.com/office/drawing/2014/main" id="{94BB9439-7E7A-C9DD-7FD8-B627B6F31A0C}"/>
              </a:ext>
            </a:extLst>
          </p:cNvPr>
          <p:cNvSpPr>
            <a:spLocks noChangeArrowheads="1"/>
          </p:cNvSpPr>
          <p:nvPr/>
        </p:nvSpPr>
        <p:spPr bwMode="auto">
          <a:xfrm>
            <a:off x="6757555" y="2971800"/>
            <a:ext cx="2209800" cy="1371600"/>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37" name="Line 18">
            <a:extLst>
              <a:ext uri="{FF2B5EF4-FFF2-40B4-BE49-F238E27FC236}">
                <a16:creationId xmlns:a16="http://schemas.microsoft.com/office/drawing/2014/main" id="{F983C212-B28C-3D92-F4DB-A4DA12EDFE97}"/>
              </a:ext>
            </a:extLst>
          </p:cNvPr>
          <p:cNvSpPr>
            <a:spLocks noChangeShapeType="1"/>
          </p:cNvSpPr>
          <p:nvPr/>
        </p:nvSpPr>
        <p:spPr bwMode="auto">
          <a:xfrm>
            <a:off x="5614555" y="365760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8" name="Text Box 33">
            <a:extLst>
              <a:ext uri="{FF2B5EF4-FFF2-40B4-BE49-F238E27FC236}">
                <a16:creationId xmlns:a16="http://schemas.microsoft.com/office/drawing/2014/main" id="{20126356-3757-A878-A44E-79D8D864CD32}"/>
              </a:ext>
            </a:extLst>
          </p:cNvPr>
          <p:cNvSpPr txBox="1">
            <a:spLocks noChangeArrowheads="1"/>
          </p:cNvSpPr>
          <p:nvPr/>
        </p:nvSpPr>
        <p:spPr bwMode="auto">
          <a:xfrm>
            <a:off x="4471555" y="1624443"/>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39" name="Text Box 34">
            <a:extLst>
              <a:ext uri="{FF2B5EF4-FFF2-40B4-BE49-F238E27FC236}">
                <a16:creationId xmlns:a16="http://schemas.microsoft.com/office/drawing/2014/main" id="{7DB974DA-CD44-2BA0-95DB-652FAEFE2A4C}"/>
              </a:ext>
            </a:extLst>
          </p:cNvPr>
          <p:cNvSpPr txBox="1">
            <a:spLocks noChangeArrowheads="1"/>
          </p:cNvSpPr>
          <p:nvPr/>
        </p:nvSpPr>
        <p:spPr bwMode="auto">
          <a:xfrm>
            <a:off x="8052955" y="136467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10.0</a:t>
            </a:r>
          </a:p>
        </p:txBody>
      </p:sp>
      <p:sp>
        <p:nvSpPr>
          <p:cNvPr id="40" name="Text Box 35">
            <a:extLst>
              <a:ext uri="{FF2B5EF4-FFF2-40B4-BE49-F238E27FC236}">
                <a16:creationId xmlns:a16="http://schemas.microsoft.com/office/drawing/2014/main" id="{8B22670F-AB51-D62A-AF92-F6B5D3A15D6A}"/>
              </a:ext>
            </a:extLst>
          </p:cNvPr>
          <p:cNvSpPr txBox="1">
            <a:spLocks noChangeArrowheads="1"/>
          </p:cNvSpPr>
          <p:nvPr/>
        </p:nvSpPr>
        <p:spPr bwMode="auto">
          <a:xfrm>
            <a:off x="8052955" y="197427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14.0</a:t>
            </a:r>
          </a:p>
        </p:txBody>
      </p:sp>
      <p:sp>
        <p:nvSpPr>
          <p:cNvPr id="41" name="Text Box 36">
            <a:extLst>
              <a:ext uri="{FF2B5EF4-FFF2-40B4-BE49-F238E27FC236}">
                <a16:creationId xmlns:a16="http://schemas.microsoft.com/office/drawing/2014/main" id="{3AF170C3-EE40-2C58-8E6D-875BE381F5B7}"/>
              </a:ext>
            </a:extLst>
          </p:cNvPr>
          <p:cNvSpPr txBox="1">
            <a:spLocks noChangeArrowheads="1"/>
          </p:cNvSpPr>
          <p:nvPr/>
        </p:nvSpPr>
        <p:spPr bwMode="auto">
          <a:xfrm>
            <a:off x="6909955" y="136467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42" name="Text Box 37">
            <a:extLst>
              <a:ext uri="{FF2B5EF4-FFF2-40B4-BE49-F238E27FC236}">
                <a16:creationId xmlns:a16="http://schemas.microsoft.com/office/drawing/2014/main" id="{7393F3C2-9266-B900-C649-327F143F2AE2}"/>
              </a:ext>
            </a:extLst>
          </p:cNvPr>
          <p:cNvSpPr txBox="1">
            <a:spLocks noChangeArrowheads="1"/>
          </p:cNvSpPr>
          <p:nvPr/>
        </p:nvSpPr>
        <p:spPr bwMode="auto">
          <a:xfrm>
            <a:off x="6909955" y="197427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43" name="Rectangle 38">
            <a:extLst>
              <a:ext uri="{FF2B5EF4-FFF2-40B4-BE49-F238E27FC236}">
                <a16:creationId xmlns:a16="http://schemas.microsoft.com/office/drawing/2014/main" id="{711745BA-F8F1-A7D1-AED4-2B7F0FFA9579}"/>
              </a:ext>
            </a:extLst>
          </p:cNvPr>
          <p:cNvSpPr>
            <a:spLocks noChangeArrowheads="1"/>
          </p:cNvSpPr>
          <p:nvPr/>
        </p:nvSpPr>
        <p:spPr bwMode="auto">
          <a:xfrm>
            <a:off x="6757555" y="1212270"/>
            <a:ext cx="2209800" cy="1371600"/>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44" name="Line 39">
            <a:extLst>
              <a:ext uri="{FF2B5EF4-FFF2-40B4-BE49-F238E27FC236}">
                <a16:creationId xmlns:a16="http://schemas.microsoft.com/office/drawing/2014/main" id="{EBE75364-2B6F-F6B6-B6FA-B7A924B6E224}"/>
              </a:ext>
            </a:extLst>
          </p:cNvPr>
          <p:cNvSpPr>
            <a:spLocks noChangeShapeType="1"/>
          </p:cNvSpPr>
          <p:nvPr/>
        </p:nvSpPr>
        <p:spPr bwMode="auto">
          <a:xfrm>
            <a:off x="5614555" y="189807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45" name="Text Box 40">
            <a:extLst>
              <a:ext uri="{FF2B5EF4-FFF2-40B4-BE49-F238E27FC236}">
                <a16:creationId xmlns:a16="http://schemas.microsoft.com/office/drawing/2014/main" id="{1FBD3CB4-7358-ADF5-4A95-150C69716634}"/>
              </a:ext>
            </a:extLst>
          </p:cNvPr>
          <p:cNvSpPr txBox="1">
            <a:spLocks noChangeArrowheads="1"/>
          </p:cNvSpPr>
          <p:nvPr/>
        </p:nvSpPr>
        <p:spPr bwMode="auto">
          <a:xfrm>
            <a:off x="4471555" y="5146966"/>
            <a:ext cx="1143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400" i="0">
                <a:solidFill>
                  <a:srgbClr val="FF3300"/>
                </a:solidFill>
              </a:rPr>
              <a:t>address</a:t>
            </a:r>
          </a:p>
        </p:txBody>
      </p:sp>
      <p:sp>
        <p:nvSpPr>
          <p:cNvPr id="46" name="Text Box 41">
            <a:extLst>
              <a:ext uri="{FF2B5EF4-FFF2-40B4-BE49-F238E27FC236}">
                <a16:creationId xmlns:a16="http://schemas.microsoft.com/office/drawing/2014/main" id="{1CDF448D-8A14-E2FA-3908-6CB4E771E36E}"/>
              </a:ext>
            </a:extLst>
          </p:cNvPr>
          <p:cNvSpPr txBox="1">
            <a:spLocks noChangeArrowheads="1"/>
          </p:cNvSpPr>
          <p:nvPr/>
        </p:nvSpPr>
        <p:spPr bwMode="auto">
          <a:xfrm>
            <a:off x="8052955" y="485602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20.0</a:t>
            </a:r>
          </a:p>
        </p:txBody>
      </p:sp>
      <p:sp>
        <p:nvSpPr>
          <p:cNvPr id="47" name="Text Box 42">
            <a:extLst>
              <a:ext uri="{FF2B5EF4-FFF2-40B4-BE49-F238E27FC236}">
                <a16:creationId xmlns:a16="http://schemas.microsoft.com/office/drawing/2014/main" id="{87A7F3C1-8936-E890-2F83-8C74656617FD}"/>
              </a:ext>
            </a:extLst>
          </p:cNvPr>
          <p:cNvSpPr txBox="1">
            <a:spLocks noChangeArrowheads="1"/>
          </p:cNvSpPr>
          <p:nvPr/>
        </p:nvSpPr>
        <p:spPr bwMode="auto">
          <a:xfrm>
            <a:off x="8052955" y="5465620"/>
            <a:ext cx="762000" cy="466725"/>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i="0">
                <a:solidFill>
                  <a:srgbClr val="FF3300"/>
                </a:solidFill>
              </a:rPr>
              <a:t>30.0</a:t>
            </a:r>
          </a:p>
        </p:txBody>
      </p:sp>
      <p:sp>
        <p:nvSpPr>
          <p:cNvPr id="48" name="Text Box 43">
            <a:extLst>
              <a:ext uri="{FF2B5EF4-FFF2-40B4-BE49-F238E27FC236}">
                <a16:creationId xmlns:a16="http://schemas.microsoft.com/office/drawing/2014/main" id="{B4F57E05-0DF3-F787-7FAF-4C5DC2F14101}"/>
              </a:ext>
            </a:extLst>
          </p:cNvPr>
          <p:cNvSpPr txBox="1">
            <a:spLocks noChangeArrowheads="1"/>
          </p:cNvSpPr>
          <p:nvPr/>
        </p:nvSpPr>
        <p:spPr bwMode="auto">
          <a:xfrm>
            <a:off x="6909955" y="485602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length:</a:t>
            </a:r>
          </a:p>
        </p:txBody>
      </p:sp>
      <p:sp>
        <p:nvSpPr>
          <p:cNvPr id="49" name="Text Box 44">
            <a:extLst>
              <a:ext uri="{FF2B5EF4-FFF2-40B4-BE49-F238E27FC236}">
                <a16:creationId xmlns:a16="http://schemas.microsoft.com/office/drawing/2014/main" id="{46BCBF05-0904-2920-2E18-4A75D0314595}"/>
              </a:ext>
            </a:extLst>
          </p:cNvPr>
          <p:cNvSpPr txBox="1">
            <a:spLocks noChangeArrowheads="1"/>
          </p:cNvSpPr>
          <p:nvPr/>
        </p:nvSpPr>
        <p:spPr bwMode="auto">
          <a:xfrm>
            <a:off x="6909955" y="5465620"/>
            <a:ext cx="1143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r" eaLnBrk="1" hangingPunct="1">
              <a:spcBef>
                <a:spcPct val="50000"/>
              </a:spcBef>
              <a:buClrTx/>
              <a:buFontTx/>
              <a:buNone/>
            </a:pPr>
            <a:r>
              <a:rPr lang="en-US" altLang="en-US" sz="2400" i="0">
                <a:solidFill>
                  <a:srgbClr val="FF3300"/>
                </a:solidFill>
              </a:rPr>
              <a:t>width:</a:t>
            </a:r>
          </a:p>
        </p:txBody>
      </p:sp>
      <p:sp>
        <p:nvSpPr>
          <p:cNvPr id="50" name="Rectangle 45">
            <a:extLst>
              <a:ext uri="{FF2B5EF4-FFF2-40B4-BE49-F238E27FC236}">
                <a16:creationId xmlns:a16="http://schemas.microsoft.com/office/drawing/2014/main" id="{5F7AC9CA-DD0F-BF74-1C3F-3DF568CB1B77}"/>
              </a:ext>
            </a:extLst>
          </p:cNvPr>
          <p:cNvSpPr>
            <a:spLocks noChangeArrowheads="1"/>
          </p:cNvSpPr>
          <p:nvPr/>
        </p:nvSpPr>
        <p:spPr bwMode="auto">
          <a:xfrm>
            <a:off x="6757555" y="4703620"/>
            <a:ext cx="2209800" cy="1371600"/>
          </a:xfrm>
          <a:prstGeom prst="rect">
            <a:avLst/>
          </a:prstGeom>
          <a:no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51" name="Line 46">
            <a:extLst>
              <a:ext uri="{FF2B5EF4-FFF2-40B4-BE49-F238E27FC236}">
                <a16:creationId xmlns:a16="http://schemas.microsoft.com/office/drawing/2014/main" id="{353ACE13-1F8C-E8B0-636E-97A3874DAAEB}"/>
              </a:ext>
            </a:extLst>
          </p:cNvPr>
          <p:cNvSpPr>
            <a:spLocks noChangeShapeType="1"/>
          </p:cNvSpPr>
          <p:nvPr/>
        </p:nvSpPr>
        <p:spPr bwMode="auto">
          <a:xfrm>
            <a:off x="5614555" y="5389420"/>
            <a:ext cx="1143000" cy="0"/>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52" name="Text Box 47">
            <a:extLst>
              <a:ext uri="{FF2B5EF4-FFF2-40B4-BE49-F238E27FC236}">
                <a16:creationId xmlns:a16="http://schemas.microsoft.com/office/drawing/2014/main" id="{F1F4636D-805B-6C5D-5487-44B06F04CF6B}"/>
              </a:ext>
            </a:extLst>
          </p:cNvPr>
          <p:cNvSpPr txBox="1">
            <a:spLocks noChangeArrowheads="1"/>
          </p:cNvSpPr>
          <p:nvPr/>
        </p:nvSpPr>
        <p:spPr bwMode="auto">
          <a:xfrm>
            <a:off x="1731819" y="1230835"/>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kitchen</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sp>
        <p:nvSpPr>
          <p:cNvPr id="53" name="Text Box 55">
            <a:extLst>
              <a:ext uri="{FF2B5EF4-FFF2-40B4-BE49-F238E27FC236}">
                <a16:creationId xmlns:a16="http://schemas.microsoft.com/office/drawing/2014/main" id="{18CE5F71-1AAB-A564-4B8F-FDAFC3758610}"/>
              </a:ext>
            </a:extLst>
          </p:cNvPr>
          <p:cNvSpPr txBox="1">
            <a:spLocks noChangeArrowheads="1"/>
          </p:cNvSpPr>
          <p:nvPr/>
        </p:nvSpPr>
        <p:spPr bwMode="auto">
          <a:xfrm>
            <a:off x="1728355" y="3010525"/>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bedroom</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sp>
        <p:nvSpPr>
          <p:cNvPr id="54" name="Text Box 56">
            <a:extLst>
              <a:ext uri="{FF2B5EF4-FFF2-40B4-BE49-F238E27FC236}">
                <a16:creationId xmlns:a16="http://schemas.microsoft.com/office/drawing/2014/main" id="{ABF0786E-4A5C-9B8E-F03D-DBA4D0225D52}"/>
              </a:ext>
            </a:extLst>
          </p:cNvPr>
          <p:cNvSpPr txBox="1">
            <a:spLocks noChangeArrowheads="1"/>
          </p:cNvSpPr>
          <p:nvPr/>
        </p:nvSpPr>
        <p:spPr bwMode="auto">
          <a:xfrm>
            <a:off x="1728355" y="4779820"/>
            <a:ext cx="25908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200" i="0" dirty="0"/>
              <a:t>The </a:t>
            </a:r>
            <a:r>
              <a:rPr lang="en-US" altLang="en-US" sz="2200" i="0" dirty="0">
                <a:latin typeface="Courier New" panose="02070309020205020404" pitchFamily="49" charset="0"/>
              </a:rPr>
              <a:t>den</a:t>
            </a:r>
            <a:r>
              <a:rPr lang="en-US" altLang="en-US" sz="2200" i="0" dirty="0"/>
              <a:t> variable holds the address of a </a:t>
            </a:r>
            <a:r>
              <a:rPr lang="en-US" altLang="en-US" sz="2200" i="0" dirty="0">
                <a:latin typeface="Courier New" panose="02070309020205020404" pitchFamily="49" charset="0"/>
              </a:rPr>
              <a:t>Rectangle</a:t>
            </a:r>
            <a:r>
              <a:rPr lang="en-US" altLang="en-US" sz="2200" i="0" dirty="0"/>
              <a:t> Object.</a:t>
            </a:r>
          </a:p>
        </p:txBody>
      </p:sp>
      <p:grpSp>
        <p:nvGrpSpPr>
          <p:cNvPr id="55" name="Group 4">
            <a:extLst>
              <a:ext uri="{FF2B5EF4-FFF2-40B4-BE49-F238E27FC236}">
                <a16:creationId xmlns:a16="http://schemas.microsoft.com/office/drawing/2014/main" id="{D1718EF6-C037-6F8B-C465-653483478C0B}"/>
              </a:ext>
            </a:extLst>
          </p:cNvPr>
          <p:cNvGrpSpPr>
            <a:grpSpLocks/>
          </p:cNvGrpSpPr>
          <p:nvPr/>
        </p:nvGrpSpPr>
        <p:grpSpPr bwMode="auto">
          <a:xfrm>
            <a:off x="9094355" y="4184070"/>
            <a:ext cx="2439554" cy="2331030"/>
            <a:chOff x="96" y="864"/>
            <a:chExt cx="2112" cy="2064"/>
          </a:xfrm>
          <a:solidFill>
            <a:schemeClr val="accent1">
              <a:lumMod val="40000"/>
              <a:lumOff val="60000"/>
            </a:schemeClr>
          </a:solidFill>
        </p:grpSpPr>
        <p:sp>
          <p:nvSpPr>
            <p:cNvPr id="56" name="Rectangle 5">
              <a:extLst>
                <a:ext uri="{FF2B5EF4-FFF2-40B4-BE49-F238E27FC236}">
                  <a16:creationId xmlns:a16="http://schemas.microsoft.com/office/drawing/2014/main" id="{1F156488-FA86-AEC5-0ADC-E7410E8AF54F}"/>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400" i="0"/>
                <a:t>Rectangle</a:t>
              </a:r>
            </a:p>
          </p:txBody>
        </p:sp>
        <p:sp>
          <p:nvSpPr>
            <p:cNvPr id="57" name="Rectangle 6">
              <a:extLst>
                <a:ext uri="{FF2B5EF4-FFF2-40B4-BE49-F238E27FC236}">
                  <a16:creationId xmlns:a16="http://schemas.microsoft.com/office/drawing/2014/main" id="{88F4B4DC-6BE3-8F46-2C06-0AABD42B1486}"/>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000" i="0"/>
                <a:t> </a:t>
              </a:r>
              <a:r>
                <a:rPr lang="en-US" altLang="en-US" sz="1200" i="0"/>
                <a:t>width : double</a:t>
              </a:r>
            </a:p>
            <a:p>
              <a:pPr eaLnBrk="1" hangingPunct="1">
                <a:spcBef>
                  <a:spcPct val="0"/>
                </a:spcBef>
                <a:buClrTx/>
                <a:buFontTx/>
                <a:buChar char="-"/>
              </a:pPr>
              <a:r>
                <a:rPr lang="en-US" altLang="en-US" sz="1200" i="0"/>
                <a:t> length : double</a:t>
              </a:r>
            </a:p>
          </p:txBody>
        </p:sp>
        <p:sp>
          <p:nvSpPr>
            <p:cNvPr id="58" name="Rectangle 7">
              <a:extLst>
                <a:ext uri="{FF2B5EF4-FFF2-40B4-BE49-F238E27FC236}">
                  <a16:creationId xmlns:a16="http://schemas.microsoft.com/office/drawing/2014/main" id="{CF40BDE3-18F8-0215-243A-76A016727AE5}"/>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200" i="0"/>
                <a:t>+ setWidth(w : double) : void</a:t>
              </a:r>
            </a:p>
            <a:p>
              <a:pPr eaLnBrk="1" hangingPunct="1">
                <a:spcBef>
                  <a:spcPct val="0"/>
                </a:spcBef>
                <a:buClrTx/>
                <a:buFontTx/>
                <a:buNone/>
              </a:pPr>
              <a:r>
                <a:rPr lang="en-US" altLang="en-US" sz="1200" i="0"/>
                <a:t>+ setLength(len : double): void</a:t>
              </a:r>
            </a:p>
            <a:p>
              <a:pPr eaLnBrk="1" hangingPunct="1">
                <a:spcBef>
                  <a:spcPct val="0"/>
                </a:spcBef>
                <a:buClrTx/>
                <a:buFontTx/>
                <a:buNone/>
              </a:pPr>
              <a:r>
                <a:rPr lang="en-US" altLang="en-US" sz="1200" i="0"/>
                <a:t>+ getWidth() : double</a:t>
              </a:r>
            </a:p>
            <a:p>
              <a:pPr eaLnBrk="1" hangingPunct="1">
                <a:spcBef>
                  <a:spcPct val="0"/>
                </a:spcBef>
                <a:buClrTx/>
                <a:buFontTx/>
                <a:buNone/>
              </a:pPr>
              <a:r>
                <a:rPr lang="en-US" altLang="en-US" sz="1200" i="0"/>
                <a:t>+ getLength() : double</a:t>
              </a:r>
            </a:p>
            <a:p>
              <a:pPr eaLnBrk="1" hangingPunct="1">
                <a:spcBef>
                  <a:spcPct val="0"/>
                </a:spcBef>
                <a:buClrTx/>
                <a:buFontTx/>
                <a:buNone/>
              </a:pPr>
              <a:r>
                <a:rPr lang="en-US" altLang="en-US" sz="1200" i="0"/>
                <a:t>+ getArea() : double</a:t>
              </a:r>
            </a:p>
          </p:txBody>
        </p:sp>
      </p:grpSp>
    </p:spTree>
    <p:extLst>
      <p:ext uri="{BB962C8B-B14F-4D97-AF65-F5344CB8AC3E}">
        <p14:creationId xmlns:p14="http://schemas.microsoft.com/office/powerpoint/2010/main" val="30970038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9AF1ED-6B72-E8E2-3C5C-41D600A3CBC4}"/>
              </a:ext>
            </a:extLst>
          </p:cNvPr>
          <p:cNvSpPr txBox="1">
            <a:spLocks noChangeArrowheads="1"/>
          </p:cNvSpPr>
          <p:nvPr/>
        </p:nvSpPr>
        <p:spPr>
          <a:xfrm>
            <a:off x="1522269" y="318407"/>
            <a:ext cx="2847109"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Constructors </a:t>
            </a:r>
          </a:p>
        </p:txBody>
      </p:sp>
      <p:sp>
        <p:nvSpPr>
          <p:cNvPr id="4" name="Rectangle 3">
            <a:extLst>
              <a:ext uri="{FF2B5EF4-FFF2-40B4-BE49-F238E27FC236}">
                <a16:creationId xmlns:a16="http://schemas.microsoft.com/office/drawing/2014/main" id="{05B993C6-81B2-918A-89BC-77C24FFC9E55}"/>
              </a:ext>
            </a:extLst>
          </p:cNvPr>
          <p:cNvSpPr txBox="1">
            <a:spLocks noChangeArrowheads="1"/>
          </p:cNvSpPr>
          <p:nvPr/>
        </p:nvSpPr>
        <p:spPr>
          <a:xfrm>
            <a:off x="1600202" y="1656772"/>
            <a:ext cx="8296275" cy="374650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dirty="0">
                <a:highlight>
                  <a:srgbClr val="FFFF00"/>
                </a:highlight>
                <a:latin typeface="Times New Roman" panose="02020603050405020304" pitchFamily="18" charset="0"/>
                <a:cs typeface="Times New Roman" panose="02020603050405020304" pitchFamily="18" charset="0"/>
              </a:rPr>
              <a:t>Constructor</a:t>
            </a:r>
            <a:r>
              <a:rPr lang="en-US" altLang="en-US" dirty="0">
                <a:latin typeface="Times New Roman" panose="02020603050405020304" pitchFamily="18" charset="0"/>
                <a:cs typeface="Times New Roman" panose="02020603050405020304" pitchFamily="18" charset="0"/>
              </a:rPr>
              <a:t>s have a few special properties that set them apart from normal methods.</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Constructors have </a:t>
            </a:r>
            <a:r>
              <a:rPr lang="en-US" altLang="en-US" dirty="0">
                <a:highlight>
                  <a:srgbClr val="FFFF00"/>
                </a:highlight>
                <a:latin typeface="Times New Roman" panose="02020603050405020304" pitchFamily="18" charset="0"/>
                <a:cs typeface="Times New Roman" panose="02020603050405020304" pitchFamily="18" charset="0"/>
              </a:rPr>
              <a:t>the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same name as the class</a:t>
            </a:r>
            <a:r>
              <a:rPr lang="en-US" altLang="en-US" dirty="0">
                <a:highlight>
                  <a:srgbClr val="FFFF00"/>
                </a:highlight>
                <a:latin typeface="Times New Roman" panose="02020603050405020304" pitchFamily="18" charset="0"/>
                <a:cs typeface="Times New Roman" panose="02020603050405020304" pitchFamily="18" charset="0"/>
              </a:rPr>
              <a:t>.</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Constructors have </a:t>
            </a:r>
            <a:r>
              <a:rPr lang="en-US" altLang="en-US" dirty="0">
                <a:solidFill>
                  <a:srgbClr val="0000FF"/>
                </a:solidFill>
                <a:latin typeface="Times New Roman" panose="02020603050405020304" pitchFamily="18" charset="0"/>
                <a:cs typeface="Times New Roman" panose="02020603050405020304" pitchFamily="18" charset="0"/>
              </a:rPr>
              <a:t>no return type </a:t>
            </a:r>
            <a:r>
              <a:rPr lang="en-US" altLang="en-US" dirty="0">
                <a:solidFill>
                  <a:srgbClr val="C00000"/>
                </a:solidFill>
                <a:latin typeface="Times New Roman" panose="02020603050405020304" pitchFamily="18" charset="0"/>
                <a:cs typeface="Times New Roman" panose="02020603050405020304" pitchFamily="18" charset="0"/>
              </a:rPr>
              <a:t>(not even void).</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Constructors may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not return any values</a:t>
            </a:r>
            <a:r>
              <a:rPr lang="en-US" altLang="en-US" dirty="0">
                <a:highlight>
                  <a:srgbClr val="FFFF00"/>
                </a:highlight>
                <a:latin typeface="Times New Roman" panose="02020603050405020304" pitchFamily="18" charset="0"/>
                <a:cs typeface="Times New Roman" panose="02020603050405020304" pitchFamily="18" charset="0"/>
              </a:rPr>
              <a:t>.</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Constructors are typically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public.</a:t>
            </a:r>
          </a:p>
        </p:txBody>
      </p:sp>
    </p:spTree>
    <p:extLst>
      <p:ext uri="{BB962C8B-B14F-4D97-AF65-F5344CB8AC3E}">
        <p14:creationId xmlns:p14="http://schemas.microsoft.com/office/powerpoint/2010/main" val="9634509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E9AF1ED-6B72-E8E2-3C5C-41D600A3CBC4}"/>
              </a:ext>
            </a:extLst>
          </p:cNvPr>
          <p:cNvSpPr txBox="1">
            <a:spLocks noChangeArrowheads="1"/>
          </p:cNvSpPr>
          <p:nvPr/>
        </p:nvSpPr>
        <p:spPr>
          <a:xfrm>
            <a:off x="1465119" y="0"/>
            <a:ext cx="2847109"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Constructors </a:t>
            </a:r>
          </a:p>
        </p:txBody>
      </p:sp>
      <p:sp>
        <p:nvSpPr>
          <p:cNvPr id="3" name="Rectangle 3">
            <a:extLst>
              <a:ext uri="{FF2B5EF4-FFF2-40B4-BE49-F238E27FC236}">
                <a16:creationId xmlns:a16="http://schemas.microsoft.com/office/drawing/2014/main" id="{5D4E5C2B-26A0-1B2C-8F28-72AE9691C31A}"/>
              </a:ext>
            </a:extLst>
          </p:cNvPr>
          <p:cNvSpPr txBox="1">
            <a:spLocks noChangeArrowheads="1"/>
          </p:cNvSpPr>
          <p:nvPr/>
        </p:nvSpPr>
        <p:spPr>
          <a:xfrm>
            <a:off x="1582883" y="1742210"/>
            <a:ext cx="8001000" cy="388966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defRPr/>
            </a:pPr>
            <a:r>
              <a:rPr lang="en-US" altLang="en-US" sz="2400" dirty="0">
                <a:solidFill>
                  <a:srgbClr val="0000FF"/>
                </a:solidFill>
                <a:latin typeface="Times New Roman" panose="02020603050405020304" pitchFamily="18" charset="0"/>
                <a:cs typeface="Times New Roman" panose="02020603050405020304" pitchFamily="18" charset="0"/>
              </a:rPr>
              <a:t>Classes can have special methods </a:t>
            </a:r>
            <a:r>
              <a:rPr lang="en-US" altLang="en-US" sz="2400" dirty="0">
                <a:latin typeface="Times New Roman" panose="02020603050405020304" pitchFamily="18" charset="0"/>
                <a:cs typeface="Times New Roman" panose="02020603050405020304" pitchFamily="18" charset="0"/>
              </a:rPr>
              <a:t>called </a:t>
            </a:r>
            <a:r>
              <a:rPr lang="en-US" altLang="en-US" sz="2400" i="1" dirty="0">
                <a:latin typeface="Times New Roman" panose="02020603050405020304" pitchFamily="18" charset="0"/>
                <a:cs typeface="Times New Roman" panose="02020603050405020304" pitchFamily="18" charset="0"/>
              </a:rPr>
              <a:t>constructors</a:t>
            </a:r>
            <a:r>
              <a:rPr lang="en-US" altLang="en-US" sz="2400" dirty="0">
                <a:latin typeface="Times New Roman" panose="02020603050405020304" pitchFamily="18" charset="0"/>
                <a:cs typeface="Times New Roman" panose="02020603050405020304" pitchFamily="18" charset="0"/>
              </a:rPr>
              <a:t>.</a:t>
            </a:r>
          </a:p>
          <a:p>
            <a:pPr marL="457200" indent="-457200">
              <a:spcBef>
                <a:spcPts val="1800"/>
              </a:spcBef>
              <a:defRPr/>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 constructor is a method automatically called when an object is created</a:t>
            </a:r>
            <a:r>
              <a:rPr lang="en-US" altLang="en-US" sz="2400" dirty="0">
                <a:solidFill>
                  <a:srgbClr val="0000FF"/>
                </a:solidFill>
                <a:latin typeface="Times New Roman" panose="02020603050405020304" pitchFamily="18" charset="0"/>
                <a:cs typeface="Times New Roman" panose="02020603050405020304" pitchFamily="18" charset="0"/>
              </a:rPr>
              <a:t>.</a:t>
            </a:r>
          </a:p>
          <a:p>
            <a:pPr marL="914400" lvl="1" indent="-457200">
              <a:spcBef>
                <a:spcPts val="1800"/>
              </a:spcBef>
              <a:defRPr/>
            </a:pPr>
            <a:r>
              <a:rPr lang="en-US" altLang="en-US" dirty="0">
                <a:latin typeface="Times New Roman" panose="02020603050405020304" pitchFamily="18" charset="0"/>
                <a:cs typeface="Times New Roman" panose="02020603050405020304" pitchFamily="18" charset="0"/>
              </a:rPr>
              <a:t>Constructors typically </a:t>
            </a:r>
          </a:p>
          <a:p>
            <a:pPr marL="1371600" lvl="2" indent="-452438">
              <a:spcBef>
                <a:spcPts val="1200"/>
              </a:spcBef>
              <a:defRPr/>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initialize instance fields</a:t>
            </a:r>
            <a:r>
              <a:rPr lang="en-US" altLang="en-US" sz="2400" dirty="0">
                <a:highlight>
                  <a:srgbClr val="FFFF00"/>
                </a:highligh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and </a:t>
            </a:r>
          </a:p>
          <a:p>
            <a:pPr marL="1371600" lvl="2" indent="-452438">
              <a:spcBef>
                <a:spcPts val="1200"/>
              </a:spcBef>
              <a:defRPr/>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perform other object initialization tasks</a:t>
            </a:r>
            <a:r>
              <a:rPr lang="en-US" altLang="en-US" sz="2400" dirty="0">
                <a:highlight>
                  <a:srgbClr val="FFFF00"/>
                </a:highlight>
                <a:latin typeface="Times New Roman" panose="02020603050405020304" pitchFamily="18" charset="0"/>
                <a:cs typeface="Times New Roman" panose="02020603050405020304" pitchFamily="18" charset="0"/>
              </a:rPr>
              <a:t>.</a:t>
            </a:r>
          </a:p>
          <a:p>
            <a:pPr marL="919162" lvl="2" indent="0">
              <a:spcBef>
                <a:spcPts val="1200"/>
              </a:spcBef>
              <a:buNone/>
              <a:defRPr/>
            </a:pPr>
            <a:r>
              <a:rPr lang="en-US" altLang="en-US" sz="2400" dirty="0">
                <a:latin typeface="Times New Roman" panose="02020603050405020304" pitchFamily="18" charset="0"/>
                <a:cs typeface="Times New Roman" panose="02020603050405020304" pitchFamily="18" charset="0"/>
              </a:rPr>
              <a:t>      e.g., Rectangle den = new Rectangle (12.0, 10.0);</a:t>
            </a:r>
          </a:p>
          <a:p>
            <a:pPr marL="914400" lvl="1" indent="-457200">
              <a:spcBef>
                <a:spcPts val="1800"/>
              </a:spcBef>
              <a:buFont typeface="Courier New" panose="02070309020205020404" pitchFamily="49" charset="0"/>
              <a:buChar char="o"/>
              <a:defRPr/>
            </a:pPr>
            <a:r>
              <a:rPr lang="en-US" altLang="en-US" dirty="0">
                <a:latin typeface="Times New Roman" panose="02020603050405020304" pitchFamily="18" charset="0"/>
                <a:cs typeface="Times New Roman" panose="02020603050405020304" pitchFamily="18" charset="0"/>
              </a:rPr>
              <a:t>Constructors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perform these operations at the time an object is created</a:t>
            </a:r>
            <a:r>
              <a:rPr lang="en-US" altLang="en-US" dirty="0">
                <a:highlight>
                  <a:srgbClr val="FFFF00"/>
                </a:highlight>
              </a:rPr>
              <a:t>.</a:t>
            </a:r>
          </a:p>
          <a:p>
            <a:pPr lvl="1">
              <a:spcBef>
                <a:spcPts val="1800"/>
              </a:spcBef>
              <a:defRPr/>
            </a:pPr>
            <a:endParaRPr lang="en-US" altLang="en-US" dirty="0"/>
          </a:p>
        </p:txBody>
      </p:sp>
    </p:spTree>
    <p:extLst>
      <p:ext uri="{BB962C8B-B14F-4D97-AF65-F5344CB8AC3E}">
        <p14:creationId xmlns:p14="http://schemas.microsoft.com/office/powerpoint/2010/main" val="1741992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24F071-44A6-3DF8-1923-F577D5AEE24C}"/>
              </a:ext>
            </a:extLst>
          </p:cNvPr>
          <p:cNvSpPr txBox="1">
            <a:spLocks noChangeArrowheads="1"/>
          </p:cNvSpPr>
          <p:nvPr/>
        </p:nvSpPr>
        <p:spPr>
          <a:xfrm>
            <a:off x="1413163" y="124691"/>
            <a:ext cx="60371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Constructor for </a:t>
            </a:r>
            <a:r>
              <a:rPr lang="en-US" altLang="en-US" sz="3200">
                <a:latin typeface="Courier New" panose="02070309020205020404" pitchFamily="49" charset="0"/>
              </a:rPr>
              <a:t>Rectangle</a:t>
            </a:r>
            <a:r>
              <a:rPr lang="en-US" altLang="en-US" sz="3200"/>
              <a:t> Class</a:t>
            </a:r>
            <a:endParaRPr lang="en-US" altLang="en-US" sz="3200" dirty="0"/>
          </a:p>
        </p:txBody>
      </p:sp>
      <p:sp>
        <p:nvSpPr>
          <p:cNvPr id="5" name="Rectangle 3">
            <a:extLst>
              <a:ext uri="{FF2B5EF4-FFF2-40B4-BE49-F238E27FC236}">
                <a16:creationId xmlns:a16="http://schemas.microsoft.com/office/drawing/2014/main" id="{FE0C224D-257C-FE12-3F6D-D2649B8B9559}"/>
              </a:ext>
            </a:extLst>
          </p:cNvPr>
          <p:cNvSpPr txBox="1">
            <a:spLocks noChangeArrowheads="1"/>
          </p:cNvSpPr>
          <p:nvPr/>
        </p:nvSpPr>
        <p:spPr>
          <a:xfrm>
            <a:off x="1548245" y="1125538"/>
            <a:ext cx="7408725" cy="453750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000" dirty="0">
                <a:latin typeface="Consolas" panose="020B0609020204030204" pitchFamily="49" charset="0"/>
              </a:rPr>
              <a:t>public class </a:t>
            </a:r>
            <a:r>
              <a:rPr lang="en-US" altLang="en-US" sz="2000" dirty="0">
                <a:solidFill>
                  <a:srgbClr val="0000FF"/>
                </a:solidFill>
                <a:latin typeface="Consolas" panose="020B0609020204030204" pitchFamily="49" charset="0"/>
              </a:rPr>
              <a:t>Rectangle</a:t>
            </a:r>
          </a:p>
          <a:p>
            <a:pPr>
              <a:spcBef>
                <a:spcPct val="0"/>
              </a:spcBef>
              <a:buFontTx/>
              <a:buNone/>
            </a:pPr>
            <a:r>
              <a:rPr lang="en-US" altLang="en-US" sz="2000" dirty="0">
                <a:latin typeface="Consolas" panose="020B0609020204030204" pitchFamily="49" charset="0"/>
              </a:rPr>
              <a:t>{	 </a:t>
            </a:r>
          </a:p>
          <a:p>
            <a:pPr>
              <a:spcBef>
                <a:spcPct val="0"/>
              </a:spcBef>
              <a:buFontTx/>
              <a:buNone/>
            </a:pPr>
            <a:r>
              <a:rPr lang="en-US" altLang="en-US" sz="2000" dirty="0">
                <a:latin typeface="Consolas" panose="020B0609020204030204" pitchFamily="49" charset="0"/>
              </a:rPr>
              <a:t>	 private double length;</a:t>
            </a:r>
          </a:p>
          <a:p>
            <a:pPr>
              <a:spcBef>
                <a:spcPct val="0"/>
              </a:spcBef>
              <a:buFontTx/>
              <a:buNone/>
            </a:pPr>
            <a:r>
              <a:rPr lang="en-US" altLang="en-US" sz="2000" dirty="0">
                <a:latin typeface="Consolas" panose="020B0609020204030204" pitchFamily="49" charset="0"/>
              </a:rPr>
              <a:t>	 private double width;</a:t>
            </a:r>
          </a:p>
          <a:p>
            <a:pPr>
              <a:buFontTx/>
              <a:buNone/>
            </a:pPr>
            <a:r>
              <a:rPr lang="en-US" altLang="en-US" sz="2000" dirty="0">
                <a:latin typeface="Consolas" panose="020B0609020204030204" pitchFamily="49" charset="0"/>
              </a:rPr>
              <a:t>	 </a:t>
            </a:r>
            <a:r>
              <a:rPr lang="en-US" altLang="en-US" sz="2000" dirty="0">
                <a:solidFill>
                  <a:srgbClr val="0000FF"/>
                </a:solidFill>
                <a:latin typeface="Consolas" panose="020B0609020204030204" pitchFamily="49" charset="0"/>
              </a:rPr>
              <a:t>//   </a:t>
            </a:r>
            <a:r>
              <a:rPr lang="en-US" altLang="en-US" sz="2000" dirty="0">
                <a:solidFill>
                  <a:srgbClr val="0000FF"/>
                </a:solidFill>
                <a:highlight>
                  <a:srgbClr val="FFFF00"/>
                </a:highlight>
                <a:latin typeface="Consolas" panose="020B0609020204030204" pitchFamily="49" charset="0"/>
              </a:rPr>
              <a:t>java provide a Default Constructor</a:t>
            </a:r>
          </a:p>
          <a:p>
            <a:pPr>
              <a:buFontTx/>
              <a:buNone/>
            </a:pPr>
            <a:r>
              <a:rPr lang="en-US" altLang="en-US" sz="2000" dirty="0">
                <a:latin typeface="Consolas" panose="020B0609020204030204" pitchFamily="49" charset="0"/>
              </a:rPr>
              <a:t>    public </a:t>
            </a:r>
            <a:r>
              <a:rPr lang="en-US" altLang="en-US" sz="2000" dirty="0">
                <a:solidFill>
                  <a:srgbClr val="0000FF"/>
                </a:solidFill>
                <a:latin typeface="Consolas" panose="020B0609020204030204" pitchFamily="49" charset="0"/>
              </a:rPr>
              <a:t>void </a:t>
            </a:r>
            <a:r>
              <a:rPr lang="en-US" altLang="en-US" sz="2000" dirty="0" err="1">
                <a:solidFill>
                  <a:srgbClr val="0000FF"/>
                </a:solidFill>
                <a:latin typeface="Consolas" panose="020B0609020204030204" pitchFamily="49" charset="0"/>
              </a:rPr>
              <a:t>setlength</a:t>
            </a:r>
            <a:r>
              <a:rPr lang="en-US" altLang="en-US" sz="2000" dirty="0">
                <a:solidFill>
                  <a:srgbClr val="0000FF"/>
                </a:solidFill>
                <a:latin typeface="Consolas" panose="020B0609020204030204" pitchFamily="49" charset="0"/>
              </a:rPr>
              <a:t>(double </a:t>
            </a:r>
            <a:r>
              <a:rPr lang="en-US" altLang="en-US" sz="2000" dirty="0" err="1">
                <a:solidFill>
                  <a:srgbClr val="0000FF"/>
                </a:solidFill>
                <a:latin typeface="Consolas" panose="020B0609020204030204" pitchFamily="49" charset="0"/>
              </a:rPr>
              <a:t>len</a:t>
            </a:r>
            <a:r>
              <a:rPr lang="en-US" altLang="en-US" sz="2000" dirty="0">
                <a:solidFill>
                  <a:srgbClr val="0000FF"/>
                </a:solidFill>
                <a:latin typeface="Consolas" panose="020B0609020204030204" pitchFamily="49" charset="0"/>
              </a:rPr>
              <a:t>){</a:t>
            </a:r>
          </a:p>
          <a:p>
            <a:pPr>
              <a:buFontTx/>
              <a:buNone/>
            </a:pPr>
            <a:r>
              <a:rPr lang="en-US" altLang="en-US" sz="2000" dirty="0">
                <a:latin typeface="Consolas" panose="020B0609020204030204" pitchFamily="49" charset="0"/>
              </a:rPr>
              <a:t>		length = </a:t>
            </a:r>
            <a:r>
              <a:rPr lang="en-US" altLang="en-US" sz="2000" dirty="0" err="1">
                <a:latin typeface="Consolas" panose="020B0609020204030204" pitchFamily="49" charset="0"/>
              </a:rPr>
              <a:t>len</a:t>
            </a:r>
            <a:r>
              <a:rPr lang="en-US" altLang="en-US" sz="2000" dirty="0">
                <a:latin typeface="Consolas" panose="020B0609020204030204" pitchFamily="49" charset="0"/>
              </a:rPr>
              <a:t>; }</a:t>
            </a:r>
          </a:p>
          <a:p>
            <a:pPr>
              <a:buFontTx/>
              <a:buNone/>
            </a:pPr>
            <a:r>
              <a:rPr lang="en-US" altLang="en-US" sz="2000" dirty="0">
                <a:latin typeface="Consolas" panose="020B0609020204030204" pitchFamily="49" charset="0"/>
              </a:rPr>
              <a:t>    public </a:t>
            </a:r>
            <a:r>
              <a:rPr lang="en-US" altLang="en-US" sz="2000" dirty="0">
                <a:solidFill>
                  <a:srgbClr val="0000FF"/>
                </a:solidFill>
                <a:latin typeface="Consolas" panose="020B0609020204030204" pitchFamily="49" charset="0"/>
              </a:rPr>
              <a:t>void </a:t>
            </a:r>
            <a:r>
              <a:rPr lang="en-US" altLang="en-US" sz="2000" dirty="0" err="1">
                <a:solidFill>
                  <a:srgbClr val="0000FF"/>
                </a:solidFill>
                <a:latin typeface="Consolas" panose="020B0609020204030204" pitchFamily="49" charset="0"/>
              </a:rPr>
              <a:t>setWidth</a:t>
            </a:r>
            <a:r>
              <a:rPr lang="en-US" altLang="en-US" sz="2000" dirty="0">
                <a:solidFill>
                  <a:srgbClr val="0000FF"/>
                </a:solidFill>
                <a:latin typeface="Consolas" panose="020B0609020204030204" pitchFamily="49" charset="0"/>
              </a:rPr>
              <a:t>(double w){</a:t>
            </a:r>
          </a:p>
          <a:p>
            <a:pPr>
              <a:buFontTx/>
              <a:buNone/>
            </a:pPr>
            <a:r>
              <a:rPr lang="en-US" altLang="en-US" sz="2000" dirty="0">
                <a:latin typeface="Consolas" panose="020B0609020204030204" pitchFamily="49" charset="0"/>
              </a:rPr>
              <a:t>		width = w; }</a:t>
            </a:r>
          </a:p>
          <a:p>
            <a:pPr>
              <a:buFontTx/>
              <a:buNone/>
            </a:pPr>
            <a:r>
              <a:rPr lang="en-US" altLang="en-US" sz="2000" dirty="0">
                <a:latin typeface="Consolas" panose="020B0609020204030204" pitchFamily="49" charset="0"/>
              </a:rPr>
              <a:t>    public </a:t>
            </a:r>
            <a:r>
              <a:rPr lang="en-US" altLang="en-US" sz="2000" dirty="0">
                <a:solidFill>
                  <a:srgbClr val="0000FF"/>
                </a:solidFill>
                <a:latin typeface="Consolas" panose="020B0609020204030204" pitchFamily="49" charset="0"/>
              </a:rPr>
              <a:t>double </a:t>
            </a:r>
            <a:r>
              <a:rPr lang="en-US" altLang="en-US" sz="2000" dirty="0" err="1">
                <a:solidFill>
                  <a:srgbClr val="0000FF"/>
                </a:solidFill>
                <a:latin typeface="Consolas" panose="020B0609020204030204" pitchFamily="49" charset="0"/>
              </a:rPr>
              <a:t>getLength</a:t>
            </a:r>
            <a:r>
              <a:rPr lang="en-US" altLang="en-US" sz="2000" dirty="0">
                <a:solidFill>
                  <a:srgbClr val="0000FF"/>
                </a:solidFill>
                <a:latin typeface="Consolas" panose="020B0609020204030204" pitchFamily="49" charset="0"/>
              </a:rPr>
              <a:t>( ){</a:t>
            </a:r>
          </a:p>
          <a:p>
            <a:pPr>
              <a:buFontTx/>
              <a:buNone/>
            </a:pPr>
            <a:r>
              <a:rPr lang="en-US" altLang="en-US" sz="2000" dirty="0">
                <a:latin typeface="Consolas" panose="020B0609020204030204" pitchFamily="49" charset="0"/>
              </a:rPr>
              <a:t>		return length; }</a:t>
            </a:r>
          </a:p>
          <a:p>
            <a:pPr>
              <a:buFontTx/>
              <a:buNone/>
            </a:pPr>
            <a:r>
              <a:rPr lang="en-US" altLang="en-US" sz="2000" dirty="0">
                <a:latin typeface="Consolas" panose="020B0609020204030204" pitchFamily="49" charset="0"/>
              </a:rPr>
              <a:t>    public </a:t>
            </a:r>
            <a:r>
              <a:rPr lang="en-US" altLang="en-US" sz="2000" dirty="0">
                <a:solidFill>
                  <a:srgbClr val="0000FF"/>
                </a:solidFill>
                <a:latin typeface="Consolas" panose="020B0609020204030204" pitchFamily="49" charset="0"/>
              </a:rPr>
              <a:t>double </a:t>
            </a:r>
            <a:r>
              <a:rPr lang="en-US" altLang="en-US" sz="2000" dirty="0" err="1">
                <a:solidFill>
                  <a:srgbClr val="0000FF"/>
                </a:solidFill>
                <a:latin typeface="Consolas" panose="020B0609020204030204" pitchFamily="49" charset="0"/>
              </a:rPr>
              <a:t>getWidth</a:t>
            </a:r>
            <a:r>
              <a:rPr lang="en-US" altLang="en-US" sz="2000" dirty="0">
                <a:solidFill>
                  <a:srgbClr val="0000FF"/>
                </a:solidFill>
                <a:latin typeface="Consolas" panose="020B0609020204030204" pitchFamily="49" charset="0"/>
              </a:rPr>
              <a:t>( ){</a:t>
            </a:r>
          </a:p>
          <a:p>
            <a:pPr>
              <a:buFontTx/>
              <a:buNone/>
            </a:pPr>
            <a:r>
              <a:rPr lang="en-US" altLang="en-US" sz="2000" dirty="0">
                <a:latin typeface="Consolas" panose="020B0609020204030204" pitchFamily="49" charset="0"/>
              </a:rPr>
              <a:t>		return width; }</a:t>
            </a:r>
          </a:p>
          <a:p>
            <a:pPr>
              <a:buFontTx/>
              <a:buNone/>
            </a:pPr>
            <a:r>
              <a:rPr lang="en-US" altLang="en-US" sz="2000" dirty="0">
                <a:latin typeface="Consolas" panose="020B0609020204030204" pitchFamily="49" charset="0"/>
              </a:rPr>
              <a:t>}</a:t>
            </a:r>
          </a:p>
          <a:p>
            <a:pPr>
              <a:buFontTx/>
              <a:buNone/>
            </a:pPr>
            <a:endParaRPr lang="en-US" altLang="en-US" sz="2000" dirty="0">
              <a:latin typeface="Courier New" panose="02070309020205020404" pitchFamily="49" charset="0"/>
            </a:endParaRPr>
          </a:p>
        </p:txBody>
      </p:sp>
      <p:sp>
        <p:nvSpPr>
          <p:cNvPr id="6" name="TextBox 1">
            <a:extLst>
              <a:ext uri="{FF2B5EF4-FFF2-40B4-BE49-F238E27FC236}">
                <a16:creationId xmlns:a16="http://schemas.microsoft.com/office/drawing/2014/main" id="{0343B1ED-183C-4006-ACC3-429A411FCDF9}"/>
              </a:ext>
            </a:extLst>
          </p:cNvPr>
          <p:cNvSpPr txBox="1">
            <a:spLocks noChangeArrowheads="1"/>
          </p:cNvSpPr>
          <p:nvPr/>
        </p:nvSpPr>
        <p:spPr bwMode="auto">
          <a:xfrm>
            <a:off x="2254834" y="6028604"/>
            <a:ext cx="5953984" cy="83099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solidFill>
                  <a:srgbClr val="0000FF"/>
                </a:solidFill>
              </a:rPr>
              <a:t>//create a Rectangle object</a:t>
            </a:r>
          </a:p>
          <a:p>
            <a:pPr>
              <a:spcBef>
                <a:spcPct val="0"/>
              </a:spcBef>
              <a:buClrTx/>
              <a:buFontTx/>
              <a:buNone/>
            </a:pPr>
            <a:r>
              <a:rPr lang="en-US" altLang="en-US" sz="2400" dirty="0">
                <a:solidFill>
                  <a:srgbClr val="0000FF"/>
                </a:solidFill>
                <a:highlight>
                  <a:srgbClr val="FFFF00"/>
                </a:highlight>
              </a:rPr>
              <a:t>Rectangle </a:t>
            </a:r>
            <a:r>
              <a:rPr lang="en-US" altLang="en-US" sz="2400" dirty="0" err="1">
                <a:solidFill>
                  <a:srgbClr val="0000FF"/>
                </a:solidFill>
                <a:highlight>
                  <a:srgbClr val="FFFF00"/>
                </a:highlight>
              </a:rPr>
              <a:t>alongsquare</a:t>
            </a:r>
            <a:r>
              <a:rPr lang="en-US" altLang="en-US" sz="2400" dirty="0">
                <a:solidFill>
                  <a:srgbClr val="0000FF"/>
                </a:solidFill>
                <a:highlight>
                  <a:srgbClr val="FFFF00"/>
                </a:highlight>
              </a:rPr>
              <a:t> = new Rectangle( );</a:t>
            </a:r>
          </a:p>
        </p:txBody>
      </p:sp>
      <p:sp>
        <p:nvSpPr>
          <p:cNvPr id="7" name="TextBox 6">
            <a:extLst>
              <a:ext uri="{FF2B5EF4-FFF2-40B4-BE49-F238E27FC236}">
                <a16:creationId xmlns:a16="http://schemas.microsoft.com/office/drawing/2014/main" id="{D679999A-9DF2-D050-CA43-B13AD7A94F03}"/>
              </a:ext>
            </a:extLst>
          </p:cNvPr>
          <p:cNvSpPr txBox="1"/>
          <p:nvPr/>
        </p:nvSpPr>
        <p:spPr>
          <a:xfrm>
            <a:off x="7349837" y="1050925"/>
            <a:ext cx="3429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spcBef>
                <a:spcPct val="0"/>
              </a:spcBef>
              <a:buClrTx/>
              <a:buFontTx/>
              <a:buNone/>
              <a:defRPr/>
            </a:pPr>
            <a:r>
              <a:rPr lang="en-US" altLang="en-US" sz="2000" dirty="0">
                <a:solidFill>
                  <a:srgbClr val="000000"/>
                </a:solidFill>
              </a:rPr>
              <a:t>Examples:  </a:t>
            </a:r>
            <a:r>
              <a:rPr lang="en-US" altLang="en-US" sz="2000" dirty="0">
                <a:solidFill>
                  <a:srgbClr val="000000"/>
                </a:solidFill>
                <a:hlinkClick r:id="rId2" action="ppaction://hlinkfile"/>
              </a:rPr>
              <a:t>Rectangle.java</a:t>
            </a:r>
            <a:r>
              <a:rPr lang="en-US" altLang="en-US" sz="2000" dirty="0">
                <a:solidFill>
                  <a:srgbClr val="000000"/>
                </a:solidFill>
              </a:rPr>
              <a:t>, </a:t>
            </a:r>
            <a:r>
              <a:rPr lang="en-US" altLang="en-US" sz="2000" dirty="0">
                <a:solidFill>
                  <a:srgbClr val="000000"/>
                </a:solidFill>
                <a:hlinkClick r:id="rId3" action="ppaction://hlinkfile"/>
              </a:rPr>
              <a:t>ConstructorDemo.java</a:t>
            </a:r>
            <a:endParaRPr lang="en-US" altLang="en-US" sz="2000" dirty="0">
              <a:solidFill>
                <a:srgbClr val="000000"/>
              </a:solidFill>
            </a:endParaRPr>
          </a:p>
        </p:txBody>
      </p:sp>
    </p:spTree>
    <p:extLst>
      <p:ext uri="{BB962C8B-B14F-4D97-AF65-F5344CB8AC3E}">
        <p14:creationId xmlns:p14="http://schemas.microsoft.com/office/powerpoint/2010/main" val="23348679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24F071-44A6-3DF8-1923-F577D5AEE24C}"/>
              </a:ext>
            </a:extLst>
          </p:cNvPr>
          <p:cNvSpPr txBox="1">
            <a:spLocks noChangeArrowheads="1"/>
          </p:cNvSpPr>
          <p:nvPr/>
        </p:nvSpPr>
        <p:spPr>
          <a:xfrm>
            <a:off x="1413163" y="124691"/>
            <a:ext cx="60371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Constructor for </a:t>
            </a:r>
            <a:r>
              <a:rPr lang="en-US" altLang="en-US" sz="3200">
                <a:latin typeface="Courier New" panose="02070309020205020404" pitchFamily="49" charset="0"/>
              </a:rPr>
              <a:t>Rectangle</a:t>
            </a:r>
            <a:r>
              <a:rPr lang="en-US" altLang="en-US" sz="3200"/>
              <a:t> Class</a:t>
            </a:r>
            <a:endParaRPr lang="en-US" altLang="en-US" sz="3200" dirty="0"/>
          </a:p>
        </p:txBody>
      </p:sp>
      <p:sp>
        <p:nvSpPr>
          <p:cNvPr id="3" name="Rectangle 19">
            <a:extLst>
              <a:ext uri="{FF2B5EF4-FFF2-40B4-BE49-F238E27FC236}">
                <a16:creationId xmlns:a16="http://schemas.microsoft.com/office/drawing/2014/main" id="{5401DE9E-BE8A-C918-975B-F040396C563E}"/>
              </a:ext>
            </a:extLst>
          </p:cNvPr>
          <p:cNvSpPr>
            <a:spLocks noChangeArrowheads="1"/>
          </p:cNvSpPr>
          <p:nvPr/>
        </p:nvSpPr>
        <p:spPr bwMode="auto">
          <a:xfrm>
            <a:off x="1994626" y="3551238"/>
            <a:ext cx="2743200" cy="1801812"/>
          </a:xfrm>
          <a:prstGeom prst="rect">
            <a:avLst/>
          </a:prstGeom>
          <a:solidFill>
            <a:srgbClr val="FFFF00"/>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p>
        </p:txBody>
      </p:sp>
      <p:sp>
        <p:nvSpPr>
          <p:cNvPr id="4" name="Slide Number Placeholder 3">
            <a:extLst>
              <a:ext uri="{FF2B5EF4-FFF2-40B4-BE49-F238E27FC236}">
                <a16:creationId xmlns:a16="http://schemas.microsoft.com/office/drawing/2014/main" id="{89D7F57E-8359-0E58-92E7-1D83E816236C}"/>
              </a:ext>
            </a:extLst>
          </p:cNvPr>
          <p:cNvSpPr txBox="1">
            <a:spLocks/>
          </p:cNvSpPr>
          <p:nvPr/>
        </p:nvSpPr>
        <p:spPr>
          <a:xfrm>
            <a:off x="7762013"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l" defTabSz="914400" rtl="0" eaLnBrk="1" latinLnBrk="0" hangingPunct="1">
              <a:spcBef>
                <a:spcPct val="20000"/>
              </a:spcBef>
              <a:buClr>
                <a:srgbClr val="9A4C25"/>
              </a:buClr>
              <a:buChar char="•"/>
              <a:defRPr sz="3200" kern="1200">
                <a:solidFill>
                  <a:schemeClr val="tx1"/>
                </a:solidFill>
                <a:latin typeface="Times New Roman" panose="02020603050405020304" pitchFamily="18" charset="0"/>
                <a:ea typeface="+mn-ea"/>
                <a:cs typeface="Arial" panose="020B0604020202020204" pitchFamily="34" charset="0"/>
              </a:defRPr>
            </a:lvl1pPr>
            <a:lvl2pPr marL="742950" indent="-285750" algn="l" defTabSz="914400" rtl="0" eaLnBrk="1" latinLnBrk="0" hangingPunct="1">
              <a:spcBef>
                <a:spcPct val="20000"/>
              </a:spcBef>
              <a:buClr>
                <a:srgbClr val="9A4C25"/>
              </a:buClr>
              <a:buChar char="–"/>
              <a:defRPr sz="2800" kern="1200">
                <a:solidFill>
                  <a:schemeClr val="tx1"/>
                </a:solidFill>
                <a:latin typeface="Times New Roman" panose="02020603050405020304" pitchFamily="18" charset="0"/>
                <a:ea typeface="+mn-ea"/>
                <a:cs typeface="Arial" panose="020B0604020202020204" pitchFamily="34" charset="0"/>
              </a:defRPr>
            </a:lvl2pPr>
            <a:lvl3pPr marL="1143000" indent="-228600" algn="l" defTabSz="914400" rtl="0" eaLnBrk="1" latinLnBrk="0" hangingPunct="1">
              <a:spcBef>
                <a:spcPct val="20000"/>
              </a:spcBef>
              <a:buClr>
                <a:srgbClr val="9A4C25"/>
              </a:buClr>
              <a:buChar char="•"/>
              <a:defRPr sz="2400" kern="1200">
                <a:solidFill>
                  <a:schemeClr val="tx1"/>
                </a:solidFill>
                <a:latin typeface="Times New Roman" panose="02020603050405020304" pitchFamily="18" charset="0"/>
                <a:ea typeface="+mn-ea"/>
                <a:cs typeface="Arial" panose="020B0604020202020204" pitchFamily="34" charset="0"/>
              </a:defRPr>
            </a:lvl3pPr>
            <a:lvl4pPr marL="1600200" indent="-228600" algn="l" defTabSz="914400" rtl="0" eaLnBrk="1" latinLnBrk="0" hangingPunct="1">
              <a:spcBef>
                <a:spcPct val="20000"/>
              </a:spcBef>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4pPr>
            <a:lvl5pPr marL="2057400" indent="-228600" algn="l" defTabSz="914400" rtl="0" eaLnBrk="1" latinLnBrk="0" hangingPunct="1">
              <a:spcBef>
                <a:spcPct val="20000"/>
              </a:spcBef>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Clr>
                <a:srgbClr val="9A4C25"/>
              </a:buClr>
              <a:buChar char="»"/>
              <a:defRPr sz="2000" kern="1200">
                <a:solidFill>
                  <a:schemeClr val="tx1"/>
                </a:solidFill>
                <a:latin typeface="Times New Roman" panose="02020603050405020304" pitchFamily="18" charset="0"/>
                <a:ea typeface="+mn-ea"/>
                <a:cs typeface="Arial" panose="020B0604020202020204" pitchFamily="34" charset="0"/>
              </a:defRPr>
            </a:lvl9pPr>
          </a:lstStyle>
          <a:p>
            <a:pPr>
              <a:spcBef>
                <a:spcPct val="0"/>
              </a:spcBef>
              <a:buClrTx/>
              <a:buFontTx/>
              <a:buNone/>
            </a:pPr>
            <a:r>
              <a:rPr lang="en-US" altLang="en-US" sz="1200">
                <a:latin typeface="Arial" panose="020B0604020202020204" pitchFamily="34" charset="0"/>
              </a:rPr>
              <a:t>6-</a:t>
            </a:r>
            <a:fld id="{8650DB7E-B19F-4688-822F-9B71DB0C1E00}" type="slidenum">
              <a:rPr lang="en-US" altLang="en-US" sz="1200" smtClean="0">
                <a:latin typeface="Arial" panose="020B0604020202020204" pitchFamily="34" charset="0"/>
              </a:rPr>
              <a:pPr>
                <a:spcBef>
                  <a:spcPct val="0"/>
                </a:spcBef>
                <a:buClrTx/>
                <a:buFontTx/>
                <a:buNone/>
              </a:pPr>
              <a:t>66</a:t>
            </a:fld>
            <a:endParaRPr lang="en-US" altLang="en-US" sz="1200">
              <a:latin typeface="Arial" panose="020B0604020202020204" pitchFamily="34" charset="0"/>
            </a:endParaRPr>
          </a:p>
        </p:txBody>
      </p:sp>
      <p:sp>
        <p:nvSpPr>
          <p:cNvPr id="8" name="Rectangle 3">
            <a:extLst>
              <a:ext uri="{FF2B5EF4-FFF2-40B4-BE49-F238E27FC236}">
                <a16:creationId xmlns:a16="http://schemas.microsoft.com/office/drawing/2014/main" id="{0D1E7190-1DB9-F529-B7EA-C7068D45EC4B}"/>
              </a:ext>
            </a:extLst>
          </p:cNvPr>
          <p:cNvSpPr txBox="1">
            <a:spLocks noChangeArrowheads="1"/>
          </p:cNvSpPr>
          <p:nvPr/>
        </p:nvSpPr>
        <p:spPr>
          <a:xfrm>
            <a:off x="1551713" y="1125538"/>
            <a:ext cx="7391400" cy="5580062"/>
          </a:xfrm>
          <a:prstGeom prst="rect">
            <a:avLst/>
          </a:prstGeom>
          <a:solidFill>
            <a:schemeClr val="bg1"/>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200" dirty="0">
                <a:latin typeface="Consolas" panose="020B0609020204030204" pitchFamily="49" charset="0"/>
              </a:rPr>
              <a:t>public class </a:t>
            </a:r>
            <a:r>
              <a:rPr lang="en-US" altLang="en-US" sz="2200" dirty="0">
                <a:solidFill>
                  <a:srgbClr val="0000FF"/>
                </a:solidFill>
                <a:latin typeface="Consolas" panose="020B0609020204030204" pitchFamily="49" charset="0"/>
              </a:rPr>
              <a:t>Rectangle</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private double length;</a:t>
            </a:r>
          </a:p>
          <a:p>
            <a:pPr>
              <a:spcBef>
                <a:spcPct val="0"/>
              </a:spcBef>
              <a:buFontTx/>
              <a:buNone/>
            </a:pPr>
            <a:r>
              <a:rPr lang="en-US" altLang="en-US" sz="2200" dirty="0">
                <a:latin typeface="Consolas" panose="020B0609020204030204" pitchFamily="49" charset="0"/>
              </a:rPr>
              <a:t>	 private double width;</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a:t>
            </a:r>
            <a:r>
              <a:rPr lang="en-US" altLang="en-US" sz="2200" dirty="0">
                <a:highlight>
                  <a:srgbClr val="FFFF00"/>
                </a:highlight>
                <a:latin typeface="Consolas" panose="020B0609020204030204" pitchFamily="49" charset="0"/>
              </a:rPr>
              <a:t>No-</a:t>
            </a:r>
            <a:r>
              <a:rPr lang="en-US" altLang="en-US" sz="2200" dirty="0" err="1">
                <a:highlight>
                  <a:srgbClr val="FFFF00"/>
                </a:highlight>
                <a:latin typeface="Consolas" panose="020B0609020204030204" pitchFamily="49" charset="0"/>
              </a:rPr>
              <a:t>arg</a:t>
            </a:r>
            <a:r>
              <a:rPr lang="en-US" altLang="en-US" sz="2200" dirty="0">
                <a:highlight>
                  <a:srgbClr val="FFFF00"/>
                </a:highlight>
                <a:latin typeface="Consolas" panose="020B0609020204030204" pitchFamily="49" charset="0"/>
              </a:rPr>
              <a:t> Constructor</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public </a:t>
            </a:r>
            <a:r>
              <a:rPr lang="en-US" altLang="en-US" sz="2200" dirty="0">
                <a:solidFill>
                  <a:srgbClr val="0000FF"/>
                </a:solidFill>
                <a:latin typeface="Consolas" panose="020B0609020204030204" pitchFamily="49" charset="0"/>
              </a:rPr>
              <a:t>Rectangle</a:t>
            </a:r>
            <a:r>
              <a:rPr lang="en-US" altLang="en-US" sz="2200" dirty="0">
                <a:latin typeface="Consolas" panose="020B0609020204030204" pitchFamily="49" charset="0"/>
              </a:rPr>
              <a:t>()</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length = 0.0;</a:t>
            </a:r>
          </a:p>
          <a:p>
            <a:pPr>
              <a:buFontTx/>
              <a:buNone/>
            </a:pPr>
            <a:r>
              <a:rPr lang="en-US" altLang="en-US" sz="2200" dirty="0">
                <a:latin typeface="Consolas" panose="020B0609020204030204" pitchFamily="49" charset="0"/>
              </a:rPr>
              <a:t>      width = 1.0;</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a:t>
            </a:r>
          </a:p>
          <a:p>
            <a:pPr>
              <a:buFontTx/>
              <a:buNone/>
            </a:pPr>
            <a:endParaRPr lang="en-US" altLang="en-US" sz="2200" dirty="0">
              <a:latin typeface="Consolas" panose="020B0609020204030204" pitchFamily="49" charset="0"/>
            </a:endParaRPr>
          </a:p>
          <a:p>
            <a:pPr>
              <a:buFontTx/>
              <a:buNone/>
            </a:pPr>
            <a:endParaRPr lang="en-US" altLang="en-US" sz="2200" dirty="0">
              <a:latin typeface="Consolas" panose="020B0609020204030204" pitchFamily="49" charset="0"/>
            </a:endParaRPr>
          </a:p>
          <a:p>
            <a:pPr>
              <a:buFontTx/>
              <a:buNone/>
            </a:pPr>
            <a:endParaRPr lang="en-US" altLang="en-US" sz="2200" dirty="0">
              <a:latin typeface="Courier New" panose="02070309020205020404" pitchFamily="49" charset="0"/>
            </a:endParaRPr>
          </a:p>
        </p:txBody>
      </p:sp>
      <p:sp>
        <p:nvSpPr>
          <p:cNvPr id="9" name="TextBox 1">
            <a:extLst>
              <a:ext uri="{FF2B5EF4-FFF2-40B4-BE49-F238E27FC236}">
                <a16:creationId xmlns:a16="http://schemas.microsoft.com/office/drawing/2014/main" id="{E469CC29-8F43-3B9C-1A0B-9ED0637DF03C}"/>
              </a:ext>
            </a:extLst>
          </p:cNvPr>
          <p:cNvSpPr txBox="1">
            <a:spLocks noChangeArrowheads="1"/>
          </p:cNvSpPr>
          <p:nvPr/>
        </p:nvSpPr>
        <p:spPr bwMode="auto">
          <a:xfrm>
            <a:off x="3557162" y="5680820"/>
            <a:ext cx="5205846" cy="769441"/>
          </a:xfrm>
          <a:prstGeom prst="rect">
            <a:avLst/>
          </a:prstGeom>
          <a:solidFill>
            <a:schemeClr val="bg2"/>
          </a:solidFill>
          <a:ln w="9525">
            <a:solidFill>
              <a:srgbClr val="C00000"/>
            </a:solidFill>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defRPr/>
            </a:pPr>
            <a:r>
              <a:rPr lang="en-US" altLang="en-US" sz="2200">
                <a:solidFill>
                  <a:srgbClr val="0000FF"/>
                </a:solidFill>
              </a:rPr>
              <a:t>//create a Rectangle object</a:t>
            </a:r>
          </a:p>
          <a:p>
            <a:pPr>
              <a:spcBef>
                <a:spcPct val="0"/>
              </a:spcBef>
              <a:buClrTx/>
              <a:buFontTx/>
              <a:buNone/>
              <a:defRPr/>
            </a:pPr>
            <a:r>
              <a:rPr lang="en-US" altLang="en-US" sz="2200">
                <a:solidFill>
                  <a:srgbClr val="0000FF"/>
                </a:solidFill>
              </a:rPr>
              <a:t>Rectangle alongsquare = new Rectangle( );</a:t>
            </a:r>
          </a:p>
        </p:txBody>
      </p:sp>
      <p:cxnSp>
        <p:nvCxnSpPr>
          <p:cNvPr id="11" name="Straight Arrow Connector 3">
            <a:extLst>
              <a:ext uri="{FF2B5EF4-FFF2-40B4-BE49-F238E27FC236}">
                <a16:creationId xmlns:a16="http://schemas.microsoft.com/office/drawing/2014/main" id="{1BAB53B6-BB5B-A3C7-C0E9-727498CB698B}"/>
              </a:ext>
            </a:extLst>
          </p:cNvPr>
          <p:cNvCxnSpPr>
            <a:cxnSpLocks/>
          </p:cNvCxnSpPr>
          <p:nvPr/>
        </p:nvCxnSpPr>
        <p:spPr bwMode="auto">
          <a:xfrm flipH="1" flipV="1">
            <a:off x="4409213" y="3810000"/>
            <a:ext cx="1750872" cy="1862161"/>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12" name="Group 4">
            <a:extLst>
              <a:ext uri="{FF2B5EF4-FFF2-40B4-BE49-F238E27FC236}">
                <a16:creationId xmlns:a16="http://schemas.microsoft.com/office/drawing/2014/main" id="{7AE669B7-F0A1-BE80-8911-E52711DBE83B}"/>
              </a:ext>
            </a:extLst>
          </p:cNvPr>
          <p:cNvGrpSpPr>
            <a:grpSpLocks/>
          </p:cNvGrpSpPr>
          <p:nvPr/>
        </p:nvGrpSpPr>
        <p:grpSpPr bwMode="auto">
          <a:xfrm>
            <a:off x="8169135" y="2631076"/>
            <a:ext cx="2743200" cy="2632075"/>
            <a:chOff x="96" y="864"/>
            <a:chExt cx="2112" cy="2064"/>
          </a:xfrm>
          <a:solidFill>
            <a:schemeClr val="accent1">
              <a:lumMod val="40000"/>
              <a:lumOff val="60000"/>
            </a:schemeClr>
          </a:solidFill>
        </p:grpSpPr>
        <p:sp>
          <p:nvSpPr>
            <p:cNvPr id="13" name="Rectangle 5">
              <a:extLst>
                <a:ext uri="{FF2B5EF4-FFF2-40B4-BE49-F238E27FC236}">
                  <a16:creationId xmlns:a16="http://schemas.microsoft.com/office/drawing/2014/main" id="{3A49299E-8523-D6DD-BE55-A026B6CFF8BD}"/>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600" i="0"/>
                <a:t>Rectangle</a:t>
              </a:r>
            </a:p>
          </p:txBody>
        </p:sp>
        <p:sp>
          <p:nvSpPr>
            <p:cNvPr id="14" name="Rectangle 6">
              <a:extLst>
                <a:ext uri="{FF2B5EF4-FFF2-40B4-BE49-F238E27FC236}">
                  <a16:creationId xmlns:a16="http://schemas.microsoft.com/office/drawing/2014/main" id="{986C3807-ACF5-7147-1856-E7E9CD78F08E}"/>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1600" i="0"/>
                <a:t> width : double</a:t>
              </a:r>
            </a:p>
            <a:p>
              <a:pPr eaLnBrk="1" hangingPunct="1">
                <a:spcBef>
                  <a:spcPct val="0"/>
                </a:spcBef>
                <a:buClrTx/>
                <a:buFontTx/>
                <a:buChar char="-"/>
              </a:pPr>
              <a:r>
                <a:rPr lang="en-US" altLang="en-US" sz="1600" i="0"/>
                <a:t> length : double</a:t>
              </a:r>
            </a:p>
          </p:txBody>
        </p:sp>
        <p:sp>
          <p:nvSpPr>
            <p:cNvPr id="15" name="Rectangle 7">
              <a:extLst>
                <a:ext uri="{FF2B5EF4-FFF2-40B4-BE49-F238E27FC236}">
                  <a16:creationId xmlns:a16="http://schemas.microsoft.com/office/drawing/2014/main" id="{29B6C787-3357-6EB1-7DA4-BAAC71B8FA23}"/>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1600" i="0" dirty="0"/>
                <a:t>+  Rectangle( )</a:t>
              </a:r>
            </a:p>
            <a:p>
              <a:pPr eaLnBrk="1" hangingPunct="1">
                <a:spcBef>
                  <a:spcPct val="0"/>
                </a:spcBef>
                <a:buClrTx/>
                <a:buFontTx/>
                <a:buNone/>
              </a:pPr>
              <a:r>
                <a:rPr lang="en-US" altLang="en-US" sz="1600" i="0" dirty="0"/>
                <a:t>+  </a:t>
              </a:r>
              <a:r>
                <a:rPr lang="en-US" altLang="en-US" sz="1600" i="0" dirty="0" err="1"/>
                <a:t>setWidth</a:t>
              </a:r>
              <a:r>
                <a:rPr lang="en-US" altLang="en-US" sz="1600" i="0" dirty="0"/>
                <a:t>(w : double) : void</a:t>
              </a:r>
            </a:p>
            <a:p>
              <a:pPr eaLnBrk="1" hangingPunct="1">
                <a:spcBef>
                  <a:spcPct val="0"/>
                </a:spcBef>
                <a:buClrTx/>
                <a:buFontTx/>
                <a:buNone/>
              </a:pPr>
              <a:r>
                <a:rPr lang="en-US" altLang="en-US" sz="1600" i="0" dirty="0"/>
                <a:t>+ </a:t>
              </a:r>
              <a:r>
                <a:rPr lang="en-US" altLang="en-US" sz="1600" i="0" dirty="0" err="1"/>
                <a:t>setLength</a:t>
              </a:r>
              <a:r>
                <a:rPr lang="en-US" altLang="en-US" sz="1600" i="0" dirty="0"/>
                <a:t>(</a:t>
              </a:r>
              <a:r>
                <a:rPr lang="en-US" altLang="en-US" sz="1600" i="0" dirty="0" err="1"/>
                <a:t>len</a:t>
              </a:r>
              <a:r>
                <a:rPr lang="en-US" altLang="en-US" sz="1600" i="0" dirty="0"/>
                <a:t> : double): void</a:t>
              </a:r>
            </a:p>
            <a:p>
              <a:pPr eaLnBrk="1" hangingPunct="1">
                <a:spcBef>
                  <a:spcPct val="0"/>
                </a:spcBef>
                <a:buClrTx/>
                <a:buFontTx/>
                <a:buNone/>
              </a:pPr>
              <a:r>
                <a:rPr lang="en-US" altLang="en-US" sz="1600" i="0" dirty="0"/>
                <a:t>+ </a:t>
              </a:r>
              <a:r>
                <a:rPr lang="en-US" altLang="en-US" sz="1600" i="0" dirty="0" err="1"/>
                <a:t>getWidth</a:t>
              </a:r>
              <a:r>
                <a:rPr lang="en-US" altLang="en-US" sz="1600" i="0" dirty="0"/>
                <a:t>() : double</a:t>
              </a:r>
            </a:p>
            <a:p>
              <a:pPr eaLnBrk="1" hangingPunct="1">
                <a:spcBef>
                  <a:spcPct val="0"/>
                </a:spcBef>
                <a:buClrTx/>
                <a:buFontTx/>
                <a:buNone/>
              </a:pPr>
              <a:r>
                <a:rPr lang="en-US" altLang="en-US" sz="1600" i="0" dirty="0"/>
                <a:t>+ </a:t>
              </a:r>
              <a:r>
                <a:rPr lang="en-US" altLang="en-US" sz="1600" i="0" dirty="0" err="1"/>
                <a:t>getLength</a:t>
              </a:r>
              <a:r>
                <a:rPr lang="en-US" altLang="en-US" sz="1600" i="0" dirty="0"/>
                <a:t>() : double</a:t>
              </a:r>
            </a:p>
            <a:p>
              <a:pPr eaLnBrk="1" hangingPunct="1">
                <a:spcBef>
                  <a:spcPct val="0"/>
                </a:spcBef>
                <a:buClrTx/>
                <a:buFontTx/>
                <a:buNone/>
              </a:pPr>
              <a:r>
                <a:rPr lang="en-US" altLang="en-US" sz="1600" i="0" dirty="0"/>
                <a:t>+ </a:t>
              </a:r>
              <a:r>
                <a:rPr lang="en-US" altLang="en-US" sz="1600" i="0" dirty="0" err="1"/>
                <a:t>getArea</a:t>
              </a:r>
              <a:r>
                <a:rPr lang="en-US" altLang="en-US" sz="1600" i="0" dirty="0"/>
                <a:t>() : double</a:t>
              </a:r>
            </a:p>
          </p:txBody>
        </p:sp>
      </p:grpSp>
      <p:grpSp>
        <p:nvGrpSpPr>
          <p:cNvPr id="16" name="Group 4">
            <a:extLst>
              <a:ext uri="{FF2B5EF4-FFF2-40B4-BE49-F238E27FC236}">
                <a16:creationId xmlns:a16="http://schemas.microsoft.com/office/drawing/2014/main" id="{852C305F-4DCC-AC06-864B-17B84D83237B}"/>
              </a:ext>
            </a:extLst>
          </p:cNvPr>
          <p:cNvGrpSpPr>
            <a:grpSpLocks/>
          </p:cNvGrpSpPr>
          <p:nvPr/>
        </p:nvGrpSpPr>
        <p:grpSpPr bwMode="auto">
          <a:xfrm>
            <a:off x="5640176" y="2859973"/>
            <a:ext cx="2409536" cy="2200420"/>
            <a:chOff x="96" y="864"/>
            <a:chExt cx="2112" cy="2064"/>
          </a:xfrm>
          <a:solidFill>
            <a:schemeClr val="bg2"/>
          </a:solidFill>
        </p:grpSpPr>
        <p:sp>
          <p:nvSpPr>
            <p:cNvPr id="17" name="Rectangle 5">
              <a:extLst>
                <a:ext uri="{FF2B5EF4-FFF2-40B4-BE49-F238E27FC236}">
                  <a16:creationId xmlns:a16="http://schemas.microsoft.com/office/drawing/2014/main" id="{92A393BC-1493-65A5-F42A-FD6A28F1DB6C}"/>
                </a:ext>
              </a:extLst>
            </p:cNvPr>
            <p:cNvSpPr>
              <a:spLocks noChangeArrowheads="1"/>
            </p:cNvSpPr>
            <p:nvPr/>
          </p:nvSpPr>
          <p:spPr bwMode="auto">
            <a:xfrm>
              <a:off x="96" y="864"/>
              <a:ext cx="2112" cy="384"/>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defRPr/>
              </a:pPr>
              <a:r>
                <a:rPr lang="en-US" altLang="en-US" sz="1400" i="0"/>
                <a:t>Rectangle</a:t>
              </a:r>
            </a:p>
          </p:txBody>
        </p:sp>
        <p:sp>
          <p:nvSpPr>
            <p:cNvPr id="18" name="Rectangle 6">
              <a:extLst>
                <a:ext uri="{FF2B5EF4-FFF2-40B4-BE49-F238E27FC236}">
                  <a16:creationId xmlns:a16="http://schemas.microsoft.com/office/drawing/2014/main" id="{082C3642-8989-9CFC-206A-52332E6AB83E}"/>
                </a:ext>
              </a:extLst>
            </p:cNvPr>
            <p:cNvSpPr>
              <a:spLocks noChangeArrowheads="1"/>
            </p:cNvSpPr>
            <p:nvPr/>
          </p:nvSpPr>
          <p:spPr bwMode="auto">
            <a:xfrm>
              <a:off x="96" y="1248"/>
              <a:ext cx="2112" cy="496"/>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defRPr/>
              </a:pPr>
              <a:r>
                <a:rPr lang="en-US" altLang="en-US" sz="1200" i="0" dirty="0"/>
                <a:t>width  = 1.0</a:t>
              </a:r>
            </a:p>
            <a:p>
              <a:pPr eaLnBrk="1" hangingPunct="1">
                <a:spcBef>
                  <a:spcPct val="0"/>
                </a:spcBef>
                <a:buClrTx/>
                <a:buFontTx/>
                <a:buNone/>
                <a:defRPr/>
              </a:pPr>
              <a:r>
                <a:rPr lang="en-US" altLang="en-US" sz="1200" i="0" dirty="0"/>
                <a:t>length =  0.0</a:t>
              </a:r>
            </a:p>
          </p:txBody>
        </p:sp>
        <p:sp>
          <p:nvSpPr>
            <p:cNvPr id="19" name="Rectangle 7">
              <a:extLst>
                <a:ext uri="{FF2B5EF4-FFF2-40B4-BE49-F238E27FC236}">
                  <a16:creationId xmlns:a16="http://schemas.microsoft.com/office/drawing/2014/main" id="{D29C342E-8B40-418C-78D2-0FFD57057CFA}"/>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defRPr/>
              </a:pPr>
              <a:r>
                <a:rPr lang="en-US" altLang="en-US" sz="1200" i="0" dirty="0"/>
                <a:t>+ Rectangle( )</a:t>
              </a:r>
            </a:p>
            <a:p>
              <a:pPr eaLnBrk="1" hangingPunct="1">
                <a:spcBef>
                  <a:spcPct val="0"/>
                </a:spcBef>
                <a:buClrTx/>
                <a:buFontTx/>
                <a:buNone/>
                <a:defRPr/>
              </a:pPr>
              <a:r>
                <a:rPr lang="en-US" altLang="en-US" sz="1200" i="0" dirty="0"/>
                <a:t>+ </a:t>
              </a:r>
              <a:r>
                <a:rPr lang="en-US" altLang="en-US" sz="1200" i="0" dirty="0" err="1"/>
                <a:t>setWidth</a:t>
              </a:r>
              <a:r>
                <a:rPr lang="en-US" altLang="en-US" sz="1200" i="0" dirty="0"/>
                <a:t>(w : double) : void</a:t>
              </a:r>
            </a:p>
            <a:p>
              <a:pPr eaLnBrk="1" hangingPunct="1">
                <a:spcBef>
                  <a:spcPct val="0"/>
                </a:spcBef>
                <a:buClrTx/>
                <a:buFontTx/>
                <a:buNone/>
                <a:defRPr/>
              </a:pPr>
              <a:r>
                <a:rPr lang="en-US" altLang="en-US" sz="1200" i="0" dirty="0"/>
                <a:t>+ </a:t>
              </a:r>
              <a:r>
                <a:rPr lang="en-US" altLang="en-US" sz="1200" i="0" dirty="0" err="1"/>
                <a:t>setLength</a:t>
              </a:r>
              <a:r>
                <a:rPr lang="en-US" altLang="en-US" sz="1200" i="0" dirty="0"/>
                <a:t>(</a:t>
              </a:r>
              <a:r>
                <a:rPr lang="en-US" altLang="en-US" sz="1200" i="0" dirty="0" err="1"/>
                <a:t>len</a:t>
              </a:r>
              <a:r>
                <a:rPr lang="en-US" altLang="en-US" sz="1200" i="0" dirty="0"/>
                <a:t> : double): void</a:t>
              </a:r>
            </a:p>
            <a:p>
              <a:pPr eaLnBrk="1" hangingPunct="1">
                <a:spcBef>
                  <a:spcPct val="0"/>
                </a:spcBef>
                <a:buClrTx/>
                <a:buFontTx/>
                <a:buNone/>
                <a:defRPr/>
              </a:pPr>
              <a:r>
                <a:rPr lang="en-US" altLang="en-US" sz="1200" i="0" dirty="0"/>
                <a:t>+ </a:t>
              </a:r>
              <a:r>
                <a:rPr lang="en-US" altLang="en-US" sz="1200" i="0" dirty="0" err="1"/>
                <a:t>getWidth</a:t>
              </a:r>
              <a:r>
                <a:rPr lang="en-US" altLang="en-US" sz="1200" i="0" dirty="0"/>
                <a:t>() : double</a:t>
              </a:r>
            </a:p>
            <a:p>
              <a:pPr eaLnBrk="1" hangingPunct="1">
                <a:spcBef>
                  <a:spcPct val="0"/>
                </a:spcBef>
                <a:buClrTx/>
                <a:buFontTx/>
                <a:buNone/>
                <a:defRPr/>
              </a:pPr>
              <a:r>
                <a:rPr lang="en-US" altLang="en-US" sz="1200" i="0" dirty="0"/>
                <a:t>+ </a:t>
              </a:r>
              <a:r>
                <a:rPr lang="en-US" altLang="en-US" sz="1200" i="0" dirty="0" err="1"/>
                <a:t>getLength</a:t>
              </a:r>
              <a:r>
                <a:rPr lang="en-US" altLang="en-US" sz="1200" i="0" dirty="0"/>
                <a:t>() : double</a:t>
              </a:r>
            </a:p>
            <a:p>
              <a:pPr eaLnBrk="1" hangingPunct="1">
                <a:spcBef>
                  <a:spcPct val="0"/>
                </a:spcBef>
                <a:buClrTx/>
                <a:buFontTx/>
                <a:buNone/>
                <a:defRPr/>
              </a:pPr>
              <a:r>
                <a:rPr lang="en-US" altLang="en-US" sz="1200" i="0" dirty="0"/>
                <a:t>+ </a:t>
              </a:r>
              <a:r>
                <a:rPr lang="en-US" altLang="en-US" sz="1200" i="0" dirty="0" err="1"/>
                <a:t>getArea</a:t>
              </a:r>
              <a:r>
                <a:rPr lang="en-US" altLang="en-US" sz="1200" i="0" dirty="0"/>
                <a:t>() : double</a:t>
              </a:r>
            </a:p>
          </p:txBody>
        </p:sp>
      </p:grpSp>
      <p:sp>
        <p:nvSpPr>
          <p:cNvPr id="20" name="TextBox 2">
            <a:extLst>
              <a:ext uri="{FF2B5EF4-FFF2-40B4-BE49-F238E27FC236}">
                <a16:creationId xmlns:a16="http://schemas.microsoft.com/office/drawing/2014/main" id="{40C898C1-E6E6-7EFF-00F9-2F7C5EB78692}"/>
              </a:ext>
            </a:extLst>
          </p:cNvPr>
          <p:cNvSpPr txBox="1">
            <a:spLocks noChangeArrowheads="1"/>
          </p:cNvSpPr>
          <p:nvPr/>
        </p:nvSpPr>
        <p:spPr bwMode="auto">
          <a:xfrm>
            <a:off x="6111880" y="1421879"/>
            <a:ext cx="17049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dirty="0" err="1"/>
              <a:t>alongsquare</a:t>
            </a:r>
            <a:endParaRPr lang="en-US" altLang="en-US" sz="1800" dirty="0"/>
          </a:p>
        </p:txBody>
      </p:sp>
      <p:sp>
        <p:nvSpPr>
          <p:cNvPr id="21" name="TextBox 20">
            <a:extLst>
              <a:ext uri="{FF2B5EF4-FFF2-40B4-BE49-F238E27FC236}">
                <a16:creationId xmlns:a16="http://schemas.microsoft.com/office/drawing/2014/main" id="{4BEAE255-6821-E68C-1344-F868AD35AA33}"/>
              </a:ext>
            </a:extLst>
          </p:cNvPr>
          <p:cNvSpPr txBox="1"/>
          <p:nvPr/>
        </p:nvSpPr>
        <p:spPr>
          <a:xfrm>
            <a:off x="6099613" y="1782241"/>
            <a:ext cx="1490662" cy="3381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endParaRPr lang="en-US" sz="1600" dirty="0"/>
          </a:p>
        </p:txBody>
      </p:sp>
      <p:cxnSp>
        <p:nvCxnSpPr>
          <p:cNvPr id="22" name="Straight Arrow Connector 4">
            <a:extLst>
              <a:ext uri="{FF2B5EF4-FFF2-40B4-BE49-F238E27FC236}">
                <a16:creationId xmlns:a16="http://schemas.microsoft.com/office/drawing/2014/main" id="{6F4B9AF3-097B-B81A-2844-C6E740536CDA}"/>
              </a:ext>
            </a:extLst>
          </p:cNvPr>
          <p:cNvCxnSpPr>
            <a:cxnSpLocks noChangeShapeType="1"/>
            <a:endCxn id="17" idx="0"/>
          </p:cNvCxnSpPr>
          <p:nvPr/>
        </p:nvCxnSpPr>
        <p:spPr bwMode="auto">
          <a:xfrm flipH="1">
            <a:off x="6844944" y="1978351"/>
            <a:ext cx="119423" cy="881622"/>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D679999A-9DF2-D050-CA43-B13AD7A94F03}"/>
              </a:ext>
            </a:extLst>
          </p:cNvPr>
          <p:cNvSpPr txBox="1"/>
          <p:nvPr/>
        </p:nvSpPr>
        <p:spPr>
          <a:xfrm>
            <a:off x="7662794" y="937941"/>
            <a:ext cx="3429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spcBef>
                <a:spcPct val="0"/>
              </a:spcBef>
              <a:buClrTx/>
              <a:buFontTx/>
              <a:buNone/>
              <a:defRPr/>
            </a:pPr>
            <a:r>
              <a:rPr lang="en-US" altLang="en-US" sz="2000" dirty="0">
                <a:solidFill>
                  <a:srgbClr val="000000"/>
                </a:solidFill>
              </a:rPr>
              <a:t>Examples:  </a:t>
            </a:r>
            <a:r>
              <a:rPr lang="en-US" altLang="en-US" sz="2000" dirty="0">
                <a:solidFill>
                  <a:srgbClr val="000000"/>
                </a:solidFill>
                <a:hlinkClick r:id="rId2" action="ppaction://hlinkfile"/>
              </a:rPr>
              <a:t>Rectangle.java</a:t>
            </a:r>
            <a:r>
              <a:rPr lang="en-US" altLang="en-US" sz="2000" dirty="0">
                <a:solidFill>
                  <a:srgbClr val="000000"/>
                </a:solidFill>
              </a:rPr>
              <a:t>, </a:t>
            </a:r>
            <a:r>
              <a:rPr lang="en-US" altLang="en-US" sz="2000" dirty="0">
                <a:solidFill>
                  <a:srgbClr val="000000"/>
                </a:solidFill>
                <a:hlinkClick r:id="rId3" action="ppaction://hlinkfile"/>
              </a:rPr>
              <a:t>ConstructorDemo.java</a:t>
            </a:r>
            <a:endParaRPr lang="en-US" altLang="en-US" sz="2000" dirty="0">
              <a:solidFill>
                <a:srgbClr val="000000"/>
              </a:solidFill>
            </a:endParaRPr>
          </a:p>
        </p:txBody>
      </p:sp>
    </p:spTree>
    <p:extLst>
      <p:ext uri="{BB962C8B-B14F-4D97-AF65-F5344CB8AC3E}">
        <p14:creationId xmlns:p14="http://schemas.microsoft.com/office/powerpoint/2010/main" val="17461006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C24F071-44A6-3DF8-1923-F577D5AEE24C}"/>
              </a:ext>
            </a:extLst>
          </p:cNvPr>
          <p:cNvSpPr txBox="1">
            <a:spLocks noChangeArrowheads="1"/>
          </p:cNvSpPr>
          <p:nvPr/>
        </p:nvSpPr>
        <p:spPr>
          <a:xfrm>
            <a:off x="1413163" y="124691"/>
            <a:ext cx="60371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Constructor for </a:t>
            </a:r>
            <a:r>
              <a:rPr lang="en-US" altLang="en-US" sz="3200">
                <a:latin typeface="Courier New" panose="02070309020205020404" pitchFamily="49" charset="0"/>
              </a:rPr>
              <a:t>Rectangle</a:t>
            </a:r>
            <a:r>
              <a:rPr lang="en-US" altLang="en-US" sz="3200"/>
              <a:t> Class</a:t>
            </a:r>
            <a:endParaRPr lang="en-US" altLang="en-US" sz="3200" dirty="0"/>
          </a:p>
        </p:txBody>
      </p:sp>
      <p:sp>
        <p:nvSpPr>
          <p:cNvPr id="7" name="TextBox 6">
            <a:extLst>
              <a:ext uri="{FF2B5EF4-FFF2-40B4-BE49-F238E27FC236}">
                <a16:creationId xmlns:a16="http://schemas.microsoft.com/office/drawing/2014/main" id="{D679999A-9DF2-D050-CA43-B13AD7A94F03}"/>
              </a:ext>
            </a:extLst>
          </p:cNvPr>
          <p:cNvSpPr txBox="1"/>
          <p:nvPr/>
        </p:nvSpPr>
        <p:spPr>
          <a:xfrm>
            <a:off x="7169727" y="1098922"/>
            <a:ext cx="3429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spcBef>
                <a:spcPct val="0"/>
              </a:spcBef>
              <a:buClrTx/>
              <a:buFontTx/>
              <a:buNone/>
              <a:defRPr/>
            </a:pPr>
            <a:r>
              <a:rPr lang="en-US" altLang="en-US" sz="2000" dirty="0">
                <a:solidFill>
                  <a:srgbClr val="000000"/>
                </a:solidFill>
              </a:rPr>
              <a:t>Examples:  </a:t>
            </a:r>
            <a:r>
              <a:rPr lang="en-US" altLang="en-US" sz="2000" dirty="0">
                <a:solidFill>
                  <a:srgbClr val="000000"/>
                </a:solidFill>
                <a:hlinkClick r:id="rId2" action="ppaction://hlinkfile"/>
              </a:rPr>
              <a:t>Rectangle.java</a:t>
            </a:r>
            <a:r>
              <a:rPr lang="en-US" altLang="en-US" sz="2000" dirty="0">
                <a:solidFill>
                  <a:srgbClr val="000000"/>
                </a:solidFill>
              </a:rPr>
              <a:t>, </a:t>
            </a:r>
            <a:r>
              <a:rPr lang="en-US" altLang="en-US" sz="2000" dirty="0">
                <a:solidFill>
                  <a:srgbClr val="000000"/>
                </a:solidFill>
                <a:hlinkClick r:id="rId3" action="ppaction://hlinkfile"/>
              </a:rPr>
              <a:t>ConstructorDemo.java</a:t>
            </a:r>
            <a:endParaRPr lang="en-US" altLang="en-US" sz="2000" dirty="0">
              <a:solidFill>
                <a:srgbClr val="000000"/>
              </a:solidFill>
            </a:endParaRPr>
          </a:p>
        </p:txBody>
      </p:sp>
      <p:sp>
        <p:nvSpPr>
          <p:cNvPr id="24" name="Rectangle 3">
            <a:extLst>
              <a:ext uri="{FF2B5EF4-FFF2-40B4-BE49-F238E27FC236}">
                <a16:creationId xmlns:a16="http://schemas.microsoft.com/office/drawing/2014/main" id="{B20F31EE-6EF5-ED67-673D-92310834F580}"/>
              </a:ext>
            </a:extLst>
          </p:cNvPr>
          <p:cNvSpPr txBox="1">
            <a:spLocks noChangeArrowheads="1"/>
          </p:cNvSpPr>
          <p:nvPr/>
        </p:nvSpPr>
        <p:spPr>
          <a:xfrm>
            <a:off x="1652157" y="961015"/>
            <a:ext cx="7391400" cy="56562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200" dirty="0">
                <a:latin typeface="Consolas" panose="020B0609020204030204" pitchFamily="49" charset="0"/>
              </a:rPr>
              <a:t>public class </a:t>
            </a:r>
            <a:r>
              <a:rPr lang="en-US" altLang="en-US" sz="2200" dirty="0">
                <a:solidFill>
                  <a:srgbClr val="0000FF"/>
                </a:solidFill>
                <a:latin typeface="Consolas" panose="020B0609020204030204" pitchFamily="49" charset="0"/>
              </a:rPr>
              <a:t>Rectangle </a:t>
            </a: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private double length;</a:t>
            </a:r>
          </a:p>
          <a:p>
            <a:pPr>
              <a:spcBef>
                <a:spcPct val="0"/>
              </a:spcBef>
              <a:buFontTx/>
              <a:buNone/>
            </a:pPr>
            <a:r>
              <a:rPr lang="en-US" altLang="en-US" sz="2200" dirty="0">
                <a:latin typeface="Consolas" panose="020B0609020204030204" pitchFamily="49" charset="0"/>
              </a:rPr>
              <a:t>	 private double width;</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a:t>
            </a:r>
            <a:r>
              <a:rPr lang="en-US" altLang="en-US" sz="2200" dirty="0">
                <a:solidFill>
                  <a:srgbClr val="0000FF"/>
                </a:solidFill>
                <a:highlight>
                  <a:srgbClr val="FFFF00"/>
                </a:highlight>
                <a:latin typeface="Consolas" panose="020B0609020204030204" pitchFamily="49" charset="0"/>
              </a:rPr>
              <a:t>Constructor</a:t>
            </a:r>
          </a:p>
          <a:p>
            <a:pPr>
              <a:buFontTx/>
              <a:buNone/>
            </a:pPr>
            <a:r>
              <a:rPr lang="en-US" altLang="en-US" sz="2200" dirty="0">
                <a:solidFill>
                  <a:srgbClr val="0000FF"/>
                </a:solidFill>
                <a:latin typeface="Consolas" panose="020B0609020204030204" pitchFamily="49" charset="0"/>
              </a:rPr>
              <a:t>    @param </a:t>
            </a:r>
            <a:r>
              <a:rPr lang="en-US" altLang="en-US" sz="2200" dirty="0" err="1">
                <a:solidFill>
                  <a:srgbClr val="0000FF"/>
                </a:solidFill>
                <a:latin typeface="Consolas" panose="020B0609020204030204" pitchFamily="49" charset="0"/>
              </a:rPr>
              <a:t>len</a:t>
            </a:r>
            <a:r>
              <a:rPr lang="en-US" altLang="en-US" sz="2200" dirty="0">
                <a:solidFill>
                  <a:srgbClr val="0000FF"/>
                </a:solidFill>
                <a:latin typeface="Consolas" panose="020B0609020204030204" pitchFamily="49" charset="0"/>
              </a:rPr>
              <a:t>  </a:t>
            </a:r>
            <a:r>
              <a:rPr lang="en-US" altLang="en-US" sz="2200" dirty="0">
                <a:latin typeface="Consolas" panose="020B0609020204030204" pitchFamily="49" charset="0"/>
              </a:rPr>
              <a:t>The length of the rectangle.</a:t>
            </a:r>
          </a:p>
          <a:p>
            <a:pPr>
              <a:buFontTx/>
              <a:buNone/>
            </a:pPr>
            <a:r>
              <a:rPr lang="en-US" altLang="en-US" sz="2200" dirty="0">
                <a:latin typeface="Consolas" panose="020B0609020204030204" pitchFamily="49" charset="0"/>
              </a:rPr>
              <a:t>    </a:t>
            </a:r>
            <a:r>
              <a:rPr lang="en-US" altLang="en-US" sz="2200" dirty="0">
                <a:solidFill>
                  <a:srgbClr val="0000FF"/>
                </a:solidFill>
                <a:latin typeface="Consolas" panose="020B0609020204030204" pitchFamily="49" charset="0"/>
              </a:rPr>
              <a:t>@param w    </a:t>
            </a:r>
            <a:r>
              <a:rPr lang="en-US" altLang="en-US" sz="2200" dirty="0">
                <a:latin typeface="Consolas" panose="020B0609020204030204" pitchFamily="49" charset="0"/>
              </a:rPr>
              <a:t>The width of the rectangle.</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public </a:t>
            </a:r>
            <a:r>
              <a:rPr lang="en-US" altLang="en-US" sz="2200" dirty="0">
                <a:solidFill>
                  <a:srgbClr val="0000FF"/>
                </a:solidFill>
                <a:latin typeface="Consolas" panose="020B0609020204030204" pitchFamily="49" charset="0"/>
              </a:rPr>
              <a:t>Rectangle</a:t>
            </a:r>
            <a:r>
              <a:rPr lang="en-US" altLang="en-US" sz="2200" dirty="0">
                <a:latin typeface="Consolas" panose="020B0609020204030204" pitchFamily="49" charset="0"/>
              </a:rPr>
              <a:t>(double </a:t>
            </a:r>
            <a:r>
              <a:rPr lang="en-US" altLang="en-US" sz="2200" dirty="0" err="1">
                <a:latin typeface="Consolas" panose="020B0609020204030204" pitchFamily="49" charset="0"/>
              </a:rPr>
              <a:t>len</a:t>
            </a:r>
            <a:r>
              <a:rPr lang="en-US" altLang="en-US" sz="2200" dirty="0">
                <a:latin typeface="Consolas" panose="020B0609020204030204" pitchFamily="49" charset="0"/>
              </a:rPr>
              <a:t>, double w) {</a:t>
            </a:r>
          </a:p>
          <a:p>
            <a:pPr>
              <a:buFontTx/>
              <a:buNone/>
            </a:pPr>
            <a:r>
              <a:rPr lang="en-US" altLang="en-US" sz="2200" dirty="0">
                <a:latin typeface="Consolas" panose="020B0609020204030204" pitchFamily="49" charset="0"/>
              </a:rPr>
              <a:t>      length = </a:t>
            </a:r>
            <a:r>
              <a:rPr lang="en-US" altLang="en-US" sz="2200" dirty="0" err="1">
                <a:latin typeface="Consolas" panose="020B0609020204030204" pitchFamily="49" charset="0"/>
              </a:rPr>
              <a:t>len</a:t>
            </a:r>
            <a:r>
              <a:rPr lang="en-US" altLang="en-US" sz="2200" dirty="0">
                <a:latin typeface="Consolas" panose="020B0609020204030204" pitchFamily="49" charset="0"/>
              </a:rPr>
              <a:t>;</a:t>
            </a:r>
          </a:p>
          <a:p>
            <a:pPr>
              <a:buFontTx/>
              <a:buNone/>
            </a:pPr>
            <a:r>
              <a:rPr lang="en-US" altLang="en-US" sz="2200" dirty="0">
                <a:latin typeface="Consolas" panose="020B0609020204030204" pitchFamily="49" charset="0"/>
              </a:rPr>
              <a:t>      width = w;</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a:t>
            </a:r>
          </a:p>
          <a:p>
            <a:pPr>
              <a:buFontTx/>
              <a:buNone/>
            </a:pPr>
            <a:endParaRPr lang="en-US" altLang="en-US" sz="2200" dirty="0">
              <a:latin typeface="Courier New" panose="02070309020205020404" pitchFamily="49" charset="0"/>
            </a:endParaRPr>
          </a:p>
        </p:txBody>
      </p:sp>
      <p:sp>
        <p:nvSpPr>
          <p:cNvPr id="25" name="TextBox 1">
            <a:extLst>
              <a:ext uri="{FF2B5EF4-FFF2-40B4-BE49-F238E27FC236}">
                <a16:creationId xmlns:a16="http://schemas.microsoft.com/office/drawing/2014/main" id="{24C5EB26-403B-A99F-6841-06E4769A5B39}"/>
              </a:ext>
            </a:extLst>
          </p:cNvPr>
          <p:cNvSpPr txBox="1">
            <a:spLocks noChangeArrowheads="1"/>
          </p:cNvSpPr>
          <p:nvPr/>
        </p:nvSpPr>
        <p:spPr bwMode="auto">
          <a:xfrm>
            <a:off x="4187539" y="5787066"/>
            <a:ext cx="5465616" cy="769441"/>
          </a:xfrm>
          <a:prstGeom prst="rect">
            <a:avLst/>
          </a:prstGeom>
          <a:solidFill>
            <a:schemeClr val="bg2"/>
          </a:solidFill>
          <a:ln w="9525">
            <a:solidFill>
              <a:srgbClr val="C00000"/>
            </a:solidFill>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200">
                <a:solidFill>
                  <a:srgbClr val="0000FF"/>
                </a:solidFill>
              </a:rPr>
              <a:t>//create a Rectangle object</a:t>
            </a:r>
          </a:p>
          <a:p>
            <a:pPr>
              <a:spcBef>
                <a:spcPct val="0"/>
              </a:spcBef>
              <a:buClrTx/>
              <a:buFontTx/>
              <a:buNone/>
            </a:pPr>
            <a:r>
              <a:rPr lang="en-US" altLang="en-US" sz="2200">
                <a:solidFill>
                  <a:srgbClr val="0000FF"/>
                </a:solidFill>
              </a:rPr>
              <a:t>Rectangle alongsquare = new Rectangle(3, 2);</a:t>
            </a:r>
          </a:p>
        </p:txBody>
      </p:sp>
      <p:cxnSp>
        <p:nvCxnSpPr>
          <p:cNvPr id="26" name="Straight Arrow Connector 3">
            <a:extLst>
              <a:ext uri="{FF2B5EF4-FFF2-40B4-BE49-F238E27FC236}">
                <a16:creationId xmlns:a16="http://schemas.microsoft.com/office/drawing/2014/main" id="{2735DE83-D8E9-9697-5D23-955024AA95B7}"/>
              </a:ext>
            </a:extLst>
          </p:cNvPr>
          <p:cNvCxnSpPr>
            <a:cxnSpLocks/>
          </p:cNvCxnSpPr>
          <p:nvPr/>
        </p:nvCxnSpPr>
        <p:spPr bwMode="auto">
          <a:xfrm flipH="1" flipV="1">
            <a:off x="6096000" y="4466499"/>
            <a:ext cx="2788227" cy="1705287"/>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27" name="Straight Arrow Connector 9">
            <a:extLst>
              <a:ext uri="{FF2B5EF4-FFF2-40B4-BE49-F238E27FC236}">
                <a16:creationId xmlns:a16="http://schemas.microsoft.com/office/drawing/2014/main" id="{AA0C6722-FA07-1F36-4F72-AD9F564C04CF}"/>
              </a:ext>
            </a:extLst>
          </p:cNvPr>
          <p:cNvCxnSpPr>
            <a:cxnSpLocks/>
          </p:cNvCxnSpPr>
          <p:nvPr/>
        </p:nvCxnSpPr>
        <p:spPr bwMode="auto">
          <a:xfrm flipH="1" flipV="1">
            <a:off x="7630390" y="4443510"/>
            <a:ext cx="1513610" cy="1728276"/>
          </a:xfrm>
          <a:prstGeom prst="straightConnector1">
            <a:avLst/>
          </a:prstGeom>
          <a:noFill/>
          <a:ln w="9525" algn="ctr">
            <a:solidFill>
              <a:schemeClr val="tx1"/>
            </a:solidFill>
            <a:round/>
            <a:headEnd/>
            <a:tailEnd type="triangle" w="med" len="med"/>
          </a:ln>
          <a:extLst>
            <a:ext uri="{909E8E84-426E-40DD-AFC4-6F175D3DCCD1}">
              <a14:hiddenFill xmlns:a14="http://schemas.microsoft.com/office/drawing/2010/main">
                <a:noFill/>
              </a14:hiddenFill>
            </a:ext>
          </a:extLst>
        </p:spPr>
      </p:cxnSp>
      <p:grpSp>
        <p:nvGrpSpPr>
          <p:cNvPr id="3" name="Group 4">
            <a:extLst>
              <a:ext uri="{FF2B5EF4-FFF2-40B4-BE49-F238E27FC236}">
                <a16:creationId xmlns:a16="http://schemas.microsoft.com/office/drawing/2014/main" id="{2B72DF42-C576-B9ED-3137-48250708D921}"/>
              </a:ext>
            </a:extLst>
          </p:cNvPr>
          <p:cNvGrpSpPr>
            <a:grpSpLocks/>
          </p:cNvGrpSpPr>
          <p:nvPr/>
        </p:nvGrpSpPr>
        <p:grpSpPr bwMode="auto">
          <a:xfrm>
            <a:off x="8771296" y="2859973"/>
            <a:ext cx="2409536" cy="2200420"/>
            <a:chOff x="96" y="864"/>
            <a:chExt cx="2112" cy="2064"/>
          </a:xfrm>
          <a:solidFill>
            <a:schemeClr val="bg2"/>
          </a:solidFill>
        </p:grpSpPr>
        <p:sp>
          <p:nvSpPr>
            <p:cNvPr id="4" name="Rectangle 5">
              <a:extLst>
                <a:ext uri="{FF2B5EF4-FFF2-40B4-BE49-F238E27FC236}">
                  <a16:creationId xmlns:a16="http://schemas.microsoft.com/office/drawing/2014/main" id="{C91B485C-9AED-27F3-6D14-2676BC5701DE}"/>
                </a:ext>
              </a:extLst>
            </p:cNvPr>
            <p:cNvSpPr>
              <a:spLocks noChangeArrowheads="1"/>
            </p:cNvSpPr>
            <p:nvPr/>
          </p:nvSpPr>
          <p:spPr bwMode="auto">
            <a:xfrm>
              <a:off x="96" y="864"/>
              <a:ext cx="2112" cy="384"/>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defRPr/>
              </a:pPr>
              <a:r>
                <a:rPr lang="en-US" altLang="en-US" sz="1400" i="0"/>
                <a:t>Rectangle</a:t>
              </a:r>
            </a:p>
          </p:txBody>
        </p:sp>
        <p:sp>
          <p:nvSpPr>
            <p:cNvPr id="5" name="Rectangle 6">
              <a:extLst>
                <a:ext uri="{FF2B5EF4-FFF2-40B4-BE49-F238E27FC236}">
                  <a16:creationId xmlns:a16="http://schemas.microsoft.com/office/drawing/2014/main" id="{87BC7CB2-D62E-857C-ED08-0D31F954963E}"/>
                </a:ext>
              </a:extLst>
            </p:cNvPr>
            <p:cNvSpPr>
              <a:spLocks noChangeArrowheads="1"/>
            </p:cNvSpPr>
            <p:nvPr/>
          </p:nvSpPr>
          <p:spPr bwMode="auto">
            <a:xfrm>
              <a:off x="96" y="1248"/>
              <a:ext cx="2112" cy="496"/>
            </a:xfrm>
            <a:prstGeom prst="rect">
              <a:avLst/>
            </a:prstGeom>
            <a:grpFill/>
            <a:ln w="9525">
              <a:solidFill>
                <a:schemeClr val="tx1"/>
              </a:solidFill>
              <a:miter lim="800000"/>
              <a:headEnd/>
              <a:tailEnd/>
            </a:ln>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defRPr/>
              </a:pPr>
              <a:r>
                <a:rPr lang="en-US" altLang="en-US" sz="1200" i="0" dirty="0"/>
                <a:t>width  = 3.0</a:t>
              </a:r>
            </a:p>
            <a:p>
              <a:pPr eaLnBrk="1" hangingPunct="1">
                <a:spcBef>
                  <a:spcPct val="0"/>
                </a:spcBef>
                <a:buClrTx/>
                <a:buFontTx/>
                <a:buNone/>
                <a:defRPr/>
              </a:pPr>
              <a:r>
                <a:rPr lang="en-US" altLang="en-US" sz="1200" i="0" dirty="0"/>
                <a:t>length =  2.0</a:t>
              </a:r>
            </a:p>
          </p:txBody>
        </p:sp>
        <p:sp>
          <p:nvSpPr>
            <p:cNvPr id="6" name="Rectangle 7">
              <a:extLst>
                <a:ext uri="{FF2B5EF4-FFF2-40B4-BE49-F238E27FC236}">
                  <a16:creationId xmlns:a16="http://schemas.microsoft.com/office/drawing/2014/main" id="{061D0494-CC0B-C70A-5866-6700A0C2BC1C}"/>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defRPr/>
              </a:pPr>
              <a:r>
                <a:rPr lang="en-US" altLang="en-US" sz="1200" i="0" dirty="0"/>
                <a:t>+ Rectangle( )</a:t>
              </a:r>
            </a:p>
            <a:p>
              <a:pPr eaLnBrk="1" hangingPunct="1">
                <a:spcBef>
                  <a:spcPct val="0"/>
                </a:spcBef>
                <a:buClrTx/>
                <a:buFontTx/>
                <a:buNone/>
                <a:defRPr/>
              </a:pPr>
              <a:r>
                <a:rPr lang="en-US" altLang="en-US" sz="1200" i="0" dirty="0"/>
                <a:t>+ </a:t>
              </a:r>
              <a:r>
                <a:rPr lang="en-US" altLang="en-US" sz="1200" i="0" dirty="0" err="1"/>
                <a:t>setWidth</a:t>
              </a:r>
              <a:r>
                <a:rPr lang="en-US" altLang="en-US" sz="1200" i="0" dirty="0"/>
                <a:t>(w : double) : void</a:t>
              </a:r>
            </a:p>
            <a:p>
              <a:pPr eaLnBrk="1" hangingPunct="1">
                <a:spcBef>
                  <a:spcPct val="0"/>
                </a:spcBef>
                <a:buClrTx/>
                <a:buFontTx/>
                <a:buNone/>
                <a:defRPr/>
              </a:pPr>
              <a:r>
                <a:rPr lang="en-US" altLang="en-US" sz="1200" i="0" dirty="0"/>
                <a:t>+ </a:t>
              </a:r>
              <a:r>
                <a:rPr lang="en-US" altLang="en-US" sz="1200" i="0" dirty="0" err="1"/>
                <a:t>setLength</a:t>
              </a:r>
              <a:r>
                <a:rPr lang="en-US" altLang="en-US" sz="1200" i="0" dirty="0"/>
                <a:t>(</a:t>
              </a:r>
              <a:r>
                <a:rPr lang="en-US" altLang="en-US" sz="1200" i="0" dirty="0" err="1"/>
                <a:t>len</a:t>
              </a:r>
              <a:r>
                <a:rPr lang="en-US" altLang="en-US" sz="1200" i="0" dirty="0"/>
                <a:t> : double): void</a:t>
              </a:r>
            </a:p>
            <a:p>
              <a:pPr eaLnBrk="1" hangingPunct="1">
                <a:spcBef>
                  <a:spcPct val="0"/>
                </a:spcBef>
                <a:buClrTx/>
                <a:buFontTx/>
                <a:buNone/>
                <a:defRPr/>
              </a:pPr>
              <a:r>
                <a:rPr lang="en-US" altLang="en-US" sz="1200" i="0" dirty="0"/>
                <a:t>+ </a:t>
              </a:r>
              <a:r>
                <a:rPr lang="en-US" altLang="en-US" sz="1200" i="0" dirty="0" err="1"/>
                <a:t>getWidth</a:t>
              </a:r>
              <a:r>
                <a:rPr lang="en-US" altLang="en-US" sz="1200" i="0" dirty="0"/>
                <a:t>() : double</a:t>
              </a:r>
            </a:p>
            <a:p>
              <a:pPr eaLnBrk="1" hangingPunct="1">
                <a:spcBef>
                  <a:spcPct val="0"/>
                </a:spcBef>
                <a:buClrTx/>
                <a:buFontTx/>
                <a:buNone/>
                <a:defRPr/>
              </a:pPr>
              <a:r>
                <a:rPr lang="en-US" altLang="en-US" sz="1200" i="0" dirty="0"/>
                <a:t>+ </a:t>
              </a:r>
              <a:r>
                <a:rPr lang="en-US" altLang="en-US" sz="1200" i="0" dirty="0" err="1"/>
                <a:t>getLength</a:t>
              </a:r>
              <a:r>
                <a:rPr lang="en-US" altLang="en-US" sz="1200" i="0" dirty="0"/>
                <a:t>() : double</a:t>
              </a:r>
            </a:p>
            <a:p>
              <a:pPr eaLnBrk="1" hangingPunct="1">
                <a:spcBef>
                  <a:spcPct val="0"/>
                </a:spcBef>
                <a:buClrTx/>
                <a:buFontTx/>
                <a:buNone/>
                <a:defRPr/>
              </a:pPr>
              <a:r>
                <a:rPr lang="en-US" altLang="en-US" sz="1200" i="0" dirty="0"/>
                <a:t>+ </a:t>
              </a:r>
              <a:r>
                <a:rPr lang="en-US" altLang="en-US" sz="1200" i="0" dirty="0" err="1"/>
                <a:t>getArea</a:t>
              </a:r>
              <a:r>
                <a:rPr lang="en-US" altLang="en-US" sz="1200" i="0" dirty="0"/>
                <a:t>() : double</a:t>
              </a:r>
            </a:p>
          </p:txBody>
        </p:sp>
      </p:grpSp>
    </p:spTree>
    <p:extLst>
      <p:ext uri="{BB962C8B-B14F-4D97-AF65-F5344CB8AC3E}">
        <p14:creationId xmlns:p14="http://schemas.microsoft.com/office/powerpoint/2010/main" val="18305572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A01E94-12F7-2E29-A473-75D59882499F}"/>
              </a:ext>
            </a:extLst>
          </p:cNvPr>
          <p:cNvSpPr txBox="1">
            <a:spLocks noChangeArrowheads="1"/>
          </p:cNvSpPr>
          <p:nvPr/>
        </p:nvSpPr>
        <p:spPr>
          <a:xfrm>
            <a:off x="1487054" y="346868"/>
            <a:ext cx="3834245"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Constructors in UML</a:t>
            </a:r>
          </a:p>
        </p:txBody>
      </p:sp>
      <p:sp>
        <p:nvSpPr>
          <p:cNvPr id="3" name="Rectangle 3">
            <a:extLst>
              <a:ext uri="{FF2B5EF4-FFF2-40B4-BE49-F238E27FC236}">
                <a16:creationId xmlns:a16="http://schemas.microsoft.com/office/drawing/2014/main" id="{25DE06B7-C5C6-E8F0-66F3-452435BCF4EE}"/>
              </a:ext>
            </a:extLst>
          </p:cNvPr>
          <p:cNvSpPr txBox="1">
            <a:spLocks noChangeArrowheads="1"/>
          </p:cNvSpPr>
          <p:nvPr/>
        </p:nvSpPr>
        <p:spPr>
          <a:xfrm>
            <a:off x="1587650" y="1425574"/>
            <a:ext cx="8782477" cy="52061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dirty="0">
                <a:latin typeface="Times New Roman" panose="02020603050405020304" pitchFamily="18" charset="0"/>
                <a:cs typeface="Times New Roman" panose="02020603050405020304" pitchFamily="18" charset="0"/>
              </a:rPr>
              <a:t>In UML, the most common way constructors are defined is:</a:t>
            </a:r>
          </a:p>
        </p:txBody>
      </p:sp>
      <p:grpSp>
        <p:nvGrpSpPr>
          <p:cNvPr id="4" name="Group 5">
            <a:extLst>
              <a:ext uri="{FF2B5EF4-FFF2-40B4-BE49-F238E27FC236}">
                <a16:creationId xmlns:a16="http://schemas.microsoft.com/office/drawing/2014/main" id="{55DE7AD3-6DBC-C2D2-F682-E3F6F8E48F53}"/>
              </a:ext>
            </a:extLst>
          </p:cNvPr>
          <p:cNvGrpSpPr>
            <a:grpSpLocks/>
          </p:cNvGrpSpPr>
          <p:nvPr/>
        </p:nvGrpSpPr>
        <p:grpSpPr bwMode="auto">
          <a:xfrm>
            <a:off x="2306787" y="2590799"/>
            <a:ext cx="4194616" cy="3731063"/>
            <a:chOff x="96" y="864"/>
            <a:chExt cx="2112" cy="2064"/>
          </a:xfrm>
          <a:solidFill>
            <a:schemeClr val="accent1">
              <a:lumMod val="40000"/>
              <a:lumOff val="60000"/>
            </a:schemeClr>
          </a:solidFill>
        </p:grpSpPr>
        <p:sp>
          <p:nvSpPr>
            <p:cNvPr id="5" name="Rectangle 6">
              <a:extLst>
                <a:ext uri="{FF2B5EF4-FFF2-40B4-BE49-F238E27FC236}">
                  <a16:creationId xmlns:a16="http://schemas.microsoft.com/office/drawing/2014/main" id="{FD0CAE51-0852-C641-02B0-1B41CFD8587B}"/>
                </a:ext>
              </a:extLst>
            </p:cNvPr>
            <p:cNvSpPr>
              <a:spLocks noChangeArrowheads="1"/>
            </p:cNvSpPr>
            <p:nvPr/>
          </p:nvSpPr>
          <p:spPr bwMode="auto">
            <a:xfrm>
              <a:off x="96" y="864"/>
              <a:ext cx="2112" cy="384"/>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a:t>Rectangle</a:t>
              </a:r>
            </a:p>
          </p:txBody>
        </p:sp>
        <p:sp>
          <p:nvSpPr>
            <p:cNvPr id="6" name="Rectangle 7">
              <a:extLst>
                <a:ext uri="{FF2B5EF4-FFF2-40B4-BE49-F238E27FC236}">
                  <a16:creationId xmlns:a16="http://schemas.microsoft.com/office/drawing/2014/main" id="{1696BA39-D227-AB8D-35E9-AFA0794C34CA}"/>
                </a:ext>
              </a:extLst>
            </p:cNvPr>
            <p:cNvSpPr>
              <a:spLocks noChangeArrowheads="1"/>
            </p:cNvSpPr>
            <p:nvPr/>
          </p:nvSpPr>
          <p:spPr bwMode="auto">
            <a:xfrm>
              <a:off x="96" y="1248"/>
              <a:ext cx="2112" cy="496"/>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Char char="-"/>
              </a:pPr>
              <a:r>
                <a:rPr lang="en-US" altLang="en-US" sz="2000" i="0"/>
                <a:t> width : double</a:t>
              </a:r>
            </a:p>
            <a:p>
              <a:pPr eaLnBrk="1" hangingPunct="1">
                <a:spcBef>
                  <a:spcPct val="0"/>
                </a:spcBef>
                <a:buClrTx/>
                <a:buFontTx/>
                <a:buChar char="-"/>
              </a:pPr>
              <a:r>
                <a:rPr lang="en-US" altLang="en-US" sz="2000" i="0"/>
                <a:t> length : double</a:t>
              </a:r>
            </a:p>
          </p:txBody>
        </p:sp>
        <p:sp>
          <p:nvSpPr>
            <p:cNvPr id="7" name="Rectangle 8">
              <a:extLst>
                <a:ext uri="{FF2B5EF4-FFF2-40B4-BE49-F238E27FC236}">
                  <a16:creationId xmlns:a16="http://schemas.microsoft.com/office/drawing/2014/main" id="{6FAD4023-6D05-354A-5E88-656EB31772FF}"/>
                </a:ext>
              </a:extLst>
            </p:cNvPr>
            <p:cNvSpPr>
              <a:spLocks noChangeArrowheads="1"/>
            </p:cNvSpPr>
            <p:nvPr/>
          </p:nvSpPr>
          <p:spPr bwMode="auto">
            <a:xfrm>
              <a:off x="96" y="1728"/>
              <a:ext cx="2112" cy="1200"/>
            </a:xfrm>
            <a:prstGeom prst="rect">
              <a:avLst/>
            </a:prstGeom>
            <a:grp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b="1" i="0">
                  <a:solidFill>
                    <a:srgbClr val="FF3300"/>
                  </a:solidFill>
                </a:rPr>
                <a:t>+Rectangle(len:double, w:double)</a:t>
              </a:r>
            </a:p>
            <a:p>
              <a:pPr eaLnBrk="1" hangingPunct="1">
                <a:spcBef>
                  <a:spcPct val="0"/>
                </a:spcBef>
                <a:buClrTx/>
                <a:buFontTx/>
                <a:buNone/>
              </a:pPr>
              <a:r>
                <a:rPr lang="en-US" altLang="en-US" sz="2000" i="0"/>
                <a:t>+ setWidth(w : double) : void</a:t>
              </a:r>
            </a:p>
            <a:p>
              <a:pPr eaLnBrk="1" hangingPunct="1">
                <a:spcBef>
                  <a:spcPct val="0"/>
                </a:spcBef>
                <a:buClrTx/>
                <a:buFontTx/>
                <a:buNone/>
              </a:pPr>
              <a:r>
                <a:rPr lang="en-US" altLang="en-US" sz="2000" i="0"/>
                <a:t>+ setLength(len : double): void</a:t>
              </a:r>
            </a:p>
            <a:p>
              <a:pPr eaLnBrk="1" hangingPunct="1">
                <a:spcBef>
                  <a:spcPct val="0"/>
                </a:spcBef>
                <a:buClrTx/>
                <a:buFontTx/>
                <a:buNone/>
              </a:pPr>
              <a:r>
                <a:rPr lang="en-US" altLang="en-US" sz="2000" i="0"/>
                <a:t>+ getWidth() : double</a:t>
              </a:r>
            </a:p>
            <a:p>
              <a:pPr eaLnBrk="1" hangingPunct="1">
                <a:spcBef>
                  <a:spcPct val="0"/>
                </a:spcBef>
                <a:buClrTx/>
                <a:buFontTx/>
                <a:buNone/>
              </a:pPr>
              <a:r>
                <a:rPr lang="en-US" altLang="en-US" sz="2000" i="0"/>
                <a:t>+ getLength() : double</a:t>
              </a:r>
            </a:p>
            <a:p>
              <a:pPr eaLnBrk="1" hangingPunct="1">
                <a:spcBef>
                  <a:spcPct val="0"/>
                </a:spcBef>
                <a:buClrTx/>
                <a:buFontTx/>
                <a:buNone/>
              </a:pPr>
              <a:r>
                <a:rPr lang="en-US" altLang="en-US" sz="2000" i="0"/>
                <a:t>+ getArea() : double</a:t>
              </a:r>
            </a:p>
          </p:txBody>
        </p:sp>
      </p:grpSp>
      <p:grpSp>
        <p:nvGrpSpPr>
          <p:cNvPr id="8" name="Group 14">
            <a:extLst>
              <a:ext uri="{FF2B5EF4-FFF2-40B4-BE49-F238E27FC236}">
                <a16:creationId xmlns:a16="http://schemas.microsoft.com/office/drawing/2014/main" id="{6CE59DA9-633A-1118-99E9-DED37E47EF7C}"/>
              </a:ext>
            </a:extLst>
          </p:cNvPr>
          <p:cNvGrpSpPr>
            <a:grpSpLocks/>
          </p:cNvGrpSpPr>
          <p:nvPr/>
        </p:nvGrpSpPr>
        <p:grpSpPr bwMode="auto">
          <a:xfrm>
            <a:off x="6501403" y="2590799"/>
            <a:ext cx="3297210" cy="1908916"/>
            <a:chOff x="3264" y="1584"/>
            <a:chExt cx="1962" cy="1056"/>
          </a:xfrm>
        </p:grpSpPr>
        <p:sp>
          <p:nvSpPr>
            <p:cNvPr id="9" name="Text Box 9">
              <a:extLst>
                <a:ext uri="{FF2B5EF4-FFF2-40B4-BE49-F238E27FC236}">
                  <a16:creationId xmlns:a16="http://schemas.microsoft.com/office/drawing/2014/main" id="{23B49772-B6F1-AC10-9A49-45A85D88A562}"/>
                </a:ext>
              </a:extLst>
            </p:cNvPr>
            <p:cNvSpPr txBox="1">
              <a:spLocks noChangeArrowheads="1"/>
            </p:cNvSpPr>
            <p:nvPr/>
          </p:nvSpPr>
          <p:spPr bwMode="auto">
            <a:xfrm>
              <a:off x="3744" y="1584"/>
              <a:ext cx="1482" cy="75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400" i="0">
                  <a:solidFill>
                    <a:srgbClr val="FF3300"/>
                  </a:solidFill>
                </a:rPr>
                <a:t>Notice there is no</a:t>
              </a:r>
            </a:p>
            <a:p>
              <a:pPr eaLnBrk="1" hangingPunct="1">
                <a:spcBef>
                  <a:spcPct val="0"/>
                </a:spcBef>
                <a:buClrTx/>
                <a:buFontTx/>
                <a:buNone/>
              </a:pPr>
              <a:r>
                <a:rPr lang="en-US" altLang="en-US" sz="2400" i="0">
                  <a:solidFill>
                    <a:srgbClr val="FF3300"/>
                  </a:solidFill>
                </a:rPr>
                <a:t>return type listed</a:t>
              </a:r>
            </a:p>
            <a:p>
              <a:pPr eaLnBrk="1" hangingPunct="1">
                <a:spcBef>
                  <a:spcPct val="0"/>
                </a:spcBef>
                <a:buClrTx/>
                <a:buFontTx/>
                <a:buNone/>
              </a:pPr>
              <a:r>
                <a:rPr lang="en-US" altLang="en-US" sz="2400" i="0">
                  <a:solidFill>
                    <a:srgbClr val="FF3300"/>
                  </a:solidFill>
                </a:rPr>
                <a:t>for constructors.</a:t>
              </a:r>
            </a:p>
          </p:txBody>
        </p:sp>
        <p:sp>
          <p:nvSpPr>
            <p:cNvPr id="10" name="Line 12">
              <a:extLst>
                <a:ext uri="{FF2B5EF4-FFF2-40B4-BE49-F238E27FC236}">
                  <a16:creationId xmlns:a16="http://schemas.microsoft.com/office/drawing/2014/main" id="{4B31A4DD-B993-C708-C910-E4CCB230C13B}"/>
                </a:ext>
              </a:extLst>
            </p:cNvPr>
            <p:cNvSpPr>
              <a:spLocks noChangeShapeType="1"/>
            </p:cNvSpPr>
            <p:nvPr/>
          </p:nvSpPr>
          <p:spPr bwMode="auto">
            <a:xfrm flipH="1">
              <a:off x="3264" y="2640"/>
              <a:ext cx="1200" cy="0"/>
            </a:xfrm>
            <a:prstGeom prst="line">
              <a:avLst/>
            </a:prstGeom>
            <a:noFill/>
            <a:ln w="25400">
              <a:solidFill>
                <a:srgbClr val="FF3300"/>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1" name="Line 13">
              <a:extLst>
                <a:ext uri="{FF2B5EF4-FFF2-40B4-BE49-F238E27FC236}">
                  <a16:creationId xmlns:a16="http://schemas.microsoft.com/office/drawing/2014/main" id="{2C0AC38B-92D3-4B9B-3D0C-7D05ED19AC7A}"/>
                </a:ext>
              </a:extLst>
            </p:cNvPr>
            <p:cNvSpPr>
              <a:spLocks noChangeShapeType="1"/>
            </p:cNvSpPr>
            <p:nvPr/>
          </p:nvSpPr>
          <p:spPr bwMode="auto">
            <a:xfrm>
              <a:off x="4464" y="2352"/>
              <a:ext cx="0" cy="288"/>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Tree>
    <p:extLst>
      <p:ext uri="{BB962C8B-B14F-4D97-AF65-F5344CB8AC3E}">
        <p14:creationId xmlns:p14="http://schemas.microsoft.com/office/powerpoint/2010/main" val="13813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DF43E67-D30F-6978-AF63-E7DD61BC9C04}"/>
              </a:ext>
            </a:extLst>
          </p:cNvPr>
          <p:cNvSpPr txBox="1">
            <a:spLocks noChangeArrowheads="1"/>
          </p:cNvSpPr>
          <p:nvPr/>
        </p:nvSpPr>
        <p:spPr>
          <a:xfrm>
            <a:off x="1522701" y="228599"/>
            <a:ext cx="6602990"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Uninitialized Local Reference Variables</a:t>
            </a:r>
            <a:endParaRPr lang="en-US" altLang="en-US" sz="3200" dirty="0"/>
          </a:p>
        </p:txBody>
      </p:sp>
      <p:sp>
        <p:nvSpPr>
          <p:cNvPr id="4" name="Rectangle 3">
            <a:extLst>
              <a:ext uri="{FF2B5EF4-FFF2-40B4-BE49-F238E27FC236}">
                <a16:creationId xmlns:a16="http://schemas.microsoft.com/office/drawing/2014/main" id="{C0A63A67-211E-1764-AF5C-409BD1BB6302}"/>
              </a:ext>
            </a:extLst>
          </p:cNvPr>
          <p:cNvSpPr txBox="1">
            <a:spLocks noChangeArrowheads="1"/>
          </p:cNvSpPr>
          <p:nvPr/>
        </p:nvSpPr>
        <p:spPr>
          <a:xfrm>
            <a:off x="1616801" y="1220787"/>
            <a:ext cx="7854950" cy="48525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200"/>
              </a:spcBef>
              <a:defRPr/>
            </a:pPr>
            <a:r>
              <a:rPr lang="en-US" altLang="en-US" sz="2400" dirty="0">
                <a:solidFill>
                  <a:srgbClr val="0000FF"/>
                </a:solidFill>
                <a:latin typeface="Times New Roman" panose="02020603050405020304" pitchFamily="18" charset="0"/>
                <a:cs typeface="Times New Roman" panose="02020603050405020304" pitchFamily="18" charset="0"/>
              </a:rPr>
              <a:t>Declare reference variables without being initialized</a:t>
            </a:r>
            <a:r>
              <a:rPr lang="en-US" altLang="en-US" sz="2400" dirty="0">
                <a:latin typeface="Times New Roman" panose="02020603050405020304" pitchFamily="18" charset="0"/>
                <a:cs typeface="Times New Roman" panose="02020603050405020304" pitchFamily="18" charset="0"/>
              </a:rPr>
              <a:t>.</a:t>
            </a:r>
          </a:p>
          <a:p>
            <a:pPr>
              <a:spcBef>
                <a:spcPts val="1200"/>
              </a:spcBef>
              <a:buFontTx/>
              <a:buNone/>
              <a:defRPr/>
            </a:pPr>
            <a:r>
              <a:rPr lang="en-US" altLang="en-US" sz="2400" dirty="0"/>
              <a:t>		</a:t>
            </a:r>
            <a:r>
              <a:rPr lang="en-US" altLang="en-US" sz="2400" dirty="0">
                <a:solidFill>
                  <a:srgbClr val="0000FF"/>
                </a:solidFill>
                <a:latin typeface="Consolas" panose="020B0609020204030204" pitchFamily="49" charset="0"/>
              </a:rPr>
              <a:t>Rectangle box;</a:t>
            </a:r>
          </a:p>
          <a:p>
            <a:pPr marL="914400" lvl="1" indent="-457200">
              <a:spcBef>
                <a:spcPts val="1200"/>
              </a:spcBef>
              <a:defRPr/>
            </a:pP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This statement </a:t>
            </a:r>
            <a:r>
              <a:rPr lang="en-US" altLang="en-US" i="1" dirty="0">
                <a:solidFill>
                  <a:srgbClr val="0000FF"/>
                </a:solidFill>
                <a:highlight>
                  <a:srgbClr val="FFFF00"/>
                </a:highlight>
                <a:latin typeface="Times New Roman" panose="02020603050405020304" pitchFamily="18" charset="0"/>
                <a:cs typeface="Times New Roman" panose="02020603050405020304" pitchFamily="18" charset="0"/>
              </a:rPr>
              <a:t>does not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create a Rectangle object. </a:t>
            </a:r>
          </a:p>
          <a:p>
            <a:pPr marL="914400" lvl="1" indent="-457200">
              <a:spcBef>
                <a:spcPts val="1200"/>
              </a:spcBef>
              <a:defRPr/>
            </a:pPr>
            <a:r>
              <a:rPr lang="en-US" altLang="en-US" dirty="0">
                <a:solidFill>
                  <a:srgbClr val="0000FF"/>
                </a:solidFill>
                <a:latin typeface="Times New Roman" panose="02020603050405020304" pitchFamily="18" charset="0"/>
                <a:cs typeface="Times New Roman" panose="02020603050405020304" pitchFamily="18" charset="0"/>
              </a:rPr>
              <a:t>box is an </a:t>
            </a:r>
            <a:r>
              <a:rPr lang="en-US" altLang="en-US" i="1" dirty="0">
                <a:solidFill>
                  <a:srgbClr val="0000FF"/>
                </a:solidFill>
                <a:latin typeface="Times New Roman" panose="02020603050405020304" pitchFamily="18" charset="0"/>
                <a:cs typeface="Times New Roman" panose="02020603050405020304" pitchFamily="18" charset="0"/>
              </a:rPr>
              <a:t>uninitialized</a:t>
            </a:r>
            <a:r>
              <a:rPr lang="en-US" altLang="en-US" dirty="0">
                <a:solidFill>
                  <a:srgbClr val="0000FF"/>
                </a:solidFill>
                <a:latin typeface="Times New Roman" panose="02020603050405020304" pitchFamily="18" charset="0"/>
                <a:cs typeface="Times New Roman" panose="02020603050405020304" pitchFamily="18" charset="0"/>
              </a:rPr>
              <a:t> local reference variable</a:t>
            </a:r>
            <a:r>
              <a:rPr lang="en-US" altLang="en-US" dirty="0">
                <a:latin typeface="Times New Roman" panose="02020603050405020304" pitchFamily="18" charset="0"/>
                <a:cs typeface="Times New Roman" panose="02020603050405020304" pitchFamily="18" charset="0"/>
              </a:rPr>
              <a:t>.</a:t>
            </a:r>
          </a:p>
          <a:p>
            <a:pPr marL="457200" indent="-457200">
              <a:spcBef>
                <a:spcPts val="1200"/>
              </a:spcBef>
              <a:defRPr/>
            </a:pPr>
            <a:r>
              <a:rPr lang="en-US" altLang="en-US" sz="2400" dirty="0">
                <a:solidFill>
                  <a:srgbClr val="0000FF"/>
                </a:solidFill>
                <a:latin typeface="Times New Roman" panose="02020603050405020304" pitchFamily="18" charset="0"/>
                <a:cs typeface="Times New Roman" panose="02020603050405020304" pitchFamily="18" charset="0"/>
              </a:rPr>
              <a:t>A local reference variable must reference an object before it can be used</a:t>
            </a:r>
            <a:r>
              <a:rPr lang="en-US" altLang="en-US" sz="2400" dirty="0">
                <a:latin typeface="Times New Roman" panose="02020603050405020304" pitchFamily="18" charset="0"/>
                <a:cs typeface="Times New Roman" panose="02020603050405020304" pitchFamily="18" charset="0"/>
              </a:rPr>
              <a:t>, </a:t>
            </a:r>
          </a:p>
          <a:p>
            <a:pPr>
              <a:spcBef>
                <a:spcPts val="1200"/>
              </a:spcBef>
              <a:buFontTx/>
              <a:buNone/>
              <a:defRPr/>
            </a:pPr>
            <a:r>
              <a:rPr lang="en-US" altLang="en-US" sz="2400" dirty="0"/>
              <a:t>		</a:t>
            </a:r>
            <a:r>
              <a:rPr lang="en-US" altLang="en-US" sz="2400" dirty="0">
                <a:solidFill>
                  <a:srgbClr val="0000FF"/>
                </a:solidFill>
                <a:latin typeface="Consolas" panose="020B0609020204030204" pitchFamily="49" charset="0"/>
              </a:rPr>
              <a:t>box = new Rectangle(7.0, 14.0);</a:t>
            </a:r>
            <a:r>
              <a:rPr lang="en-US" altLang="en-US" sz="2400" dirty="0"/>
              <a:t> </a:t>
            </a:r>
          </a:p>
          <a:p>
            <a:pPr marL="914400" lvl="1" indent="-452438">
              <a:spcBef>
                <a:spcPts val="1200"/>
              </a:spcBef>
              <a:defRPr/>
            </a:pPr>
            <a:r>
              <a:rPr lang="en-US" altLang="en-US" dirty="0">
                <a:latin typeface="Times New Roman" panose="02020603050405020304" pitchFamily="18" charset="0"/>
                <a:cs typeface="Times New Roman" panose="02020603050405020304" pitchFamily="18" charset="0"/>
              </a:rPr>
              <a:t>otherwise a compiler error will occur. </a:t>
            </a:r>
            <a:endParaRPr lang="en-US" altLang="en-US" dirty="0">
              <a:solidFill>
                <a:srgbClr val="0000FF"/>
              </a:solidFill>
              <a:latin typeface="Times New Roman" panose="02020603050405020304" pitchFamily="18" charset="0"/>
              <a:cs typeface="Times New Roman" panose="02020603050405020304" pitchFamily="18" charset="0"/>
            </a:endParaRPr>
          </a:p>
          <a:p>
            <a:pPr marL="914400" lvl="1" indent="-452438">
              <a:spcBef>
                <a:spcPts val="1200"/>
              </a:spcBef>
              <a:defRPr/>
            </a:pPr>
            <a:r>
              <a:rPr lang="en-US" altLang="en-US" dirty="0">
                <a:latin typeface="Times New Roman" panose="02020603050405020304" pitchFamily="18" charset="0"/>
                <a:cs typeface="Times New Roman" panose="02020603050405020304" pitchFamily="18" charset="0"/>
              </a:rPr>
              <a:t>box will now reference a Rectangle object of length 7.0 and width 14.0.</a:t>
            </a:r>
          </a:p>
        </p:txBody>
      </p:sp>
      <p:sp>
        <p:nvSpPr>
          <p:cNvPr id="5" name="TextBox 1">
            <a:extLst>
              <a:ext uri="{FF2B5EF4-FFF2-40B4-BE49-F238E27FC236}">
                <a16:creationId xmlns:a16="http://schemas.microsoft.com/office/drawing/2014/main" id="{766D4807-DAF7-A2BE-F442-B28A0459E53A}"/>
              </a:ext>
            </a:extLst>
          </p:cNvPr>
          <p:cNvSpPr txBox="1">
            <a:spLocks noChangeArrowheads="1"/>
          </p:cNvSpPr>
          <p:nvPr/>
        </p:nvSpPr>
        <p:spPr bwMode="auto">
          <a:xfrm>
            <a:off x="1918928" y="6141029"/>
            <a:ext cx="7183507" cy="461665"/>
          </a:xfrm>
          <a:prstGeom prst="rect">
            <a:avLst/>
          </a:prstGeom>
          <a:solidFill>
            <a:schemeClr val="bg2"/>
          </a:solidFill>
          <a:ln>
            <a:noFill/>
          </a:ln>
        </p:spPr>
        <p:txBody>
          <a:bodyPr wrap="square">
            <a:spAutoFit/>
          </a:bodyPr>
          <a:lstStyle>
            <a:lvl1pPr>
              <a:defRPr sz="2400" i="1">
                <a:solidFill>
                  <a:schemeClr val="tx1"/>
                </a:solidFill>
                <a:latin typeface="Times New Roman" panose="02020603050405020304" pitchFamily="18" charset="0"/>
                <a:cs typeface="Arial" panose="020B0604020202020204" pitchFamily="34" charset="0"/>
              </a:defRPr>
            </a:lvl1pPr>
            <a:lvl2pPr marL="742950" indent="-285750">
              <a:defRPr sz="2400" i="1">
                <a:solidFill>
                  <a:schemeClr val="tx1"/>
                </a:solidFill>
                <a:latin typeface="Times New Roman" panose="02020603050405020304" pitchFamily="18" charset="0"/>
                <a:cs typeface="Arial" panose="020B0604020202020204" pitchFamily="34" charset="0"/>
              </a:defRPr>
            </a:lvl2pPr>
            <a:lvl3pPr marL="1143000" indent="-228600">
              <a:defRPr sz="2400" i="1">
                <a:solidFill>
                  <a:schemeClr val="tx1"/>
                </a:solidFill>
                <a:latin typeface="Times New Roman" panose="02020603050405020304" pitchFamily="18" charset="0"/>
                <a:cs typeface="Arial" panose="020B0604020202020204" pitchFamily="34" charset="0"/>
              </a:defRPr>
            </a:lvl3pPr>
            <a:lvl4pPr marL="1600200" indent="-228600">
              <a:defRPr sz="2400" i="1">
                <a:solidFill>
                  <a:schemeClr val="tx1"/>
                </a:solidFill>
                <a:latin typeface="Times New Roman" panose="02020603050405020304" pitchFamily="18" charset="0"/>
                <a:cs typeface="Arial" panose="020B0604020202020204" pitchFamily="34" charset="0"/>
              </a:defRPr>
            </a:lvl4pPr>
            <a:lvl5pPr marL="2057400" indent="-228600">
              <a:defRPr sz="2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9pPr>
          </a:lstStyle>
          <a:p>
            <a:r>
              <a:rPr lang="en-US" altLang="en-US" dirty="0">
                <a:latin typeface="Consolas" panose="020B0609020204030204" pitchFamily="49" charset="0"/>
              </a:rPr>
              <a:t>Rectangle box = new Rectangle(7.0, 14.0);</a:t>
            </a:r>
          </a:p>
        </p:txBody>
      </p:sp>
    </p:spTree>
    <p:extLst>
      <p:ext uri="{BB962C8B-B14F-4D97-AF65-F5344CB8AC3E}">
        <p14:creationId xmlns:p14="http://schemas.microsoft.com/office/powerpoint/2010/main" val="9204351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D295AC-7EA0-BA35-E629-1DE2A038654D}"/>
              </a:ext>
            </a:extLst>
          </p:cNvPr>
          <p:cNvSpPr txBox="1">
            <a:spLocks noChangeArrowheads="1"/>
          </p:cNvSpPr>
          <p:nvPr/>
        </p:nvSpPr>
        <p:spPr bwMode="auto">
          <a:xfrm>
            <a:off x="1625599" y="602385"/>
            <a:ext cx="8451273"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//Classes in the java API</a:t>
            </a:r>
          </a:p>
          <a:p>
            <a:pPr>
              <a:spcBef>
                <a:spcPct val="0"/>
              </a:spcBef>
              <a:buClrTx/>
              <a:buFontTx/>
              <a:buNone/>
            </a:pPr>
            <a:r>
              <a:rPr lang="en-US" altLang="en-US" sz="2400" dirty="0"/>
              <a:t>import </a:t>
            </a:r>
            <a:r>
              <a:rPr lang="en-US" altLang="en-US" sz="2400" dirty="0" err="1"/>
              <a:t>java.util.Scanner</a:t>
            </a:r>
            <a:r>
              <a:rPr lang="en-US" altLang="en-US" sz="2400" dirty="0"/>
              <a:t>;</a:t>
            </a:r>
          </a:p>
          <a:p>
            <a:pPr>
              <a:spcBef>
                <a:spcPct val="0"/>
              </a:spcBef>
              <a:buClrTx/>
              <a:buFontTx/>
              <a:buNone/>
            </a:pPr>
            <a:r>
              <a:rPr lang="en-US" altLang="en-US" sz="2400" dirty="0"/>
              <a:t>import </a:t>
            </a:r>
            <a:r>
              <a:rPr lang="en-US" altLang="en-US" sz="2400" dirty="0" err="1"/>
              <a:t>java.util.Random</a:t>
            </a:r>
            <a:r>
              <a:rPr lang="en-US" altLang="en-US" sz="2400" dirty="0"/>
              <a:t>;</a:t>
            </a:r>
          </a:p>
          <a:p>
            <a:pPr>
              <a:spcBef>
                <a:spcPct val="0"/>
              </a:spcBef>
              <a:buClrTx/>
              <a:buFontTx/>
              <a:buNone/>
            </a:pPr>
            <a:r>
              <a:rPr lang="en-US" altLang="en-US" sz="2400" dirty="0"/>
              <a:t>import java.io.*;	//need for the file I/O classes.</a:t>
            </a:r>
          </a:p>
          <a:p>
            <a:pPr>
              <a:spcBef>
                <a:spcPct val="0"/>
              </a:spcBef>
              <a:buClrTx/>
              <a:buFontTx/>
              <a:buNone/>
            </a:pPr>
            <a:endParaRPr lang="en-US" altLang="en-US" sz="2400" dirty="0"/>
          </a:p>
          <a:p>
            <a:pPr>
              <a:spcBef>
                <a:spcPct val="0"/>
              </a:spcBef>
              <a:buClrTx/>
              <a:buFontTx/>
              <a:buNone/>
            </a:pPr>
            <a:r>
              <a:rPr lang="en-US" altLang="en-US" sz="2400" dirty="0"/>
              <a:t>//public static void main (String[] </a:t>
            </a:r>
            <a:r>
              <a:rPr lang="en-US" altLang="en-US" sz="2400" dirty="0" err="1"/>
              <a:t>args</a:t>
            </a:r>
            <a:r>
              <a:rPr lang="en-US" altLang="en-US" sz="2400" dirty="0"/>
              <a:t>) </a:t>
            </a:r>
            <a:r>
              <a:rPr lang="en-US" altLang="en-US" sz="2400" dirty="0">
                <a:solidFill>
                  <a:srgbClr val="0000FF"/>
                </a:solidFill>
              </a:rPr>
              <a:t>throws </a:t>
            </a:r>
            <a:r>
              <a:rPr lang="en-US" altLang="en-US" sz="2400" dirty="0" err="1">
                <a:solidFill>
                  <a:srgbClr val="0000FF"/>
                </a:solidFill>
              </a:rPr>
              <a:t>IOException</a:t>
            </a:r>
            <a:r>
              <a:rPr lang="en-US" altLang="en-US" sz="2400" dirty="0">
                <a:solidFill>
                  <a:srgbClr val="0000FF"/>
                </a:solidFill>
              </a:rPr>
              <a:t> </a:t>
            </a:r>
            <a:r>
              <a:rPr lang="en-US" altLang="en-US" sz="2400" dirty="0"/>
              <a:t>{</a:t>
            </a:r>
          </a:p>
          <a:p>
            <a:pPr>
              <a:spcBef>
                <a:spcPct val="0"/>
              </a:spcBef>
              <a:buClrTx/>
              <a:buFontTx/>
              <a:buNone/>
            </a:pPr>
            <a:endParaRPr lang="en-US" altLang="en-US" sz="2400" dirty="0"/>
          </a:p>
          <a:p>
            <a:pPr>
              <a:spcBef>
                <a:spcPct val="0"/>
              </a:spcBef>
              <a:buClrTx/>
              <a:buFontTx/>
              <a:buNone/>
            </a:pPr>
            <a:r>
              <a:rPr lang="en-US" altLang="en-US" sz="2400" dirty="0">
                <a:solidFill>
                  <a:srgbClr val="0000FF"/>
                </a:solidFill>
              </a:rPr>
              <a:t>//Create a Scanner object for keyboard input.</a:t>
            </a:r>
          </a:p>
          <a:p>
            <a:pPr>
              <a:spcBef>
                <a:spcPct val="0"/>
              </a:spcBef>
              <a:buClrTx/>
              <a:buFontTx/>
              <a:buNone/>
            </a:pPr>
            <a:r>
              <a:rPr lang="en-US" altLang="en-US" sz="2400" dirty="0"/>
              <a:t>Scanner keyboard = new Scanner(System.in);</a:t>
            </a:r>
          </a:p>
          <a:p>
            <a:pPr>
              <a:spcBef>
                <a:spcPct val="0"/>
              </a:spcBef>
              <a:buClrTx/>
              <a:buFontTx/>
              <a:buNone/>
            </a:pPr>
            <a:r>
              <a:rPr lang="en-US" altLang="en-US" sz="2400" dirty="0" err="1"/>
              <a:t>System.out.println</a:t>
            </a:r>
            <a:r>
              <a:rPr lang="en-US" altLang="en-US" sz="2400" dirty="0"/>
              <a:t>(</a:t>
            </a:r>
            <a:r>
              <a:rPr lang="en-US" altLang="en-US" sz="2400" dirty="0" err="1"/>
              <a:t>keyboard.nextLine</a:t>
            </a:r>
            <a:r>
              <a:rPr lang="en-US" altLang="en-US" sz="2400" dirty="0"/>
              <a:t>());</a:t>
            </a:r>
          </a:p>
          <a:p>
            <a:pPr>
              <a:spcBef>
                <a:spcPct val="0"/>
              </a:spcBef>
              <a:buClrTx/>
              <a:buFontTx/>
              <a:buNone/>
            </a:pPr>
            <a:r>
              <a:rPr lang="en-US" altLang="en-US" sz="2400" dirty="0">
                <a:solidFill>
                  <a:srgbClr val="0000FF"/>
                </a:solidFill>
              </a:rPr>
              <a:t>//Create a Random object to generate a random number.</a:t>
            </a:r>
          </a:p>
          <a:p>
            <a:pPr>
              <a:spcBef>
                <a:spcPct val="0"/>
              </a:spcBef>
              <a:buClrTx/>
              <a:buFontTx/>
              <a:buNone/>
            </a:pPr>
            <a:r>
              <a:rPr lang="en-US" altLang="en-US" sz="2400" dirty="0"/>
              <a:t>Random rand = new Random();</a:t>
            </a:r>
          </a:p>
          <a:p>
            <a:pPr>
              <a:spcBef>
                <a:spcPct val="0"/>
              </a:spcBef>
              <a:buClrTx/>
              <a:buFontTx/>
              <a:buNone/>
            </a:pPr>
            <a:r>
              <a:rPr lang="en-US" altLang="en-US" sz="2400" dirty="0" err="1"/>
              <a:t>System.out.println</a:t>
            </a:r>
            <a:r>
              <a:rPr lang="en-US" altLang="en-US" sz="2400" dirty="0"/>
              <a:t>(</a:t>
            </a:r>
            <a:r>
              <a:rPr lang="en-US" altLang="en-US" sz="2400" dirty="0" err="1">
                <a:latin typeface="Consolas" panose="020B0609020204030204" pitchFamily="49" charset="0"/>
                <a:cs typeface="Courier New" panose="02070309020205020404" pitchFamily="49" charset="0"/>
              </a:rPr>
              <a:t>rand.nextDouble</a:t>
            </a:r>
            <a:r>
              <a:rPr lang="en-US" altLang="en-US" sz="2400" dirty="0">
                <a:latin typeface="Consolas" panose="020B0609020204030204" pitchFamily="49" charset="0"/>
                <a:cs typeface="Courier New" panose="02070309020205020404" pitchFamily="49" charset="0"/>
              </a:rPr>
              <a:t>()</a:t>
            </a:r>
            <a:r>
              <a:rPr lang="en-US" altLang="en-US" sz="2400" dirty="0">
                <a:cs typeface="Times New Roman" panose="02020603050405020304" pitchFamily="18" charset="0"/>
              </a:rPr>
              <a:t>);</a:t>
            </a:r>
            <a:r>
              <a:rPr lang="en-US" altLang="en-US" sz="2400" dirty="0">
                <a:latin typeface="Consolas" panose="020B0609020204030204" pitchFamily="49" charset="0"/>
                <a:cs typeface="Courier New" panose="02070309020205020404" pitchFamily="49" charset="0"/>
              </a:rPr>
              <a:t> </a:t>
            </a:r>
            <a:endParaRPr lang="en-US" altLang="en-US" sz="2400" dirty="0"/>
          </a:p>
          <a:p>
            <a:pPr>
              <a:spcBef>
                <a:spcPct val="0"/>
              </a:spcBef>
              <a:buClrTx/>
              <a:buFontTx/>
              <a:buNone/>
            </a:pPr>
            <a:r>
              <a:rPr lang="en-US" altLang="en-US" sz="2400" dirty="0">
                <a:solidFill>
                  <a:srgbClr val="0000FF"/>
                </a:solidFill>
              </a:rPr>
              <a:t>//Create a </a:t>
            </a:r>
            <a:r>
              <a:rPr lang="en-US" altLang="en-US" sz="2400" dirty="0" err="1">
                <a:solidFill>
                  <a:srgbClr val="0000FF"/>
                </a:solidFill>
              </a:rPr>
              <a:t>PrintWriter</a:t>
            </a:r>
            <a:r>
              <a:rPr lang="en-US" altLang="en-US" sz="2400" dirty="0">
                <a:solidFill>
                  <a:srgbClr val="0000FF"/>
                </a:solidFill>
              </a:rPr>
              <a:t> object to open the file.</a:t>
            </a:r>
          </a:p>
          <a:p>
            <a:pPr>
              <a:spcBef>
                <a:spcPct val="0"/>
              </a:spcBef>
              <a:buClrTx/>
              <a:buFontTx/>
              <a:buNone/>
            </a:pPr>
            <a:r>
              <a:rPr lang="en-US" altLang="en-US" sz="2400" dirty="0" err="1"/>
              <a:t>PrintWriter</a:t>
            </a:r>
            <a:r>
              <a:rPr lang="en-US" altLang="en-US" sz="2400" dirty="0"/>
              <a:t> </a:t>
            </a:r>
            <a:r>
              <a:rPr lang="en-US" altLang="en-US" sz="2400" dirty="0" err="1"/>
              <a:t>outputFile</a:t>
            </a:r>
            <a:r>
              <a:rPr lang="en-US" altLang="en-US" sz="2400" dirty="0"/>
              <a:t> = new </a:t>
            </a:r>
            <a:r>
              <a:rPr lang="en-US" altLang="en-US" sz="2400" dirty="0" err="1">
                <a:solidFill>
                  <a:srgbClr val="0000FF"/>
                </a:solidFill>
                <a:highlight>
                  <a:srgbClr val="FFFF00"/>
                </a:highlight>
              </a:rPr>
              <a:t>PrintWriter</a:t>
            </a:r>
            <a:r>
              <a:rPr lang="en-US" altLang="en-US" sz="2400" dirty="0">
                <a:solidFill>
                  <a:srgbClr val="0000FF"/>
                </a:solidFill>
                <a:highlight>
                  <a:srgbClr val="FFFF00"/>
                </a:highlight>
              </a:rPr>
              <a:t>(“number.txt”);</a:t>
            </a:r>
          </a:p>
          <a:p>
            <a:pPr>
              <a:spcBef>
                <a:spcPct val="0"/>
              </a:spcBef>
              <a:buClrTx/>
              <a:buFontTx/>
              <a:buNone/>
            </a:pPr>
            <a:r>
              <a:rPr lang="en-US" altLang="en-US" sz="2400" dirty="0" err="1">
                <a:solidFill>
                  <a:srgbClr val="0000FF"/>
                </a:solidFill>
                <a:highlight>
                  <a:srgbClr val="FFFF00"/>
                </a:highlight>
              </a:rPr>
              <a:t>outputFile.println</a:t>
            </a:r>
            <a:r>
              <a:rPr lang="en-US" altLang="en-US" sz="2400" dirty="0">
                <a:solidFill>
                  <a:srgbClr val="0000FF"/>
                </a:solidFill>
                <a:highlight>
                  <a:srgbClr val="FFFF00"/>
                </a:highlight>
              </a:rPr>
              <a:t>(</a:t>
            </a:r>
            <a:r>
              <a:rPr lang="en-US" altLang="en-US" sz="2400" dirty="0" err="1">
                <a:solidFill>
                  <a:srgbClr val="0000FF"/>
                </a:solidFill>
                <a:highlight>
                  <a:srgbClr val="FFFF00"/>
                </a:highlight>
              </a:rPr>
              <a:t>rand.nextInt</a:t>
            </a:r>
            <a:r>
              <a:rPr lang="en-US" altLang="en-US" sz="2400" dirty="0">
                <a:solidFill>
                  <a:srgbClr val="0000FF"/>
                </a:solidFill>
                <a:highlight>
                  <a:srgbClr val="FFFF00"/>
                </a:highlight>
              </a:rPr>
              <a:t>());</a:t>
            </a:r>
          </a:p>
        </p:txBody>
      </p:sp>
    </p:spTree>
    <p:extLst>
      <p:ext uri="{BB962C8B-B14F-4D97-AF65-F5344CB8AC3E}">
        <p14:creationId xmlns:p14="http://schemas.microsoft.com/office/powerpoint/2010/main" val="2817870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4A0F51-4578-962C-318F-6A8C5BBE61C6}"/>
              </a:ext>
            </a:extLst>
          </p:cNvPr>
          <p:cNvSpPr txBox="1">
            <a:spLocks noChangeArrowheads="1"/>
          </p:cNvSpPr>
          <p:nvPr/>
        </p:nvSpPr>
        <p:spPr>
          <a:xfrm>
            <a:off x="1603665" y="188913"/>
            <a:ext cx="4308763"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The Default Constructor</a:t>
            </a:r>
            <a:endParaRPr lang="en-US" altLang="en-US" sz="3200" dirty="0"/>
          </a:p>
        </p:txBody>
      </p:sp>
      <p:sp>
        <p:nvSpPr>
          <p:cNvPr id="3" name="Rectangle 3">
            <a:extLst>
              <a:ext uri="{FF2B5EF4-FFF2-40B4-BE49-F238E27FC236}">
                <a16:creationId xmlns:a16="http://schemas.microsoft.com/office/drawing/2014/main" id="{025C495A-9285-4108-E41D-76227A37E8E7}"/>
              </a:ext>
            </a:extLst>
          </p:cNvPr>
          <p:cNvSpPr txBox="1">
            <a:spLocks noChangeArrowheads="1"/>
          </p:cNvSpPr>
          <p:nvPr/>
        </p:nvSpPr>
        <p:spPr>
          <a:xfrm>
            <a:off x="1603665" y="1866901"/>
            <a:ext cx="8350250" cy="38377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400" dirty="0">
                <a:highlight>
                  <a:srgbClr val="FFFF00"/>
                </a:highlight>
                <a:latin typeface="Times New Roman" panose="02020603050405020304" pitchFamily="18" charset="0"/>
                <a:cs typeface="Times New Roman" panose="02020603050405020304" pitchFamily="18" charset="0"/>
              </a:rPr>
              <a:t>When an object of a class is created, the constructor for the class is </a:t>
            </a:r>
            <a:r>
              <a:rPr lang="en-US" altLang="en-US" sz="2400" u="sng" dirty="0">
                <a:solidFill>
                  <a:srgbClr val="0000FF"/>
                </a:solidFill>
                <a:highlight>
                  <a:srgbClr val="FFFF00"/>
                </a:highlight>
                <a:latin typeface="Times New Roman" panose="02020603050405020304" pitchFamily="18" charset="0"/>
                <a:cs typeface="Times New Roman" panose="02020603050405020304" pitchFamily="18" charset="0"/>
              </a:rPr>
              <a:t>always</a:t>
            </a:r>
            <a:r>
              <a:rPr lang="en-US" altLang="en-US" sz="2400" dirty="0">
                <a:highlight>
                  <a:srgbClr val="FFFF00"/>
                </a:highlight>
                <a:latin typeface="Times New Roman" panose="02020603050405020304" pitchFamily="18" charset="0"/>
                <a:cs typeface="Times New Roman" panose="02020603050405020304" pitchFamily="18" charset="0"/>
              </a:rPr>
              <a:t> called.</a:t>
            </a:r>
          </a:p>
          <a:p>
            <a:pPr marL="457200" indent="-457200">
              <a:spcBef>
                <a:spcPts val="1800"/>
              </a:spcBef>
            </a:pPr>
            <a:r>
              <a:rPr lang="en-US" altLang="en-US" sz="2400" dirty="0">
                <a:latin typeface="Times New Roman" panose="02020603050405020304" pitchFamily="18" charset="0"/>
                <a:cs typeface="Times New Roman" panose="02020603050405020304" pitchFamily="18" charset="0"/>
              </a:rPr>
              <a:t>If you do not write a constructor for a class, </a:t>
            </a:r>
            <a:r>
              <a:rPr lang="en-US" altLang="en-US" sz="2400" dirty="0">
                <a:highlight>
                  <a:srgbClr val="FFFF00"/>
                </a:highlight>
                <a:latin typeface="Times New Roman" panose="02020603050405020304" pitchFamily="18" charset="0"/>
                <a:cs typeface="Times New Roman" panose="02020603050405020304" pitchFamily="18" charset="0"/>
              </a:rPr>
              <a:t>Java provides the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default constructor</a:t>
            </a:r>
            <a:r>
              <a:rPr lang="en-US" altLang="en-US" sz="2400" dirty="0">
                <a:highlight>
                  <a:srgbClr val="FFFF00"/>
                </a:highlight>
                <a:latin typeface="Times New Roman" panose="02020603050405020304" pitchFamily="18" charset="0"/>
                <a:cs typeface="Times New Roman" panose="02020603050405020304" pitchFamily="18" charset="0"/>
              </a:rPr>
              <a:t> </a:t>
            </a:r>
            <a:r>
              <a:rPr lang="en-US" altLang="en-US" sz="2400" dirty="0">
                <a:latin typeface="Times New Roman" panose="02020603050405020304" pitchFamily="18" charset="0"/>
                <a:cs typeface="Times New Roman" panose="02020603050405020304" pitchFamily="18" charset="0"/>
              </a:rPr>
              <a:t>when the class is compiled.  </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It sets all of the object’s </a:t>
            </a:r>
            <a:r>
              <a:rPr lang="en-US" altLang="en-US" i="1" dirty="0">
                <a:solidFill>
                  <a:srgbClr val="0000FF"/>
                </a:solidFill>
                <a:latin typeface="Times New Roman" panose="02020603050405020304" pitchFamily="18" charset="0"/>
                <a:cs typeface="Times New Roman" panose="02020603050405020304" pitchFamily="18" charset="0"/>
              </a:rPr>
              <a:t>numeric</a:t>
            </a:r>
            <a:r>
              <a:rPr lang="en-US" altLang="en-US" dirty="0">
                <a:solidFill>
                  <a:srgbClr val="0000FF"/>
                </a:solidFill>
                <a:latin typeface="Times New Roman" panose="02020603050405020304" pitchFamily="18" charset="0"/>
                <a:cs typeface="Times New Roman" panose="02020603050405020304" pitchFamily="18" charset="0"/>
              </a:rPr>
              <a:t> fields to 0.</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It sets all of the object’s </a:t>
            </a:r>
            <a:r>
              <a:rPr lang="en-US" altLang="en-US" dirty="0" err="1">
                <a:solidFill>
                  <a:srgbClr val="0000FF"/>
                </a:solidFill>
                <a:latin typeface="Times New Roman" panose="02020603050405020304" pitchFamily="18" charset="0"/>
                <a:cs typeface="Times New Roman" panose="02020603050405020304" pitchFamily="18" charset="0"/>
              </a:rPr>
              <a:t>boolean</a:t>
            </a:r>
            <a:r>
              <a:rPr lang="en-US" altLang="en-US" dirty="0">
                <a:solidFill>
                  <a:srgbClr val="0000FF"/>
                </a:solidFill>
                <a:latin typeface="Times New Roman" panose="02020603050405020304" pitchFamily="18" charset="0"/>
                <a:cs typeface="Times New Roman" panose="02020603050405020304" pitchFamily="18" charset="0"/>
              </a:rPr>
              <a:t> fields to false</a:t>
            </a:r>
            <a:r>
              <a:rPr lang="en-US" altLang="en-US" dirty="0">
                <a:latin typeface="Times New Roman" panose="02020603050405020304" pitchFamily="18" charset="0"/>
                <a:cs typeface="Times New Roman" panose="02020603050405020304" pitchFamily="18" charset="0"/>
              </a:rPr>
              <a:t>.</a:t>
            </a:r>
          </a:p>
          <a:p>
            <a:pPr marL="914400" lvl="1" indent="-457200">
              <a:spcBef>
                <a:spcPts val="1800"/>
              </a:spcBef>
            </a:pPr>
            <a:r>
              <a:rPr lang="en-US" altLang="en-US" dirty="0">
                <a:latin typeface="Times New Roman" panose="02020603050405020304" pitchFamily="18" charset="0"/>
                <a:cs typeface="Times New Roman" panose="02020603050405020304" pitchFamily="18" charset="0"/>
              </a:rPr>
              <a:t>It sets all of the object’s </a:t>
            </a:r>
            <a:r>
              <a:rPr lang="en-US" altLang="en-US" i="1" dirty="0">
                <a:solidFill>
                  <a:srgbClr val="0000FF"/>
                </a:solidFill>
                <a:latin typeface="Times New Roman" panose="02020603050405020304" pitchFamily="18" charset="0"/>
                <a:cs typeface="Times New Roman" panose="02020603050405020304" pitchFamily="18" charset="0"/>
              </a:rPr>
              <a:t>reference variables </a:t>
            </a:r>
            <a:r>
              <a:rPr lang="en-US" altLang="en-US" dirty="0">
                <a:solidFill>
                  <a:srgbClr val="0000FF"/>
                </a:solidFill>
                <a:latin typeface="Times New Roman" panose="02020603050405020304" pitchFamily="18" charset="0"/>
                <a:cs typeface="Times New Roman" panose="02020603050405020304" pitchFamily="18" charset="0"/>
              </a:rPr>
              <a:t>to the special value null.</a:t>
            </a:r>
          </a:p>
        </p:txBody>
      </p:sp>
    </p:spTree>
    <p:extLst>
      <p:ext uri="{BB962C8B-B14F-4D97-AF65-F5344CB8AC3E}">
        <p14:creationId xmlns:p14="http://schemas.microsoft.com/office/powerpoint/2010/main" val="10760393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D4A0F51-4578-962C-318F-6A8C5BBE61C6}"/>
              </a:ext>
            </a:extLst>
          </p:cNvPr>
          <p:cNvSpPr txBox="1">
            <a:spLocks noChangeArrowheads="1"/>
          </p:cNvSpPr>
          <p:nvPr/>
        </p:nvSpPr>
        <p:spPr>
          <a:xfrm>
            <a:off x="1603665" y="188913"/>
            <a:ext cx="4308763"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The Default Constructor</a:t>
            </a:r>
            <a:endParaRPr lang="en-US" altLang="en-US" sz="3200" dirty="0"/>
          </a:p>
        </p:txBody>
      </p:sp>
      <p:sp>
        <p:nvSpPr>
          <p:cNvPr id="3" name="Rectangle 3">
            <a:extLst>
              <a:ext uri="{FF2B5EF4-FFF2-40B4-BE49-F238E27FC236}">
                <a16:creationId xmlns:a16="http://schemas.microsoft.com/office/drawing/2014/main" id="{D1641D2B-334C-6CE0-976F-82893309D3BE}"/>
              </a:ext>
            </a:extLst>
          </p:cNvPr>
          <p:cNvSpPr txBox="1">
            <a:spLocks noChangeArrowheads="1"/>
          </p:cNvSpPr>
          <p:nvPr/>
        </p:nvSpPr>
        <p:spPr>
          <a:xfrm>
            <a:off x="1759528" y="1562101"/>
            <a:ext cx="7883235" cy="427759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highlight>
                  <a:srgbClr val="FFFF00"/>
                </a:highlight>
                <a:latin typeface="Times New Roman" panose="02020603050405020304" pitchFamily="18" charset="0"/>
                <a:cs typeface="Times New Roman" panose="02020603050405020304" pitchFamily="18" charset="0"/>
              </a:rPr>
              <a:t>The </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default constructor </a:t>
            </a:r>
            <a:r>
              <a:rPr lang="en-US" altLang="en-US" sz="2600" dirty="0">
                <a:latin typeface="Times New Roman" panose="02020603050405020304" pitchFamily="18" charset="0"/>
                <a:cs typeface="Times New Roman" panose="02020603050405020304" pitchFamily="18" charset="0"/>
              </a:rPr>
              <a:t>is a constructor with no parameters, </a:t>
            </a:r>
            <a:r>
              <a:rPr lang="en-US" altLang="en-US" sz="2600" dirty="0">
                <a:solidFill>
                  <a:srgbClr val="0000FF"/>
                </a:solidFill>
                <a:latin typeface="Times New Roman" panose="02020603050405020304" pitchFamily="18" charset="0"/>
                <a:cs typeface="Times New Roman" panose="02020603050405020304" pitchFamily="18" charset="0"/>
              </a:rPr>
              <a:t>used to initialize an object </a:t>
            </a:r>
            <a:r>
              <a:rPr lang="en-US" altLang="en-US" sz="2600" dirty="0">
                <a:latin typeface="Times New Roman" panose="02020603050405020304" pitchFamily="18" charset="0"/>
                <a:cs typeface="Times New Roman" panose="02020603050405020304" pitchFamily="18" charset="0"/>
              </a:rPr>
              <a:t>in a default configuration.</a:t>
            </a:r>
          </a:p>
          <a:p>
            <a:pPr marL="457200" indent="-457200">
              <a:spcBef>
                <a:spcPts val="1800"/>
              </a:spcBef>
            </a:pP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The </a:t>
            </a:r>
            <a:r>
              <a:rPr lang="en-US" altLang="en-US" sz="2600" u="sng" dirty="0">
                <a:solidFill>
                  <a:srgbClr val="0000FF"/>
                </a:solidFill>
                <a:highlight>
                  <a:srgbClr val="FFFF00"/>
                </a:highlight>
                <a:latin typeface="Times New Roman" panose="02020603050405020304" pitchFamily="18" charset="0"/>
                <a:cs typeface="Times New Roman" panose="02020603050405020304" pitchFamily="18" charset="0"/>
              </a:rPr>
              <a:t>only</a:t>
            </a:r>
            <a:r>
              <a:rPr lang="en-US" altLang="en-US" sz="2600" dirty="0">
                <a:solidFill>
                  <a:srgbClr val="0000FF"/>
                </a:solidFill>
                <a:highlight>
                  <a:srgbClr val="FFFF00"/>
                </a:highlight>
                <a:latin typeface="Times New Roman" panose="02020603050405020304" pitchFamily="18" charset="0"/>
                <a:cs typeface="Times New Roman" panose="02020603050405020304" pitchFamily="18" charset="0"/>
              </a:rPr>
              <a:t> time that Java provides a default constructor is </a:t>
            </a:r>
            <a:r>
              <a:rPr lang="en-US" altLang="en-US" sz="2600" dirty="0">
                <a:solidFill>
                  <a:srgbClr val="FF0000"/>
                </a:solidFill>
                <a:latin typeface="Times New Roman" panose="02020603050405020304" pitchFamily="18" charset="0"/>
                <a:cs typeface="Times New Roman" panose="02020603050405020304" pitchFamily="18" charset="0"/>
              </a:rPr>
              <a:t>when you do not write </a:t>
            </a:r>
            <a:r>
              <a:rPr lang="en-US" altLang="en-US" sz="2600" u="sng" dirty="0">
                <a:solidFill>
                  <a:srgbClr val="0000FF"/>
                </a:solidFill>
                <a:latin typeface="Times New Roman" panose="02020603050405020304" pitchFamily="18" charset="0"/>
                <a:cs typeface="Times New Roman" panose="02020603050405020304" pitchFamily="18" charset="0"/>
              </a:rPr>
              <a:t>any</a:t>
            </a:r>
            <a:r>
              <a:rPr lang="en-US" altLang="en-US" sz="2600" dirty="0">
                <a:solidFill>
                  <a:srgbClr val="0000FF"/>
                </a:solidFill>
                <a:latin typeface="Times New Roman" panose="02020603050405020304" pitchFamily="18" charset="0"/>
                <a:cs typeface="Times New Roman" panose="02020603050405020304" pitchFamily="18" charset="0"/>
              </a:rPr>
              <a:t> constructor for a class.</a:t>
            </a:r>
          </a:p>
          <a:p>
            <a:pPr marL="914400" lvl="1" indent="-457200">
              <a:spcBef>
                <a:spcPts val="1800"/>
              </a:spcBef>
            </a:pPr>
            <a:r>
              <a:rPr lang="en-US" altLang="en-US" sz="2000" dirty="0"/>
              <a:t>See example:  First version of </a:t>
            </a:r>
            <a:r>
              <a:rPr lang="en-US" altLang="en-US" sz="2000" dirty="0">
                <a:hlinkClick r:id="rId2" action="ppaction://hlinkfile"/>
              </a:rPr>
              <a:t>Rectangle.java</a:t>
            </a:r>
            <a:endParaRPr lang="en-US" altLang="en-US" sz="2000" dirty="0"/>
          </a:p>
          <a:p>
            <a:pPr marL="914400" lvl="1" indent="-457200">
              <a:spcBef>
                <a:spcPts val="1800"/>
              </a:spcBef>
            </a:pPr>
            <a:r>
              <a:rPr lang="en-US" altLang="en-US" sz="2600" dirty="0" err="1">
                <a:highlight>
                  <a:srgbClr val="FFFF00"/>
                </a:highlight>
                <a:latin typeface="Times New Roman" panose="02020603050405020304" pitchFamily="18" charset="0"/>
                <a:cs typeface="Times New Roman" panose="02020603050405020304" pitchFamily="18" charset="0"/>
              </a:rPr>
              <a:t>Jave</a:t>
            </a:r>
            <a:r>
              <a:rPr lang="en-US" altLang="en-US" sz="2600" dirty="0">
                <a:highlight>
                  <a:srgbClr val="FFFF00"/>
                </a:highlight>
                <a:latin typeface="Times New Roman" panose="02020603050405020304" pitchFamily="18" charset="0"/>
                <a:cs typeface="Times New Roman" panose="02020603050405020304" pitchFamily="18" charset="0"/>
              </a:rPr>
              <a:t> does </a:t>
            </a:r>
            <a:r>
              <a:rPr lang="en-US" altLang="en-US" sz="2600" u="sng" dirty="0">
                <a:highlight>
                  <a:srgbClr val="FFFF00"/>
                </a:highlight>
                <a:latin typeface="Times New Roman" panose="02020603050405020304" pitchFamily="18" charset="0"/>
                <a:cs typeface="Times New Roman" panose="02020603050405020304" pitchFamily="18" charset="0"/>
              </a:rPr>
              <a:t>not</a:t>
            </a:r>
            <a:r>
              <a:rPr lang="en-US" altLang="en-US" sz="2600" dirty="0">
                <a:highlight>
                  <a:srgbClr val="FFFF00"/>
                </a:highlight>
                <a:latin typeface="Times New Roman" panose="02020603050405020304" pitchFamily="18" charset="0"/>
                <a:cs typeface="Times New Roman" panose="02020603050405020304" pitchFamily="18" charset="0"/>
              </a:rPr>
              <a:t> provide a default constructor if a constructor for the class is already written.</a:t>
            </a:r>
          </a:p>
          <a:p>
            <a:pPr marL="914400" lvl="1" indent="-457200">
              <a:spcBef>
                <a:spcPts val="1800"/>
              </a:spcBef>
            </a:pPr>
            <a:r>
              <a:rPr lang="en-US" altLang="en-US" sz="2000" dirty="0"/>
              <a:t>See example:  </a:t>
            </a:r>
            <a:r>
              <a:rPr lang="en-US" altLang="en-US" sz="2000" dirty="0">
                <a:hlinkClick r:id="rId3" action="ppaction://hlinkfile"/>
              </a:rPr>
              <a:t>Rectangle.java </a:t>
            </a:r>
            <a:r>
              <a:rPr lang="en-US" altLang="en-US" sz="2000" dirty="0"/>
              <a:t>with Constructor</a:t>
            </a:r>
          </a:p>
        </p:txBody>
      </p:sp>
    </p:spTree>
    <p:extLst>
      <p:ext uri="{BB962C8B-B14F-4D97-AF65-F5344CB8AC3E}">
        <p14:creationId xmlns:p14="http://schemas.microsoft.com/office/powerpoint/2010/main" val="9519500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4369CE2D-ABB3-6185-6775-A6FB6137DF49}"/>
              </a:ext>
            </a:extLst>
          </p:cNvPr>
          <p:cNvSpPr txBox="1">
            <a:spLocks noChangeArrowheads="1"/>
          </p:cNvSpPr>
          <p:nvPr/>
        </p:nvSpPr>
        <p:spPr>
          <a:xfrm>
            <a:off x="1544782" y="195551"/>
            <a:ext cx="6903027" cy="7985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Writing Your Own No-Arg Constructor</a:t>
            </a:r>
          </a:p>
        </p:txBody>
      </p:sp>
      <p:sp>
        <p:nvSpPr>
          <p:cNvPr id="3" name="Rectangle 3">
            <a:extLst>
              <a:ext uri="{FF2B5EF4-FFF2-40B4-BE49-F238E27FC236}">
                <a16:creationId xmlns:a16="http://schemas.microsoft.com/office/drawing/2014/main" id="{C00BF761-CD3D-20E1-1802-79CA0424978F}"/>
              </a:ext>
            </a:extLst>
          </p:cNvPr>
          <p:cNvSpPr txBox="1">
            <a:spLocks noChangeArrowheads="1"/>
          </p:cNvSpPr>
          <p:nvPr/>
        </p:nvSpPr>
        <p:spPr>
          <a:xfrm>
            <a:off x="1524000" y="954088"/>
            <a:ext cx="7924800" cy="5708361"/>
          </a:xfrm>
          <a:prstGeom prst="rect">
            <a:avLst/>
          </a:prstGeom>
          <a:solidFill>
            <a:schemeClr val="bg1"/>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defRPr/>
            </a:pP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A </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no-</a:t>
            </a:r>
            <a:r>
              <a:rPr lang="en-US" altLang="en-US" sz="2400" i="1" dirty="0" err="1">
                <a:solidFill>
                  <a:srgbClr val="0000FF"/>
                </a:solidFill>
                <a:highlight>
                  <a:srgbClr val="FFFF00"/>
                </a:highlight>
                <a:latin typeface="Times New Roman" panose="02020603050405020304" pitchFamily="18" charset="0"/>
                <a:cs typeface="Times New Roman" panose="02020603050405020304" pitchFamily="18" charset="0"/>
              </a:rPr>
              <a:t>arg</a:t>
            </a:r>
            <a:r>
              <a:rPr lang="en-US" altLang="en-US" sz="2400" i="1" dirty="0">
                <a:solidFill>
                  <a:srgbClr val="0000FF"/>
                </a:solidFill>
                <a:highlight>
                  <a:srgbClr val="FFFF00"/>
                </a:highlight>
                <a:latin typeface="Times New Roman" panose="02020603050405020304" pitchFamily="18" charset="0"/>
                <a:cs typeface="Times New Roman" panose="02020603050405020304" pitchFamily="18" charset="0"/>
              </a:rPr>
              <a:t> constructor</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is a constructor that does not accept arguments.</a:t>
            </a:r>
          </a:p>
          <a:p>
            <a:pPr marL="0" indent="0">
              <a:spcBef>
                <a:spcPts val="1800"/>
              </a:spcBef>
              <a:buFontTx/>
              <a:buNone/>
              <a:defRPr/>
            </a:pPr>
            <a:r>
              <a:rPr lang="en-US" altLang="en-US" sz="2400" dirty="0">
                <a:solidFill>
                  <a:srgbClr val="0000FF"/>
                </a:solidFill>
              </a:rPr>
              <a:t>	</a:t>
            </a:r>
            <a:r>
              <a:rPr lang="en-US" altLang="en-US" sz="2400" dirty="0">
                <a:solidFill>
                  <a:srgbClr val="0000FF"/>
                </a:solidFill>
                <a:latin typeface="Consolas" panose="020B0609020204030204" pitchFamily="49" charset="0"/>
              </a:rPr>
              <a:t>Rectangle square = new Rectangle();</a:t>
            </a:r>
          </a:p>
          <a:p>
            <a:pPr marL="457200" indent="-457200">
              <a:spcBef>
                <a:spcPts val="1800"/>
              </a:spcBef>
              <a:defRPr/>
            </a:pPr>
            <a:r>
              <a:rPr lang="en-US" altLang="en-US" sz="2400" dirty="0">
                <a:solidFill>
                  <a:srgbClr val="0000FF"/>
                </a:solidFill>
                <a:latin typeface="Times New Roman" panose="02020603050405020304" pitchFamily="18" charset="0"/>
                <a:cs typeface="Times New Roman" panose="02020603050405020304" pitchFamily="18" charset="0"/>
              </a:rPr>
              <a:t>The </a:t>
            </a:r>
            <a:r>
              <a:rPr lang="en-US" altLang="en-US" sz="2400" b="1" dirty="0">
                <a:solidFill>
                  <a:srgbClr val="0000FF"/>
                </a:solidFill>
                <a:highlight>
                  <a:srgbClr val="FFFF00"/>
                </a:highlight>
                <a:latin typeface="Times New Roman" panose="02020603050405020304" pitchFamily="18" charset="0"/>
                <a:cs typeface="Times New Roman" panose="02020603050405020304" pitchFamily="18" charset="0"/>
              </a:rPr>
              <a:t>default constructor (provided by Java) is a no-</a:t>
            </a:r>
            <a:r>
              <a:rPr lang="en-US" altLang="en-US" sz="2400" b="1" dirty="0" err="1">
                <a:solidFill>
                  <a:srgbClr val="0000FF"/>
                </a:solidFill>
                <a:highlight>
                  <a:srgbClr val="FFFF00"/>
                </a:highlight>
                <a:latin typeface="Times New Roman" panose="02020603050405020304" pitchFamily="18" charset="0"/>
                <a:cs typeface="Times New Roman" panose="02020603050405020304" pitchFamily="18" charset="0"/>
              </a:rPr>
              <a:t>arg</a:t>
            </a:r>
            <a:r>
              <a:rPr lang="en-US" altLang="en-US" sz="2400" b="1" dirty="0">
                <a:solidFill>
                  <a:srgbClr val="0000FF"/>
                </a:solidFill>
                <a:highlight>
                  <a:srgbClr val="FFFF00"/>
                </a:highlight>
                <a:latin typeface="Times New Roman" panose="02020603050405020304" pitchFamily="18" charset="0"/>
                <a:cs typeface="Times New Roman" panose="02020603050405020304" pitchFamily="18" charset="0"/>
              </a:rPr>
              <a:t> constructor</a:t>
            </a:r>
            <a:r>
              <a:rPr lang="en-US" altLang="en-US" sz="2400" b="1" dirty="0">
                <a:highlight>
                  <a:srgbClr val="FFFF00"/>
                </a:highlight>
                <a:latin typeface="Times New Roman" panose="02020603050405020304" pitchFamily="18" charset="0"/>
                <a:cs typeface="Times New Roman" panose="02020603050405020304" pitchFamily="18" charset="0"/>
              </a:rPr>
              <a:t>.</a:t>
            </a:r>
          </a:p>
          <a:p>
            <a:pPr marL="457200" indent="-457200">
              <a:spcBef>
                <a:spcPts val="1800"/>
              </a:spcBef>
              <a:defRPr/>
            </a:pPr>
            <a:r>
              <a:rPr lang="en-US" altLang="en-US" sz="2400" dirty="0">
                <a:latin typeface="Times New Roman" panose="02020603050405020304" pitchFamily="18" charset="0"/>
                <a:cs typeface="Times New Roman" panose="02020603050405020304" pitchFamily="18" charset="0"/>
              </a:rPr>
              <a:t>We can </a:t>
            </a:r>
            <a:r>
              <a:rPr lang="en-US" altLang="en-US" sz="2400" dirty="0">
                <a:highlight>
                  <a:srgbClr val="FFFF00"/>
                </a:highlight>
                <a:latin typeface="Times New Roman" panose="02020603050405020304" pitchFamily="18" charset="0"/>
                <a:cs typeface="Times New Roman" panose="02020603050405020304" pitchFamily="18" charset="0"/>
              </a:rPr>
              <a:t>write </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our no-</a:t>
            </a:r>
            <a:r>
              <a:rPr lang="en-US" altLang="en-US" sz="2400" dirty="0" err="1">
                <a:solidFill>
                  <a:srgbClr val="0000FF"/>
                </a:solidFill>
                <a:highlight>
                  <a:srgbClr val="FFFF00"/>
                </a:highlight>
                <a:latin typeface="Times New Roman" panose="02020603050405020304" pitchFamily="18" charset="0"/>
                <a:cs typeface="Times New Roman" panose="02020603050405020304" pitchFamily="18" charset="0"/>
              </a:rPr>
              <a:t>arg</a:t>
            </a:r>
            <a:r>
              <a:rPr lang="en-US" altLang="en-US" sz="2400" dirty="0">
                <a:solidFill>
                  <a:srgbClr val="0000FF"/>
                </a:solidFill>
                <a:highlight>
                  <a:srgbClr val="FFFF00"/>
                </a:highlight>
                <a:latin typeface="Times New Roman" panose="02020603050405020304" pitchFamily="18" charset="0"/>
                <a:cs typeface="Times New Roman" panose="02020603050405020304" pitchFamily="18" charset="0"/>
              </a:rPr>
              <a:t> constructor</a:t>
            </a:r>
            <a:r>
              <a:rPr lang="en-US" altLang="en-US" sz="2400" dirty="0">
                <a:highlight>
                  <a:srgbClr val="FFFF00"/>
                </a:highlight>
                <a:latin typeface="Times New Roman" panose="02020603050405020304" pitchFamily="18" charset="0"/>
                <a:cs typeface="Times New Roman" panose="02020603050405020304" pitchFamily="18" charset="0"/>
              </a:rPr>
              <a:t>,</a:t>
            </a:r>
            <a:r>
              <a:rPr lang="en-US" altLang="en-US" sz="2400" dirty="0">
                <a:latin typeface="Times New Roman" panose="02020603050405020304" pitchFamily="18" charset="0"/>
                <a:cs typeface="Times New Roman" panose="02020603050405020304" pitchFamily="18" charset="0"/>
              </a:rPr>
              <a:t> e.g.,</a:t>
            </a:r>
          </a:p>
          <a:p>
            <a:pPr marL="457200" lvl="1" indent="0">
              <a:spcBef>
                <a:spcPts val="1800"/>
              </a:spcBef>
              <a:buNone/>
              <a:defRPr/>
            </a:pPr>
            <a:r>
              <a:rPr lang="en-US" altLang="en-US" sz="2000" dirty="0"/>
              <a:t>     </a:t>
            </a:r>
            <a:r>
              <a:rPr lang="en-US" altLang="en-US" sz="2000" dirty="0">
                <a:latin typeface="Consolas" panose="020B0609020204030204" pitchFamily="49" charset="0"/>
              </a:rPr>
              <a:t>public class Rectangle {</a:t>
            </a:r>
          </a:p>
          <a:p>
            <a:pPr marL="914400" lvl="2" indent="0">
              <a:spcBef>
                <a:spcPts val="1800"/>
              </a:spcBef>
              <a:buNone/>
              <a:defRPr/>
            </a:pPr>
            <a:r>
              <a:rPr lang="en-US" altLang="en-US" dirty="0">
                <a:latin typeface="Consolas" panose="020B0609020204030204" pitchFamily="49" charset="0"/>
              </a:rPr>
              <a:t>    private double length;</a:t>
            </a:r>
          </a:p>
          <a:p>
            <a:pPr marL="914400" lvl="2" indent="0">
              <a:spcBef>
                <a:spcPts val="0"/>
              </a:spcBef>
              <a:buNone/>
              <a:defRPr/>
            </a:pPr>
            <a:r>
              <a:rPr lang="en-US" altLang="en-US" dirty="0">
                <a:latin typeface="Consolas" panose="020B0609020204030204" pitchFamily="49" charset="0"/>
              </a:rPr>
              <a:t>    private double width;</a:t>
            </a:r>
          </a:p>
          <a:p>
            <a:pPr marL="914400" lvl="2" indent="0">
              <a:spcBef>
                <a:spcPts val="0"/>
              </a:spcBef>
              <a:buNone/>
              <a:defRPr/>
            </a:pPr>
            <a:r>
              <a:rPr lang="en-US" altLang="en-US" dirty="0">
                <a:latin typeface="Consolas" panose="020B0609020204030204" pitchFamily="49" charset="0"/>
              </a:rPr>
              <a:t>          ….</a:t>
            </a:r>
          </a:p>
          <a:p>
            <a:pPr lvl="1">
              <a:buNone/>
              <a:defRPr/>
            </a:pPr>
            <a:r>
              <a:rPr lang="en-US" altLang="en-US" sz="2000" dirty="0">
                <a:latin typeface="Consolas" panose="020B0609020204030204" pitchFamily="49" charset="0"/>
              </a:rPr>
              <a:t>		    </a:t>
            </a:r>
            <a:r>
              <a:rPr lang="en-US" altLang="en-US" sz="2000" dirty="0">
                <a:solidFill>
                  <a:srgbClr val="0000FF"/>
                </a:solidFill>
                <a:highlight>
                  <a:srgbClr val="FFFF00"/>
                </a:highlight>
                <a:latin typeface="Consolas" panose="020B0609020204030204" pitchFamily="49" charset="0"/>
              </a:rPr>
              <a:t>public Rectangle()</a:t>
            </a:r>
            <a:r>
              <a:rPr lang="en-US" altLang="en-US" sz="2000" dirty="0">
                <a:solidFill>
                  <a:srgbClr val="0000FF"/>
                </a:solidFill>
                <a:latin typeface="Consolas" panose="020B0609020204030204" pitchFamily="49" charset="0"/>
              </a:rPr>
              <a:t> {</a:t>
            </a:r>
          </a:p>
          <a:p>
            <a:pPr lvl="1">
              <a:buNone/>
              <a:defRPr/>
            </a:pPr>
            <a:r>
              <a:rPr lang="en-US" altLang="en-US" sz="2000" dirty="0">
                <a:solidFill>
                  <a:srgbClr val="0000FF"/>
                </a:solidFill>
                <a:latin typeface="Consolas" panose="020B0609020204030204" pitchFamily="49" charset="0"/>
              </a:rPr>
              <a:t>         </a:t>
            </a:r>
          </a:p>
          <a:p>
            <a:pPr lvl="1">
              <a:buNone/>
              <a:defRPr/>
            </a:pPr>
            <a:r>
              <a:rPr lang="en-US" altLang="en-US" sz="2000" dirty="0">
                <a:solidFill>
                  <a:srgbClr val="0000FF"/>
                </a:solidFill>
                <a:latin typeface="Consolas" panose="020B0609020204030204" pitchFamily="49" charset="0"/>
              </a:rPr>
              <a:t>			  length = 1.0;</a:t>
            </a:r>
          </a:p>
          <a:p>
            <a:pPr lvl="1">
              <a:buNone/>
              <a:defRPr/>
            </a:pPr>
            <a:r>
              <a:rPr lang="en-US" altLang="en-US" sz="2000" dirty="0">
                <a:solidFill>
                  <a:srgbClr val="0000FF"/>
                </a:solidFill>
                <a:latin typeface="Consolas" panose="020B0609020204030204" pitchFamily="49" charset="0"/>
              </a:rPr>
              <a:t>			  width = 1.0;}</a:t>
            </a:r>
          </a:p>
          <a:p>
            <a:pPr lvl="1">
              <a:buNone/>
              <a:defRPr/>
            </a:pPr>
            <a:r>
              <a:rPr lang="en-US" altLang="en-US" sz="2000" dirty="0">
                <a:solidFill>
                  <a:srgbClr val="0000FF"/>
                </a:solidFill>
                <a:latin typeface="Consolas" panose="020B0609020204030204" pitchFamily="49" charset="0"/>
              </a:rPr>
              <a:t>		    …</a:t>
            </a:r>
          </a:p>
          <a:p>
            <a:pPr lvl="1">
              <a:buNone/>
              <a:defRPr/>
            </a:pPr>
            <a:r>
              <a:rPr lang="en-US" altLang="en-US" sz="2000" dirty="0">
                <a:solidFill>
                  <a:srgbClr val="0000FF"/>
                </a:solidFill>
                <a:latin typeface="Consolas" panose="020B0609020204030204" pitchFamily="49" charset="0"/>
              </a:rPr>
              <a:t>		</a:t>
            </a:r>
            <a:r>
              <a:rPr lang="en-US" altLang="en-US" sz="2000" dirty="0">
                <a:latin typeface="Consolas" panose="020B0609020204030204" pitchFamily="49" charset="0"/>
              </a:rPr>
              <a:t>} //end of class Rectangle</a:t>
            </a:r>
          </a:p>
        </p:txBody>
      </p:sp>
    </p:spTree>
    <p:extLst>
      <p:ext uri="{BB962C8B-B14F-4D97-AF65-F5344CB8AC3E}">
        <p14:creationId xmlns:p14="http://schemas.microsoft.com/office/powerpoint/2010/main" val="415341553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081958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E502C0-3FBF-68D5-4F75-9CD487D3A5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80" y="555912"/>
            <a:ext cx="10815781" cy="608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53573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384CAE-4F00-F08C-3F81-859E6391B8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1" t="8691" r="23268" b="26669"/>
          <a:stretch/>
        </p:blipFill>
        <p:spPr bwMode="auto">
          <a:xfrm>
            <a:off x="533400" y="966354"/>
            <a:ext cx="10621162" cy="5415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36841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A32690-FA83-510F-DC9B-D5D08BDF9238}"/>
              </a:ext>
            </a:extLst>
          </p:cNvPr>
          <p:cNvSpPr>
            <a:spLocks noChangeArrowheads="1"/>
          </p:cNvSpPr>
          <p:nvPr/>
        </p:nvSpPr>
        <p:spPr bwMode="auto">
          <a:xfrm>
            <a:off x="1499754" y="150812"/>
            <a:ext cx="7848600" cy="655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b="1" dirty="0">
                <a:solidFill>
                  <a:srgbClr val="7F0055"/>
                </a:solidFill>
                <a:latin typeface="Consolas" panose="020B0609020204030204" pitchFamily="49" charset="0"/>
              </a:rPr>
              <a:t>package</a:t>
            </a:r>
            <a:r>
              <a:rPr lang="en-US" altLang="en-US" sz="2000" b="1" dirty="0">
                <a:solidFill>
                  <a:srgbClr val="000000"/>
                </a:solidFill>
                <a:latin typeface="Consolas" panose="020B0609020204030204" pitchFamily="49" charset="0"/>
              </a:rPr>
              <a:t> ch06_DemosApplicationRect;</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7F0055"/>
                </a:solidFill>
                <a:latin typeface="Consolas" panose="020B0609020204030204" pitchFamily="49" charset="0"/>
              </a:rPr>
              <a:t>public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class</a:t>
            </a:r>
            <a:r>
              <a:rPr lang="en-US" altLang="en-US" sz="2000" b="1" dirty="0">
                <a:solidFill>
                  <a:srgbClr val="000000"/>
                </a:solidFill>
                <a:latin typeface="Consolas" panose="020B0609020204030204" pitchFamily="49" charset="0"/>
              </a:rPr>
              <a:t> ch06DemosApplicationRECT {</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7F0055"/>
                </a:solidFill>
                <a:latin typeface="Consolas" panose="020B0609020204030204" pitchFamily="49" charset="0"/>
              </a:rPr>
              <a:t>    public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static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void</a:t>
            </a:r>
            <a:r>
              <a:rPr lang="en-US" altLang="en-US" sz="2000" b="1" dirty="0">
                <a:solidFill>
                  <a:srgbClr val="000000"/>
                </a:solidFill>
                <a:latin typeface="Consolas" panose="020B0609020204030204" pitchFamily="49" charset="0"/>
              </a:rPr>
              <a:t> main(String[] </a:t>
            </a:r>
            <a:r>
              <a:rPr lang="en-US" altLang="en-US" sz="2000" b="1" dirty="0" err="1">
                <a:solidFill>
                  <a:srgbClr val="6A3E3E"/>
                </a:solidFill>
                <a:latin typeface="Consolas" panose="020B0609020204030204" pitchFamily="49" charset="0"/>
              </a:rPr>
              <a:t>args</a:t>
            </a:r>
            <a:r>
              <a:rPr lang="en-US" altLang="en-US" sz="2000" b="1" dirty="0">
                <a:solidFill>
                  <a:srgbClr val="000000"/>
                </a:solidFill>
                <a:latin typeface="Consolas" panose="020B0609020204030204" pitchFamily="49" charset="0"/>
              </a:rPr>
              <a:t>) {</a:t>
            </a:r>
          </a:p>
          <a:p>
            <a:pPr>
              <a:spcBef>
                <a:spcPct val="0"/>
              </a:spcBef>
              <a:buClrTx/>
              <a:buFontTx/>
              <a:buNone/>
            </a:pPr>
            <a:r>
              <a:rPr lang="en-US" altLang="en-US" sz="2000" dirty="0">
                <a:solidFill>
                  <a:srgbClr val="3F7F5F"/>
                </a:solidFill>
                <a:latin typeface="Consolas" panose="020B0609020204030204" pitchFamily="49" charset="0"/>
              </a:rPr>
              <a:t>    	//no-</a:t>
            </a:r>
            <a:r>
              <a:rPr lang="en-US" altLang="en-US" sz="2000" dirty="0" err="1">
                <a:solidFill>
                  <a:srgbClr val="3F7F5F"/>
                </a:solidFill>
                <a:latin typeface="Consolas" panose="020B0609020204030204" pitchFamily="49" charset="0"/>
              </a:rPr>
              <a:t>arg</a:t>
            </a:r>
            <a:r>
              <a:rPr lang="en-US" altLang="en-US" sz="2000" dirty="0">
                <a:solidFill>
                  <a:srgbClr val="3F7F5F"/>
                </a:solidFill>
                <a:latin typeface="Consolas" panose="020B0609020204030204" pitchFamily="49" charset="0"/>
              </a:rPr>
              <a:t> constructor in RectShape.java</a:t>
            </a:r>
            <a:endParaRPr lang="en-US" altLang="en-US" sz="2000" dirty="0">
              <a:latin typeface="Consolas" panose="020B0609020204030204" pitchFamily="49" charset="0"/>
            </a:endParaRPr>
          </a:p>
          <a:p>
            <a:pPr>
              <a:spcBef>
                <a:spcPct val="0"/>
              </a:spcBef>
              <a:buClrTx/>
              <a:buFontTx/>
              <a:buNone/>
            </a:pPr>
            <a:r>
              <a:rPr lang="en-US" altLang="en-US" sz="2000" dirty="0">
                <a:solidFill>
                  <a:srgbClr val="3F7F5F"/>
                </a:solidFill>
                <a:latin typeface="Consolas" panose="020B0609020204030204" pitchFamily="49" charset="0"/>
              </a:rPr>
              <a:t>    	//</a:t>
            </a:r>
            <a:r>
              <a:rPr lang="en-US" altLang="en-US" sz="2000" dirty="0" err="1">
                <a:solidFill>
                  <a:srgbClr val="3F7F5F"/>
                </a:solidFill>
                <a:latin typeface="Consolas" panose="020B0609020204030204" pitchFamily="49" charset="0"/>
              </a:rPr>
              <a:t>RectShape</a:t>
            </a:r>
            <a:r>
              <a:rPr lang="en-US" altLang="en-US" sz="2000" dirty="0">
                <a:solidFill>
                  <a:srgbClr val="3F7F5F"/>
                </a:solidFill>
                <a:latin typeface="Consolas" panose="020B0609020204030204" pitchFamily="49" charset="0"/>
              </a:rPr>
              <a:t> box1 = new </a:t>
            </a:r>
            <a:r>
              <a:rPr lang="en-US" altLang="en-US" sz="2000" dirty="0" err="1">
                <a:solidFill>
                  <a:srgbClr val="3F7F5F"/>
                </a:solidFill>
                <a:latin typeface="Consolas" panose="020B0609020204030204" pitchFamily="49" charset="0"/>
              </a:rPr>
              <a:t>RectShape</a:t>
            </a:r>
            <a:r>
              <a:rPr lang="en-US" altLang="en-US" sz="2000" dirty="0">
                <a:solidFill>
                  <a:srgbClr val="3F7F5F"/>
                </a:solidFill>
                <a:latin typeface="Consolas" panose="020B0609020204030204" pitchFamily="49" charset="0"/>
              </a:rPr>
              <a:t>(); </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C00000"/>
                </a:solidFill>
                <a:latin typeface="Consolas" panose="020B0609020204030204" pitchFamily="49" charset="0"/>
              </a:rPr>
              <a:t>RectShape</a:t>
            </a:r>
            <a:r>
              <a:rPr lang="en-US" altLang="en-US" sz="2000" dirty="0">
                <a:solidFill>
                  <a:srgbClr val="C00000"/>
                </a:solidFill>
                <a:latin typeface="Consolas" panose="020B0609020204030204" pitchFamily="49" charset="0"/>
              </a:rPr>
              <a:t> box1 = </a:t>
            </a:r>
            <a:r>
              <a:rPr lang="en-US" altLang="en-US" sz="2000" b="1" dirty="0">
                <a:solidFill>
                  <a:srgbClr val="C00000"/>
                </a:solidFill>
                <a:latin typeface="Consolas" panose="020B0609020204030204" pitchFamily="49" charset="0"/>
              </a:rPr>
              <a:t>new </a:t>
            </a:r>
            <a:r>
              <a:rPr lang="en-US" altLang="en-US" sz="2000" b="1" dirty="0" err="1">
                <a:solidFill>
                  <a:srgbClr val="C00000"/>
                </a:solidFill>
                <a:latin typeface="Consolas" panose="020B0609020204030204" pitchFamily="49" charset="0"/>
              </a:rPr>
              <a:t>RectShape</a:t>
            </a:r>
            <a:r>
              <a:rPr lang="en-US" altLang="en-US" sz="2000" b="1" dirty="0">
                <a:solidFill>
                  <a:srgbClr val="C00000"/>
                </a:solidFill>
                <a:latin typeface="Consolas" panose="020B0609020204030204" pitchFamily="49" charset="0"/>
              </a:rPr>
              <a:t>(0, 0, 0);</a:t>
            </a:r>
          </a:p>
          <a:p>
            <a:pPr>
              <a:spcBef>
                <a:spcPct val="0"/>
              </a:spcBef>
              <a:buClrTx/>
              <a:buFontTx/>
              <a:buNone/>
            </a:pPr>
            <a:r>
              <a:rPr lang="en-US" altLang="en-US" sz="2000" dirty="0">
                <a:solidFill>
                  <a:srgbClr val="C00000"/>
                </a:solidFill>
                <a:latin typeface="Consolas" panose="020B0609020204030204" pitchFamily="49" charset="0"/>
              </a:rPr>
              <a:t>	box1.setLength(120.10);</a:t>
            </a:r>
          </a:p>
          <a:p>
            <a:pPr>
              <a:spcBef>
                <a:spcPct val="0"/>
              </a:spcBef>
              <a:buClrTx/>
              <a:buFontTx/>
              <a:buNone/>
            </a:pPr>
            <a:r>
              <a:rPr lang="en-US" altLang="en-US" sz="2000" dirty="0">
                <a:solidFill>
                  <a:srgbClr val="C00000"/>
                </a:solidFill>
                <a:latin typeface="Consolas" panose="020B0609020204030204" pitchFamily="49" charset="0"/>
              </a:rPr>
              <a:t>	box1.setWidth(10.20);</a:t>
            </a:r>
          </a:p>
          <a:p>
            <a:pPr>
              <a:spcBef>
                <a:spcPct val="0"/>
              </a:spcBef>
              <a:buClrTx/>
              <a:buFontTx/>
              <a:buNone/>
            </a:pPr>
            <a:r>
              <a:rPr lang="en-US" altLang="en-US" sz="2000" dirty="0">
                <a:solidFill>
                  <a:srgbClr val="C00000"/>
                </a:solidFill>
                <a:latin typeface="Consolas" panose="020B0609020204030204" pitchFamily="49" charset="0"/>
              </a:rPr>
              <a:t>	box1.setHeight(20.30);</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dirty="0">
                <a:solidFill>
                  <a:srgbClr val="000000"/>
                </a:solidFill>
                <a:latin typeface="Consolas" panose="020B0609020204030204" pitchFamily="49" charset="0"/>
              </a:rPr>
              <a:t>	String </a:t>
            </a:r>
            <a:r>
              <a:rPr lang="en-US" altLang="en-US" sz="2000" dirty="0" err="1">
                <a:solidFill>
                  <a:srgbClr val="6A3E3E"/>
                </a:solidFill>
                <a:latin typeface="Consolas" panose="020B0609020204030204" pitchFamily="49" charset="0"/>
              </a:rPr>
              <a:t>stra</a:t>
            </a: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"%s: \n\t"</a:t>
            </a:r>
          </a:p>
          <a:p>
            <a:pPr>
              <a:spcBef>
                <a:spcPct val="0"/>
              </a:spcBef>
              <a:buClrTx/>
              <a:buFontTx/>
              <a:buNone/>
            </a:pP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"the width is %,.4f ft.,\n\t"</a:t>
            </a:r>
          </a:p>
          <a:p>
            <a:pPr>
              <a:spcBef>
                <a:spcPct val="0"/>
              </a:spcBef>
              <a:buClrTx/>
              <a:buFontTx/>
              <a:buNone/>
            </a:pP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"the length is %,.4f ft.,\n\t"</a:t>
            </a:r>
          </a:p>
          <a:p>
            <a:pPr>
              <a:spcBef>
                <a:spcPct val="0"/>
              </a:spcBef>
              <a:buClrTx/>
              <a:buFontTx/>
              <a:buNone/>
            </a:pP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"the height is %,.4f ft., and\n\t"</a:t>
            </a:r>
          </a:p>
          <a:p>
            <a:pPr>
              <a:spcBef>
                <a:spcPct val="0"/>
              </a:spcBef>
              <a:buClrTx/>
              <a:buFontTx/>
              <a:buNone/>
            </a:pPr>
            <a:r>
              <a:rPr lang="en-US" altLang="en-US" sz="2000" dirty="0">
                <a:solidFill>
                  <a:srgbClr val="000000"/>
                </a:solidFill>
                <a:latin typeface="Consolas" panose="020B0609020204030204" pitchFamily="49" charset="0"/>
              </a:rPr>
              <a:t>		+ </a:t>
            </a:r>
            <a:r>
              <a:rPr lang="en-US" altLang="en-US" sz="2000" dirty="0">
                <a:solidFill>
                  <a:srgbClr val="2A00FF"/>
                </a:solidFill>
                <a:latin typeface="Consolas" panose="020B0609020204030204" pitchFamily="49" charset="0"/>
              </a:rPr>
              <a:t>"the volume is %,.4f </a:t>
            </a:r>
            <a:r>
              <a:rPr lang="en-US" altLang="en-US" sz="2000" dirty="0" err="1">
                <a:solidFill>
                  <a:srgbClr val="2A00FF"/>
                </a:solidFill>
                <a:latin typeface="Consolas" panose="020B0609020204030204" pitchFamily="49" charset="0"/>
              </a:rPr>
              <a:t>cu.ft</a:t>
            </a:r>
            <a:r>
              <a:rPr lang="en-US" altLang="en-US" sz="2000" dirty="0">
                <a:solidFill>
                  <a:srgbClr val="2A00FF"/>
                </a:solidFill>
                <a:latin typeface="Consolas" panose="020B0609020204030204" pitchFamily="49" charset="0"/>
              </a:rPr>
              <a:t>.\n"</a:t>
            </a:r>
            <a:r>
              <a:rPr lang="en-US" altLang="en-US" sz="2000" dirty="0">
                <a:solidFill>
                  <a:srgbClr val="000000"/>
                </a:solidFill>
                <a:latin typeface="Consolas" panose="020B0609020204030204" pitchFamily="49" charset="0"/>
              </a:rPr>
              <a:t>;</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System.</a:t>
            </a:r>
            <a:r>
              <a:rPr lang="en-US" altLang="en-US" sz="2000" b="1" dirty="0" err="1">
                <a:solidFill>
                  <a:srgbClr val="0000C0"/>
                </a:solidFill>
                <a:latin typeface="Consolas" panose="020B0609020204030204" pitchFamily="49" charset="0"/>
              </a:rPr>
              <a:t>out</a:t>
            </a:r>
            <a:r>
              <a:rPr lang="en-US" altLang="en-US" sz="2000" b="1" dirty="0" err="1">
                <a:solidFill>
                  <a:srgbClr val="000000"/>
                </a:solidFill>
                <a:latin typeface="Consolas" panose="020B0609020204030204" pitchFamily="49" charset="0"/>
              </a:rPr>
              <a:t>.printf</a:t>
            </a:r>
            <a:r>
              <a:rPr lang="en-US" altLang="en-US" sz="2000" b="1" dirty="0">
                <a:solidFill>
                  <a:srgbClr val="000000"/>
                </a:solidFill>
                <a:latin typeface="Consolas" panose="020B0609020204030204" pitchFamily="49" charset="0"/>
              </a:rPr>
              <a:t>(</a:t>
            </a:r>
            <a:r>
              <a:rPr lang="en-US" altLang="en-US" sz="2000" b="1" dirty="0" err="1">
                <a:solidFill>
                  <a:srgbClr val="6A3E3E"/>
                </a:solidFill>
                <a:latin typeface="Consolas" panose="020B0609020204030204" pitchFamily="49" charset="0"/>
              </a:rPr>
              <a:t>stra</a:t>
            </a:r>
            <a:r>
              <a:rPr lang="en-US" altLang="en-US" sz="2000" b="1" dirty="0">
                <a:solidFill>
                  <a:srgbClr val="000000"/>
                </a:solidFill>
                <a:latin typeface="Consolas" panose="020B0609020204030204" pitchFamily="49" charset="0"/>
              </a:rPr>
              <a:t>, </a:t>
            </a:r>
            <a:r>
              <a:rPr lang="en-US" altLang="en-US" sz="2000" b="1" dirty="0">
                <a:solidFill>
                  <a:srgbClr val="2A00FF"/>
                </a:solidFill>
                <a:latin typeface="Consolas" panose="020B0609020204030204" pitchFamily="49" charset="0"/>
              </a:rPr>
              <a:t>"For the box1"</a:t>
            </a:r>
            <a:r>
              <a:rPr lang="en-US" altLang="en-US" sz="2000" b="1" dirty="0">
                <a:solidFill>
                  <a:srgbClr val="000000"/>
                </a:solidFill>
                <a:latin typeface="Consolas" panose="020B0609020204030204" pitchFamily="49" charset="0"/>
              </a:rPr>
              <a:t>, 			</a:t>
            </a:r>
            <a:r>
              <a:rPr lang="en-US" altLang="en-US" sz="2000" b="1" dirty="0">
                <a:solidFill>
                  <a:srgbClr val="6A3E3E"/>
                </a:solidFill>
                <a:latin typeface="Consolas" panose="020B0609020204030204" pitchFamily="49" charset="0"/>
              </a:rPr>
              <a:t>box1</a:t>
            </a:r>
            <a:r>
              <a:rPr lang="en-US" altLang="en-US" sz="2000" b="1" dirty="0">
                <a:solidFill>
                  <a:srgbClr val="000000"/>
                </a:solidFill>
                <a:latin typeface="Consolas" panose="020B0609020204030204" pitchFamily="49" charset="0"/>
              </a:rPr>
              <a:t>.getWidth(), 			   	   </a:t>
            </a:r>
          </a:p>
          <a:p>
            <a:pPr>
              <a:spcBef>
                <a:spcPct val="0"/>
              </a:spcBef>
              <a:buClrTx/>
              <a:buFontTx/>
              <a:buNone/>
            </a:pPr>
            <a:r>
              <a:rPr lang="en-US" altLang="en-US" sz="2000" b="1" dirty="0">
                <a:solidFill>
                  <a:srgbClr val="000000"/>
                </a:solidFill>
                <a:latin typeface="Consolas" panose="020B0609020204030204" pitchFamily="49" charset="0"/>
              </a:rPr>
              <a:t>             </a:t>
            </a:r>
            <a:r>
              <a:rPr lang="en-US" altLang="en-US" sz="2000" dirty="0">
                <a:solidFill>
                  <a:srgbClr val="6A3E3E"/>
                </a:solidFill>
                <a:latin typeface="Consolas" panose="020B0609020204030204" pitchFamily="49" charset="0"/>
              </a:rPr>
              <a:t>box1</a:t>
            </a:r>
            <a:r>
              <a:rPr lang="en-US" altLang="en-US" sz="2000" dirty="0">
                <a:solidFill>
                  <a:srgbClr val="000000"/>
                </a:solidFill>
                <a:latin typeface="Consolas" panose="020B0609020204030204" pitchFamily="49" charset="0"/>
              </a:rPr>
              <a:t>.getLength(),</a:t>
            </a:r>
            <a:r>
              <a:rPr lang="en-US" altLang="en-US" sz="2000" dirty="0">
                <a:solidFill>
                  <a:srgbClr val="6A3E3E"/>
                </a:solidFill>
                <a:latin typeface="Consolas" panose="020B0609020204030204" pitchFamily="49" charset="0"/>
              </a:rPr>
              <a:t>box1</a:t>
            </a:r>
            <a:r>
              <a:rPr lang="en-US" altLang="en-US" sz="2000" dirty="0">
                <a:solidFill>
                  <a:srgbClr val="000000"/>
                </a:solidFill>
                <a:latin typeface="Consolas" panose="020B0609020204030204" pitchFamily="49" charset="0"/>
              </a:rPr>
              <a:t>.getHeight(), 	  </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a:solidFill>
                  <a:srgbClr val="6A3E3E"/>
                </a:solidFill>
                <a:latin typeface="Consolas" panose="020B0609020204030204" pitchFamily="49" charset="0"/>
              </a:rPr>
              <a:t>box1</a:t>
            </a:r>
            <a:r>
              <a:rPr lang="en-US" altLang="en-US" sz="2000" dirty="0">
                <a:solidFill>
                  <a:srgbClr val="000000"/>
                </a:solidFill>
                <a:latin typeface="Consolas" panose="020B0609020204030204" pitchFamily="49" charset="0"/>
              </a:rPr>
              <a:t>.getVolume());</a:t>
            </a:r>
            <a:endParaRPr lang="en-US" altLang="en-US" sz="2000" dirty="0"/>
          </a:p>
        </p:txBody>
      </p:sp>
    </p:spTree>
    <p:extLst>
      <p:ext uri="{BB962C8B-B14F-4D97-AF65-F5344CB8AC3E}">
        <p14:creationId xmlns:p14="http://schemas.microsoft.com/office/powerpoint/2010/main" val="18146720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032124-000C-6C1C-230E-32E8A9EF7C26}"/>
              </a:ext>
            </a:extLst>
          </p:cNvPr>
          <p:cNvSpPr>
            <a:spLocks noChangeArrowheads="1"/>
          </p:cNvSpPr>
          <p:nvPr/>
        </p:nvSpPr>
        <p:spPr bwMode="auto">
          <a:xfrm>
            <a:off x="1368136" y="458787"/>
            <a:ext cx="10184527"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dirty="0">
                <a:solidFill>
                  <a:srgbClr val="3F7F5F"/>
                </a:solidFill>
                <a:latin typeface="Consolas" panose="020B0609020204030204" pitchFamily="49" charset="0"/>
              </a:rPr>
              <a:t>	//no-</a:t>
            </a:r>
            <a:r>
              <a:rPr lang="en-US" altLang="en-US" sz="2000" dirty="0" err="1">
                <a:solidFill>
                  <a:srgbClr val="3F7F5F"/>
                </a:solidFill>
                <a:latin typeface="Consolas" panose="020B0609020204030204" pitchFamily="49" charset="0"/>
              </a:rPr>
              <a:t>arg</a:t>
            </a:r>
            <a:r>
              <a:rPr lang="en-US" altLang="en-US" sz="2000" dirty="0">
                <a:solidFill>
                  <a:srgbClr val="3F7F5F"/>
                </a:solidFill>
                <a:latin typeface="Consolas" panose="020B0609020204030204" pitchFamily="49" charset="0"/>
              </a:rPr>
              <a:t> constructor in RectShape.java 	</a:t>
            </a:r>
          </a:p>
          <a:p>
            <a:pPr>
              <a:spcBef>
                <a:spcPct val="0"/>
              </a:spcBef>
              <a:buClrTx/>
              <a:buFontTx/>
              <a:buNone/>
            </a:pPr>
            <a:r>
              <a:rPr lang="en-US" altLang="en-US" sz="2000" dirty="0">
                <a:solidFill>
                  <a:srgbClr val="3F7F5F"/>
                </a:solidFill>
                <a:latin typeface="Consolas" panose="020B0609020204030204" pitchFamily="49" charset="0"/>
              </a:rPr>
              <a:t>       //</a:t>
            </a:r>
            <a:r>
              <a:rPr lang="en-US" altLang="en-US" sz="2000" dirty="0" err="1">
                <a:solidFill>
                  <a:srgbClr val="3F7F5F"/>
                </a:solidFill>
                <a:latin typeface="Consolas" panose="020B0609020204030204" pitchFamily="49" charset="0"/>
              </a:rPr>
              <a:t>RectShape</a:t>
            </a:r>
            <a:r>
              <a:rPr lang="en-US" altLang="en-US" sz="2000" dirty="0">
                <a:solidFill>
                  <a:srgbClr val="3F7F5F"/>
                </a:solidFill>
                <a:latin typeface="Consolas" panose="020B0609020204030204" pitchFamily="49" charset="0"/>
              </a:rPr>
              <a:t> box2 = new </a:t>
            </a:r>
            <a:r>
              <a:rPr lang="en-US" altLang="en-US" sz="2000" dirty="0" err="1">
                <a:solidFill>
                  <a:srgbClr val="3F7F5F"/>
                </a:solidFill>
                <a:latin typeface="Consolas" panose="020B0609020204030204" pitchFamily="49" charset="0"/>
              </a:rPr>
              <a:t>RectShape</a:t>
            </a:r>
            <a:r>
              <a:rPr lang="en-US" altLang="en-US" sz="2000" dirty="0">
                <a:solidFill>
                  <a:srgbClr val="3F7F5F"/>
                </a:solidFill>
                <a:latin typeface="Consolas" panose="020B0609020204030204" pitchFamily="49" charset="0"/>
              </a:rPr>
              <a:t>(); </a:t>
            </a:r>
            <a:r>
              <a:rPr lang="en-US" altLang="en-US" sz="2000" dirty="0">
                <a:solidFill>
                  <a:srgbClr val="3F7F5F"/>
                </a:solidFill>
                <a:highlight>
                  <a:srgbClr val="FFFF00"/>
                </a:highlight>
                <a:latin typeface="Consolas" panose="020B0609020204030204" pitchFamily="49" charset="0"/>
              </a:rPr>
              <a:t>compilation error if stated</a:t>
            </a:r>
          </a:p>
          <a:p>
            <a:pPr>
              <a:spcBef>
                <a:spcPct val="0"/>
              </a:spcBef>
              <a:buClrTx/>
              <a:buFontTx/>
              <a:buNone/>
            </a:pPr>
            <a:r>
              <a:rPr lang="en-US" altLang="en-US" sz="2000" dirty="0">
                <a:solidFill>
                  <a:srgbClr val="C00000"/>
                </a:solidFill>
                <a:latin typeface="Consolas" panose="020B0609020204030204" pitchFamily="49" charset="0"/>
              </a:rPr>
              <a:t>	</a:t>
            </a:r>
            <a:r>
              <a:rPr lang="en-US" altLang="en-US" sz="2000" dirty="0" err="1">
                <a:solidFill>
                  <a:srgbClr val="C00000"/>
                </a:solidFill>
                <a:latin typeface="Consolas" panose="020B0609020204030204" pitchFamily="49" charset="0"/>
              </a:rPr>
              <a:t>RectShape</a:t>
            </a:r>
            <a:r>
              <a:rPr lang="en-US" altLang="en-US" sz="2000" dirty="0">
                <a:solidFill>
                  <a:srgbClr val="C00000"/>
                </a:solidFill>
                <a:latin typeface="Consolas" panose="020B0609020204030204" pitchFamily="49" charset="0"/>
              </a:rPr>
              <a:t> box2 = </a:t>
            </a:r>
            <a:r>
              <a:rPr lang="en-US" altLang="en-US" sz="2000" b="1" dirty="0">
                <a:solidFill>
                  <a:srgbClr val="C00000"/>
                </a:solidFill>
                <a:latin typeface="Consolas" panose="020B0609020204030204" pitchFamily="49" charset="0"/>
              </a:rPr>
              <a:t>new </a:t>
            </a:r>
            <a:r>
              <a:rPr lang="en-US" altLang="en-US" sz="2000" b="1" dirty="0" err="1">
                <a:solidFill>
                  <a:srgbClr val="C00000"/>
                </a:solidFill>
                <a:latin typeface="Consolas" panose="020B0609020204030204" pitchFamily="49" charset="0"/>
              </a:rPr>
              <a:t>RectShape</a:t>
            </a:r>
            <a:r>
              <a:rPr lang="en-US" altLang="en-US" sz="2000" b="1" dirty="0">
                <a:solidFill>
                  <a:srgbClr val="C00000"/>
                </a:solidFill>
                <a:latin typeface="Consolas" panose="020B0609020204030204" pitchFamily="49" charset="0"/>
              </a:rPr>
              <a:t>(0, 0, 0);</a:t>
            </a:r>
          </a:p>
          <a:p>
            <a:pPr>
              <a:spcBef>
                <a:spcPct val="0"/>
              </a:spcBef>
              <a:buClrTx/>
              <a:buFontTx/>
              <a:buNone/>
            </a:pPr>
            <a:r>
              <a:rPr lang="en-US" altLang="en-US" sz="2000" dirty="0">
                <a:solidFill>
                  <a:srgbClr val="C00000"/>
                </a:solidFill>
                <a:latin typeface="Consolas" panose="020B0609020204030204" pitchFamily="49" charset="0"/>
              </a:rPr>
              <a:t>	box2.setLength(240.20);</a:t>
            </a:r>
          </a:p>
          <a:p>
            <a:pPr>
              <a:spcBef>
                <a:spcPct val="0"/>
              </a:spcBef>
              <a:buClrTx/>
              <a:buFontTx/>
              <a:buNone/>
            </a:pPr>
            <a:r>
              <a:rPr lang="en-US" altLang="en-US" sz="2000" dirty="0">
                <a:solidFill>
                  <a:srgbClr val="C00000"/>
                </a:solidFill>
                <a:latin typeface="Consolas" panose="020B0609020204030204" pitchFamily="49" charset="0"/>
              </a:rPr>
              <a:t>	box2.setWidth(20.40);</a:t>
            </a:r>
          </a:p>
          <a:p>
            <a:pPr>
              <a:spcBef>
                <a:spcPct val="0"/>
              </a:spcBef>
              <a:buClrTx/>
              <a:buFontTx/>
              <a:buNone/>
            </a:pPr>
            <a:r>
              <a:rPr lang="en-US" altLang="en-US" sz="2000" dirty="0">
                <a:solidFill>
                  <a:srgbClr val="C00000"/>
                </a:solidFill>
                <a:latin typeface="Consolas" panose="020B0609020204030204" pitchFamily="49" charset="0"/>
              </a:rPr>
              <a:t>	box2.setHeight(40.60);</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System.</a:t>
            </a:r>
            <a:r>
              <a:rPr lang="en-US" altLang="en-US" sz="2000" b="1" dirty="0" err="1">
                <a:solidFill>
                  <a:srgbClr val="0000C0"/>
                </a:solidFill>
                <a:latin typeface="Consolas" panose="020B0609020204030204" pitchFamily="49" charset="0"/>
              </a:rPr>
              <a:t>out</a:t>
            </a:r>
            <a:r>
              <a:rPr lang="en-US" altLang="en-US" sz="2000" b="1" dirty="0" err="1">
                <a:solidFill>
                  <a:srgbClr val="000000"/>
                </a:solidFill>
                <a:latin typeface="Consolas" panose="020B0609020204030204" pitchFamily="49" charset="0"/>
              </a:rPr>
              <a:t>.printf</a:t>
            </a:r>
            <a:r>
              <a:rPr lang="en-US" altLang="en-US" sz="2000" b="1" dirty="0">
                <a:solidFill>
                  <a:srgbClr val="000000"/>
                </a:solidFill>
                <a:latin typeface="Consolas" panose="020B0609020204030204" pitchFamily="49" charset="0"/>
              </a:rPr>
              <a:t>(</a:t>
            </a:r>
            <a:r>
              <a:rPr lang="en-US" altLang="en-US" sz="2000" b="1" dirty="0" err="1">
                <a:solidFill>
                  <a:srgbClr val="6A3E3E"/>
                </a:solidFill>
                <a:latin typeface="Consolas" panose="020B0609020204030204" pitchFamily="49" charset="0"/>
              </a:rPr>
              <a:t>stra</a:t>
            </a:r>
            <a:r>
              <a:rPr lang="en-US" altLang="en-US" sz="2000" b="1" dirty="0">
                <a:solidFill>
                  <a:srgbClr val="000000"/>
                </a:solidFill>
                <a:latin typeface="Consolas" panose="020B0609020204030204" pitchFamily="49" charset="0"/>
              </a:rPr>
              <a:t>, </a:t>
            </a:r>
            <a:r>
              <a:rPr lang="en-US" altLang="en-US" sz="2000" b="1" dirty="0">
                <a:solidFill>
                  <a:srgbClr val="2A00FF"/>
                </a:solidFill>
                <a:latin typeface="Consolas" panose="020B0609020204030204" pitchFamily="49" charset="0"/>
              </a:rPr>
              <a:t>"For the box2"</a:t>
            </a:r>
            <a:r>
              <a:rPr lang="en-US" altLang="en-US" sz="2000" b="1" dirty="0">
                <a:solidFill>
                  <a:srgbClr val="000000"/>
                </a:solidFill>
                <a:latin typeface="Consolas" panose="020B0609020204030204" pitchFamily="49" charset="0"/>
              </a:rPr>
              <a:t>,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.getWidth(),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.getLength(),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.getHeight(),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.getVolume());</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RectShape</a:t>
            </a:r>
            <a:r>
              <a:rPr lang="en-US" altLang="en-US" sz="2000" dirty="0">
                <a:solidFill>
                  <a:srgbClr val="000000"/>
                </a:solidFill>
                <a:latin typeface="Consolas" panose="020B0609020204030204" pitchFamily="49" charset="0"/>
              </a:rPr>
              <a:t> </a:t>
            </a:r>
            <a:r>
              <a:rPr lang="en-US" altLang="en-US" sz="2000" dirty="0">
                <a:solidFill>
                  <a:srgbClr val="6A3E3E"/>
                </a:solidFill>
                <a:latin typeface="Consolas" panose="020B0609020204030204" pitchFamily="49" charset="0"/>
              </a:rPr>
              <a:t>kitchen</a:t>
            </a:r>
            <a:r>
              <a:rPr lang="en-US" altLang="en-US" sz="2000" dirty="0">
                <a:solidFill>
                  <a:srgbClr val="000000"/>
                </a:solidFill>
                <a:latin typeface="Consolas" panose="020B0609020204030204" pitchFamily="49" charset="0"/>
              </a:rPr>
              <a:t> = </a:t>
            </a:r>
            <a:r>
              <a:rPr lang="en-US" altLang="en-US" sz="2000" b="1" dirty="0">
                <a:solidFill>
                  <a:srgbClr val="7F0055"/>
                </a:solidFill>
                <a:latin typeface="Consolas" panose="020B0609020204030204" pitchFamily="49" charset="0"/>
              </a:rPr>
              <a:t>new</a:t>
            </a:r>
            <a:r>
              <a:rPr lang="en-US" altLang="en-US" sz="2000" b="1" dirty="0">
                <a:solidFill>
                  <a:srgbClr val="000000"/>
                </a:solidFill>
                <a:latin typeface="Consolas" panose="020B0609020204030204" pitchFamily="49" charset="0"/>
              </a:rPr>
              <a:t> </a:t>
            </a:r>
            <a:r>
              <a:rPr lang="en-US" altLang="en-US" sz="2000" b="1" dirty="0" err="1">
                <a:solidFill>
                  <a:srgbClr val="000000"/>
                </a:solidFill>
                <a:latin typeface="Consolas" panose="020B0609020204030204" pitchFamily="49" charset="0"/>
              </a:rPr>
              <a:t>RectShape</a:t>
            </a:r>
            <a:r>
              <a:rPr lang="en-US" altLang="en-US" sz="2000" b="1" dirty="0">
                <a:solidFill>
                  <a:srgbClr val="000000"/>
                </a:solidFill>
                <a:latin typeface="Consolas" panose="020B0609020204030204" pitchFamily="49" charset="0"/>
              </a:rPr>
              <a:t>(20, 18, 10);</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System.</a:t>
            </a:r>
            <a:r>
              <a:rPr lang="en-US" altLang="en-US" sz="2000" b="1" dirty="0" err="1">
                <a:solidFill>
                  <a:srgbClr val="0000C0"/>
                </a:solidFill>
                <a:latin typeface="Consolas" panose="020B0609020204030204" pitchFamily="49" charset="0"/>
              </a:rPr>
              <a:t>out</a:t>
            </a:r>
            <a:r>
              <a:rPr lang="en-US" altLang="en-US" sz="2000" b="1" dirty="0" err="1">
                <a:solidFill>
                  <a:srgbClr val="000000"/>
                </a:solidFill>
                <a:latin typeface="Consolas" panose="020B0609020204030204" pitchFamily="49" charset="0"/>
              </a:rPr>
              <a:t>.printf</a:t>
            </a:r>
            <a:r>
              <a:rPr lang="en-US" altLang="en-US" sz="2000" b="1" dirty="0">
                <a:solidFill>
                  <a:srgbClr val="000000"/>
                </a:solidFill>
                <a:latin typeface="Consolas" panose="020B0609020204030204" pitchFamily="49" charset="0"/>
              </a:rPr>
              <a:t>(</a:t>
            </a:r>
            <a:r>
              <a:rPr lang="en-US" altLang="en-US" sz="2000" b="1" dirty="0" err="1">
                <a:solidFill>
                  <a:srgbClr val="6A3E3E"/>
                </a:solidFill>
                <a:latin typeface="Consolas" panose="020B0609020204030204" pitchFamily="49" charset="0"/>
              </a:rPr>
              <a:t>stra</a:t>
            </a:r>
            <a:r>
              <a:rPr lang="en-US" altLang="en-US" sz="2000" b="1" dirty="0">
                <a:solidFill>
                  <a:srgbClr val="000000"/>
                </a:solidFill>
                <a:latin typeface="Consolas" panose="020B0609020204030204" pitchFamily="49" charset="0"/>
              </a:rPr>
              <a:t>, </a:t>
            </a:r>
            <a:r>
              <a:rPr lang="en-US" altLang="en-US" sz="2000" b="1" dirty="0">
                <a:solidFill>
                  <a:srgbClr val="2A00FF"/>
                </a:solidFill>
                <a:latin typeface="Consolas" panose="020B0609020204030204" pitchFamily="49" charset="0"/>
              </a:rPr>
              <a:t>"For the kitchen"</a:t>
            </a:r>
            <a:r>
              <a:rPr lang="en-US" altLang="en-US" sz="2000" b="1" dirty="0">
                <a:solidFill>
                  <a:srgbClr val="000000"/>
                </a:solidFill>
                <a:latin typeface="Consolas" panose="020B0609020204030204" pitchFamily="49" charset="0"/>
              </a:rPr>
              <a:t>,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.getWidth(),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.getLength(),</a:t>
            </a:r>
          </a:p>
          <a:p>
            <a:pPr>
              <a:spcBef>
                <a:spcPct val="0"/>
              </a:spcBef>
              <a:buClrTx/>
              <a:buFontTx/>
              <a:buNone/>
            </a:pPr>
            <a:r>
              <a:rPr lang="en-US" altLang="en-US" sz="2000" dirty="0">
                <a:solidFill>
                  <a:srgbClr val="6A3E3E"/>
                </a:solidFill>
                <a:latin typeface="Consolas" panose="020B0609020204030204" pitchFamily="49" charset="0"/>
              </a:rPr>
              <a:t>		box2</a:t>
            </a:r>
            <a:r>
              <a:rPr lang="en-US" altLang="en-US" sz="2000" dirty="0">
                <a:solidFill>
                  <a:srgbClr val="000000"/>
                </a:solidFill>
                <a:latin typeface="Consolas" panose="020B0609020204030204" pitchFamily="49" charset="0"/>
              </a:rPr>
              <a:t>.getHeight(),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.getVolume());</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RectShape</a:t>
            </a:r>
            <a:r>
              <a:rPr lang="en-US" altLang="en-US" sz="2000" dirty="0">
                <a:solidFill>
                  <a:srgbClr val="000000"/>
                </a:solidFill>
                <a:latin typeface="Consolas" panose="020B0609020204030204" pitchFamily="49" charset="0"/>
              </a:rPr>
              <a:t> </a:t>
            </a:r>
            <a:r>
              <a:rPr lang="en-US" altLang="en-US" sz="2000" dirty="0" err="1">
                <a:solidFill>
                  <a:srgbClr val="6A3E3E"/>
                </a:solidFill>
                <a:latin typeface="Consolas" panose="020B0609020204030204" pitchFamily="49" charset="0"/>
              </a:rPr>
              <a:t>liveRoom</a:t>
            </a:r>
            <a:r>
              <a:rPr lang="en-US" altLang="en-US" sz="2000" dirty="0">
                <a:solidFill>
                  <a:srgbClr val="000000"/>
                </a:solidFill>
                <a:latin typeface="Consolas" panose="020B0609020204030204" pitchFamily="49" charset="0"/>
              </a:rPr>
              <a:t> = </a:t>
            </a:r>
            <a:r>
              <a:rPr lang="en-US" altLang="en-US" sz="2000" b="1" dirty="0">
                <a:solidFill>
                  <a:srgbClr val="7F0055"/>
                </a:solidFill>
                <a:latin typeface="Consolas" panose="020B0609020204030204" pitchFamily="49" charset="0"/>
              </a:rPr>
              <a:t>new</a:t>
            </a:r>
            <a:r>
              <a:rPr lang="en-US" altLang="en-US" sz="2000" b="1" dirty="0">
                <a:solidFill>
                  <a:srgbClr val="000000"/>
                </a:solidFill>
                <a:latin typeface="Consolas" panose="020B0609020204030204" pitchFamily="49" charset="0"/>
              </a:rPr>
              <a:t> </a:t>
            </a:r>
            <a:r>
              <a:rPr lang="en-US" altLang="en-US" sz="2000" b="1" dirty="0" err="1">
                <a:solidFill>
                  <a:srgbClr val="000000"/>
                </a:solidFill>
                <a:latin typeface="Consolas" panose="020B0609020204030204" pitchFamily="49" charset="0"/>
              </a:rPr>
              <a:t>RectShape</a:t>
            </a:r>
            <a:r>
              <a:rPr lang="en-US" altLang="en-US" sz="2000" b="1" dirty="0">
                <a:solidFill>
                  <a:srgbClr val="000000"/>
                </a:solidFill>
                <a:latin typeface="Consolas" panose="020B0609020204030204" pitchFamily="49" charset="0"/>
              </a:rPr>
              <a:t>(20, 24, 18);</a:t>
            </a:r>
          </a:p>
          <a:p>
            <a:pPr>
              <a:spcBef>
                <a:spcPct val="0"/>
              </a:spcBef>
              <a:buClrTx/>
              <a:buFontTx/>
              <a:buNone/>
            </a:pPr>
            <a:r>
              <a:rPr lang="en-US" altLang="en-US" sz="2000" dirty="0">
                <a:solidFill>
                  <a:srgbClr val="000000"/>
                </a:solidFill>
                <a:latin typeface="Consolas" panose="020B0609020204030204" pitchFamily="49" charset="0"/>
              </a:rPr>
              <a:t>	</a:t>
            </a:r>
            <a:r>
              <a:rPr lang="en-US" altLang="en-US" sz="2000" dirty="0" err="1">
                <a:solidFill>
                  <a:srgbClr val="000000"/>
                </a:solidFill>
                <a:latin typeface="Consolas" panose="020B0609020204030204" pitchFamily="49" charset="0"/>
              </a:rPr>
              <a:t>System.</a:t>
            </a:r>
            <a:r>
              <a:rPr lang="en-US" altLang="en-US" sz="2000" b="1" dirty="0" err="1">
                <a:solidFill>
                  <a:srgbClr val="0000C0"/>
                </a:solidFill>
                <a:latin typeface="Consolas" panose="020B0609020204030204" pitchFamily="49" charset="0"/>
              </a:rPr>
              <a:t>out</a:t>
            </a:r>
            <a:r>
              <a:rPr lang="en-US" altLang="en-US" sz="2000" b="1" dirty="0" err="1">
                <a:solidFill>
                  <a:srgbClr val="000000"/>
                </a:solidFill>
                <a:latin typeface="Consolas" panose="020B0609020204030204" pitchFamily="49" charset="0"/>
              </a:rPr>
              <a:t>.printf</a:t>
            </a:r>
            <a:r>
              <a:rPr lang="en-US" altLang="en-US" sz="2000" b="1" dirty="0">
                <a:solidFill>
                  <a:srgbClr val="000000"/>
                </a:solidFill>
                <a:latin typeface="Consolas" panose="020B0609020204030204" pitchFamily="49" charset="0"/>
              </a:rPr>
              <a:t>(</a:t>
            </a:r>
            <a:r>
              <a:rPr lang="en-US" altLang="en-US" sz="2000" b="1" dirty="0" err="1">
                <a:solidFill>
                  <a:srgbClr val="6A3E3E"/>
                </a:solidFill>
                <a:latin typeface="Consolas" panose="020B0609020204030204" pitchFamily="49" charset="0"/>
              </a:rPr>
              <a:t>stra</a:t>
            </a:r>
            <a:r>
              <a:rPr lang="en-US" altLang="en-US" sz="2000" b="1" dirty="0">
                <a:solidFill>
                  <a:srgbClr val="000000"/>
                </a:solidFill>
                <a:latin typeface="Consolas" panose="020B0609020204030204" pitchFamily="49" charset="0"/>
              </a:rPr>
              <a:t>, </a:t>
            </a:r>
            <a:r>
              <a:rPr lang="en-US" altLang="en-US" sz="2000" b="1" dirty="0">
                <a:solidFill>
                  <a:srgbClr val="2A00FF"/>
                </a:solidFill>
                <a:latin typeface="Consolas" panose="020B0609020204030204" pitchFamily="49" charset="0"/>
              </a:rPr>
              <a:t>"For the living room"</a:t>
            </a:r>
            <a:r>
              <a:rPr lang="en-US" altLang="en-US" sz="2000" b="1" dirty="0">
                <a:solidFill>
                  <a:srgbClr val="000000"/>
                </a:solidFill>
                <a:latin typeface="Consolas" panose="020B0609020204030204" pitchFamily="49" charset="0"/>
              </a:rPr>
              <a:t>,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.getWidth(), </a:t>
            </a:r>
            <a:r>
              <a:rPr lang="en-US" altLang="en-US" sz="2000" b="1" dirty="0">
                <a:solidFill>
                  <a:srgbClr val="6A3E3E"/>
                </a:solidFill>
                <a:latin typeface="Consolas" panose="020B0609020204030204" pitchFamily="49" charset="0"/>
              </a:rPr>
              <a:t>box2</a:t>
            </a:r>
            <a:r>
              <a:rPr lang="en-US" altLang="en-US" sz="2000" b="1" dirty="0">
                <a:solidFill>
                  <a:srgbClr val="000000"/>
                </a:solidFill>
                <a:latin typeface="Consolas" panose="020B0609020204030204" pitchFamily="49" charset="0"/>
              </a:rPr>
              <a:t>.getLength(),</a:t>
            </a:r>
          </a:p>
          <a:p>
            <a:pPr>
              <a:spcBef>
                <a:spcPct val="0"/>
              </a:spcBef>
              <a:buClrTx/>
              <a:buFontTx/>
              <a:buNone/>
            </a:pPr>
            <a:r>
              <a:rPr lang="en-US" altLang="en-US" sz="2000" dirty="0">
                <a:solidFill>
                  <a:srgbClr val="6A3E3E"/>
                </a:solidFill>
                <a:latin typeface="Consolas" panose="020B0609020204030204" pitchFamily="49" charset="0"/>
              </a:rPr>
              <a:t>		box2</a:t>
            </a:r>
            <a:r>
              <a:rPr lang="en-US" altLang="en-US" sz="2000" dirty="0">
                <a:solidFill>
                  <a:srgbClr val="000000"/>
                </a:solidFill>
                <a:latin typeface="Consolas" panose="020B0609020204030204" pitchFamily="49" charset="0"/>
              </a:rPr>
              <a:t>.getHeight(), </a:t>
            </a:r>
            <a:r>
              <a:rPr lang="en-US" altLang="en-US" sz="2000" dirty="0">
                <a:solidFill>
                  <a:srgbClr val="6A3E3E"/>
                </a:solidFill>
                <a:latin typeface="Consolas" panose="020B0609020204030204" pitchFamily="49" charset="0"/>
              </a:rPr>
              <a:t>box2</a:t>
            </a:r>
            <a:r>
              <a:rPr lang="en-US" altLang="en-US" sz="2000" dirty="0">
                <a:solidFill>
                  <a:srgbClr val="000000"/>
                </a:solidFill>
                <a:latin typeface="Consolas" panose="020B0609020204030204" pitchFamily="49" charset="0"/>
              </a:rPr>
              <a:t>.getVolume());</a:t>
            </a:r>
            <a:endParaRPr lang="en-US" altLang="en-US" sz="2000" dirty="0"/>
          </a:p>
        </p:txBody>
      </p:sp>
    </p:spTree>
    <p:extLst>
      <p:ext uri="{BB962C8B-B14F-4D97-AF65-F5344CB8AC3E}">
        <p14:creationId xmlns:p14="http://schemas.microsoft.com/office/powerpoint/2010/main" val="3501444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A112A9-8BEA-B8DB-543C-437B405EB42A}"/>
              </a:ext>
            </a:extLst>
          </p:cNvPr>
          <p:cNvSpPr>
            <a:spLocks noChangeArrowheads="1"/>
          </p:cNvSpPr>
          <p:nvPr/>
        </p:nvSpPr>
        <p:spPr bwMode="auto">
          <a:xfrm>
            <a:off x="1560368" y="1194955"/>
            <a:ext cx="9071263"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SphereShape</a:t>
            </a:r>
            <a:r>
              <a:rPr lang="en-US" altLang="en-US" sz="1800" dirty="0">
                <a:solidFill>
                  <a:srgbClr val="000000"/>
                </a:solidFill>
                <a:latin typeface="Consolas" panose="020B0609020204030204" pitchFamily="49" charset="0"/>
              </a:rPr>
              <a:t> </a:t>
            </a:r>
            <a:r>
              <a:rPr lang="en-US" altLang="en-US" sz="1800" dirty="0" err="1">
                <a:solidFill>
                  <a:srgbClr val="6A3E3E"/>
                </a:solidFill>
                <a:latin typeface="Consolas" panose="020B0609020204030204" pitchFamily="49" charset="0"/>
              </a:rPr>
              <a:t>crystalBall</a:t>
            </a:r>
            <a:r>
              <a:rPr lang="en-US" altLang="en-US" sz="1800" dirty="0">
                <a:solidFill>
                  <a:srgbClr val="000000"/>
                </a:solidFill>
                <a:latin typeface="Consolas" panose="020B0609020204030204" pitchFamily="49" charset="0"/>
              </a:rPr>
              <a:t> = </a:t>
            </a:r>
            <a:r>
              <a:rPr lang="en-US" altLang="en-US" sz="1800" b="1" dirty="0">
                <a:solidFill>
                  <a:srgbClr val="7F0055"/>
                </a:solidFill>
                <a:latin typeface="Consolas" panose="020B0609020204030204" pitchFamily="49" charset="0"/>
              </a:rPr>
              <a:t>new</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SphereShape</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"For the Crystal Ball: the volume is "</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b="1" dirty="0">
                <a:solidFill>
                  <a:srgbClr val="000000"/>
                </a:solidFill>
                <a:latin typeface="Consolas" panose="020B0609020204030204" pitchFamily="49" charset="0"/>
              </a:rPr>
              <a:t>+</a:t>
            </a: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Math.</a:t>
            </a:r>
            <a:r>
              <a:rPr lang="en-US" altLang="en-US" sz="1800" b="1" dirty="0" err="1">
                <a:solidFill>
                  <a:srgbClr val="0000C0"/>
                </a:solidFill>
                <a:latin typeface="Consolas" panose="020B0609020204030204" pitchFamily="49" charset="0"/>
              </a:rPr>
              <a:t>PI</a:t>
            </a:r>
            <a:r>
              <a:rPr lang="en-US" altLang="en-US" sz="1800" b="1" dirty="0">
                <a:solidFill>
                  <a:srgbClr val="000000"/>
                </a:solidFill>
                <a:latin typeface="Consolas" panose="020B0609020204030204" pitchFamily="49" charset="0"/>
              </a:rPr>
              <a:t> * </a:t>
            </a:r>
            <a:r>
              <a:rPr lang="en-US" altLang="en-US" sz="1800" b="1" dirty="0" err="1">
                <a:solidFill>
                  <a:srgbClr val="000000"/>
                </a:solidFill>
                <a:latin typeface="Consolas" panose="020B0609020204030204" pitchFamily="49" charset="0"/>
              </a:rPr>
              <a:t>Math.pow</a:t>
            </a:r>
            <a:r>
              <a:rPr lang="en-US" altLang="en-US" sz="1800" b="1" dirty="0">
                <a:solidFill>
                  <a:srgbClr val="000000"/>
                </a:solidFill>
                <a:latin typeface="Consolas" panose="020B0609020204030204" pitchFamily="49" charset="0"/>
              </a:rPr>
              <a:t>(</a:t>
            </a:r>
            <a:r>
              <a:rPr lang="en-US" altLang="en-US" sz="1800" b="1" dirty="0" err="1">
                <a:solidFill>
                  <a:srgbClr val="6A3E3E"/>
                </a:solidFill>
                <a:latin typeface="Consolas" panose="020B0609020204030204" pitchFamily="49" charset="0"/>
              </a:rPr>
              <a:t>crystalBall</a:t>
            </a:r>
            <a:r>
              <a:rPr lang="en-US" altLang="en-US" sz="1800" b="1" dirty="0" err="1">
                <a:solidFill>
                  <a:srgbClr val="000000"/>
                </a:solidFill>
                <a:latin typeface="Consolas" panose="020B0609020204030204" pitchFamily="49" charset="0"/>
              </a:rPr>
              <a:t>.getRadius</a:t>
            </a:r>
            <a:r>
              <a:rPr lang="en-US" altLang="en-US" sz="1800" b="1" dirty="0">
                <a:solidFill>
                  <a:srgbClr val="000000"/>
                </a:solidFill>
                <a:latin typeface="Consolas" panose="020B0609020204030204" pitchFamily="49" charset="0"/>
              </a:rPr>
              <a:t>(), 2));</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SphereShape</a:t>
            </a:r>
            <a:r>
              <a:rPr lang="en-US" altLang="en-US" sz="1800" dirty="0">
                <a:solidFill>
                  <a:srgbClr val="000000"/>
                </a:solidFill>
                <a:latin typeface="Consolas" panose="020B0609020204030204" pitchFamily="49" charset="0"/>
              </a:rPr>
              <a:t> </a:t>
            </a:r>
            <a:r>
              <a:rPr lang="en-US" altLang="en-US" sz="1800" dirty="0" err="1">
                <a:solidFill>
                  <a:srgbClr val="6A3E3E"/>
                </a:solidFill>
                <a:latin typeface="Consolas" panose="020B0609020204030204" pitchFamily="49" charset="0"/>
              </a:rPr>
              <a:t>tennisBall</a:t>
            </a:r>
            <a:r>
              <a:rPr lang="en-US" altLang="en-US" sz="1800" dirty="0">
                <a:solidFill>
                  <a:srgbClr val="000000"/>
                </a:solidFill>
                <a:latin typeface="Consolas" panose="020B0609020204030204" pitchFamily="49" charset="0"/>
              </a:rPr>
              <a:t> = </a:t>
            </a:r>
            <a:r>
              <a:rPr lang="en-US" altLang="en-US" sz="1800" b="1" dirty="0">
                <a:solidFill>
                  <a:srgbClr val="7F0055"/>
                </a:solidFill>
                <a:latin typeface="Consolas" panose="020B0609020204030204" pitchFamily="49" charset="0"/>
              </a:rPr>
              <a:t>new</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SphereShape</a:t>
            </a:r>
            <a:r>
              <a:rPr lang="en-US" altLang="en-US" sz="1800" b="1" dirty="0">
                <a:solidFill>
                  <a:srgbClr val="000000"/>
                </a:solidFill>
                <a:latin typeface="Consolas" panose="020B0609020204030204" pitchFamily="49" charset="0"/>
              </a:rPr>
              <a:t>();</a:t>
            </a:r>
          </a:p>
          <a:p>
            <a:pPr>
              <a:spcBef>
                <a:spcPct val="0"/>
              </a:spcBef>
              <a:buClrTx/>
              <a:buFontTx/>
              <a:buNone/>
            </a:pPr>
            <a:r>
              <a:rPr lang="en-US" altLang="en-US" sz="1800" dirty="0">
                <a:solidFill>
                  <a:srgbClr val="6A3E3E"/>
                </a:solidFill>
                <a:latin typeface="Consolas" panose="020B0609020204030204" pitchFamily="49" charset="0"/>
              </a:rPr>
              <a:t>	</a:t>
            </a:r>
            <a:r>
              <a:rPr lang="en-US" altLang="en-US" sz="1800" dirty="0" err="1">
                <a:solidFill>
                  <a:srgbClr val="6A3E3E"/>
                </a:solidFill>
                <a:latin typeface="Consolas" panose="020B0609020204030204" pitchFamily="49" charset="0"/>
              </a:rPr>
              <a:t>tennisBall</a:t>
            </a:r>
            <a:r>
              <a:rPr lang="en-US" altLang="en-US" sz="1800" dirty="0" err="1">
                <a:solidFill>
                  <a:srgbClr val="000000"/>
                </a:solidFill>
                <a:latin typeface="Consolas" panose="020B0609020204030204" pitchFamily="49" charset="0"/>
              </a:rPr>
              <a:t>.setRadius</a:t>
            </a:r>
            <a:r>
              <a:rPr lang="en-US" altLang="en-US" sz="1800" dirty="0">
                <a:solidFill>
                  <a:srgbClr val="000000"/>
                </a:solidFill>
                <a:latin typeface="Consolas" panose="020B0609020204030204" pitchFamily="49" charset="0"/>
              </a:rPr>
              <a:t>(2.0);</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"For the Tennis Ball: the volume is "</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Math.</a:t>
            </a:r>
            <a:r>
              <a:rPr lang="en-US" altLang="en-US" sz="1800" b="1" dirty="0" err="1">
                <a:solidFill>
                  <a:srgbClr val="0000C0"/>
                </a:solidFill>
                <a:latin typeface="Consolas" panose="020B0609020204030204" pitchFamily="49" charset="0"/>
              </a:rPr>
              <a:t>PI</a:t>
            </a:r>
            <a:r>
              <a:rPr lang="en-US" altLang="en-US" sz="1800" b="1" dirty="0">
                <a:solidFill>
                  <a:srgbClr val="000000"/>
                </a:solidFill>
                <a:latin typeface="Consolas" panose="020B0609020204030204" pitchFamily="49" charset="0"/>
              </a:rPr>
              <a:t> * </a:t>
            </a:r>
            <a:r>
              <a:rPr lang="en-US" altLang="en-US" sz="1800" b="1" dirty="0" err="1">
                <a:solidFill>
                  <a:srgbClr val="000000"/>
                </a:solidFill>
                <a:latin typeface="Consolas" panose="020B0609020204030204" pitchFamily="49" charset="0"/>
              </a:rPr>
              <a:t>Math.pow</a:t>
            </a:r>
            <a:r>
              <a:rPr lang="en-US" altLang="en-US" sz="1800" b="1" dirty="0">
                <a:solidFill>
                  <a:srgbClr val="000000"/>
                </a:solidFill>
                <a:latin typeface="Consolas" panose="020B0609020204030204" pitchFamily="49" charset="0"/>
              </a:rPr>
              <a:t>(</a:t>
            </a:r>
            <a:r>
              <a:rPr lang="en-US" altLang="en-US" sz="1800" b="1" dirty="0" err="1">
                <a:solidFill>
                  <a:srgbClr val="6A3E3E"/>
                </a:solidFill>
                <a:latin typeface="Consolas" panose="020B0609020204030204" pitchFamily="49" charset="0"/>
              </a:rPr>
              <a:t>tennisBall</a:t>
            </a:r>
            <a:r>
              <a:rPr lang="en-US" altLang="en-US" sz="1800" b="1" dirty="0" err="1">
                <a:solidFill>
                  <a:srgbClr val="000000"/>
                </a:solidFill>
                <a:latin typeface="Consolas" panose="020B0609020204030204" pitchFamily="49" charset="0"/>
              </a:rPr>
              <a:t>.getRadius</a:t>
            </a:r>
            <a:r>
              <a:rPr lang="en-US" altLang="en-US" sz="1800" b="1" dirty="0">
                <a:solidFill>
                  <a:srgbClr val="000000"/>
                </a:solidFill>
                <a:latin typeface="Consolas" panose="020B0609020204030204" pitchFamily="49" charset="0"/>
              </a:rPr>
              <a:t>(), 2));</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SphereShape</a:t>
            </a:r>
            <a:r>
              <a:rPr lang="en-US" altLang="en-US" sz="1800" dirty="0">
                <a:solidFill>
                  <a:srgbClr val="000000"/>
                </a:solidFill>
                <a:latin typeface="Consolas" panose="020B0609020204030204" pitchFamily="49" charset="0"/>
              </a:rPr>
              <a:t> </a:t>
            </a:r>
            <a:r>
              <a:rPr lang="en-US" altLang="en-US" sz="1800" dirty="0" err="1">
                <a:solidFill>
                  <a:srgbClr val="6A3E3E"/>
                </a:solidFill>
                <a:latin typeface="Consolas" panose="020B0609020204030204" pitchFamily="49" charset="0"/>
              </a:rPr>
              <a:t>basketBall</a:t>
            </a:r>
            <a:r>
              <a:rPr lang="en-US" altLang="en-US" sz="1800" dirty="0">
                <a:solidFill>
                  <a:srgbClr val="000000"/>
                </a:solidFill>
                <a:latin typeface="Consolas" panose="020B0609020204030204" pitchFamily="49" charset="0"/>
              </a:rPr>
              <a:t> = </a:t>
            </a:r>
            <a:r>
              <a:rPr lang="en-US" altLang="en-US" sz="1800" b="1" dirty="0">
                <a:solidFill>
                  <a:srgbClr val="7F0055"/>
                </a:solidFill>
                <a:latin typeface="Consolas" panose="020B0609020204030204" pitchFamily="49" charset="0"/>
              </a:rPr>
              <a:t>new</a:t>
            </a:r>
            <a:r>
              <a:rPr lang="en-US" altLang="en-US" sz="1800" b="1" dirty="0">
                <a:solidFill>
                  <a:srgbClr val="000000"/>
                </a:solidFill>
                <a:latin typeface="Consolas" panose="020B0609020204030204" pitchFamily="49" charset="0"/>
              </a:rPr>
              <a:t> </a:t>
            </a:r>
            <a:r>
              <a:rPr lang="en-US" altLang="en-US" sz="1800" b="1" dirty="0" err="1">
                <a:solidFill>
                  <a:srgbClr val="000000"/>
                </a:solidFill>
                <a:latin typeface="Consolas" panose="020B0609020204030204" pitchFamily="49" charset="0"/>
              </a:rPr>
              <a:t>SphereShape</a:t>
            </a:r>
            <a:r>
              <a:rPr lang="en-US" altLang="en-US" sz="1800" b="1" dirty="0">
                <a:solidFill>
                  <a:srgbClr val="000000"/>
                </a:solidFill>
                <a:latin typeface="Consolas" panose="020B0609020204030204" pitchFamily="49" charset="0"/>
              </a:rPr>
              <a:t>(0);</a:t>
            </a:r>
          </a:p>
          <a:p>
            <a:pPr>
              <a:spcBef>
                <a:spcPct val="0"/>
              </a:spcBef>
              <a:buClrTx/>
              <a:buFontTx/>
              <a:buNone/>
            </a:pPr>
            <a:r>
              <a:rPr lang="en-US" altLang="en-US" sz="1800" dirty="0">
                <a:solidFill>
                  <a:srgbClr val="6A3E3E"/>
                </a:solidFill>
                <a:latin typeface="Consolas" panose="020B0609020204030204" pitchFamily="49" charset="0"/>
              </a:rPr>
              <a:t>	</a:t>
            </a:r>
            <a:r>
              <a:rPr lang="en-US" altLang="en-US" sz="1800" dirty="0" err="1">
                <a:solidFill>
                  <a:srgbClr val="6A3E3E"/>
                </a:solidFill>
                <a:latin typeface="Consolas" panose="020B0609020204030204" pitchFamily="49" charset="0"/>
              </a:rPr>
              <a:t>basketBall</a:t>
            </a:r>
            <a:r>
              <a:rPr lang="en-US" altLang="en-US" sz="1800" dirty="0" err="1">
                <a:solidFill>
                  <a:srgbClr val="000000"/>
                </a:solidFill>
                <a:latin typeface="Consolas" panose="020B0609020204030204" pitchFamily="49" charset="0"/>
              </a:rPr>
              <a:t>.setRadius</a:t>
            </a:r>
            <a:r>
              <a:rPr lang="en-US" altLang="en-US" sz="1800" dirty="0">
                <a:solidFill>
                  <a:srgbClr val="000000"/>
                </a:solidFill>
                <a:latin typeface="Consolas" panose="020B0609020204030204" pitchFamily="49" charset="0"/>
              </a:rPr>
              <a:t>(6.0);</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System.</a:t>
            </a:r>
            <a:r>
              <a:rPr lang="en-US" altLang="en-US" sz="1800" b="1" dirty="0" err="1">
                <a:solidFill>
                  <a:srgbClr val="0000C0"/>
                </a:solidFill>
                <a:latin typeface="Consolas" panose="020B0609020204030204" pitchFamily="49" charset="0"/>
              </a:rPr>
              <a:t>out</a:t>
            </a:r>
            <a:r>
              <a:rPr lang="en-US" altLang="en-US" sz="1800" b="1" dirty="0" err="1">
                <a:solidFill>
                  <a:srgbClr val="000000"/>
                </a:solidFill>
                <a:latin typeface="Consolas" panose="020B0609020204030204" pitchFamily="49" charset="0"/>
              </a:rPr>
              <a:t>.println</a:t>
            </a:r>
            <a:r>
              <a:rPr lang="en-US" altLang="en-US" sz="1800" b="1" dirty="0">
                <a:solidFill>
                  <a:srgbClr val="000000"/>
                </a:solidFill>
                <a:latin typeface="Consolas" panose="020B0609020204030204" pitchFamily="49" charset="0"/>
              </a:rPr>
              <a:t>(</a:t>
            </a:r>
            <a:r>
              <a:rPr lang="en-US" altLang="en-US" sz="1800" b="1" dirty="0">
                <a:solidFill>
                  <a:srgbClr val="2A00FF"/>
                </a:solidFill>
                <a:latin typeface="Consolas" panose="020B0609020204030204" pitchFamily="49" charset="0"/>
              </a:rPr>
              <a:t>"For the Basket Ball: the volume is "</a:t>
            </a:r>
            <a:r>
              <a:rPr lang="en-US" altLang="en-US" sz="1800" b="1" dirty="0">
                <a:solidFill>
                  <a:srgbClr val="000000"/>
                </a:solidFill>
                <a:latin typeface="Consolas" panose="020B0609020204030204" pitchFamily="49" charset="0"/>
              </a:rPr>
              <a:t> +</a:t>
            </a:r>
          </a:p>
          <a:p>
            <a:pPr>
              <a:spcBef>
                <a:spcPct val="0"/>
              </a:spcBef>
              <a:buClrTx/>
              <a:buFontTx/>
              <a:buNone/>
            </a:pPr>
            <a:r>
              <a:rPr lang="en-US" altLang="en-US" sz="1800" dirty="0">
                <a:solidFill>
                  <a:srgbClr val="000000"/>
                </a:solidFill>
                <a:latin typeface="Consolas" panose="020B0609020204030204" pitchFamily="49" charset="0"/>
              </a:rPr>
              <a:t>	      </a:t>
            </a:r>
            <a:r>
              <a:rPr lang="en-US" altLang="en-US" sz="1800" dirty="0" err="1">
                <a:solidFill>
                  <a:srgbClr val="000000"/>
                </a:solidFill>
                <a:latin typeface="Consolas" panose="020B0609020204030204" pitchFamily="49" charset="0"/>
              </a:rPr>
              <a:t>Math.</a:t>
            </a:r>
            <a:r>
              <a:rPr lang="en-US" altLang="en-US" sz="1800" b="1" dirty="0" err="1">
                <a:solidFill>
                  <a:srgbClr val="0000C0"/>
                </a:solidFill>
                <a:latin typeface="Consolas" panose="020B0609020204030204" pitchFamily="49" charset="0"/>
              </a:rPr>
              <a:t>PI</a:t>
            </a:r>
            <a:r>
              <a:rPr lang="en-US" altLang="en-US" sz="1800" b="1" dirty="0">
                <a:solidFill>
                  <a:srgbClr val="000000"/>
                </a:solidFill>
                <a:latin typeface="Consolas" panose="020B0609020204030204" pitchFamily="49" charset="0"/>
              </a:rPr>
              <a:t> * </a:t>
            </a:r>
            <a:r>
              <a:rPr lang="en-US" altLang="en-US" sz="1800" b="1" dirty="0" err="1">
                <a:solidFill>
                  <a:srgbClr val="000000"/>
                </a:solidFill>
                <a:latin typeface="Consolas" panose="020B0609020204030204" pitchFamily="49" charset="0"/>
              </a:rPr>
              <a:t>Math.pow</a:t>
            </a:r>
            <a:r>
              <a:rPr lang="en-US" altLang="en-US" sz="1800" b="1" dirty="0">
                <a:solidFill>
                  <a:srgbClr val="000000"/>
                </a:solidFill>
                <a:latin typeface="Consolas" panose="020B0609020204030204" pitchFamily="49" charset="0"/>
              </a:rPr>
              <a:t>(</a:t>
            </a:r>
            <a:r>
              <a:rPr lang="en-US" altLang="en-US" sz="1800" b="1" dirty="0" err="1">
                <a:solidFill>
                  <a:srgbClr val="6A3E3E"/>
                </a:solidFill>
                <a:latin typeface="Consolas" panose="020B0609020204030204" pitchFamily="49" charset="0"/>
              </a:rPr>
              <a:t>basketBall</a:t>
            </a:r>
            <a:r>
              <a:rPr lang="en-US" altLang="en-US" sz="1800" b="1" dirty="0" err="1">
                <a:solidFill>
                  <a:srgbClr val="000000"/>
                </a:solidFill>
                <a:latin typeface="Consolas" panose="020B0609020204030204" pitchFamily="49" charset="0"/>
              </a:rPr>
              <a:t>.getRadius</a:t>
            </a:r>
            <a:r>
              <a:rPr lang="en-US" altLang="en-US" sz="1800" b="1" dirty="0">
                <a:solidFill>
                  <a:srgbClr val="000000"/>
                </a:solidFill>
                <a:latin typeface="Consolas" panose="020B0609020204030204" pitchFamily="49" charset="0"/>
              </a:rPr>
              <a:t>(), 2));</a:t>
            </a:r>
          </a:p>
          <a:p>
            <a:pPr>
              <a:spcBef>
                <a:spcPct val="0"/>
              </a:spcBef>
              <a:buClrTx/>
              <a:buFontTx/>
              <a:buNone/>
            </a:pPr>
            <a:r>
              <a:rPr lang="en-US" altLang="en-US" sz="1800" dirty="0">
                <a:solidFill>
                  <a:srgbClr val="000000"/>
                </a:solidFill>
                <a:latin typeface="Consolas" panose="020B0609020204030204" pitchFamily="49" charset="0"/>
              </a:rPr>
              <a:t>    }</a:t>
            </a:r>
          </a:p>
          <a:p>
            <a:pPr>
              <a:spcBef>
                <a:spcPct val="0"/>
              </a:spcBef>
              <a:buClrTx/>
              <a:buFontTx/>
              <a:buNone/>
            </a:pPr>
            <a:endParaRPr lang="en-US" altLang="en-US" sz="1800" dirty="0">
              <a:latin typeface="Consolas" panose="020B0609020204030204" pitchFamily="49" charset="0"/>
            </a:endParaRPr>
          </a:p>
          <a:p>
            <a:pPr>
              <a:spcBef>
                <a:spcPct val="0"/>
              </a:spcBef>
              <a:buClrTx/>
              <a:buFontTx/>
              <a:buNone/>
            </a:pPr>
            <a:r>
              <a:rPr lang="en-US" altLang="en-US" sz="1800" dirty="0">
                <a:solidFill>
                  <a:srgbClr val="000000"/>
                </a:solidFill>
                <a:latin typeface="Consolas" panose="020B0609020204030204" pitchFamily="49" charset="0"/>
              </a:rPr>
              <a:t>}</a:t>
            </a:r>
            <a:endParaRPr lang="en-US" altLang="en-US" sz="1800" dirty="0"/>
          </a:p>
        </p:txBody>
      </p:sp>
    </p:spTree>
    <p:extLst>
      <p:ext uri="{BB962C8B-B14F-4D97-AF65-F5344CB8AC3E}">
        <p14:creationId xmlns:p14="http://schemas.microsoft.com/office/powerpoint/2010/main" val="8549293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C6455A-7CD0-E3A2-20A3-AAD052D12C28}"/>
              </a:ext>
            </a:extLst>
          </p:cNvPr>
          <p:cNvSpPr/>
          <p:nvPr/>
        </p:nvSpPr>
        <p:spPr>
          <a:xfrm>
            <a:off x="1743307" y="350637"/>
            <a:ext cx="7586241" cy="6740307"/>
          </a:xfrm>
          <a:prstGeom prst="rect">
            <a:avLst/>
          </a:prstGeom>
        </p:spPr>
        <p:txBody>
          <a:bodyPr wrap="square">
            <a:spAutoFit/>
          </a:bodyPr>
          <a:lstStyle/>
          <a:p>
            <a:pPr>
              <a:defRPr/>
            </a:pPr>
            <a:r>
              <a:rPr lang="en-US" sz="1600" b="1" dirty="0">
                <a:solidFill>
                  <a:srgbClr val="7F0055"/>
                </a:solidFill>
                <a:latin typeface="Consolas" panose="020B0609020204030204" pitchFamily="49" charset="0"/>
              </a:rPr>
              <a:t>package</a:t>
            </a:r>
            <a:r>
              <a:rPr lang="en-US" sz="1600" b="1" dirty="0">
                <a:solidFill>
                  <a:srgbClr val="000000"/>
                </a:solidFill>
                <a:latin typeface="Consolas" panose="020B0609020204030204" pitchFamily="49" charset="0"/>
              </a:rPr>
              <a:t> ch06_DemosApplicationRect;</a:t>
            </a:r>
          </a:p>
          <a:p>
            <a:pPr>
              <a:defRPr/>
            </a:pPr>
            <a:endParaRPr lang="en-US" sz="1600" dirty="0">
              <a:latin typeface="Consolas" panose="020B0609020204030204" pitchFamily="49" charset="0"/>
            </a:endParaRPr>
          </a:p>
          <a:p>
            <a:pPr>
              <a:defRPr/>
            </a:pPr>
            <a:r>
              <a:rPr lang="en-US" sz="1600" b="1" dirty="0">
                <a:solidFill>
                  <a:srgbClr val="7F0055"/>
                </a:solidFill>
                <a:latin typeface="Consolas" panose="020B0609020204030204" pitchFamily="49" charset="0"/>
              </a:rPr>
              <a:t>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class</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RectShape</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private</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width</a:t>
            </a:r>
            <a:r>
              <a:rPr lang="en-US" sz="1600" b="1"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private</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length</a:t>
            </a:r>
            <a:r>
              <a:rPr lang="en-US" sz="1600" b="1"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private</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height</a:t>
            </a:r>
            <a:r>
              <a:rPr lang="en-US" sz="1600" b="1"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dirty="0">
                <a:solidFill>
                  <a:srgbClr val="3F5FBF"/>
                </a:solidFill>
                <a:latin typeface="Consolas" panose="020B0609020204030204" pitchFamily="49" charset="0"/>
              </a:rPr>
              <a:t>//Constructor. Cannot have </a:t>
            </a:r>
            <a:r>
              <a:rPr lang="en-US" altLang="en-US" sz="1600" dirty="0" err="1">
                <a:solidFill>
                  <a:srgbClr val="000000"/>
                </a:solidFill>
                <a:latin typeface="Consolas" panose="020B0609020204030204" pitchFamily="49" charset="0"/>
              </a:rPr>
              <a:t>RectShape</a:t>
            </a:r>
            <a:r>
              <a:rPr lang="en-US" altLang="en-US" sz="1600" dirty="0">
                <a:solidFill>
                  <a:srgbClr val="000000"/>
                </a:solidFill>
                <a:latin typeface="Consolas" panose="020B0609020204030204" pitchFamily="49" charset="0"/>
              </a:rPr>
              <a:t> </a:t>
            </a:r>
            <a:r>
              <a:rPr lang="en-US" altLang="en-US" sz="1600" dirty="0">
                <a:solidFill>
                  <a:srgbClr val="6A3E3E"/>
                </a:solidFill>
                <a:latin typeface="Consolas" panose="020B0609020204030204" pitchFamily="49" charset="0"/>
              </a:rPr>
              <a:t>kitchen</a:t>
            </a:r>
            <a:r>
              <a:rPr lang="en-US" altLang="en-US" sz="1600" dirty="0">
                <a:solidFill>
                  <a:srgbClr val="000000"/>
                </a:solidFill>
                <a:latin typeface="Consolas" panose="020B0609020204030204" pitchFamily="49" charset="0"/>
              </a:rPr>
              <a:t> = </a:t>
            </a:r>
            <a:r>
              <a:rPr lang="en-US" altLang="en-US" sz="1600" b="1" dirty="0">
                <a:solidFill>
                  <a:srgbClr val="7F0055"/>
                </a:solidFill>
                <a:latin typeface="Consolas" panose="020B0609020204030204" pitchFamily="49" charset="0"/>
              </a:rPr>
              <a:t>new</a:t>
            </a:r>
            <a:r>
              <a:rPr lang="en-US" altLang="en-US" sz="1600" b="1" dirty="0">
                <a:solidFill>
                  <a:srgbClr val="000000"/>
                </a:solidFill>
                <a:latin typeface="Consolas" panose="020B0609020204030204" pitchFamily="49" charset="0"/>
              </a:rPr>
              <a:t> </a:t>
            </a:r>
            <a:r>
              <a:rPr lang="en-US" altLang="en-US" sz="1600" b="1" dirty="0" err="1">
                <a:solidFill>
                  <a:srgbClr val="000000"/>
                </a:solidFill>
                <a:latin typeface="Consolas" panose="020B0609020204030204" pitchFamily="49" charset="0"/>
              </a:rPr>
              <a:t>RectShape</a:t>
            </a:r>
            <a:r>
              <a:rPr lang="en-US" altLang="en-US" sz="1600" b="1" dirty="0">
                <a:solidFill>
                  <a:srgbClr val="000000"/>
                </a:solidFill>
                <a:latin typeface="Consolas" panose="020B0609020204030204" pitchFamily="49" charset="0"/>
              </a:rPr>
              <a:t>();</a:t>
            </a:r>
            <a:endParaRPr lang="en-US" sz="1600" dirty="0">
              <a:solidFill>
                <a:srgbClr val="3F5FBF"/>
              </a:solidFill>
              <a:latin typeface="Consolas" panose="020B0609020204030204" pitchFamily="49" charset="0"/>
            </a:endParaRPr>
          </a:p>
          <a:p>
            <a:pPr>
              <a:defRPr/>
            </a:pPr>
            <a:r>
              <a:rPr lang="fr-FR" sz="1600" b="1" dirty="0">
                <a:solidFill>
                  <a:srgbClr val="7F0055"/>
                </a:solidFill>
                <a:latin typeface="Consolas" panose="020B0609020204030204" pitchFamily="49" charset="0"/>
              </a:rPr>
              <a:t>    </a:t>
            </a:r>
            <a:r>
              <a:rPr lang="fr-FR" sz="1600" b="1" dirty="0">
                <a:solidFill>
                  <a:srgbClr val="C00000"/>
                </a:solidFill>
                <a:latin typeface="Consolas" panose="020B0609020204030204" pitchFamily="49" charset="0"/>
              </a:rPr>
              <a:t>public </a:t>
            </a:r>
            <a:r>
              <a:rPr lang="fr-FR" sz="1600" b="1" dirty="0" err="1">
                <a:solidFill>
                  <a:srgbClr val="C00000"/>
                </a:solidFill>
                <a:latin typeface="Consolas" panose="020B0609020204030204" pitchFamily="49" charset="0"/>
              </a:rPr>
              <a:t>RectShape</a:t>
            </a:r>
            <a:r>
              <a:rPr lang="fr-FR" sz="1600" b="1" dirty="0">
                <a:solidFill>
                  <a:srgbClr val="C00000"/>
                </a:solidFill>
                <a:latin typeface="Consolas" panose="020B0609020204030204" pitchFamily="49" charset="0"/>
              </a:rPr>
              <a:t>(double </a:t>
            </a:r>
            <a:r>
              <a:rPr lang="fr-FR" sz="1600" b="1" dirty="0" err="1">
                <a:solidFill>
                  <a:srgbClr val="C00000"/>
                </a:solidFill>
                <a:latin typeface="Consolas" panose="020B0609020204030204" pitchFamily="49" charset="0"/>
              </a:rPr>
              <a:t>len</a:t>
            </a:r>
            <a:r>
              <a:rPr lang="fr-FR" sz="1600" b="1" dirty="0">
                <a:solidFill>
                  <a:srgbClr val="C00000"/>
                </a:solidFill>
                <a:latin typeface="Consolas" panose="020B0609020204030204" pitchFamily="49" charset="0"/>
              </a:rPr>
              <a:t>, double w, double </a:t>
            </a:r>
            <a:r>
              <a:rPr lang="fr-FR" sz="1600" b="1" dirty="0">
                <a:solidFill>
                  <a:srgbClr val="C00000"/>
                </a:solidFill>
                <a:highlight>
                  <a:srgbClr val="F0D8A8"/>
                </a:highlight>
                <a:latin typeface="Consolas" panose="020B0609020204030204" pitchFamily="49" charset="0"/>
              </a:rPr>
              <a:t>h) </a:t>
            </a:r>
            <a:r>
              <a:rPr lang="en-US" sz="1600" dirty="0">
                <a:solidFill>
                  <a:srgbClr val="C00000"/>
                </a:solidFill>
                <a:latin typeface="Consolas" panose="020B0609020204030204" pitchFamily="49" charset="0"/>
              </a:rPr>
              <a:t>{</a:t>
            </a:r>
          </a:p>
          <a:p>
            <a:pPr>
              <a:defRPr/>
            </a:pPr>
            <a:r>
              <a:rPr lang="en-US" sz="1600" dirty="0">
                <a:solidFill>
                  <a:srgbClr val="C00000"/>
                </a:solidFill>
                <a:latin typeface="Consolas" panose="020B0609020204030204" pitchFamily="49" charset="0"/>
              </a:rPr>
              <a:t>	length = </a:t>
            </a:r>
            <a:r>
              <a:rPr lang="en-US" sz="1600" dirty="0" err="1">
                <a:solidFill>
                  <a:srgbClr val="C00000"/>
                </a:solidFill>
                <a:latin typeface="Consolas" panose="020B0609020204030204" pitchFamily="49" charset="0"/>
              </a:rPr>
              <a:t>len</a:t>
            </a:r>
            <a:r>
              <a:rPr lang="en-US" sz="1600" dirty="0">
                <a:solidFill>
                  <a:srgbClr val="C00000"/>
                </a:solidFill>
                <a:latin typeface="Consolas" panose="020B0609020204030204" pitchFamily="49" charset="0"/>
              </a:rPr>
              <a:t>;</a:t>
            </a:r>
          </a:p>
          <a:p>
            <a:pPr>
              <a:defRPr/>
            </a:pPr>
            <a:r>
              <a:rPr lang="en-US" sz="1600" dirty="0">
                <a:solidFill>
                  <a:srgbClr val="C00000"/>
                </a:solidFill>
                <a:latin typeface="Consolas" panose="020B0609020204030204" pitchFamily="49" charset="0"/>
              </a:rPr>
              <a:t>	width = w;</a:t>
            </a:r>
          </a:p>
          <a:p>
            <a:pPr>
              <a:defRPr/>
            </a:pPr>
            <a:r>
              <a:rPr lang="en-US" sz="1600" dirty="0">
                <a:solidFill>
                  <a:srgbClr val="C00000"/>
                </a:solidFill>
                <a:latin typeface="Consolas" panose="020B0609020204030204" pitchFamily="49" charset="0"/>
              </a:rPr>
              <a:t>	height = </a:t>
            </a:r>
            <a:r>
              <a:rPr lang="en-US" sz="1600" dirty="0">
                <a:solidFill>
                  <a:srgbClr val="C00000"/>
                </a:solidFill>
                <a:highlight>
                  <a:srgbClr val="D4D4D4"/>
                </a:highlight>
                <a:latin typeface="Consolas" panose="020B0609020204030204" pitchFamily="49" charset="0"/>
              </a:rPr>
              <a:t>h;</a:t>
            </a:r>
            <a:r>
              <a:rPr lang="en-US" sz="1600" dirty="0">
                <a:solidFill>
                  <a:srgbClr val="C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void</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setWidth</a:t>
            </a:r>
            <a:r>
              <a:rPr lang="en-US" sz="1600" b="1" dirty="0">
                <a:solidFill>
                  <a:srgbClr val="000000"/>
                </a:solidFill>
                <a:latin typeface="Consolas" panose="020B0609020204030204" pitchFamily="49" charset="0"/>
              </a:rPr>
              <a:t>(</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6A3E3E"/>
                </a:solidFill>
                <a:latin typeface="Consolas" panose="020B0609020204030204" pitchFamily="49" charset="0"/>
              </a:rPr>
              <a:t>w</a:t>
            </a:r>
            <a:r>
              <a:rPr lang="en-US" sz="1600" b="1" dirty="0">
                <a:solidFill>
                  <a:srgbClr val="000000"/>
                </a:solidFill>
                <a:latin typeface="Consolas" panose="020B0609020204030204" pitchFamily="49" charset="0"/>
              </a:rPr>
              <a:t>) {</a:t>
            </a:r>
          </a:p>
          <a:p>
            <a:pPr>
              <a:defRPr/>
            </a:pPr>
            <a:r>
              <a:rPr lang="en-US" sz="1600" dirty="0">
                <a:solidFill>
                  <a:srgbClr val="0000C0"/>
                </a:solidFill>
                <a:latin typeface="Consolas" panose="020B0609020204030204" pitchFamily="49" charset="0"/>
              </a:rPr>
              <a:t>	width</a:t>
            </a:r>
            <a:r>
              <a:rPr lang="en-US" sz="1600" dirty="0">
                <a:solidFill>
                  <a:srgbClr val="000000"/>
                </a:solidFill>
                <a:latin typeface="Consolas" panose="020B0609020204030204" pitchFamily="49" charset="0"/>
              </a:rPr>
              <a:t> = </a:t>
            </a:r>
            <a:r>
              <a:rPr lang="en-US" sz="1600" dirty="0">
                <a:solidFill>
                  <a:srgbClr val="6A3E3E"/>
                </a:solidFill>
                <a:latin typeface="Consolas" panose="020B0609020204030204" pitchFamily="49" charset="0"/>
              </a:rPr>
              <a:t>w</a:t>
            </a:r>
            <a:r>
              <a:rPr lang="en-US" sz="1600"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void</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setLength</a:t>
            </a:r>
            <a:r>
              <a:rPr lang="en-US" sz="1600" b="1" dirty="0">
                <a:solidFill>
                  <a:srgbClr val="000000"/>
                </a:solidFill>
                <a:latin typeface="Consolas" panose="020B0609020204030204" pitchFamily="49" charset="0"/>
              </a:rPr>
              <a:t>(</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6A3E3E"/>
                </a:solidFill>
                <a:latin typeface="Consolas" panose="020B0609020204030204" pitchFamily="49" charset="0"/>
              </a:rPr>
              <a:t>len</a:t>
            </a:r>
            <a:r>
              <a:rPr lang="en-US" sz="1600" b="1" dirty="0">
                <a:solidFill>
                  <a:srgbClr val="000000"/>
                </a:solidFill>
                <a:latin typeface="Consolas" panose="020B0609020204030204" pitchFamily="49" charset="0"/>
              </a:rPr>
              <a:t>) {</a:t>
            </a:r>
          </a:p>
          <a:p>
            <a:pPr>
              <a:defRPr/>
            </a:pPr>
            <a:r>
              <a:rPr lang="en-US" sz="1600" dirty="0">
                <a:solidFill>
                  <a:srgbClr val="0000C0"/>
                </a:solidFill>
                <a:latin typeface="Consolas" panose="020B0609020204030204" pitchFamily="49" charset="0"/>
              </a:rPr>
              <a:t>	length</a:t>
            </a:r>
            <a:r>
              <a:rPr lang="en-US" sz="1600" dirty="0">
                <a:solidFill>
                  <a:srgbClr val="000000"/>
                </a:solidFill>
                <a:latin typeface="Consolas" panose="020B0609020204030204" pitchFamily="49" charset="0"/>
              </a:rPr>
              <a:t> = </a:t>
            </a:r>
            <a:r>
              <a:rPr lang="en-US" sz="1600" dirty="0" err="1">
                <a:solidFill>
                  <a:srgbClr val="6A3E3E"/>
                </a:solidFill>
                <a:latin typeface="Consolas" panose="020B0609020204030204" pitchFamily="49" charset="0"/>
              </a:rPr>
              <a:t>len</a:t>
            </a:r>
            <a:r>
              <a:rPr lang="en-US" sz="1600"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void</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setHeight</a:t>
            </a:r>
            <a:r>
              <a:rPr lang="en-US" sz="1600" b="1" dirty="0">
                <a:solidFill>
                  <a:srgbClr val="000000"/>
                </a:solidFill>
                <a:latin typeface="Consolas" panose="020B0609020204030204" pitchFamily="49" charset="0"/>
              </a:rPr>
              <a:t>(</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a:solidFill>
                  <a:srgbClr val="6A3E3E"/>
                </a:solidFill>
                <a:latin typeface="Consolas" panose="020B0609020204030204" pitchFamily="49" charset="0"/>
              </a:rPr>
              <a:t>h</a:t>
            </a:r>
            <a:r>
              <a:rPr lang="en-US" sz="1600" b="1" dirty="0">
                <a:solidFill>
                  <a:srgbClr val="000000"/>
                </a:solidFill>
                <a:latin typeface="Consolas" panose="020B0609020204030204" pitchFamily="49" charset="0"/>
              </a:rPr>
              <a:t>) {</a:t>
            </a:r>
          </a:p>
          <a:p>
            <a:pPr>
              <a:defRPr/>
            </a:pPr>
            <a:r>
              <a:rPr lang="en-US" sz="1600" dirty="0">
                <a:solidFill>
                  <a:srgbClr val="0000C0"/>
                </a:solidFill>
                <a:latin typeface="Consolas" panose="020B0609020204030204" pitchFamily="49" charset="0"/>
              </a:rPr>
              <a:t>	height</a:t>
            </a:r>
            <a:r>
              <a:rPr lang="en-US" sz="1600" dirty="0">
                <a:solidFill>
                  <a:srgbClr val="000000"/>
                </a:solidFill>
                <a:latin typeface="Consolas" panose="020B0609020204030204" pitchFamily="49" charset="0"/>
              </a:rPr>
              <a:t> = </a:t>
            </a:r>
            <a:r>
              <a:rPr lang="en-US" sz="1600" dirty="0">
                <a:solidFill>
                  <a:srgbClr val="6A3E3E"/>
                </a:solidFill>
                <a:latin typeface="Consolas" panose="020B0609020204030204" pitchFamily="49" charset="0"/>
              </a:rPr>
              <a:t>h</a:t>
            </a:r>
            <a:r>
              <a:rPr lang="en-US" sz="1600"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getWidth</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return</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width</a:t>
            </a:r>
            <a:r>
              <a:rPr lang="en-US" sz="1600" b="1" dirty="0">
                <a:solidFill>
                  <a:srgbClr val="000000"/>
                </a:solidFill>
                <a:latin typeface="Consolas" panose="020B0609020204030204" pitchFamily="49" charset="0"/>
              </a:rPr>
              <a:t>;</a:t>
            </a:r>
            <a:r>
              <a:rPr lang="en-US" sz="1600"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getLength</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return</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length</a:t>
            </a:r>
            <a:r>
              <a:rPr lang="en-US" sz="1600" b="1" dirty="0">
                <a:solidFill>
                  <a:srgbClr val="000000"/>
                </a:solidFill>
                <a:latin typeface="Consolas" panose="020B0609020204030204" pitchFamily="49" charset="0"/>
              </a:rPr>
              <a:t>;</a:t>
            </a:r>
            <a:r>
              <a:rPr lang="en-US" sz="1600"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getHeight</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return</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height</a:t>
            </a:r>
            <a:r>
              <a:rPr lang="en-US" sz="1600" b="1" dirty="0">
                <a:solidFill>
                  <a:srgbClr val="000000"/>
                </a:solidFill>
                <a:latin typeface="Consolas" panose="020B0609020204030204" pitchFamily="49" charset="0"/>
              </a:rPr>
              <a:t>;</a:t>
            </a:r>
            <a:r>
              <a:rPr lang="en-US" sz="1600" dirty="0">
                <a:solidFill>
                  <a:srgbClr val="000000"/>
                </a:solidFill>
                <a:latin typeface="Consolas" panose="020B0609020204030204" pitchFamily="49" charset="0"/>
              </a:rPr>
              <a:t>}</a:t>
            </a:r>
          </a:p>
          <a:p>
            <a:pPr>
              <a:defRPr/>
            </a:pPr>
            <a:r>
              <a:rPr lang="en-US" sz="1600" b="1" dirty="0">
                <a:solidFill>
                  <a:srgbClr val="7F0055"/>
                </a:solidFill>
                <a:latin typeface="Consolas" panose="020B0609020204030204" pitchFamily="49" charset="0"/>
              </a:rPr>
              <a:t>    public</a:t>
            </a:r>
            <a:r>
              <a:rPr lang="en-US" sz="1600" b="1" dirty="0">
                <a:solidFill>
                  <a:srgbClr val="000000"/>
                </a:solidFill>
                <a:latin typeface="Consolas" panose="020B0609020204030204" pitchFamily="49" charset="0"/>
              </a:rPr>
              <a:t> </a:t>
            </a:r>
            <a:r>
              <a:rPr lang="en-US" sz="1600" b="1" dirty="0">
                <a:solidFill>
                  <a:srgbClr val="7F0055"/>
                </a:solidFill>
                <a:latin typeface="Consolas" panose="020B0609020204030204" pitchFamily="49" charset="0"/>
              </a:rPr>
              <a:t>double</a:t>
            </a:r>
            <a:r>
              <a:rPr lang="en-US" sz="1600" b="1" dirty="0">
                <a:solidFill>
                  <a:srgbClr val="000000"/>
                </a:solidFill>
                <a:latin typeface="Consolas" panose="020B0609020204030204" pitchFamily="49" charset="0"/>
              </a:rPr>
              <a:t> </a:t>
            </a:r>
            <a:r>
              <a:rPr lang="en-US" sz="1600" b="1" dirty="0" err="1">
                <a:solidFill>
                  <a:srgbClr val="000000"/>
                </a:solidFill>
                <a:latin typeface="Consolas" panose="020B0609020204030204" pitchFamily="49" charset="0"/>
              </a:rPr>
              <a:t>getVolume</a:t>
            </a:r>
            <a:r>
              <a:rPr lang="en-US" sz="1600" b="1" dirty="0">
                <a:solidFill>
                  <a:srgbClr val="000000"/>
                </a:solidFill>
                <a:latin typeface="Consolas" panose="020B0609020204030204" pitchFamily="49" charset="0"/>
              </a:rPr>
              <a:t>() {</a:t>
            </a:r>
          </a:p>
          <a:p>
            <a:pPr>
              <a:defRPr/>
            </a:pPr>
            <a:r>
              <a:rPr lang="en-US" sz="1600" b="1" dirty="0">
                <a:solidFill>
                  <a:srgbClr val="7F0055"/>
                </a:solidFill>
                <a:latin typeface="Consolas" panose="020B0609020204030204" pitchFamily="49" charset="0"/>
              </a:rPr>
              <a:t>	return</a:t>
            </a:r>
            <a:r>
              <a:rPr lang="en-US" sz="1600" b="1" dirty="0">
                <a:solidFill>
                  <a:srgbClr val="000000"/>
                </a:solidFill>
                <a:latin typeface="Consolas" panose="020B0609020204030204" pitchFamily="49" charset="0"/>
              </a:rPr>
              <a:t> </a:t>
            </a:r>
            <a:r>
              <a:rPr lang="en-US" sz="1600" b="1" dirty="0">
                <a:solidFill>
                  <a:srgbClr val="0000C0"/>
                </a:solidFill>
                <a:latin typeface="Consolas" panose="020B0609020204030204" pitchFamily="49" charset="0"/>
              </a:rPr>
              <a:t>length</a:t>
            </a:r>
            <a:r>
              <a:rPr lang="en-US" sz="1600" b="1" dirty="0">
                <a:solidFill>
                  <a:srgbClr val="000000"/>
                </a:solidFill>
                <a:latin typeface="Consolas" panose="020B0609020204030204" pitchFamily="49" charset="0"/>
              </a:rPr>
              <a:t> * </a:t>
            </a:r>
            <a:r>
              <a:rPr lang="en-US" sz="1600" b="1" dirty="0">
                <a:solidFill>
                  <a:srgbClr val="0000C0"/>
                </a:solidFill>
                <a:latin typeface="Consolas" panose="020B0609020204030204" pitchFamily="49" charset="0"/>
              </a:rPr>
              <a:t>width</a:t>
            </a:r>
            <a:r>
              <a:rPr lang="en-US" sz="1600" b="1" dirty="0">
                <a:solidFill>
                  <a:srgbClr val="000000"/>
                </a:solidFill>
                <a:latin typeface="Consolas" panose="020B0609020204030204" pitchFamily="49" charset="0"/>
              </a:rPr>
              <a:t> * </a:t>
            </a:r>
            <a:r>
              <a:rPr lang="en-US" sz="1600" b="1" dirty="0">
                <a:solidFill>
                  <a:srgbClr val="0000C0"/>
                </a:solidFill>
                <a:latin typeface="Consolas" panose="020B0609020204030204" pitchFamily="49" charset="0"/>
              </a:rPr>
              <a:t>height</a:t>
            </a:r>
            <a:r>
              <a:rPr lang="en-US" sz="1600" b="1" dirty="0">
                <a:solidFill>
                  <a:srgbClr val="000000"/>
                </a:solidFill>
                <a:latin typeface="Consolas" panose="020B0609020204030204" pitchFamily="49" charset="0"/>
              </a:rPr>
              <a:t>;</a:t>
            </a:r>
            <a:r>
              <a:rPr lang="en-US" sz="1600" dirty="0">
                <a:solidFill>
                  <a:srgbClr val="000000"/>
                </a:solidFill>
                <a:latin typeface="Consolas" panose="020B0609020204030204" pitchFamily="49" charset="0"/>
              </a:rPr>
              <a:t>}</a:t>
            </a:r>
            <a:endParaRPr lang="en-US" sz="1600" dirty="0">
              <a:latin typeface="Consolas" panose="020B0609020204030204" pitchFamily="49" charset="0"/>
            </a:endParaRPr>
          </a:p>
          <a:p>
            <a:pPr>
              <a:defRPr/>
            </a:pPr>
            <a:r>
              <a:rPr lang="en-US" sz="16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3454926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F7D13-7FB7-1BBC-BFA9-4AA12676034B}"/>
              </a:ext>
            </a:extLst>
          </p:cNvPr>
          <p:cNvSpPr txBox="1">
            <a:spLocks noChangeArrowheads="1"/>
          </p:cNvSpPr>
          <p:nvPr/>
        </p:nvSpPr>
        <p:spPr>
          <a:xfrm>
            <a:off x="1411866" y="273628"/>
            <a:ext cx="3762807" cy="742507"/>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Objects and Classes</a:t>
            </a:r>
            <a:endParaRPr lang="en-US" altLang="en-US" sz="3200" dirty="0"/>
          </a:p>
        </p:txBody>
      </p:sp>
      <p:sp>
        <p:nvSpPr>
          <p:cNvPr id="40" name="TextBox 1">
            <a:extLst>
              <a:ext uri="{FF2B5EF4-FFF2-40B4-BE49-F238E27FC236}">
                <a16:creationId xmlns:a16="http://schemas.microsoft.com/office/drawing/2014/main" id="{7F12B9A7-7C2A-D56A-5185-7DE99D7A0DAA}"/>
              </a:ext>
            </a:extLst>
          </p:cNvPr>
          <p:cNvSpPr txBox="1">
            <a:spLocks noChangeArrowheads="1"/>
          </p:cNvSpPr>
          <p:nvPr/>
        </p:nvSpPr>
        <p:spPr bwMode="auto">
          <a:xfrm>
            <a:off x="1149817" y="58737"/>
            <a:ext cx="8153400" cy="674030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Classes in the java API</a:t>
            </a:r>
          </a:p>
          <a:p>
            <a:pPr>
              <a:spcBef>
                <a:spcPct val="0"/>
              </a:spcBef>
              <a:buClrTx/>
              <a:buFontTx/>
              <a:buNone/>
            </a:pPr>
            <a:endParaRPr lang="en-US" altLang="en-US" sz="2400" dirty="0"/>
          </a:p>
          <a:p>
            <a:pPr>
              <a:spcBef>
                <a:spcPct val="0"/>
              </a:spcBef>
              <a:buClrTx/>
              <a:buFontTx/>
              <a:buNone/>
            </a:pPr>
            <a:r>
              <a:rPr lang="en-US" altLang="en-US" sz="2400" dirty="0"/>
              <a:t>//Get the random number to write.</a:t>
            </a:r>
          </a:p>
          <a:p>
            <a:pPr>
              <a:spcBef>
                <a:spcPct val="0"/>
              </a:spcBef>
              <a:buClrTx/>
              <a:buFontTx/>
              <a:buNone/>
            </a:pPr>
            <a:r>
              <a:rPr lang="en-US" altLang="en-US" sz="2400" dirty="0" err="1"/>
              <a:t>System.out.print</a:t>
            </a:r>
            <a:r>
              <a:rPr lang="en-US" altLang="en-US" sz="2400" dirty="0"/>
              <a:t>(“Number of random numbers should I write”);</a:t>
            </a:r>
          </a:p>
          <a:p>
            <a:pPr>
              <a:spcBef>
                <a:spcPct val="0"/>
              </a:spcBef>
              <a:buClrTx/>
              <a:buFontTx/>
              <a:buNone/>
            </a:pPr>
            <a:endParaRPr lang="en-US" altLang="en-US" sz="2400" dirty="0"/>
          </a:p>
          <a:p>
            <a:pPr>
              <a:spcBef>
                <a:spcPct val="0"/>
              </a:spcBef>
              <a:buClrTx/>
              <a:buFontTx/>
              <a:buNone/>
            </a:pPr>
            <a:r>
              <a:rPr lang="en-US" altLang="en-US" sz="2400" dirty="0"/>
              <a:t>int </a:t>
            </a:r>
            <a:r>
              <a:rPr lang="en-US" altLang="en-US" sz="2400" dirty="0" err="1"/>
              <a:t>maxNumbers</a:t>
            </a:r>
            <a:r>
              <a:rPr lang="en-US" altLang="en-US" sz="2400" dirty="0"/>
              <a:t> = </a:t>
            </a:r>
            <a:r>
              <a:rPr lang="en-US" altLang="en-US" sz="2400" dirty="0" err="1"/>
              <a:t>keyboard.nextInt</a:t>
            </a:r>
            <a:r>
              <a:rPr lang="en-US" altLang="en-US" sz="2400" dirty="0"/>
              <a:t>();</a:t>
            </a:r>
          </a:p>
          <a:p>
            <a:pPr>
              <a:spcBef>
                <a:spcPct val="0"/>
              </a:spcBef>
              <a:buClrTx/>
              <a:buFontTx/>
              <a:buNone/>
            </a:pPr>
            <a:r>
              <a:rPr lang="en-US" altLang="en-US" sz="2400" dirty="0"/>
              <a:t>for(int </a:t>
            </a:r>
            <a:r>
              <a:rPr lang="en-US" altLang="en-US" sz="2400" dirty="0" err="1"/>
              <a:t>i</a:t>
            </a:r>
            <a:r>
              <a:rPr lang="en-US" altLang="en-US" sz="2400" dirty="0"/>
              <a:t> = 0; </a:t>
            </a:r>
            <a:r>
              <a:rPr lang="en-US" altLang="en-US" sz="2400" dirty="0" err="1"/>
              <a:t>i</a:t>
            </a:r>
            <a:r>
              <a:rPr lang="en-US" altLang="en-US" sz="2400" dirty="0"/>
              <a:t> &lt; </a:t>
            </a:r>
            <a:r>
              <a:rPr lang="en-US" altLang="en-US" sz="2400" dirty="0" err="1"/>
              <a:t>maxNumbers</a:t>
            </a:r>
            <a:r>
              <a:rPr lang="en-US" altLang="en-US" sz="2400" dirty="0"/>
              <a:t>; </a:t>
            </a:r>
            <a:r>
              <a:rPr lang="en-US" altLang="en-US" sz="2400" dirty="0" err="1"/>
              <a:t>i</a:t>
            </a:r>
            <a:r>
              <a:rPr lang="en-US" altLang="en-US" sz="2400" dirty="0"/>
              <a:t>++){</a:t>
            </a:r>
          </a:p>
          <a:p>
            <a:pPr>
              <a:spcBef>
                <a:spcPct val="0"/>
              </a:spcBef>
              <a:buClrTx/>
              <a:buFontTx/>
              <a:buNone/>
            </a:pPr>
            <a:r>
              <a:rPr lang="en-US" altLang="en-US" sz="2400" dirty="0"/>
              <a:t>	//Generate a random integer;</a:t>
            </a:r>
          </a:p>
          <a:p>
            <a:pPr>
              <a:spcBef>
                <a:spcPct val="0"/>
              </a:spcBef>
              <a:buClrTx/>
              <a:buFontTx/>
              <a:buNone/>
            </a:pPr>
            <a:r>
              <a:rPr lang="en-US" altLang="en-US" sz="2400" dirty="0"/>
              <a:t>	int number = </a:t>
            </a:r>
            <a:r>
              <a:rPr lang="en-US" altLang="en-US" sz="2400" dirty="0" err="1"/>
              <a:t>rand.nextInt</a:t>
            </a:r>
            <a:r>
              <a:rPr lang="en-US" altLang="en-US" sz="2400" dirty="0"/>
              <a:t>();</a:t>
            </a:r>
          </a:p>
          <a:p>
            <a:pPr>
              <a:spcBef>
                <a:spcPct val="0"/>
              </a:spcBef>
              <a:buClrTx/>
              <a:buFontTx/>
              <a:buNone/>
            </a:pPr>
            <a:r>
              <a:rPr lang="en-US" altLang="en-US" sz="2400" dirty="0"/>
              <a:t>	//int number = </a:t>
            </a:r>
            <a:r>
              <a:rPr lang="en-US" altLang="en-US" sz="2400" dirty="0" err="1"/>
              <a:t>rand.nextInt</a:t>
            </a:r>
            <a:r>
              <a:rPr lang="en-US" altLang="en-US" sz="2400" dirty="0"/>
              <a:t>(12) - 14/2;</a:t>
            </a:r>
          </a:p>
          <a:p>
            <a:pPr>
              <a:spcBef>
                <a:spcPct val="0"/>
              </a:spcBef>
              <a:buClrTx/>
              <a:buFontTx/>
              <a:buNone/>
            </a:pPr>
            <a:r>
              <a:rPr lang="en-US" altLang="en-US" sz="2400" dirty="0"/>
              <a:t>				//range = [-7, 4] or [-7, 5)</a:t>
            </a:r>
          </a:p>
          <a:p>
            <a:pPr>
              <a:spcBef>
                <a:spcPct val="0"/>
              </a:spcBef>
              <a:buClrTx/>
              <a:buFontTx/>
              <a:buNone/>
            </a:pPr>
            <a:r>
              <a:rPr lang="en-US" altLang="en-US" sz="2400" dirty="0"/>
              <a:t>	//Write the random numbers to the file.</a:t>
            </a:r>
          </a:p>
          <a:p>
            <a:pPr>
              <a:spcBef>
                <a:spcPct val="0"/>
              </a:spcBef>
              <a:buClrTx/>
              <a:buFontTx/>
              <a:buNone/>
            </a:pPr>
            <a:r>
              <a:rPr lang="en-US" altLang="en-US" sz="2400" dirty="0"/>
              <a:t>	</a:t>
            </a:r>
            <a:r>
              <a:rPr lang="en-US" altLang="en-US" sz="2400" dirty="0" err="1"/>
              <a:t>outputFile.println</a:t>
            </a:r>
            <a:r>
              <a:rPr lang="en-US" altLang="en-US" sz="2400" dirty="0"/>
              <a:t>(number);</a:t>
            </a:r>
          </a:p>
          <a:p>
            <a:pPr>
              <a:spcBef>
                <a:spcPct val="0"/>
              </a:spcBef>
              <a:buClrTx/>
              <a:buFontTx/>
              <a:buNone/>
            </a:pPr>
            <a:r>
              <a:rPr lang="en-US" altLang="en-US" sz="2400" dirty="0"/>
              <a:t>}</a:t>
            </a:r>
          </a:p>
          <a:p>
            <a:pPr>
              <a:spcBef>
                <a:spcPct val="0"/>
              </a:spcBef>
              <a:buClrTx/>
              <a:buFontTx/>
              <a:buNone/>
            </a:pPr>
            <a:endParaRPr lang="en-US" altLang="en-US" sz="2400" dirty="0"/>
          </a:p>
          <a:p>
            <a:pPr>
              <a:spcBef>
                <a:spcPct val="0"/>
              </a:spcBef>
              <a:buClrTx/>
              <a:buFontTx/>
              <a:buNone/>
            </a:pPr>
            <a:r>
              <a:rPr lang="en-US" altLang="en-US" sz="2400" dirty="0"/>
              <a:t>//Close the file.</a:t>
            </a:r>
          </a:p>
          <a:p>
            <a:pPr>
              <a:spcBef>
                <a:spcPct val="0"/>
              </a:spcBef>
              <a:buClrTx/>
              <a:buFontTx/>
              <a:buNone/>
            </a:pPr>
            <a:r>
              <a:rPr lang="en-US" altLang="en-US" sz="2400" dirty="0" err="1"/>
              <a:t>outputFile.close</a:t>
            </a:r>
            <a:r>
              <a:rPr lang="en-US" altLang="en-US" sz="2400" dirty="0"/>
              <a:t>();</a:t>
            </a:r>
          </a:p>
          <a:p>
            <a:pPr>
              <a:spcBef>
                <a:spcPct val="0"/>
              </a:spcBef>
              <a:buClrTx/>
              <a:buFontTx/>
              <a:buNone/>
            </a:pPr>
            <a:r>
              <a:rPr lang="en-US" altLang="en-US" sz="2400" dirty="0"/>
              <a:t>} //end of main</a:t>
            </a:r>
          </a:p>
        </p:txBody>
      </p:sp>
      <p:grpSp>
        <p:nvGrpSpPr>
          <p:cNvPr id="4" name="Group 51">
            <a:extLst>
              <a:ext uri="{FF2B5EF4-FFF2-40B4-BE49-F238E27FC236}">
                <a16:creationId xmlns:a16="http://schemas.microsoft.com/office/drawing/2014/main" id="{5C85856E-2B80-8D80-DE42-ADAD9A0E4525}"/>
              </a:ext>
            </a:extLst>
          </p:cNvPr>
          <p:cNvGrpSpPr>
            <a:grpSpLocks/>
          </p:cNvGrpSpPr>
          <p:nvPr/>
        </p:nvGrpSpPr>
        <p:grpSpPr bwMode="auto">
          <a:xfrm>
            <a:off x="8666019" y="1811483"/>
            <a:ext cx="2563234" cy="4648200"/>
            <a:chOff x="2165" y="816"/>
            <a:chExt cx="1776" cy="3072"/>
          </a:xfrm>
        </p:grpSpPr>
        <p:sp>
          <p:nvSpPr>
            <p:cNvPr id="5" name="Rectangle 4">
              <a:extLst>
                <a:ext uri="{FF2B5EF4-FFF2-40B4-BE49-F238E27FC236}">
                  <a16:creationId xmlns:a16="http://schemas.microsoft.com/office/drawing/2014/main" id="{27852BD8-2546-6D59-73FB-658BE9F5A71D}"/>
                </a:ext>
              </a:extLst>
            </p:cNvPr>
            <p:cNvSpPr>
              <a:spLocks noChangeArrowheads="1"/>
            </p:cNvSpPr>
            <p:nvPr/>
          </p:nvSpPr>
          <p:spPr bwMode="auto">
            <a:xfrm>
              <a:off x="2165" y="816"/>
              <a:ext cx="1776" cy="28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400" dirty="0"/>
                <a:t>Random Object</a:t>
              </a:r>
            </a:p>
          </p:txBody>
        </p:sp>
        <p:sp>
          <p:nvSpPr>
            <p:cNvPr id="6" name="Rectangle 5">
              <a:extLst>
                <a:ext uri="{FF2B5EF4-FFF2-40B4-BE49-F238E27FC236}">
                  <a16:creationId xmlns:a16="http://schemas.microsoft.com/office/drawing/2014/main" id="{11096F19-FD92-3CED-231A-E646626780BE}"/>
                </a:ext>
              </a:extLst>
            </p:cNvPr>
            <p:cNvSpPr>
              <a:spLocks noChangeArrowheads="1"/>
            </p:cNvSpPr>
            <p:nvPr/>
          </p:nvSpPr>
          <p:spPr bwMode="auto">
            <a:xfrm>
              <a:off x="2165" y="1104"/>
              <a:ext cx="1776" cy="336"/>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600" dirty="0"/>
                <a:t>Attributes (data)</a:t>
              </a:r>
              <a:br>
                <a:rPr lang="en-US" altLang="en-US" sz="1600" dirty="0"/>
              </a:br>
              <a:r>
                <a:rPr lang="en-US" altLang="en-US" sz="1600" dirty="0"/>
                <a:t>typically private to this object</a:t>
              </a:r>
            </a:p>
          </p:txBody>
        </p:sp>
        <p:sp>
          <p:nvSpPr>
            <p:cNvPr id="7" name="Rectangle 6">
              <a:extLst>
                <a:ext uri="{FF2B5EF4-FFF2-40B4-BE49-F238E27FC236}">
                  <a16:creationId xmlns:a16="http://schemas.microsoft.com/office/drawing/2014/main" id="{66900985-AEDE-8FBA-AB6F-8DF3DF56F9ED}"/>
                </a:ext>
              </a:extLst>
            </p:cNvPr>
            <p:cNvSpPr>
              <a:spLocks noChangeArrowheads="1"/>
            </p:cNvSpPr>
            <p:nvPr/>
          </p:nvSpPr>
          <p:spPr bwMode="auto">
            <a:xfrm>
              <a:off x="2165" y="1440"/>
              <a:ext cx="1776" cy="2448"/>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b"/>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1800" dirty="0"/>
                <a:t>Methods</a:t>
              </a:r>
              <a:br>
                <a:rPr lang="en-US" altLang="en-US" sz="1800" dirty="0"/>
              </a:br>
              <a:r>
                <a:rPr lang="en-US" altLang="en-US" sz="1800" dirty="0"/>
                <a:t>(behaviors / procedures)</a:t>
              </a:r>
            </a:p>
          </p:txBody>
        </p:sp>
        <p:grpSp>
          <p:nvGrpSpPr>
            <p:cNvPr id="8" name="Group 7">
              <a:extLst>
                <a:ext uri="{FF2B5EF4-FFF2-40B4-BE49-F238E27FC236}">
                  <a16:creationId xmlns:a16="http://schemas.microsoft.com/office/drawing/2014/main" id="{491A58EE-CEEF-BB77-7E34-D329BC429819}"/>
                </a:ext>
              </a:extLst>
            </p:cNvPr>
            <p:cNvGrpSpPr>
              <a:grpSpLocks/>
            </p:cNvGrpSpPr>
            <p:nvPr/>
          </p:nvGrpSpPr>
          <p:grpSpPr bwMode="auto">
            <a:xfrm>
              <a:off x="2501" y="2112"/>
              <a:ext cx="1147" cy="1296"/>
              <a:chOff x="1584" y="1584"/>
              <a:chExt cx="1402" cy="1584"/>
            </a:xfrm>
          </p:grpSpPr>
          <p:grpSp>
            <p:nvGrpSpPr>
              <p:cNvPr id="12" name="Group 8">
                <a:extLst>
                  <a:ext uri="{FF2B5EF4-FFF2-40B4-BE49-F238E27FC236}">
                    <a16:creationId xmlns:a16="http://schemas.microsoft.com/office/drawing/2014/main" id="{A60A6BBA-A7B1-82A1-B98D-C24080860617}"/>
                  </a:ext>
                </a:extLst>
              </p:cNvPr>
              <p:cNvGrpSpPr>
                <a:grpSpLocks/>
              </p:cNvGrpSpPr>
              <p:nvPr/>
            </p:nvGrpSpPr>
            <p:grpSpPr bwMode="auto">
              <a:xfrm>
                <a:off x="1584" y="1584"/>
                <a:ext cx="346" cy="432"/>
                <a:chOff x="1776" y="2208"/>
                <a:chExt cx="192" cy="240"/>
              </a:xfrm>
            </p:grpSpPr>
            <p:sp>
              <p:nvSpPr>
                <p:cNvPr id="37" name="AutoShape 9">
                  <a:extLst>
                    <a:ext uri="{FF2B5EF4-FFF2-40B4-BE49-F238E27FC236}">
                      <a16:creationId xmlns:a16="http://schemas.microsoft.com/office/drawing/2014/main" id="{6FDCC7F0-A881-18AA-3BFB-CD7E6BE6E333}"/>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8" name="AutoShape 10">
                  <a:extLst>
                    <a:ext uri="{FF2B5EF4-FFF2-40B4-BE49-F238E27FC236}">
                      <a16:creationId xmlns:a16="http://schemas.microsoft.com/office/drawing/2014/main" id="{409815B8-640D-45AB-A921-F603042964B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3" name="Group 11">
                <a:extLst>
                  <a:ext uri="{FF2B5EF4-FFF2-40B4-BE49-F238E27FC236}">
                    <a16:creationId xmlns:a16="http://schemas.microsoft.com/office/drawing/2014/main" id="{EECF1643-84B1-92EF-14DF-2F05D26AB455}"/>
                  </a:ext>
                </a:extLst>
              </p:cNvPr>
              <p:cNvGrpSpPr>
                <a:grpSpLocks/>
              </p:cNvGrpSpPr>
              <p:nvPr/>
            </p:nvGrpSpPr>
            <p:grpSpPr bwMode="auto">
              <a:xfrm>
                <a:off x="2112" y="1584"/>
                <a:ext cx="346" cy="432"/>
                <a:chOff x="1776" y="2208"/>
                <a:chExt cx="192" cy="240"/>
              </a:xfrm>
            </p:grpSpPr>
            <p:sp>
              <p:nvSpPr>
                <p:cNvPr id="35" name="AutoShape 12">
                  <a:extLst>
                    <a:ext uri="{FF2B5EF4-FFF2-40B4-BE49-F238E27FC236}">
                      <a16:creationId xmlns:a16="http://schemas.microsoft.com/office/drawing/2014/main" id="{2338AA76-03D6-E6C6-7561-977D6C91936F}"/>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6" name="AutoShape 13">
                  <a:extLst>
                    <a:ext uri="{FF2B5EF4-FFF2-40B4-BE49-F238E27FC236}">
                      <a16:creationId xmlns:a16="http://schemas.microsoft.com/office/drawing/2014/main" id="{CBFD63FD-8F64-5262-A19B-F2D8F409F1E6}"/>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4" name="Group 14">
                <a:extLst>
                  <a:ext uri="{FF2B5EF4-FFF2-40B4-BE49-F238E27FC236}">
                    <a16:creationId xmlns:a16="http://schemas.microsoft.com/office/drawing/2014/main" id="{183FAAF2-9610-7E62-8B37-58DCF0994933}"/>
                  </a:ext>
                </a:extLst>
              </p:cNvPr>
              <p:cNvGrpSpPr>
                <a:grpSpLocks/>
              </p:cNvGrpSpPr>
              <p:nvPr/>
            </p:nvGrpSpPr>
            <p:grpSpPr bwMode="auto">
              <a:xfrm>
                <a:off x="2640" y="1584"/>
                <a:ext cx="346" cy="432"/>
                <a:chOff x="1776" y="2208"/>
                <a:chExt cx="192" cy="240"/>
              </a:xfrm>
            </p:grpSpPr>
            <p:sp>
              <p:nvSpPr>
                <p:cNvPr id="33" name="AutoShape 15">
                  <a:extLst>
                    <a:ext uri="{FF2B5EF4-FFF2-40B4-BE49-F238E27FC236}">
                      <a16:creationId xmlns:a16="http://schemas.microsoft.com/office/drawing/2014/main" id="{A38AF675-7D49-F701-FC9A-FBF7A39843F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4" name="AutoShape 16">
                  <a:extLst>
                    <a:ext uri="{FF2B5EF4-FFF2-40B4-BE49-F238E27FC236}">
                      <a16:creationId xmlns:a16="http://schemas.microsoft.com/office/drawing/2014/main" id="{A1360A8E-0AF0-618D-CE77-A5E13D272BE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5" name="Group 17">
                <a:extLst>
                  <a:ext uri="{FF2B5EF4-FFF2-40B4-BE49-F238E27FC236}">
                    <a16:creationId xmlns:a16="http://schemas.microsoft.com/office/drawing/2014/main" id="{D3FE988E-969F-432B-62DE-3D9AF11DE562}"/>
                  </a:ext>
                </a:extLst>
              </p:cNvPr>
              <p:cNvGrpSpPr>
                <a:grpSpLocks/>
              </p:cNvGrpSpPr>
              <p:nvPr/>
            </p:nvGrpSpPr>
            <p:grpSpPr bwMode="auto">
              <a:xfrm>
                <a:off x="2640" y="2736"/>
                <a:ext cx="346" cy="432"/>
                <a:chOff x="1776" y="2208"/>
                <a:chExt cx="192" cy="240"/>
              </a:xfrm>
            </p:grpSpPr>
            <p:sp>
              <p:nvSpPr>
                <p:cNvPr id="31" name="AutoShape 18">
                  <a:extLst>
                    <a:ext uri="{FF2B5EF4-FFF2-40B4-BE49-F238E27FC236}">
                      <a16:creationId xmlns:a16="http://schemas.microsoft.com/office/drawing/2014/main" id="{185EEA02-120D-E3AF-832C-3D77D9E4516A}"/>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2" name="AutoShape 19">
                  <a:extLst>
                    <a:ext uri="{FF2B5EF4-FFF2-40B4-BE49-F238E27FC236}">
                      <a16:creationId xmlns:a16="http://schemas.microsoft.com/office/drawing/2014/main" id="{7C35C87F-0BBF-C6D2-67C2-153C0A018BD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6" name="Group 20">
                <a:extLst>
                  <a:ext uri="{FF2B5EF4-FFF2-40B4-BE49-F238E27FC236}">
                    <a16:creationId xmlns:a16="http://schemas.microsoft.com/office/drawing/2014/main" id="{E368C952-6AFA-FFEC-17AD-AF4C9E21AA58}"/>
                  </a:ext>
                </a:extLst>
              </p:cNvPr>
              <p:cNvGrpSpPr>
                <a:grpSpLocks/>
              </p:cNvGrpSpPr>
              <p:nvPr/>
            </p:nvGrpSpPr>
            <p:grpSpPr bwMode="auto">
              <a:xfrm>
                <a:off x="1584" y="2160"/>
                <a:ext cx="346" cy="432"/>
                <a:chOff x="1776" y="2208"/>
                <a:chExt cx="192" cy="240"/>
              </a:xfrm>
            </p:grpSpPr>
            <p:sp>
              <p:nvSpPr>
                <p:cNvPr id="29" name="AutoShape 21">
                  <a:extLst>
                    <a:ext uri="{FF2B5EF4-FFF2-40B4-BE49-F238E27FC236}">
                      <a16:creationId xmlns:a16="http://schemas.microsoft.com/office/drawing/2014/main" id="{3370E89A-8A84-B6C1-27F7-0EB89A9797D4}"/>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30" name="AutoShape 22">
                  <a:extLst>
                    <a:ext uri="{FF2B5EF4-FFF2-40B4-BE49-F238E27FC236}">
                      <a16:creationId xmlns:a16="http://schemas.microsoft.com/office/drawing/2014/main" id="{7E89C421-41D1-40CB-5CA1-87002EC20342}"/>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7" name="Group 23">
                <a:extLst>
                  <a:ext uri="{FF2B5EF4-FFF2-40B4-BE49-F238E27FC236}">
                    <a16:creationId xmlns:a16="http://schemas.microsoft.com/office/drawing/2014/main" id="{DA255417-6C5D-4DE0-D6B0-BEC1EA2CD763}"/>
                  </a:ext>
                </a:extLst>
              </p:cNvPr>
              <p:cNvGrpSpPr>
                <a:grpSpLocks/>
              </p:cNvGrpSpPr>
              <p:nvPr/>
            </p:nvGrpSpPr>
            <p:grpSpPr bwMode="auto">
              <a:xfrm>
                <a:off x="2112" y="2160"/>
                <a:ext cx="346" cy="432"/>
                <a:chOff x="1776" y="2208"/>
                <a:chExt cx="192" cy="240"/>
              </a:xfrm>
            </p:grpSpPr>
            <p:sp>
              <p:nvSpPr>
                <p:cNvPr id="27" name="AutoShape 24">
                  <a:extLst>
                    <a:ext uri="{FF2B5EF4-FFF2-40B4-BE49-F238E27FC236}">
                      <a16:creationId xmlns:a16="http://schemas.microsoft.com/office/drawing/2014/main" id="{878BAB1A-E3A9-AE11-337F-4378944742E6}"/>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8" name="AutoShape 25">
                  <a:extLst>
                    <a:ext uri="{FF2B5EF4-FFF2-40B4-BE49-F238E27FC236}">
                      <a16:creationId xmlns:a16="http://schemas.microsoft.com/office/drawing/2014/main" id="{ACD6765E-2C93-5E82-3BE4-9CFCBC52A995}"/>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8" name="Group 26">
                <a:extLst>
                  <a:ext uri="{FF2B5EF4-FFF2-40B4-BE49-F238E27FC236}">
                    <a16:creationId xmlns:a16="http://schemas.microsoft.com/office/drawing/2014/main" id="{55241EF4-98CB-3D56-A9F4-22C9EC79AA5D}"/>
                  </a:ext>
                </a:extLst>
              </p:cNvPr>
              <p:cNvGrpSpPr>
                <a:grpSpLocks/>
              </p:cNvGrpSpPr>
              <p:nvPr/>
            </p:nvGrpSpPr>
            <p:grpSpPr bwMode="auto">
              <a:xfrm>
                <a:off x="2640" y="2160"/>
                <a:ext cx="346" cy="432"/>
                <a:chOff x="1776" y="2208"/>
                <a:chExt cx="192" cy="240"/>
              </a:xfrm>
            </p:grpSpPr>
            <p:sp>
              <p:nvSpPr>
                <p:cNvPr id="25" name="AutoShape 27">
                  <a:extLst>
                    <a:ext uri="{FF2B5EF4-FFF2-40B4-BE49-F238E27FC236}">
                      <a16:creationId xmlns:a16="http://schemas.microsoft.com/office/drawing/2014/main" id="{A6775681-22DD-3195-EFC8-F7713364E0C2}"/>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6" name="AutoShape 28">
                  <a:extLst>
                    <a:ext uri="{FF2B5EF4-FFF2-40B4-BE49-F238E27FC236}">
                      <a16:creationId xmlns:a16="http://schemas.microsoft.com/office/drawing/2014/main" id="{92CD59C2-2BFB-F2BB-22C7-7599E9A55F90}"/>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19" name="Group 29">
                <a:extLst>
                  <a:ext uri="{FF2B5EF4-FFF2-40B4-BE49-F238E27FC236}">
                    <a16:creationId xmlns:a16="http://schemas.microsoft.com/office/drawing/2014/main" id="{5115705E-AE59-6B29-3A32-95EE1D125FBA}"/>
                  </a:ext>
                </a:extLst>
              </p:cNvPr>
              <p:cNvGrpSpPr>
                <a:grpSpLocks/>
              </p:cNvGrpSpPr>
              <p:nvPr/>
            </p:nvGrpSpPr>
            <p:grpSpPr bwMode="auto">
              <a:xfrm>
                <a:off x="1584" y="2736"/>
                <a:ext cx="346" cy="432"/>
                <a:chOff x="1776" y="2208"/>
                <a:chExt cx="192" cy="240"/>
              </a:xfrm>
            </p:grpSpPr>
            <p:sp>
              <p:nvSpPr>
                <p:cNvPr id="23" name="AutoShape 30">
                  <a:extLst>
                    <a:ext uri="{FF2B5EF4-FFF2-40B4-BE49-F238E27FC236}">
                      <a16:creationId xmlns:a16="http://schemas.microsoft.com/office/drawing/2014/main" id="{F4F2EAED-7E2F-4D97-40C3-E0B2BFE8832F}"/>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4" name="AutoShape 31">
                  <a:extLst>
                    <a:ext uri="{FF2B5EF4-FFF2-40B4-BE49-F238E27FC236}">
                      <a16:creationId xmlns:a16="http://schemas.microsoft.com/office/drawing/2014/main" id="{9A4DFE4D-B648-703B-2663-116213F4A44E}"/>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nvGrpSpPr>
              <p:cNvPr id="20" name="Group 32">
                <a:extLst>
                  <a:ext uri="{FF2B5EF4-FFF2-40B4-BE49-F238E27FC236}">
                    <a16:creationId xmlns:a16="http://schemas.microsoft.com/office/drawing/2014/main" id="{BF14E883-B870-6842-5AF3-CC6321B228FE}"/>
                  </a:ext>
                </a:extLst>
              </p:cNvPr>
              <p:cNvGrpSpPr>
                <a:grpSpLocks/>
              </p:cNvGrpSpPr>
              <p:nvPr/>
            </p:nvGrpSpPr>
            <p:grpSpPr bwMode="auto">
              <a:xfrm>
                <a:off x="2112" y="2736"/>
                <a:ext cx="346" cy="432"/>
                <a:chOff x="1776" y="2208"/>
                <a:chExt cx="192" cy="240"/>
              </a:xfrm>
            </p:grpSpPr>
            <p:sp>
              <p:nvSpPr>
                <p:cNvPr id="21" name="AutoShape 33">
                  <a:extLst>
                    <a:ext uri="{FF2B5EF4-FFF2-40B4-BE49-F238E27FC236}">
                      <a16:creationId xmlns:a16="http://schemas.microsoft.com/office/drawing/2014/main" id="{043A229B-03D4-9542-DBA0-4E6AA7A49E0B}"/>
                    </a:ext>
                  </a:extLst>
                </p:cNvPr>
                <p:cNvSpPr>
                  <a:spLocks noChangeArrowheads="1"/>
                </p:cNvSpPr>
                <p:nvPr/>
              </p:nvSpPr>
              <p:spPr bwMode="auto">
                <a:xfrm>
                  <a:off x="1776" y="2208"/>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wrap="none" anchor="ctr"/>
                <a:lstStyle/>
                <a:p>
                  <a:endParaRPr lang="en-US"/>
                </a:p>
              </p:txBody>
            </p:sp>
            <p:sp>
              <p:nvSpPr>
                <p:cNvPr id="22" name="AutoShape 34">
                  <a:extLst>
                    <a:ext uri="{FF2B5EF4-FFF2-40B4-BE49-F238E27FC236}">
                      <a16:creationId xmlns:a16="http://schemas.microsoft.com/office/drawing/2014/main" id="{EE9157FB-10D7-EAD8-58D2-69E515E8BA3D}"/>
                    </a:ext>
                  </a:extLst>
                </p:cNvPr>
                <p:cNvSpPr>
                  <a:spLocks noChangeArrowheads="1"/>
                </p:cNvSpPr>
                <p:nvPr/>
              </p:nvSpPr>
              <p:spPr bwMode="auto">
                <a:xfrm flipH="1" flipV="1">
                  <a:off x="1776" y="2256"/>
                  <a:ext cx="19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FF3300"/>
                </a:solidFill>
                <a:ln w="9525">
                  <a:solidFill>
                    <a:schemeClr val="tx1"/>
                  </a:solidFill>
                  <a:miter lim="800000"/>
                  <a:headEnd/>
                  <a:tailEnd/>
                </a:ln>
                <a:scene3d>
                  <a:camera prst="orthographicFront"/>
                  <a:lightRig rig="threePt" dir="t"/>
                </a:scene3d>
                <a:sp3d>
                  <a:bevelT w="139700" h="139700" prst="divot"/>
                </a:sp3d>
              </p:spPr>
              <p:txBody>
                <a:bodyPr rot="10800000" wrap="none" anchor="ctr"/>
                <a:lstStyle/>
                <a:p>
                  <a:endParaRPr lang="en-US"/>
                </a:p>
              </p:txBody>
            </p:sp>
          </p:grpSp>
        </p:grpSp>
        <p:sp>
          <p:nvSpPr>
            <p:cNvPr id="9" name="Line 35">
              <a:extLst>
                <a:ext uri="{FF2B5EF4-FFF2-40B4-BE49-F238E27FC236}">
                  <a16:creationId xmlns:a16="http://schemas.microsoft.com/office/drawing/2014/main" id="{A5A28FD7-8420-06F5-9501-0FCC4E959BE0}"/>
                </a:ext>
              </a:extLst>
            </p:cNvPr>
            <p:cNvSpPr>
              <a:spLocks noChangeShapeType="1"/>
            </p:cNvSpPr>
            <p:nvPr/>
          </p:nvSpPr>
          <p:spPr bwMode="auto">
            <a:xfrm flipV="1">
              <a:off x="2645"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0" name="Line 36">
              <a:extLst>
                <a:ext uri="{FF2B5EF4-FFF2-40B4-BE49-F238E27FC236}">
                  <a16:creationId xmlns:a16="http://schemas.microsoft.com/office/drawing/2014/main" id="{26C8FC2F-A51F-6929-A5B6-969952060428}"/>
                </a:ext>
              </a:extLst>
            </p:cNvPr>
            <p:cNvSpPr>
              <a:spLocks noChangeShapeType="1"/>
            </p:cNvSpPr>
            <p:nvPr/>
          </p:nvSpPr>
          <p:spPr bwMode="auto">
            <a:xfrm flipV="1">
              <a:off x="3077" y="1511"/>
              <a:ext cx="0" cy="505"/>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sp>
          <p:nvSpPr>
            <p:cNvPr id="11" name="Line 37">
              <a:extLst>
                <a:ext uri="{FF2B5EF4-FFF2-40B4-BE49-F238E27FC236}">
                  <a16:creationId xmlns:a16="http://schemas.microsoft.com/office/drawing/2014/main" id="{5910CB30-FDEF-C094-2EF3-1F53B1E93CF0}"/>
                </a:ext>
              </a:extLst>
            </p:cNvPr>
            <p:cNvSpPr>
              <a:spLocks noChangeShapeType="1"/>
            </p:cNvSpPr>
            <p:nvPr/>
          </p:nvSpPr>
          <p:spPr bwMode="auto">
            <a:xfrm flipV="1">
              <a:off x="3509" y="1488"/>
              <a:ext cx="0" cy="528"/>
            </a:xfrm>
            <a:prstGeom prst="line">
              <a:avLst/>
            </a:prstGeom>
            <a:noFill/>
            <a:ln w="76200">
              <a:solidFill>
                <a:srgbClr val="FFFF00"/>
              </a:solidFill>
              <a:round/>
              <a:headEnd type="triangle" w="sm" len="sm"/>
              <a:tailEnd type="triangle" w="sm" len="sm"/>
            </a:ln>
            <a:scene3d>
              <a:camera prst="orthographicFront"/>
              <a:lightRig rig="threePt" dir="t"/>
            </a:scene3d>
            <a:sp3d>
              <a:bevelT w="139700" h="139700" prst="divot"/>
            </a:sp3d>
            <a:extLst>
              <a:ext uri="{909E8E84-426E-40DD-AFC4-6F175D3DCCD1}">
                <a14:hiddenFill xmlns:a14="http://schemas.microsoft.com/office/drawing/2010/main">
                  <a:noFill/>
                </a14:hiddenFill>
              </a:ext>
            </a:extLst>
          </p:spPr>
          <p:txBody>
            <a:bodyPr wrap="none"/>
            <a:lstStyle/>
            <a:p>
              <a:endParaRPr lang="en-US"/>
            </a:p>
          </p:txBody>
        </p:sp>
      </p:grpSp>
      <p:sp>
        <p:nvSpPr>
          <p:cNvPr id="41" name="TextBox 40">
            <a:extLst>
              <a:ext uri="{FF2B5EF4-FFF2-40B4-BE49-F238E27FC236}">
                <a16:creationId xmlns:a16="http://schemas.microsoft.com/office/drawing/2014/main" id="{1DA58B77-9A70-21B1-CE51-EF75DBA23DEA}"/>
              </a:ext>
            </a:extLst>
          </p:cNvPr>
          <p:cNvSpPr txBox="1"/>
          <p:nvPr/>
        </p:nvSpPr>
        <p:spPr>
          <a:xfrm>
            <a:off x="4904401" y="5629420"/>
            <a:ext cx="2667000" cy="83099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2400" dirty="0">
                <a:latin typeface="Times New Roman" panose="02020603050405020304" pitchFamily="18" charset="0"/>
                <a:cs typeface="Times New Roman" panose="02020603050405020304" pitchFamily="18" charset="0"/>
              </a:rPr>
              <a:t>12-7= 5</a:t>
            </a:r>
          </a:p>
          <a:p>
            <a:pPr>
              <a:defRPr/>
            </a:pPr>
            <a:r>
              <a:rPr lang="en-US" sz="2400" dirty="0">
                <a:latin typeface="Times New Roman" panose="02020603050405020304" pitchFamily="18" charset="0"/>
                <a:cs typeface="Times New Roman" panose="02020603050405020304" pitchFamily="18" charset="0"/>
              </a:rPr>
              <a:t>Range is [14/2, 5)</a:t>
            </a:r>
          </a:p>
        </p:txBody>
      </p:sp>
    </p:spTree>
    <p:extLst>
      <p:ext uri="{BB962C8B-B14F-4D97-AF65-F5344CB8AC3E}">
        <p14:creationId xmlns:p14="http://schemas.microsoft.com/office/powerpoint/2010/main" val="13534870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E24878-4ABA-3CAE-4705-F0F65555A6FF}"/>
              </a:ext>
            </a:extLst>
          </p:cNvPr>
          <p:cNvSpPr>
            <a:spLocks noChangeArrowheads="1"/>
          </p:cNvSpPr>
          <p:nvPr/>
        </p:nvSpPr>
        <p:spPr bwMode="auto">
          <a:xfrm>
            <a:off x="1859973" y="987137"/>
            <a:ext cx="73914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b="1" dirty="0">
                <a:solidFill>
                  <a:srgbClr val="7F0055"/>
                </a:solidFill>
                <a:latin typeface="Consolas" panose="020B0609020204030204" pitchFamily="49" charset="0"/>
              </a:rPr>
              <a:t>package</a:t>
            </a:r>
            <a:r>
              <a:rPr lang="en-US" altLang="en-US" sz="2000" b="1" dirty="0">
                <a:solidFill>
                  <a:srgbClr val="000000"/>
                </a:solidFill>
                <a:latin typeface="Consolas" panose="020B0609020204030204" pitchFamily="49" charset="0"/>
              </a:rPr>
              <a:t> ch06_DemosApplicationRect;</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7F0055"/>
                </a:solidFill>
                <a:latin typeface="Consolas" panose="020B0609020204030204" pitchFamily="49" charset="0"/>
              </a:rPr>
              <a:t>public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class</a:t>
            </a:r>
            <a:r>
              <a:rPr lang="en-US" altLang="en-US" sz="2000" b="1" dirty="0">
                <a:solidFill>
                  <a:srgbClr val="000000"/>
                </a:solidFill>
                <a:latin typeface="Consolas" panose="020B0609020204030204" pitchFamily="49" charset="0"/>
              </a:rPr>
              <a:t> </a:t>
            </a:r>
            <a:r>
              <a:rPr lang="en-US" altLang="en-US" sz="2000" b="1" dirty="0" err="1">
                <a:solidFill>
                  <a:srgbClr val="000000"/>
                </a:solidFill>
                <a:latin typeface="Consolas" panose="020B0609020204030204" pitchFamily="49" charset="0"/>
              </a:rPr>
              <a:t>SphereShape</a:t>
            </a:r>
            <a:r>
              <a:rPr lang="en-US" altLang="en-US" sz="2000" b="1" dirty="0">
                <a:solidFill>
                  <a:srgbClr val="000000"/>
                </a:solidFill>
                <a:latin typeface="Consolas" panose="020B0609020204030204" pitchFamily="49" charset="0"/>
              </a:rPr>
              <a:t> {</a:t>
            </a:r>
          </a:p>
          <a:p>
            <a:pPr>
              <a:spcBef>
                <a:spcPct val="0"/>
              </a:spcBef>
              <a:buClrTx/>
              <a:buFontTx/>
              <a:buNone/>
            </a:pPr>
            <a:r>
              <a:rPr lang="en-US" altLang="en-US" sz="2000" b="1" dirty="0">
                <a:solidFill>
                  <a:srgbClr val="7F0055"/>
                </a:solidFill>
                <a:latin typeface="Consolas" panose="020B0609020204030204" pitchFamily="49" charset="0"/>
              </a:rPr>
              <a:t>    private</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double</a:t>
            </a:r>
            <a:r>
              <a:rPr lang="en-US" altLang="en-US" sz="2000" b="1" dirty="0">
                <a:solidFill>
                  <a:srgbClr val="000000"/>
                </a:solidFill>
                <a:latin typeface="Consolas" panose="020B0609020204030204" pitchFamily="49" charset="0"/>
              </a:rPr>
              <a:t> </a:t>
            </a:r>
            <a:r>
              <a:rPr lang="en-US" altLang="en-US" sz="2000" b="1" dirty="0">
                <a:solidFill>
                  <a:srgbClr val="0000C0"/>
                </a:solidFill>
                <a:latin typeface="Consolas" panose="020B0609020204030204" pitchFamily="49" charset="0"/>
              </a:rPr>
              <a:t>radius</a:t>
            </a:r>
            <a:r>
              <a:rPr lang="en-US" altLang="en-US" sz="2000" b="1" dirty="0">
                <a:solidFill>
                  <a:srgbClr val="000000"/>
                </a:solidFill>
                <a:latin typeface="Consolas" panose="020B0609020204030204" pitchFamily="49" charset="0"/>
              </a:rPr>
              <a:t>;</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C00000"/>
                </a:solidFill>
                <a:latin typeface="Consolas" panose="020B0609020204030204" pitchFamily="49" charset="0"/>
              </a:rPr>
              <a:t>    public </a:t>
            </a:r>
            <a:r>
              <a:rPr lang="en-US" altLang="en-US" sz="2000" b="1" dirty="0" err="1">
                <a:solidFill>
                  <a:srgbClr val="C00000"/>
                </a:solidFill>
                <a:latin typeface="Consolas" panose="020B0609020204030204" pitchFamily="49" charset="0"/>
              </a:rPr>
              <a:t>SphereShape</a:t>
            </a:r>
            <a:r>
              <a:rPr lang="en-US" altLang="en-US" sz="2000" b="1" dirty="0">
                <a:solidFill>
                  <a:srgbClr val="C00000"/>
                </a:solidFill>
                <a:latin typeface="Consolas" panose="020B0609020204030204" pitchFamily="49" charset="0"/>
              </a:rPr>
              <a:t>()</a:t>
            </a:r>
            <a:r>
              <a:rPr lang="en-US" altLang="en-US" sz="2000" dirty="0">
                <a:solidFill>
                  <a:srgbClr val="C00000"/>
                </a:solidFill>
                <a:latin typeface="Consolas" panose="020B0609020204030204" pitchFamily="49" charset="0"/>
              </a:rPr>
              <a:t>{</a:t>
            </a:r>
            <a:r>
              <a:rPr lang="en-US" altLang="en-US" sz="2000" b="1" dirty="0">
                <a:solidFill>
                  <a:srgbClr val="C00000"/>
                </a:solidFill>
                <a:latin typeface="Consolas" panose="020B0609020204030204" pitchFamily="49" charset="0"/>
              </a:rPr>
              <a:t>//no-</a:t>
            </a:r>
            <a:r>
              <a:rPr lang="en-US" altLang="en-US" sz="2000" b="1" u="sng" dirty="0" err="1">
                <a:solidFill>
                  <a:srgbClr val="C00000"/>
                </a:solidFill>
                <a:latin typeface="Consolas" panose="020B0609020204030204" pitchFamily="49" charset="0"/>
              </a:rPr>
              <a:t>arg</a:t>
            </a:r>
            <a:r>
              <a:rPr lang="en-US" altLang="en-US" sz="2000" b="1" u="sng" dirty="0">
                <a:solidFill>
                  <a:srgbClr val="C00000"/>
                </a:solidFill>
                <a:latin typeface="Consolas" panose="020B0609020204030204" pitchFamily="49" charset="0"/>
              </a:rPr>
              <a:t> constructor</a:t>
            </a:r>
            <a:endParaRPr lang="en-US" altLang="en-US" sz="2000" dirty="0">
              <a:solidFill>
                <a:srgbClr val="C00000"/>
              </a:solidFill>
              <a:latin typeface="Consolas" panose="020B0609020204030204" pitchFamily="49" charset="0"/>
            </a:endParaRPr>
          </a:p>
          <a:p>
            <a:pPr>
              <a:spcBef>
                <a:spcPct val="0"/>
              </a:spcBef>
              <a:buClrTx/>
              <a:buFontTx/>
              <a:buNone/>
            </a:pPr>
            <a:r>
              <a:rPr lang="en-US" altLang="en-US" sz="2000" dirty="0">
                <a:solidFill>
                  <a:srgbClr val="C00000"/>
                </a:solidFill>
                <a:latin typeface="Consolas" panose="020B0609020204030204" pitchFamily="49" charset="0"/>
              </a:rPr>
              <a:t>	radius = 1.0;</a:t>
            </a:r>
          </a:p>
          <a:p>
            <a:pPr>
              <a:spcBef>
                <a:spcPct val="0"/>
              </a:spcBef>
              <a:buClrTx/>
              <a:buFontTx/>
              <a:buNone/>
            </a:pPr>
            <a:r>
              <a:rPr lang="en-US" altLang="en-US" sz="2000" dirty="0">
                <a:solidFill>
                  <a:srgbClr val="C00000"/>
                </a:solidFill>
                <a:latin typeface="Consolas" panose="020B0609020204030204" pitchFamily="49" charset="0"/>
              </a:rPr>
              <a:t> 	}</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en-US" altLang="en-US" sz="2000" b="1" dirty="0">
                <a:solidFill>
                  <a:srgbClr val="7F0055"/>
                </a:solidFill>
                <a:latin typeface="Consolas" panose="020B0609020204030204" pitchFamily="49" charset="0"/>
              </a:rPr>
              <a:t>    </a:t>
            </a:r>
            <a:r>
              <a:rPr lang="en-US" altLang="en-US" sz="2000" b="1" dirty="0">
                <a:solidFill>
                  <a:srgbClr val="C00000"/>
                </a:solidFill>
                <a:latin typeface="Consolas" panose="020B0609020204030204" pitchFamily="49" charset="0"/>
              </a:rPr>
              <a:t>public </a:t>
            </a:r>
            <a:r>
              <a:rPr lang="en-US" altLang="en-US" sz="2000" b="1" dirty="0" err="1">
                <a:solidFill>
                  <a:srgbClr val="C00000"/>
                </a:solidFill>
                <a:latin typeface="Consolas" panose="020B0609020204030204" pitchFamily="49" charset="0"/>
              </a:rPr>
              <a:t>SphereShape</a:t>
            </a:r>
            <a:r>
              <a:rPr lang="en-US" altLang="en-US" sz="2000" b="1" dirty="0">
                <a:solidFill>
                  <a:srgbClr val="C00000"/>
                </a:solidFill>
                <a:latin typeface="Consolas" panose="020B0609020204030204" pitchFamily="49" charset="0"/>
              </a:rPr>
              <a:t>(double r) </a:t>
            </a:r>
            <a:r>
              <a:rPr lang="en-US" altLang="en-US" sz="2000" dirty="0">
                <a:solidFill>
                  <a:srgbClr val="000000"/>
                </a:solidFill>
                <a:latin typeface="Consolas" panose="020B0609020204030204" pitchFamily="49" charset="0"/>
              </a:rPr>
              <a:t>{</a:t>
            </a:r>
          </a:p>
          <a:p>
            <a:pPr>
              <a:spcBef>
                <a:spcPct val="0"/>
              </a:spcBef>
              <a:buClrTx/>
              <a:buFontTx/>
              <a:buNone/>
            </a:pPr>
            <a:r>
              <a:rPr lang="en-US" altLang="en-US" sz="2000" dirty="0">
                <a:solidFill>
                  <a:srgbClr val="0000C0"/>
                </a:solidFill>
                <a:latin typeface="Consolas" panose="020B0609020204030204" pitchFamily="49" charset="0"/>
              </a:rPr>
              <a:t>	radius</a:t>
            </a:r>
            <a:r>
              <a:rPr lang="en-US" altLang="en-US" sz="2000" dirty="0">
                <a:solidFill>
                  <a:srgbClr val="000000"/>
                </a:solidFill>
                <a:latin typeface="Consolas" panose="020B0609020204030204" pitchFamily="49" charset="0"/>
              </a:rPr>
              <a:t> = </a:t>
            </a:r>
            <a:r>
              <a:rPr lang="en-US" altLang="en-US" sz="2000" dirty="0">
                <a:solidFill>
                  <a:srgbClr val="6A3E3E"/>
                </a:solidFill>
                <a:latin typeface="Consolas" panose="020B0609020204030204" pitchFamily="49" charset="0"/>
              </a:rPr>
              <a:t>r</a:t>
            </a:r>
            <a:r>
              <a:rPr lang="en-US" altLang="en-US" sz="2000" dirty="0">
                <a:solidFill>
                  <a:srgbClr val="000000"/>
                </a:solidFill>
                <a:latin typeface="Consolas" panose="020B0609020204030204" pitchFamily="49" charset="0"/>
              </a:rPr>
              <a:t>;}</a:t>
            </a:r>
          </a:p>
          <a:p>
            <a:pPr>
              <a:spcBef>
                <a:spcPct val="0"/>
              </a:spcBef>
              <a:buClrTx/>
              <a:buFontTx/>
              <a:buNone/>
            </a:pPr>
            <a:endParaRPr lang="en-US" altLang="en-US" sz="2000" dirty="0">
              <a:latin typeface="Consolas" panose="020B0609020204030204" pitchFamily="49" charset="0"/>
            </a:endParaRPr>
          </a:p>
          <a:p>
            <a:pPr>
              <a:spcBef>
                <a:spcPct val="0"/>
              </a:spcBef>
              <a:buClrTx/>
              <a:buFontTx/>
              <a:buNone/>
            </a:pPr>
            <a:r>
              <a:rPr lang="fr-FR" altLang="en-US" sz="2000" b="1" dirty="0">
                <a:solidFill>
                  <a:srgbClr val="7F0055"/>
                </a:solidFill>
                <a:latin typeface="Consolas" panose="020B0609020204030204" pitchFamily="49" charset="0"/>
              </a:rPr>
              <a:t>    public</a:t>
            </a:r>
            <a:r>
              <a:rPr lang="fr-FR" altLang="en-US" sz="2000" b="1" dirty="0">
                <a:solidFill>
                  <a:srgbClr val="000000"/>
                </a:solidFill>
                <a:latin typeface="Consolas" panose="020B0609020204030204" pitchFamily="49" charset="0"/>
              </a:rPr>
              <a:t> </a:t>
            </a:r>
            <a:r>
              <a:rPr lang="fr-FR" altLang="en-US" sz="2000" b="1" dirty="0" err="1">
                <a:solidFill>
                  <a:srgbClr val="7F0055"/>
                </a:solidFill>
                <a:latin typeface="Consolas" panose="020B0609020204030204" pitchFamily="49" charset="0"/>
              </a:rPr>
              <a:t>void</a:t>
            </a:r>
            <a:r>
              <a:rPr lang="fr-FR" altLang="en-US" sz="2000" b="1" dirty="0">
                <a:solidFill>
                  <a:srgbClr val="000000"/>
                </a:solidFill>
                <a:latin typeface="Consolas" panose="020B0609020204030204" pitchFamily="49" charset="0"/>
              </a:rPr>
              <a:t> </a:t>
            </a:r>
            <a:r>
              <a:rPr lang="fr-FR" altLang="en-US" sz="2000" b="1" dirty="0" err="1">
                <a:solidFill>
                  <a:srgbClr val="000000"/>
                </a:solidFill>
                <a:latin typeface="Consolas" panose="020B0609020204030204" pitchFamily="49" charset="0"/>
              </a:rPr>
              <a:t>setRadius</a:t>
            </a:r>
            <a:r>
              <a:rPr lang="fr-FR" altLang="en-US" sz="2000" b="1" dirty="0">
                <a:solidFill>
                  <a:srgbClr val="000000"/>
                </a:solidFill>
                <a:latin typeface="Consolas" panose="020B0609020204030204" pitchFamily="49" charset="0"/>
              </a:rPr>
              <a:t>(</a:t>
            </a:r>
            <a:r>
              <a:rPr lang="fr-FR" altLang="en-US" sz="2000" b="1" dirty="0">
                <a:solidFill>
                  <a:srgbClr val="7F0055"/>
                </a:solidFill>
                <a:latin typeface="Consolas" panose="020B0609020204030204" pitchFamily="49" charset="0"/>
              </a:rPr>
              <a:t>double</a:t>
            </a:r>
            <a:r>
              <a:rPr lang="fr-FR" altLang="en-US" sz="2000" b="1" dirty="0">
                <a:solidFill>
                  <a:srgbClr val="000000"/>
                </a:solidFill>
                <a:latin typeface="Consolas" panose="020B0609020204030204" pitchFamily="49" charset="0"/>
              </a:rPr>
              <a:t> </a:t>
            </a:r>
            <a:r>
              <a:rPr lang="fr-FR" altLang="en-US" sz="2000" b="1" dirty="0">
                <a:solidFill>
                  <a:srgbClr val="6A3E3E"/>
                </a:solidFill>
                <a:latin typeface="Consolas" panose="020B0609020204030204" pitchFamily="49" charset="0"/>
              </a:rPr>
              <a:t>r</a:t>
            </a:r>
            <a:r>
              <a:rPr lang="fr-FR" altLang="en-US" sz="2000" b="1" dirty="0">
                <a:solidFill>
                  <a:srgbClr val="000000"/>
                </a:solidFill>
                <a:latin typeface="Consolas" panose="020B0609020204030204" pitchFamily="49" charset="0"/>
              </a:rPr>
              <a:t>) {</a:t>
            </a:r>
          </a:p>
          <a:p>
            <a:pPr>
              <a:spcBef>
                <a:spcPct val="0"/>
              </a:spcBef>
              <a:buClrTx/>
              <a:buFontTx/>
              <a:buNone/>
            </a:pPr>
            <a:r>
              <a:rPr lang="en-US" altLang="en-US" sz="2000" dirty="0">
                <a:solidFill>
                  <a:srgbClr val="0000C0"/>
                </a:solidFill>
                <a:latin typeface="Consolas" panose="020B0609020204030204" pitchFamily="49" charset="0"/>
              </a:rPr>
              <a:t>	radius</a:t>
            </a:r>
            <a:r>
              <a:rPr lang="en-US" altLang="en-US" sz="2000" dirty="0">
                <a:solidFill>
                  <a:srgbClr val="000000"/>
                </a:solidFill>
                <a:latin typeface="Consolas" panose="020B0609020204030204" pitchFamily="49" charset="0"/>
              </a:rPr>
              <a:t> = </a:t>
            </a:r>
            <a:r>
              <a:rPr lang="en-US" altLang="en-US" sz="2000" dirty="0">
                <a:solidFill>
                  <a:srgbClr val="6A3E3E"/>
                </a:solidFill>
                <a:latin typeface="Consolas" panose="020B0609020204030204" pitchFamily="49" charset="0"/>
              </a:rPr>
              <a:t>r</a:t>
            </a:r>
            <a:r>
              <a:rPr lang="en-US" altLang="en-US" sz="2000" dirty="0">
                <a:solidFill>
                  <a:srgbClr val="000000"/>
                </a:solidFill>
                <a:latin typeface="Consolas" panose="020B0609020204030204" pitchFamily="49" charset="0"/>
              </a:rPr>
              <a:t>;}</a:t>
            </a:r>
          </a:p>
          <a:p>
            <a:pPr>
              <a:spcBef>
                <a:spcPct val="0"/>
              </a:spcBef>
              <a:buClrTx/>
              <a:buFontTx/>
              <a:buNone/>
            </a:pPr>
            <a:r>
              <a:rPr lang="en-US" altLang="en-US" sz="2000" b="1" dirty="0">
                <a:solidFill>
                  <a:srgbClr val="7F0055"/>
                </a:solidFill>
                <a:latin typeface="Consolas" panose="020B0609020204030204" pitchFamily="49" charset="0"/>
              </a:rPr>
              <a:t>    public</a:t>
            </a:r>
            <a:r>
              <a:rPr lang="en-US" altLang="en-US" sz="2000" b="1" dirty="0">
                <a:solidFill>
                  <a:srgbClr val="000000"/>
                </a:solidFill>
                <a:latin typeface="Consolas" panose="020B0609020204030204" pitchFamily="49" charset="0"/>
              </a:rPr>
              <a:t> </a:t>
            </a:r>
            <a:r>
              <a:rPr lang="en-US" altLang="en-US" sz="2000" b="1" dirty="0">
                <a:solidFill>
                  <a:srgbClr val="7F0055"/>
                </a:solidFill>
                <a:latin typeface="Consolas" panose="020B0609020204030204" pitchFamily="49" charset="0"/>
              </a:rPr>
              <a:t>double</a:t>
            </a:r>
            <a:r>
              <a:rPr lang="en-US" altLang="en-US" sz="2000" b="1" dirty="0">
                <a:solidFill>
                  <a:srgbClr val="000000"/>
                </a:solidFill>
                <a:latin typeface="Consolas" panose="020B0609020204030204" pitchFamily="49" charset="0"/>
              </a:rPr>
              <a:t> </a:t>
            </a:r>
            <a:r>
              <a:rPr lang="en-US" altLang="en-US" sz="2000" b="1" dirty="0" err="1">
                <a:solidFill>
                  <a:srgbClr val="000000"/>
                </a:solidFill>
                <a:latin typeface="Consolas" panose="020B0609020204030204" pitchFamily="49" charset="0"/>
              </a:rPr>
              <a:t>getRadius</a:t>
            </a:r>
            <a:r>
              <a:rPr lang="en-US" altLang="en-US" sz="2000" b="1" dirty="0">
                <a:solidFill>
                  <a:srgbClr val="000000"/>
                </a:solidFill>
                <a:latin typeface="Consolas" panose="020B0609020204030204" pitchFamily="49" charset="0"/>
              </a:rPr>
              <a:t>() {</a:t>
            </a:r>
          </a:p>
          <a:p>
            <a:pPr>
              <a:spcBef>
                <a:spcPct val="0"/>
              </a:spcBef>
              <a:buClrTx/>
              <a:buFontTx/>
              <a:buNone/>
            </a:pPr>
            <a:r>
              <a:rPr lang="en-US" altLang="en-US" sz="2000" b="1" dirty="0">
                <a:solidFill>
                  <a:srgbClr val="7F0055"/>
                </a:solidFill>
                <a:latin typeface="Consolas" panose="020B0609020204030204" pitchFamily="49" charset="0"/>
              </a:rPr>
              <a:t>	return</a:t>
            </a:r>
            <a:r>
              <a:rPr lang="en-US" altLang="en-US" sz="2000" b="1" dirty="0">
                <a:solidFill>
                  <a:srgbClr val="000000"/>
                </a:solidFill>
                <a:latin typeface="Consolas" panose="020B0609020204030204" pitchFamily="49" charset="0"/>
              </a:rPr>
              <a:t> </a:t>
            </a:r>
            <a:r>
              <a:rPr lang="en-US" altLang="en-US" sz="2000" b="1" dirty="0">
                <a:solidFill>
                  <a:srgbClr val="0000C0"/>
                </a:solidFill>
                <a:latin typeface="Consolas" panose="020B0609020204030204" pitchFamily="49" charset="0"/>
              </a:rPr>
              <a:t>radius</a:t>
            </a:r>
            <a:r>
              <a:rPr lang="en-US" altLang="en-US" sz="2000" b="1" dirty="0">
                <a:solidFill>
                  <a:srgbClr val="000000"/>
                </a:solidFill>
                <a:latin typeface="Consolas" panose="020B0609020204030204" pitchFamily="49" charset="0"/>
              </a:rPr>
              <a:t>;</a:t>
            </a:r>
            <a:r>
              <a:rPr lang="en-US" altLang="en-US" sz="2000" dirty="0">
                <a:solidFill>
                  <a:srgbClr val="000000"/>
                </a:solidFill>
                <a:latin typeface="Consolas" panose="020B0609020204030204" pitchFamily="49" charset="0"/>
              </a:rPr>
              <a:t>}</a:t>
            </a:r>
          </a:p>
          <a:p>
            <a:pPr>
              <a:spcBef>
                <a:spcPct val="0"/>
              </a:spcBef>
              <a:buClrTx/>
              <a:buFontTx/>
              <a:buNone/>
            </a:pPr>
            <a:r>
              <a:rPr lang="en-US" altLang="en-US" sz="2000" dirty="0">
                <a:solidFill>
                  <a:srgbClr val="000000"/>
                </a:solidFill>
                <a:latin typeface="Consolas" panose="020B0609020204030204" pitchFamily="49" charset="0"/>
              </a:rPr>
              <a:t>}</a:t>
            </a:r>
            <a:endParaRPr lang="en-US" altLang="en-US" sz="2000" dirty="0"/>
          </a:p>
        </p:txBody>
      </p:sp>
    </p:spTree>
    <p:extLst>
      <p:ext uri="{BB962C8B-B14F-4D97-AF65-F5344CB8AC3E}">
        <p14:creationId xmlns:p14="http://schemas.microsoft.com/office/powerpoint/2010/main" val="50755991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572E90F-1F44-E8D3-D67A-E58F575FCA4D}"/>
              </a:ext>
            </a:extLst>
          </p:cNvPr>
          <p:cNvSpPr>
            <a:spLocks noChangeArrowheads="1"/>
          </p:cNvSpPr>
          <p:nvPr/>
        </p:nvSpPr>
        <p:spPr bwMode="auto">
          <a:xfrm>
            <a:off x="1569027" y="295564"/>
            <a:ext cx="7620000" cy="646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1800" dirty="0">
                <a:solidFill>
                  <a:srgbClr val="000000"/>
                </a:solidFill>
                <a:latin typeface="Consolas" panose="020B0609020204030204" pitchFamily="49" charset="0"/>
              </a:rPr>
              <a:t>For the box1: </a:t>
            </a:r>
          </a:p>
          <a:p>
            <a:pPr>
              <a:spcBef>
                <a:spcPct val="0"/>
              </a:spcBef>
              <a:buClrTx/>
              <a:buFontTx/>
              <a:buNone/>
            </a:pPr>
            <a:r>
              <a:rPr lang="en-US" altLang="en-US" sz="1800" dirty="0">
                <a:solidFill>
                  <a:srgbClr val="000000"/>
                </a:solidFill>
                <a:latin typeface="Consolas" panose="020B0609020204030204" pitchFamily="49" charset="0"/>
              </a:rPr>
              <a:t>the width is 10.2000 ft.,</a:t>
            </a:r>
          </a:p>
          <a:p>
            <a:pPr>
              <a:spcBef>
                <a:spcPct val="0"/>
              </a:spcBef>
              <a:buClrTx/>
              <a:buFontTx/>
              <a:buNone/>
            </a:pPr>
            <a:r>
              <a:rPr lang="en-US" altLang="en-US" sz="1800" dirty="0">
                <a:solidFill>
                  <a:srgbClr val="000000"/>
                </a:solidFill>
                <a:latin typeface="Consolas" panose="020B0609020204030204" pitchFamily="49" charset="0"/>
              </a:rPr>
              <a:t>the length is 120.1000 ft.,</a:t>
            </a:r>
          </a:p>
          <a:p>
            <a:pPr>
              <a:spcBef>
                <a:spcPct val="0"/>
              </a:spcBef>
              <a:buClrTx/>
              <a:buFontTx/>
              <a:buNone/>
            </a:pPr>
            <a:r>
              <a:rPr lang="en-US" altLang="en-US" sz="1800" dirty="0">
                <a:solidFill>
                  <a:srgbClr val="000000"/>
                </a:solidFill>
                <a:latin typeface="Consolas" panose="020B0609020204030204" pitchFamily="49" charset="0"/>
              </a:rPr>
              <a:t>the height is 20.3000 ft., and</a:t>
            </a:r>
          </a:p>
          <a:p>
            <a:pPr>
              <a:spcBef>
                <a:spcPct val="0"/>
              </a:spcBef>
              <a:buClrTx/>
              <a:buFontTx/>
              <a:buNone/>
            </a:pPr>
            <a:r>
              <a:rPr lang="en-US" altLang="en-US" sz="1800" dirty="0">
                <a:solidFill>
                  <a:srgbClr val="000000"/>
                </a:solidFill>
                <a:latin typeface="Consolas" panose="020B0609020204030204" pitchFamily="49" charset="0"/>
              </a:rPr>
              <a:t>the volume is 24,867.9060 </a:t>
            </a:r>
            <a:r>
              <a:rPr lang="en-US" altLang="en-US" sz="1800" dirty="0" err="1">
                <a:solidFill>
                  <a:srgbClr val="000000"/>
                </a:solidFill>
                <a:latin typeface="Consolas" panose="020B0609020204030204" pitchFamily="49" charset="0"/>
              </a:rPr>
              <a:t>cu.ft</a:t>
            </a:r>
            <a:r>
              <a:rPr lang="en-US" altLang="en-US" sz="1800"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For the box2: </a:t>
            </a:r>
          </a:p>
          <a:p>
            <a:pPr>
              <a:spcBef>
                <a:spcPct val="0"/>
              </a:spcBef>
              <a:buClrTx/>
              <a:buFontTx/>
              <a:buNone/>
            </a:pPr>
            <a:r>
              <a:rPr lang="en-US" altLang="en-US" sz="1800" dirty="0">
                <a:solidFill>
                  <a:srgbClr val="000000"/>
                </a:solidFill>
                <a:latin typeface="Consolas" panose="020B0609020204030204" pitchFamily="49" charset="0"/>
              </a:rPr>
              <a:t>the width is 20.4000 ft.,</a:t>
            </a:r>
          </a:p>
          <a:p>
            <a:pPr>
              <a:spcBef>
                <a:spcPct val="0"/>
              </a:spcBef>
              <a:buClrTx/>
              <a:buFontTx/>
              <a:buNone/>
            </a:pPr>
            <a:r>
              <a:rPr lang="en-US" altLang="en-US" sz="1800" dirty="0">
                <a:solidFill>
                  <a:srgbClr val="000000"/>
                </a:solidFill>
                <a:latin typeface="Consolas" panose="020B0609020204030204" pitchFamily="49" charset="0"/>
              </a:rPr>
              <a:t>the length is 240.2000 ft.,</a:t>
            </a:r>
          </a:p>
          <a:p>
            <a:pPr>
              <a:spcBef>
                <a:spcPct val="0"/>
              </a:spcBef>
              <a:buClrTx/>
              <a:buFontTx/>
              <a:buNone/>
            </a:pPr>
            <a:r>
              <a:rPr lang="en-US" altLang="en-US" sz="1800" dirty="0">
                <a:solidFill>
                  <a:srgbClr val="000000"/>
                </a:solidFill>
                <a:latin typeface="Consolas" panose="020B0609020204030204" pitchFamily="49" charset="0"/>
              </a:rPr>
              <a:t>the height is 40.6000 ft., and</a:t>
            </a:r>
          </a:p>
          <a:p>
            <a:pPr>
              <a:spcBef>
                <a:spcPct val="0"/>
              </a:spcBef>
              <a:buClrTx/>
              <a:buFontTx/>
              <a:buNone/>
            </a:pPr>
            <a:r>
              <a:rPr lang="en-US" altLang="en-US" sz="1800" dirty="0">
                <a:solidFill>
                  <a:srgbClr val="000000"/>
                </a:solidFill>
                <a:latin typeface="Consolas" panose="020B0609020204030204" pitchFamily="49" charset="0"/>
              </a:rPr>
              <a:t>the volume is 198,943.2480 </a:t>
            </a:r>
            <a:r>
              <a:rPr lang="en-US" altLang="en-US" sz="1800" dirty="0" err="1">
                <a:solidFill>
                  <a:srgbClr val="000000"/>
                </a:solidFill>
                <a:latin typeface="Consolas" panose="020B0609020204030204" pitchFamily="49" charset="0"/>
              </a:rPr>
              <a:t>cu.ft</a:t>
            </a:r>
            <a:r>
              <a:rPr lang="en-US" altLang="en-US" sz="1800"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For the kitchen: </a:t>
            </a:r>
          </a:p>
          <a:p>
            <a:pPr>
              <a:spcBef>
                <a:spcPct val="0"/>
              </a:spcBef>
              <a:buClrTx/>
              <a:buFontTx/>
              <a:buNone/>
            </a:pPr>
            <a:r>
              <a:rPr lang="en-US" altLang="en-US" sz="1800" dirty="0">
                <a:solidFill>
                  <a:srgbClr val="000000"/>
                </a:solidFill>
                <a:latin typeface="Consolas" panose="020B0609020204030204" pitchFamily="49" charset="0"/>
              </a:rPr>
              <a:t>the width is 20.4000 ft.,</a:t>
            </a:r>
          </a:p>
          <a:p>
            <a:pPr>
              <a:spcBef>
                <a:spcPct val="0"/>
              </a:spcBef>
              <a:buClrTx/>
              <a:buFontTx/>
              <a:buNone/>
            </a:pPr>
            <a:r>
              <a:rPr lang="en-US" altLang="en-US" sz="1800" dirty="0">
                <a:solidFill>
                  <a:srgbClr val="000000"/>
                </a:solidFill>
                <a:latin typeface="Consolas" panose="020B0609020204030204" pitchFamily="49" charset="0"/>
              </a:rPr>
              <a:t>the length is 240.2000 ft.,</a:t>
            </a:r>
          </a:p>
          <a:p>
            <a:pPr>
              <a:spcBef>
                <a:spcPct val="0"/>
              </a:spcBef>
              <a:buClrTx/>
              <a:buFontTx/>
              <a:buNone/>
            </a:pPr>
            <a:r>
              <a:rPr lang="en-US" altLang="en-US" sz="1800" dirty="0">
                <a:solidFill>
                  <a:srgbClr val="000000"/>
                </a:solidFill>
                <a:latin typeface="Consolas" panose="020B0609020204030204" pitchFamily="49" charset="0"/>
              </a:rPr>
              <a:t>the height is 40.6000 ft., and</a:t>
            </a:r>
          </a:p>
          <a:p>
            <a:pPr>
              <a:spcBef>
                <a:spcPct val="0"/>
              </a:spcBef>
              <a:buClrTx/>
              <a:buFontTx/>
              <a:buNone/>
            </a:pPr>
            <a:r>
              <a:rPr lang="en-US" altLang="en-US" sz="1800" dirty="0">
                <a:solidFill>
                  <a:srgbClr val="000000"/>
                </a:solidFill>
                <a:latin typeface="Consolas" panose="020B0609020204030204" pitchFamily="49" charset="0"/>
              </a:rPr>
              <a:t>the volume is 198,943.2480 </a:t>
            </a:r>
            <a:r>
              <a:rPr lang="en-US" altLang="en-US" sz="1800" dirty="0" err="1">
                <a:solidFill>
                  <a:srgbClr val="000000"/>
                </a:solidFill>
                <a:latin typeface="Consolas" panose="020B0609020204030204" pitchFamily="49" charset="0"/>
              </a:rPr>
              <a:t>cu.ft</a:t>
            </a:r>
            <a:r>
              <a:rPr lang="en-US" altLang="en-US" sz="1800"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For the living room: </a:t>
            </a:r>
          </a:p>
          <a:p>
            <a:pPr>
              <a:spcBef>
                <a:spcPct val="0"/>
              </a:spcBef>
              <a:buClrTx/>
              <a:buFontTx/>
              <a:buNone/>
            </a:pPr>
            <a:r>
              <a:rPr lang="en-US" altLang="en-US" sz="1800" dirty="0">
                <a:solidFill>
                  <a:srgbClr val="000000"/>
                </a:solidFill>
                <a:latin typeface="Consolas" panose="020B0609020204030204" pitchFamily="49" charset="0"/>
              </a:rPr>
              <a:t>the width is 20.4000 ft.,</a:t>
            </a:r>
          </a:p>
          <a:p>
            <a:pPr>
              <a:spcBef>
                <a:spcPct val="0"/>
              </a:spcBef>
              <a:buClrTx/>
              <a:buFontTx/>
              <a:buNone/>
            </a:pPr>
            <a:r>
              <a:rPr lang="en-US" altLang="en-US" sz="1800" dirty="0">
                <a:solidFill>
                  <a:srgbClr val="000000"/>
                </a:solidFill>
                <a:latin typeface="Consolas" panose="020B0609020204030204" pitchFamily="49" charset="0"/>
              </a:rPr>
              <a:t>the length is 240.2000 ft.,</a:t>
            </a:r>
          </a:p>
          <a:p>
            <a:pPr>
              <a:spcBef>
                <a:spcPct val="0"/>
              </a:spcBef>
              <a:buClrTx/>
              <a:buFontTx/>
              <a:buNone/>
            </a:pPr>
            <a:r>
              <a:rPr lang="en-US" altLang="en-US" sz="1800" dirty="0">
                <a:solidFill>
                  <a:srgbClr val="000000"/>
                </a:solidFill>
                <a:latin typeface="Consolas" panose="020B0609020204030204" pitchFamily="49" charset="0"/>
              </a:rPr>
              <a:t>the height is 40.6000 ft., and</a:t>
            </a:r>
          </a:p>
          <a:p>
            <a:pPr>
              <a:spcBef>
                <a:spcPct val="0"/>
              </a:spcBef>
              <a:buClrTx/>
              <a:buFontTx/>
              <a:buNone/>
            </a:pPr>
            <a:r>
              <a:rPr lang="en-US" altLang="en-US" sz="1800" dirty="0">
                <a:solidFill>
                  <a:srgbClr val="000000"/>
                </a:solidFill>
                <a:latin typeface="Consolas" panose="020B0609020204030204" pitchFamily="49" charset="0"/>
              </a:rPr>
              <a:t>the volume is 198,943.2480 </a:t>
            </a:r>
            <a:r>
              <a:rPr lang="en-US" altLang="en-US" sz="1800" dirty="0" err="1">
                <a:solidFill>
                  <a:srgbClr val="000000"/>
                </a:solidFill>
                <a:latin typeface="Consolas" panose="020B0609020204030204" pitchFamily="49" charset="0"/>
              </a:rPr>
              <a:t>cu.ft</a:t>
            </a:r>
            <a:r>
              <a:rPr lang="en-US" altLang="en-US" sz="1800" dirty="0">
                <a:solidFill>
                  <a:srgbClr val="000000"/>
                </a:solidFill>
                <a:latin typeface="Consolas" panose="020B0609020204030204" pitchFamily="49" charset="0"/>
              </a:rPr>
              <a:t>.</a:t>
            </a:r>
          </a:p>
          <a:p>
            <a:pPr>
              <a:spcBef>
                <a:spcPct val="0"/>
              </a:spcBef>
              <a:buClrTx/>
              <a:buFontTx/>
              <a:buNone/>
            </a:pPr>
            <a:r>
              <a:rPr lang="en-US" altLang="en-US" sz="1800" dirty="0">
                <a:solidFill>
                  <a:srgbClr val="000000"/>
                </a:solidFill>
                <a:latin typeface="Consolas" panose="020B0609020204030204" pitchFamily="49" charset="0"/>
              </a:rPr>
              <a:t>For the Crystal Ball: the volume is 3.141592653589793</a:t>
            </a:r>
          </a:p>
          <a:p>
            <a:pPr>
              <a:spcBef>
                <a:spcPct val="0"/>
              </a:spcBef>
              <a:buClrTx/>
              <a:buFontTx/>
              <a:buNone/>
            </a:pPr>
            <a:r>
              <a:rPr lang="en-US" altLang="en-US" sz="1800" dirty="0">
                <a:solidFill>
                  <a:srgbClr val="000000"/>
                </a:solidFill>
                <a:latin typeface="Consolas" panose="020B0609020204030204" pitchFamily="49" charset="0"/>
              </a:rPr>
              <a:t>For the Tennis Ball: the volume is 12.566370614359172</a:t>
            </a:r>
          </a:p>
          <a:p>
            <a:pPr>
              <a:spcBef>
                <a:spcPct val="0"/>
              </a:spcBef>
              <a:buClrTx/>
              <a:buFontTx/>
              <a:buNone/>
            </a:pPr>
            <a:r>
              <a:rPr lang="en-US" altLang="en-US" sz="1800" dirty="0">
                <a:solidFill>
                  <a:srgbClr val="000000"/>
                </a:solidFill>
                <a:latin typeface="Consolas" panose="020B0609020204030204" pitchFamily="49" charset="0"/>
              </a:rPr>
              <a:t>For the Basket Ball: the volume is 113.09733552923255</a:t>
            </a:r>
            <a:endParaRPr lang="en-US" altLang="en-US" sz="1800" dirty="0"/>
          </a:p>
        </p:txBody>
      </p:sp>
    </p:spTree>
    <p:extLst>
      <p:ext uri="{BB962C8B-B14F-4D97-AF65-F5344CB8AC3E}">
        <p14:creationId xmlns:p14="http://schemas.microsoft.com/office/powerpoint/2010/main" val="13649075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3958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FFB500-E371-BC4B-8EBB-5CC2E304B6DB}"/>
              </a:ext>
            </a:extLst>
          </p:cNvPr>
          <p:cNvSpPr/>
          <p:nvPr/>
        </p:nvSpPr>
        <p:spPr>
          <a:xfrm>
            <a:off x="1634837" y="432955"/>
            <a:ext cx="7645400" cy="5632311"/>
          </a:xfrm>
          <a:prstGeom prst="rect">
            <a:avLst/>
          </a:prstGeom>
          <a:solidFill>
            <a:schemeClr val="bg1"/>
          </a:solidFill>
        </p:spPr>
        <p:txBody>
          <a:bodyPr>
            <a:spAutoFit/>
          </a:bodyPr>
          <a:lstStyle/>
          <a:p>
            <a:pPr>
              <a:defRPr/>
            </a:pPr>
            <a:r>
              <a:rPr lang="en-US" sz="1800" dirty="0">
                <a:solidFill>
                  <a:srgbClr val="3F7F5F"/>
                </a:solidFill>
                <a:latin typeface="Consolas" panose="020B0609020204030204" pitchFamily="49" charset="0"/>
              </a:rPr>
              <a:t>//Another way of writing</a:t>
            </a:r>
          </a:p>
          <a:p>
            <a:pPr>
              <a:defRPr/>
            </a:pPr>
            <a:endParaRPr lang="en-US" sz="1800" dirty="0">
              <a:solidFill>
                <a:srgbClr val="3F7F5F"/>
              </a:solidFill>
              <a:latin typeface="Consolas" panose="020B0609020204030204" pitchFamily="49" charset="0"/>
            </a:endParaRPr>
          </a:p>
          <a:p>
            <a:pPr>
              <a:defRPr/>
            </a:pPr>
            <a:r>
              <a:rPr lang="nl-NL" sz="1800" dirty="0">
                <a:solidFill>
                  <a:srgbClr val="000000"/>
                </a:solidFill>
                <a:highlight>
                  <a:srgbClr val="D4D4D4"/>
                </a:highlight>
                <a:latin typeface="Consolas" panose="020B0609020204030204" pitchFamily="49" charset="0"/>
              </a:rPr>
              <a:t>RectShape </a:t>
            </a:r>
            <a:r>
              <a:rPr lang="nl-NL" sz="1800" dirty="0">
                <a:solidFill>
                  <a:srgbClr val="6A3E3E"/>
                </a:solidFill>
                <a:highlight>
                  <a:srgbClr val="D4D4D4"/>
                </a:highlight>
                <a:latin typeface="Consolas" panose="020B0609020204030204" pitchFamily="49" charset="0"/>
              </a:rPr>
              <a:t>masterBedRoom</a:t>
            </a:r>
            <a:r>
              <a:rPr lang="nl-NL" sz="1800" dirty="0">
                <a:solidFill>
                  <a:srgbClr val="000000"/>
                </a:solidFill>
                <a:highlight>
                  <a:srgbClr val="D4D4D4"/>
                </a:highlight>
                <a:latin typeface="Consolas" panose="020B0609020204030204" pitchFamily="49" charset="0"/>
              </a:rPr>
              <a:t>, </a:t>
            </a:r>
            <a:r>
              <a:rPr lang="nl-NL" sz="1800" dirty="0">
                <a:solidFill>
                  <a:srgbClr val="6A3E3E"/>
                </a:solidFill>
                <a:highlight>
                  <a:srgbClr val="D4D4D4"/>
                </a:highlight>
                <a:latin typeface="Consolas" panose="020B0609020204030204" pitchFamily="49" charset="0"/>
              </a:rPr>
              <a:t>bedRoom</a:t>
            </a:r>
            <a:r>
              <a:rPr lang="nl-NL" sz="1800" dirty="0">
                <a:solidFill>
                  <a:srgbClr val="000000"/>
                </a:solidFill>
                <a:highlight>
                  <a:srgbClr val="D4D4D4"/>
                </a:highlight>
                <a:latin typeface="Consolas" panose="020B0609020204030204" pitchFamily="49" charset="0"/>
              </a:rPr>
              <a:t>, </a:t>
            </a:r>
            <a:r>
              <a:rPr lang="nl-NL" sz="1800" dirty="0">
                <a:solidFill>
                  <a:srgbClr val="6A3E3E"/>
                </a:solidFill>
                <a:highlight>
                  <a:srgbClr val="D4D4D4"/>
                </a:highlight>
                <a:latin typeface="Consolas" panose="020B0609020204030204" pitchFamily="49" charset="0"/>
              </a:rPr>
              <a:t>den</a:t>
            </a:r>
            <a:r>
              <a:rPr lang="nl-NL" sz="1800" dirty="0">
                <a:solidFill>
                  <a:srgbClr val="000000"/>
                </a:solidFill>
                <a:highlight>
                  <a:srgbClr val="D4D4D4"/>
                </a:highlight>
                <a:latin typeface="Consolas" panose="020B0609020204030204" pitchFamily="49" charset="0"/>
              </a:rPr>
              <a:t>;</a:t>
            </a:r>
          </a:p>
          <a:p>
            <a:pPr>
              <a:defRPr/>
            </a:pPr>
            <a:r>
              <a:rPr lang="en-US" sz="1800" dirty="0">
                <a:solidFill>
                  <a:srgbClr val="6A3E3E"/>
                </a:solidFill>
                <a:latin typeface="Consolas" panose="020B0609020204030204" pitchFamily="49" charset="0"/>
              </a:rPr>
              <a:t>kitchen</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a:t>
            </a:r>
            <a:r>
              <a:rPr lang="en-US" sz="1800" b="1" dirty="0" err="1">
                <a:solidFill>
                  <a:srgbClr val="000000"/>
                </a:solidFill>
                <a:highlight>
                  <a:srgbClr val="D4D4D4"/>
                </a:highlight>
                <a:latin typeface="Consolas" panose="020B0609020204030204" pitchFamily="49" charset="0"/>
              </a:rPr>
              <a:t>RectShape</a:t>
            </a:r>
            <a:r>
              <a:rPr lang="en-US" sz="1800" b="1" dirty="0">
                <a:solidFill>
                  <a:srgbClr val="000000"/>
                </a:solidFill>
                <a:highlight>
                  <a:srgbClr val="D4D4D4"/>
                </a:highlight>
                <a:latin typeface="Consolas" panose="020B0609020204030204" pitchFamily="49" charset="0"/>
              </a:rPr>
              <a:t>(14, 14, 10);</a:t>
            </a:r>
          </a:p>
          <a:p>
            <a:pPr>
              <a:defRPr/>
            </a:pPr>
            <a:r>
              <a:rPr lang="en-US" sz="1800" dirty="0" err="1">
                <a:solidFill>
                  <a:srgbClr val="6A3E3E"/>
                </a:solidFill>
                <a:latin typeface="Consolas" panose="020B0609020204030204" pitchFamily="49" charset="0"/>
              </a:rPr>
              <a:t>masterBedRoom</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a:t>
            </a:r>
            <a:r>
              <a:rPr lang="en-US" sz="1800" b="1" dirty="0" err="1">
                <a:solidFill>
                  <a:srgbClr val="000000"/>
                </a:solidFill>
                <a:highlight>
                  <a:srgbClr val="D4D4D4"/>
                </a:highlight>
                <a:latin typeface="Consolas" panose="020B0609020204030204" pitchFamily="49" charset="0"/>
              </a:rPr>
              <a:t>RectShape</a:t>
            </a:r>
            <a:r>
              <a:rPr lang="en-US" sz="1800" b="1" dirty="0">
                <a:solidFill>
                  <a:srgbClr val="000000"/>
                </a:solidFill>
                <a:highlight>
                  <a:srgbClr val="D4D4D4"/>
                </a:highlight>
                <a:latin typeface="Consolas" panose="020B0609020204030204" pitchFamily="49" charset="0"/>
              </a:rPr>
              <a:t>();</a:t>
            </a:r>
          </a:p>
          <a:p>
            <a:pPr>
              <a:defRPr/>
            </a:pP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.setLength</a:t>
            </a:r>
            <a:r>
              <a:rPr lang="en-US" sz="1800" dirty="0">
                <a:solidFill>
                  <a:srgbClr val="000000"/>
                </a:solidFill>
                <a:latin typeface="Consolas" panose="020B0609020204030204" pitchFamily="49" charset="0"/>
              </a:rPr>
              <a:t>(20);</a:t>
            </a:r>
          </a:p>
          <a:p>
            <a:pPr>
              <a:defRPr/>
            </a:pP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.setWidth</a:t>
            </a:r>
            <a:r>
              <a:rPr lang="en-US" sz="1800" dirty="0">
                <a:solidFill>
                  <a:srgbClr val="000000"/>
                </a:solidFill>
                <a:latin typeface="Consolas" panose="020B0609020204030204" pitchFamily="49" charset="0"/>
              </a:rPr>
              <a:t>(18);</a:t>
            </a:r>
          </a:p>
          <a:p>
            <a:pPr>
              <a:defRPr/>
            </a:pP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.setHeight</a:t>
            </a:r>
            <a:r>
              <a:rPr lang="en-US" sz="1800" dirty="0">
                <a:solidFill>
                  <a:srgbClr val="000000"/>
                </a:solidFill>
                <a:latin typeface="Consolas" panose="020B0609020204030204" pitchFamily="49" charset="0"/>
              </a:rPr>
              <a:t>(12);</a:t>
            </a:r>
          </a:p>
          <a:p>
            <a:pPr>
              <a:defRPr/>
            </a:pPr>
            <a:r>
              <a:rPr lang="en-US" sz="1800" dirty="0" err="1">
                <a:solidFill>
                  <a:srgbClr val="6A3E3E"/>
                </a:solidFill>
                <a:latin typeface="Consolas" panose="020B0609020204030204" pitchFamily="49" charset="0"/>
              </a:rPr>
              <a:t>bedRoom</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a:t>
            </a:r>
            <a:r>
              <a:rPr lang="en-US" sz="1800" b="1" dirty="0" err="1">
                <a:solidFill>
                  <a:srgbClr val="000000"/>
                </a:solidFill>
                <a:highlight>
                  <a:srgbClr val="D4D4D4"/>
                </a:highlight>
                <a:latin typeface="Consolas" panose="020B0609020204030204" pitchFamily="49" charset="0"/>
              </a:rPr>
              <a:t>RectShape</a:t>
            </a:r>
            <a:r>
              <a:rPr lang="en-US" sz="1800" b="1" dirty="0">
                <a:solidFill>
                  <a:srgbClr val="000000"/>
                </a:solidFill>
                <a:highlight>
                  <a:srgbClr val="D4D4D4"/>
                </a:highlight>
                <a:latin typeface="Consolas" panose="020B0609020204030204" pitchFamily="49" charset="0"/>
              </a:rPr>
              <a:t>(14, 14, 10);</a:t>
            </a:r>
          </a:p>
          <a:p>
            <a:pPr>
              <a:defRPr/>
            </a:pPr>
            <a:r>
              <a:rPr lang="en-US" sz="1800" dirty="0">
                <a:solidFill>
                  <a:srgbClr val="6A3E3E"/>
                </a:solidFill>
                <a:latin typeface="Consolas" panose="020B0609020204030204" pitchFamily="49" charset="0"/>
              </a:rPr>
              <a:t>den</a:t>
            </a:r>
            <a:r>
              <a:rPr lang="en-US" sz="1800" dirty="0">
                <a:solidFill>
                  <a:srgbClr val="000000"/>
                </a:solidFill>
                <a:latin typeface="Consolas" panose="020B0609020204030204" pitchFamily="49" charset="0"/>
              </a:rPr>
              <a:t> = </a:t>
            </a:r>
            <a:r>
              <a:rPr lang="en-US" sz="1800" b="1" dirty="0">
                <a:solidFill>
                  <a:srgbClr val="7F0055"/>
                </a:solidFill>
                <a:latin typeface="Consolas" panose="020B0609020204030204" pitchFamily="49" charset="0"/>
              </a:rPr>
              <a:t>new</a:t>
            </a:r>
            <a:r>
              <a:rPr lang="en-US" sz="1800" b="1" dirty="0">
                <a:solidFill>
                  <a:srgbClr val="000000"/>
                </a:solidFill>
                <a:latin typeface="Consolas" panose="020B0609020204030204" pitchFamily="49" charset="0"/>
              </a:rPr>
              <a:t> </a:t>
            </a:r>
            <a:r>
              <a:rPr lang="en-US" sz="1800" b="1" dirty="0" err="1">
                <a:solidFill>
                  <a:srgbClr val="000000"/>
                </a:solidFill>
                <a:highlight>
                  <a:srgbClr val="D4D4D4"/>
                </a:highlight>
                <a:latin typeface="Consolas" panose="020B0609020204030204" pitchFamily="49" charset="0"/>
              </a:rPr>
              <a:t>RectShape</a:t>
            </a:r>
            <a:r>
              <a:rPr lang="en-US" sz="1800" b="1" dirty="0">
                <a:solidFill>
                  <a:srgbClr val="000000"/>
                </a:solidFill>
                <a:highlight>
                  <a:srgbClr val="D4D4D4"/>
                </a:highlight>
                <a:latin typeface="Consolas" panose="020B0609020204030204" pitchFamily="49" charset="0"/>
              </a:rPr>
              <a:t>(8, 12, 10);</a:t>
            </a:r>
          </a:p>
          <a:p>
            <a:pPr>
              <a:defRPr/>
            </a:pPr>
            <a:endParaRPr lang="en-US" sz="1800" dirty="0">
              <a:highlight>
                <a:srgbClr val="D4D4D4"/>
              </a:highlight>
            </a:endParaRPr>
          </a:p>
          <a:p>
            <a:pPr>
              <a:defRPr/>
            </a:pPr>
            <a:r>
              <a:rPr lang="en-US" sz="1800" dirty="0">
                <a:highlight>
                  <a:srgbClr val="D4D4D4"/>
                </a:highlight>
              </a:rPr>
              <a:t>String </a:t>
            </a:r>
            <a:r>
              <a:rPr lang="en-US" sz="1800" dirty="0" err="1">
                <a:highlight>
                  <a:srgbClr val="D4D4D4"/>
                </a:highlight>
              </a:rPr>
              <a:t>stra</a:t>
            </a:r>
            <a:r>
              <a:rPr lang="en-US" sz="1800" dirty="0">
                <a:highlight>
                  <a:srgbClr val="D4D4D4"/>
                </a:highlight>
              </a:rPr>
              <a:t> = "%s: \n\t"</a:t>
            </a:r>
          </a:p>
          <a:p>
            <a:pPr>
              <a:defRPr/>
            </a:pPr>
            <a:r>
              <a:rPr lang="en-US" sz="1800" dirty="0">
                <a:highlight>
                  <a:srgbClr val="D4D4D4"/>
                </a:highlight>
              </a:rPr>
              <a:t>	+ "the width is %,.4f ft.,\n\t"</a:t>
            </a:r>
          </a:p>
          <a:p>
            <a:pPr>
              <a:defRPr/>
            </a:pPr>
            <a:r>
              <a:rPr lang="en-US" sz="1800" dirty="0">
                <a:highlight>
                  <a:srgbClr val="D4D4D4"/>
                </a:highlight>
              </a:rPr>
              <a:t>	+ "the length is %,.4f ft.,\n\t"</a:t>
            </a:r>
          </a:p>
          <a:p>
            <a:pPr>
              <a:defRPr/>
            </a:pPr>
            <a:r>
              <a:rPr lang="en-US" sz="1800" dirty="0">
                <a:highlight>
                  <a:srgbClr val="D4D4D4"/>
                </a:highlight>
              </a:rPr>
              <a:t>	+ "the height is %,.4f ft., and\n\t"</a:t>
            </a:r>
          </a:p>
          <a:p>
            <a:pPr>
              <a:defRPr/>
            </a:pPr>
            <a:r>
              <a:rPr lang="en-US" sz="1800" dirty="0">
                <a:highlight>
                  <a:srgbClr val="D4D4D4"/>
                </a:highlight>
              </a:rPr>
              <a:t>	+ "the volume is %,.4f </a:t>
            </a:r>
            <a:r>
              <a:rPr lang="en-US" sz="1800" dirty="0" err="1">
                <a:highlight>
                  <a:srgbClr val="D4D4D4"/>
                </a:highlight>
              </a:rPr>
              <a:t>cu.ft</a:t>
            </a:r>
            <a:r>
              <a:rPr lang="en-US" sz="1800" dirty="0">
                <a:highlight>
                  <a:srgbClr val="D4D4D4"/>
                </a:highlight>
              </a:rPr>
              <a:t>.\n";</a:t>
            </a:r>
          </a:p>
          <a:p>
            <a:pPr>
              <a:defRPr/>
            </a:pPr>
            <a:r>
              <a:rPr lang="en-US" sz="1800" dirty="0">
                <a:solidFill>
                  <a:srgbClr val="000000"/>
                </a:solidFill>
                <a:latin typeface="Consolas" panose="020B0609020204030204" pitchFamily="49" charset="0"/>
              </a:rPr>
              <a:t>String </a:t>
            </a:r>
            <a:r>
              <a:rPr lang="en-US" sz="1800" dirty="0" err="1">
                <a:solidFill>
                  <a:srgbClr val="6A3E3E"/>
                </a:solidFill>
                <a:latin typeface="Consolas" panose="020B0609020204030204" pitchFamily="49" charset="0"/>
              </a:rPr>
              <a:t>strb</a:t>
            </a:r>
            <a:r>
              <a:rPr lang="en-US" sz="1800" dirty="0">
                <a:solidFill>
                  <a:srgbClr val="000000"/>
                </a:solidFill>
                <a:latin typeface="Consolas" panose="020B0609020204030204" pitchFamily="49" charset="0"/>
              </a:rPr>
              <a:t> = </a:t>
            </a:r>
            <a:r>
              <a:rPr lang="en-US" sz="1800" dirty="0">
                <a:solidFill>
                  <a:srgbClr val="2A00FF"/>
                </a:solidFill>
                <a:latin typeface="Consolas" panose="020B0609020204030204" pitchFamily="49" charset="0"/>
              </a:rPr>
              <a:t>"%s: \n\t"</a:t>
            </a:r>
          </a:p>
          <a:p>
            <a:pPr>
              <a:defRPr/>
            </a:pPr>
            <a:r>
              <a:rPr lang="en-US" sz="1800" dirty="0">
                <a:solidFill>
                  <a:srgbClr val="000000"/>
                </a:solidFill>
                <a:latin typeface="Consolas" panose="020B0609020204030204" pitchFamily="49" charset="0"/>
              </a:rPr>
              <a:t>	+ </a:t>
            </a:r>
            <a:r>
              <a:rPr lang="en-US" sz="1800" dirty="0">
                <a:solidFill>
                  <a:srgbClr val="2A00FF"/>
                </a:solidFill>
                <a:latin typeface="Consolas" panose="020B0609020204030204" pitchFamily="49" charset="0"/>
              </a:rPr>
              <a:t>"the width is %,.4f ft.,\n\t"</a:t>
            </a:r>
          </a:p>
          <a:p>
            <a:pPr>
              <a:defRPr/>
            </a:pPr>
            <a:r>
              <a:rPr lang="en-US" sz="1800" dirty="0">
                <a:solidFill>
                  <a:srgbClr val="000000"/>
                </a:solidFill>
                <a:latin typeface="Consolas" panose="020B0609020204030204" pitchFamily="49" charset="0"/>
              </a:rPr>
              <a:t>	+ </a:t>
            </a:r>
            <a:r>
              <a:rPr lang="en-US" sz="1800" dirty="0">
                <a:solidFill>
                  <a:srgbClr val="2A00FF"/>
                </a:solidFill>
                <a:latin typeface="Consolas" panose="020B0609020204030204" pitchFamily="49" charset="0"/>
              </a:rPr>
              <a:t>"the length is %,.4f ft.,\n\t"</a:t>
            </a:r>
          </a:p>
          <a:p>
            <a:pPr>
              <a:defRPr/>
            </a:pPr>
            <a:r>
              <a:rPr lang="en-US" sz="1800" dirty="0">
                <a:solidFill>
                  <a:srgbClr val="000000"/>
                </a:solidFill>
                <a:latin typeface="Consolas" panose="020B0609020204030204" pitchFamily="49" charset="0"/>
              </a:rPr>
              <a:t>	+ </a:t>
            </a:r>
            <a:r>
              <a:rPr lang="en-US" sz="1800" dirty="0">
                <a:solidFill>
                  <a:srgbClr val="2A00FF"/>
                </a:solidFill>
                <a:latin typeface="Consolas" panose="020B0609020204030204" pitchFamily="49" charset="0"/>
              </a:rPr>
              <a:t>"the area is %,.4f </a:t>
            </a:r>
            <a:r>
              <a:rPr lang="en-US" sz="1800" dirty="0" err="1">
                <a:solidFill>
                  <a:srgbClr val="2A00FF"/>
                </a:solidFill>
                <a:latin typeface="Consolas" panose="020B0609020204030204" pitchFamily="49" charset="0"/>
              </a:rPr>
              <a:t>cu.ft</a:t>
            </a:r>
            <a:r>
              <a:rPr lang="en-US" sz="1800" dirty="0">
                <a:solidFill>
                  <a:srgbClr val="2A00FF"/>
                </a:solidFill>
                <a:latin typeface="Consolas" panose="020B0609020204030204" pitchFamily="49" charset="0"/>
              </a:rPr>
              <a:t>.\n"</a:t>
            </a:r>
            <a:r>
              <a:rPr lang="en-US" sz="18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214833169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7C32B-687A-9051-465C-17262E76412E}"/>
              </a:ext>
            </a:extLst>
          </p:cNvPr>
          <p:cNvSpPr/>
          <p:nvPr/>
        </p:nvSpPr>
        <p:spPr>
          <a:xfrm>
            <a:off x="1865890" y="1236023"/>
            <a:ext cx="7562127" cy="5078313"/>
          </a:xfrm>
          <a:prstGeom prst="rect">
            <a:avLst/>
          </a:prstGeom>
        </p:spPr>
        <p:txBody>
          <a:bodyPr wrap="square">
            <a:spAutoFit/>
          </a:bodyPr>
          <a:lstStyle/>
          <a:p>
            <a:pPr>
              <a:defRPr/>
            </a:pPr>
            <a:r>
              <a:rPr lang="en-US" sz="1800" dirty="0">
                <a:solidFill>
                  <a:srgbClr val="3F7F5F"/>
                </a:solidFill>
                <a:latin typeface="Consolas" panose="020B0609020204030204" pitchFamily="49" charset="0"/>
              </a:rPr>
              <a:t>//Another way of writing</a:t>
            </a:r>
          </a:p>
          <a:p>
            <a:pPr>
              <a:defRPr/>
            </a:pPr>
            <a:r>
              <a:rPr lang="en-US" sz="1800" dirty="0">
                <a:solidFill>
                  <a:srgbClr val="000000"/>
                </a:solidFill>
                <a:highlight>
                  <a:srgbClr val="D4D4D4"/>
                </a:highlight>
                <a:latin typeface="Consolas" panose="020B0609020204030204" pitchFamily="49" charset="0"/>
              </a:rPr>
              <a:t>…</a:t>
            </a:r>
            <a:endParaRPr lang="en-US" sz="1800" dirty="0">
              <a:solidFill>
                <a:srgbClr val="000000"/>
              </a:solidFill>
              <a:latin typeface="Consolas" panose="020B0609020204030204" pitchFamily="49" charset="0"/>
            </a:endParaRPr>
          </a:p>
          <a:p>
            <a:pPr>
              <a:defRPr/>
            </a:pPr>
            <a:r>
              <a:rPr lang="en-US" sz="1800" dirty="0" err="1">
                <a:solidFill>
                  <a:srgbClr val="000000"/>
                </a:solidFill>
                <a:latin typeface="Consolas" panose="020B0609020204030204" pitchFamily="49" charset="0"/>
              </a:rPr>
              <a:t>System.</a:t>
            </a:r>
            <a:r>
              <a:rPr lang="en-US" sz="1800" b="1" dirty="0" err="1">
                <a:solidFill>
                  <a:srgbClr val="0000C0"/>
                </a:solidFill>
                <a:latin typeface="Consolas" panose="020B0609020204030204" pitchFamily="49" charset="0"/>
              </a:rPr>
              <a:t>out</a:t>
            </a:r>
            <a:r>
              <a:rPr lang="en-US" sz="1800" b="1" dirty="0" err="1">
                <a:solidFill>
                  <a:srgbClr val="000000"/>
                </a:solidFill>
                <a:latin typeface="Consolas" panose="020B0609020204030204" pitchFamily="49" charset="0"/>
              </a:rPr>
              <a:t>.printf</a:t>
            </a:r>
            <a:r>
              <a:rPr lang="en-US" sz="1800" b="1" dirty="0">
                <a:solidFill>
                  <a:srgbClr val="000000"/>
                </a:solidFill>
                <a:latin typeface="Consolas" panose="020B0609020204030204" pitchFamily="49" charset="0"/>
              </a:rPr>
              <a:t>(</a:t>
            </a:r>
            <a:r>
              <a:rPr lang="en-US" sz="1800" b="1" dirty="0" err="1">
                <a:solidFill>
                  <a:srgbClr val="6A3E3E"/>
                </a:solidFill>
                <a:latin typeface="Consolas" panose="020B0609020204030204" pitchFamily="49" charset="0"/>
              </a:rPr>
              <a:t>stra</a:t>
            </a:r>
            <a:r>
              <a:rPr lang="en-US" sz="1800" b="1" dirty="0">
                <a:solidFill>
                  <a:srgbClr val="000000"/>
                </a:solidFill>
                <a:latin typeface="Consolas" panose="020B0609020204030204" pitchFamily="49" charset="0"/>
              </a:rPr>
              <a:t>, </a:t>
            </a:r>
            <a:r>
              <a:rPr lang="en-US" sz="1800" b="1" dirty="0">
                <a:solidFill>
                  <a:srgbClr val="2A00FF"/>
                </a:solidFill>
                <a:latin typeface="Consolas" panose="020B0609020204030204" pitchFamily="49" charset="0"/>
              </a:rPr>
              <a:t>"For the master bedroom volume: "</a:t>
            </a:r>
            <a:r>
              <a:rPr lang="en-US" sz="1800" b="1" dirty="0">
                <a:solidFill>
                  <a:srgbClr val="000000"/>
                </a:solidFill>
                <a:latin typeface="Consolas" panose="020B0609020204030204" pitchFamily="49" charset="0"/>
              </a:rPr>
              <a:t>,</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.getWidth</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.getLength</a:t>
            </a:r>
            <a:r>
              <a:rPr lang="en-US" sz="1800" dirty="0">
                <a:solidFill>
                  <a:srgbClr val="000000"/>
                </a:solidFill>
                <a:latin typeface="Consolas" panose="020B0609020204030204" pitchFamily="49" charset="0"/>
              </a:rPr>
              <a:t>(), </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.getHeight</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.getVolume</a:t>
            </a:r>
            <a:r>
              <a:rPr lang="en-US" sz="1800" dirty="0">
                <a:solidFill>
                  <a:srgbClr val="000000"/>
                </a:solidFill>
                <a:latin typeface="Consolas" panose="020B0609020204030204" pitchFamily="49" charset="0"/>
              </a:rPr>
              <a:t>());</a:t>
            </a:r>
          </a:p>
          <a:p>
            <a:pPr>
              <a:defRPr/>
            </a:pPr>
            <a:r>
              <a:rPr lang="en-US" sz="1800" dirty="0" err="1">
                <a:solidFill>
                  <a:srgbClr val="000000"/>
                </a:solidFill>
                <a:latin typeface="Consolas" panose="020B0609020204030204" pitchFamily="49" charset="0"/>
              </a:rPr>
              <a:t>System.</a:t>
            </a:r>
            <a:r>
              <a:rPr lang="en-US" sz="1800" b="1" dirty="0" err="1">
                <a:solidFill>
                  <a:srgbClr val="0000C0"/>
                </a:solidFill>
                <a:latin typeface="Consolas" panose="020B0609020204030204" pitchFamily="49" charset="0"/>
              </a:rPr>
              <a:t>out</a:t>
            </a:r>
            <a:r>
              <a:rPr lang="en-US" sz="1800" b="1" dirty="0" err="1">
                <a:solidFill>
                  <a:srgbClr val="000000"/>
                </a:solidFill>
                <a:latin typeface="Consolas" panose="020B0609020204030204" pitchFamily="49" charset="0"/>
              </a:rPr>
              <a:t>.printf</a:t>
            </a:r>
            <a:r>
              <a:rPr lang="en-US" sz="1800" b="1" dirty="0">
                <a:solidFill>
                  <a:srgbClr val="000000"/>
                </a:solidFill>
                <a:latin typeface="Consolas" panose="020B0609020204030204" pitchFamily="49" charset="0"/>
              </a:rPr>
              <a:t>(</a:t>
            </a:r>
            <a:r>
              <a:rPr lang="en-US" sz="1800" b="1" dirty="0" err="1">
                <a:solidFill>
                  <a:srgbClr val="6A3E3E"/>
                </a:solidFill>
                <a:latin typeface="Consolas" panose="020B0609020204030204" pitchFamily="49" charset="0"/>
              </a:rPr>
              <a:t>strb</a:t>
            </a:r>
            <a:r>
              <a:rPr lang="en-US" sz="1800" b="1" dirty="0">
                <a:solidFill>
                  <a:srgbClr val="000000"/>
                </a:solidFill>
                <a:latin typeface="Consolas" panose="020B0609020204030204" pitchFamily="49" charset="0"/>
              </a:rPr>
              <a:t>, </a:t>
            </a:r>
            <a:r>
              <a:rPr lang="en-US" sz="1800" b="1" dirty="0">
                <a:solidFill>
                  <a:srgbClr val="2A00FF"/>
                </a:solidFill>
                <a:latin typeface="Consolas" panose="020B0609020204030204" pitchFamily="49" charset="0"/>
              </a:rPr>
              <a:t>"For the master bedroom area: "</a:t>
            </a:r>
            <a:r>
              <a:rPr lang="en-US" sz="1800" b="1" dirty="0">
                <a:solidFill>
                  <a:srgbClr val="000000"/>
                </a:solidFill>
                <a:latin typeface="Consolas" panose="020B0609020204030204" pitchFamily="49" charset="0"/>
              </a:rPr>
              <a:t>,</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.getWidth</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.getLength</a:t>
            </a:r>
            <a:r>
              <a:rPr lang="en-US" sz="1800" dirty="0">
                <a:solidFill>
                  <a:srgbClr val="000000"/>
                </a:solidFill>
                <a:latin typeface="Consolas" panose="020B0609020204030204" pitchFamily="49" charset="0"/>
              </a:rPr>
              <a:t>(), </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masterBedRoom</a:t>
            </a:r>
            <a:r>
              <a:rPr lang="en-US" sz="1800" dirty="0" err="1">
                <a:solidFill>
                  <a:srgbClr val="000000"/>
                </a:solidFill>
                <a:latin typeface="Consolas" panose="020B0609020204030204" pitchFamily="49" charset="0"/>
              </a:rPr>
              <a:t>.getArea</a:t>
            </a:r>
            <a:r>
              <a:rPr lang="en-US" sz="1800" dirty="0">
                <a:solidFill>
                  <a:srgbClr val="000000"/>
                </a:solidFill>
                <a:latin typeface="Consolas" panose="020B0609020204030204" pitchFamily="49" charset="0"/>
              </a:rPr>
              <a:t>());</a:t>
            </a:r>
          </a:p>
          <a:p>
            <a:pPr>
              <a:defRPr/>
            </a:pPr>
            <a:endParaRPr lang="en-US" sz="1800" dirty="0">
              <a:solidFill>
                <a:srgbClr val="000000"/>
              </a:solidFill>
              <a:latin typeface="Consolas" panose="020B0609020204030204" pitchFamily="49" charset="0"/>
            </a:endParaRPr>
          </a:p>
          <a:p>
            <a:pPr>
              <a:defRPr/>
            </a:pPr>
            <a:r>
              <a:rPr lang="en-US" sz="1800" dirty="0" err="1">
                <a:solidFill>
                  <a:srgbClr val="000000"/>
                </a:solidFill>
                <a:latin typeface="Consolas" panose="020B0609020204030204" pitchFamily="49" charset="0"/>
              </a:rPr>
              <a:t>System.</a:t>
            </a:r>
            <a:r>
              <a:rPr lang="en-US" sz="1800" b="1" dirty="0" err="1">
                <a:solidFill>
                  <a:srgbClr val="0000C0"/>
                </a:solidFill>
                <a:latin typeface="Consolas" panose="020B0609020204030204" pitchFamily="49" charset="0"/>
              </a:rPr>
              <a:t>out</a:t>
            </a:r>
            <a:r>
              <a:rPr lang="en-US" sz="1800" b="1" dirty="0" err="1">
                <a:solidFill>
                  <a:srgbClr val="000000"/>
                </a:solidFill>
                <a:latin typeface="Consolas" panose="020B0609020204030204" pitchFamily="49" charset="0"/>
              </a:rPr>
              <a:t>.printf</a:t>
            </a:r>
            <a:r>
              <a:rPr lang="en-US" sz="1800" b="1" dirty="0">
                <a:solidFill>
                  <a:srgbClr val="000000"/>
                </a:solidFill>
                <a:latin typeface="Consolas" panose="020B0609020204030204" pitchFamily="49" charset="0"/>
              </a:rPr>
              <a:t>(</a:t>
            </a:r>
            <a:r>
              <a:rPr lang="en-US" sz="1800" b="1" dirty="0" err="1">
                <a:solidFill>
                  <a:srgbClr val="6A3E3E"/>
                </a:solidFill>
                <a:latin typeface="Consolas" panose="020B0609020204030204" pitchFamily="49" charset="0"/>
              </a:rPr>
              <a:t>stra</a:t>
            </a:r>
            <a:r>
              <a:rPr lang="en-US" sz="1800" b="1" dirty="0">
                <a:solidFill>
                  <a:srgbClr val="000000"/>
                </a:solidFill>
                <a:latin typeface="Consolas" panose="020B0609020204030204" pitchFamily="49" charset="0"/>
              </a:rPr>
              <a:t>, </a:t>
            </a:r>
            <a:r>
              <a:rPr lang="en-US" sz="1800" b="1" dirty="0">
                <a:solidFill>
                  <a:srgbClr val="2A00FF"/>
                </a:solidFill>
                <a:latin typeface="Consolas" panose="020B0609020204030204" pitchFamily="49" charset="0"/>
              </a:rPr>
              <a:t>"For the den volume: "</a:t>
            </a:r>
            <a:r>
              <a:rPr lang="en-US" sz="1800" b="1" dirty="0">
                <a:solidFill>
                  <a:srgbClr val="000000"/>
                </a:solidFill>
                <a:latin typeface="Consolas" panose="020B0609020204030204" pitchFamily="49" charset="0"/>
              </a:rPr>
              <a:t>,</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.getWidth</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.getLength</a:t>
            </a:r>
            <a:r>
              <a:rPr lang="en-US" sz="1800" dirty="0">
                <a:solidFill>
                  <a:srgbClr val="000000"/>
                </a:solidFill>
                <a:latin typeface="Consolas" panose="020B0609020204030204" pitchFamily="49" charset="0"/>
              </a:rPr>
              <a:t>(), </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.getHeight</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.getVolume</a:t>
            </a:r>
            <a:r>
              <a:rPr lang="en-US" sz="1800" dirty="0">
                <a:solidFill>
                  <a:srgbClr val="000000"/>
                </a:solidFill>
                <a:latin typeface="Consolas" panose="020B0609020204030204" pitchFamily="49" charset="0"/>
              </a:rPr>
              <a:t>());</a:t>
            </a:r>
          </a:p>
          <a:p>
            <a:pPr>
              <a:defRPr/>
            </a:pPr>
            <a:r>
              <a:rPr lang="en-US" sz="1800" dirty="0" err="1">
                <a:solidFill>
                  <a:srgbClr val="000000"/>
                </a:solidFill>
                <a:latin typeface="Consolas" panose="020B0609020204030204" pitchFamily="49" charset="0"/>
              </a:rPr>
              <a:t>System.</a:t>
            </a:r>
            <a:r>
              <a:rPr lang="en-US" sz="1800" b="1" dirty="0" err="1">
                <a:solidFill>
                  <a:srgbClr val="0000C0"/>
                </a:solidFill>
                <a:latin typeface="Consolas" panose="020B0609020204030204" pitchFamily="49" charset="0"/>
              </a:rPr>
              <a:t>out</a:t>
            </a:r>
            <a:r>
              <a:rPr lang="en-US" sz="1800" b="1" dirty="0" err="1">
                <a:solidFill>
                  <a:srgbClr val="000000"/>
                </a:solidFill>
                <a:latin typeface="Consolas" panose="020B0609020204030204" pitchFamily="49" charset="0"/>
              </a:rPr>
              <a:t>.printf</a:t>
            </a:r>
            <a:r>
              <a:rPr lang="en-US" sz="1800" b="1" dirty="0">
                <a:solidFill>
                  <a:srgbClr val="000000"/>
                </a:solidFill>
                <a:latin typeface="Consolas" panose="020B0609020204030204" pitchFamily="49" charset="0"/>
              </a:rPr>
              <a:t>(</a:t>
            </a:r>
            <a:r>
              <a:rPr lang="en-US" sz="1800" b="1" dirty="0" err="1">
                <a:solidFill>
                  <a:srgbClr val="6A3E3E"/>
                </a:solidFill>
                <a:latin typeface="Consolas" panose="020B0609020204030204" pitchFamily="49" charset="0"/>
              </a:rPr>
              <a:t>strb</a:t>
            </a:r>
            <a:r>
              <a:rPr lang="en-US" sz="1800" b="1" dirty="0">
                <a:solidFill>
                  <a:srgbClr val="000000"/>
                </a:solidFill>
                <a:latin typeface="Consolas" panose="020B0609020204030204" pitchFamily="49" charset="0"/>
              </a:rPr>
              <a:t>, </a:t>
            </a:r>
            <a:r>
              <a:rPr lang="en-US" sz="1800" b="1" dirty="0">
                <a:solidFill>
                  <a:srgbClr val="2A00FF"/>
                </a:solidFill>
                <a:latin typeface="Consolas" panose="020B0609020204030204" pitchFamily="49" charset="0"/>
              </a:rPr>
              <a:t>"For the den area: "</a:t>
            </a:r>
            <a:r>
              <a:rPr lang="en-US" sz="1800" b="1" dirty="0">
                <a:solidFill>
                  <a:srgbClr val="000000"/>
                </a:solidFill>
                <a:latin typeface="Consolas" panose="020B0609020204030204" pitchFamily="49" charset="0"/>
              </a:rPr>
              <a:t>,</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.getWidth</a:t>
            </a:r>
            <a:r>
              <a:rPr lang="en-US" sz="1800" dirty="0">
                <a:solidFill>
                  <a:srgbClr val="000000"/>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.getLength</a:t>
            </a:r>
            <a:r>
              <a:rPr lang="en-US" sz="1800" dirty="0">
                <a:solidFill>
                  <a:srgbClr val="000000"/>
                </a:solidFill>
                <a:latin typeface="Consolas" panose="020B0609020204030204" pitchFamily="49" charset="0"/>
              </a:rPr>
              <a:t>(), </a:t>
            </a:r>
          </a:p>
          <a:p>
            <a:pPr>
              <a:defRPr/>
            </a:pPr>
            <a:r>
              <a:rPr lang="en-US" sz="1800" dirty="0">
                <a:solidFill>
                  <a:srgbClr val="6A3E3E"/>
                </a:solidFill>
                <a:latin typeface="Consolas" panose="020B0609020204030204" pitchFamily="49" charset="0"/>
              </a:rPr>
              <a:t>	</a:t>
            </a:r>
            <a:r>
              <a:rPr lang="en-US" sz="1800" dirty="0" err="1">
                <a:solidFill>
                  <a:srgbClr val="6A3E3E"/>
                </a:solidFill>
                <a:latin typeface="Consolas" panose="020B0609020204030204" pitchFamily="49" charset="0"/>
              </a:rPr>
              <a:t>den</a:t>
            </a:r>
            <a:r>
              <a:rPr lang="en-US" sz="1800" dirty="0" err="1">
                <a:solidFill>
                  <a:srgbClr val="000000"/>
                </a:solidFill>
                <a:latin typeface="Consolas" panose="020B0609020204030204" pitchFamily="49" charset="0"/>
              </a:rPr>
              <a:t>.getArea</a:t>
            </a:r>
            <a:r>
              <a:rPr lang="en-US" sz="1800" dirty="0">
                <a:solidFill>
                  <a:srgbClr val="000000"/>
                </a:solidFill>
                <a:latin typeface="Consolas" panose="020B0609020204030204" pitchFamily="49" charset="0"/>
              </a:rPr>
              <a:t>());</a:t>
            </a:r>
            <a:endParaRPr lang="en-US" sz="1800" dirty="0"/>
          </a:p>
        </p:txBody>
      </p:sp>
    </p:spTree>
    <p:extLst>
      <p:ext uri="{BB962C8B-B14F-4D97-AF65-F5344CB8AC3E}">
        <p14:creationId xmlns:p14="http://schemas.microsoft.com/office/powerpoint/2010/main" val="371183523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5129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914D37-F6A7-3D7B-4B30-F47ADA11956B}"/>
              </a:ext>
            </a:extLst>
          </p:cNvPr>
          <p:cNvSpPr>
            <a:spLocks noChangeArrowheads="1"/>
          </p:cNvSpPr>
          <p:nvPr/>
        </p:nvSpPr>
        <p:spPr bwMode="auto">
          <a:xfrm>
            <a:off x="1579416" y="734291"/>
            <a:ext cx="9746674"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200" dirty="0">
                <a:solidFill>
                  <a:srgbClr val="7F0055"/>
                </a:solidFill>
                <a:latin typeface="Consolas" panose="020B0609020204030204" pitchFamily="49" charset="0"/>
              </a:rPr>
              <a:t>package</a:t>
            </a:r>
            <a:r>
              <a:rPr lang="en-US" altLang="en-US" sz="2200" dirty="0">
                <a:solidFill>
                  <a:srgbClr val="000000"/>
                </a:solidFill>
                <a:latin typeface="Consolas" panose="020B0609020204030204" pitchFamily="49" charset="0"/>
              </a:rPr>
              <a:t> ch06_LearnPK;</a:t>
            </a:r>
          </a:p>
          <a:p>
            <a:pPr>
              <a:spcBef>
                <a:spcPct val="0"/>
              </a:spcBef>
              <a:buClrTx/>
              <a:buFontTx/>
              <a:buNone/>
            </a:pPr>
            <a:endParaRPr lang="en-US" altLang="en-US" sz="2200" dirty="0">
              <a:latin typeface="Consolas" panose="020B0609020204030204" pitchFamily="49" charset="0"/>
            </a:endParaRPr>
          </a:p>
          <a:p>
            <a:pPr>
              <a:spcBef>
                <a:spcPct val="0"/>
              </a:spcBef>
              <a:buClrTx/>
              <a:buFontTx/>
              <a:buNone/>
            </a:pPr>
            <a:r>
              <a:rPr lang="en-US" altLang="en-US" sz="2200" dirty="0">
                <a:solidFill>
                  <a:srgbClr val="7F0055"/>
                </a:solidFill>
                <a:latin typeface="Consolas" panose="020B0609020204030204" pitchFamily="49" charset="0"/>
              </a:rPr>
              <a:t>public</a:t>
            </a:r>
            <a:r>
              <a:rPr lang="en-US" altLang="en-US" sz="2200" dirty="0">
                <a:solidFill>
                  <a:srgbClr val="000000"/>
                </a:solidFill>
                <a:latin typeface="Consolas" panose="020B0609020204030204" pitchFamily="49" charset="0"/>
              </a:rPr>
              <a:t> </a:t>
            </a:r>
            <a:r>
              <a:rPr lang="en-US" altLang="en-US" sz="2200" dirty="0">
                <a:solidFill>
                  <a:srgbClr val="7F0055"/>
                </a:solidFill>
                <a:latin typeface="Consolas" panose="020B0609020204030204" pitchFamily="49" charset="0"/>
              </a:rPr>
              <a:t>class</a:t>
            </a:r>
            <a:r>
              <a:rPr lang="en-US" altLang="en-US" sz="2200" dirty="0">
                <a:solidFill>
                  <a:srgbClr val="000000"/>
                </a:solidFill>
                <a:latin typeface="Consolas" panose="020B0609020204030204" pitchFamily="49" charset="0"/>
              </a:rPr>
              <a:t> Ch06_Learn {</a:t>
            </a:r>
          </a:p>
          <a:p>
            <a:pPr>
              <a:spcBef>
                <a:spcPct val="0"/>
              </a:spcBef>
              <a:buClrTx/>
              <a:buFontTx/>
              <a:buNone/>
            </a:pPr>
            <a:endParaRPr lang="en-US" altLang="en-US" sz="2200" dirty="0">
              <a:latin typeface="Consolas" panose="020B0609020204030204" pitchFamily="49" charset="0"/>
            </a:endParaRPr>
          </a:p>
          <a:p>
            <a:pPr>
              <a:spcBef>
                <a:spcPct val="0"/>
              </a:spcBef>
              <a:buClrTx/>
              <a:buFontTx/>
              <a:buNone/>
            </a:pPr>
            <a:r>
              <a:rPr lang="en-US" altLang="en-US" sz="2200" dirty="0">
                <a:solidFill>
                  <a:srgbClr val="7F0055"/>
                </a:solidFill>
                <a:latin typeface="Consolas" panose="020B0609020204030204" pitchFamily="49" charset="0"/>
              </a:rPr>
              <a:t>   public</a:t>
            </a:r>
            <a:r>
              <a:rPr lang="en-US" altLang="en-US" sz="2200" dirty="0">
                <a:solidFill>
                  <a:srgbClr val="000000"/>
                </a:solidFill>
                <a:latin typeface="Consolas" panose="020B0609020204030204" pitchFamily="49" charset="0"/>
              </a:rPr>
              <a:t> </a:t>
            </a:r>
            <a:r>
              <a:rPr lang="en-US" altLang="en-US" sz="2200" dirty="0">
                <a:solidFill>
                  <a:srgbClr val="7F0055"/>
                </a:solidFill>
                <a:latin typeface="Consolas" panose="020B0609020204030204" pitchFamily="49" charset="0"/>
              </a:rPr>
              <a:t>static</a:t>
            </a:r>
            <a:r>
              <a:rPr lang="en-US" altLang="en-US" sz="2200" dirty="0">
                <a:solidFill>
                  <a:srgbClr val="000000"/>
                </a:solidFill>
                <a:latin typeface="Consolas" panose="020B0609020204030204" pitchFamily="49" charset="0"/>
              </a:rPr>
              <a:t> </a:t>
            </a:r>
            <a:r>
              <a:rPr lang="en-US" altLang="en-US" sz="2200" dirty="0">
                <a:solidFill>
                  <a:srgbClr val="7F0055"/>
                </a:solidFill>
                <a:latin typeface="Consolas" panose="020B0609020204030204" pitchFamily="49" charset="0"/>
              </a:rPr>
              <a:t>void</a:t>
            </a:r>
            <a:r>
              <a:rPr lang="en-US" altLang="en-US" sz="2200" dirty="0">
                <a:solidFill>
                  <a:srgbClr val="000000"/>
                </a:solidFill>
                <a:latin typeface="Consolas" panose="020B0609020204030204" pitchFamily="49" charset="0"/>
              </a:rPr>
              <a:t> main(String[] </a:t>
            </a:r>
            <a:r>
              <a:rPr lang="en-US" altLang="en-US" sz="2200" dirty="0" err="1">
                <a:solidFill>
                  <a:srgbClr val="6A3E3E"/>
                </a:solidFill>
                <a:latin typeface="Consolas" panose="020B0609020204030204" pitchFamily="49" charset="0"/>
              </a:rPr>
              <a:t>args</a:t>
            </a:r>
            <a:r>
              <a:rPr lang="en-US" altLang="en-US" sz="2200" dirty="0">
                <a:solidFill>
                  <a:srgbClr val="000000"/>
                </a:solidFill>
                <a:latin typeface="Consolas" panose="020B0609020204030204" pitchFamily="49" charset="0"/>
              </a:rPr>
              <a:t>) {</a:t>
            </a:r>
          </a:p>
          <a:p>
            <a:pPr>
              <a:spcBef>
                <a:spcPct val="0"/>
              </a:spcBef>
              <a:buClrTx/>
              <a:buFontTx/>
              <a:buNone/>
            </a:pPr>
            <a:endParaRPr lang="en-US" altLang="en-US" sz="2200" dirty="0">
              <a:solidFill>
                <a:srgbClr val="000000"/>
              </a:solidFill>
              <a:latin typeface="Consolas" panose="020B0609020204030204" pitchFamily="49" charset="0"/>
            </a:endParaRPr>
          </a:p>
          <a:p>
            <a:pPr>
              <a:spcBef>
                <a:spcPct val="0"/>
              </a:spcBef>
              <a:buClrTx/>
              <a:buFontTx/>
              <a:buNone/>
            </a:pPr>
            <a:r>
              <a:rPr lang="en-US" altLang="en-US" sz="2200" dirty="0">
                <a:latin typeface="Consolas" panose="020B0609020204030204" pitchFamily="49" charset="0"/>
              </a:rPr>
              <a:t>       </a:t>
            </a:r>
            <a:r>
              <a:rPr lang="en-US" altLang="en-US" sz="2200" dirty="0" err="1">
                <a:latin typeface="Consolas" panose="020B0609020204030204" pitchFamily="49" charset="0"/>
              </a:rPr>
              <a:t>ScannerMy</a:t>
            </a:r>
            <a:r>
              <a:rPr lang="en-US" altLang="en-US" sz="2200" dirty="0">
                <a:latin typeface="Consolas" panose="020B0609020204030204" pitchFamily="49" charset="0"/>
              </a:rPr>
              <a:t> kb = new </a:t>
            </a:r>
            <a:r>
              <a:rPr lang="en-US" altLang="en-US" sz="2200" dirty="0" err="1">
                <a:latin typeface="Consolas" panose="020B0609020204030204" pitchFamily="49" charset="0"/>
              </a:rPr>
              <a:t>ScannerMy</a:t>
            </a:r>
            <a:r>
              <a:rPr lang="en-US" altLang="en-US" sz="2200" dirty="0">
                <a:latin typeface="Consolas" panose="020B0609020204030204" pitchFamily="49" charset="0"/>
              </a:rPr>
              <a:t>("Peter Ng");</a:t>
            </a:r>
          </a:p>
          <a:p>
            <a:pPr>
              <a:spcBef>
                <a:spcPct val="0"/>
              </a:spcBef>
              <a:buClrTx/>
              <a:buFontTx/>
              <a:buNone/>
            </a:pPr>
            <a:r>
              <a:rPr lang="en-US" altLang="en-US" sz="2200" dirty="0">
                <a:latin typeface="Consolas" panose="020B0609020204030204" pitchFamily="49" charset="0"/>
              </a:rPr>
              <a:t>       </a:t>
            </a:r>
            <a:r>
              <a:rPr lang="en-US" altLang="en-US" sz="2200" dirty="0" err="1">
                <a:latin typeface="Consolas" panose="020B0609020204030204" pitchFamily="49" charset="0"/>
              </a:rPr>
              <a:t>System.out.println</a:t>
            </a:r>
            <a:r>
              <a:rPr lang="en-US" altLang="en-US" sz="2200" dirty="0">
                <a:latin typeface="Consolas" panose="020B0609020204030204" pitchFamily="49" charset="0"/>
              </a:rPr>
              <a:t>("The first word is " </a:t>
            </a:r>
          </a:p>
          <a:p>
            <a:pPr>
              <a:spcBef>
                <a:spcPct val="0"/>
              </a:spcBef>
              <a:buClrTx/>
              <a:buFontTx/>
              <a:buNone/>
            </a:pPr>
            <a:r>
              <a:rPr lang="en-US" altLang="en-US" sz="2200" dirty="0">
                <a:latin typeface="Consolas" panose="020B0609020204030204" pitchFamily="49" charset="0"/>
              </a:rPr>
              <a:t>                                    + </a:t>
            </a:r>
            <a:r>
              <a:rPr lang="en-US" altLang="en-US" sz="2200" dirty="0" err="1">
                <a:latin typeface="Consolas" panose="020B0609020204030204" pitchFamily="49" charset="0"/>
              </a:rPr>
              <a:t>kb.getWord</a:t>
            </a:r>
            <a:r>
              <a:rPr lang="en-US" altLang="en-US" sz="2200" dirty="0">
                <a:latin typeface="Consolas" panose="020B0609020204030204" pitchFamily="49" charset="0"/>
              </a:rPr>
              <a:t>());</a:t>
            </a:r>
          </a:p>
          <a:p>
            <a:pPr>
              <a:spcBef>
                <a:spcPct val="0"/>
              </a:spcBef>
              <a:buClrTx/>
              <a:buFontTx/>
              <a:buNone/>
            </a:pPr>
            <a:r>
              <a:rPr lang="en-US" altLang="en-US" sz="2200" dirty="0">
                <a:latin typeface="Consolas" panose="020B0609020204030204" pitchFamily="49" charset="0"/>
              </a:rPr>
              <a:t>       //</a:t>
            </a:r>
            <a:r>
              <a:rPr lang="en-US" altLang="en-US" sz="2200" dirty="0" err="1">
                <a:latin typeface="Consolas" panose="020B0609020204030204" pitchFamily="49" charset="0"/>
              </a:rPr>
              <a:t>System.out.println</a:t>
            </a:r>
            <a:r>
              <a:rPr lang="en-US" altLang="en-US" sz="2200" dirty="0">
                <a:latin typeface="Consolas" panose="020B0609020204030204" pitchFamily="49" charset="0"/>
              </a:rPr>
              <a:t>("My middle initial is " </a:t>
            </a:r>
          </a:p>
          <a:p>
            <a:pPr>
              <a:spcBef>
                <a:spcPct val="0"/>
              </a:spcBef>
              <a:buClrTx/>
              <a:buFontTx/>
              <a:buNone/>
            </a:pPr>
            <a:r>
              <a:rPr lang="en-US" altLang="en-US" sz="2200" dirty="0">
                <a:latin typeface="Consolas" panose="020B0609020204030204" pitchFamily="49" charset="0"/>
              </a:rPr>
              <a:t>                                    + </a:t>
            </a:r>
            <a:r>
              <a:rPr lang="en-US" altLang="en-US" sz="2200" dirty="0" err="1">
                <a:latin typeface="Consolas" panose="020B0609020204030204" pitchFamily="49" charset="0"/>
              </a:rPr>
              <a:t>kb.getWord</a:t>
            </a:r>
            <a:r>
              <a:rPr lang="en-US" altLang="en-US" sz="2200" dirty="0">
                <a:latin typeface="Consolas" panose="020B0609020204030204" pitchFamily="49" charset="0"/>
              </a:rPr>
              <a:t>());</a:t>
            </a:r>
          </a:p>
          <a:p>
            <a:pPr>
              <a:spcBef>
                <a:spcPct val="0"/>
              </a:spcBef>
              <a:buClrTx/>
              <a:buFontTx/>
              <a:buNone/>
            </a:pPr>
            <a:r>
              <a:rPr lang="en-US" altLang="en-US" sz="2200" dirty="0">
                <a:latin typeface="Consolas" panose="020B0609020204030204" pitchFamily="49" charset="0"/>
              </a:rPr>
              <a:t>       </a:t>
            </a:r>
            <a:r>
              <a:rPr lang="en-US" altLang="en-US" sz="2200" dirty="0" err="1">
                <a:latin typeface="Consolas" panose="020B0609020204030204" pitchFamily="49" charset="0"/>
              </a:rPr>
              <a:t>System.out.println</a:t>
            </a:r>
            <a:r>
              <a:rPr lang="en-US" altLang="en-US" sz="2200" dirty="0">
                <a:latin typeface="Consolas" panose="020B0609020204030204" pitchFamily="49" charset="0"/>
              </a:rPr>
              <a:t>("The line is " + </a:t>
            </a:r>
            <a:r>
              <a:rPr lang="en-US" altLang="en-US" sz="2200" dirty="0" err="1">
                <a:latin typeface="Consolas" panose="020B0609020204030204" pitchFamily="49" charset="0"/>
              </a:rPr>
              <a:t>kb.getLine</a:t>
            </a:r>
            <a:r>
              <a:rPr lang="en-US" altLang="en-US" sz="2200" dirty="0">
                <a:latin typeface="Consolas" panose="020B0609020204030204" pitchFamily="49" charset="0"/>
              </a:rPr>
              <a:t>());</a:t>
            </a:r>
            <a:endParaRPr lang="en-US" altLang="en-US" sz="2200" dirty="0">
              <a:solidFill>
                <a:srgbClr val="000000"/>
              </a:solidFill>
              <a:latin typeface="Consolas" panose="020B0609020204030204" pitchFamily="49" charset="0"/>
            </a:endParaRPr>
          </a:p>
          <a:p>
            <a:pPr>
              <a:spcBef>
                <a:spcPct val="0"/>
              </a:spcBef>
              <a:buClrTx/>
              <a:buFontTx/>
              <a:buNone/>
            </a:pPr>
            <a:endParaRPr lang="en-US" altLang="en-US" sz="2200" dirty="0">
              <a:solidFill>
                <a:srgbClr val="000000"/>
              </a:solidFill>
              <a:latin typeface="Consolas" panose="020B0609020204030204" pitchFamily="49" charset="0"/>
            </a:endParaRPr>
          </a:p>
          <a:p>
            <a:pPr>
              <a:spcBef>
                <a:spcPct val="0"/>
              </a:spcBef>
              <a:buClrTx/>
              <a:buFontTx/>
              <a:buNone/>
            </a:pPr>
            <a:r>
              <a:rPr lang="en-US" altLang="en-US" sz="2200" dirty="0">
                <a:solidFill>
                  <a:srgbClr val="000000"/>
                </a:solidFill>
                <a:latin typeface="Consolas" panose="020B0609020204030204" pitchFamily="49" charset="0"/>
              </a:rPr>
              <a:t>   }//end of main()</a:t>
            </a:r>
          </a:p>
          <a:p>
            <a:pPr>
              <a:spcBef>
                <a:spcPct val="0"/>
              </a:spcBef>
              <a:buClrTx/>
              <a:buFontTx/>
              <a:buNone/>
            </a:pPr>
            <a:r>
              <a:rPr lang="en-US" altLang="en-US" sz="2200" dirty="0">
                <a:solidFill>
                  <a:srgbClr val="000000"/>
                </a:solidFill>
                <a:latin typeface="Consolas" panose="020B0609020204030204" pitchFamily="49" charset="0"/>
              </a:rPr>
              <a:t>}//end of class</a:t>
            </a:r>
            <a:endParaRPr lang="en-US" altLang="en-US" sz="2200" dirty="0">
              <a:latin typeface="Consolas" panose="020B0609020204030204" pitchFamily="49" charset="0"/>
            </a:endParaRPr>
          </a:p>
        </p:txBody>
      </p:sp>
    </p:spTree>
    <p:extLst>
      <p:ext uri="{BB962C8B-B14F-4D97-AF65-F5344CB8AC3E}">
        <p14:creationId xmlns:p14="http://schemas.microsoft.com/office/powerpoint/2010/main" val="63733363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6DF092B3-7DFC-4E5C-F99F-8EACD3F678FC}"/>
              </a:ext>
            </a:extLst>
          </p:cNvPr>
          <p:cNvSpPr>
            <a:spLocks noChangeArrowheads="1"/>
          </p:cNvSpPr>
          <p:nvPr/>
        </p:nvSpPr>
        <p:spPr bwMode="auto">
          <a:xfrm>
            <a:off x="1530927" y="484765"/>
            <a:ext cx="8229600"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200" dirty="0">
                <a:solidFill>
                  <a:srgbClr val="7F0055"/>
                </a:solidFill>
                <a:latin typeface="Consolas" panose="020B0609020204030204" pitchFamily="49" charset="0"/>
              </a:rPr>
              <a:t>package</a:t>
            </a:r>
            <a:r>
              <a:rPr lang="en-US" altLang="en-US" sz="2200" dirty="0">
                <a:solidFill>
                  <a:srgbClr val="000000"/>
                </a:solidFill>
                <a:latin typeface="Consolas" panose="020B0609020204030204" pitchFamily="49" charset="0"/>
              </a:rPr>
              <a:t> ch06_LearnPK;</a:t>
            </a:r>
          </a:p>
          <a:p>
            <a:pPr>
              <a:spcBef>
                <a:spcPct val="0"/>
              </a:spcBef>
              <a:buClrTx/>
              <a:buFontTx/>
              <a:buNone/>
            </a:pPr>
            <a:r>
              <a:rPr lang="en-US" altLang="en-US" sz="2200" dirty="0">
                <a:solidFill>
                  <a:srgbClr val="7F0055"/>
                </a:solidFill>
                <a:latin typeface="Consolas" panose="020B0609020204030204" pitchFamily="49" charset="0"/>
              </a:rPr>
              <a:t>import</a:t>
            </a:r>
            <a:r>
              <a:rPr lang="en-US" altLang="en-US" sz="2200" dirty="0">
                <a:solidFill>
                  <a:srgbClr val="000000"/>
                </a:solidFill>
                <a:latin typeface="Consolas" panose="020B0609020204030204" pitchFamily="49" charset="0"/>
              </a:rPr>
              <a:t> </a:t>
            </a:r>
            <a:r>
              <a:rPr lang="en-US" altLang="en-US" sz="2200" dirty="0" err="1">
                <a:solidFill>
                  <a:srgbClr val="000000"/>
                </a:solidFill>
                <a:latin typeface="Consolas" panose="020B0609020204030204" pitchFamily="49" charset="0"/>
              </a:rPr>
              <a:t>java.util.Scanner</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public</a:t>
            </a:r>
            <a:r>
              <a:rPr lang="en-US" altLang="en-US" sz="2200" dirty="0">
                <a:solidFill>
                  <a:srgbClr val="000000"/>
                </a:solidFill>
                <a:latin typeface="Consolas" panose="020B0609020204030204" pitchFamily="49" charset="0"/>
              </a:rPr>
              <a:t> </a:t>
            </a:r>
            <a:r>
              <a:rPr lang="en-US" altLang="en-US" sz="2200" dirty="0">
                <a:solidFill>
                  <a:srgbClr val="7F0055"/>
                </a:solidFill>
                <a:latin typeface="Consolas" panose="020B0609020204030204" pitchFamily="49" charset="0"/>
              </a:rPr>
              <a:t>class</a:t>
            </a:r>
            <a:r>
              <a:rPr lang="en-US" altLang="en-US" sz="2200" dirty="0">
                <a:solidFill>
                  <a:srgbClr val="000000"/>
                </a:solidFill>
                <a:latin typeface="Consolas" panose="020B0609020204030204" pitchFamily="49" charset="0"/>
              </a:rPr>
              <a:t> </a:t>
            </a:r>
            <a:r>
              <a:rPr lang="en-US" altLang="en-US" sz="2200" dirty="0" err="1">
                <a:solidFill>
                  <a:srgbClr val="000000"/>
                </a:solidFill>
                <a:latin typeface="Consolas" panose="020B0609020204030204" pitchFamily="49" charset="0"/>
              </a:rPr>
              <a:t>ScannerMy</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	private</a:t>
            </a:r>
            <a:r>
              <a:rPr lang="en-US" altLang="en-US" sz="2200" dirty="0">
                <a:solidFill>
                  <a:srgbClr val="000000"/>
                </a:solidFill>
                <a:latin typeface="Consolas" panose="020B0609020204030204" pitchFamily="49" charset="0"/>
              </a:rPr>
              <a:t> String </a:t>
            </a:r>
            <a:r>
              <a:rPr lang="en-US" altLang="en-US" sz="2200" dirty="0">
                <a:solidFill>
                  <a:srgbClr val="0000C0"/>
                </a:solidFill>
                <a:latin typeface="Consolas" panose="020B0609020204030204" pitchFamily="49" charset="0"/>
              </a:rPr>
              <a:t>string01</a:t>
            </a:r>
            <a:r>
              <a:rPr lang="en-US" altLang="en-US" sz="2200" dirty="0">
                <a:solidFill>
                  <a:srgbClr val="000000"/>
                </a:solidFill>
                <a:latin typeface="Consolas" panose="020B0609020204030204" pitchFamily="49" charset="0"/>
              </a:rPr>
              <a:t>; </a:t>
            </a:r>
          </a:p>
          <a:p>
            <a:pPr>
              <a:spcBef>
                <a:spcPct val="0"/>
              </a:spcBef>
              <a:buClrTx/>
              <a:buFontTx/>
              <a:buNone/>
            </a:pPr>
            <a:endParaRPr lang="en-US" altLang="en-US" sz="2200" dirty="0">
              <a:latin typeface="Consolas" panose="020B0609020204030204" pitchFamily="49" charset="0"/>
            </a:endParaRPr>
          </a:p>
          <a:p>
            <a:pPr>
              <a:spcBef>
                <a:spcPct val="0"/>
              </a:spcBef>
              <a:buClrTx/>
              <a:buFontTx/>
              <a:buNone/>
            </a:pPr>
            <a:r>
              <a:rPr lang="en-US" altLang="en-US" sz="2200" dirty="0">
                <a:solidFill>
                  <a:srgbClr val="7F0055"/>
                </a:solidFill>
                <a:latin typeface="Consolas" panose="020B0609020204030204" pitchFamily="49" charset="0"/>
              </a:rPr>
              <a:t>	public</a:t>
            </a:r>
            <a:r>
              <a:rPr lang="en-US" altLang="en-US" sz="2200" dirty="0">
                <a:solidFill>
                  <a:srgbClr val="000000"/>
                </a:solidFill>
                <a:latin typeface="Consolas" panose="020B0609020204030204" pitchFamily="49" charset="0"/>
              </a:rPr>
              <a:t> </a:t>
            </a:r>
            <a:r>
              <a:rPr lang="en-US" altLang="en-US" sz="2200" dirty="0" err="1">
                <a:solidFill>
                  <a:srgbClr val="000000"/>
                </a:solidFill>
                <a:latin typeface="Consolas" panose="020B0609020204030204" pitchFamily="49" charset="0"/>
              </a:rPr>
              <a:t>ScannerMy</a:t>
            </a:r>
            <a:r>
              <a:rPr lang="en-US" altLang="en-US" sz="2200" dirty="0">
                <a:solidFill>
                  <a:srgbClr val="000000"/>
                </a:solidFill>
                <a:latin typeface="Consolas" panose="020B0609020204030204" pitchFamily="49" charset="0"/>
              </a:rPr>
              <a:t>(String </a:t>
            </a:r>
            <a:r>
              <a:rPr lang="en-US" altLang="en-US" sz="2200" dirty="0">
                <a:solidFill>
                  <a:srgbClr val="6A3E3E"/>
                </a:solidFill>
                <a:latin typeface="Consolas" panose="020B0609020204030204" pitchFamily="49" charset="0"/>
              </a:rPr>
              <a:t>str</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0000C0"/>
                </a:solidFill>
                <a:latin typeface="Consolas" panose="020B0609020204030204" pitchFamily="49" charset="0"/>
              </a:rPr>
              <a:t>		string01</a:t>
            </a:r>
            <a:r>
              <a:rPr lang="en-US" altLang="en-US" sz="2200" dirty="0">
                <a:solidFill>
                  <a:srgbClr val="000000"/>
                </a:solidFill>
                <a:latin typeface="Consolas" panose="020B0609020204030204" pitchFamily="49" charset="0"/>
              </a:rPr>
              <a:t> = </a:t>
            </a:r>
            <a:r>
              <a:rPr lang="en-US" altLang="en-US" sz="2200" dirty="0">
                <a:solidFill>
                  <a:srgbClr val="6A3E3E"/>
                </a:solidFill>
                <a:latin typeface="Consolas" panose="020B0609020204030204" pitchFamily="49" charset="0"/>
              </a:rPr>
              <a:t>str</a:t>
            </a:r>
            <a:r>
              <a:rPr lang="en-US" altLang="en-US" sz="2200" dirty="0">
                <a:solidFill>
                  <a:srgbClr val="000000"/>
                </a:solidFill>
                <a:latin typeface="Consolas" panose="020B0609020204030204" pitchFamily="49" charset="0"/>
              </a:rPr>
              <a:t>;</a:t>
            </a:r>
          </a:p>
          <a:p>
            <a:pPr>
              <a:spcBef>
                <a:spcPct val="0"/>
              </a:spcBef>
              <a:buClrTx/>
              <a:buFontTx/>
              <a:buNone/>
            </a:pP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	public</a:t>
            </a:r>
            <a:r>
              <a:rPr lang="en-US" altLang="en-US" sz="2200" dirty="0">
                <a:solidFill>
                  <a:srgbClr val="000000"/>
                </a:solidFill>
                <a:latin typeface="Consolas" panose="020B0609020204030204" pitchFamily="49" charset="0"/>
              </a:rPr>
              <a:t> String </a:t>
            </a:r>
            <a:r>
              <a:rPr lang="en-US" altLang="en-US" sz="2200" dirty="0" err="1">
                <a:solidFill>
                  <a:srgbClr val="000000"/>
                </a:solidFill>
                <a:latin typeface="Consolas" panose="020B0609020204030204" pitchFamily="49" charset="0"/>
              </a:rPr>
              <a:t>getWord</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000000"/>
                </a:solidFill>
                <a:latin typeface="Consolas" panose="020B0609020204030204" pitchFamily="49" charset="0"/>
              </a:rPr>
              <a:t>	   Scanner </a:t>
            </a:r>
            <a:r>
              <a:rPr lang="en-US" altLang="en-US" sz="2200" dirty="0">
                <a:solidFill>
                  <a:srgbClr val="6A3E3E"/>
                </a:solidFill>
                <a:latin typeface="Consolas" panose="020B0609020204030204" pitchFamily="49" charset="0"/>
              </a:rPr>
              <a:t>str01</a:t>
            </a:r>
            <a:r>
              <a:rPr lang="en-US" altLang="en-US" sz="2200" dirty="0">
                <a:solidFill>
                  <a:srgbClr val="000000"/>
                </a:solidFill>
                <a:latin typeface="Consolas" panose="020B0609020204030204" pitchFamily="49" charset="0"/>
              </a:rPr>
              <a:t> = </a:t>
            </a:r>
            <a:r>
              <a:rPr lang="en-US" altLang="en-US" sz="2200" dirty="0">
                <a:solidFill>
                  <a:srgbClr val="7F0055"/>
                </a:solidFill>
                <a:latin typeface="Consolas" panose="020B0609020204030204" pitchFamily="49" charset="0"/>
              </a:rPr>
              <a:t>new</a:t>
            </a:r>
            <a:r>
              <a:rPr lang="en-US" altLang="en-US" sz="2200" dirty="0">
                <a:solidFill>
                  <a:srgbClr val="000000"/>
                </a:solidFill>
                <a:latin typeface="Consolas" panose="020B0609020204030204" pitchFamily="49" charset="0"/>
              </a:rPr>
              <a:t> Scanner(</a:t>
            </a:r>
            <a:r>
              <a:rPr lang="en-US" altLang="en-US" sz="2200" dirty="0">
                <a:solidFill>
                  <a:srgbClr val="0000C0"/>
                </a:solidFill>
                <a:latin typeface="Consolas" panose="020B0609020204030204" pitchFamily="49" charset="0"/>
              </a:rPr>
              <a:t>string01</a:t>
            </a:r>
            <a:r>
              <a:rPr lang="en-US" altLang="en-US" sz="2200" dirty="0">
                <a:solidFill>
                  <a:srgbClr val="000000"/>
                </a:solidFill>
                <a:latin typeface="Consolas" panose="020B0609020204030204" pitchFamily="49" charset="0"/>
              </a:rPr>
              <a:t>);</a:t>
            </a:r>
          </a:p>
          <a:p>
            <a:pPr>
              <a:spcBef>
                <a:spcPct val="0"/>
              </a:spcBef>
              <a:buClrTx/>
              <a:buFontTx/>
              <a:buNone/>
            </a:pPr>
            <a:r>
              <a:rPr lang="en-US" altLang="en-US" sz="2200" dirty="0">
                <a:solidFill>
                  <a:srgbClr val="7F0055"/>
                </a:solidFill>
                <a:latin typeface="Consolas" panose="020B0609020204030204" pitchFamily="49" charset="0"/>
              </a:rPr>
              <a:t>         </a:t>
            </a:r>
            <a:r>
              <a:rPr lang="en-US" altLang="en-US" sz="2200" dirty="0">
                <a:latin typeface="Consolas" panose="020B0609020204030204" pitchFamily="49" charset="0"/>
              </a:rPr>
              <a:t>//str01.next();//skip the first word</a:t>
            </a:r>
            <a:r>
              <a:rPr lang="en-US" altLang="en-US" sz="2200" dirty="0">
                <a:solidFill>
                  <a:srgbClr val="7F0055"/>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         return</a:t>
            </a:r>
            <a:r>
              <a:rPr lang="en-US" altLang="en-US" sz="2200" dirty="0">
                <a:solidFill>
                  <a:srgbClr val="000000"/>
                </a:solidFill>
                <a:latin typeface="Consolas" panose="020B0609020204030204" pitchFamily="49" charset="0"/>
              </a:rPr>
              <a:t> </a:t>
            </a:r>
            <a:r>
              <a:rPr lang="en-US" altLang="en-US" sz="2200" dirty="0">
                <a:solidFill>
                  <a:srgbClr val="6A3E3E"/>
                </a:solidFill>
                <a:latin typeface="Consolas" panose="020B0609020204030204" pitchFamily="49" charset="0"/>
              </a:rPr>
              <a:t>str01</a:t>
            </a:r>
            <a:r>
              <a:rPr lang="en-US" altLang="en-US" sz="2200" dirty="0">
                <a:solidFill>
                  <a:srgbClr val="000000"/>
                </a:solidFill>
                <a:latin typeface="Consolas" panose="020B0609020204030204" pitchFamily="49" charset="0"/>
              </a:rPr>
              <a:t>.next();</a:t>
            </a:r>
          </a:p>
          <a:p>
            <a:pPr>
              <a:spcBef>
                <a:spcPct val="0"/>
              </a:spcBef>
              <a:buClrTx/>
              <a:buFontTx/>
              <a:buNone/>
            </a:pP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7F0055"/>
                </a:solidFill>
                <a:latin typeface="Consolas" panose="020B0609020204030204" pitchFamily="49" charset="0"/>
              </a:rPr>
              <a:t>	public</a:t>
            </a:r>
            <a:r>
              <a:rPr lang="en-US" altLang="en-US" sz="2200" dirty="0">
                <a:solidFill>
                  <a:srgbClr val="000000"/>
                </a:solidFill>
                <a:latin typeface="Consolas" panose="020B0609020204030204" pitchFamily="49" charset="0"/>
              </a:rPr>
              <a:t> String </a:t>
            </a:r>
            <a:r>
              <a:rPr lang="en-US" altLang="en-US" sz="2200" dirty="0" err="1">
                <a:solidFill>
                  <a:srgbClr val="000000"/>
                </a:solidFill>
                <a:latin typeface="Consolas" panose="020B0609020204030204" pitchFamily="49" charset="0"/>
              </a:rPr>
              <a:t>getLine</a:t>
            </a: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000000"/>
                </a:solidFill>
                <a:latin typeface="Consolas" panose="020B0609020204030204" pitchFamily="49" charset="0"/>
              </a:rPr>
              <a:t>	   Scanner </a:t>
            </a:r>
            <a:r>
              <a:rPr lang="en-US" altLang="en-US" sz="2200" dirty="0">
                <a:solidFill>
                  <a:srgbClr val="6A3E3E"/>
                </a:solidFill>
                <a:latin typeface="Consolas" panose="020B0609020204030204" pitchFamily="49" charset="0"/>
              </a:rPr>
              <a:t>str01</a:t>
            </a:r>
            <a:r>
              <a:rPr lang="en-US" altLang="en-US" sz="2200" dirty="0">
                <a:solidFill>
                  <a:srgbClr val="000000"/>
                </a:solidFill>
                <a:latin typeface="Consolas" panose="020B0609020204030204" pitchFamily="49" charset="0"/>
              </a:rPr>
              <a:t> = </a:t>
            </a:r>
            <a:r>
              <a:rPr lang="en-US" altLang="en-US" sz="2200" dirty="0">
                <a:solidFill>
                  <a:srgbClr val="7F0055"/>
                </a:solidFill>
                <a:latin typeface="Consolas" panose="020B0609020204030204" pitchFamily="49" charset="0"/>
              </a:rPr>
              <a:t>new</a:t>
            </a:r>
            <a:r>
              <a:rPr lang="en-US" altLang="en-US" sz="2200" dirty="0">
                <a:solidFill>
                  <a:srgbClr val="000000"/>
                </a:solidFill>
                <a:latin typeface="Consolas" panose="020B0609020204030204" pitchFamily="49" charset="0"/>
              </a:rPr>
              <a:t> Scanner(</a:t>
            </a:r>
            <a:r>
              <a:rPr lang="en-US" altLang="en-US" sz="2200" dirty="0">
                <a:solidFill>
                  <a:srgbClr val="0000C0"/>
                </a:solidFill>
                <a:latin typeface="Consolas" panose="020B0609020204030204" pitchFamily="49" charset="0"/>
              </a:rPr>
              <a:t>string01</a:t>
            </a:r>
            <a:r>
              <a:rPr lang="en-US" altLang="en-US" sz="2200" dirty="0">
                <a:solidFill>
                  <a:srgbClr val="000000"/>
                </a:solidFill>
                <a:latin typeface="Consolas" panose="020B0609020204030204" pitchFamily="49" charset="0"/>
              </a:rPr>
              <a:t>);</a:t>
            </a:r>
          </a:p>
          <a:p>
            <a:pPr>
              <a:spcBef>
                <a:spcPct val="0"/>
              </a:spcBef>
              <a:buClrTx/>
              <a:buFontTx/>
              <a:buNone/>
            </a:pPr>
            <a:r>
              <a:rPr lang="en-US" altLang="en-US" sz="2200" dirty="0">
                <a:solidFill>
                  <a:srgbClr val="7F0055"/>
                </a:solidFill>
                <a:latin typeface="Consolas" panose="020B0609020204030204" pitchFamily="49" charset="0"/>
              </a:rPr>
              <a:t>	return</a:t>
            </a:r>
            <a:r>
              <a:rPr lang="en-US" altLang="en-US" sz="2200" dirty="0">
                <a:solidFill>
                  <a:srgbClr val="000000"/>
                </a:solidFill>
                <a:latin typeface="Consolas" panose="020B0609020204030204" pitchFamily="49" charset="0"/>
              </a:rPr>
              <a:t> </a:t>
            </a:r>
            <a:r>
              <a:rPr lang="en-US" altLang="en-US" sz="2200" dirty="0">
                <a:solidFill>
                  <a:srgbClr val="6A3E3E"/>
                </a:solidFill>
                <a:latin typeface="Consolas" panose="020B0609020204030204" pitchFamily="49" charset="0"/>
              </a:rPr>
              <a:t>str01</a:t>
            </a:r>
            <a:r>
              <a:rPr lang="en-US" altLang="en-US" sz="2200" dirty="0">
                <a:solidFill>
                  <a:srgbClr val="000000"/>
                </a:solidFill>
                <a:latin typeface="Consolas" panose="020B0609020204030204" pitchFamily="49" charset="0"/>
              </a:rPr>
              <a:t>.nextLine();</a:t>
            </a:r>
          </a:p>
          <a:p>
            <a:pPr>
              <a:spcBef>
                <a:spcPct val="0"/>
              </a:spcBef>
              <a:buClrTx/>
              <a:buFontTx/>
              <a:buNone/>
            </a:pPr>
            <a:r>
              <a:rPr lang="en-US" altLang="en-US" sz="2200" dirty="0">
                <a:solidFill>
                  <a:srgbClr val="000000"/>
                </a:solidFill>
                <a:latin typeface="Consolas" panose="020B0609020204030204" pitchFamily="49" charset="0"/>
              </a:rPr>
              <a:t>	}</a:t>
            </a:r>
          </a:p>
          <a:p>
            <a:pPr>
              <a:spcBef>
                <a:spcPct val="0"/>
              </a:spcBef>
              <a:buClrTx/>
              <a:buFontTx/>
              <a:buNone/>
            </a:pPr>
            <a:r>
              <a:rPr lang="en-US" altLang="en-US" sz="2200" dirty="0">
                <a:solidFill>
                  <a:srgbClr val="000000"/>
                </a:solidFill>
                <a:latin typeface="Consolas" panose="020B0609020204030204" pitchFamily="49" charset="0"/>
              </a:rPr>
              <a:t>}</a:t>
            </a:r>
            <a:endParaRPr lang="en-US" altLang="en-US" sz="2200" dirty="0">
              <a:latin typeface="Consolas" panose="020B0609020204030204" pitchFamily="49" charset="0"/>
            </a:endParaRPr>
          </a:p>
        </p:txBody>
      </p:sp>
    </p:spTree>
    <p:extLst>
      <p:ext uri="{BB962C8B-B14F-4D97-AF65-F5344CB8AC3E}">
        <p14:creationId xmlns:p14="http://schemas.microsoft.com/office/powerpoint/2010/main" val="229076573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2022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7612B9-C6A3-F3FF-70CE-47DDB59734FF}"/>
              </a:ext>
            </a:extLst>
          </p:cNvPr>
          <p:cNvSpPr txBox="1">
            <a:spLocks noChangeArrowheads="1"/>
          </p:cNvSpPr>
          <p:nvPr/>
        </p:nvSpPr>
        <p:spPr>
          <a:xfrm>
            <a:off x="1402773" y="363224"/>
            <a:ext cx="53513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The </a:t>
            </a:r>
            <a:r>
              <a:rPr lang="en-US" altLang="en-US" sz="3200" dirty="0">
                <a:latin typeface="Courier New" panose="02070309020205020404" pitchFamily="49" charset="0"/>
              </a:rPr>
              <a:t>String</a:t>
            </a:r>
            <a:r>
              <a:rPr lang="en-US" altLang="en-US" sz="3200" dirty="0"/>
              <a:t> Class Constructor</a:t>
            </a:r>
          </a:p>
        </p:txBody>
      </p:sp>
      <p:sp>
        <p:nvSpPr>
          <p:cNvPr id="3" name="Rectangle 3">
            <a:extLst>
              <a:ext uri="{FF2B5EF4-FFF2-40B4-BE49-F238E27FC236}">
                <a16:creationId xmlns:a16="http://schemas.microsoft.com/office/drawing/2014/main" id="{A5100CA3-49C9-E3A4-F4B9-E4776EEE7C2C}"/>
              </a:ext>
            </a:extLst>
          </p:cNvPr>
          <p:cNvSpPr txBox="1">
            <a:spLocks noChangeArrowheads="1"/>
          </p:cNvSpPr>
          <p:nvPr/>
        </p:nvSpPr>
        <p:spPr>
          <a:xfrm>
            <a:off x="1491949" y="1719768"/>
            <a:ext cx="8878178" cy="34184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dirty="0">
                <a:latin typeface="Times New Roman" panose="02020603050405020304" pitchFamily="18" charset="0"/>
                <a:cs typeface="Times New Roman" panose="02020603050405020304" pitchFamily="18" charset="0"/>
              </a:rPr>
              <a:t>One of the </a:t>
            </a:r>
            <a:r>
              <a:rPr lang="en-US" altLang="en-US" dirty="0">
                <a:latin typeface="Courier New" panose="02070309020205020404" pitchFamily="49" charset="0"/>
              </a:rPr>
              <a:t>String</a:t>
            </a:r>
            <a:r>
              <a:rPr lang="en-US" altLang="en-US" dirty="0"/>
              <a:t> </a:t>
            </a:r>
            <a:r>
              <a:rPr lang="en-US" altLang="en-US" dirty="0">
                <a:latin typeface="Times New Roman" panose="02020603050405020304" pitchFamily="18" charset="0"/>
                <a:cs typeface="Times New Roman" panose="02020603050405020304" pitchFamily="18" charset="0"/>
              </a:rPr>
              <a:t>class </a:t>
            </a:r>
            <a:r>
              <a:rPr lang="en-US" altLang="en-US" dirty="0">
                <a:solidFill>
                  <a:srgbClr val="0000FF"/>
                </a:solidFill>
                <a:latin typeface="Times New Roman" panose="02020603050405020304" pitchFamily="18" charset="0"/>
                <a:cs typeface="Times New Roman" panose="02020603050405020304" pitchFamily="18" charset="0"/>
              </a:rPr>
              <a:t>constructors </a:t>
            </a:r>
            <a:r>
              <a:rPr lang="en-US" altLang="en-US" dirty="0">
                <a:solidFill>
                  <a:srgbClr val="0000FF"/>
                </a:solidFill>
                <a:highlight>
                  <a:srgbClr val="FFFF00"/>
                </a:highlight>
                <a:latin typeface="Times New Roman" panose="02020603050405020304" pitchFamily="18" charset="0"/>
                <a:cs typeface="Times New Roman" panose="02020603050405020304" pitchFamily="18" charset="0"/>
              </a:rPr>
              <a:t>accepts a string literal as an argument.</a:t>
            </a:r>
          </a:p>
          <a:p>
            <a:pPr marL="457200" indent="-457200">
              <a:spcBef>
                <a:spcPts val="1800"/>
              </a:spcBef>
            </a:pPr>
            <a:r>
              <a:rPr lang="en-US" altLang="en-US" dirty="0">
                <a:latin typeface="Times New Roman" panose="02020603050405020304" pitchFamily="18" charset="0"/>
                <a:cs typeface="Times New Roman" panose="02020603050405020304" pitchFamily="18" charset="0"/>
              </a:rPr>
              <a:t>This </a:t>
            </a:r>
            <a:r>
              <a:rPr lang="en-US" altLang="en-US" dirty="0">
                <a:solidFill>
                  <a:srgbClr val="0000FF"/>
                </a:solidFill>
                <a:latin typeface="Times New Roman" panose="02020603050405020304" pitchFamily="18" charset="0"/>
                <a:cs typeface="Times New Roman" panose="02020603050405020304" pitchFamily="18" charset="0"/>
              </a:rPr>
              <a:t>string literal </a:t>
            </a:r>
            <a:r>
              <a:rPr lang="en-US" altLang="en-US" dirty="0">
                <a:latin typeface="Times New Roman" panose="02020603050405020304" pitchFamily="18" charset="0"/>
                <a:cs typeface="Times New Roman" panose="02020603050405020304" pitchFamily="18" charset="0"/>
              </a:rPr>
              <a:t>is used to initialize a </a:t>
            </a:r>
            <a:r>
              <a:rPr lang="en-US" altLang="en-US" dirty="0">
                <a:solidFill>
                  <a:srgbClr val="0000FF"/>
                </a:solidFill>
                <a:latin typeface="Courier New" panose="02070309020205020404" pitchFamily="49" charset="0"/>
              </a:rPr>
              <a:t>String</a:t>
            </a:r>
            <a:r>
              <a:rPr lang="en-US" altLang="en-US" dirty="0">
                <a:solidFill>
                  <a:srgbClr val="0000FF"/>
                </a:solidFill>
              </a:rPr>
              <a:t> </a:t>
            </a:r>
            <a:r>
              <a:rPr lang="en-US" altLang="en-US" dirty="0">
                <a:solidFill>
                  <a:srgbClr val="0000FF"/>
                </a:solidFill>
                <a:latin typeface="Times New Roman" panose="02020603050405020304" pitchFamily="18" charset="0"/>
                <a:cs typeface="Times New Roman" panose="02020603050405020304" pitchFamily="18" charset="0"/>
              </a:rPr>
              <a:t>object.</a:t>
            </a:r>
          </a:p>
          <a:p>
            <a:pPr marL="457200" indent="-457200">
              <a:spcBef>
                <a:spcPts val="1800"/>
              </a:spcBef>
            </a:pPr>
            <a:r>
              <a:rPr lang="en-US" altLang="en-US" dirty="0">
                <a:latin typeface="Times New Roman" panose="02020603050405020304" pitchFamily="18" charset="0"/>
                <a:cs typeface="Times New Roman" panose="02020603050405020304" pitchFamily="18" charset="0"/>
              </a:rPr>
              <a:t>For instance:</a:t>
            </a:r>
            <a:br>
              <a:rPr lang="en-US" altLang="en-US" dirty="0">
                <a:latin typeface="Times New Roman" panose="02020603050405020304" pitchFamily="18" charset="0"/>
                <a:cs typeface="Times New Roman" panose="02020603050405020304" pitchFamily="18" charset="0"/>
              </a:rPr>
            </a:br>
            <a:endParaRPr lang="en-US" altLang="en-US" dirty="0">
              <a:latin typeface="Times New Roman" panose="02020603050405020304" pitchFamily="18" charset="0"/>
              <a:cs typeface="Times New Roman" panose="02020603050405020304" pitchFamily="18" charset="0"/>
            </a:endParaRPr>
          </a:p>
          <a:p>
            <a:pPr>
              <a:buFontTx/>
              <a:buNone/>
            </a:pPr>
            <a:r>
              <a:rPr lang="en-US" altLang="en-US" sz="2400" dirty="0">
                <a:latin typeface="Consolas" panose="020B0609020204030204" pitchFamily="49" charset="0"/>
              </a:rPr>
              <a:t>		String name = new String</a:t>
            </a:r>
            <a:r>
              <a:rPr lang="en-US" altLang="en-US" sz="2400" dirty="0">
                <a:highlight>
                  <a:srgbClr val="FFFF00"/>
                </a:highlight>
                <a:latin typeface="Consolas" panose="020B0609020204030204" pitchFamily="49" charset="0"/>
              </a:rPr>
              <a:t>(</a:t>
            </a:r>
            <a:r>
              <a:rPr lang="en-US" altLang="en-US" sz="2400" dirty="0">
                <a:solidFill>
                  <a:srgbClr val="0000FF"/>
                </a:solidFill>
                <a:highlight>
                  <a:srgbClr val="FFFF00"/>
                </a:highlight>
                <a:latin typeface="Consolas" panose="020B0609020204030204" pitchFamily="49" charset="0"/>
                <a:cs typeface="Courier New" panose="02070309020205020404" pitchFamily="49" charset="0"/>
              </a:rPr>
              <a:t>"</a:t>
            </a:r>
            <a:r>
              <a:rPr lang="en-US" altLang="en-US" sz="2400" dirty="0">
                <a:solidFill>
                  <a:srgbClr val="0000FF"/>
                </a:solidFill>
                <a:highlight>
                  <a:srgbClr val="FFFF00"/>
                </a:highlight>
                <a:latin typeface="Consolas" panose="020B0609020204030204" pitchFamily="49" charset="0"/>
              </a:rPr>
              <a:t>Michael Long</a:t>
            </a:r>
            <a:r>
              <a:rPr lang="en-US" altLang="en-US" sz="2400" dirty="0">
                <a:solidFill>
                  <a:srgbClr val="0000FF"/>
                </a:solidFill>
                <a:highlight>
                  <a:srgbClr val="FFFF00"/>
                </a:highlight>
                <a:latin typeface="Consolas" panose="020B0609020204030204" pitchFamily="49" charset="0"/>
                <a:cs typeface="Courier New" panose="02070309020205020404" pitchFamily="49" charset="0"/>
              </a:rPr>
              <a:t>"</a:t>
            </a:r>
            <a:r>
              <a:rPr lang="en-US" altLang="en-US" sz="2400" dirty="0">
                <a:highlight>
                  <a:srgbClr val="FFFF00"/>
                </a:highlight>
                <a:latin typeface="Consolas" panose="020B0609020204030204" pitchFamily="49" charset="0"/>
              </a:rPr>
              <a:t>);</a:t>
            </a:r>
          </a:p>
        </p:txBody>
      </p:sp>
    </p:spTree>
    <p:extLst>
      <p:ext uri="{BB962C8B-B14F-4D97-AF65-F5344CB8AC3E}">
        <p14:creationId xmlns:p14="http://schemas.microsoft.com/office/powerpoint/2010/main" val="3022264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578F7B-2FFA-937F-835D-4A70290AE765}"/>
              </a:ext>
            </a:extLst>
          </p:cNvPr>
          <p:cNvSpPr txBox="1">
            <a:spLocks noChangeArrowheads="1"/>
          </p:cNvSpPr>
          <p:nvPr/>
        </p:nvSpPr>
        <p:spPr bwMode="auto">
          <a:xfrm>
            <a:off x="1485899" y="523009"/>
            <a:ext cx="9470571"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Classes in the java API</a:t>
            </a:r>
          </a:p>
          <a:p>
            <a:pPr>
              <a:spcBef>
                <a:spcPct val="0"/>
              </a:spcBef>
              <a:buClrTx/>
              <a:buFontTx/>
              <a:buNone/>
            </a:pPr>
            <a:endParaRPr lang="en-US" altLang="en-US" sz="2400" dirty="0"/>
          </a:p>
          <a:p>
            <a:pPr>
              <a:spcBef>
                <a:spcPct val="0"/>
              </a:spcBef>
              <a:buClrTx/>
              <a:buFontTx/>
              <a:buNone/>
            </a:pPr>
            <a:r>
              <a:rPr lang="en-US" altLang="en-US" sz="2400" dirty="0"/>
              <a:t>//Get the random number to write.</a:t>
            </a:r>
          </a:p>
          <a:p>
            <a:pPr>
              <a:spcBef>
                <a:spcPct val="0"/>
              </a:spcBef>
              <a:buClrTx/>
              <a:buFontTx/>
              <a:buNone/>
            </a:pPr>
            <a:r>
              <a:rPr lang="en-US" altLang="en-US" sz="2400" dirty="0" err="1"/>
              <a:t>System.out.print</a:t>
            </a:r>
            <a:r>
              <a:rPr lang="en-US" altLang="en-US" sz="2400" dirty="0"/>
              <a:t>(“Number of random numbers should I write”);</a:t>
            </a:r>
          </a:p>
          <a:p>
            <a:pPr>
              <a:spcBef>
                <a:spcPct val="0"/>
              </a:spcBef>
              <a:buClrTx/>
              <a:buFontTx/>
              <a:buNone/>
            </a:pPr>
            <a:r>
              <a:rPr lang="en-US" altLang="en-US" sz="2400" dirty="0"/>
              <a:t>int </a:t>
            </a:r>
            <a:r>
              <a:rPr lang="en-US" altLang="en-US" sz="2400" dirty="0" err="1"/>
              <a:t>maxNumbers</a:t>
            </a:r>
            <a:r>
              <a:rPr lang="en-US" altLang="en-US" sz="2400" dirty="0"/>
              <a:t> = </a:t>
            </a:r>
            <a:r>
              <a:rPr lang="en-US" altLang="en-US" sz="2400" dirty="0" err="1"/>
              <a:t>keyboard.nextInt</a:t>
            </a:r>
            <a:r>
              <a:rPr lang="en-US" altLang="en-US" sz="2400" dirty="0"/>
              <a:t>(); //10 random integers</a:t>
            </a:r>
          </a:p>
          <a:p>
            <a:pPr>
              <a:spcBef>
                <a:spcPct val="0"/>
              </a:spcBef>
              <a:buClrTx/>
              <a:buFontTx/>
              <a:buNone/>
            </a:pPr>
            <a:endParaRPr lang="en-US" altLang="en-US" sz="2400" dirty="0"/>
          </a:p>
          <a:p>
            <a:pPr>
              <a:spcBef>
                <a:spcPct val="0"/>
              </a:spcBef>
              <a:buClrTx/>
              <a:buFontTx/>
              <a:buNone/>
            </a:pPr>
            <a:r>
              <a:rPr lang="en-US" altLang="en-US" sz="2400" dirty="0"/>
              <a:t>for(int </a:t>
            </a:r>
            <a:r>
              <a:rPr lang="en-US" altLang="en-US" sz="2400" dirty="0" err="1"/>
              <a:t>i</a:t>
            </a:r>
            <a:r>
              <a:rPr lang="en-US" altLang="en-US" sz="2400" dirty="0"/>
              <a:t> = 0; </a:t>
            </a:r>
            <a:r>
              <a:rPr lang="en-US" altLang="en-US" sz="2400" dirty="0" err="1"/>
              <a:t>i</a:t>
            </a:r>
            <a:r>
              <a:rPr lang="en-US" altLang="en-US" sz="2400" dirty="0"/>
              <a:t> &lt; </a:t>
            </a:r>
            <a:r>
              <a:rPr lang="en-US" altLang="en-US" sz="2400" dirty="0" err="1"/>
              <a:t>maxNumbers</a:t>
            </a:r>
            <a:r>
              <a:rPr lang="en-US" altLang="en-US" sz="2400" dirty="0"/>
              <a:t>; </a:t>
            </a:r>
            <a:r>
              <a:rPr lang="en-US" altLang="en-US" sz="2400" dirty="0" err="1"/>
              <a:t>i</a:t>
            </a:r>
            <a:r>
              <a:rPr lang="en-US" altLang="en-US" sz="2400" dirty="0"/>
              <a:t>++){</a:t>
            </a:r>
          </a:p>
          <a:p>
            <a:pPr>
              <a:spcBef>
                <a:spcPct val="0"/>
              </a:spcBef>
              <a:buClrTx/>
              <a:buFontTx/>
              <a:buNone/>
            </a:pPr>
            <a:r>
              <a:rPr lang="en-US" altLang="en-US" sz="2400" dirty="0"/>
              <a:t>	//Generate a random integer;</a:t>
            </a:r>
          </a:p>
          <a:p>
            <a:pPr>
              <a:spcBef>
                <a:spcPct val="0"/>
              </a:spcBef>
              <a:buClrTx/>
              <a:buFontTx/>
              <a:buNone/>
            </a:pPr>
            <a:r>
              <a:rPr lang="en-US" altLang="en-US" sz="2400" dirty="0"/>
              <a:t>	int number = </a:t>
            </a:r>
            <a:r>
              <a:rPr lang="en-US" altLang="en-US" sz="2400" dirty="0" err="1"/>
              <a:t>rand.nextInt</a:t>
            </a:r>
            <a:r>
              <a:rPr lang="en-US" altLang="en-US" sz="2400" dirty="0"/>
              <a:t>();</a:t>
            </a:r>
          </a:p>
          <a:p>
            <a:pPr>
              <a:spcBef>
                <a:spcPct val="0"/>
              </a:spcBef>
              <a:buClrTx/>
              <a:buFontTx/>
              <a:buNone/>
            </a:pPr>
            <a:r>
              <a:rPr lang="en-US" altLang="en-US" sz="2400" dirty="0"/>
              <a:t>	//int number = </a:t>
            </a:r>
            <a:r>
              <a:rPr lang="en-US" altLang="en-US" sz="2400" dirty="0" err="1"/>
              <a:t>rand.nextInt</a:t>
            </a:r>
            <a:r>
              <a:rPr lang="en-US" altLang="en-US" sz="2400" dirty="0"/>
              <a:t>(12) - 12/2;//range = [-6, 5] or [-6, 6)</a:t>
            </a:r>
          </a:p>
          <a:p>
            <a:pPr>
              <a:spcBef>
                <a:spcPct val="0"/>
              </a:spcBef>
              <a:buClrTx/>
              <a:buFontTx/>
              <a:buNone/>
            </a:pPr>
            <a:r>
              <a:rPr lang="en-US" altLang="en-US" sz="2400" dirty="0"/>
              <a:t>	//Write the random numbers to the file.</a:t>
            </a:r>
          </a:p>
          <a:p>
            <a:pPr>
              <a:spcBef>
                <a:spcPct val="0"/>
              </a:spcBef>
              <a:buClrTx/>
              <a:buFontTx/>
              <a:buNone/>
            </a:pPr>
            <a:r>
              <a:rPr lang="en-US" altLang="en-US" sz="2400" dirty="0"/>
              <a:t>	</a:t>
            </a:r>
            <a:r>
              <a:rPr lang="en-US" altLang="en-US" sz="2400" dirty="0" err="1"/>
              <a:t>outputFile.println</a:t>
            </a:r>
            <a:r>
              <a:rPr lang="en-US" altLang="en-US" sz="2400" dirty="0"/>
              <a:t>(number);</a:t>
            </a:r>
          </a:p>
          <a:p>
            <a:pPr>
              <a:spcBef>
                <a:spcPct val="0"/>
              </a:spcBef>
              <a:buClrTx/>
              <a:buFontTx/>
              <a:buNone/>
            </a:pPr>
            <a:r>
              <a:rPr lang="en-US" altLang="en-US" sz="2400" dirty="0"/>
              <a:t>}</a:t>
            </a:r>
          </a:p>
          <a:p>
            <a:pPr>
              <a:spcBef>
                <a:spcPct val="0"/>
              </a:spcBef>
              <a:buClrTx/>
              <a:buFontTx/>
              <a:buNone/>
            </a:pPr>
            <a:endParaRPr lang="en-US" altLang="en-US" sz="2400" dirty="0"/>
          </a:p>
          <a:p>
            <a:pPr>
              <a:spcBef>
                <a:spcPct val="0"/>
              </a:spcBef>
              <a:buClrTx/>
              <a:buFontTx/>
              <a:buNone/>
            </a:pPr>
            <a:r>
              <a:rPr lang="en-US" altLang="en-US" sz="2400" dirty="0"/>
              <a:t>//Close the file.</a:t>
            </a:r>
          </a:p>
          <a:p>
            <a:pPr>
              <a:spcBef>
                <a:spcPct val="0"/>
              </a:spcBef>
              <a:buClrTx/>
              <a:buFontTx/>
              <a:buNone/>
            </a:pPr>
            <a:r>
              <a:rPr lang="en-US" altLang="en-US" sz="2400" dirty="0" err="1"/>
              <a:t>outputFile.close</a:t>
            </a:r>
            <a:r>
              <a:rPr lang="en-US" altLang="en-US" sz="2400" dirty="0"/>
              <a:t>();</a:t>
            </a:r>
          </a:p>
        </p:txBody>
      </p:sp>
      <p:sp>
        <p:nvSpPr>
          <p:cNvPr id="3" name="Rectangle 1">
            <a:extLst>
              <a:ext uri="{FF2B5EF4-FFF2-40B4-BE49-F238E27FC236}">
                <a16:creationId xmlns:a16="http://schemas.microsoft.com/office/drawing/2014/main" id="{84A82BB5-1E10-C9C5-7112-89319DE7EAC9}"/>
              </a:ext>
            </a:extLst>
          </p:cNvPr>
          <p:cNvSpPr>
            <a:spLocks noChangeArrowheads="1"/>
          </p:cNvSpPr>
          <p:nvPr/>
        </p:nvSpPr>
        <p:spPr bwMode="auto">
          <a:xfrm>
            <a:off x="10448261" y="1518683"/>
            <a:ext cx="515679" cy="3820633"/>
          </a:xfrm>
          <a:prstGeom prst="rect">
            <a:avLst/>
          </a:prstGeom>
          <a:solidFill>
            <a:srgbClr val="FFFF00"/>
          </a:solidFill>
          <a:ln w="9525">
            <a:solidFill>
              <a:schemeClr val="accent1"/>
            </a:solidFill>
            <a:miter lim="800000"/>
            <a:headEnd/>
            <a:tailEnd/>
          </a:ln>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400" dirty="0"/>
              <a:t>-5</a:t>
            </a:r>
          </a:p>
          <a:p>
            <a:pPr>
              <a:spcBef>
                <a:spcPct val="0"/>
              </a:spcBef>
              <a:buClrTx/>
              <a:buFontTx/>
              <a:buNone/>
            </a:pPr>
            <a:r>
              <a:rPr lang="en-US" altLang="en-US" sz="2400" dirty="0"/>
              <a:t>3</a:t>
            </a:r>
          </a:p>
          <a:p>
            <a:pPr>
              <a:spcBef>
                <a:spcPct val="0"/>
              </a:spcBef>
              <a:buClrTx/>
              <a:buFontTx/>
              <a:buNone/>
            </a:pPr>
            <a:r>
              <a:rPr lang="en-US" altLang="en-US" sz="2400" dirty="0"/>
              <a:t>-6</a:t>
            </a:r>
          </a:p>
          <a:p>
            <a:pPr>
              <a:spcBef>
                <a:spcPct val="0"/>
              </a:spcBef>
              <a:buClrTx/>
              <a:buFontTx/>
              <a:buNone/>
            </a:pPr>
            <a:r>
              <a:rPr lang="en-US" altLang="en-US" sz="2400" dirty="0"/>
              <a:t>-5</a:t>
            </a:r>
          </a:p>
          <a:p>
            <a:pPr>
              <a:spcBef>
                <a:spcPct val="0"/>
              </a:spcBef>
              <a:buClrTx/>
              <a:buFontTx/>
              <a:buNone/>
            </a:pPr>
            <a:r>
              <a:rPr lang="en-US" altLang="en-US" sz="2400" dirty="0"/>
              <a:t>-3</a:t>
            </a:r>
          </a:p>
          <a:p>
            <a:pPr>
              <a:spcBef>
                <a:spcPct val="0"/>
              </a:spcBef>
              <a:buClrTx/>
              <a:buFontTx/>
              <a:buNone/>
            </a:pPr>
            <a:r>
              <a:rPr lang="en-US" altLang="en-US" sz="2400" dirty="0"/>
              <a:t>-3</a:t>
            </a:r>
          </a:p>
          <a:p>
            <a:pPr>
              <a:spcBef>
                <a:spcPct val="0"/>
              </a:spcBef>
              <a:buClrTx/>
              <a:buFontTx/>
              <a:buNone/>
            </a:pPr>
            <a:r>
              <a:rPr lang="en-US" altLang="en-US" sz="2400" dirty="0"/>
              <a:t>5</a:t>
            </a:r>
          </a:p>
          <a:p>
            <a:pPr>
              <a:spcBef>
                <a:spcPct val="0"/>
              </a:spcBef>
              <a:buClrTx/>
              <a:buFontTx/>
              <a:buNone/>
            </a:pPr>
            <a:r>
              <a:rPr lang="en-US" altLang="en-US" sz="2400" dirty="0"/>
              <a:t>0</a:t>
            </a:r>
          </a:p>
          <a:p>
            <a:pPr>
              <a:spcBef>
                <a:spcPct val="0"/>
              </a:spcBef>
              <a:buClrTx/>
              <a:buFontTx/>
              <a:buNone/>
            </a:pPr>
            <a:r>
              <a:rPr lang="en-US" altLang="en-US" sz="2400" dirty="0"/>
              <a:t>2</a:t>
            </a:r>
          </a:p>
          <a:p>
            <a:pPr>
              <a:spcBef>
                <a:spcPct val="0"/>
              </a:spcBef>
              <a:buClrTx/>
              <a:buFontTx/>
              <a:buNone/>
            </a:pPr>
            <a:r>
              <a:rPr lang="en-US" altLang="en-US" sz="2400" dirty="0"/>
              <a:t>-4</a:t>
            </a:r>
          </a:p>
        </p:txBody>
      </p:sp>
    </p:spTree>
    <p:extLst>
      <p:ext uri="{BB962C8B-B14F-4D97-AF65-F5344CB8AC3E}">
        <p14:creationId xmlns:p14="http://schemas.microsoft.com/office/powerpoint/2010/main" val="57355144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C77612B9-C6A3-F3FF-70CE-47DDB59734FF}"/>
              </a:ext>
            </a:extLst>
          </p:cNvPr>
          <p:cNvSpPr txBox="1">
            <a:spLocks noChangeArrowheads="1"/>
          </p:cNvSpPr>
          <p:nvPr/>
        </p:nvSpPr>
        <p:spPr>
          <a:xfrm>
            <a:off x="1402773" y="162502"/>
            <a:ext cx="5351318"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The </a:t>
            </a:r>
            <a:r>
              <a:rPr lang="en-US" altLang="en-US" sz="3200">
                <a:latin typeface="Courier New" panose="02070309020205020404" pitchFamily="49" charset="0"/>
              </a:rPr>
              <a:t>String</a:t>
            </a:r>
            <a:r>
              <a:rPr lang="en-US" altLang="en-US" sz="3200"/>
              <a:t> Class Constructor</a:t>
            </a:r>
            <a:endParaRPr lang="en-US" altLang="en-US" sz="3200" dirty="0"/>
          </a:p>
        </p:txBody>
      </p:sp>
      <p:sp>
        <p:nvSpPr>
          <p:cNvPr id="4" name="Rectangle 3">
            <a:extLst>
              <a:ext uri="{FF2B5EF4-FFF2-40B4-BE49-F238E27FC236}">
                <a16:creationId xmlns:a16="http://schemas.microsoft.com/office/drawing/2014/main" id="{4847A807-DBDE-EB6F-4DAD-352277D2F904}"/>
              </a:ext>
            </a:extLst>
          </p:cNvPr>
          <p:cNvSpPr txBox="1">
            <a:spLocks noChangeArrowheads="1"/>
          </p:cNvSpPr>
          <p:nvPr/>
        </p:nvSpPr>
        <p:spPr>
          <a:xfrm>
            <a:off x="1517073" y="1888259"/>
            <a:ext cx="8936183" cy="33383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Tx/>
              <a:buNone/>
              <a:defRPr/>
            </a:pPr>
            <a:r>
              <a:rPr lang="en-US" altLang="en-US" sz="2400" dirty="0">
                <a:latin typeface="Consolas" panose="020B0609020204030204" pitchFamily="49" charset="0"/>
              </a:rPr>
              <a:t>  	String name = new String(</a:t>
            </a:r>
            <a:r>
              <a:rPr lang="en-US" altLang="en-US" sz="2400" dirty="0">
                <a:solidFill>
                  <a:srgbClr val="0000FF"/>
                </a:solidFill>
                <a:latin typeface="Consolas" panose="020B0609020204030204" pitchFamily="49" charset="0"/>
                <a:cs typeface="Courier New" panose="02070309020205020404" pitchFamily="49" charset="0"/>
              </a:rPr>
              <a:t>"</a:t>
            </a:r>
            <a:r>
              <a:rPr lang="en-US" altLang="en-US" sz="2400" dirty="0">
                <a:solidFill>
                  <a:srgbClr val="0000FF"/>
                </a:solidFill>
                <a:latin typeface="Consolas" panose="020B0609020204030204" pitchFamily="49" charset="0"/>
              </a:rPr>
              <a:t>Michael Long</a:t>
            </a:r>
            <a:r>
              <a:rPr lang="en-US" altLang="en-US" sz="2400" dirty="0">
                <a:solidFill>
                  <a:srgbClr val="0000FF"/>
                </a:solidFill>
                <a:latin typeface="Consolas" panose="020B0609020204030204" pitchFamily="49" charset="0"/>
                <a:cs typeface="Courier New" panose="02070309020205020404" pitchFamily="49" charset="0"/>
              </a:rPr>
              <a:t>"</a:t>
            </a:r>
            <a:r>
              <a:rPr lang="en-US" altLang="en-US" sz="2400" dirty="0">
                <a:latin typeface="Consolas" panose="020B0609020204030204" pitchFamily="49" charset="0"/>
              </a:rPr>
              <a:t>);</a:t>
            </a:r>
            <a:endParaRPr lang="en-US" altLang="en-US" sz="2600" dirty="0"/>
          </a:p>
          <a:p>
            <a:pPr marL="457200" indent="-457200">
              <a:spcBef>
                <a:spcPts val="1800"/>
              </a:spcBef>
              <a:defRPr/>
            </a:pPr>
            <a:r>
              <a:rPr lang="en-US" altLang="en-US" sz="2600" dirty="0">
                <a:latin typeface="Times New Roman" panose="02020603050405020304" pitchFamily="18" charset="0"/>
                <a:cs typeface="Times New Roman" panose="02020603050405020304" pitchFamily="18" charset="0"/>
              </a:rPr>
              <a:t>This creates a new reference variable name that points to a String object that represents the name "Michael Long" </a:t>
            </a:r>
          </a:p>
          <a:p>
            <a:pPr marL="457200" indent="-457200">
              <a:spcBef>
                <a:spcPts val="1800"/>
              </a:spcBef>
              <a:defRPr/>
            </a:pPr>
            <a:r>
              <a:rPr lang="en-US" altLang="en-US" sz="2600" dirty="0">
                <a:latin typeface="Times New Roman" panose="02020603050405020304" pitchFamily="18" charset="0"/>
                <a:cs typeface="Times New Roman" panose="02020603050405020304" pitchFamily="18" charset="0"/>
              </a:rPr>
              <a:t>Because they are used so often, </a:t>
            </a:r>
            <a:r>
              <a:rPr lang="en-US" altLang="en-US" sz="2600" dirty="0">
                <a:solidFill>
                  <a:srgbClr val="0000FF"/>
                </a:solidFill>
                <a:latin typeface="Times New Roman" panose="02020603050405020304" pitchFamily="18" charset="0"/>
                <a:cs typeface="Times New Roman" panose="02020603050405020304" pitchFamily="18" charset="0"/>
              </a:rPr>
              <a:t>String objects can be created with a shorthand:</a:t>
            </a:r>
            <a:br>
              <a:rPr lang="en-US" altLang="en-US" sz="2400" dirty="0">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cs typeface="Times New Roman" panose="02020603050405020304" pitchFamily="18" charset="0"/>
            </a:endParaRPr>
          </a:p>
          <a:p>
            <a:pPr lvl="1">
              <a:buFontTx/>
              <a:buNone/>
              <a:defRPr/>
            </a:pPr>
            <a:r>
              <a:rPr lang="en-US" altLang="en-US" dirty="0">
                <a:latin typeface="Consolas" panose="020B0609020204030204" pitchFamily="49" charset="0"/>
              </a:rPr>
              <a:t>	</a:t>
            </a:r>
            <a:r>
              <a:rPr lang="en-US" altLang="en-US" dirty="0">
                <a:highlight>
                  <a:srgbClr val="FFFF00"/>
                </a:highlight>
                <a:latin typeface="Consolas" panose="020B0609020204030204" pitchFamily="49" charset="0"/>
              </a:rPr>
              <a:t>String name = "Michael Long";</a:t>
            </a:r>
          </a:p>
        </p:txBody>
      </p:sp>
    </p:spTree>
    <p:extLst>
      <p:ext uri="{BB962C8B-B14F-4D97-AF65-F5344CB8AC3E}">
        <p14:creationId xmlns:p14="http://schemas.microsoft.com/office/powerpoint/2010/main" val="19935970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DC49-D9E3-3F77-0BF3-32719255B600}"/>
              </a:ext>
            </a:extLst>
          </p:cNvPr>
          <p:cNvSpPr txBox="1">
            <a:spLocks noChangeArrowheads="1"/>
          </p:cNvSpPr>
          <p:nvPr/>
        </p:nvSpPr>
        <p:spPr>
          <a:xfrm>
            <a:off x="1541318" y="374796"/>
            <a:ext cx="5358245" cy="5292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Passing Objects as Arguments</a:t>
            </a:r>
            <a:endParaRPr lang="en-US" altLang="en-US" sz="3200" dirty="0"/>
          </a:p>
        </p:txBody>
      </p:sp>
      <p:sp>
        <p:nvSpPr>
          <p:cNvPr id="4" name="Content Placeholder 2">
            <a:extLst>
              <a:ext uri="{FF2B5EF4-FFF2-40B4-BE49-F238E27FC236}">
                <a16:creationId xmlns:a16="http://schemas.microsoft.com/office/drawing/2014/main" id="{1CEF2BCE-46E5-1BF3-9C5E-FCFF046D1B1A}"/>
              </a:ext>
            </a:extLst>
          </p:cNvPr>
          <p:cNvSpPr txBox="1">
            <a:spLocks noChangeArrowheads="1"/>
          </p:cNvSpPr>
          <p:nvPr/>
        </p:nvSpPr>
        <p:spPr>
          <a:xfrm>
            <a:off x="1527466" y="1012825"/>
            <a:ext cx="8115298" cy="5715000"/>
          </a:xfrm>
          <a:prstGeom prst="rect">
            <a:avLst/>
          </a:prstGeom>
          <a:solidFill>
            <a:schemeClr val="bg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defRPr/>
            </a:pPr>
            <a:r>
              <a:rPr lang="en-US" altLang="en-US" sz="2600" dirty="0">
                <a:solidFill>
                  <a:srgbClr val="0000FF"/>
                </a:solidFill>
                <a:latin typeface="Times New Roman" panose="02020603050405020304" pitchFamily="18" charset="0"/>
                <a:cs typeface="Times New Roman" panose="02020603050405020304" pitchFamily="18" charset="0"/>
              </a:rPr>
              <a:t>When you pass an object as an argument</a:t>
            </a:r>
            <a:r>
              <a:rPr lang="en-US" altLang="en-US" sz="2600" dirty="0">
                <a:latin typeface="Times New Roman" panose="02020603050405020304" pitchFamily="18" charset="0"/>
                <a:cs typeface="Times New Roman" panose="02020603050405020304" pitchFamily="18" charset="0"/>
              </a:rPr>
              <a:t>, the thing that is </a:t>
            </a:r>
            <a:r>
              <a:rPr lang="en-US" altLang="en-US" sz="2600" dirty="0">
                <a:solidFill>
                  <a:srgbClr val="0000FF"/>
                </a:solidFill>
                <a:latin typeface="Times New Roman" panose="02020603050405020304" pitchFamily="18" charset="0"/>
                <a:cs typeface="Times New Roman" panose="02020603050405020304" pitchFamily="18" charset="0"/>
              </a:rPr>
              <a:t>passed into the parameter variable is the object's memory address.</a:t>
            </a:r>
            <a:r>
              <a:rPr lang="en-US" altLang="en-US" sz="2600" dirty="0">
                <a:latin typeface="Times New Roman" panose="02020603050405020304" pitchFamily="18" charset="0"/>
                <a:cs typeface="Times New Roman" panose="02020603050405020304" pitchFamily="18" charset="0"/>
              </a:rPr>
              <a:t> </a:t>
            </a:r>
          </a:p>
          <a:p>
            <a:pPr marL="914400" lvl="1" indent="-457200">
              <a:spcBef>
                <a:spcPts val="1800"/>
              </a:spcBef>
              <a:defRPr/>
            </a:pPr>
            <a:r>
              <a:rPr lang="en-US" altLang="en-US" sz="2600" dirty="0">
                <a:latin typeface="Times New Roman" panose="02020603050405020304" pitchFamily="18" charset="0"/>
                <a:cs typeface="Times New Roman" panose="02020603050405020304" pitchFamily="18" charset="0"/>
              </a:rPr>
              <a:t>As a result, parameter variable references the object, and the receiving method has access to the object</a:t>
            </a:r>
            <a:r>
              <a:rPr lang="en-US" altLang="en-US" sz="2200" dirty="0">
                <a:latin typeface="Times New Roman" panose="02020603050405020304" pitchFamily="18" charset="0"/>
                <a:cs typeface="Times New Roman" panose="02020603050405020304" pitchFamily="18" charset="0"/>
              </a:rPr>
              <a:t>.</a:t>
            </a:r>
          </a:p>
          <a:p>
            <a:pPr>
              <a:spcBef>
                <a:spcPts val="1800"/>
              </a:spcBef>
              <a:defRPr/>
            </a:pPr>
            <a:endParaRPr lang="en-US" altLang="en-US" sz="2400" dirty="0"/>
          </a:p>
          <a:p>
            <a:pPr marL="0" indent="0">
              <a:spcBef>
                <a:spcPts val="1800"/>
              </a:spcBef>
              <a:buNone/>
              <a:defRPr/>
            </a:pPr>
            <a:endParaRPr lang="en-US" altLang="en-US" sz="2400" dirty="0"/>
          </a:p>
          <a:p>
            <a:pPr>
              <a:spcBef>
                <a:spcPts val="1800"/>
              </a:spcBef>
              <a:defRPr/>
            </a:pPr>
            <a:endParaRPr lang="en-US" altLang="en-US" sz="2400" dirty="0"/>
          </a:p>
          <a:p>
            <a:pPr>
              <a:spcBef>
                <a:spcPts val="1800"/>
              </a:spcBef>
              <a:defRPr/>
            </a:pPr>
            <a:endParaRPr lang="en-US" altLang="en-US" sz="2400" dirty="0"/>
          </a:p>
          <a:p>
            <a:pPr marL="0" indent="0">
              <a:spcBef>
                <a:spcPts val="1800"/>
              </a:spcBef>
              <a:buFontTx/>
              <a:buNone/>
              <a:defRPr/>
            </a:pPr>
            <a:endParaRPr lang="en-US" altLang="en-US" sz="2400" dirty="0"/>
          </a:p>
          <a:p>
            <a:pPr marL="0" indent="0">
              <a:spcBef>
                <a:spcPts val="600"/>
              </a:spcBef>
              <a:buFontTx/>
              <a:buNone/>
              <a:defRPr/>
            </a:pPr>
            <a:endParaRPr lang="en-US" altLang="en-US" sz="1800" dirty="0"/>
          </a:p>
          <a:p>
            <a:pPr marL="0" indent="0">
              <a:spcBef>
                <a:spcPts val="600"/>
              </a:spcBef>
              <a:buFontTx/>
              <a:buNone/>
              <a:defRPr/>
            </a:pPr>
            <a:r>
              <a:rPr lang="en-US" altLang="en-US" sz="1800" dirty="0"/>
              <a:t>See </a:t>
            </a:r>
            <a:r>
              <a:rPr lang="en-US" altLang="en-US" sz="1800" dirty="0">
                <a:hlinkClick r:id="rId2" action="ppaction://hlinkfile"/>
              </a:rPr>
              <a:t>DieArgument.java</a:t>
            </a:r>
            <a:endParaRPr lang="en-US" altLang="en-US" sz="1800" dirty="0"/>
          </a:p>
        </p:txBody>
      </p:sp>
      <p:sp>
        <p:nvSpPr>
          <p:cNvPr id="5" name="TextBox 2">
            <a:extLst>
              <a:ext uri="{FF2B5EF4-FFF2-40B4-BE49-F238E27FC236}">
                <a16:creationId xmlns:a16="http://schemas.microsoft.com/office/drawing/2014/main" id="{8601A784-40EB-7A5E-E172-7BE4A401019C}"/>
              </a:ext>
            </a:extLst>
          </p:cNvPr>
          <p:cNvSpPr txBox="1">
            <a:spLocks noChangeArrowheads="1"/>
          </p:cNvSpPr>
          <p:nvPr/>
        </p:nvSpPr>
        <p:spPr bwMode="auto">
          <a:xfrm>
            <a:off x="2479964" y="3429000"/>
            <a:ext cx="71628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panose="02020603050405020304" pitchFamily="18" charset="0"/>
                <a:cs typeface="Arial" panose="020B0604020202020204" pitchFamily="34" charset="0"/>
              </a:defRPr>
            </a:lvl1pPr>
            <a:lvl2pPr marL="742950" indent="-285750">
              <a:defRPr sz="2400" i="1">
                <a:solidFill>
                  <a:schemeClr val="tx1"/>
                </a:solidFill>
                <a:latin typeface="Times New Roman" panose="02020603050405020304" pitchFamily="18" charset="0"/>
                <a:cs typeface="Arial" panose="020B0604020202020204" pitchFamily="34" charset="0"/>
              </a:defRPr>
            </a:lvl2pPr>
            <a:lvl3pPr marL="1143000" indent="-228600">
              <a:defRPr sz="2400" i="1">
                <a:solidFill>
                  <a:schemeClr val="tx1"/>
                </a:solidFill>
                <a:latin typeface="Times New Roman" panose="02020603050405020304" pitchFamily="18" charset="0"/>
                <a:cs typeface="Arial" panose="020B0604020202020204" pitchFamily="34" charset="0"/>
              </a:defRPr>
            </a:lvl3pPr>
            <a:lvl4pPr marL="1600200" indent="-228600">
              <a:defRPr sz="2400" i="1">
                <a:solidFill>
                  <a:schemeClr val="tx1"/>
                </a:solidFill>
                <a:latin typeface="Times New Roman" panose="02020603050405020304" pitchFamily="18" charset="0"/>
                <a:cs typeface="Arial" panose="020B0604020202020204" pitchFamily="34" charset="0"/>
              </a:defRPr>
            </a:lvl4pPr>
            <a:lvl5pPr marL="2057400" indent="-228600">
              <a:defRPr sz="2400" i="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i="1">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i="0" dirty="0">
                <a:latin typeface="Consolas" panose="020B0609020204030204" pitchFamily="49" charset="0"/>
              </a:rPr>
              <a:t>String name = new String(</a:t>
            </a:r>
            <a:r>
              <a:rPr lang="en-US" altLang="en-US" sz="2200" i="0" dirty="0">
                <a:solidFill>
                  <a:srgbClr val="0000FF"/>
                </a:solidFill>
                <a:latin typeface="Consolas" panose="020B0609020204030204" pitchFamily="49" charset="0"/>
                <a:cs typeface="Courier New" panose="02070309020205020404" pitchFamily="49" charset="0"/>
              </a:rPr>
              <a:t>"</a:t>
            </a:r>
            <a:r>
              <a:rPr lang="en-US" altLang="en-US" sz="2200" i="0" dirty="0">
                <a:solidFill>
                  <a:srgbClr val="0000FF"/>
                </a:solidFill>
                <a:latin typeface="Consolas" panose="020B0609020204030204" pitchFamily="49" charset="0"/>
              </a:rPr>
              <a:t>Michael Long</a:t>
            </a:r>
            <a:r>
              <a:rPr lang="en-US" altLang="en-US" sz="2200" i="0" dirty="0">
                <a:solidFill>
                  <a:srgbClr val="0000FF"/>
                </a:solidFill>
                <a:latin typeface="Consolas" panose="020B0609020204030204" pitchFamily="49" charset="0"/>
                <a:cs typeface="Courier New" panose="02070309020205020404" pitchFamily="49" charset="0"/>
              </a:rPr>
              <a:t>"</a:t>
            </a:r>
            <a:r>
              <a:rPr lang="en-US" altLang="en-US" sz="2200" i="0" dirty="0">
                <a:latin typeface="Consolas" panose="020B0609020204030204" pitchFamily="49" charset="0"/>
              </a:rPr>
              <a:t>);</a:t>
            </a:r>
          </a:p>
          <a:p>
            <a:pPr eaLnBrk="1" hangingPunct="1"/>
            <a:endParaRPr lang="en-US" altLang="en-US" sz="2200" i="0" dirty="0">
              <a:latin typeface="Consolas" panose="020B0609020204030204" pitchFamily="49" charset="0"/>
            </a:endParaRPr>
          </a:p>
          <a:p>
            <a:pPr eaLnBrk="1" hangingPunct="1"/>
            <a:r>
              <a:rPr lang="en-US" altLang="en-US" sz="2200" i="0" dirty="0">
                <a:latin typeface="Consolas" panose="020B0609020204030204" pitchFamily="49" charset="0"/>
              </a:rPr>
              <a:t>public class String{</a:t>
            </a:r>
          </a:p>
          <a:p>
            <a:pPr eaLnBrk="1" hangingPunct="1"/>
            <a:r>
              <a:rPr lang="en-US" altLang="en-US" sz="2200" i="0" dirty="0">
                <a:latin typeface="Consolas" panose="020B0609020204030204" pitchFamily="49" charset="0"/>
              </a:rPr>
              <a:t>	private String str;</a:t>
            </a:r>
          </a:p>
          <a:p>
            <a:pPr eaLnBrk="1" hangingPunct="1"/>
            <a:r>
              <a:rPr lang="en-US" altLang="en-US" sz="2200" i="0" dirty="0">
                <a:latin typeface="Consolas" panose="020B0609020204030204" pitchFamily="49" charset="0"/>
              </a:rPr>
              <a:t>	private String(String line){</a:t>
            </a:r>
          </a:p>
          <a:p>
            <a:pPr eaLnBrk="1" hangingPunct="1"/>
            <a:r>
              <a:rPr lang="en-US" altLang="en-US" sz="2200" i="0" dirty="0">
                <a:latin typeface="Consolas" panose="020B0609020204030204" pitchFamily="49" charset="0"/>
              </a:rPr>
              <a:t>    		str = line;}</a:t>
            </a:r>
          </a:p>
          <a:p>
            <a:pPr eaLnBrk="1" hangingPunct="1"/>
            <a:r>
              <a:rPr lang="en-US" altLang="en-US" sz="2200" i="0" dirty="0">
                <a:latin typeface="Consolas" panose="020B0609020204030204" pitchFamily="49" charset="0"/>
              </a:rPr>
              <a:t>… }</a:t>
            </a:r>
          </a:p>
        </p:txBody>
      </p:sp>
    </p:spTree>
    <p:extLst>
      <p:ext uri="{BB962C8B-B14F-4D97-AF65-F5344CB8AC3E}">
        <p14:creationId xmlns:p14="http://schemas.microsoft.com/office/powerpoint/2010/main" val="28147935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6956540-7596-F0AE-DE6C-C483C0D15D43}"/>
              </a:ext>
            </a:extLst>
          </p:cNvPr>
          <p:cNvSpPr txBox="1">
            <a:spLocks noChangeArrowheads="1"/>
          </p:cNvSpPr>
          <p:nvPr/>
        </p:nvSpPr>
        <p:spPr>
          <a:xfrm>
            <a:off x="1478829" y="249382"/>
            <a:ext cx="6854680" cy="78970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Overloading Methods and Constructors</a:t>
            </a:r>
            <a:endParaRPr lang="en-US" altLang="en-US" sz="3200" dirty="0"/>
          </a:p>
        </p:txBody>
      </p:sp>
      <p:sp>
        <p:nvSpPr>
          <p:cNvPr id="3" name="Rectangle 7">
            <a:extLst>
              <a:ext uri="{FF2B5EF4-FFF2-40B4-BE49-F238E27FC236}">
                <a16:creationId xmlns:a16="http://schemas.microsoft.com/office/drawing/2014/main" id="{CADB2AF5-1A90-900F-BF37-AED341F913DA}"/>
              </a:ext>
            </a:extLst>
          </p:cNvPr>
          <p:cNvSpPr>
            <a:spLocks noChangeArrowheads="1"/>
          </p:cNvSpPr>
          <p:nvPr/>
        </p:nvSpPr>
        <p:spPr bwMode="auto">
          <a:xfrm>
            <a:off x="5796829" y="2487469"/>
            <a:ext cx="4244975" cy="520700"/>
          </a:xfrm>
          <a:prstGeom prst="rect">
            <a:avLst/>
          </a:prstGeom>
          <a:solidFill>
            <a:srgbClr val="FFFF00"/>
          </a:solidFill>
          <a:ln w="9525" algn="ctr">
            <a:solidFill>
              <a:schemeClr val="tx1"/>
            </a:solidFill>
            <a:round/>
            <a:headEnd/>
            <a:tailEnd/>
          </a:ln>
        </p:spPr>
        <p:txBody>
          <a:bodyPr wrap="none"/>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a:solidFill>
                <a:srgbClr val="0000FF"/>
              </a:solidFill>
            </a:endParaRPr>
          </a:p>
        </p:txBody>
      </p:sp>
      <p:sp>
        <p:nvSpPr>
          <p:cNvPr id="4" name="Rectangle 3">
            <a:extLst>
              <a:ext uri="{FF2B5EF4-FFF2-40B4-BE49-F238E27FC236}">
                <a16:creationId xmlns:a16="http://schemas.microsoft.com/office/drawing/2014/main" id="{BBCC4553-9198-D373-1C90-24A17D5224AB}"/>
              </a:ext>
            </a:extLst>
          </p:cNvPr>
          <p:cNvSpPr txBox="1">
            <a:spLocks noChangeArrowheads="1"/>
          </p:cNvSpPr>
          <p:nvPr/>
        </p:nvSpPr>
        <p:spPr>
          <a:xfrm>
            <a:off x="1478829" y="1503219"/>
            <a:ext cx="8652307" cy="487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latin typeface="Times New Roman" panose="02020603050405020304" pitchFamily="18" charset="0"/>
                <a:cs typeface="Times New Roman" panose="02020603050405020304" pitchFamily="18" charset="0"/>
              </a:rPr>
              <a:t>Two or more methods in a class may have </a:t>
            </a:r>
            <a:r>
              <a:rPr lang="en-US" altLang="en-US" sz="2600" dirty="0">
                <a:solidFill>
                  <a:srgbClr val="0000FF"/>
                </a:solidFill>
                <a:latin typeface="Times New Roman" panose="02020603050405020304" pitchFamily="18" charset="0"/>
                <a:cs typeface="Times New Roman" panose="02020603050405020304" pitchFamily="18" charset="0"/>
              </a:rPr>
              <a:t>the same name </a:t>
            </a:r>
            <a:r>
              <a:rPr lang="en-US" altLang="en-US" sz="2600" dirty="0">
                <a:latin typeface="Times New Roman" panose="02020603050405020304" pitchFamily="18" charset="0"/>
                <a:cs typeface="Times New Roman" panose="02020603050405020304" pitchFamily="18" charset="0"/>
              </a:rPr>
              <a:t>as long as </a:t>
            </a:r>
            <a:r>
              <a:rPr lang="en-US" altLang="en-US" sz="2600" dirty="0">
                <a:solidFill>
                  <a:srgbClr val="0000FF"/>
                </a:solidFill>
                <a:latin typeface="Times New Roman" panose="02020603050405020304" pitchFamily="18" charset="0"/>
                <a:cs typeface="Times New Roman" panose="02020603050405020304" pitchFamily="18" charset="0"/>
              </a:rPr>
              <a:t>their parameter lists are different</a:t>
            </a:r>
            <a:r>
              <a:rPr lang="en-US" altLang="en-US" sz="2600" dirty="0">
                <a:latin typeface="Times New Roman" panose="02020603050405020304" pitchFamily="18" charset="0"/>
                <a:cs typeface="Times New Roman" panose="02020603050405020304" pitchFamily="18" charset="0"/>
              </a:rPr>
              <a:t>.  </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When this occurs, it is called </a:t>
            </a:r>
            <a:r>
              <a:rPr lang="en-US" altLang="en-US" sz="2600" i="1" dirty="0">
                <a:solidFill>
                  <a:srgbClr val="0000FF"/>
                </a:solidFill>
                <a:latin typeface="Times New Roman" panose="02020603050405020304" pitchFamily="18" charset="0"/>
                <a:cs typeface="Times New Roman" panose="02020603050405020304" pitchFamily="18" charset="0"/>
              </a:rPr>
              <a:t>method</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i="1" dirty="0">
                <a:solidFill>
                  <a:srgbClr val="0000FF"/>
                </a:solidFill>
                <a:latin typeface="Times New Roman" panose="02020603050405020304" pitchFamily="18" charset="0"/>
                <a:cs typeface="Times New Roman" panose="02020603050405020304" pitchFamily="18" charset="0"/>
              </a:rPr>
              <a:t>overloading</a:t>
            </a:r>
            <a:r>
              <a:rPr lang="en-US" altLang="en-US" sz="2600" dirty="0">
                <a:solidFill>
                  <a:srgbClr val="0000FF"/>
                </a:solidFill>
                <a:latin typeface="Times New Roman" panose="02020603050405020304" pitchFamily="18" charset="0"/>
                <a:cs typeface="Times New Roman" panose="02020603050405020304" pitchFamily="18" charset="0"/>
              </a:rPr>
              <a:t>.   </a:t>
            </a:r>
            <a:r>
              <a:rPr lang="en-US" altLang="en-US" sz="2600" dirty="0">
                <a:latin typeface="Times New Roman" panose="02020603050405020304" pitchFamily="18" charset="0"/>
                <a:cs typeface="Times New Roman" panose="02020603050405020304" pitchFamily="18" charset="0"/>
              </a:rPr>
              <a:t>This also </a:t>
            </a:r>
            <a:r>
              <a:rPr lang="en-US" altLang="en-US" sz="2600" dirty="0"/>
              <a:t>applies to </a:t>
            </a:r>
            <a:r>
              <a:rPr lang="en-US" altLang="en-US" sz="2600" dirty="0">
                <a:solidFill>
                  <a:srgbClr val="0000FF"/>
                </a:solidFill>
              </a:rPr>
              <a:t>constructors.</a:t>
            </a:r>
          </a:p>
          <a:p>
            <a:pPr marL="914400" lvl="2" indent="0">
              <a:spcBef>
                <a:spcPts val="600"/>
              </a:spcBef>
              <a:buFontTx/>
              <a:buNone/>
            </a:pPr>
            <a:r>
              <a:rPr lang="en-US" altLang="en-US" dirty="0">
                <a:latin typeface="Consolas" panose="020B0609020204030204" pitchFamily="49" charset="0"/>
                <a:cs typeface="Courier New" panose="02070309020205020404" pitchFamily="49" charset="0"/>
              </a:rPr>
              <a:t>public Rectangle( ) { length = 0.0; width = 2.5;}</a:t>
            </a:r>
          </a:p>
          <a:p>
            <a:pPr marL="914400" lvl="2" indent="0">
              <a:spcBef>
                <a:spcPts val="600"/>
              </a:spcBef>
              <a:buFontTx/>
              <a:buNone/>
            </a:pPr>
            <a:r>
              <a:rPr lang="en-US" altLang="en-US" dirty="0">
                <a:latin typeface="Consolas" panose="020B0609020204030204" pitchFamily="49" charset="0"/>
                <a:cs typeface="Courier New" panose="02070309020205020404" pitchFamily="49" charset="0"/>
              </a:rPr>
              <a:t>public Rectangle(double </a:t>
            </a:r>
            <a:r>
              <a:rPr lang="en-US" altLang="en-US" dirty="0" err="1">
                <a:latin typeface="Consolas" panose="020B0609020204030204" pitchFamily="49" charset="0"/>
                <a:cs typeface="Courier New" panose="02070309020205020404" pitchFamily="49" charset="0"/>
              </a:rPr>
              <a:t>len</a:t>
            </a:r>
            <a:r>
              <a:rPr lang="en-US" altLang="en-US" dirty="0">
                <a:latin typeface="Consolas" panose="020B0609020204030204" pitchFamily="49" charset="0"/>
                <a:cs typeface="Courier New" panose="02070309020205020404" pitchFamily="49" charset="0"/>
              </a:rPr>
              <a:t>, double w) { length = </a:t>
            </a:r>
            <a:r>
              <a:rPr lang="en-US" altLang="en-US" dirty="0" err="1">
                <a:latin typeface="Consolas" panose="020B0609020204030204" pitchFamily="49" charset="0"/>
                <a:cs typeface="Courier New" panose="02070309020205020404" pitchFamily="49" charset="0"/>
              </a:rPr>
              <a:t>len</a:t>
            </a:r>
            <a:r>
              <a:rPr lang="en-US" altLang="en-US" dirty="0">
                <a:latin typeface="Consolas" panose="020B0609020204030204" pitchFamily="49" charset="0"/>
                <a:cs typeface="Courier New" panose="02070309020205020404" pitchFamily="49" charset="0"/>
              </a:rPr>
              <a:t>; 						width = w; }</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Method overloading is important because sometimes </a:t>
            </a:r>
            <a:r>
              <a:rPr lang="en-US" altLang="en-US" sz="2600" dirty="0">
                <a:solidFill>
                  <a:srgbClr val="0000FF"/>
                </a:solidFill>
                <a:latin typeface="Times New Roman" panose="02020603050405020304" pitchFamily="18" charset="0"/>
                <a:cs typeface="Times New Roman" panose="02020603050405020304" pitchFamily="18" charset="0"/>
              </a:rPr>
              <a:t>you need several different ways to perform the same operation</a:t>
            </a:r>
            <a:r>
              <a:rPr lang="en-US" altLang="en-US" sz="2600" dirty="0">
                <a:solidFill>
                  <a:srgbClr val="0000FF"/>
                </a:solidFill>
              </a:rPr>
              <a:t>.</a:t>
            </a:r>
          </a:p>
          <a:p>
            <a:pPr marL="914400" lvl="2" indent="0">
              <a:spcBef>
                <a:spcPts val="600"/>
              </a:spcBef>
              <a:buFontTx/>
              <a:buNone/>
            </a:pPr>
            <a:r>
              <a:rPr lang="en-US" altLang="en-US" dirty="0">
                <a:latin typeface="Consolas" panose="020B0609020204030204" pitchFamily="49" charset="0"/>
              </a:rPr>
              <a:t>Rectangle box1 = new Rectangle( );</a:t>
            </a:r>
          </a:p>
          <a:p>
            <a:pPr marL="914400" lvl="2" indent="0">
              <a:spcBef>
                <a:spcPts val="600"/>
              </a:spcBef>
              <a:buFontTx/>
              <a:buNone/>
            </a:pPr>
            <a:r>
              <a:rPr lang="en-US" altLang="en-US" dirty="0">
                <a:latin typeface="Consolas" panose="020B0609020204030204" pitchFamily="49" charset="0"/>
              </a:rPr>
              <a:t>Rectangle box 2 = new Rectangle (12.0, 14.0);</a:t>
            </a:r>
          </a:p>
        </p:txBody>
      </p:sp>
    </p:spTree>
    <p:extLst>
      <p:ext uri="{BB962C8B-B14F-4D97-AF65-F5344CB8AC3E}">
        <p14:creationId xmlns:p14="http://schemas.microsoft.com/office/powerpoint/2010/main" val="980083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3AC8263-B2F9-0EE0-A4FE-56C06904E19F}"/>
              </a:ext>
            </a:extLst>
          </p:cNvPr>
          <p:cNvSpPr txBox="1">
            <a:spLocks noChangeArrowheads="1"/>
          </p:cNvSpPr>
          <p:nvPr/>
        </p:nvSpPr>
        <p:spPr>
          <a:xfrm>
            <a:off x="1447945" y="209695"/>
            <a:ext cx="6324600"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Overloaded Method  </a:t>
            </a:r>
            <a:r>
              <a:rPr lang="en-US" altLang="en-US" sz="3200">
                <a:latin typeface="Consolas" panose="020B0609020204030204" pitchFamily="49" charset="0"/>
              </a:rPr>
              <a:t>add</a:t>
            </a:r>
            <a:endParaRPr lang="en-US" altLang="en-US" sz="3200" dirty="0">
              <a:latin typeface="Consolas" panose="020B0609020204030204" pitchFamily="49" charset="0"/>
            </a:endParaRPr>
          </a:p>
        </p:txBody>
      </p:sp>
      <p:sp>
        <p:nvSpPr>
          <p:cNvPr id="3" name="Rectangle 3">
            <a:extLst>
              <a:ext uri="{FF2B5EF4-FFF2-40B4-BE49-F238E27FC236}">
                <a16:creationId xmlns:a16="http://schemas.microsoft.com/office/drawing/2014/main" id="{2758ED57-F5AE-D13C-F103-70242E440253}"/>
              </a:ext>
            </a:extLst>
          </p:cNvPr>
          <p:cNvSpPr txBox="1">
            <a:spLocks noChangeArrowheads="1"/>
          </p:cNvSpPr>
          <p:nvPr/>
        </p:nvSpPr>
        <p:spPr>
          <a:xfrm>
            <a:off x="1593418" y="1565563"/>
            <a:ext cx="7772400" cy="45720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sz="2400" dirty="0">
                <a:latin typeface="Consolas" panose="020B0609020204030204" pitchFamily="49" charset="0"/>
              </a:rPr>
              <a:t>public int </a:t>
            </a:r>
            <a:r>
              <a:rPr lang="en-US" altLang="en-US" sz="2400" dirty="0">
                <a:solidFill>
                  <a:srgbClr val="0000FF"/>
                </a:solidFill>
                <a:highlight>
                  <a:srgbClr val="FFFF00"/>
                </a:highlight>
                <a:latin typeface="Consolas" panose="020B0609020204030204" pitchFamily="49" charset="0"/>
              </a:rPr>
              <a:t>add</a:t>
            </a:r>
            <a:r>
              <a:rPr lang="en-US" altLang="en-US" sz="2400" dirty="0">
                <a:latin typeface="Consolas" panose="020B0609020204030204" pitchFamily="49" charset="0"/>
              </a:rPr>
              <a:t>(</a:t>
            </a:r>
            <a:r>
              <a:rPr lang="en-US" altLang="en-US" sz="2400" dirty="0">
                <a:highlight>
                  <a:srgbClr val="FFFF00"/>
                </a:highlight>
                <a:latin typeface="Consolas" panose="020B0609020204030204" pitchFamily="49" charset="0"/>
              </a:rPr>
              <a:t>int num1, int num2</a:t>
            </a:r>
            <a:r>
              <a:rPr lang="en-US" altLang="en-US" sz="2400" dirty="0">
                <a:latin typeface="Consolas" panose="020B0609020204030204" pitchFamily="49" charset="0"/>
              </a:rPr>
              <a:t>)</a:t>
            </a:r>
          </a:p>
          <a:p>
            <a:pPr>
              <a:buFontTx/>
              <a:buNone/>
            </a:pPr>
            <a:r>
              <a:rPr lang="en-US" altLang="en-US" sz="2400" dirty="0">
                <a:latin typeface="Consolas" panose="020B0609020204030204" pitchFamily="49" charset="0"/>
              </a:rPr>
              <a:t>{</a:t>
            </a:r>
          </a:p>
          <a:p>
            <a:pPr>
              <a:buFontTx/>
              <a:buNone/>
            </a:pPr>
            <a:r>
              <a:rPr lang="en-US" altLang="en-US" sz="2400" dirty="0">
                <a:latin typeface="Consolas" panose="020B0609020204030204" pitchFamily="49" charset="0"/>
              </a:rPr>
              <a:t>	int sum = num1 + num2;</a:t>
            </a:r>
          </a:p>
          <a:p>
            <a:pPr>
              <a:buFontTx/>
              <a:buNone/>
            </a:pPr>
            <a:r>
              <a:rPr lang="en-US" altLang="en-US" sz="2400" dirty="0">
                <a:latin typeface="Consolas" panose="020B0609020204030204" pitchFamily="49" charset="0"/>
              </a:rPr>
              <a:t>	return sum;</a:t>
            </a:r>
          </a:p>
          <a:p>
            <a:pPr>
              <a:buFontTx/>
              <a:buNone/>
            </a:pPr>
            <a:r>
              <a:rPr lang="en-US" altLang="en-US" sz="2400" dirty="0">
                <a:latin typeface="Consolas" panose="020B0609020204030204" pitchFamily="49" charset="0"/>
              </a:rPr>
              <a:t>}</a:t>
            </a:r>
          </a:p>
          <a:p>
            <a:pPr>
              <a:buFontTx/>
              <a:buNone/>
            </a:pPr>
            <a:endParaRPr lang="en-US" altLang="en-US" sz="2400" dirty="0">
              <a:latin typeface="Consolas" panose="020B0609020204030204" pitchFamily="49" charset="0"/>
            </a:endParaRPr>
          </a:p>
          <a:p>
            <a:pPr>
              <a:buFontTx/>
              <a:buNone/>
            </a:pPr>
            <a:r>
              <a:rPr lang="en-US" altLang="en-US" sz="2400" dirty="0">
                <a:latin typeface="Consolas" panose="020B0609020204030204" pitchFamily="49" charset="0"/>
              </a:rPr>
              <a:t>public String </a:t>
            </a:r>
            <a:r>
              <a:rPr lang="en-US" altLang="en-US" sz="2400" dirty="0">
                <a:highlight>
                  <a:srgbClr val="FFFF00"/>
                </a:highlight>
                <a:latin typeface="Consolas" panose="020B0609020204030204" pitchFamily="49" charset="0"/>
              </a:rPr>
              <a:t>add</a:t>
            </a:r>
            <a:r>
              <a:rPr lang="en-US" altLang="en-US" sz="2400" dirty="0">
                <a:latin typeface="Consolas" panose="020B0609020204030204" pitchFamily="49" charset="0"/>
              </a:rPr>
              <a:t>(</a:t>
            </a:r>
            <a:r>
              <a:rPr lang="en-US" altLang="en-US" sz="2400" dirty="0">
                <a:highlight>
                  <a:srgbClr val="FFFF00"/>
                </a:highlight>
                <a:latin typeface="Consolas" panose="020B0609020204030204" pitchFamily="49" charset="0"/>
              </a:rPr>
              <a:t>String str1, String str2</a:t>
            </a:r>
            <a:r>
              <a:rPr lang="en-US" altLang="en-US" sz="2400" dirty="0">
                <a:latin typeface="Consolas" panose="020B0609020204030204" pitchFamily="49" charset="0"/>
              </a:rPr>
              <a:t>)</a:t>
            </a:r>
          </a:p>
          <a:p>
            <a:pPr>
              <a:buFontTx/>
              <a:buNone/>
            </a:pPr>
            <a:r>
              <a:rPr lang="en-US" altLang="en-US" sz="2400" dirty="0">
                <a:latin typeface="Consolas" panose="020B0609020204030204" pitchFamily="49" charset="0"/>
              </a:rPr>
              <a:t>{</a:t>
            </a:r>
          </a:p>
          <a:p>
            <a:pPr>
              <a:buFontTx/>
              <a:buNone/>
            </a:pPr>
            <a:r>
              <a:rPr lang="en-US" altLang="en-US" sz="2400" dirty="0">
                <a:latin typeface="Consolas" panose="020B0609020204030204" pitchFamily="49" charset="0"/>
              </a:rPr>
              <a:t>	String combined = str1 + str2;</a:t>
            </a:r>
          </a:p>
          <a:p>
            <a:pPr>
              <a:buFontTx/>
              <a:buNone/>
            </a:pPr>
            <a:r>
              <a:rPr lang="en-US" altLang="en-US" sz="2400" dirty="0">
                <a:latin typeface="Consolas" panose="020B0609020204030204" pitchFamily="49" charset="0"/>
              </a:rPr>
              <a:t>	return combined;</a:t>
            </a:r>
          </a:p>
          <a:p>
            <a:pPr>
              <a:buFontTx/>
              <a:buNone/>
            </a:pPr>
            <a:r>
              <a:rPr lang="en-US" altLang="en-US" sz="2400" dirty="0">
                <a:latin typeface="Consolas" panose="020B0609020204030204" pitchFamily="49" charset="0"/>
              </a:rPr>
              <a:t>}</a:t>
            </a:r>
          </a:p>
        </p:txBody>
      </p:sp>
    </p:spTree>
    <p:extLst>
      <p:ext uri="{BB962C8B-B14F-4D97-AF65-F5344CB8AC3E}">
        <p14:creationId xmlns:p14="http://schemas.microsoft.com/office/powerpoint/2010/main" val="31128988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13BE93-A080-FD76-98B0-2DEF21EECEA3}"/>
              </a:ext>
            </a:extLst>
          </p:cNvPr>
          <p:cNvSpPr txBox="1">
            <a:spLocks noChangeArrowheads="1"/>
          </p:cNvSpPr>
          <p:nvPr/>
        </p:nvSpPr>
        <p:spPr>
          <a:xfrm>
            <a:off x="1558638" y="261650"/>
            <a:ext cx="532014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Method Signature and Binding</a:t>
            </a:r>
            <a:endParaRPr lang="en-US" altLang="en-US" sz="3200" dirty="0"/>
          </a:p>
        </p:txBody>
      </p:sp>
      <p:sp>
        <p:nvSpPr>
          <p:cNvPr id="3" name="Rectangle 3">
            <a:extLst>
              <a:ext uri="{FF2B5EF4-FFF2-40B4-BE49-F238E27FC236}">
                <a16:creationId xmlns:a16="http://schemas.microsoft.com/office/drawing/2014/main" id="{07C9DA08-48AE-A398-185F-53EC113CE796}"/>
              </a:ext>
            </a:extLst>
          </p:cNvPr>
          <p:cNvSpPr txBox="1">
            <a:spLocks noChangeArrowheads="1"/>
          </p:cNvSpPr>
          <p:nvPr/>
        </p:nvSpPr>
        <p:spPr>
          <a:xfrm>
            <a:off x="1558638" y="1537854"/>
            <a:ext cx="8077200"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2400" dirty="0">
                <a:latin typeface="Times New Roman" panose="02020603050405020304" pitchFamily="18" charset="0"/>
                <a:cs typeface="Times New Roman" panose="02020603050405020304" pitchFamily="18" charset="0"/>
              </a:rPr>
              <a:t>A </a:t>
            </a:r>
            <a:r>
              <a:rPr lang="en-US" altLang="en-US" sz="2400" dirty="0">
                <a:solidFill>
                  <a:srgbClr val="0000FF"/>
                </a:solidFill>
                <a:latin typeface="Times New Roman" panose="02020603050405020304" pitchFamily="18" charset="0"/>
                <a:cs typeface="Times New Roman" panose="02020603050405020304" pitchFamily="18" charset="0"/>
              </a:rPr>
              <a:t>method signature </a:t>
            </a:r>
            <a:r>
              <a:rPr lang="en-US" altLang="en-US" sz="2400" dirty="0">
                <a:latin typeface="Times New Roman" panose="02020603050405020304" pitchFamily="18" charset="0"/>
                <a:cs typeface="Times New Roman" panose="02020603050405020304" pitchFamily="18" charset="0"/>
              </a:rPr>
              <a:t>consists of the method’s </a:t>
            </a:r>
            <a:r>
              <a:rPr lang="en-US" altLang="en-US" sz="2400" dirty="0">
                <a:solidFill>
                  <a:srgbClr val="0000FF"/>
                </a:solidFill>
                <a:latin typeface="Times New Roman" panose="02020603050405020304" pitchFamily="18" charset="0"/>
                <a:cs typeface="Times New Roman" panose="02020603050405020304" pitchFamily="18" charset="0"/>
              </a:rPr>
              <a:t>name</a:t>
            </a:r>
            <a:r>
              <a:rPr lang="en-US" altLang="en-US" sz="2400" dirty="0">
                <a:latin typeface="Times New Roman" panose="02020603050405020304" pitchFamily="18" charset="0"/>
                <a:cs typeface="Times New Roman" panose="02020603050405020304" pitchFamily="18" charset="0"/>
              </a:rPr>
              <a:t> and the </a:t>
            </a:r>
            <a:r>
              <a:rPr lang="en-US" altLang="en-US" sz="2400" dirty="0">
                <a:solidFill>
                  <a:srgbClr val="0000FF"/>
                </a:solidFill>
                <a:latin typeface="Times New Roman" panose="02020603050405020304" pitchFamily="18" charset="0"/>
                <a:cs typeface="Times New Roman" panose="02020603050405020304" pitchFamily="18" charset="0"/>
              </a:rPr>
              <a:t>data types of the method’s parameters</a:t>
            </a:r>
            <a:r>
              <a:rPr lang="en-US" altLang="en-US" sz="2400" dirty="0">
                <a:latin typeface="Times New Roman" panose="02020603050405020304" pitchFamily="18" charset="0"/>
                <a:cs typeface="Times New Roman" panose="02020603050405020304" pitchFamily="18" charset="0"/>
              </a:rPr>
              <a:t>, in </a:t>
            </a:r>
            <a:r>
              <a:rPr lang="en-US" altLang="en-US" sz="2400" dirty="0">
                <a:solidFill>
                  <a:srgbClr val="0000FF"/>
                </a:solidFill>
                <a:latin typeface="Times New Roman" panose="02020603050405020304" pitchFamily="18" charset="0"/>
                <a:cs typeface="Times New Roman" panose="02020603050405020304" pitchFamily="18" charset="0"/>
              </a:rPr>
              <a:t>the order </a:t>
            </a:r>
            <a:r>
              <a:rPr lang="en-US" altLang="en-US" sz="2400" dirty="0">
                <a:latin typeface="Times New Roman" panose="02020603050405020304" pitchFamily="18" charset="0"/>
                <a:cs typeface="Times New Roman" panose="02020603050405020304" pitchFamily="18" charset="0"/>
              </a:rPr>
              <a:t>that they appear.  </a:t>
            </a:r>
            <a:r>
              <a:rPr lang="en-US" altLang="en-US" sz="2400" dirty="0">
                <a:solidFill>
                  <a:srgbClr val="FF0000"/>
                </a:solidFill>
                <a:latin typeface="Times New Roman" panose="02020603050405020304" pitchFamily="18" charset="0"/>
                <a:cs typeface="Times New Roman" panose="02020603050405020304" pitchFamily="18" charset="0"/>
              </a:rPr>
              <a:t>The return type is </a:t>
            </a:r>
            <a:r>
              <a:rPr lang="en-US" altLang="en-US" sz="2400" u="sng" dirty="0">
                <a:solidFill>
                  <a:srgbClr val="FF0000"/>
                </a:solidFill>
                <a:latin typeface="Times New Roman" panose="02020603050405020304" pitchFamily="18" charset="0"/>
                <a:cs typeface="Times New Roman" panose="02020603050405020304" pitchFamily="18" charset="0"/>
              </a:rPr>
              <a:t>not</a:t>
            </a:r>
            <a:r>
              <a:rPr lang="en-US" altLang="en-US" sz="2400" dirty="0">
                <a:solidFill>
                  <a:srgbClr val="FF0000"/>
                </a:solidFill>
                <a:latin typeface="Times New Roman" panose="02020603050405020304" pitchFamily="18" charset="0"/>
                <a:cs typeface="Times New Roman" panose="02020603050405020304" pitchFamily="18" charset="0"/>
              </a:rPr>
              <a:t> part of the signature</a:t>
            </a:r>
            <a:r>
              <a:rPr lang="en-US" altLang="en-US" sz="2400" dirty="0">
                <a:latin typeface="Times New Roman" panose="02020603050405020304" pitchFamily="18" charset="0"/>
                <a:cs typeface="Times New Roman" panose="02020603050405020304" pitchFamily="18" charset="0"/>
              </a:rPr>
              <a:t>.</a:t>
            </a:r>
            <a:br>
              <a:rPr lang="en-US" altLang="en-US" sz="2400" dirty="0">
                <a:latin typeface="Times New Roman" panose="02020603050405020304" pitchFamily="18" charset="0"/>
                <a:cs typeface="Times New Roman" panose="02020603050405020304" pitchFamily="18" charset="0"/>
              </a:rPr>
            </a:br>
            <a:endParaRPr lang="en-US" altLang="en-US" sz="2400" dirty="0">
              <a:latin typeface="Times New Roman" panose="02020603050405020304" pitchFamily="18" charset="0"/>
              <a:cs typeface="Times New Roman" panose="02020603050405020304" pitchFamily="18" charset="0"/>
            </a:endParaRPr>
          </a:p>
          <a:p>
            <a:pPr lvl="1">
              <a:buFontTx/>
              <a:buNone/>
            </a:pPr>
            <a:r>
              <a:rPr lang="en-US" altLang="en-US" dirty="0">
                <a:latin typeface="Courier New" panose="02070309020205020404" pitchFamily="49" charset="0"/>
              </a:rPr>
              <a:t>add(int, int)</a:t>
            </a:r>
          </a:p>
          <a:p>
            <a:pPr lvl="1">
              <a:buFontTx/>
              <a:buNone/>
            </a:pPr>
            <a:r>
              <a:rPr lang="en-US" altLang="en-US" dirty="0">
                <a:latin typeface="Courier New" panose="02070309020205020404" pitchFamily="49" charset="0"/>
              </a:rPr>
              <a:t>add(String, String)</a:t>
            </a:r>
            <a:br>
              <a:rPr lang="en-US" altLang="en-US" sz="1800" dirty="0">
                <a:latin typeface="Courier New" panose="02070309020205020404" pitchFamily="49" charset="0"/>
              </a:rPr>
            </a:br>
            <a:endParaRPr lang="en-US" altLang="en-US" sz="1800" dirty="0">
              <a:latin typeface="Courier New" panose="02070309020205020404" pitchFamily="49" charset="0"/>
            </a:endParaRPr>
          </a:p>
          <a:p>
            <a:pPr marL="457200" indent="-457200"/>
            <a:r>
              <a:rPr lang="en-US" altLang="en-US" sz="2400" dirty="0">
                <a:latin typeface="Times New Roman" panose="02020603050405020304" pitchFamily="18" charset="0"/>
                <a:cs typeface="Times New Roman" panose="02020603050405020304" pitchFamily="18" charset="0"/>
              </a:rPr>
              <a:t>The process of matching a </a:t>
            </a:r>
            <a:r>
              <a:rPr lang="en-US" altLang="en-US" sz="2400" i="1" dirty="0">
                <a:latin typeface="Times New Roman" panose="02020603050405020304" pitchFamily="18" charset="0"/>
                <a:cs typeface="Times New Roman" panose="02020603050405020304" pitchFamily="18" charset="0"/>
              </a:rPr>
              <a:t>method call </a:t>
            </a:r>
            <a:r>
              <a:rPr lang="en-US" altLang="en-US" sz="2400" dirty="0">
                <a:latin typeface="Times New Roman" panose="02020603050405020304" pitchFamily="18" charset="0"/>
                <a:cs typeface="Times New Roman" panose="02020603050405020304" pitchFamily="18" charset="0"/>
              </a:rPr>
              <a:t>with the correct </a:t>
            </a:r>
            <a:r>
              <a:rPr lang="en-US" altLang="en-US" sz="2400" i="1" dirty="0">
                <a:latin typeface="Times New Roman" panose="02020603050405020304" pitchFamily="18" charset="0"/>
                <a:cs typeface="Times New Roman" panose="02020603050405020304" pitchFamily="18" charset="0"/>
              </a:rPr>
              <a:t>called method</a:t>
            </a:r>
            <a:r>
              <a:rPr lang="en-US" altLang="en-US" sz="2400" dirty="0">
                <a:latin typeface="Times New Roman" panose="02020603050405020304" pitchFamily="18" charset="0"/>
                <a:cs typeface="Times New Roman" panose="02020603050405020304" pitchFamily="18" charset="0"/>
              </a:rPr>
              <a:t> is known as </a:t>
            </a:r>
            <a:r>
              <a:rPr lang="en-US" altLang="en-US" sz="2400" i="1" dirty="0">
                <a:solidFill>
                  <a:srgbClr val="0000FF"/>
                </a:solidFill>
                <a:latin typeface="Times New Roman" panose="02020603050405020304" pitchFamily="18" charset="0"/>
                <a:cs typeface="Times New Roman" panose="02020603050405020304" pitchFamily="18" charset="0"/>
              </a:rPr>
              <a:t>binding</a:t>
            </a:r>
            <a:r>
              <a:rPr lang="en-US" altLang="en-US" sz="2400" dirty="0">
                <a:latin typeface="Times New Roman" panose="02020603050405020304" pitchFamily="18" charset="0"/>
                <a:cs typeface="Times New Roman" panose="02020603050405020304" pitchFamily="18" charset="0"/>
              </a:rPr>
              <a:t>.  The compiler uses the method signature to determine which version of the overloaded method to bind the call to.</a:t>
            </a:r>
          </a:p>
        </p:txBody>
      </p:sp>
      <p:sp>
        <p:nvSpPr>
          <p:cNvPr id="4" name="Text Box 4">
            <a:extLst>
              <a:ext uri="{FF2B5EF4-FFF2-40B4-BE49-F238E27FC236}">
                <a16:creationId xmlns:a16="http://schemas.microsoft.com/office/drawing/2014/main" id="{98F19076-D22C-9E92-5D7A-B8525B67F8CC}"/>
              </a:ext>
            </a:extLst>
          </p:cNvPr>
          <p:cNvSpPr txBox="1">
            <a:spLocks noChangeArrowheads="1"/>
          </p:cNvSpPr>
          <p:nvPr/>
        </p:nvSpPr>
        <p:spPr bwMode="auto">
          <a:xfrm>
            <a:off x="6611073" y="2696729"/>
            <a:ext cx="2514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400" dirty="0">
                <a:solidFill>
                  <a:schemeClr val="hlink"/>
                </a:solidFill>
                <a:highlight>
                  <a:srgbClr val="FFFF00"/>
                </a:highlight>
              </a:rPr>
              <a:t>Signatures of the </a:t>
            </a:r>
            <a:r>
              <a:rPr lang="en-US" altLang="en-US" sz="2000" i="0" dirty="0">
                <a:solidFill>
                  <a:schemeClr val="hlink"/>
                </a:solidFill>
                <a:highlight>
                  <a:srgbClr val="FFFF00"/>
                </a:highlight>
                <a:latin typeface="Courier New" panose="02070309020205020404" pitchFamily="49" charset="0"/>
              </a:rPr>
              <a:t>add</a:t>
            </a:r>
            <a:r>
              <a:rPr lang="en-US" altLang="en-US" sz="2400" dirty="0">
                <a:solidFill>
                  <a:schemeClr val="hlink"/>
                </a:solidFill>
                <a:highlight>
                  <a:srgbClr val="FFFF00"/>
                </a:highlight>
              </a:rPr>
              <a:t> methods </a:t>
            </a:r>
            <a:r>
              <a:rPr lang="en-US" altLang="en-US" sz="2400" dirty="0">
                <a:solidFill>
                  <a:schemeClr val="hlink"/>
                </a:solidFill>
              </a:rPr>
              <a:t>of previous slide</a:t>
            </a:r>
          </a:p>
        </p:txBody>
      </p:sp>
      <p:sp>
        <p:nvSpPr>
          <p:cNvPr id="5" name="Line 5">
            <a:extLst>
              <a:ext uri="{FF2B5EF4-FFF2-40B4-BE49-F238E27FC236}">
                <a16:creationId xmlns:a16="http://schemas.microsoft.com/office/drawing/2014/main" id="{9029143C-597B-5AD9-6250-B68C79270048}"/>
              </a:ext>
            </a:extLst>
          </p:cNvPr>
          <p:cNvSpPr>
            <a:spLocks noChangeShapeType="1"/>
          </p:cNvSpPr>
          <p:nvPr/>
        </p:nvSpPr>
        <p:spPr bwMode="auto">
          <a:xfrm>
            <a:off x="4419599" y="3144403"/>
            <a:ext cx="2191473" cy="13912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6">
            <a:extLst>
              <a:ext uri="{FF2B5EF4-FFF2-40B4-BE49-F238E27FC236}">
                <a16:creationId xmlns:a16="http://schemas.microsoft.com/office/drawing/2014/main" id="{465E7BD4-FCD1-B436-1D13-41DBCC737AC8}"/>
              </a:ext>
            </a:extLst>
          </p:cNvPr>
          <p:cNvSpPr>
            <a:spLocks noChangeShapeType="1"/>
          </p:cNvSpPr>
          <p:nvPr/>
        </p:nvSpPr>
        <p:spPr bwMode="auto">
          <a:xfrm flipV="1">
            <a:off x="5580928" y="3283526"/>
            <a:ext cx="1030144" cy="29729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254080762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5B3E5C3-A2EE-3C55-7AE2-E0EE6E5ECEFB}"/>
              </a:ext>
            </a:extLst>
          </p:cNvPr>
          <p:cNvSpPr txBox="1">
            <a:spLocks noChangeArrowheads="1"/>
          </p:cNvSpPr>
          <p:nvPr/>
        </p:nvSpPr>
        <p:spPr>
          <a:xfrm>
            <a:off x="1625745" y="107372"/>
            <a:ext cx="87630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Writing Your Own No-Arg Constructor – </a:t>
            </a:r>
            <a:r>
              <a:rPr lang="en-US" altLang="en-US" sz="2400" dirty="0"/>
              <a:t>slide 72</a:t>
            </a:r>
          </a:p>
        </p:txBody>
      </p:sp>
      <p:sp>
        <p:nvSpPr>
          <p:cNvPr id="3" name="Rectangle 3">
            <a:extLst>
              <a:ext uri="{FF2B5EF4-FFF2-40B4-BE49-F238E27FC236}">
                <a16:creationId xmlns:a16="http://schemas.microsoft.com/office/drawing/2014/main" id="{897CEEB5-F579-1252-8F13-65DE15A6B462}"/>
              </a:ext>
            </a:extLst>
          </p:cNvPr>
          <p:cNvSpPr txBox="1">
            <a:spLocks noChangeArrowheads="1"/>
          </p:cNvSpPr>
          <p:nvPr/>
        </p:nvSpPr>
        <p:spPr>
          <a:xfrm>
            <a:off x="1745673" y="1485900"/>
            <a:ext cx="7924800" cy="457200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A constructor that does not accept arguments is known as a </a:t>
            </a:r>
            <a:r>
              <a:rPr lang="en-US" altLang="en-US" sz="2600" i="1" dirty="0">
                <a:solidFill>
                  <a:srgbClr val="0000FF"/>
                </a:solidFill>
                <a:latin typeface="Times New Roman" panose="02020603050405020304" pitchFamily="18" charset="0"/>
                <a:cs typeface="Times New Roman" panose="02020603050405020304" pitchFamily="18" charset="0"/>
              </a:rPr>
              <a:t>no-</a:t>
            </a:r>
            <a:r>
              <a:rPr lang="en-US" altLang="en-US" sz="2600" i="1" dirty="0" err="1">
                <a:solidFill>
                  <a:srgbClr val="0000FF"/>
                </a:solidFill>
                <a:latin typeface="Times New Roman" panose="02020603050405020304" pitchFamily="18" charset="0"/>
                <a:cs typeface="Times New Roman" panose="02020603050405020304" pitchFamily="18" charset="0"/>
              </a:rPr>
              <a:t>arg</a:t>
            </a:r>
            <a:r>
              <a:rPr lang="en-US" altLang="en-US" sz="2600" i="1" dirty="0">
                <a:solidFill>
                  <a:srgbClr val="0000FF"/>
                </a:solidFill>
                <a:latin typeface="Times New Roman" panose="02020603050405020304" pitchFamily="18" charset="0"/>
                <a:cs typeface="Times New Roman" panose="02020603050405020304" pitchFamily="18" charset="0"/>
              </a:rPr>
              <a:t> constructor</a:t>
            </a:r>
            <a:r>
              <a:rPr lang="en-US" altLang="en-US" sz="2600" dirty="0">
                <a:solidFill>
                  <a:srgbClr val="0000FF"/>
                </a:solidFill>
                <a:latin typeface="Times New Roman" panose="02020603050405020304" pitchFamily="18" charset="0"/>
                <a:cs typeface="Times New Roman" panose="02020603050405020304" pitchFamily="18" charset="0"/>
              </a:rPr>
              <a:t>.  </a:t>
            </a:r>
          </a:p>
          <a:p>
            <a:pPr marL="457200" indent="-457200">
              <a:spcBef>
                <a:spcPts val="1800"/>
              </a:spcBef>
            </a:pPr>
            <a:r>
              <a:rPr lang="en-US" altLang="en-US" sz="2600" dirty="0">
                <a:solidFill>
                  <a:srgbClr val="0000FF"/>
                </a:solidFill>
                <a:latin typeface="Times New Roman" panose="02020603050405020304" pitchFamily="18" charset="0"/>
                <a:cs typeface="Times New Roman" panose="02020603050405020304" pitchFamily="18" charset="0"/>
              </a:rPr>
              <a:t>The default constructor (provided by Java) is a no-</a:t>
            </a:r>
            <a:r>
              <a:rPr lang="en-US" altLang="en-US" sz="2600" dirty="0" err="1">
                <a:solidFill>
                  <a:srgbClr val="0000FF"/>
                </a:solidFill>
                <a:latin typeface="Times New Roman" panose="02020603050405020304" pitchFamily="18" charset="0"/>
                <a:cs typeface="Times New Roman" panose="02020603050405020304" pitchFamily="18" charset="0"/>
              </a:rPr>
              <a:t>arg</a:t>
            </a:r>
            <a:r>
              <a:rPr lang="en-US" altLang="en-US" sz="2600" dirty="0">
                <a:solidFill>
                  <a:srgbClr val="0000FF"/>
                </a:solidFill>
                <a:latin typeface="Times New Roman" panose="02020603050405020304" pitchFamily="18" charset="0"/>
                <a:cs typeface="Times New Roman" panose="02020603050405020304" pitchFamily="18" charset="0"/>
              </a:rPr>
              <a:t> constructor</a:t>
            </a:r>
            <a:r>
              <a:rPr lang="en-US" altLang="en-US" sz="2600" dirty="0">
                <a:latin typeface="Times New Roman" panose="02020603050405020304" pitchFamily="18" charset="0"/>
                <a:cs typeface="Times New Roman" panose="02020603050405020304" pitchFamily="18" charset="0"/>
              </a:rPr>
              <a:t>.</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We can write our no-</a:t>
            </a:r>
            <a:r>
              <a:rPr lang="en-US" altLang="en-US" sz="2600" dirty="0" err="1">
                <a:latin typeface="Times New Roman" panose="02020603050405020304" pitchFamily="18" charset="0"/>
                <a:cs typeface="Times New Roman" panose="02020603050405020304" pitchFamily="18" charset="0"/>
              </a:rPr>
              <a:t>arg</a:t>
            </a:r>
            <a:r>
              <a:rPr lang="en-US" altLang="en-US" sz="2600" dirty="0">
                <a:latin typeface="Times New Roman" panose="02020603050405020304" pitchFamily="18" charset="0"/>
                <a:cs typeface="Times New Roman" panose="02020603050405020304" pitchFamily="18" charset="0"/>
              </a:rPr>
              <a:t> constructor</a:t>
            </a:r>
            <a:br>
              <a:rPr lang="en-US" altLang="en-US" dirty="0"/>
            </a:br>
            <a:endParaRPr lang="en-US" altLang="en-US" dirty="0"/>
          </a:p>
          <a:p>
            <a:pPr>
              <a:buFontTx/>
              <a:buNone/>
            </a:pPr>
            <a:r>
              <a:rPr lang="en-US" altLang="en-US" sz="2400" dirty="0">
                <a:latin typeface="Consolas" panose="020B0609020204030204" pitchFamily="49" charset="0"/>
              </a:rPr>
              <a:t>		</a:t>
            </a:r>
            <a:r>
              <a:rPr lang="en-US" altLang="en-US" sz="2400" dirty="0">
                <a:solidFill>
                  <a:srgbClr val="0000FF"/>
                </a:solidFill>
                <a:latin typeface="Consolas" panose="020B0609020204030204" pitchFamily="49" charset="0"/>
              </a:rPr>
              <a:t>public Rectangle() //</a:t>
            </a:r>
            <a:r>
              <a:rPr lang="en-US" altLang="en-US" sz="1800" dirty="0">
                <a:solidFill>
                  <a:srgbClr val="0000FF"/>
                </a:solidFill>
                <a:latin typeface="Consolas" panose="020B0609020204030204" pitchFamily="49" charset="0"/>
              </a:rPr>
              <a:t>called method</a:t>
            </a:r>
          </a:p>
          <a:p>
            <a:pPr>
              <a:buFontTx/>
              <a:buNone/>
            </a:pPr>
            <a:r>
              <a:rPr lang="en-US" altLang="en-US" sz="2400" dirty="0">
                <a:solidFill>
                  <a:srgbClr val="0000FF"/>
                </a:solidFill>
                <a:latin typeface="Consolas" panose="020B0609020204030204" pitchFamily="49" charset="0"/>
              </a:rPr>
              <a:t>		{</a:t>
            </a:r>
          </a:p>
          <a:p>
            <a:pPr>
              <a:buFontTx/>
              <a:buNone/>
            </a:pPr>
            <a:r>
              <a:rPr lang="en-US" altLang="en-US" sz="2400" dirty="0">
                <a:solidFill>
                  <a:srgbClr val="0000FF"/>
                </a:solidFill>
                <a:latin typeface="Consolas" panose="020B0609020204030204" pitchFamily="49" charset="0"/>
              </a:rPr>
              <a:t>			length = 1.0;</a:t>
            </a:r>
          </a:p>
          <a:p>
            <a:pPr>
              <a:buFontTx/>
              <a:buNone/>
            </a:pPr>
            <a:r>
              <a:rPr lang="en-US" altLang="en-US" sz="2400" dirty="0">
                <a:solidFill>
                  <a:srgbClr val="0000FF"/>
                </a:solidFill>
                <a:latin typeface="Consolas" panose="020B0609020204030204" pitchFamily="49" charset="0"/>
              </a:rPr>
              <a:t>			width = 1.0;</a:t>
            </a:r>
          </a:p>
          <a:p>
            <a:pPr>
              <a:buFontTx/>
              <a:buNone/>
            </a:pPr>
            <a:r>
              <a:rPr lang="en-US" altLang="en-US" sz="2400" dirty="0">
                <a:solidFill>
                  <a:srgbClr val="0000FF"/>
                </a:solidFill>
                <a:latin typeface="Consolas" panose="020B0609020204030204" pitchFamily="49" charset="0"/>
              </a:rPr>
              <a:t>		}</a:t>
            </a:r>
          </a:p>
        </p:txBody>
      </p:sp>
    </p:spTree>
    <p:extLst>
      <p:ext uri="{BB962C8B-B14F-4D97-AF65-F5344CB8AC3E}">
        <p14:creationId xmlns:p14="http://schemas.microsoft.com/office/powerpoint/2010/main" val="18296884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9FC09F8-0FDA-08D8-9BC6-1BBDEFEEA5E2}"/>
              </a:ext>
            </a:extLst>
          </p:cNvPr>
          <p:cNvSpPr txBox="1">
            <a:spLocks noChangeArrowheads="1"/>
          </p:cNvSpPr>
          <p:nvPr/>
        </p:nvSpPr>
        <p:spPr>
          <a:xfrm>
            <a:off x="1475509" y="124691"/>
            <a:ext cx="6141027"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Constructor for </a:t>
            </a:r>
            <a:r>
              <a:rPr lang="en-US" altLang="en-US" sz="3200">
                <a:latin typeface="Courier New" panose="02070309020205020404" pitchFamily="49" charset="0"/>
              </a:rPr>
              <a:t>Rectangle</a:t>
            </a:r>
            <a:r>
              <a:rPr lang="en-US" altLang="en-US" sz="3200"/>
              <a:t> Class </a:t>
            </a:r>
            <a:endParaRPr lang="en-US" altLang="en-US" sz="2400" dirty="0"/>
          </a:p>
        </p:txBody>
      </p:sp>
      <p:sp>
        <p:nvSpPr>
          <p:cNvPr id="4" name="Rectangle 3">
            <a:extLst>
              <a:ext uri="{FF2B5EF4-FFF2-40B4-BE49-F238E27FC236}">
                <a16:creationId xmlns:a16="http://schemas.microsoft.com/office/drawing/2014/main" id="{77CD075D-21F7-6171-E704-25CC9B3794CF}"/>
              </a:ext>
            </a:extLst>
          </p:cNvPr>
          <p:cNvSpPr txBox="1">
            <a:spLocks noChangeArrowheads="1"/>
          </p:cNvSpPr>
          <p:nvPr/>
        </p:nvSpPr>
        <p:spPr>
          <a:xfrm>
            <a:off x="1610591" y="926234"/>
            <a:ext cx="7339445" cy="58070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0"/>
              </a:spcBef>
              <a:buFontTx/>
              <a:buNone/>
            </a:pPr>
            <a:r>
              <a:rPr lang="en-US" altLang="en-US" sz="2200" dirty="0">
                <a:latin typeface="Consolas" panose="020B0609020204030204" pitchFamily="49" charset="0"/>
              </a:rPr>
              <a:t>public class Rectangle</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private double length;</a:t>
            </a:r>
          </a:p>
          <a:p>
            <a:pPr>
              <a:spcBef>
                <a:spcPct val="0"/>
              </a:spcBef>
              <a:buFontTx/>
              <a:buNone/>
            </a:pPr>
            <a:r>
              <a:rPr lang="en-US" altLang="en-US" sz="2200" dirty="0">
                <a:latin typeface="Consolas" panose="020B0609020204030204" pitchFamily="49" charset="0"/>
              </a:rPr>
              <a:t>	 private double width;</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Constructor</a:t>
            </a:r>
          </a:p>
          <a:p>
            <a:pPr>
              <a:spcBef>
                <a:spcPct val="0"/>
              </a:spcBef>
              <a:buFontTx/>
              <a:buNone/>
            </a:pPr>
            <a:r>
              <a:rPr lang="en-US" altLang="en-US" sz="2200" dirty="0">
                <a:latin typeface="Consolas" panose="020B0609020204030204" pitchFamily="49" charset="0"/>
              </a:rPr>
              <a:t>    @param </a:t>
            </a:r>
            <a:r>
              <a:rPr lang="en-US" altLang="en-US" sz="2200" dirty="0" err="1">
                <a:latin typeface="Consolas" panose="020B0609020204030204" pitchFamily="49" charset="0"/>
              </a:rPr>
              <a:t>len</a:t>
            </a:r>
            <a:r>
              <a:rPr lang="en-US" altLang="en-US" sz="2200" dirty="0">
                <a:latin typeface="Consolas" panose="020B0609020204030204" pitchFamily="49" charset="0"/>
              </a:rPr>
              <a:t> The length of the rectangle.</a:t>
            </a:r>
          </a:p>
          <a:p>
            <a:pPr>
              <a:spcBef>
                <a:spcPct val="0"/>
              </a:spcBef>
              <a:buFontTx/>
              <a:buNone/>
            </a:pPr>
            <a:r>
              <a:rPr lang="en-US" altLang="en-US" sz="2200" dirty="0">
                <a:latin typeface="Consolas" panose="020B0609020204030204" pitchFamily="49" charset="0"/>
              </a:rPr>
              <a:t>    @param w The width of the rectangle.</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public </a:t>
            </a:r>
            <a:r>
              <a:rPr lang="en-US" altLang="en-US" sz="2200" dirty="0">
                <a:highlight>
                  <a:srgbClr val="FFFF00"/>
                </a:highlight>
                <a:latin typeface="Consolas" panose="020B0609020204030204" pitchFamily="49" charset="0"/>
              </a:rPr>
              <a:t>Rectangle</a:t>
            </a:r>
            <a:r>
              <a:rPr lang="en-US" altLang="en-US" sz="2200" dirty="0">
                <a:latin typeface="Consolas" panose="020B0609020204030204" pitchFamily="49" charset="0"/>
              </a:rPr>
              <a:t>(double </a:t>
            </a:r>
            <a:r>
              <a:rPr lang="en-US" altLang="en-US" sz="2200" dirty="0" err="1">
                <a:latin typeface="Consolas" panose="020B0609020204030204" pitchFamily="49" charset="0"/>
              </a:rPr>
              <a:t>len</a:t>
            </a:r>
            <a:r>
              <a:rPr lang="en-US" altLang="en-US" sz="2200" dirty="0">
                <a:latin typeface="Consolas" panose="020B0609020204030204" pitchFamily="49" charset="0"/>
              </a:rPr>
              <a:t>, double w){</a:t>
            </a:r>
          </a:p>
          <a:p>
            <a:pPr>
              <a:spcBef>
                <a:spcPct val="0"/>
              </a:spcBef>
              <a:buFontTx/>
              <a:buNone/>
            </a:pPr>
            <a:r>
              <a:rPr lang="en-US" altLang="en-US" sz="2200" dirty="0">
                <a:latin typeface="Consolas" panose="020B0609020204030204" pitchFamily="49" charset="0"/>
              </a:rPr>
              <a:t>      length = </a:t>
            </a:r>
            <a:r>
              <a:rPr lang="en-US" altLang="en-US" sz="2200" dirty="0" err="1">
                <a:latin typeface="Consolas" panose="020B0609020204030204" pitchFamily="49" charset="0"/>
              </a:rPr>
              <a:t>len</a:t>
            </a:r>
            <a:r>
              <a:rPr lang="en-US" altLang="en-US" sz="2200" dirty="0">
                <a:latin typeface="Consolas" panose="020B0609020204030204" pitchFamily="49" charset="0"/>
              </a:rPr>
              <a:t>;</a:t>
            </a:r>
          </a:p>
          <a:p>
            <a:pPr>
              <a:spcBef>
                <a:spcPct val="0"/>
              </a:spcBef>
              <a:buFontTx/>
              <a:buNone/>
            </a:pPr>
            <a:r>
              <a:rPr lang="en-US" altLang="en-US" sz="2200" dirty="0">
                <a:latin typeface="Consolas" panose="020B0609020204030204" pitchFamily="49" charset="0"/>
              </a:rPr>
              <a:t>      width = w;</a:t>
            </a:r>
          </a:p>
          <a:p>
            <a:pPr>
              <a:spcBef>
                <a:spcPct val="0"/>
              </a:spcBef>
              <a:buFontTx/>
              <a:buNone/>
            </a:pPr>
            <a:r>
              <a:rPr lang="en-US" altLang="en-US" sz="2200" dirty="0">
                <a:latin typeface="Consolas" panose="020B0609020204030204" pitchFamily="49" charset="0"/>
              </a:rPr>
              <a:t>   }</a:t>
            </a:r>
          </a:p>
          <a:p>
            <a:pPr>
              <a:spcBef>
                <a:spcPct val="0"/>
              </a:spcBef>
              <a:buFontTx/>
              <a:buNone/>
            </a:pPr>
            <a:r>
              <a:rPr lang="en-US" altLang="en-US" sz="2200" dirty="0">
                <a:latin typeface="Consolas" panose="020B0609020204030204" pitchFamily="49" charset="0"/>
              </a:rPr>
              <a:t>	 public </a:t>
            </a:r>
            <a:r>
              <a:rPr lang="en-US" altLang="en-US" sz="2200" dirty="0">
                <a:highlight>
                  <a:srgbClr val="FFFF00"/>
                </a:highlight>
                <a:latin typeface="Consolas" panose="020B0609020204030204" pitchFamily="49" charset="0"/>
              </a:rPr>
              <a:t>Rectangle</a:t>
            </a:r>
            <a:r>
              <a:rPr lang="en-US" altLang="en-US" sz="2200" dirty="0">
                <a:latin typeface="Consolas" panose="020B0609020204030204" pitchFamily="49" charset="0"/>
              </a:rPr>
              <a:t>(){</a:t>
            </a:r>
          </a:p>
          <a:p>
            <a:pPr>
              <a:spcBef>
                <a:spcPct val="0"/>
              </a:spcBef>
              <a:buFontTx/>
              <a:buNone/>
            </a:pPr>
            <a:r>
              <a:rPr lang="en-US" altLang="en-US" sz="2200" dirty="0">
                <a:latin typeface="Consolas" panose="020B0609020204030204" pitchFamily="49" charset="0"/>
              </a:rPr>
              <a:t>      length = 0;</a:t>
            </a:r>
          </a:p>
          <a:p>
            <a:pPr>
              <a:spcBef>
                <a:spcPct val="0"/>
              </a:spcBef>
              <a:buFontTx/>
              <a:buNone/>
            </a:pPr>
            <a:r>
              <a:rPr lang="en-US" altLang="en-US" sz="2200" dirty="0">
                <a:latin typeface="Consolas" panose="020B0609020204030204" pitchFamily="49" charset="0"/>
              </a:rPr>
              <a:t>      width = 0; </a:t>
            </a:r>
          </a:p>
          <a:p>
            <a:pPr>
              <a:spcBef>
                <a:spcPct val="0"/>
              </a:spcBef>
              <a:buFontTx/>
              <a:buNone/>
            </a:pPr>
            <a:r>
              <a:rPr lang="en-US" altLang="en-US" sz="2200" dirty="0">
                <a:latin typeface="Consolas" panose="020B0609020204030204" pitchFamily="49" charset="0"/>
              </a:rPr>
              <a:t>   }</a:t>
            </a:r>
          </a:p>
          <a:p>
            <a:pPr>
              <a:buFontTx/>
              <a:buNone/>
            </a:pPr>
            <a:r>
              <a:rPr lang="en-US" altLang="en-US" sz="2200" dirty="0">
                <a:latin typeface="Consolas" panose="020B0609020204030204" pitchFamily="49" charset="0"/>
              </a:rPr>
              <a:t>}//end of class Rectangle</a:t>
            </a:r>
          </a:p>
          <a:p>
            <a:pPr>
              <a:buFontTx/>
              <a:buNone/>
            </a:pPr>
            <a:endParaRPr lang="en-US" altLang="en-US" sz="2200" dirty="0">
              <a:latin typeface="Courier New" panose="02070309020205020404" pitchFamily="49" charset="0"/>
            </a:endParaRPr>
          </a:p>
        </p:txBody>
      </p:sp>
      <p:sp>
        <p:nvSpPr>
          <p:cNvPr id="5" name="TextBox 1">
            <a:extLst>
              <a:ext uri="{FF2B5EF4-FFF2-40B4-BE49-F238E27FC236}">
                <a16:creationId xmlns:a16="http://schemas.microsoft.com/office/drawing/2014/main" id="{EB93920F-D395-A676-0FE0-ECB22329E577}"/>
              </a:ext>
            </a:extLst>
          </p:cNvPr>
          <p:cNvSpPr txBox="1">
            <a:spLocks noChangeArrowheads="1"/>
          </p:cNvSpPr>
          <p:nvPr/>
        </p:nvSpPr>
        <p:spPr bwMode="auto">
          <a:xfrm>
            <a:off x="5628409" y="4040908"/>
            <a:ext cx="4953000" cy="7080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dirty="0">
                <a:solidFill>
                  <a:srgbClr val="0000FF"/>
                </a:solidFill>
              </a:rPr>
              <a:t>//create a Rectangle object</a:t>
            </a:r>
          </a:p>
          <a:p>
            <a:pPr>
              <a:spcBef>
                <a:spcPct val="0"/>
              </a:spcBef>
              <a:buClrTx/>
              <a:buFontTx/>
              <a:buNone/>
            </a:pPr>
            <a:r>
              <a:rPr lang="en-US" altLang="en-US" sz="2000" dirty="0">
                <a:solidFill>
                  <a:srgbClr val="0000FF"/>
                </a:solidFill>
              </a:rPr>
              <a:t>Rectangle </a:t>
            </a:r>
            <a:r>
              <a:rPr lang="en-US" altLang="en-US" sz="2000" dirty="0" err="1">
                <a:solidFill>
                  <a:srgbClr val="0000FF"/>
                </a:solidFill>
              </a:rPr>
              <a:t>alongsquare</a:t>
            </a:r>
            <a:r>
              <a:rPr lang="en-US" altLang="en-US" sz="2000" dirty="0">
                <a:solidFill>
                  <a:srgbClr val="0000FF"/>
                </a:solidFill>
              </a:rPr>
              <a:t> = new Rectangle(3, 2);</a:t>
            </a:r>
          </a:p>
        </p:txBody>
      </p:sp>
      <p:sp>
        <p:nvSpPr>
          <p:cNvPr id="6" name="TextBox 5">
            <a:extLst>
              <a:ext uri="{FF2B5EF4-FFF2-40B4-BE49-F238E27FC236}">
                <a16:creationId xmlns:a16="http://schemas.microsoft.com/office/drawing/2014/main" id="{5C58EE35-4B07-6A84-7825-F387A9B63DB7}"/>
              </a:ext>
            </a:extLst>
          </p:cNvPr>
          <p:cNvSpPr txBox="1"/>
          <p:nvPr/>
        </p:nvSpPr>
        <p:spPr>
          <a:xfrm>
            <a:off x="7055427" y="1116879"/>
            <a:ext cx="3429000" cy="707886"/>
          </a:xfrm>
          <a:prstGeom prst="rect">
            <a:avLst/>
          </a:prstGeom>
        </p:spPr>
        <p:style>
          <a:lnRef idx="2">
            <a:schemeClr val="dk1"/>
          </a:lnRef>
          <a:fillRef idx="1">
            <a:schemeClr val="lt1"/>
          </a:fillRef>
          <a:effectRef idx="0">
            <a:schemeClr val="dk1"/>
          </a:effectRef>
          <a:fontRef idx="minor">
            <a:schemeClr val="dk1"/>
          </a:fontRef>
        </p:style>
        <p:txBody>
          <a:bodyPr>
            <a:spAutoFit/>
          </a:bodyPr>
          <a:lstStyle>
            <a:lvl1pPr>
              <a:spcBef>
                <a:spcPct val="20000"/>
              </a:spcBef>
              <a:buClr>
                <a:srgbClr val="9A4C25"/>
              </a:buClr>
              <a:buChar char="•"/>
              <a:defRPr sz="3200">
                <a:solidFill>
                  <a:schemeClr val="tx1"/>
                </a:solidFill>
                <a:latin typeface="Times New Roman" pitchFamily="18" charset="0"/>
                <a:cs typeface="Arial" pitchFamily="34" charset="0"/>
              </a:defRPr>
            </a:lvl1pPr>
            <a:lvl2pPr marL="742950" indent="-285750">
              <a:spcBef>
                <a:spcPct val="20000"/>
              </a:spcBef>
              <a:buClr>
                <a:srgbClr val="9A4C25"/>
              </a:buClr>
              <a:buChar char="–"/>
              <a:defRPr sz="2800">
                <a:solidFill>
                  <a:schemeClr val="tx1"/>
                </a:solidFill>
                <a:latin typeface="Times New Roman" pitchFamily="18" charset="0"/>
                <a:cs typeface="Arial" pitchFamily="34" charset="0"/>
              </a:defRPr>
            </a:lvl2pPr>
            <a:lvl3pPr marL="1143000" indent="-228600">
              <a:spcBef>
                <a:spcPct val="20000"/>
              </a:spcBef>
              <a:buClr>
                <a:srgbClr val="9A4C25"/>
              </a:buClr>
              <a:buChar char="•"/>
              <a:defRPr sz="2400">
                <a:solidFill>
                  <a:schemeClr val="tx1"/>
                </a:solidFill>
                <a:latin typeface="Times New Roman" pitchFamily="18" charset="0"/>
                <a:cs typeface="Arial" pitchFamily="34" charset="0"/>
              </a:defRPr>
            </a:lvl3pPr>
            <a:lvl4pPr marL="1600200" indent="-228600">
              <a:spcBef>
                <a:spcPct val="20000"/>
              </a:spcBef>
              <a:buClr>
                <a:srgbClr val="9A4C25"/>
              </a:buClr>
              <a:buChar char="–"/>
              <a:defRPr sz="2000">
                <a:solidFill>
                  <a:schemeClr val="tx1"/>
                </a:solidFill>
                <a:latin typeface="Times New Roman" pitchFamily="18" charset="0"/>
                <a:cs typeface="Arial" pitchFamily="34" charset="0"/>
              </a:defRPr>
            </a:lvl4pPr>
            <a:lvl5pPr marL="2057400" indent="-228600">
              <a:spcBef>
                <a:spcPct val="20000"/>
              </a:spcBef>
              <a:buClr>
                <a:srgbClr val="9A4C25"/>
              </a:buClr>
              <a:buChar char="»"/>
              <a:defRPr sz="2000">
                <a:solidFill>
                  <a:schemeClr val="tx1"/>
                </a:solidFill>
                <a:latin typeface="Times New Roman" pitchFamily="18" charset="0"/>
                <a:cs typeface="Arial"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itchFamily="18" charset="0"/>
                <a:cs typeface="Arial" pitchFamily="34" charset="0"/>
              </a:defRPr>
            </a:lvl9pPr>
          </a:lstStyle>
          <a:p>
            <a:pPr>
              <a:spcBef>
                <a:spcPct val="0"/>
              </a:spcBef>
              <a:buClrTx/>
              <a:buFontTx/>
              <a:buNone/>
              <a:defRPr/>
            </a:pPr>
            <a:r>
              <a:rPr lang="en-US" altLang="en-US" sz="2000">
                <a:solidFill>
                  <a:srgbClr val="000000"/>
                </a:solidFill>
              </a:rPr>
              <a:t>Examples:  </a:t>
            </a:r>
            <a:r>
              <a:rPr lang="en-US" altLang="en-US" sz="2000">
                <a:solidFill>
                  <a:srgbClr val="000000"/>
                </a:solidFill>
                <a:hlinkClick r:id="rId2" action="ppaction://hlinkfile"/>
              </a:rPr>
              <a:t>Rectangle.java</a:t>
            </a:r>
            <a:r>
              <a:rPr lang="en-US" altLang="en-US" sz="2000">
                <a:solidFill>
                  <a:srgbClr val="000000"/>
                </a:solidFill>
              </a:rPr>
              <a:t>, </a:t>
            </a:r>
            <a:r>
              <a:rPr lang="en-US" altLang="en-US" sz="2000">
                <a:solidFill>
                  <a:srgbClr val="000000"/>
                </a:solidFill>
                <a:hlinkClick r:id="rId3" action="ppaction://hlinkfile"/>
              </a:rPr>
              <a:t>ConstructorDemo.java</a:t>
            </a:r>
            <a:endParaRPr lang="en-US" altLang="en-US" sz="2000">
              <a:solidFill>
                <a:srgbClr val="000000"/>
              </a:solidFill>
            </a:endParaRPr>
          </a:p>
        </p:txBody>
      </p:sp>
      <p:sp>
        <p:nvSpPr>
          <p:cNvPr id="7" name="TextBox 1">
            <a:extLst>
              <a:ext uri="{FF2B5EF4-FFF2-40B4-BE49-F238E27FC236}">
                <a16:creationId xmlns:a16="http://schemas.microsoft.com/office/drawing/2014/main" id="{61009EB7-1EF7-85F5-B757-242ECC33B177}"/>
              </a:ext>
            </a:extLst>
          </p:cNvPr>
          <p:cNvSpPr txBox="1">
            <a:spLocks noChangeArrowheads="1"/>
          </p:cNvSpPr>
          <p:nvPr/>
        </p:nvSpPr>
        <p:spPr bwMode="auto">
          <a:xfrm>
            <a:off x="5628409" y="5033096"/>
            <a:ext cx="4953000" cy="708025"/>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spcBef>
                <a:spcPct val="0"/>
              </a:spcBef>
              <a:buClrTx/>
              <a:buFontTx/>
              <a:buNone/>
            </a:pPr>
            <a:r>
              <a:rPr lang="en-US" altLang="en-US" sz="2000">
                <a:solidFill>
                  <a:srgbClr val="0000FF"/>
                </a:solidFill>
              </a:rPr>
              <a:t>//create a Rectangle object</a:t>
            </a:r>
          </a:p>
          <a:p>
            <a:pPr>
              <a:spcBef>
                <a:spcPct val="0"/>
              </a:spcBef>
              <a:buClrTx/>
              <a:buFontTx/>
              <a:buNone/>
            </a:pPr>
            <a:r>
              <a:rPr lang="en-US" altLang="en-US" sz="2000">
                <a:solidFill>
                  <a:srgbClr val="0000FF"/>
                </a:solidFill>
              </a:rPr>
              <a:t>Rectangle alongsquare1 = new Rectangle( );</a:t>
            </a:r>
          </a:p>
        </p:txBody>
      </p:sp>
    </p:spTree>
    <p:extLst>
      <p:ext uri="{BB962C8B-B14F-4D97-AF65-F5344CB8AC3E}">
        <p14:creationId xmlns:p14="http://schemas.microsoft.com/office/powerpoint/2010/main" val="382652214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46C0FEA-DD29-35A9-D42E-5728E3FE84DC}"/>
              </a:ext>
            </a:extLst>
          </p:cNvPr>
          <p:cNvSpPr txBox="1">
            <a:spLocks noChangeArrowheads="1"/>
          </p:cNvSpPr>
          <p:nvPr/>
        </p:nvSpPr>
        <p:spPr>
          <a:xfrm>
            <a:off x="1489363" y="220086"/>
            <a:ext cx="7748155"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600">
                <a:latin typeface="Consolas" panose="020B0609020204030204" pitchFamily="49" charset="0"/>
              </a:rPr>
              <a:t>Rectangle</a:t>
            </a:r>
            <a:r>
              <a:rPr lang="en-US" altLang="en-US" sz="3600"/>
              <a:t> Class Constructor Overload</a:t>
            </a:r>
            <a:endParaRPr lang="en-US" altLang="en-US" sz="3600" dirty="0"/>
          </a:p>
        </p:txBody>
      </p:sp>
      <p:sp>
        <p:nvSpPr>
          <p:cNvPr id="3" name="Rectangle 3">
            <a:extLst>
              <a:ext uri="{FF2B5EF4-FFF2-40B4-BE49-F238E27FC236}">
                <a16:creationId xmlns:a16="http://schemas.microsoft.com/office/drawing/2014/main" id="{9BE6A573-5B14-969F-B58D-04190F4FB5DD}"/>
              </a:ext>
            </a:extLst>
          </p:cNvPr>
          <p:cNvSpPr txBox="1">
            <a:spLocks noChangeArrowheads="1"/>
          </p:cNvSpPr>
          <p:nvPr/>
        </p:nvSpPr>
        <p:spPr>
          <a:xfrm>
            <a:off x="1489363" y="1693718"/>
            <a:ext cx="8294688" cy="4572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en-US" sz="2400" dirty="0">
                <a:latin typeface="Times New Roman" panose="02020603050405020304" pitchFamily="18" charset="0"/>
                <a:cs typeface="Times New Roman" panose="02020603050405020304" pitchFamily="18" charset="0"/>
              </a:rPr>
              <a:t>If we were to add the no-</a:t>
            </a:r>
            <a:r>
              <a:rPr lang="en-US" altLang="en-US" sz="2400" dirty="0" err="1">
                <a:latin typeface="Times New Roman" panose="02020603050405020304" pitchFamily="18" charset="0"/>
                <a:cs typeface="Times New Roman" panose="02020603050405020304" pitchFamily="18" charset="0"/>
              </a:rPr>
              <a:t>arg</a:t>
            </a:r>
            <a:r>
              <a:rPr lang="en-US" altLang="en-US" sz="2400" dirty="0">
                <a:latin typeface="Times New Roman" panose="02020603050405020304" pitchFamily="18" charset="0"/>
                <a:cs typeface="Times New Roman" panose="02020603050405020304" pitchFamily="18" charset="0"/>
              </a:rPr>
              <a:t> constructor we wrote previously to our Rectangle class in addition to the original constructor we wrote, what would happen when we execute the following calls?</a:t>
            </a:r>
          </a:p>
          <a:p>
            <a:pPr lvl="1">
              <a:spcBef>
                <a:spcPts val="1800"/>
              </a:spcBef>
              <a:buFontTx/>
              <a:buNone/>
            </a:pPr>
            <a:r>
              <a:rPr lang="en-US" altLang="en-US" dirty="0">
                <a:latin typeface="Consolas" panose="020B0609020204030204" pitchFamily="49" charset="0"/>
              </a:rPr>
              <a:t>Rectangle box1 = new Rectangle();</a:t>
            </a:r>
            <a:r>
              <a:rPr lang="en-US" altLang="en-US" sz="1800" dirty="0">
                <a:latin typeface="Consolas" panose="020B0609020204030204" pitchFamily="49" charset="0"/>
              </a:rPr>
              <a:t>//method call</a:t>
            </a:r>
          </a:p>
          <a:p>
            <a:pPr lvl="1">
              <a:buFontTx/>
              <a:buNone/>
            </a:pPr>
            <a:r>
              <a:rPr lang="en-US" altLang="en-US" dirty="0">
                <a:latin typeface="Consolas" panose="020B0609020204030204" pitchFamily="49" charset="0"/>
              </a:rPr>
              <a:t>Rectangle box2 = new Rectangle(5.0, 10.0);</a:t>
            </a:r>
            <a:br>
              <a:rPr lang="en-US" altLang="en-US" sz="2000" dirty="0">
                <a:latin typeface="Courier New" panose="02070309020205020404" pitchFamily="49" charset="0"/>
              </a:rPr>
            </a:br>
            <a:endParaRPr lang="en-US" altLang="en-US" sz="2000" dirty="0">
              <a:latin typeface="Courier New" panose="02070309020205020404" pitchFamily="49" charset="0"/>
            </a:endParaRPr>
          </a:p>
          <a:p>
            <a:pPr marL="0" indent="0">
              <a:spcBef>
                <a:spcPts val="1200"/>
              </a:spcBef>
              <a:buFontTx/>
              <a:buNone/>
            </a:pPr>
            <a:r>
              <a:rPr lang="en-US" altLang="en-US" sz="2400" dirty="0">
                <a:solidFill>
                  <a:srgbClr val="9A4C25"/>
                </a:solidFill>
                <a:latin typeface="Times New Roman" panose="02020603050405020304" pitchFamily="18" charset="0"/>
                <a:cs typeface="Times New Roman" panose="02020603050405020304" pitchFamily="18" charset="0"/>
              </a:rPr>
              <a:t>The first call would use the no-</a:t>
            </a:r>
            <a:r>
              <a:rPr lang="en-US" altLang="en-US" sz="2400" dirty="0" err="1">
                <a:solidFill>
                  <a:srgbClr val="9A4C25"/>
                </a:solidFill>
                <a:latin typeface="Times New Roman" panose="02020603050405020304" pitchFamily="18" charset="0"/>
                <a:cs typeface="Times New Roman" panose="02020603050405020304" pitchFamily="18" charset="0"/>
              </a:rPr>
              <a:t>arg</a:t>
            </a:r>
            <a:r>
              <a:rPr lang="en-US" altLang="en-US" sz="2400" dirty="0">
                <a:solidFill>
                  <a:srgbClr val="9A4C25"/>
                </a:solidFill>
                <a:latin typeface="Times New Roman" panose="02020603050405020304" pitchFamily="18" charset="0"/>
                <a:cs typeface="Times New Roman" panose="02020603050405020304" pitchFamily="18" charset="0"/>
              </a:rPr>
              <a:t> constructor and box1 would have a length of 1.0 and width of 1.0.</a:t>
            </a:r>
          </a:p>
          <a:p>
            <a:pPr marL="0" indent="0">
              <a:spcBef>
                <a:spcPts val="1200"/>
              </a:spcBef>
              <a:buFontTx/>
              <a:buNone/>
            </a:pPr>
            <a:r>
              <a:rPr lang="en-US" altLang="en-US" sz="2400" dirty="0">
                <a:solidFill>
                  <a:srgbClr val="9A4C25"/>
                </a:solidFill>
                <a:latin typeface="Times New Roman" panose="02020603050405020304" pitchFamily="18" charset="0"/>
                <a:cs typeface="Times New Roman" panose="02020603050405020304" pitchFamily="18" charset="0"/>
              </a:rPr>
              <a:t>The second call would use the original constructor and box2 would have a length of 5.0 and a width of 10.0.</a:t>
            </a:r>
          </a:p>
          <a:p>
            <a:pPr lvl="1">
              <a:buFontTx/>
              <a:buNone/>
            </a:pPr>
            <a:endParaRPr lang="en-US" altLang="en-US" dirty="0"/>
          </a:p>
        </p:txBody>
      </p:sp>
    </p:spTree>
    <p:extLst>
      <p:ext uri="{BB962C8B-B14F-4D97-AF65-F5344CB8AC3E}">
        <p14:creationId xmlns:p14="http://schemas.microsoft.com/office/powerpoint/2010/main" val="258210521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B93DBE0-4E24-8B74-8F78-1ADE164C20BE}"/>
              </a:ext>
            </a:extLst>
          </p:cNvPr>
          <p:cNvSpPr txBox="1">
            <a:spLocks noChangeArrowheads="1"/>
          </p:cNvSpPr>
          <p:nvPr/>
        </p:nvSpPr>
        <p:spPr>
          <a:xfrm>
            <a:off x="1524000" y="154275"/>
            <a:ext cx="5323609" cy="9921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a:t>The </a:t>
            </a:r>
            <a:r>
              <a:rPr lang="en-US" altLang="en-US" sz="3200">
                <a:latin typeface="Courier New" panose="02070309020205020404" pitchFamily="49" charset="0"/>
              </a:rPr>
              <a:t>BankAccount</a:t>
            </a:r>
            <a:r>
              <a:rPr lang="en-US" altLang="en-US" sz="3200"/>
              <a:t> Example</a:t>
            </a:r>
            <a:endParaRPr lang="en-US" altLang="en-US" sz="3200" dirty="0"/>
          </a:p>
        </p:txBody>
      </p:sp>
      <p:sp>
        <p:nvSpPr>
          <p:cNvPr id="3" name="Text Box 9">
            <a:extLst>
              <a:ext uri="{FF2B5EF4-FFF2-40B4-BE49-F238E27FC236}">
                <a16:creationId xmlns:a16="http://schemas.microsoft.com/office/drawing/2014/main" id="{01F0E0B1-82DD-223D-AF9F-38719945CA4D}"/>
              </a:ext>
            </a:extLst>
          </p:cNvPr>
          <p:cNvSpPr txBox="1">
            <a:spLocks noChangeArrowheads="1"/>
          </p:cNvSpPr>
          <p:nvPr/>
        </p:nvSpPr>
        <p:spPr bwMode="auto">
          <a:xfrm>
            <a:off x="1304209" y="5959475"/>
            <a:ext cx="2819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FontTx/>
              <a:buNone/>
            </a:pPr>
            <a:r>
              <a:rPr lang="en-US" altLang="en-US" sz="2000" i="0" dirty="0">
                <a:latin typeface="+mn-lt"/>
                <a:hlinkClick r:id="" action="ppaction://hlinkfile"/>
              </a:rPr>
              <a:t>BankAccount.java AccountTest.java</a:t>
            </a:r>
            <a:endParaRPr lang="en-US" altLang="en-US" sz="2000" i="0" dirty="0">
              <a:latin typeface="+mn-lt"/>
            </a:endParaRPr>
          </a:p>
        </p:txBody>
      </p:sp>
      <p:sp>
        <p:nvSpPr>
          <p:cNvPr id="4" name="Rectangle 10">
            <a:extLst>
              <a:ext uri="{FF2B5EF4-FFF2-40B4-BE49-F238E27FC236}">
                <a16:creationId xmlns:a16="http://schemas.microsoft.com/office/drawing/2014/main" id="{E3082F5C-370B-E684-9E3A-FB5930ACD732}"/>
              </a:ext>
            </a:extLst>
          </p:cNvPr>
          <p:cNvSpPr>
            <a:spLocks noChangeArrowheads="1"/>
          </p:cNvSpPr>
          <p:nvPr/>
        </p:nvSpPr>
        <p:spPr bwMode="auto">
          <a:xfrm>
            <a:off x="5344396" y="1447800"/>
            <a:ext cx="4648200" cy="4648200"/>
          </a:xfrm>
          <a:prstGeom prst="rect">
            <a:avLst/>
          </a:prstGeom>
          <a:solidFill>
            <a:schemeClr val="bg2"/>
          </a:solidFill>
          <a:ln w="9525">
            <a:solidFill>
              <a:schemeClr val="tx1"/>
            </a:solidFill>
            <a:miter lim="800000"/>
            <a:headEnd/>
            <a:tailEnd/>
          </a:ln>
          <a:scene3d>
            <a:camera prst="orthographicFront"/>
            <a:lightRig rig="threePt" dir="t"/>
          </a:scene3d>
          <a:sp3d>
            <a:bevelT w="139700" h="139700" prst="divot"/>
          </a:sp3d>
        </p:spPr>
        <p:txBody>
          <a:bodyPr wrap="none" anchor="ct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endParaRPr lang="en-US" altLang="en-US" sz="2400" dirty="0"/>
          </a:p>
        </p:txBody>
      </p:sp>
      <p:sp>
        <p:nvSpPr>
          <p:cNvPr id="5" name="Text Box 12">
            <a:extLst>
              <a:ext uri="{FF2B5EF4-FFF2-40B4-BE49-F238E27FC236}">
                <a16:creationId xmlns:a16="http://schemas.microsoft.com/office/drawing/2014/main" id="{9C30EFC0-11F5-6384-6B8F-BC4F8077327D}"/>
              </a:ext>
            </a:extLst>
          </p:cNvPr>
          <p:cNvSpPr txBox="1">
            <a:spLocks noChangeArrowheads="1"/>
          </p:cNvSpPr>
          <p:nvPr/>
        </p:nvSpPr>
        <p:spPr bwMode="auto">
          <a:xfrm>
            <a:off x="5344396" y="1524000"/>
            <a:ext cx="45720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buClrTx/>
              <a:buFontTx/>
              <a:buNone/>
            </a:pPr>
            <a:r>
              <a:rPr lang="en-US" altLang="en-US" sz="2000" i="0" dirty="0" err="1">
                <a:cs typeface="Times New Roman" panose="02020603050405020304" pitchFamily="18" charset="0"/>
              </a:rPr>
              <a:t>BankAccount</a:t>
            </a:r>
            <a:endParaRPr lang="en-US" altLang="en-US" sz="2000" i="0" dirty="0">
              <a:cs typeface="Times New Roman" panose="02020603050405020304" pitchFamily="18" charset="0"/>
            </a:endParaRPr>
          </a:p>
        </p:txBody>
      </p:sp>
      <p:sp>
        <p:nvSpPr>
          <p:cNvPr id="6" name="Line 13">
            <a:extLst>
              <a:ext uri="{FF2B5EF4-FFF2-40B4-BE49-F238E27FC236}">
                <a16:creationId xmlns:a16="http://schemas.microsoft.com/office/drawing/2014/main" id="{57C5B454-A005-E5D2-DF09-2CB4DE8C7EF5}"/>
              </a:ext>
            </a:extLst>
          </p:cNvPr>
          <p:cNvSpPr>
            <a:spLocks noChangeShapeType="1"/>
          </p:cNvSpPr>
          <p:nvPr/>
        </p:nvSpPr>
        <p:spPr bwMode="auto">
          <a:xfrm>
            <a:off x="5344396" y="19050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Text Box 14">
            <a:extLst>
              <a:ext uri="{FF2B5EF4-FFF2-40B4-BE49-F238E27FC236}">
                <a16:creationId xmlns:a16="http://schemas.microsoft.com/office/drawing/2014/main" id="{C3CB3FCF-FF76-D6D8-F14D-92DCA37B8A2F}"/>
              </a:ext>
            </a:extLst>
          </p:cNvPr>
          <p:cNvSpPr txBox="1">
            <a:spLocks noChangeArrowheads="1"/>
          </p:cNvSpPr>
          <p:nvPr/>
        </p:nvSpPr>
        <p:spPr bwMode="auto">
          <a:xfrm>
            <a:off x="5420596" y="1905000"/>
            <a:ext cx="4114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buClrTx/>
              <a:buFontTx/>
              <a:buNone/>
            </a:pPr>
            <a:r>
              <a:rPr lang="en-US" altLang="en-US" sz="2000" i="0">
                <a:cs typeface="Times New Roman" panose="02020603050405020304" pitchFamily="18" charset="0"/>
              </a:rPr>
              <a:t>-balance:double</a:t>
            </a:r>
          </a:p>
        </p:txBody>
      </p:sp>
      <p:sp>
        <p:nvSpPr>
          <p:cNvPr id="8" name="Line 15">
            <a:extLst>
              <a:ext uri="{FF2B5EF4-FFF2-40B4-BE49-F238E27FC236}">
                <a16:creationId xmlns:a16="http://schemas.microsoft.com/office/drawing/2014/main" id="{5C5F4AD0-01D7-EF68-5B77-62241FBC930A}"/>
              </a:ext>
            </a:extLst>
          </p:cNvPr>
          <p:cNvSpPr>
            <a:spLocks noChangeShapeType="1"/>
          </p:cNvSpPr>
          <p:nvPr/>
        </p:nvSpPr>
        <p:spPr bwMode="auto">
          <a:xfrm>
            <a:off x="5344396" y="2286000"/>
            <a:ext cx="464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Text Box 17">
            <a:extLst>
              <a:ext uri="{FF2B5EF4-FFF2-40B4-BE49-F238E27FC236}">
                <a16:creationId xmlns:a16="http://schemas.microsoft.com/office/drawing/2014/main" id="{0EA61B7E-F09D-5DCC-254E-29D040D85E3D}"/>
              </a:ext>
            </a:extLst>
          </p:cNvPr>
          <p:cNvSpPr txBox="1">
            <a:spLocks noChangeArrowheads="1"/>
          </p:cNvSpPr>
          <p:nvPr/>
        </p:nvSpPr>
        <p:spPr bwMode="auto">
          <a:xfrm>
            <a:off x="5351834" y="2247896"/>
            <a:ext cx="4648200" cy="38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BankAccount</a:t>
            </a:r>
            <a:r>
              <a:rPr lang="en-US" altLang="en-US" sz="2000" i="0" dirty="0">
                <a:cs typeface="Times New Roman" panose="02020603050405020304" pitchFamily="18" charset="0"/>
              </a:rPr>
              <a:t>()</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BankAccount</a:t>
            </a:r>
            <a:r>
              <a:rPr lang="en-US" altLang="en-US" sz="2000" i="0" dirty="0">
                <a:cs typeface="Times New Roman" panose="02020603050405020304" pitchFamily="18" charset="0"/>
              </a:rPr>
              <a:t>(</a:t>
            </a:r>
            <a:r>
              <a:rPr lang="en-US" altLang="en-US" sz="2000" i="0" dirty="0" err="1">
                <a:cs typeface="Times New Roman" panose="02020603050405020304" pitchFamily="18" charset="0"/>
              </a:rPr>
              <a:t>startBalance:double</a:t>
            </a:r>
            <a:r>
              <a:rPr lang="en-US" altLang="en-US" sz="2000" i="0" dirty="0">
                <a:cs typeface="Times New Roman" panose="02020603050405020304" pitchFamily="18" charset="0"/>
              </a:rPr>
              <a:t>)</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BankAccount</a:t>
            </a:r>
            <a:r>
              <a:rPr lang="en-US" altLang="en-US" sz="2000" i="0" dirty="0">
                <a:cs typeface="Times New Roman" panose="02020603050405020304" pitchFamily="18" charset="0"/>
              </a:rPr>
              <a:t>(</a:t>
            </a:r>
            <a:r>
              <a:rPr lang="en-US" altLang="en-US" sz="2000" i="0" dirty="0" err="1">
                <a:cs typeface="Times New Roman" panose="02020603050405020304" pitchFamily="18" charset="0"/>
              </a:rPr>
              <a:t>str:String</a:t>
            </a:r>
            <a:r>
              <a:rPr lang="en-US" altLang="en-US" sz="2000" i="0" dirty="0">
                <a:cs typeface="Times New Roman" panose="02020603050405020304" pitchFamily="18" charset="0"/>
              </a:rPr>
              <a:t>):</a:t>
            </a:r>
          </a:p>
          <a:p>
            <a:pPr eaLnBrk="1" hangingPunct="1">
              <a:spcBef>
                <a:spcPts val="600"/>
              </a:spcBef>
              <a:buClrTx/>
              <a:buFontTx/>
              <a:buNone/>
            </a:pPr>
            <a:r>
              <a:rPr lang="en-US" altLang="en-US" sz="2000" i="0" dirty="0">
                <a:cs typeface="Times New Roman" panose="02020603050405020304" pitchFamily="18" charset="0"/>
              </a:rPr>
              <a:t>+deposit(</a:t>
            </a:r>
            <a:r>
              <a:rPr lang="en-US" altLang="en-US" sz="2000" i="0" dirty="0" err="1">
                <a:cs typeface="Times New Roman" panose="02020603050405020304" pitchFamily="18" charset="0"/>
              </a:rPr>
              <a:t>amount:double</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+deposit(</a:t>
            </a:r>
            <a:r>
              <a:rPr lang="en-US" altLang="en-US" sz="2000" i="0" dirty="0" err="1">
                <a:cs typeface="Times New Roman" panose="02020603050405020304" pitchFamily="18" charset="0"/>
              </a:rPr>
              <a:t>str:String</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+withdraw(</a:t>
            </a:r>
            <a:r>
              <a:rPr lang="en-US" altLang="en-US" sz="2000" i="0" dirty="0" err="1">
                <a:cs typeface="Times New Roman" panose="02020603050405020304" pitchFamily="18" charset="0"/>
              </a:rPr>
              <a:t>amount:double</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+withdraw(</a:t>
            </a:r>
            <a:r>
              <a:rPr lang="en-US" altLang="en-US" sz="2000" i="0" dirty="0" err="1">
                <a:cs typeface="Times New Roman" panose="02020603050405020304" pitchFamily="18" charset="0"/>
              </a:rPr>
              <a:t>str:String</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setBalance</a:t>
            </a:r>
            <a:r>
              <a:rPr lang="en-US" altLang="en-US" sz="2000" i="0" dirty="0">
                <a:cs typeface="Times New Roman" panose="02020603050405020304" pitchFamily="18" charset="0"/>
              </a:rPr>
              <a:t>(</a:t>
            </a:r>
            <a:r>
              <a:rPr lang="en-US" altLang="en-US" sz="2000" i="0" dirty="0" err="1">
                <a:cs typeface="Times New Roman" panose="02020603050405020304" pitchFamily="18" charset="0"/>
              </a:rPr>
              <a:t>b:double</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setBalance</a:t>
            </a:r>
            <a:r>
              <a:rPr lang="en-US" altLang="en-US" sz="2000" i="0" dirty="0">
                <a:cs typeface="Times New Roman" panose="02020603050405020304" pitchFamily="18" charset="0"/>
              </a:rPr>
              <a:t>(</a:t>
            </a:r>
            <a:r>
              <a:rPr lang="en-US" altLang="en-US" sz="2000" i="0" dirty="0" err="1">
                <a:cs typeface="Times New Roman" panose="02020603050405020304" pitchFamily="18" charset="0"/>
              </a:rPr>
              <a:t>str:String</a:t>
            </a:r>
            <a:r>
              <a:rPr lang="en-US" altLang="en-US" sz="2000" i="0" dirty="0">
                <a:cs typeface="Times New Roman" panose="02020603050405020304" pitchFamily="18" charset="0"/>
              </a:rPr>
              <a:t>):void</a:t>
            </a:r>
          </a:p>
          <a:p>
            <a:pPr eaLnBrk="1" hangingPunct="1">
              <a:spcBef>
                <a:spcPts val="600"/>
              </a:spcBef>
              <a:buClrTx/>
              <a:buFontTx/>
              <a:buNone/>
            </a:pPr>
            <a:r>
              <a:rPr lang="en-US" altLang="en-US" sz="2000" i="0" dirty="0">
                <a:cs typeface="Times New Roman" panose="02020603050405020304" pitchFamily="18" charset="0"/>
              </a:rPr>
              <a:t>+</a:t>
            </a:r>
            <a:r>
              <a:rPr lang="en-US" altLang="en-US" sz="2000" i="0" dirty="0" err="1">
                <a:cs typeface="Times New Roman" panose="02020603050405020304" pitchFamily="18" charset="0"/>
              </a:rPr>
              <a:t>getBalance</a:t>
            </a:r>
            <a:r>
              <a:rPr lang="en-US" altLang="en-US" sz="2000" i="0" dirty="0">
                <a:cs typeface="Times New Roman" panose="02020603050405020304" pitchFamily="18" charset="0"/>
              </a:rPr>
              <a:t>():double</a:t>
            </a:r>
          </a:p>
        </p:txBody>
      </p:sp>
      <p:sp>
        <p:nvSpPr>
          <p:cNvPr id="10" name="Text Box 18">
            <a:extLst>
              <a:ext uri="{FF2B5EF4-FFF2-40B4-BE49-F238E27FC236}">
                <a16:creationId xmlns:a16="http://schemas.microsoft.com/office/drawing/2014/main" id="{3973690D-75A8-BC95-0DD8-A8DBA380F64A}"/>
              </a:ext>
            </a:extLst>
          </p:cNvPr>
          <p:cNvSpPr txBox="1">
            <a:spLocks noChangeArrowheads="1"/>
          </p:cNvSpPr>
          <p:nvPr/>
        </p:nvSpPr>
        <p:spPr bwMode="auto">
          <a:xfrm>
            <a:off x="1685209" y="2663535"/>
            <a:ext cx="2730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t>Overloaded Constructors</a:t>
            </a:r>
          </a:p>
        </p:txBody>
      </p:sp>
      <p:sp>
        <p:nvSpPr>
          <p:cNvPr id="11" name="Text Box 19">
            <a:extLst>
              <a:ext uri="{FF2B5EF4-FFF2-40B4-BE49-F238E27FC236}">
                <a16:creationId xmlns:a16="http://schemas.microsoft.com/office/drawing/2014/main" id="{72BAFACD-A47B-7283-DA26-8060B5EF0C0A}"/>
              </a:ext>
            </a:extLst>
          </p:cNvPr>
          <p:cNvSpPr txBox="1">
            <a:spLocks noChangeArrowheads="1"/>
          </p:cNvSpPr>
          <p:nvPr/>
        </p:nvSpPr>
        <p:spPr bwMode="auto">
          <a:xfrm>
            <a:off x="1366120" y="3584863"/>
            <a:ext cx="34344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t>Overloaded </a:t>
            </a:r>
            <a:r>
              <a:rPr lang="en-US" altLang="en-US" sz="2000" i="0" dirty="0">
                <a:latin typeface="Courier New" panose="02070309020205020404" pitchFamily="49" charset="0"/>
              </a:rPr>
              <a:t>deposit</a:t>
            </a:r>
            <a:r>
              <a:rPr lang="en-US" altLang="en-US" sz="2000" i="0" dirty="0"/>
              <a:t> methods</a:t>
            </a:r>
          </a:p>
        </p:txBody>
      </p:sp>
      <p:sp>
        <p:nvSpPr>
          <p:cNvPr id="12" name="Text Box 20">
            <a:extLst>
              <a:ext uri="{FF2B5EF4-FFF2-40B4-BE49-F238E27FC236}">
                <a16:creationId xmlns:a16="http://schemas.microsoft.com/office/drawing/2014/main" id="{D22917BB-1861-A012-BEE8-3AED298B03BE}"/>
              </a:ext>
            </a:extLst>
          </p:cNvPr>
          <p:cNvSpPr txBox="1">
            <a:spLocks noChangeArrowheads="1"/>
          </p:cNvSpPr>
          <p:nvPr/>
        </p:nvSpPr>
        <p:spPr bwMode="auto">
          <a:xfrm>
            <a:off x="1304209" y="4378036"/>
            <a:ext cx="35766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t>Overloaded </a:t>
            </a:r>
            <a:r>
              <a:rPr lang="en-US" altLang="en-US" sz="2000" i="0" dirty="0">
                <a:latin typeface="Courier New" panose="02070309020205020404" pitchFamily="49" charset="0"/>
              </a:rPr>
              <a:t>withdraw</a:t>
            </a:r>
            <a:r>
              <a:rPr lang="en-US" altLang="en-US" sz="2000" i="0" dirty="0"/>
              <a:t> methods</a:t>
            </a:r>
          </a:p>
        </p:txBody>
      </p:sp>
      <p:sp>
        <p:nvSpPr>
          <p:cNvPr id="13" name="Line 22">
            <a:extLst>
              <a:ext uri="{FF2B5EF4-FFF2-40B4-BE49-F238E27FC236}">
                <a16:creationId xmlns:a16="http://schemas.microsoft.com/office/drawing/2014/main" id="{462771FA-B7C3-343B-3731-20E0FFEA391E}"/>
              </a:ext>
            </a:extLst>
          </p:cNvPr>
          <p:cNvSpPr>
            <a:spLocks noChangeShapeType="1"/>
          </p:cNvSpPr>
          <p:nvPr/>
        </p:nvSpPr>
        <p:spPr bwMode="auto">
          <a:xfrm flipV="1">
            <a:off x="4963395" y="5130584"/>
            <a:ext cx="312237" cy="20341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4" name="Line 23">
            <a:extLst>
              <a:ext uri="{FF2B5EF4-FFF2-40B4-BE49-F238E27FC236}">
                <a16:creationId xmlns:a16="http://schemas.microsoft.com/office/drawing/2014/main" id="{31ECC3FE-0D98-6258-FD49-35FA74DD113A}"/>
              </a:ext>
            </a:extLst>
          </p:cNvPr>
          <p:cNvSpPr>
            <a:spLocks noChangeShapeType="1"/>
          </p:cNvSpPr>
          <p:nvPr/>
        </p:nvSpPr>
        <p:spPr bwMode="auto">
          <a:xfrm>
            <a:off x="4963396" y="5333999"/>
            <a:ext cx="312236" cy="1984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5" name="Line 24">
            <a:extLst>
              <a:ext uri="{FF2B5EF4-FFF2-40B4-BE49-F238E27FC236}">
                <a16:creationId xmlns:a16="http://schemas.microsoft.com/office/drawing/2014/main" id="{235ED234-8B94-C4F1-B278-05D156F68A0C}"/>
              </a:ext>
            </a:extLst>
          </p:cNvPr>
          <p:cNvSpPr>
            <a:spLocks noChangeShapeType="1"/>
          </p:cNvSpPr>
          <p:nvPr/>
        </p:nvSpPr>
        <p:spPr bwMode="auto">
          <a:xfrm flipV="1">
            <a:off x="4924145" y="4378036"/>
            <a:ext cx="372078" cy="2111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6" name="Line 25">
            <a:extLst>
              <a:ext uri="{FF2B5EF4-FFF2-40B4-BE49-F238E27FC236}">
                <a16:creationId xmlns:a16="http://schemas.microsoft.com/office/drawing/2014/main" id="{E72A2D84-1DFA-9815-A838-4F998D4D7CFA}"/>
              </a:ext>
            </a:extLst>
          </p:cNvPr>
          <p:cNvSpPr>
            <a:spLocks noChangeShapeType="1"/>
          </p:cNvSpPr>
          <p:nvPr/>
        </p:nvSpPr>
        <p:spPr bwMode="auto">
          <a:xfrm>
            <a:off x="4915223" y="4589174"/>
            <a:ext cx="3810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7" name="Line 26">
            <a:extLst>
              <a:ext uri="{FF2B5EF4-FFF2-40B4-BE49-F238E27FC236}">
                <a16:creationId xmlns:a16="http://schemas.microsoft.com/office/drawing/2014/main" id="{410C2DFE-FE87-8182-C12F-DDA9A725DCAE}"/>
              </a:ext>
            </a:extLst>
          </p:cNvPr>
          <p:cNvSpPr>
            <a:spLocks noChangeShapeType="1"/>
          </p:cNvSpPr>
          <p:nvPr/>
        </p:nvSpPr>
        <p:spPr bwMode="auto">
          <a:xfrm flipV="1">
            <a:off x="4843897" y="3631406"/>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8" name="Line 27">
            <a:extLst>
              <a:ext uri="{FF2B5EF4-FFF2-40B4-BE49-F238E27FC236}">
                <a16:creationId xmlns:a16="http://schemas.microsoft.com/office/drawing/2014/main" id="{B96A1B40-58B6-BFF1-5A3B-7D6A308C0D0D}"/>
              </a:ext>
            </a:extLst>
          </p:cNvPr>
          <p:cNvSpPr>
            <a:spLocks noChangeShapeType="1"/>
          </p:cNvSpPr>
          <p:nvPr/>
        </p:nvSpPr>
        <p:spPr bwMode="auto">
          <a:xfrm>
            <a:off x="4818433" y="3783806"/>
            <a:ext cx="457200" cy="152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19" name="Line 28">
            <a:extLst>
              <a:ext uri="{FF2B5EF4-FFF2-40B4-BE49-F238E27FC236}">
                <a16:creationId xmlns:a16="http://schemas.microsoft.com/office/drawing/2014/main" id="{759EF053-82C0-93CE-D343-775990CF383A}"/>
              </a:ext>
            </a:extLst>
          </p:cNvPr>
          <p:cNvSpPr>
            <a:spLocks noChangeShapeType="1"/>
          </p:cNvSpPr>
          <p:nvPr/>
        </p:nvSpPr>
        <p:spPr bwMode="auto">
          <a:xfrm flipV="1">
            <a:off x="4437434" y="2492375"/>
            <a:ext cx="91440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0" name="Line 29">
            <a:extLst>
              <a:ext uri="{FF2B5EF4-FFF2-40B4-BE49-F238E27FC236}">
                <a16:creationId xmlns:a16="http://schemas.microsoft.com/office/drawing/2014/main" id="{BE714501-53B2-203B-D573-6501235D141E}"/>
              </a:ext>
            </a:extLst>
          </p:cNvPr>
          <p:cNvSpPr>
            <a:spLocks noChangeShapeType="1"/>
          </p:cNvSpPr>
          <p:nvPr/>
        </p:nvSpPr>
        <p:spPr bwMode="auto">
          <a:xfrm flipV="1">
            <a:off x="4447319" y="2817380"/>
            <a:ext cx="914400" cy="76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1" name="Line 30">
            <a:extLst>
              <a:ext uri="{FF2B5EF4-FFF2-40B4-BE49-F238E27FC236}">
                <a16:creationId xmlns:a16="http://schemas.microsoft.com/office/drawing/2014/main" id="{AFC913E1-85E9-86EC-07F9-743CB00813E2}"/>
              </a:ext>
            </a:extLst>
          </p:cNvPr>
          <p:cNvSpPr>
            <a:spLocks noChangeShapeType="1"/>
          </p:cNvSpPr>
          <p:nvPr/>
        </p:nvSpPr>
        <p:spPr bwMode="auto">
          <a:xfrm>
            <a:off x="4447318" y="2893580"/>
            <a:ext cx="862269" cy="33063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22" name="Text Box 21">
            <a:extLst>
              <a:ext uri="{FF2B5EF4-FFF2-40B4-BE49-F238E27FC236}">
                <a16:creationId xmlns:a16="http://schemas.microsoft.com/office/drawing/2014/main" id="{29E43B34-4A61-F556-2EEE-C05CEEA32309}"/>
              </a:ext>
            </a:extLst>
          </p:cNvPr>
          <p:cNvSpPr txBox="1">
            <a:spLocks noChangeArrowheads="1"/>
          </p:cNvSpPr>
          <p:nvPr/>
        </p:nvSpPr>
        <p:spPr bwMode="auto">
          <a:xfrm>
            <a:off x="1109740" y="5135562"/>
            <a:ext cx="3881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9A4C25"/>
              </a:buClr>
              <a:buChar char="•"/>
              <a:defRPr sz="32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rgbClr val="9A4C25"/>
              </a:buClr>
              <a:buChar char="–"/>
              <a:defRPr sz="28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rgbClr val="9A4C25"/>
              </a:buClr>
              <a:buChar char="•"/>
              <a:defRPr sz="24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rgbClr val="9A4C25"/>
              </a:buClr>
              <a:buChar char="»"/>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rgbClr val="9A4C25"/>
              </a:buClr>
              <a:buChar char="»"/>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FontTx/>
              <a:buNone/>
            </a:pPr>
            <a:r>
              <a:rPr lang="en-US" altLang="en-US" sz="2000" i="0" dirty="0"/>
              <a:t>Overloaded </a:t>
            </a:r>
            <a:r>
              <a:rPr lang="en-US" altLang="en-US" sz="2000" i="0" dirty="0" err="1">
                <a:latin typeface="Courier New" panose="02070309020205020404" pitchFamily="49" charset="0"/>
              </a:rPr>
              <a:t>setBalance</a:t>
            </a:r>
            <a:r>
              <a:rPr lang="en-US" altLang="en-US" sz="2000" i="0" dirty="0"/>
              <a:t> methods</a:t>
            </a:r>
          </a:p>
        </p:txBody>
      </p:sp>
    </p:spTree>
    <p:extLst>
      <p:ext uri="{BB962C8B-B14F-4D97-AF65-F5344CB8AC3E}">
        <p14:creationId xmlns:p14="http://schemas.microsoft.com/office/powerpoint/2010/main" val="20222733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3E0B682-D980-1325-84CD-DD419BF665AD}"/>
              </a:ext>
            </a:extLst>
          </p:cNvPr>
          <p:cNvSpPr txBox="1">
            <a:spLocks noChangeArrowheads="1"/>
          </p:cNvSpPr>
          <p:nvPr/>
        </p:nvSpPr>
        <p:spPr>
          <a:xfrm>
            <a:off x="1523856" y="83127"/>
            <a:ext cx="4295053" cy="9921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3200" dirty="0"/>
              <a:t>Scope of Instance Fields</a:t>
            </a:r>
          </a:p>
        </p:txBody>
      </p:sp>
      <p:sp>
        <p:nvSpPr>
          <p:cNvPr id="3" name="Rectangle 3">
            <a:extLst>
              <a:ext uri="{FF2B5EF4-FFF2-40B4-BE49-F238E27FC236}">
                <a16:creationId xmlns:a16="http://schemas.microsoft.com/office/drawing/2014/main" id="{58541017-C2F4-E6C6-59AC-D8BDA2F638E4}"/>
              </a:ext>
            </a:extLst>
          </p:cNvPr>
          <p:cNvSpPr txBox="1">
            <a:spLocks noChangeArrowheads="1"/>
          </p:cNvSpPr>
          <p:nvPr/>
        </p:nvSpPr>
        <p:spPr>
          <a:xfrm>
            <a:off x="1523856" y="1600200"/>
            <a:ext cx="8929399" cy="430183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altLang="en-US" sz="2600" dirty="0">
                <a:solidFill>
                  <a:srgbClr val="0000FF"/>
                </a:solidFill>
                <a:latin typeface="Times New Roman" panose="02020603050405020304" pitchFamily="18" charset="0"/>
                <a:cs typeface="Times New Roman" panose="02020603050405020304" pitchFamily="18" charset="0"/>
              </a:rPr>
              <a:t>Variables </a:t>
            </a:r>
            <a:r>
              <a:rPr lang="en-US" altLang="en-US" sz="2600" dirty="0">
                <a:latin typeface="Times New Roman" panose="02020603050405020304" pitchFamily="18" charset="0"/>
                <a:cs typeface="Times New Roman" panose="02020603050405020304" pitchFamily="18" charset="0"/>
              </a:rPr>
              <a:t>declared as </a:t>
            </a:r>
            <a:r>
              <a:rPr lang="en-US" altLang="en-US" sz="2600" dirty="0">
                <a:solidFill>
                  <a:srgbClr val="0000FF"/>
                </a:solidFill>
                <a:latin typeface="Times New Roman" panose="02020603050405020304" pitchFamily="18" charset="0"/>
                <a:cs typeface="Times New Roman" panose="02020603050405020304" pitchFamily="18" charset="0"/>
              </a:rPr>
              <a:t>instance fields </a:t>
            </a:r>
            <a:r>
              <a:rPr lang="en-US" altLang="en-US" sz="2600" dirty="0">
                <a:latin typeface="Times New Roman" panose="02020603050405020304" pitchFamily="18" charset="0"/>
                <a:cs typeface="Times New Roman" panose="02020603050405020304" pitchFamily="18" charset="0"/>
              </a:rPr>
              <a:t>in a class can be </a:t>
            </a:r>
            <a:r>
              <a:rPr lang="en-US" altLang="en-US" sz="2600" dirty="0">
                <a:solidFill>
                  <a:srgbClr val="0000FF"/>
                </a:solidFill>
                <a:latin typeface="Times New Roman" panose="02020603050405020304" pitchFamily="18" charset="0"/>
                <a:cs typeface="Times New Roman" panose="02020603050405020304" pitchFamily="18" charset="0"/>
              </a:rPr>
              <a:t>accessed by </a:t>
            </a:r>
            <a:r>
              <a:rPr lang="en-US" altLang="en-US" sz="2600" b="1" dirty="0">
                <a:solidFill>
                  <a:srgbClr val="0000FF"/>
                </a:solidFill>
                <a:latin typeface="Times New Roman" panose="02020603050405020304" pitchFamily="18" charset="0"/>
                <a:cs typeface="Times New Roman" panose="02020603050405020304" pitchFamily="18" charset="0"/>
              </a:rPr>
              <a:t>any</a:t>
            </a:r>
            <a:r>
              <a:rPr lang="en-US" altLang="en-US" sz="2600" dirty="0">
                <a:solidFill>
                  <a:srgbClr val="0000FF"/>
                </a:solidFill>
                <a:latin typeface="Times New Roman" panose="02020603050405020304" pitchFamily="18" charset="0"/>
                <a:cs typeface="Times New Roman" panose="02020603050405020304" pitchFamily="18" charset="0"/>
              </a:rPr>
              <a:t> instance method </a:t>
            </a:r>
            <a:r>
              <a:rPr lang="en-US" altLang="en-US" sz="2600" dirty="0">
                <a:latin typeface="Times New Roman" panose="02020603050405020304" pitchFamily="18" charset="0"/>
                <a:cs typeface="Times New Roman" panose="02020603050405020304" pitchFamily="18" charset="0"/>
              </a:rPr>
              <a:t>in the same class as the field.</a:t>
            </a:r>
          </a:p>
          <a:p>
            <a:pPr marL="457200" indent="-457200">
              <a:spcBef>
                <a:spcPts val="1800"/>
              </a:spcBef>
            </a:pPr>
            <a:r>
              <a:rPr lang="en-US" altLang="en-US" sz="2600" dirty="0">
                <a:latin typeface="Times New Roman" panose="02020603050405020304" pitchFamily="18" charset="0"/>
                <a:cs typeface="Times New Roman" panose="02020603050405020304" pitchFamily="18" charset="0"/>
              </a:rPr>
              <a:t>If an instance field is declared with the </a:t>
            </a:r>
            <a:r>
              <a:rPr lang="en-US" altLang="en-US" sz="2600" dirty="0">
                <a:solidFill>
                  <a:srgbClr val="0000FF"/>
                </a:solidFill>
                <a:latin typeface="Times New Roman" panose="02020603050405020304" pitchFamily="18" charset="0"/>
                <a:cs typeface="Times New Roman" panose="02020603050405020304" pitchFamily="18" charset="0"/>
              </a:rPr>
              <a:t>public </a:t>
            </a:r>
            <a:r>
              <a:rPr lang="en-US" altLang="en-US" sz="2600" dirty="0">
                <a:latin typeface="Times New Roman" panose="02020603050405020304" pitchFamily="18" charset="0"/>
                <a:cs typeface="Times New Roman" panose="02020603050405020304" pitchFamily="18" charset="0"/>
              </a:rPr>
              <a:t>access specifier, it can also be </a:t>
            </a:r>
            <a:r>
              <a:rPr lang="en-US" altLang="en-US" sz="2600" dirty="0">
                <a:solidFill>
                  <a:srgbClr val="0000FF"/>
                </a:solidFill>
                <a:latin typeface="Times New Roman" panose="02020603050405020304" pitchFamily="18" charset="0"/>
                <a:cs typeface="Times New Roman" panose="02020603050405020304" pitchFamily="18" charset="0"/>
              </a:rPr>
              <a:t>accessed by code outside the class, as long as an instance of the class exists.</a:t>
            </a:r>
          </a:p>
          <a:p>
            <a:pPr marL="400050" lvl="1" indent="0">
              <a:spcBef>
                <a:spcPts val="1800"/>
              </a:spcBef>
              <a:buFontTx/>
              <a:buNone/>
            </a:pPr>
            <a:r>
              <a:rPr lang="en-US" altLang="en-US" sz="2200" dirty="0">
                <a:latin typeface="Consolas" panose="020B0609020204030204" pitchFamily="49" charset="0"/>
              </a:rPr>
              <a:t>public class Rectangle {</a:t>
            </a:r>
          </a:p>
          <a:p>
            <a:pPr marL="914400" lvl="2" indent="0">
              <a:spcBef>
                <a:spcPct val="0"/>
              </a:spcBef>
              <a:buFontTx/>
              <a:buNone/>
            </a:pPr>
            <a:r>
              <a:rPr lang="en-US" altLang="en-US" sz="2200" dirty="0">
                <a:latin typeface="Consolas" panose="020B0609020204030204" pitchFamily="49" charset="0"/>
              </a:rPr>
              <a:t>private int length;</a:t>
            </a:r>
          </a:p>
          <a:p>
            <a:pPr marL="914400" lvl="2" indent="0">
              <a:spcBef>
                <a:spcPct val="0"/>
              </a:spcBef>
              <a:buFontTx/>
              <a:buNone/>
            </a:pPr>
            <a:r>
              <a:rPr lang="en-US" altLang="en-US" sz="2200" dirty="0">
                <a:latin typeface="Consolas" panose="020B0609020204030204" pitchFamily="49" charset="0"/>
              </a:rPr>
              <a:t>private int width;</a:t>
            </a:r>
          </a:p>
          <a:p>
            <a:pPr marL="914400" lvl="2" indent="0">
              <a:spcBef>
                <a:spcPct val="0"/>
              </a:spcBef>
              <a:buFontTx/>
              <a:buNone/>
            </a:pPr>
            <a:r>
              <a:rPr lang="en-US" altLang="en-US" sz="2200" dirty="0">
                <a:solidFill>
                  <a:srgbClr val="0000FF"/>
                </a:solidFill>
                <a:latin typeface="Consolas" panose="020B0609020204030204" pitchFamily="49" charset="0"/>
              </a:rPr>
              <a:t>public int height</a:t>
            </a:r>
            <a:r>
              <a:rPr lang="en-US" altLang="en-US" sz="2200" dirty="0">
                <a:latin typeface="Consolas" panose="020B0609020204030204" pitchFamily="49" charset="0"/>
              </a:rPr>
              <a:t>;</a:t>
            </a:r>
          </a:p>
          <a:p>
            <a:pPr marL="457200" lvl="2" indent="0">
              <a:spcBef>
                <a:spcPct val="0"/>
              </a:spcBef>
              <a:buFontTx/>
              <a:buNone/>
            </a:pPr>
            <a:r>
              <a:rPr lang="en-US" altLang="en-US" sz="2200" dirty="0">
                <a:latin typeface="Consolas" panose="020B0609020204030204" pitchFamily="49" charset="0"/>
              </a:rPr>
              <a:t>}</a:t>
            </a:r>
          </a:p>
        </p:txBody>
      </p:sp>
    </p:spTree>
    <p:extLst>
      <p:ext uri="{BB962C8B-B14F-4D97-AF65-F5344CB8AC3E}">
        <p14:creationId xmlns:p14="http://schemas.microsoft.com/office/powerpoint/2010/main" val="3193285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3885</TotalTime>
  <Words>9026</Words>
  <Application>Microsoft Office PowerPoint</Application>
  <PresentationFormat>Widescreen</PresentationFormat>
  <Paragraphs>1312</Paragraphs>
  <Slides>107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107</vt:i4>
      </vt:variant>
    </vt:vector>
  </HeadingPairs>
  <TitlesOfParts>
    <vt:vector size="115" baseType="lpstr">
      <vt:lpstr>Arial</vt:lpstr>
      <vt:lpstr>Calibri</vt:lpstr>
      <vt:lpstr>Calibri Light</vt:lpstr>
      <vt:lpstr>Consolas</vt:lpstr>
      <vt:lpstr>Courier New</vt:lpstr>
      <vt:lpstr>q_serif</vt:lpstr>
      <vt:lpstr>Times New Roman</vt:lpstr>
      <vt:lpstr>Office Theme</vt:lpstr>
      <vt:lpstr>Chapter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Ng</dc:creator>
  <cp:lastModifiedBy>Peter Ng</cp:lastModifiedBy>
  <cp:revision>37</cp:revision>
  <dcterms:created xsi:type="dcterms:W3CDTF">2023-07-23T01:41:22Z</dcterms:created>
  <dcterms:modified xsi:type="dcterms:W3CDTF">2024-10-23T15:19:15Z</dcterms:modified>
</cp:coreProperties>
</file>