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315" r:id="rId11"/>
    <p:sldId id="323" r:id="rId12"/>
    <p:sldId id="265" r:id="rId13"/>
    <p:sldId id="266" r:id="rId14"/>
    <p:sldId id="267" r:id="rId15"/>
    <p:sldId id="268" r:id="rId16"/>
    <p:sldId id="269" r:id="rId17"/>
    <p:sldId id="270" r:id="rId18"/>
    <p:sldId id="302" r:id="rId19"/>
    <p:sldId id="303" r:id="rId20"/>
    <p:sldId id="304" r:id="rId21"/>
    <p:sldId id="305" r:id="rId22"/>
    <p:sldId id="306" r:id="rId23"/>
    <p:sldId id="322" r:id="rId24"/>
    <p:sldId id="307" r:id="rId25"/>
    <p:sldId id="308" r:id="rId26"/>
    <p:sldId id="309" r:id="rId27"/>
    <p:sldId id="310" r:id="rId28"/>
    <p:sldId id="311" r:id="rId29"/>
    <p:sldId id="312" r:id="rId30"/>
    <p:sldId id="313" r:id="rId31"/>
    <p:sldId id="314" r:id="rId32"/>
    <p:sldId id="271" r:id="rId33"/>
    <p:sldId id="272" r:id="rId34"/>
    <p:sldId id="273" r:id="rId35"/>
    <p:sldId id="316" r:id="rId36"/>
    <p:sldId id="317" r:id="rId37"/>
    <p:sldId id="274" r:id="rId38"/>
    <p:sldId id="275" r:id="rId39"/>
    <p:sldId id="276" r:id="rId40"/>
    <p:sldId id="277" r:id="rId41"/>
    <p:sldId id="278" r:id="rId42"/>
    <p:sldId id="279" r:id="rId43"/>
    <p:sldId id="280" r:id="rId44"/>
    <p:sldId id="281" r:id="rId45"/>
    <p:sldId id="282" r:id="rId46"/>
    <p:sldId id="283" r:id="rId47"/>
    <p:sldId id="321" r:id="rId48"/>
    <p:sldId id="284" r:id="rId49"/>
    <p:sldId id="318" r:id="rId50"/>
    <p:sldId id="319" r:id="rId51"/>
    <p:sldId id="320" r:id="rId52"/>
    <p:sldId id="285" r:id="rId53"/>
    <p:sldId id="286" r:id="rId54"/>
    <p:sldId id="287" r:id="rId55"/>
    <p:sldId id="288" r:id="rId56"/>
    <p:sldId id="289" r:id="rId57"/>
    <p:sldId id="290" r:id="rId5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8" autoAdjust="0"/>
    <p:restoredTop sz="94660"/>
  </p:normalViewPr>
  <p:slideViewPr>
    <p:cSldViewPr snapToGrid="0">
      <p:cViewPr varScale="1">
        <p:scale>
          <a:sx n="69" d="100"/>
          <a:sy n="69" d="100"/>
        </p:scale>
        <p:origin x="106" y="8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6C7B9-5AD2-8593-9EE5-7F95DC8D83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F777E0-28FB-1DA9-F934-CAC687FCD0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DD4624-A0AB-D86F-9492-C73565745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418-5E0C-44E2-B88A-46FCE3CF2ADF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2337EA-342C-FDA7-2946-128C2881F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DF2422-F289-A07E-274A-28D35BC9F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94E5-9416-448F-B6B1-C41B3CE35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885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A0CE8-8603-3030-2832-83B068D56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35BC86-6EAA-4C0F-62CC-7FC15A44AE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E9E2D3-D7DC-B898-F4D3-825AFBC94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418-5E0C-44E2-B88A-46FCE3CF2ADF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F71265-26F8-A221-8FBB-D735D2CEB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3DC3DF-361B-DC17-D82F-51A2E1583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94E5-9416-448F-B6B1-C41B3CE35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176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C93BEB-33E0-03C2-D26B-2CF1064801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50D180-0B20-6F99-CF0B-34D4584884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CCD41-C930-51AE-83A2-67DC8D074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418-5E0C-44E2-B88A-46FCE3CF2ADF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5F937-57F4-593B-1616-EAD5105A7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C2F12-EB06-FD1C-6672-69E9904F0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94E5-9416-448F-B6B1-C41B3CE35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932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13754-E3B8-EF06-CE9F-5FAE7E1EE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4499A8-7E23-4995-DD71-5F49DCFE1D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996269-D734-F28D-827D-D2CCCEFB4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418-5E0C-44E2-B88A-46FCE3CF2ADF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7C5B2-D8A8-6FCE-2A35-654E0CE8C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D65E35-3E34-19CB-BE66-8437B88F3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94E5-9416-448F-B6B1-C41B3CE35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530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DA67F-7823-1507-8585-ACE9E7464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7C5DAB-E1F4-F116-EDF5-B42E479DB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722CC1-0240-737A-7FAD-DFCDA7F7E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418-5E0C-44E2-B88A-46FCE3CF2ADF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B7B7E8-C30B-3CBE-B37A-1E2681CBC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F24759-1B06-4346-5966-69516C638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94E5-9416-448F-B6B1-C41B3CE35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967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4EFA1-9F56-2270-7656-58FE78220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EBDB4-4DAB-7CCA-8807-FAF04C4509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7690E8-1D05-459E-6A6A-529D8633C3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97D5D4-6695-12B2-5D4E-4029393C7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418-5E0C-44E2-B88A-46FCE3CF2ADF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72CBF1-5925-3D36-889B-23DC40AF9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A560BD-CDB1-F5B2-F801-6235BA73A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94E5-9416-448F-B6B1-C41B3CE35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175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D00C5-F739-0E47-369B-2776E4319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11CEC2-8B4A-2391-5901-826AD734E5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DC022B-53BF-F26E-BBEB-D852E9C81B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53B324-9C42-2C37-44DD-F1A7773900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D05066-AD05-413F-2E98-E9224F0871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9B8585-16AB-E4D4-BCB0-060366BD8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418-5E0C-44E2-B88A-46FCE3CF2ADF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C5A387-0D61-340D-8DEF-7CD613408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29E0B3-8BC4-DB1C-1B1D-6545485B1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94E5-9416-448F-B6B1-C41B3CE35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049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FC8A8-56BB-0C8B-9F63-590DBE180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8A6CC6-249E-905F-B2C6-E12496DE3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418-5E0C-44E2-B88A-46FCE3CF2ADF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437BE5-AEA2-15CE-9CB8-D36E8939F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79CDCA-6F6F-5788-1327-9F3A394A7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94E5-9416-448F-B6B1-C41B3CE35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004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301315-F877-17A5-248A-E6C24F4A2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418-5E0C-44E2-B88A-46FCE3CF2ADF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5A24E4-87B2-E1F2-5453-02812E503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2363CA-5C48-F776-E45C-24A387516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94E5-9416-448F-B6B1-C41B3CE35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040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66B7C-1A04-7285-5AE6-DBAA4236C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2311E-ABEA-B297-EEE6-1725B95D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B112D0-0EEB-6CD0-0F9D-BA1565C084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4D13F9-4F25-F5C8-65D4-23E2BC2AC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418-5E0C-44E2-B88A-46FCE3CF2ADF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BDDE01-23C4-9A2A-D5FD-C0E888D4A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02658A-CC6E-6618-111D-44CC65C32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94E5-9416-448F-B6B1-C41B3CE35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251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BA36F-66E4-8DB8-9DB4-82433E689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0E0F88-6773-5F35-A370-9BF04A43A3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5810CC-EE81-65B7-310D-58E5E551BC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8B0334-E75B-6B91-2A10-8D75BF67B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418-5E0C-44E2-B88A-46FCE3CF2ADF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4D9CC7-4395-D009-BEE7-43FF79A26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7B38EC-4C22-0757-9098-F05FB1065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94E5-9416-448F-B6B1-C41B3CE35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179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02B28B-427F-E579-5DD9-BFAFC7C15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B2A9F1-68EC-5906-6986-5C3299CD1F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02D00A-A935-64A8-D3A2-8AA0C10D05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E7418-5E0C-44E2-B88A-46FCE3CF2ADF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79121-8F44-B53D-F35E-CF77B85614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0999B8-C656-DBD9-D583-B7BD24153A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594E5-9416-448F-B6B1-C41B3CE35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27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LoopCall.java" TargetMode="External"/><Relationship Id="rId2" Type="http://schemas.openxmlformats.org/officeDocument/2006/relationships/hyperlink" Target="SimpleMethod.java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DeepAndDeeper.java" TargetMode="External"/><Relationship Id="rId4" Type="http://schemas.openxmlformats.org/officeDocument/2006/relationships/hyperlink" Target="CreditCard.java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PassArg.java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PassByValue.java" TargetMode="Externa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PassString.java" TargetMode="Externa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TwoArgs2.java" TargetMode="Externa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LocalVars.java" TargetMode="Externa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ValueReturn.java" TargetMode="Externa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ReturnString.java" TargetMode="Externa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SalesReport.java" TargetMode="Externa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BCB8B-2D39-F046-ABB7-C6F646CE0C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Chapter 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9E069D-2FB6-F622-1C50-BCD08E8ED4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Methods</a:t>
            </a:r>
          </a:p>
        </p:txBody>
      </p:sp>
    </p:spTree>
    <p:extLst>
      <p:ext uri="{BB962C8B-B14F-4D97-AF65-F5344CB8AC3E}">
        <p14:creationId xmlns:p14="http://schemas.microsoft.com/office/powerpoint/2010/main" val="2433899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73DDA84F-1FD8-13B6-E236-125CB7545F63}"/>
              </a:ext>
            </a:extLst>
          </p:cNvPr>
          <p:cNvSpPr txBox="1">
            <a:spLocks noChangeArrowheads="1"/>
          </p:cNvSpPr>
          <p:nvPr/>
        </p:nvSpPr>
        <p:spPr>
          <a:xfrm>
            <a:off x="1506682" y="218065"/>
            <a:ext cx="4464627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Parts of a Method Header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DE99199-50CC-9E31-C897-5B44AAFAF054}"/>
              </a:ext>
            </a:extLst>
          </p:cNvPr>
          <p:cNvSpPr txBox="1">
            <a:spLocks noChangeArrowheads="1"/>
          </p:cNvSpPr>
          <p:nvPr/>
        </p:nvSpPr>
        <p:spPr>
          <a:xfrm>
            <a:off x="1506682" y="1062615"/>
            <a:ext cx="8821882" cy="55773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 modifiers</a:t>
            </a:r>
          </a:p>
          <a:p>
            <a:pPr marL="914400" lvl="1" indent="-457200"/>
            <a:r>
              <a:rPr lang="en-US" altLang="en-US" b="1" dirty="0">
                <a:solidFill>
                  <a:srgbClr val="0000FF"/>
                </a:solidFill>
                <a:latin typeface="Courier New" panose="02070309020205020404" pitchFamily="49" charset="0"/>
              </a:rPr>
              <a:t>Public</a:t>
            </a:r>
          </a:p>
          <a:p>
            <a:pPr marL="1371600" lvl="1" indent="-914400">
              <a:buNone/>
            </a:pP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method is publicly available to code outside the class</a:t>
            </a:r>
          </a:p>
          <a:p>
            <a:pPr marL="914400" lvl="1" indent="-457200"/>
            <a:r>
              <a:rPr lang="en-US" altLang="en-US" b="1" dirty="0">
                <a:solidFill>
                  <a:srgbClr val="0000FF"/>
                </a:solidFill>
                <a:latin typeface="Courier New" panose="02070309020205020404" pitchFamily="49" charset="0"/>
              </a:rPr>
              <a:t>Static</a:t>
            </a:r>
            <a:endParaRPr lang="en-US" altLang="en-US" b="1" dirty="0">
              <a:solidFill>
                <a:srgbClr val="0000FF"/>
              </a:solidFill>
            </a:endParaRPr>
          </a:p>
          <a:p>
            <a:pPr marL="1371600" lvl="1" indent="-914400">
              <a:buNone/>
            </a:pP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method belongs to a class, not a specific object.</a:t>
            </a:r>
          </a:p>
          <a:p>
            <a:pPr marL="457200" indent="-457200">
              <a:spcBef>
                <a:spcPts val="1200"/>
              </a:spcBef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Return type</a:t>
            </a:r>
            <a:endParaRPr lang="en-US" altLang="en-US" sz="2400" dirty="0">
              <a:solidFill>
                <a:srgbClr val="0000FF"/>
              </a:solidFill>
            </a:endParaRPr>
          </a:p>
          <a:p>
            <a:pPr marL="1371600" indent="-1371600">
              <a:spcBef>
                <a:spcPts val="1200"/>
              </a:spcBef>
              <a:buNone/>
            </a:pPr>
            <a:r>
              <a:rPr lang="en-US" altLang="en-US" sz="2400" dirty="0">
                <a:solidFill>
                  <a:srgbClr val="0000FF"/>
                </a:solidFill>
                <a:latin typeface="Courier New" panose="02070309020205020404" pitchFamily="49" charset="0"/>
              </a:rPr>
              <a:t>        void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the data type from a value-returning method</a:t>
            </a:r>
          </a:p>
          <a:p>
            <a:pPr marL="457200" indent="-457200">
              <a:spcBef>
                <a:spcPts val="12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 name</a:t>
            </a:r>
          </a:p>
          <a:p>
            <a:pPr marL="1371600" indent="-1371600">
              <a:spcBef>
                <a:spcPts val="120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a name that is descriptive of what the method does</a:t>
            </a:r>
          </a:p>
          <a:p>
            <a:pPr marL="457200" indent="-457200">
              <a:spcBef>
                <a:spcPts val="1200"/>
              </a:spcBef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Parentheses</a:t>
            </a:r>
          </a:p>
          <a:p>
            <a:pPr marL="1371600" indent="-1371600">
              <a:spcBef>
                <a:spcPts val="120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contain nothing or a list of one or more variable declarations if the method is capable of receiving arguments. (Formal parameters list? vs actual parameters)</a:t>
            </a:r>
          </a:p>
        </p:txBody>
      </p:sp>
    </p:spTree>
    <p:extLst>
      <p:ext uri="{BB962C8B-B14F-4D97-AF65-F5344CB8AC3E}">
        <p14:creationId xmlns:p14="http://schemas.microsoft.com/office/powerpoint/2010/main" val="12306126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7A3ED072-8D68-4300-A250-E535D0E1F528}"/>
              </a:ext>
            </a:extLst>
          </p:cNvPr>
          <p:cNvSpPr txBox="1">
            <a:spLocks noChangeArrowheads="1"/>
          </p:cNvSpPr>
          <p:nvPr/>
        </p:nvSpPr>
        <p:spPr>
          <a:xfrm>
            <a:off x="1192439" y="195716"/>
            <a:ext cx="7070615" cy="78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Ref: Analyzing The Example _</a:t>
            </a:r>
            <a:r>
              <a:rPr lang="en-US" altLang="en-US" sz="2800" dirty="0"/>
              <a:t>See Ch 02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8FAB1217-C99F-4D65-805B-54D98DC1CD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467" y="1062030"/>
            <a:ext cx="4154487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Aft>
                <a:spcPct val="20000"/>
              </a:spcAft>
              <a:buClr>
                <a:schemeClr val="accent2"/>
              </a:buClr>
              <a:buSzPct val="110000"/>
              <a:buFontTx/>
              <a:buNone/>
            </a:pPr>
            <a:r>
              <a:rPr lang="en-US" altLang="en-US" sz="2400" dirty="0"/>
              <a:t>// This is a simple Java program.</a:t>
            </a:r>
            <a:endParaRPr lang="en-US" altLang="en-US" sz="2000" dirty="0"/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5C2D96F3-FA8D-474E-9BB7-6BE59F3327CF}"/>
              </a:ext>
            </a:extLst>
          </p:cNvPr>
          <p:cNvGrpSpPr>
            <a:grpSpLocks/>
          </p:cNvGrpSpPr>
          <p:nvPr/>
        </p:nvGrpSpPr>
        <p:grpSpPr bwMode="auto">
          <a:xfrm>
            <a:off x="1192439" y="1695442"/>
            <a:ext cx="7302500" cy="3086100"/>
            <a:chOff x="480" y="1301"/>
            <a:chExt cx="4600" cy="1944"/>
          </a:xfrm>
        </p:grpSpPr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E48D3137-D669-4F14-BAFF-982C3AFE3A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1301"/>
              <a:ext cx="1872" cy="19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spcAft>
                  <a:spcPct val="20000"/>
                </a:spcAft>
                <a:buClr>
                  <a:schemeClr val="accent2"/>
                </a:buClr>
                <a:buSzPct val="110000"/>
                <a:buFontTx/>
                <a:buNone/>
              </a:pPr>
              <a:r>
                <a:rPr lang="en-US" altLang="en-US" sz="2400" dirty="0"/>
                <a:t>public class Simple</a:t>
              </a:r>
              <a:br>
                <a:rPr lang="en-US" altLang="en-US" sz="2400" dirty="0"/>
              </a:br>
              <a:r>
                <a:rPr lang="en-US" altLang="en-US" sz="2400" dirty="0"/>
                <a:t>{</a:t>
              </a:r>
              <a:br>
                <a:rPr lang="en-US" altLang="en-US" sz="2400" dirty="0"/>
              </a:br>
              <a:br>
                <a:rPr lang="en-US" altLang="en-US" sz="2400" dirty="0"/>
              </a:br>
              <a:br>
                <a:rPr lang="en-US" altLang="en-US" sz="2400" dirty="0"/>
              </a:br>
              <a:br>
                <a:rPr lang="en-US" altLang="en-US" sz="2400" dirty="0"/>
              </a:br>
              <a:br>
                <a:rPr lang="en-US" altLang="en-US" sz="2400" dirty="0"/>
              </a:br>
              <a:br>
                <a:rPr lang="en-US" altLang="en-US" sz="2400" dirty="0"/>
              </a:br>
              <a:r>
                <a:rPr lang="en-US" altLang="en-US" sz="2400" dirty="0"/>
                <a:t>}</a:t>
              </a:r>
            </a:p>
          </p:txBody>
        </p:sp>
        <p:sp>
          <p:nvSpPr>
            <p:cNvPr id="6" name="Text Box 6">
              <a:extLst>
                <a:ext uri="{FF2B5EF4-FFF2-40B4-BE49-F238E27FC236}">
                  <a16:creationId xmlns:a16="http://schemas.microsoft.com/office/drawing/2014/main" id="{2D24C906-2E0B-45BB-AFB7-445E8ED912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2" y="1652"/>
              <a:ext cx="4288" cy="1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Aft>
                  <a:spcPct val="20000"/>
                </a:spcAft>
                <a:buClr>
                  <a:schemeClr val="accent2"/>
                </a:buClr>
                <a:buSzPct val="110000"/>
                <a:buFontTx/>
                <a:buNone/>
              </a:pPr>
              <a:r>
                <a:rPr lang="en-US" altLang="en-US" sz="2400" dirty="0">
                  <a:solidFill>
                    <a:srgbClr val="0000CC"/>
                  </a:solidFill>
                </a:rPr>
                <a:t>public static void main(String [] </a:t>
              </a:r>
              <a:r>
                <a:rPr lang="en-US" altLang="en-US" sz="2400" dirty="0" err="1">
                  <a:solidFill>
                    <a:srgbClr val="0000CC"/>
                  </a:solidFill>
                </a:rPr>
                <a:t>args</a:t>
              </a:r>
              <a:r>
                <a:rPr lang="en-US" altLang="en-US" sz="2400" dirty="0">
                  <a:solidFill>
                    <a:srgbClr val="0000CC"/>
                  </a:solidFill>
                </a:rPr>
                <a:t>)</a:t>
              </a:r>
              <a:br>
                <a:rPr lang="en-US" altLang="en-US" sz="2400" dirty="0"/>
              </a:br>
              <a:r>
                <a:rPr lang="en-US" altLang="en-US" sz="2400" dirty="0"/>
                <a:t>{</a:t>
              </a:r>
            </a:p>
            <a:p>
              <a:pPr eaLnBrk="1" hangingPunct="1">
                <a:spcAft>
                  <a:spcPct val="20000"/>
                </a:spcAft>
                <a:buClr>
                  <a:schemeClr val="accent2"/>
                </a:buClr>
                <a:buSzPct val="110000"/>
                <a:buFontTx/>
                <a:buNone/>
              </a:pPr>
              <a:r>
                <a:rPr lang="en-US" altLang="en-US" sz="2400" dirty="0"/>
                <a:t>      </a:t>
              </a:r>
              <a:r>
                <a:rPr lang="en-US" altLang="en-US" sz="2400" dirty="0" err="1"/>
                <a:t>System.out.println</a:t>
              </a:r>
              <a:r>
                <a:rPr lang="en-US" altLang="en-US" sz="2400" dirty="0"/>
                <a:t>("Programming is great fun!")</a:t>
              </a:r>
              <a:r>
                <a:rPr lang="en-US" altLang="en-US" sz="2400" b="1" dirty="0"/>
                <a:t>; </a:t>
              </a:r>
              <a:br>
                <a:rPr lang="en-US" altLang="en-US" sz="2400" dirty="0"/>
              </a:br>
              <a:r>
                <a:rPr lang="en-US" altLang="en-US" sz="2400" dirty="0"/>
                <a:t>}</a:t>
              </a: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400" dirty="0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3DBCB367-5A83-4EA6-8D64-AF24D5C6D594}"/>
              </a:ext>
            </a:extLst>
          </p:cNvPr>
          <p:cNvSpPr txBox="1"/>
          <p:nvPr/>
        </p:nvSpPr>
        <p:spPr>
          <a:xfrm>
            <a:off x="2185988" y="2806349"/>
            <a:ext cx="6924646" cy="30255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static</a:t>
            </a:r>
          </a:p>
          <a:p>
            <a:pPr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the Java runtime system starts, there is no object of the class present. This has to have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 static method to allow invocation from the class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For the main method to be static, JVM can load the class into memory and call the main method.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the main method is not static, JVM would not be able to call it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there is no object of the class present. </a:t>
            </a:r>
          </a:p>
        </p:txBody>
      </p:sp>
    </p:spTree>
    <p:extLst>
      <p:ext uri="{BB962C8B-B14F-4D97-AF65-F5344CB8AC3E}">
        <p14:creationId xmlns:p14="http://schemas.microsoft.com/office/powerpoint/2010/main" val="31120082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AA9DDAAD-AC5A-0130-3F63-43523F8ED0B4}"/>
              </a:ext>
            </a:extLst>
          </p:cNvPr>
          <p:cNvSpPr txBox="1">
            <a:spLocks noChangeArrowheads="1"/>
          </p:cNvSpPr>
          <p:nvPr/>
        </p:nvSpPr>
        <p:spPr>
          <a:xfrm>
            <a:off x="1478973" y="270163"/>
            <a:ext cx="3456709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Calling a Method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9EF232D-F52E-EF8F-192E-C315C39109C9}"/>
              </a:ext>
            </a:extLst>
          </p:cNvPr>
          <p:cNvSpPr txBox="1">
            <a:spLocks noChangeArrowheads="1"/>
          </p:cNvSpPr>
          <p:nvPr/>
        </p:nvSpPr>
        <p:spPr>
          <a:xfrm>
            <a:off x="1478973" y="1145887"/>
            <a:ext cx="7886700" cy="54419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800"/>
              </a:spcBef>
            </a:pPr>
            <a:r>
              <a:rPr lang="en-US" altLang="en-US" sz="26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 method </a:t>
            </a:r>
            <a:r>
              <a:rPr lang="en-US" altLang="en-US" sz="2600" dirty="0">
                <a:solidFill>
                  <a:srgbClr val="0000CC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executes</a:t>
            </a:r>
            <a:r>
              <a:rPr lang="en-US" altLang="en-US" sz="26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>
                <a:solidFill>
                  <a:srgbClr val="0000CC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when it is called</a:t>
            </a:r>
            <a:r>
              <a:rPr lang="en-US" altLang="en-US" sz="26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sz="2400" dirty="0">
                <a:highlight>
                  <a:srgbClr val="FFFF00"/>
                </a:highlight>
                <a:latin typeface="Courier New" panose="02070309020205020404" pitchFamily="49" charset="0"/>
              </a:rPr>
              <a:t>main</a:t>
            </a:r>
            <a:r>
              <a:rPr lang="en-US" altLang="en-US" sz="2600" dirty="0">
                <a:highlight>
                  <a:srgbClr val="FFFF00"/>
                </a:highlight>
              </a:rPr>
              <a:t> </a:t>
            </a:r>
            <a:r>
              <a:rPr lang="en-US" altLang="en-US" sz="26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method is </a:t>
            </a:r>
            <a:r>
              <a:rPr lang="en-US" altLang="en-US" sz="2600" dirty="0">
                <a:solidFill>
                  <a:srgbClr val="0000CC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automatically called </a:t>
            </a:r>
            <a:r>
              <a:rPr lang="en-US" altLang="en-US" sz="2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a program starts.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methods are executed by </a:t>
            </a:r>
            <a:r>
              <a:rPr lang="en-US" altLang="en-US" sz="26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altLang="en-US" sz="26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method call’ statements.</a:t>
            </a:r>
          </a:p>
          <a:p>
            <a:pPr>
              <a:spcBef>
                <a:spcPts val="1800"/>
              </a:spcBef>
              <a:buFontTx/>
              <a:buNone/>
            </a:pPr>
            <a:r>
              <a:rPr lang="en-US" altLang="en-US" dirty="0">
                <a:highlight>
                  <a:srgbClr val="FFFF00"/>
                </a:highlight>
              </a:rPr>
              <a:t>		 </a:t>
            </a:r>
            <a:r>
              <a:rPr lang="en-US" altLang="en-US" sz="2400" b="1" dirty="0" err="1">
                <a:highlight>
                  <a:srgbClr val="FFFF00"/>
                </a:highlight>
                <a:latin typeface="Courier New" panose="02070309020205020404" pitchFamily="49" charset="0"/>
              </a:rPr>
              <a:t>displayMessage</a:t>
            </a:r>
            <a:r>
              <a:rPr lang="en-US" altLang="en-US" sz="2400" b="1" dirty="0">
                <a:highlight>
                  <a:srgbClr val="FFFF00"/>
                </a:highlight>
                <a:latin typeface="Courier New" panose="02070309020205020404" pitchFamily="49" charset="0"/>
              </a:rPr>
              <a:t>();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method call statement consists of the method name with (empty, a list of arguments or actual parameters). 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sz="1800" dirty="0"/>
              <a:t>Examples:  </a:t>
            </a:r>
            <a:r>
              <a:rPr lang="en-US" altLang="en-US" sz="1800" dirty="0">
                <a:hlinkClick r:id="rId2" action="ppaction://hlinkfile"/>
              </a:rPr>
              <a:t>SimpleMethod.java</a:t>
            </a:r>
            <a:r>
              <a:rPr lang="en-US" altLang="en-US" sz="1800" dirty="0"/>
              <a:t>, </a:t>
            </a:r>
            <a:r>
              <a:rPr lang="en-US" altLang="en-US" sz="1800" dirty="0">
                <a:hlinkClick r:id="rId3" action="ppaction://hlinkfile"/>
              </a:rPr>
              <a:t>LoopCall.java</a:t>
            </a:r>
            <a:r>
              <a:rPr lang="en-US" altLang="en-US" sz="1800" dirty="0"/>
              <a:t>, </a:t>
            </a:r>
            <a:r>
              <a:rPr lang="en-US" altLang="en-US" sz="1800" dirty="0">
                <a:hlinkClick r:id="rId4" action="ppaction://hlinkfile"/>
              </a:rPr>
              <a:t>CreditCard.java</a:t>
            </a:r>
            <a:r>
              <a:rPr lang="en-US" altLang="en-US" sz="1800" dirty="0"/>
              <a:t>, </a:t>
            </a:r>
            <a:r>
              <a:rPr lang="en-US" altLang="en-US" sz="1800" dirty="0">
                <a:hlinkClick r:id="rId5" action="ppaction://hlinkfile"/>
              </a:rPr>
              <a:t>DeepAndDeeper.java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6649660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>
            <a:extLst>
              <a:ext uri="{FF2B5EF4-FFF2-40B4-BE49-F238E27FC236}">
                <a16:creationId xmlns:a16="http://schemas.microsoft.com/office/drawing/2014/main" id="{A63C413E-5AA4-A4D4-E80E-9F14CB65B4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9809" y="51954"/>
            <a:ext cx="9247909" cy="58477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methodCall05_01PK;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22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MethodCallEx01 </a:t>
            </a:r>
            <a:r>
              <a:rPr lang="en-US" altLang="en-US" sz="2200" b="1" dirty="0">
                <a:solidFill>
                  <a:srgbClr val="FF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22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altLang="en-US" sz="22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altLang="en-US" sz="2200" b="1" dirty="0">
                <a:solidFill>
                  <a:srgbClr val="FF00FF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     String </a:t>
            </a:r>
            <a:r>
              <a:rPr lang="en-US" altLang="en-US" sz="2200" dirty="0" err="1">
                <a:solidFill>
                  <a:srgbClr val="6A3E3E"/>
                </a:solidFill>
                <a:latin typeface="Consolas" panose="020B0609020204030204" pitchFamily="49" charset="0"/>
              </a:rPr>
              <a:t>str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200" dirty="0">
                <a:solidFill>
                  <a:srgbClr val="2A00FF"/>
                </a:solidFill>
                <a:latin typeface="Consolas" panose="020B0609020204030204" pitchFamily="49" charset="0"/>
              </a:rPr>
              <a:t>"Pls. complete this task."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  double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costPerUnit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= 3106.75;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i="1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altLang="en-US" sz="2200" i="1" dirty="0" err="1">
                <a:solidFill>
                  <a:srgbClr val="000000"/>
                </a:solidFill>
                <a:highlight>
                  <a:srgbClr val="00FFFF"/>
                </a:highlight>
                <a:latin typeface="Consolas" panose="020B0609020204030204" pitchFamily="49" charset="0"/>
              </a:rPr>
              <a:t>displayMessage</a:t>
            </a:r>
            <a:r>
              <a:rPr lang="en-US" altLang="en-US" sz="2200" i="1" dirty="0">
                <a:solidFill>
                  <a:srgbClr val="000000"/>
                </a:solidFill>
                <a:highlight>
                  <a:srgbClr val="00FFFF"/>
                </a:highlight>
                <a:latin typeface="Consolas" panose="020B0609020204030204" pitchFamily="49" charset="0"/>
              </a:rPr>
              <a:t>(</a:t>
            </a:r>
            <a:r>
              <a:rPr lang="en-US" altLang="en-US" sz="2200" i="1" dirty="0">
                <a:solidFill>
                  <a:srgbClr val="6A3E3E"/>
                </a:solidFill>
                <a:highlight>
                  <a:srgbClr val="00FFFF"/>
                </a:highlight>
                <a:latin typeface="Consolas" panose="020B0609020204030204" pitchFamily="49" charset="0"/>
              </a:rPr>
              <a:t>str</a:t>
            </a:r>
            <a:r>
              <a:rPr lang="en-US" altLang="en-US" sz="2200" i="1" dirty="0">
                <a:solidFill>
                  <a:srgbClr val="000000"/>
                </a:solidFill>
                <a:highlight>
                  <a:srgbClr val="00FFFF"/>
                </a:highlight>
                <a:latin typeface="Consolas" panose="020B0609020204030204" pitchFamily="49" charset="0"/>
              </a:rPr>
              <a:t>, </a:t>
            </a:r>
            <a:r>
              <a:rPr lang="en-US" altLang="en-US" sz="2200" i="1" dirty="0" err="1">
                <a:solidFill>
                  <a:srgbClr val="6A3E3E"/>
                </a:solidFill>
                <a:highlight>
                  <a:srgbClr val="00FFFF"/>
                </a:highlight>
                <a:latin typeface="Consolas" panose="020B0609020204030204" pitchFamily="49" charset="0"/>
              </a:rPr>
              <a:t>costPerUnit</a:t>
            </a:r>
            <a:r>
              <a:rPr lang="en-US" altLang="en-US" sz="2200" i="1" dirty="0">
                <a:solidFill>
                  <a:srgbClr val="000000"/>
                </a:solidFill>
                <a:highlight>
                  <a:srgbClr val="00FFFF"/>
                </a:highlight>
                <a:latin typeface="Consolas" panose="020B0609020204030204" pitchFamily="49" charset="0"/>
              </a:rPr>
              <a:t>);//method call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>
                <a:latin typeface="Consolas" panose="020B0609020204030204" pitchFamily="49" charset="0"/>
              </a:rPr>
              <a:t>        </a:t>
            </a:r>
            <a:r>
              <a:rPr lang="en-US" altLang="en-US" sz="2200" spc="-100" dirty="0">
                <a:solidFill>
                  <a:srgbClr val="FF0000"/>
                </a:solidFill>
                <a:latin typeface="Consolas" panose="020B0609020204030204" pitchFamily="49" charset="0"/>
              </a:rPr>
              <a:t>//a method call statement with actual parameters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2200" dirty="0">
                <a:solidFill>
                  <a:srgbClr val="FF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}//end of main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2200" dirty="0">
              <a:solidFill>
                <a:srgbClr val="FF00FF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2200" b="1" dirty="0">
                <a:solidFill>
                  <a:srgbClr val="7F0055"/>
                </a:solidFill>
                <a:highlight>
                  <a:srgbClr val="00FFFF"/>
                </a:highlight>
                <a:latin typeface="Consolas" panose="020B0609020204030204" pitchFamily="49" charset="0"/>
              </a:rPr>
              <a:t>public</a:t>
            </a:r>
            <a:r>
              <a:rPr lang="en-US" altLang="en-US" sz="2200" b="1" dirty="0">
                <a:solidFill>
                  <a:srgbClr val="000000"/>
                </a:solidFill>
                <a:highlight>
                  <a:srgbClr val="00FFFF"/>
                </a:highlight>
                <a:latin typeface="Consolas" panose="020B0609020204030204" pitchFamily="49" charset="0"/>
              </a:rPr>
              <a:t> </a:t>
            </a:r>
            <a:r>
              <a:rPr lang="en-US" altLang="en-US" sz="2200" b="1" dirty="0">
                <a:solidFill>
                  <a:srgbClr val="7F0055"/>
                </a:solidFill>
                <a:highlight>
                  <a:srgbClr val="00FFFF"/>
                </a:highlight>
                <a:latin typeface="Consolas" panose="020B0609020204030204" pitchFamily="49" charset="0"/>
              </a:rPr>
              <a:t>static</a:t>
            </a:r>
            <a:r>
              <a:rPr lang="en-US" altLang="en-US" sz="2200" b="1" dirty="0">
                <a:solidFill>
                  <a:srgbClr val="000000"/>
                </a:solidFill>
                <a:highlight>
                  <a:srgbClr val="00FFFF"/>
                </a:highlight>
                <a:latin typeface="Consolas" panose="020B0609020204030204" pitchFamily="49" charset="0"/>
              </a:rPr>
              <a:t> </a:t>
            </a:r>
            <a:r>
              <a:rPr lang="en-US" altLang="en-US" sz="2200" b="1" dirty="0">
                <a:solidFill>
                  <a:srgbClr val="7F0055"/>
                </a:solidFill>
                <a:highlight>
                  <a:srgbClr val="00FFFF"/>
                </a:highlight>
                <a:latin typeface="Consolas" panose="020B0609020204030204" pitchFamily="49" charset="0"/>
              </a:rPr>
              <a:t>void</a:t>
            </a:r>
            <a:r>
              <a:rPr lang="en-US" altLang="en-US" sz="2200" b="1" dirty="0">
                <a:solidFill>
                  <a:srgbClr val="000000"/>
                </a:solidFill>
                <a:highlight>
                  <a:srgbClr val="00FFFF"/>
                </a:highlight>
                <a:latin typeface="Consolas" panose="020B0609020204030204" pitchFamily="49" charset="0"/>
              </a:rPr>
              <a:t> </a:t>
            </a:r>
            <a:r>
              <a:rPr lang="en-US" altLang="en-US" sz="2200" b="1" dirty="0" err="1">
                <a:solidFill>
                  <a:srgbClr val="000000"/>
                </a:solidFill>
                <a:highlight>
                  <a:srgbClr val="00FFFF"/>
                </a:highlight>
                <a:latin typeface="Consolas" panose="020B0609020204030204" pitchFamily="49" charset="0"/>
              </a:rPr>
              <a:t>displayMessage</a:t>
            </a:r>
            <a:r>
              <a:rPr lang="en-US" altLang="en-US" sz="2200" b="1" dirty="0">
                <a:solidFill>
                  <a:srgbClr val="000000"/>
                </a:solidFill>
                <a:highlight>
                  <a:srgbClr val="00FFFF"/>
                </a:highlight>
                <a:latin typeface="Consolas" panose="020B0609020204030204" pitchFamily="49" charset="0"/>
              </a:rPr>
              <a:t>(String </a:t>
            </a:r>
            <a:r>
              <a:rPr lang="en-US" altLang="en-US" sz="2200" b="1" dirty="0" err="1">
                <a:solidFill>
                  <a:srgbClr val="6A3E3E"/>
                </a:solidFill>
                <a:highlight>
                  <a:srgbClr val="00FFFF"/>
                </a:highlight>
                <a:latin typeface="Consolas" panose="020B0609020204030204" pitchFamily="49" charset="0"/>
              </a:rPr>
              <a:t>strLine</a:t>
            </a:r>
            <a:r>
              <a:rPr lang="en-US" altLang="en-US" sz="2200" b="1" dirty="0">
                <a:solidFill>
                  <a:srgbClr val="000000"/>
                </a:solidFill>
                <a:highlight>
                  <a:srgbClr val="00FFFF"/>
                </a:highlight>
                <a:latin typeface="Consolas" panose="020B0609020204030204" pitchFamily="49" charset="0"/>
              </a:rPr>
              <a:t>,   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b="1" dirty="0">
                <a:solidFill>
                  <a:srgbClr val="000000"/>
                </a:solidFill>
                <a:highlight>
                  <a:srgbClr val="00FFFF"/>
                </a:highlight>
                <a:latin typeface="Consolas" panose="020B0609020204030204" pitchFamily="49" charset="0"/>
              </a:rPr>
              <a:t>                                  </a:t>
            </a:r>
            <a:r>
              <a:rPr lang="en-US" altLang="en-US" sz="2200" b="1" dirty="0">
                <a:solidFill>
                  <a:srgbClr val="7F0055"/>
                </a:solidFill>
                <a:highlight>
                  <a:srgbClr val="00FFFF"/>
                </a:highlight>
                <a:latin typeface="Consolas" panose="020B0609020204030204" pitchFamily="49" charset="0"/>
              </a:rPr>
              <a:t>double</a:t>
            </a:r>
            <a:r>
              <a:rPr lang="en-US" altLang="en-US" sz="2200" b="1" dirty="0">
                <a:solidFill>
                  <a:srgbClr val="000000"/>
                </a:solidFill>
                <a:highlight>
                  <a:srgbClr val="00FFFF"/>
                </a:highlight>
                <a:latin typeface="Consolas" panose="020B0609020204030204" pitchFamily="49" charset="0"/>
              </a:rPr>
              <a:t> </a:t>
            </a:r>
            <a:r>
              <a:rPr lang="en-US" altLang="en-US" sz="2200" b="1" dirty="0">
                <a:solidFill>
                  <a:srgbClr val="6A3E3E"/>
                </a:solidFill>
                <a:highlight>
                  <a:srgbClr val="00FFFF"/>
                </a:highlight>
                <a:latin typeface="Consolas" panose="020B0609020204030204" pitchFamily="49" charset="0"/>
              </a:rPr>
              <a:t>cost</a:t>
            </a:r>
            <a:r>
              <a:rPr lang="en-US" altLang="en-US" sz="2200" b="1" dirty="0">
                <a:solidFill>
                  <a:srgbClr val="000000"/>
                </a:solidFill>
                <a:highlight>
                  <a:srgbClr val="00FFFF"/>
                </a:highlight>
                <a:latin typeface="Consolas" panose="020B0609020204030204" pitchFamily="49" charset="0"/>
              </a:rPr>
              <a:t>) {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altLang="en-US" sz="2200" dirty="0" err="1">
                <a:solidFill>
                  <a:srgbClr val="000000"/>
                </a:solidFill>
                <a:highlight>
                  <a:srgbClr val="00FFFF"/>
                </a:highlight>
                <a:latin typeface="Consolas" panose="020B0609020204030204" pitchFamily="49" charset="0"/>
              </a:rPr>
              <a:t>System.</a:t>
            </a:r>
            <a:r>
              <a:rPr lang="en-US" altLang="en-US" sz="2200" b="1" i="1" dirty="0" err="1">
                <a:solidFill>
                  <a:srgbClr val="0000C0"/>
                </a:solidFill>
                <a:highlight>
                  <a:srgbClr val="00FFFF"/>
                </a:highlight>
                <a:latin typeface="Consolas" panose="020B0609020204030204" pitchFamily="49" charset="0"/>
              </a:rPr>
              <a:t>out</a:t>
            </a:r>
            <a:r>
              <a:rPr lang="en-US" altLang="en-US" sz="2200" b="1" i="1" dirty="0" err="1">
                <a:solidFill>
                  <a:srgbClr val="000000"/>
                </a:solidFill>
                <a:highlight>
                  <a:srgbClr val="00FFFF"/>
                </a:highlight>
                <a:latin typeface="Consolas" panose="020B0609020204030204" pitchFamily="49" charset="0"/>
              </a:rPr>
              <a:t>.printf</a:t>
            </a:r>
            <a:r>
              <a:rPr lang="en-US" altLang="en-US" sz="2200" b="1" i="1" dirty="0">
                <a:solidFill>
                  <a:srgbClr val="000000"/>
                </a:solidFill>
                <a:highlight>
                  <a:srgbClr val="00FFFF"/>
                </a:highlight>
                <a:latin typeface="Consolas" panose="020B0609020204030204" pitchFamily="49" charset="0"/>
              </a:rPr>
              <a:t>(</a:t>
            </a:r>
            <a:r>
              <a:rPr lang="en-US" altLang="en-US" sz="2200" b="1" i="1" dirty="0" err="1">
                <a:solidFill>
                  <a:srgbClr val="6A3E3E"/>
                </a:solidFill>
                <a:highlight>
                  <a:srgbClr val="00FFFF"/>
                </a:highlight>
                <a:latin typeface="Consolas" panose="020B0609020204030204" pitchFamily="49" charset="0"/>
              </a:rPr>
              <a:t>strLine</a:t>
            </a:r>
            <a:r>
              <a:rPr lang="en-US" altLang="en-US" sz="2200" b="1" i="1" dirty="0">
                <a:solidFill>
                  <a:srgbClr val="000000"/>
                </a:solidFill>
                <a:highlight>
                  <a:srgbClr val="00FFFF"/>
                </a:highlight>
                <a:latin typeface="Consolas" panose="020B0609020204030204" pitchFamily="49" charset="0"/>
              </a:rPr>
              <a:t> + 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b="1" i="1" dirty="0">
                <a:solidFill>
                  <a:srgbClr val="000000"/>
                </a:solidFill>
                <a:highlight>
                  <a:srgbClr val="00FFFF"/>
                </a:highlight>
                <a:latin typeface="Consolas" panose="020B0609020204030204" pitchFamily="49" charset="0"/>
              </a:rPr>
              <a:t>             </a:t>
            </a:r>
            <a:r>
              <a:rPr lang="en-US" altLang="en-US" sz="2200" b="1" i="1" dirty="0">
                <a:solidFill>
                  <a:srgbClr val="2A00FF"/>
                </a:solidFill>
                <a:highlight>
                  <a:srgbClr val="00FFFF"/>
                </a:highlight>
                <a:latin typeface="Consolas" panose="020B0609020204030204" pitchFamily="49" charset="0"/>
              </a:rPr>
              <a:t>"\</a:t>
            </a:r>
            <a:r>
              <a:rPr lang="en-US" altLang="en-US" sz="2200" b="1" i="1" dirty="0" err="1">
                <a:solidFill>
                  <a:srgbClr val="2A00FF"/>
                </a:solidFill>
                <a:highlight>
                  <a:srgbClr val="00FFFF"/>
                </a:highlight>
                <a:latin typeface="Consolas" panose="020B0609020204030204" pitchFamily="49" charset="0"/>
              </a:rPr>
              <a:t>nThe</a:t>
            </a:r>
            <a:r>
              <a:rPr lang="en-US" altLang="en-US" sz="2200" b="1" i="1" dirty="0">
                <a:solidFill>
                  <a:srgbClr val="2A00FF"/>
                </a:solidFill>
                <a:highlight>
                  <a:srgbClr val="00FFFF"/>
                </a:highlight>
                <a:latin typeface="Consolas" panose="020B0609020204030204" pitchFamily="49" charset="0"/>
              </a:rPr>
              <a:t> unit cost is %,.2f.\n"</a:t>
            </a:r>
            <a:r>
              <a:rPr lang="en-US" altLang="en-US" sz="2200" b="1" i="1" dirty="0">
                <a:solidFill>
                  <a:srgbClr val="000000"/>
                </a:solidFill>
                <a:highlight>
                  <a:srgbClr val="00FFFF"/>
                </a:highlight>
                <a:latin typeface="Consolas" panose="020B0609020204030204" pitchFamily="49" charset="0"/>
              </a:rPr>
              <a:t>, </a:t>
            </a:r>
            <a:r>
              <a:rPr lang="en-US" altLang="en-US" sz="2200" b="1" i="1" dirty="0">
                <a:solidFill>
                  <a:srgbClr val="6A3E3E"/>
                </a:solidFill>
                <a:highlight>
                  <a:srgbClr val="00FFFF"/>
                </a:highlight>
                <a:latin typeface="Consolas" panose="020B0609020204030204" pitchFamily="49" charset="0"/>
              </a:rPr>
              <a:t>cost</a:t>
            </a:r>
            <a:r>
              <a:rPr lang="en-US" altLang="en-US" sz="2200" b="1" i="1" dirty="0">
                <a:solidFill>
                  <a:srgbClr val="000000"/>
                </a:solidFill>
                <a:highlight>
                  <a:srgbClr val="00FFFF"/>
                </a:highlight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>
                <a:solidFill>
                  <a:srgbClr val="000000"/>
                </a:solidFill>
                <a:highlight>
                  <a:srgbClr val="00FFFF"/>
                </a:highlight>
                <a:latin typeface="Consolas" panose="020B0609020204030204" pitchFamily="49" charset="0"/>
              </a:rPr>
              <a:t>    </a:t>
            </a:r>
            <a:r>
              <a:rPr lang="en-US" altLang="en-US" sz="2200" dirty="0">
                <a:highlight>
                  <a:srgbClr val="00FFFF"/>
                </a:highlight>
                <a:latin typeface="Consolas" panose="020B0609020204030204" pitchFamily="49" charset="0"/>
              </a:rPr>
              <a:t>}//end of </a:t>
            </a:r>
            <a:r>
              <a:rPr lang="en-US" altLang="en-US" sz="2200" dirty="0" err="1">
                <a:highlight>
                  <a:srgbClr val="00FFFF"/>
                </a:highlight>
                <a:latin typeface="Consolas" panose="020B0609020204030204" pitchFamily="49" charset="0"/>
              </a:rPr>
              <a:t>displayMessage</a:t>
            </a:r>
            <a:endParaRPr lang="en-US" altLang="en-US" sz="2200" dirty="0">
              <a:highlight>
                <a:srgbClr val="00FFFF"/>
              </a:highlight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>
                <a:solidFill>
                  <a:srgbClr val="FF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}//end of class MethodCallEx01</a:t>
            </a:r>
            <a:endParaRPr lang="en-US" altLang="en-US" sz="2200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6696D03-94A6-7EA2-F27E-1A0BF87626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9809" y="5975784"/>
            <a:ext cx="8073851" cy="830262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Consolas" panose="020B0609020204030204" pitchFamily="49" charset="0"/>
              </a:rPr>
              <a:t>Pls. complete this task.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Consolas" panose="020B0609020204030204" pitchFamily="49" charset="0"/>
              </a:rPr>
              <a:t>The unit cost is 3,106.75.</a:t>
            </a: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26629980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4D7A587-8189-6B6F-8C31-2586C6C303D0}"/>
              </a:ext>
            </a:extLst>
          </p:cNvPr>
          <p:cNvSpPr txBox="1">
            <a:spLocks noChangeArrowheads="1"/>
          </p:cNvSpPr>
          <p:nvPr/>
        </p:nvSpPr>
        <p:spPr>
          <a:xfrm>
            <a:off x="1475509" y="169718"/>
            <a:ext cx="4447309" cy="1029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Documenting Methods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6845569D-E300-19CA-B6EC-DEF2182DED64}"/>
              </a:ext>
            </a:extLst>
          </p:cNvPr>
          <p:cNvSpPr txBox="1">
            <a:spLocks noChangeArrowheads="1"/>
          </p:cNvSpPr>
          <p:nvPr/>
        </p:nvSpPr>
        <p:spPr>
          <a:xfrm>
            <a:off x="1475509" y="2043545"/>
            <a:ext cx="7848600" cy="27709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8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documentation comments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begin with </a:t>
            </a:r>
            <a:r>
              <a:rPr lang="en-US" altLang="en-US" sz="2400" dirty="0">
                <a:latin typeface="Consolas" panose="020B0609020204030204" pitchFamily="49" charset="0"/>
                <a:cs typeface="Times New Roman" panose="02020603050405020304" pitchFamily="18" charset="0"/>
              </a:rPr>
              <a:t>/**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end with </a:t>
            </a:r>
            <a:r>
              <a:rPr lang="en-US" altLang="en-US" sz="2400" dirty="0">
                <a:latin typeface="Consolas" panose="020B0609020204030204" pitchFamily="49" charset="0"/>
                <a:cs typeface="Times New Roman" panose="02020603050405020304" pitchFamily="18" charset="0"/>
              </a:rPr>
              <a:t>*/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Always document a method 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writing comments that appear just before the method’s definition.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comments should provide a brief explanation of the method’s purpose.</a:t>
            </a:r>
          </a:p>
        </p:txBody>
      </p:sp>
    </p:spTree>
    <p:extLst>
      <p:ext uri="{BB962C8B-B14F-4D97-AF65-F5344CB8AC3E}">
        <p14:creationId xmlns:p14="http://schemas.microsoft.com/office/powerpoint/2010/main" val="33840382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55F89E6-E3AC-3BA2-3F03-F534D748CB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6345" y="1475798"/>
            <a:ext cx="7620000" cy="52625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altLang="en-US" sz="1600" b="1" dirty="0">
                <a:solidFill>
                  <a:srgbClr val="7F9FBF"/>
                </a:solidFill>
                <a:latin typeface="Consolas" panose="020B0609020204030204" pitchFamily="49" charset="0"/>
              </a:rPr>
              <a:t>@param</a:t>
            </a:r>
            <a:r>
              <a:rPr lang="en-US" altLang="en-US" sz="1600" b="1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 err="1">
                <a:solidFill>
                  <a:srgbClr val="3F5FBF"/>
                </a:solidFill>
                <a:latin typeface="Consolas" panose="020B0609020204030204" pitchFamily="49" charset="0"/>
              </a:rPr>
              <a:t>strLine</a:t>
            </a:r>
            <a:r>
              <a:rPr lang="en-US" altLang="en-US" sz="1600" b="1" dirty="0">
                <a:solidFill>
                  <a:srgbClr val="3F5FBF"/>
                </a:solidFill>
                <a:latin typeface="Consolas" panose="020B0609020204030204" pitchFamily="49" charset="0"/>
              </a:rPr>
              <a:t>   //formal parameter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altLang="en-US" sz="1600" b="1" dirty="0">
                <a:solidFill>
                  <a:srgbClr val="7F9FBF"/>
                </a:solidFill>
                <a:latin typeface="Consolas" panose="020B0609020204030204" pitchFamily="49" charset="0"/>
              </a:rPr>
              <a:t>@param</a:t>
            </a:r>
            <a:r>
              <a:rPr lang="en-US" altLang="en-US" sz="1600" b="1" dirty="0">
                <a:solidFill>
                  <a:srgbClr val="3F5FBF"/>
                </a:solidFill>
                <a:latin typeface="Consolas" panose="020B0609020204030204" pitchFamily="49" charset="0"/>
              </a:rPr>
              <a:t> cost      //formal parameter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altLang="en-US" sz="1600" b="1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*/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String </a:t>
            </a:r>
            <a:r>
              <a:rPr lang="en-US" alt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displayMessage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(String </a:t>
            </a:r>
            <a:r>
              <a:rPr lang="en-US" altLang="en-US" sz="16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strLine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>
                <a:solidFill>
                  <a:srgbClr val="6A3E3E"/>
                </a:solidFill>
                <a:latin typeface="Consolas" panose="020B0609020204030204" pitchFamily="49" charset="0"/>
              </a:rPr>
              <a:t>cost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6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6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strLine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16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"\</a:t>
            </a:r>
            <a:r>
              <a:rPr lang="en-US" altLang="en-US" sz="1600" b="1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nThe</a:t>
            </a:r>
            <a:r>
              <a:rPr lang="en-US" altLang="en-US" sz="16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 unit cost is %,.2f.\n"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16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cost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1600" b="1" dirty="0">
                <a:solidFill>
                  <a:srgbClr val="2A00FF"/>
                </a:solidFill>
                <a:latin typeface="Consolas" panose="020B0609020204030204" pitchFamily="49" charset="0"/>
              </a:rPr>
              <a:t>"done!"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en-US" alt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// end of </a:t>
            </a:r>
            <a:r>
              <a:rPr lang="en-US" altLang="en-US" sz="1600" dirty="0" err="1">
                <a:solidFill>
                  <a:srgbClr val="3F7F5F"/>
                </a:solidFill>
                <a:latin typeface="Consolas" panose="020B0609020204030204" pitchFamily="49" charset="0"/>
              </a:rPr>
              <a:t>displayMessage</a:t>
            </a:r>
            <a:endParaRPr lang="en-US" altLang="en-US" sz="1600" dirty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altLang="en-US" sz="1600" b="1" dirty="0">
                <a:solidFill>
                  <a:srgbClr val="7F9FBF"/>
                </a:solidFill>
                <a:latin typeface="Consolas" panose="020B0609020204030204" pitchFamily="49" charset="0"/>
              </a:rPr>
              <a:t>@param</a:t>
            </a:r>
            <a:r>
              <a:rPr lang="en-US" altLang="en-US" sz="1600" b="1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 err="1">
                <a:solidFill>
                  <a:srgbClr val="3F5FBF"/>
                </a:solidFill>
                <a:latin typeface="Consolas" panose="020B0609020204030204" pitchFamily="49" charset="0"/>
              </a:rPr>
              <a:t>strLine</a:t>
            </a:r>
            <a:endParaRPr lang="en-US" altLang="en-US" sz="1600" b="1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altLang="en-US" sz="1600" b="1" dirty="0">
                <a:solidFill>
                  <a:srgbClr val="7F9FBF"/>
                </a:solidFill>
                <a:latin typeface="Consolas" panose="020B0609020204030204" pitchFamily="49" charset="0"/>
              </a:rPr>
              <a:t>@param</a:t>
            </a:r>
            <a:r>
              <a:rPr lang="en-US" altLang="en-US" sz="1600" b="1" dirty="0">
                <a:solidFill>
                  <a:srgbClr val="3F5FBF"/>
                </a:solidFill>
                <a:latin typeface="Consolas" panose="020B0609020204030204" pitchFamily="49" charset="0"/>
              </a:rPr>
              <a:t> cost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*/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displayMessageOne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(String </a:t>
            </a:r>
            <a:r>
              <a:rPr lang="en-US" altLang="en-US" sz="16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strLine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>
                <a:solidFill>
                  <a:srgbClr val="6A3E3E"/>
                </a:solidFill>
                <a:latin typeface="Consolas" panose="020B0609020204030204" pitchFamily="49" charset="0"/>
              </a:rPr>
              <a:t>cost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6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6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strLine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16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"\</a:t>
            </a:r>
            <a:r>
              <a:rPr lang="en-US" altLang="en-US" sz="1600" b="1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nThe</a:t>
            </a:r>
            <a:r>
              <a:rPr lang="en-US" altLang="en-US" sz="16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 unit cost is %,.2f.\n"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16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cost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en-US" alt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// end of </a:t>
            </a:r>
            <a:r>
              <a:rPr lang="en-US" altLang="en-US" sz="1600" dirty="0" err="1">
                <a:solidFill>
                  <a:srgbClr val="3F7F5F"/>
                </a:solidFill>
                <a:latin typeface="Consolas" panose="020B0609020204030204" pitchFamily="49" charset="0"/>
              </a:rPr>
              <a:t>displayMessage</a:t>
            </a:r>
            <a:endParaRPr lang="en-US" altLang="en-US" sz="16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36185CB-A1BB-DCFF-AA7E-B15A88C15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0145" y="401782"/>
            <a:ext cx="7696200" cy="8302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/>
              <a:t>System.</a:t>
            </a:r>
            <a:r>
              <a:rPr lang="en-US" altLang="en-US" sz="1600" b="1" i="1"/>
              <a:t>out.println(displayMessage(str, costPerUnit));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/>
              <a:t>// a method call statement with actual parameters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i="1"/>
              <a:t>displayMessageOne(str, costPerUnit);</a:t>
            </a:r>
          </a:p>
        </p:txBody>
      </p:sp>
    </p:spTree>
    <p:extLst>
      <p:ext uri="{BB962C8B-B14F-4D97-AF65-F5344CB8AC3E}">
        <p14:creationId xmlns:p14="http://schemas.microsoft.com/office/powerpoint/2010/main" val="40911755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D43E4B04-274A-389A-4962-503194C1E4BE}"/>
              </a:ext>
            </a:extLst>
          </p:cNvPr>
          <p:cNvSpPr txBox="1">
            <a:spLocks noChangeArrowheads="1"/>
          </p:cNvSpPr>
          <p:nvPr/>
        </p:nvSpPr>
        <p:spPr>
          <a:xfrm>
            <a:off x="1402773" y="0"/>
            <a:ext cx="5652654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Passing Arguments to a Method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74227AB-EDFF-1530-443A-D37B5CA12FFF}"/>
              </a:ext>
            </a:extLst>
          </p:cNvPr>
          <p:cNvSpPr txBox="1">
            <a:spLocks noChangeArrowheads="1"/>
          </p:cNvSpPr>
          <p:nvPr/>
        </p:nvSpPr>
        <p:spPr>
          <a:xfrm>
            <a:off x="1267691" y="1066800"/>
            <a:ext cx="9008918" cy="518852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600" i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r>
              <a:rPr lang="en-US" altLang="en-US" sz="26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that are sent into a method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called </a:t>
            </a:r>
            <a:r>
              <a:rPr lang="en-US" altLang="en-US" sz="2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arguments.</a:t>
            </a:r>
          </a:p>
          <a:p>
            <a:pPr lvl="1">
              <a:buFontTx/>
              <a:buNone/>
            </a:pPr>
            <a:r>
              <a:rPr lang="en-US" altLang="en-US" dirty="0"/>
              <a:t>	</a:t>
            </a:r>
            <a:r>
              <a:rPr lang="en-US" altLang="en-US" sz="2200" dirty="0" err="1">
                <a:latin typeface="Consolas" panose="020B0609020204030204" pitchFamily="49" charset="0"/>
              </a:rPr>
              <a:t>System.out.println</a:t>
            </a:r>
            <a:r>
              <a:rPr lang="en-US" altLang="en-US" sz="2200" dirty="0">
                <a:latin typeface="Consolas" panose="020B0609020204030204" pitchFamily="49" charset="0"/>
              </a:rPr>
              <a:t>("Hello");</a:t>
            </a:r>
          </a:p>
          <a:p>
            <a:pPr lvl="1">
              <a:buFontTx/>
              <a:buNone/>
            </a:pPr>
            <a:r>
              <a:rPr lang="en-US" altLang="en-US" sz="2200" dirty="0">
                <a:latin typeface="Consolas" panose="020B0609020204030204" pitchFamily="49" charset="0"/>
              </a:rPr>
              <a:t>	number = </a:t>
            </a:r>
            <a:r>
              <a:rPr lang="en-US" altLang="en-US" sz="2200" dirty="0" err="1">
                <a:latin typeface="Consolas" panose="020B0609020204030204" pitchFamily="49" charset="0"/>
              </a:rPr>
              <a:t>Integer.parseInt</a:t>
            </a:r>
            <a:r>
              <a:rPr lang="en-US" altLang="en-US" sz="2200" dirty="0">
                <a:latin typeface="Consolas" panose="020B0609020204030204" pitchFamily="49" charset="0"/>
              </a:rPr>
              <a:t>(str);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sz="2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type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an argument in a method call must correspond to the variable declaration in the parentheses of the method declaration. 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(actual)</a:t>
            </a:r>
            <a:r>
              <a:rPr lang="en-US" alt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parameter</a:t>
            </a:r>
            <a:r>
              <a:rPr lang="en-US" alt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altLang="en-US" sz="26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 variable that </a:t>
            </a:r>
            <a:r>
              <a:rPr lang="en-US" altLang="en-US" sz="2600" dirty="0">
                <a:solidFill>
                  <a:srgbClr val="0000CC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holds the </a:t>
            </a:r>
            <a:r>
              <a:rPr lang="en-US" altLang="en-US" sz="2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being passed into a method.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using parameter variables in your method declarations, you can design your methods that accept data this way.  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sz="2000" dirty="0"/>
              <a:t>See example: </a:t>
            </a:r>
            <a:r>
              <a:rPr lang="en-US" altLang="en-US" sz="2000" dirty="0">
                <a:hlinkClick r:id="rId2" action="ppaction://hlinkfile"/>
              </a:rPr>
              <a:t>PassArg.java</a:t>
            </a:r>
            <a:endParaRPr lang="en-US" altLang="en-US" sz="2000" dirty="0"/>
          </a:p>
        </p:txBody>
      </p:sp>
      <p:cxnSp>
        <p:nvCxnSpPr>
          <p:cNvPr id="4" name="Straight Arrow Connector 6">
            <a:extLst>
              <a:ext uri="{FF2B5EF4-FFF2-40B4-BE49-F238E27FC236}">
                <a16:creationId xmlns:a16="http://schemas.microsoft.com/office/drawing/2014/main" id="{B461858F-FA2C-FAEF-8394-E58C1378663D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916218" y="2192482"/>
            <a:ext cx="2252519" cy="163137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Straight Arrow Connector 3">
            <a:extLst>
              <a:ext uri="{FF2B5EF4-FFF2-40B4-BE49-F238E27FC236}">
                <a16:creationId xmlns:a16="http://schemas.microsoft.com/office/drawing/2014/main" id="{08CBA7AE-025F-E767-AFDA-DA0163BCF84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6005945" y="1477241"/>
            <a:ext cx="2116282" cy="2476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0368197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235AE1-3546-6FD1-5F14-B6FB33346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4726" y="495444"/>
            <a:ext cx="9195955" cy="6247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demos_01Ch05P;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javax.swing.JOptionPane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Demos_01ch05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number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String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strf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"The number entered is %d\n"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String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str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String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task01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"Enter an integer number: 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String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title01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"Input Information"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str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JOptionPane.</a:t>
            </a:r>
            <a:r>
              <a:rPr lang="en-US" altLang="en-US" sz="20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showInputDialog</a:t>
            </a:r>
            <a:r>
              <a:rPr lang="en-US" altLang="en-US" sz="20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i="1" dirty="0">
                <a:solidFill>
                  <a:srgbClr val="7F0055"/>
                </a:solidFill>
                <a:latin typeface="Consolas" panose="020B0609020204030204" pitchFamily="49" charset="0"/>
              </a:rPr>
              <a:t>null</a:t>
            </a:r>
            <a:r>
              <a:rPr lang="en-US" altLang="en-US" sz="2000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000" i="1" dirty="0">
                <a:solidFill>
                  <a:srgbClr val="6A3E3E"/>
                </a:solidFill>
                <a:latin typeface="Consolas" panose="020B0609020204030204" pitchFamily="49" charset="0"/>
              </a:rPr>
              <a:t>task01</a:t>
            </a:r>
            <a:r>
              <a:rPr lang="en-US" altLang="en-US" sz="2000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            title01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JOptionPane.</a:t>
            </a:r>
            <a:r>
              <a:rPr lang="en-US" altLang="en-US" sz="2000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QUESTION_MESSAGE</a:t>
            </a:r>
            <a:r>
              <a:rPr lang="en-US" altLang="en-US" sz="2000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altLang="en-US" sz="20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strf</a:t>
            </a:r>
            <a:r>
              <a:rPr lang="en-US" altLang="en-US" sz="2000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0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Integer.parseInt</a:t>
            </a:r>
            <a:r>
              <a:rPr lang="en-US" altLang="en-US" sz="20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i="1" dirty="0">
                <a:solidFill>
                  <a:srgbClr val="6A3E3E"/>
                </a:solidFill>
                <a:latin typeface="Consolas" panose="020B0609020204030204" pitchFamily="49" charset="0"/>
              </a:rPr>
              <a:t>str</a:t>
            </a:r>
            <a:r>
              <a:rPr lang="en-US" altLang="en-US" sz="2000" i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altLang="en-US" sz="20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strf</a:t>
            </a:r>
            <a:r>
              <a:rPr lang="en-US" altLang="en-US" sz="2000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0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Integer.parseInt</a:t>
            </a:r>
            <a:r>
              <a:rPr lang="en-US" altLang="en-US" sz="20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	    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JOptionPane.</a:t>
            </a:r>
            <a:r>
              <a:rPr lang="en-US" altLang="en-US" sz="20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showInputDialog</a:t>
            </a:r>
            <a:r>
              <a:rPr lang="en-US" altLang="en-US" sz="20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i="1" dirty="0">
                <a:solidFill>
                  <a:srgbClr val="7F0055"/>
                </a:solidFill>
                <a:latin typeface="Consolas" panose="020B0609020204030204" pitchFamily="49" charset="0"/>
              </a:rPr>
              <a:t>null</a:t>
            </a:r>
            <a:r>
              <a:rPr lang="en-US" altLang="en-US" sz="2000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000" i="1" dirty="0">
                <a:solidFill>
                  <a:srgbClr val="6A3E3E"/>
                </a:solidFill>
                <a:latin typeface="Consolas" panose="020B0609020204030204" pitchFamily="49" charset="0"/>
              </a:rPr>
              <a:t>task01</a:t>
            </a:r>
            <a:r>
              <a:rPr lang="en-US" altLang="en-US" sz="2000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            title01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JOptionPane.</a:t>
            </a:r>
            <a:r>
              <a:rPr lang="en-US" altLang="en-US" sz="2000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QUESTION_MESSAGE</a:t>
            </a:r>
            <a:r>
              <a:rPr lang="en-US" altLang="en-US" sz="2000" i="1" dirty="0">
                <a:solidFill>
                  <a:srgbClr val="000000"/>
                </a:solidFill>
                <a:latin typeface="Consolas" panose="020B0609020204030204" pitchFamily="49" charset="0"/>
              </a:rPr>
              <a:t>)));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endParaRPr lang="en-US" altLang="en-US" sz="2000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20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System.exit</a:t>
            </a:r>
            <a:r>
              <a:rPr lang="en-US" altLang="en-US" sz="2000" i="1" dirty="0">
                <a:solidFill>
                  <a:srgbClr val="000000"/>
                </a:solidFill>
                <a:latin typeface="Consolas" panose="020B0609020204030204" pitchFamily="49" charset="0"/>
              </a:rPr>
              <a:t>(0);</a:t>
            </a:r>
            <a:endParaRPr lang="en-US" altLang="en-US" sz="2000" dirty="0">
              <a:latin typeface="Consolas" panose="020B0609020204030204" pitchFamily="49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} //end of main</a:t>
            </a: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altLang="en-US" sz="2000" dirty="0"/>
          </a:p>
        </p:txBody>
      </p:sp>
      <p:sp>
        <p:nvSpPr>
          <p:cNvPr id="3" name="Left Arrow 1">
            <a:extLst>
              <a:ext uri="{FF2B5EF4-FFF2-40B4-BE49-F238E27FC236}">
                <a16:creationId xmlns:a16="http://schemas.microsoft.com/office/drawing/2014/main" id="{8A51D9DD-1564-E663-0C2A-204EBE1C249F}"/>
              </a:ext>
            </a:extLst>
          </p:cNvPr>
          <p:cNvSpPr>
            <a:spLocks noChangeArrowheads="1"/>
          </p:cNvSpPr>
          <p:nvPr/>
        </p:nvSpPr>
        <p:spPr bwMode="auto">
          <a:xfrm rot="21058891">
            <a:off x="9954491" y="4305301"/>
            <a:ext cx="304800" cy="1524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4" name="Left Arrow 1">
            <a:extLst>
              <a:ext uri="{FF2B5EF4-FFF2-40B4-BE49-F238E27FC236}">
                <a16:creationId xmlns:a16="http://schemas.microsoft.com/office/drawing/2014/main" id="{641DD383-1680-F243-FDCE-43F66FB37B9D}"/>
              </a:ext>
            </a:extLst>
          </p:cNvPr>
          <p:cNvSpPr>
            <a:spLocks noChangeArrowheads="1"/>
          </p:cNvSpPr>
          <p:nvPr/>
        </p:nvSpPr>
        <p:spPr bwMode="auto">
          <a:xfrm rot="21058891">
            <a:off x="9957625" y="5174673"/>
            <a:ext cx="304800" cy="1524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31211602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75BCB0D-B176-2639-6F2E-373FF41254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9864" y="117475"/>
            <a:ext cx="8565572" cy="674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/>
              <a:t>package demos_01Ch05P;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/>
              <a:t>import </a:t>
            </a:r>
            <a:r>
              <a:rPr lang="en-US" altLang="en-US" sz="1600" b="1" dirty="0" err="1"/>
              <a:t>javax.swing.JOptionPane</a:t>
            </a:r>
            <a:r>
              <a:rPr lang="en-US" altLang="en-US" sz="1600" b="1" dirty="0"/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/>
              <a:t>public class Demos_01ch05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   public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altLang="en-US" sz="16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u="sng" dirty="0">
                <a:solidFill>
                  <a:srgbClr val="6A3E3E"/>
                </a:solidFill>
                <a:latin typeface="Consolas" panose="020B0609020204030204" pitchFamily="49" charset="0"/>
              </a:rPr>
              <a:t>number</a:t>
            </a:r>
            <a:r>
              <a:rPr lang="en-US" altLang="en-US" sz="1600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String </a:t>
            </a:r>
            <a:r>
              <a:rPr lang="en-US" altLang="en-US" sz="1600" dirty="0" err="1">
                <a:solidFill>
                  <a:srgbClr val="6A3E3E"/>
                </a:solidFill>
                <a:latin typeface="Consolas" panose="020B0609020204030204" pitchFamily="49" charset="0"/>
              </a:rPr>
              <a:t>strf</a:t>
            </a: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600" dirty="0">
                <a:solidFill>
                  <a:srgbClr val="2A00FF"/>
                </a:solidFill>
                <a:latin typeface="Consolas" panose="020B0609020204030204" pitchFamily="49" charset="0"/>
              </a:rPr>
              <a:t>"The number entered is %d\n"</a:t>
            </a: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String </a:t>
            </a:r>
            <a:r>
              <a:rPr lang="en-US" altLang="en-US" sz="1600" u="sng" dirty="0">
                <a:solidFill>
                  <a:srgbClr val="6A3E3E"/>
                </a:solidFill>
                <a:latin typeface="Consolas" panose="020B0609020204030204" pitchFamily="49" charset="0"/>
              </a:rPr>
              <a:t>str</a:t>
            </a:r>
            <a:r>
              <a:rPr lang="en-US" altLang="en-US" sz="1600" u="sng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String </a:t>
            </a:r>
            <a:r>
              <a:rPr lang="en-US" alt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task01</a:t>
            </a: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600" dirty="0">
                <a:solidFill>
                  <a:srgbClr val="2A00FF"/>
                </a:solidFill>
                <a:latin typeface="Consolas" panose="020B0609020204030204" pitchFamily="49" charset="0"/>
              </a:rPr>
              <a:t>"Enter an integer number: "</a:t>
            </a: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String </a:t>
            </a:r>
            <a:r>
              <a:rPr lang="en-US" alt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title01</a:t>
            </a: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600" dirty="0">
                <a:solidFill>
                  <a:srgbClr val="2A00FF"/>
                </a:solidFill>
                <a:latin typeface="Consolas" panose="020B0609020204030204" pitchFamily="49" charset="0"/>
              </a:rPr>
              <a:t>"Input Information"</a:t>
            </a: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/*</a:t>
            </a:r>
            <a:r>
              <a:rPr lang="en-US" altLang="en-US" sz="1600" u="sng" dirty="0">
                <a:solidFill>
                  <a:srgbClr val="3F7F5F"/>
                </a:solidFill>
                <a:latin typeface="Consolas" panose="020B0609020204030204" pitchFamily="49" charset="0"/>
              </a:rPr>
              <a:t>str = </a:t>
            </a:r>
            <a:r>
              <a:rPr lang="en-US" altLang="en-US" sz="1600" u="sng" dirty="0" err="1">
                <a:solidFill>
                  <a:srgbClr val="3F7F5F"/>
                </a:solidFill>
                <a:latin typeface="Consolas" panose="020B0609020204030204" pitchFamily="49" charset="0"/>
              </a:rPr>
              <a:t>JOptionPane.showInputDialog</a:t>
            </a:r>
            <a:r>
              <a:rPr lang="en-US" altLang="en-US" sz="1600" u="sng" dirty="0">
                <a:solidFill>
                  <a:srgbClr val="3F7F5F"/>
                </a:solidFill>
                <a:latin typeface="Consolas" panose="020B0609020204030204" pitchFamily="49" charset="0"/>
              </a:rPr>
              <a:t>(null, task01, 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title01, </a:t>
            </a:r>
            <a:r>
              <a:rPr lang="en-US" altLang="en-US" sz="1600" dirty="0" err="1">
                <a:solidFill>
                  <a:srgbClr val="3F7F5F"/>
                </a:solidFill>
                <a:latin typeface="Consolas" panose="020B0609020204030204" pitchFamily="49" charset="0"/>
              </a:rPr>
              <a:t>JOptionPane.QUESTION_MESSAGE</a:t>
            </a:r>
            <a:r>
              <a:rPr lang="en-US" alt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);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1600" dirty="0" err="1">
                <a:solidFill>
                  <a:srgbClr val="3F7F5F"/>
                </a:solidFill>
                <a:latin typeface="Consolas" panose="020B0609020204030204" pitchFamily="49" charset="0"/>
              </a:rPr>
              <a:t>System.out.printf</a:t>
            </a:r>
            <a:r>
              <a:rPr lang="en-US" alt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u="sng" dirty="0" err="1">
                <a:solidFill>
                  <a:srgbClr val="3F7F5F"/>
                </a:solidFill>
                <a:latin typeface="Consolas" panose="020B0609020204030204" pitchFamily="49" charset="0"/>
              </a:rPr>
              <a:t>strf</a:t>
            </a:r>
            <a:r>
              <a:rPr lang="en-US" altLang="en-US" sz="1600" u="sng" dirty="0">
                <a:solidFill>
                  <a:srgbClr val="3F7F5F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1600" u="sng" dirty="0" err="1">
                <a:solidFill>
                  <a:srgbClr val="3F7F5F"/>
                </a:solidFill>
                <a:latin typeface="Consolas" panose="020B0609020204030204" pitchFamily="49" charset="0"/>
              </a:rPr>
              <a:t>Integer.parseInt</a:t>
            </a:r>
            <a:r>
              <a:rPr lang="en-US" altLang="en-US" sz="1600" u="sng" dirty="0">
                <a:solidFill>
                  <a:srgbClr val="3F7F5F"/>
                </a:solidFill>
                <a:latin typeface="Consolas" panose="020B0609020204030204" pitchFamily="49" charset="0"/>
              </a:rPr>
              <a:t>(str));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1600" dirty="0" err="1">
                <a:solidFill>
                  <a:srgbClr val="3F7F5F"/>
                </a:solidFill>
                <a:latin typeface="Consolas" panose="020B0609020204030204" pitchFamily="49" charset="0"/>
              </a:rPr>
              <a:t>System.out.printf</a:t>
            </a:r>
            <a:r>
              <a:rPr lang="en-US" alt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u="sng" dirty="0" err="1">
                <a:solidFill>
                  <a:srgbClr val="3F7F5F"/>
                </a:solidFill>
                <a:latin typeface="Consolas" panose="020B0609020204030204" pitchFamily="49" charset="0"/>
              </a:rPr>
              <a:t>strf</a:t>
            </a:r>
            <a:r>
              <a:rPr lang="en-US" altLang="en-US" sz="1600" u="sng" dirty="0">
                <a:solidFill>
                  <a:srgbClr val="3F7F5F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1600" u="sng" dirty="0" err="1">
                <a:solidFill>
                  <a:srgbClr val="3F7F5F"/>
                </a:solidFill>
                <a:latin typeface="Consolas" panose="020B0609020204030204" pitchFamily="49" charset="0"/>
              </a:rPr>
              <a:t>Integer.parseInt</a:t>
            </a:r>
            <a:r>
              <a:rPr lang="en-US" altLang="en-US" sz="1600" u="sng" dirty="0">
                <a:solidFill>
                  <a:srgbClr val="3F7F5F"/>
                </a:solidFill>
                <a:latin typeface="Consolas" panose="020B0609020204030204" pitchFamily="49" charset="0"/>
              </a:rPr>
              <a:t>(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		      </a:t>
            </a:r>
            <a:r>
              <a:rPr lang="en-US" altLang="en-US" sz="1600" dirty="0" err="1">
                <a:solidFill>
                  <a:srgbClr val="3F7F5F"/>
                </a:solidFill>
                <a:latin typeface="Consolas" panose="020B0609020204030204" pitchFamily="49" charset="0"/>
              </a:rPr>
              <a:t>JOptionPane.showInputDialog</a:t>
            </a:r>
            <a:r>
              <a:rPr lang="en-US" alt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(null, task01, 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		      title01, </a:t>
            </a:r>
            <a:r>
              <a:rPr lang="en-US" altLang="en-US" sz="1600" dirty="0" err="1">
                <a:solidFill>
                  <a:srgbClr val="3F7F5F"/>
                </a:solidFill>
                <a:latin typeface="Consolas" panose="020B0609020204030204" pitchFamily="49" charset="0"/>
              </a:rPr>
              <a:t>JOptionPane.QUESTION_MESSAGE</a:t>
            </a:r>
            <a:r>
              <a:rPr lang="en-US" alt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)));*/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1600" i="1" dirty="0">
                <a:solidFill>
                  <a:srgbClr val="000000"/>
                </a:solidFill>
                <a:latin typeface="Consolas" panose="020B0609020204030204" pitchFamily="49" charset="0"/>
              </a:rPr>
              <a:t>doer(</a:t>
            </a:r>
            <a:r>
              <a:rPr lang="en-US" altLang="en-US" sz="1600" i="1" dirty="0">
                <a:solidFill>
                  <a:srgbClr val="6A3E3E"/>
                </a:solidFill>
                <a:latin typeface="Consolas" panose="020B0609020204030204" pitchFamily="49" charset="0"/>
              </a:rPr>
              <a:t>task01</a:t>
            </a:r>
            <a:r>
              <a:rPr lang="en-US" altLang="en-US" sz="1600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1600" i="1" dirty="0">
                <a:solidFill>
                  <a:srgbClr val="6A3E3E"/>
                </a:solidFill>
                <a:latin typeface="Consolas" panose="020B0609020204030204" pitchFamily="49" charset="0"/>
              </a:rPr>
              <a:t>title01</a:t>
            </a:r>
            <a:r>
              <a:rPr lang="en-US" altLang="en-US" sz="1600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1600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strf</a:t>
            </a:r>
            <a:r>
              <a:rPr lang="en-US" altLang="en-US" sz="1600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altLang="en-US" sz="16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  <a:r>
              <a:rPr lang="en-US" alt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//end of main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   public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doer(String </a:t>
            </a:r>
            <a:r>
              <a:rPr lang="en-US" altLang="en-US" sz="1600" b="1" dirty="0">
                <a:solidFill>
                  <a:srgbClr val="6A3E3E"/>
                </a:solidFill>
                <a:latin typeface="Consolas" panose="020B0609020204030204" pitchFamily="49" charset="0"/>
              </a:rPr>
              <a:t>task01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, String </a:t>
            </a:r>
            <a:r>
              <a:rPr lang="en-US" altLang="en-US" sz="1600" b="1" dirty="0">
                <a:solidFill>
                  <a:srgbClr val="6A3E3E"/>
                </a:solidFill>
                <a:latin typeface="Consolas" panose="020B0609020204030204" pitchFamily="49" charset="0"/>
              </a:rPr>
              <a:t>title01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, String </a:t>
            </a:r>
            <a:r>
              <a:rPr lang="en-US" altLang="en-US" sz="16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strf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String </a:t>
            </a:r>
            <a:r>
              <a:rPr lang="en-US" alt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str</a:t>
            </a: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str</a:t>
            </a: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JOptionPane.</a:t>
            </a:r>
            <a:r>
              <a:rPr lang="en-US" altLang="en-US" sz="16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showInputDialog</a:t>
            </a:r>
            <a:r>
              <a:rPr lang="en-US" altLang="en-US" sz="16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b="1" i="1" dirty="0">
                <a:solidFill>
                  <a:srgbClr val="7F0055"/>
                </a:solidFill>
                <a:latin typeface="Consolas" panose="020B0609020204030204" pitchFamily="49" charset="0"/>
              </a:rPr>
              <a:t>null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16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task01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		      title01</a:t>
            </a: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JOptionPane.</a:t>
            </a:r>
            <a:r>
              <a:rPr lang="en-US" altLang="en-US" sz="16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QUESTION_MESSAGE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6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6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strf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16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Integer.parseInt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6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6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strf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16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Integer.parseInt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		      </a:t>
            </a:r>
            <a:r>
              <a:rPr lang="en-US" alt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JOptionPane.</a:t>
            </a:r>
            <a:r>
              <a:rPr lang="en-US" altLang="en-US" sz="16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showInputDialog</a:t>
            </a:r>
            <a:r>
              <a:rPr lang="en-US" altLang="en-US" sz="16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b="1" i="1" dirty="0">
                <a:solidFill>
                  <a:srgbClr val="7F0055"/>
                </a:solidFill>
                <a:latin typeface="Consolas" panose="020B0609020204030204" pitchFamily="49" charset="0"/>
              </a:rPr>
              <a:t>null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16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task01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		      title01</a:t>
            </a: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JOptionPane.</a:t>
            </a:r>
            <a:r>
              <a:rPr lang="en-US" altLang="en-US" sz="16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QUESTION_MESSAGE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)));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  <a:r>
              <a:rPr lang="en-US" alt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//end of doer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643522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9A6FA9D7-EF18-51C1-2678-852C6918768E}"/>
              </a:ext>
            </a:extLst>
          </p:cNvPr>
          <p:cNvSpPr txBox="1">
            <a:spLocks noChangeArrowheads="1"/>
          </p:cNvSpPr>
          <p:nvPr/>
        </p:nvSpPr>
        <p:spPr>
          <a:xfrm>
            <a:off x="1409700" y="261215"/>
            <a:ext cx="7772400" cy="741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Passing 5 to the </a:t>
            </a:r>
            <a:r>
              <a:rPr lang="en-US" altLang="en-US" sz="3200" b="1">
                <a:latin typeface="Courier New" panose="02070309020205020404" pitchFamily="49" charset="0"/>
              </a:rPr>
              <a:t>displayValue</a:t>
            </a:r>
            <a:r>
              <a:rPr lang="en-US" altLang="en-US" sz="3200">
                <a:latin typeface="Courier New" panose="02070309020205020404" pitchFamily="49" charset="0"/>
              </a:rPr>
              <a:t> </a:t>
            </a:r>
            <a:r>
              <a:rPr lang="en-US" altLang="en-US" sz="3200"/>
              <a:t>Method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809C0EF6-EB46-5D7F-8165-A147FF818FDD}"/>
              </a:ext>
            </a:extLst>
          </p:cNvPr>
          <p:cNvSpPr txBox="1">
            <a:spLocks noChangeArrowheads="1"/>
          </p:cNvSpPr>
          <p:nvPr/>
        </p:nvSpPr>
        <p:spPr>
          <a:xfrm>
            <a:off x="1711034" y="1956593"/>
            <a:ext cx="8153400" cy="382075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en-US" altLang="en-US" sz="2400" b="1" dirty="0" err="1">
                <a:latin typeface="Courier New" panose="02070309020205020404" pitchFamily="49" charset="0"/>
              </a:rPr>
              <a:t>displayValue</a:t>
            </a:r>
            <a:r>
              <a:rPr lang="en-US" altLang="en-US" sz="2400" b="1" dirty="0">
                <a:latin typeface="Courier New" panose="02070309020205020404" pitchFamily="49" charset="0"/>
              </a:rPr>
              <a:t>(5);</a:t>
            </a:r>
          </a:p>
          <a:p>
            <a:pPr>
              <a:buFontTx/>
              <a:buNone/>
              <a:defRPr/>
            </a:pPr>
            <a:r>
              <a:rPr lang="en-US" altLang="en-US" sz="2400" dirty="0"/>
              <a:t>int </a:t>
            </a:r>
            <a:r>
              <a:rPr lang="en-US" altLang="en-US" sz="2400" dirty="0" err="1"/>
              <a:t>iNos</a:t>
            </a:r>
            <a:r>
              <a:rPr lang="en-US" altLang="en-US" sz="2400" dirty="0"/>
              <a:t> = 5;</a:t>
            </a:r>
          </a:p>
          <a:p>
            <a:pPr>
              <a:buFontTx/>
              <a:buNone/>
              <a:defRPr/>
            </a:pPr>
            <a:r>
              <a:rPr lang="en-US" altLang="en-US" sz="2400" b="1" dirty="0" err="1">
                <a:latin typeface="Courier New" panose="02070309020205020404" pitchFamily="49" charset="0"/>
              </a:rPr>
              <a:t>displayValue</a:t>
            </a:r>
            <a:r>
              <a:rPr lang="en-US" altLang="en-US" sz="2400" b="1" dirty="0">
                <a:latin typeface="Courier New" panose="02070309020205020404" pitchFamily="49" charset="0"/>
              </a:rPr>
              <a:t>(</a:t>
            </a:r>
            <a:r>
              <a:rPr lang="en-US" altLang="en-US" sz="2400" b="1" dirty="0" err="1">
                <a:latin typeface="Courier New" panose="02070309020205020404" pitchFamily="49" charset="0"/>
              </a:rPr>
              <a:t>iNos</a:t>
            </a:r>
            <a:r>
              <a:rPr lang="en-US" altLang="en-US" sz="2400" b="1" dirty="0">
                <a:latin typeface="Courier New" panose="02070309020205020404" pitchFamily="49" charset="0"/>
              </a:rPr>
              <a:t>);</a:t>
            </a:r>
          </a:p>
          <a:p>
            <a:pPr>
              <a:buFontTx/>
              <a:buNone/>
              <a:defRPr/>
            </a:pPr>
            <a:endParaRPr lang="en-US" altLang="en-US" sz="2400" b="1" dirty="0">
              <a:latin typeface="Courier New" panose="02070309020205020404" pitchFamily="49" charset="0"/>
            </a:endParaRPr>
          </a:p>
          <a:p>
            <a:pPr>
              <a:buFontTx/>
              <a:buNone/>
              <a:defRPr/>
            </a:pPr>
            <a:endParaRPr lang="en-US" altLang="en-US" sz="2400" b="1" dirty="0">
              <a:latin typeface="Courier New" panose="02070309020205020404" pitchFamily="49" charset="0"/>
            </a:endParaRPr>
          </a:p>
          <a:p>
            <a:pPr>
              <a:buFontTx/>
              <a:buNone/>
              <a:defRPr/>
            </a:pPr>
            <a:r>
              <a:rPr lang="en-US" altLang="en-US" sz="2400" b="1" dirty="0">
                <a:latin typeface="Courier New" panose="02070309020205020404" pitchFamily="49" charset="0"/>
              </a:rPr>
              <a:t>public static void </a:t>
            </a:r>
            <a:r>
              <a:rPr lang="en-US" altLang="en-US" sz="2400" b="1" dirty="0" err="1">
                <a:latin typeface="Courier New" panose="02070309020205020404" pitchFamily="49" charset="0"/>
              </a:rPr>
              <a:t>displayValue</a:t>
            </a:r>
            <a:r>
              <a:rPr lang="en-US" altLang="en-US" sz="2400" b="1" dirty="0">
                <a:latin typeface="Courier New" panose="02070309020205020404" pitchFamily="49" charset="0"/>
              </a:rPr>
              <a:t>(int </a:t>
            </a:r>
            <a:r>
              <a:rPr lang="en-US" altLang="en-US" sz="2400" b="1" dirty="0">
                <a:solidFill>
                  <a:srgbClr val="FF0000"/>
                </a:solidFill>
                <a:latin typeface="Courier New" panose="02070309020205020404" pitchFamily="49" charset="0"/>
              </a:rPr>
              <a:t>num</a:t>
            </a:r>
            <a:r>
              <a:rPr lang="en-US" altLang="en-US" sz="2400" b="1" dirty="0">
                <a:latin typeface="Courier New" panose="02070309020205020404" pitchFamily="49" charset="0"/>
              </a:rPr>
              <a:t>)</a:t>
            </a:r>
          </a:p>
          <a:p>
            <a:pPr>
              <a:buFontTx/>
              <a:buNone/>
              <a:defRPr/>
            </a:pPr>
            <a:r>
              <a:rPr lang="en-US" altLang="en-US" sz="2400" b="1" dirty="0">
                <a:latin typeface="Courier New" panose="02070309020205020404" pitchFamily="49" charset="0"/>
              </a:rPr>
              <a:t>{				</a:t>
            </a:r>
            <a:endParaRPr lang="en-US" altLang="en-US" sz="2400" b="1" dirty="0">
              <a:solidFill>
                <a:schemeClr val="accent1"/>
              </a:solidFill>
              <a:latin typeface="Courier New" panose="02070309020205020404" pitchFamily="49" charset="0"/>
            </a:endParaRPr>
          </a:p>
          <a:p>
            <a:pPr>
              <a:buFontTx/>
              <a:buNone/>
              <a:defRPr/>
            </a:pPr>
            <a:r>
              <a:rPr lang="en-US" altLang="en-US" sz="2400" b="1" dirty="0">
                <a:latin typeface="Courier New" panose="02070309020205020404" pitchFamily="49" charset="0"/>
              </a:rPr>
              <a:t>	</a:t>
            </a:r>
            <a:r>
              <a:rPr lang="en-US" altLang="en-US" sz="2400" b="1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400" b="1" dirty="0">
                <a:latin typeface="Courier New" panose="02070309020205020404" pitchFamily="49" charset="0"/>
              </a:rPr>
              <a:t>("The value is " + </a:t>
            </a:r>
            <a:r>
              <a:rPr lang="en-US" altLang="en-US" sz="2400" b="1" dirty="0">
                <a:solidFill>
                  <a:srgbClr val="FF0000"/>
                </a:solidFill>
                <a:latin typeface="Courier New" panose="02070309020205020404" pitchFamily="49" charset="0"/>
              </a:rPr>
              <a:t>num</a:t>
            </a:r>
            <a:r>
              <a:rPr lang="en-US" altLang="en-US" sz="2400" b="1" dirty="0">
                <a:latin typeface="Courier New" panose="02070309020205020404" pitchFamily="49" charset="0"/>
              </a:rPr>
              <a:t>);</a:t>
            </a:r>
          </a:p>
          <a:p>
            <a:pPr>
              <a:buFontTx/>
              <a:buNone/>
              <a:defRPr/>
            </a:pPr>
            <a:r>
              <a:rPr lang="en-US" altLang="en-US" sz="2400" b="1" dirty="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FBAD401A-E582-D209-1288-12248EEFB2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4324" y="1801125"/>
            <a:ext cx="4343400" cy="120015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FF3300"/>
                </a:solidFill>
              </a:rPr>
              <a:t>The argument 5 is copied into the parameter variable </a:t>
            </a:r>
            <a:r>
              <a:rPr lang="en-US" altLang="en-US" sz="2400" b="1" dirty="0">
                <a:solidFill>
                  <a:srgbClr val="FF3300"/>
                </a:solidFill>
                <a:latin typeface="Courier New" panose="02070309020205020404" pitchFamily="49" charset="0"/>
              </a:rPr>
              <a:t>num</a:t>
            </a:r>
            <a:r>
              <a:rPr lang="en-US" altLang="en-US" sz="2400" dirty="0">
                <a:solidFill>
                  <a:srgbClr val="FF3300"/>
                </a:solidFill>
              </a:rPr>
              <a:t>. (</a:t>
            </a:r>
            <a:r>
              <a:rPr lang="en-US" altLang="en-US" sz="2400" dirty="0">
                <a:solidFill>
                  <a:srgbClr val="0000FF"/>
                </a:solidFill>
              </a:rPr>
              <a:t>formal parameter)</a:t>
            </a:r>
          </a:p>
        </p:txBody>
      </p:sp>
      <p:sp>
        <p:nvSpPr>
          <p:cNvPr id="5" name="Line 6">
            <a:extLst>
              <a:ext uri="{FF2B5EF4-FFF2-40B4-BE49-F238E27FC236}">
                <a16:creationId xmlns:a16="http://schemas.microsoft.com/office/drawing/2014/main" id="{249F4F14-60E2-BE7D-FD35-4306AEC6C12B}"/>
              </a:ext>
            </a:extLst>
          </p:cNvPr>
          <p:cNvSpPr>
            <a:spLocks noChangeShapeType="1"/>
          </p:cNvSpPr>
          <p:nvPr/>
        </p:nvSpPr>
        <p:spPr bwMode="auto">
          <a:xfrm>
            <a:off x="4283116" y="2170652"/>
            <a:ext cx="1591208" cy="1027365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" name="Line 7">
            <a:extLst>
              <a:ext uri="{FF2B5EF4-FFF2-40B4-BE49-F238E27FC236}">
                <a16:creationId xmlns:a16="http://schemas.microsoft.com/office/drawing/2014/main" id="{78416F5D-B4B1-2249-1F7E-9428124CE50E}"/>
              </a:ext>
            </a:extLst>
          </p:cNvPr>
          <p:cNvSpPr>
            <a:spLocks noChangeShapeType="1"/>
          </p:cNvSpPr>
          <p:nvPr/>
        </p:nvSpPr>
        <p:spPr bwMode="auto">
          <a:xfrm>
            <a:off x="5917876" y="3254240"/>
            <a:ext cx="2720429" cy="174758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" name="Line 8">
            <a:extLst>
              <a:ext uri="{FF2B5EF4-FFF2-40B4-BE49-F238E27FC236}">
                <a16:creationId xmlns:a16="http://schemas.microsoft.com/office/drawing/2014/main" id="{223ED847-D017-0521-6FED-9E69F51CB4E9}"/>
              </a:ext>
            </a:extLst>
          </p:cNvPr>
          <p:cNvSpPr>
            <a:spLocks noChangeShapeType="1"/>
          </p:cNvSpPr>
          <p:nvPr/>
        </p:nvSpPr>
        <p:spPr bwMode="auto">
          <a:xfrm>
            <a:off x="8638306" y="3396593"/>
            <a:ext cx="0" cy="643732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F7B340B3-1CEA-6615-CD3E-5BCE9E8542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9406" y="6224730"/>
            <a:ext cx="6705600" cy="4572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FF3300"/>
                </a:solidFill>
              </a:rPr>
              <a:t>The method will display	</a:t>
            </a:r>
            <a:r>
              <a:rPr lang="en-US" altLang="en-US" sz="2000" b="1" dirty="0">
                <a:solidFill>
                  <a:srgbClr val="FF3300"/>
                </a:solidFill>
                <a:latin typeface="Courier New" panose="02070309020205020404" pitchFamily="49" charset="0"/>
              </a:rPr>
              <a:t>The value is 5</a:t>
            </a:r>
          </a:p>
        </p:txBody>
      </p:sp>
      <p:sp>
        <p:nvSpPr>
          <p:cNvPr id="9" name="TextBox 1">
            <a:extLst>
              <a:ext uri="{FF2B5EF4-FFF2-40B4-BE49-F238E27FC236}">
                <a16:creationId xmlns:a16="http://schemas.microsoft.com/office/drawing/2014/main" id="{54E227DB-63B1-E4CF-731D-7B236F3777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9078" y="1186362"/>
            <a:ext cx="4343399" cy="46166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FF"/>
                </a:solidFill>
              </a:rPr>
              <a:t>Argument      actual parameter</a:t>
            </a:r>
          </a:p>
        </p:txBody>
      </p:sp>
      <p:sp>
        <p:nvSpPr>
          <p:cNvPr id="10" name="Line 8">
            <a:extLst>
              <a:ext uri="{FF2B5EF4-FFF2-40B4-BE49-F238E27FC236}">
                <a16:creationId xmlns:a16="http://schemas.microsoft.com/office/drawing/2014/main" id="{EFB91EAA-9AEE-344D-BA26-3FAD46CA5C24}"/>
              </a:ext>
            </a:extLst>
          </p:cNvPr>
          <p:cNvSpPr>
            <a:spLocks noChangeShapeType="1"/>
          </p:cNvSpPr>
          <p:nvPr/>
        </p:nvSpPr>
        <p:spPr bwMode="auto">
          <a:xfrm>
            <a:off x="3264391" y="1457527"/>
            <a:ext cx="857666" cy="499066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D280961-FA5D-F5B9-7D82-70CAB2E68FF2}"/>
              </a:ext>
            </a:extLst>
          </p:cNvPr>
          <p:cNvSpPr txBox="1"/>
          <p:nvPr/>
        </p:nvSpPr>
        <p:spPr>
          <a:xfrm>
            <a:off x="9661816" y="4487710"/>
            <a:ext cx="1752600" cy="461963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dirty="0"/>
              <a:t>                 5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D3BF249-A42B-D3D6-5FB5-B65D4A4D41AF}"/>
              </a:ext>
            </a:extLst>
          </p:cNvPr>
          <p:cNvCxnSpPr>
            <a:cxnSpLocks/>
            <a:endCxn id="11" idx="1"/>
          </p:cNvCxnSpPr>
          <p:nvPr/>
        </p:nvCxnSpPr>
        <p:spPr bwMode="auto">
          <a:xfrm>
            <a:off x="8636745" y="4375020"/>
            <a:ext cx="1025071" cy="34367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Right Brace 13">
            <a:extLst>
              <a:ext uri="{FF2B5EF4-FFF2-40B4-BE49-F238E27FC236}">
                <a16:creationId xmlns:a16="http://schemas.microsoft.com/office/drawing/2014/main" id="{27271394-3271-934F-468F-3BC779C925F3}"/>
              </a:ext>
            </a:extLst>
          </p:cNvPr>
          <p:cNvSpPr/>
          <p:nvPr/>
        </p:nvSpPr>
        <p:spPr>
          <a:xfrm>
            <a:off x="11672044" y="4160206"/>
            <a:ext cx="114300" cy="136120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ine 8">
            <a:extLst>
              <a:ext uri="{FF2B5EF4-FFF2-40B4-BE49-F238E27FC236}">
                <a16:creationId xmlns:a16="http://schemas.microsoft.com/office/drawing/2014/main" id="{329821B0-5A4C-EDD6-3F47-C26D6A48675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02631" y="1552777"/>
            <a:ext cx="115117" cy="1279776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3178BB4-33C4-4308-8FFD-DF1EB5C6D319}"/>
              </a:ext>
            </a:extLst>
          </p:cNvPr>
          <p:cNvSpPr txBox="1"/>
          <p:nvPr/>
        </p:nvSpPr>
        <p:spPr>
          <a:xfrm>
            <a:off x="533400" y="3198017"/>
            <a:ext cx="1752600" cy="461963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dirty="0"/>
              <a:t>                 5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C15B21D-B4AB-20B4-BC7F-FEF98A109035}"/>
              </a:ext>
            </a:extLst>
          </p:cNvPr>
          <p:cNvCxnSpPr>
            <a:cxnSpLocks/>
            <a:endCxn id="18" idx="0"/>
          </p:cNvCxnSpPr>
          <p:nvPr/>
        </p:nvCxnSpPr>
        <p:spPr bwMode="auto">
          <a:xfrm flipH="1">
            <a:off x="1409700" y="2684075"/>
            <a:ext cx="1077596" cy="51394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E0D07F2-96DD-34A6-AEB0-954B07B0323B}"/>
              </a:ext>
            </a:extLst>
          </p:cNvPr>
          <p:cNvSpPr txBox="1"/>
          <p:nvPr/>
        </p:nvSpPr>
        <p:spPr>
          <a:xfrm>
            <a:off x="559453" y="2744133"/>
            <a:ext cx="1077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iNos</a:t>
            </a:r>
            <a:endParaRPr lang="en-US" dirty="0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72F0670-08AB-C950-12BE-CE32AB898E03}"/>
              </a:ext>
            </a:extLst>
          </p:cNvPr>
          <p:cNvCxnSpPr>
            <a:cxnSpLocks/>
          </p:cNvCxnSpPr>
          <p:nvPr/>
        </p:nvCxnSpPr>
        <p:spPr bwMode="auto">
          <a:xfrm flipV="1">
            <a:off x="2286000" y="3113465"/>
            <a:ext cx="2014933" cy="33067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3C1ABEC-CACC-C9B3-2A0C-331BF781AC5D}"/>
              </a:ext>
            </a:extLst>
          </p:cNvPr>
          <p:cNvCxnSpPr>
            <a:cxnSpLocks/>
          </p:cNvCxnSpPr>
          <p:nvPr/>
        </p:nvCxnSpPr>
        <p:spPr bwMode="auto">
          <a:xfrm>
            <a:off x="4502229" y="3085518"/>
            <a:ext cx="4134516" cy="96643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1BEB29A1-A5F0-BA11-8AA3-22D419A2C240}"/>
              </a:ext>
            </a:extLst>
          </p:cNvPr>
          <p:cNvSpPr txBox="1"/>
          <p:nvPr/>
        </p:nvSpPr>
        <p:spPr>
          <a:xfrm>
            <a:off x="10100627" y="4062033"/>
            <a:ext cx="1077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num</a:t>
            </a:r>
          </a:p>
        </p:txBody>
      </p:sp>
    </p:spTree>
    <p:extLst>
      <p:ext uri="{BB962C8B-B14F-4D97-AF65-F5344CB8AC3E}">
        <p14:creationId xmlns:p14="http://schemas.microsoft.com/office/powerpoint/2010/main" val="1602617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D03BDFC4-F705-00E8-E956-B23E8671DA79}"/>
              </a:ext>
            </a:extLst>
          </p:cNvPr>
          <p:cNvSpPr txBox="1">
            <a:spLocks noChangeArrowheads="1"/>
          </p:cNvSpPr>
          <p:nvPr/>
        </p:nvSpPr>
        <p:spPr>
          <a:xfrm>
            <a:off x="1571048" y="435841"/>
            <a:ext cx="4081607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/>
              <a:t>Chapter Topics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A3A903DA-1922-AF1C-9262-A666E7C1BD33}"/>
              </a:ext>
            </a:extLst>
          </p:cNvPr>
          <p:cNvSpPr txBox="1">
            <a:spLocks noChangeArrowheads="1"/>
          </p:cNvSpPr>
          <p:nvPr/>
        </p:nvSpPr>
        <p:spPr>
          <a:xfrm>
            <a:off x="1580862" y="2183391"/>
            <a:ext cx="7189065" cy="32718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5 discusses the following main topics: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to Methods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Passing Arguments to a Method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About Local Variables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Returning a Value from a Method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 Solving with Methods</a:t>
            </a:r>
          </a:p>
        </p:txBody>
      </p:sp>
    </p:spTree>
    <p:extLst>
      <p:ext uri="{BB962C8B-B14F-4D97-AF65-F5344CB8AC3E}">
        <p14:creationId xmlns:p14="http://schemas.microsoft.com/office/powerpoint/2010/main" val="42090180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6A02DE6-A4BE-8FF9-BD55-2859CC371F9E}"/>
              </a:ext>
            </a:extLst>
          </p:cNvPr>
          <p:cNvSpPr txBox="1">
            <a:spLocks noChangeArrowheads="1"/>
          </p:cNvSpPr>
          <p:nvPr/>
        </p:nvSpPr>
        <p:spPr>
          <a:xfrm>
            <a:off x="1506682" y="98281"/>
            <a:ext cx="8229600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800"/>
              <a:t>Argument and Parameter Data Type Compatibility</a:t>
            </a:r>
            <a:endParaRPr lang="en-US" altLang="en-US" sz="2800" dirty="0"/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C5EDE392-DB57-A3A7-2AD5-54F1C8C24011}"/>
              </a:ext>
            </a:extLst>
          </p:cNvPr>
          <p:cNvSpPr txBox="1">
            <a:spLocks noChangeArrowheads="1"/>
          </p:cNvSpPr>
          <p:nvPr/>
        </p:nvSpPr>
        <p:spPr>
          <a:xfrm>
            <a:off x="1506682" y="1090468"/>
            <a:ext cx="79248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8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you pass an argument (a value of an actual parameter) to a method, be sure that 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argument’s data type is compatible with the parameter variable’s data type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Java will 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automatically perform widening conversions,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but 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narrowing conversions will cause a compiler error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1800"/>
              </a:spcBef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</a:rPr>
              <a:t>   </a:t>
            </a:r>
            <a:r>
              <a:rPr lang="en-US" altLang="en-US" sz="2400" dirty="0">
                <a:latin typeface="Consolas" panose="020B0609020204030204" pitchFamily="49" charset="0"/>
              </a:rPr>
              <a:t>double d = 1.0;</a:t>
            </a:r>
          </a:p>
          <a:p>
            <a:pPr>
              <a:spcBef>
                <a:spcPts val="675"/>
              </a:spcBef>
              <a:buFontTx/>
              <a:buNone/>
            </a:pPr>
            <a:r>
              <a:rPr lang="en-US" altLang="en-US" sz="2400" dirty="0">
                <a:latin typeface="Consolas" panose="020B0609020204030204" pitchFamily="49" charset="0"/>
              </a:rPr>
              <a:t>	  </a:t>
            </a:r>
            <a:r>
              <a:rPr lang="en-US" altLang="en-US" sz="2400" dirty="0" err="1">
                <a:latin typeface="Consolas" panose="020B0609020204030204" pitchFamily="49" charset="0"/>
              </a:rPr>
              <a:t>displayValue</a:t>
            </a:r>
            <a:r>
              <a:rPr lang="en-US" altLang="en-US" sz="2400" dirty="0">
                <a:latin typeface="Consolas" panose="020B0609020204030204" pitchFamily="49" charset="0"/>
              </a:rPr>
              <a:t>(d);</a:t>
            </a:r>
          </a:p>
          <a:p>
            <a:pPr>
              <a:buFontTx/>
              <a:buNone/>
            </a:pPr>
            <a:endParaRPr lang="en-US" altLang="en-US" sz="2400" dirty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2400" dirty="0">
                <a:latin typeface="Consolas" panose="020B0609020204030204" pitchFamily="49" charset="0"/>
              </a:rPr>
              <a:t>public static void </a:t>
            </a:r>
            <a:r>
              <a:rPr lang="en-US" altLang="en-US" sz="2400" dirty="0" err="1">
                <a:latin typeface="Consolas" panose="020B0609020204030204" pitchFamily="49" charset="0"/>
              </a:rPr>
              <a:t>displayValue</a:t>
            </a:r>
            <a:r>
              <a:rPr lang="en-US" altLang="en-US" sz="2400" dirty="0">
                <a:latin typeface="Consolas" panose="020B0609020204030204" pitchFamily="49" charset="0"/>
              </a:rPr>
              <a:t>(int num)</a:t>
            </a:r>
          </a:p>
          <a:p>
            <a:pPr>
              <a:buFontTx/>
              <a:buNone/>
            </a:pPr>
            <a:r>
              <a:rPr lang="en-US" altLang="en-US" sz="2400" dirty="0">
                <a:latin typeface="Consolas" panose="020B0609020204030204" pitchFamily="49" charset="0"/>
              </a:rPr>
              <a:t>{</a:t>
            </a:r>
          </a:p>
          <a:p>
            <a:pPr>
              <a:buFontTx/>
              <a:buNone/>
            </a:pPr>
            <a:r>
              <a:rPr lang="en-US" altLang="en-US" sz="2400" dirty="0">
                <a:latin typeface="Consolas" panose="020B0609020204030204" pitchFamily="49" charset="0"/>
              </a:rPr>
              <a:t>	</a:t>
            </a:r>
            <a:r>
              <a:rPr lang="en-US" altLang="en-US" sz="2400" dirty="0" err="1">
                <a:latin typeface="Consolas" panose="020B0609020204030204" pitchFamily="49" charset="0"/>
              </a:rPr>
              <a:t>System.out.println</a:t>
            </a:r>
            <a:r>
              <a:rPr lang="en-US" altLang="en-US" sz="2400" dirty="0">
                <a:latin typeface="Consolas" panose="020B0609020204030204" pitchFamily="49" charset="0"/>
              </a:rPr>
              <a:t>("The value is " + num);</a:t>
            </a:r>
          </a:p>
          <a:p>
            <a:pPr>
              <a:buFontTx/>
              <a:buNone/>
            </a:pPr>
            <a:r>
              <a:rPr lang="en-US" altLang="en-US" sz="2400" dirty="0">
                <a:latin typeface="Consolas" panose="020B0609020204030204" pitchFamily="49" charset="0"/>
              </a:rPr>
              <a:t>} </a:t>
            </a:r>
          </a:p>
        </p:txBody>
      </p:sp>
      <p:sp>
        <p:nvSpPr>
          <p:cNvPr id="13" name="Line 5">
            <a:extLst>
              <a:ext uri="{FF2B5EF4-FFF2-40B4-BE49-F238E27FC236}">
                <a16:creationId xmlns:a16="http://schemas.microsoft.com/office/drawing/2014/main" id="{A8796726-0F8E-098D-B256-473752BBFE6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17473" y="3429001"/>
            <a:ext cx="1375065" cy="346074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cxnSp>
        <p:nvCxnSpPr>
          <p:cNvPr id="14" name="Straight Arrow Connector 2">
            <a:extLst>
              <a:ext uri="{FF2B5EF4-FFF2-40B4-BE49-F238E27FC236}">
                <a16:creationId xmlns:a16="http://schemas.microsoft.com/office/drawing/2014/main" id="{9A93E8DE-71F4-8743-A0EF-F8AA60BC9F1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391893" y="3968750"/>
            <a:ext cx="3338943" cy="63442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Line 5">
            <a:extLst>
              <a:ext uri="{FF2B5EF4-FFF2-40B4-BE49-F238E27FC236}">
                <a16:creationId xmlns:a16="http://schemas.microsoft.com/office/drawing/2014/main" id="{133B0F5B-92EF-206A-2488-C19005BC9F62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2537" y="3771323"/>
            <a:ext cx="1046015" cy="83185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" name="Text Box 4">
            <a:extLst>
              <a:ext uri="{FF2B5EF4-FFF2-40B4-BE49-F238E27FC236}">
                <a16:creationId xmlns:a16="http://schemas.microsoft.com/office/drawing/2014/main" id="{F39CA681-31E2-BA98-0994-7291A10059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9464" y="3335042"/>
            <a:ext cx="3505200" cy="830997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457200" indent="-457200" eaLnBrk="1" hangingPunct="1">
              <a:spcAft>
                <a:spcPct val="20000"/>
              </a:spcAft>
              <a:buClr>
                <a:schemeClr val="accent2"/>
              </a:buClr>
              <a:buSzPct val="110000"/>
              <a:buFontTx/>
              <a:buNone/>
            </a:pPr>
            <a:r>
              <a:rPr lang="en-US" altLang="en-US" sz="2400" dirty="0">
                <a:solidFill>
                  <a:srgbClr val="FF3300"/>
                </a:solidFill>
              </a:rPr>
              <a:t>      Error! Can’t convert     </a:t>
            </a:r>
            <a:r>
              <a:rPr lang="en-US" altLang="en-US" sz="2400" dirty="0">
                <a:solidFill>
                  <a:srgbClr val="FF3300"/>
                </a:solidFill>
                <a:latin typeface="Courier New" panose="02070309020205020404" pitchFamily="49" charset="0"/>
              </a:rPr>
              <a:t>double </a:t>
            </a:r>
            <a:r>
              <a:rPr lang="en-US" altLang="en-US" sz="2400" dirty="0">
                <a:solidFill>
                  <a:srgbClr val="FF3300"/>
                </a:solidFill>
              </a:rPr>
              <a:t>to </a:t>
            </a:r>
            <a:r>
              <a:rPr lang="en-US" altLang="en-US" sz="2400" dirty="0">
                <a:solidFill>
                  <a:srgbClr val="FF3300"/>
                </a:solidFill>
                <a:latin typeface="Courier New" panose="02070309020205020404" pitchFamily="49" charset="0"/>
              </a:rPr>
              <a:t>int</a:t>
            </a:r>
          </a:p>
        </p:txBody>
      </p:sp>
    </p:spTree>
    <p:extLst>
      <p:ext uri="{BB962C8B-B14F-4D97-AF65-F5344CB8AC3E}">
        <p14:creationId xmlns:p14="http://schemas.microsoft.com/office/powerpoint/2010/main" val="27139835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EAE56C6-22EB-9268-4C5F-3B1240EF9309}"/>
              </a:ext>
            </a:extLst>
          </p:cNvPr>
          <p:cNvSpPr txBox="1">
            <a:spLocks noChangeArrowheads="1"/>
          </p:cNvSpPr>
          <p:nvPr/>
        </p:nvSpPr>
        <p:spPr>
          <a:xfrm>
            <a:off x="1444336" y="142154"/>
            <a:ext cx="4987636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Passing Multiple Arguments </a:t>
            </a:r>
            <a:endParaRPr lang="en-US" altLang="en-US" sz="3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F5CF843-0626-DC03-2DB3-2F99D5828C65}"/>
              </a:ext>
            </a:extLst>
          </p:cNvPr>
          <p:cNvSpPr txBox="1">
            <a:spLocks noChangeArrowheads="1"/>
          </p:cNvSpPr>
          <p:nvPr/>
        </p:nvSpPr>
        <p:spPr>
          <a:xfrm>
            <a:off x="1631370" y="1600200"/>
            <a:ext cx="8925793" cy="472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endParaRPr lang="en-US" altLang="en-US" sz="2400" b="1" dirty="0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endParaRPr lang="en-US" altLang="en-US" sz="2400" b="1" dirty="0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z="2000" b="1" dirty="0" err="1">
                <a:latin typeface="Courier New" panose="02070309020205020404" pitchFamily="49" charset="0"/>
              </a:rPr>
              <a:t>showSum</a:t>
            </a:r>
            <a:r>
              <a:rPr lang="en-US" altLang="en-US" sz="2000" b="1" dirty="0">
                <a:latin typeface="Courier New" panose="02070309020205020404" pitchFamily="49" charset="0"/>
              </a:rPr>
              <a:t>(5, 10);  </a:t>
            </a:r>
          </a:p>
          <a:p>
            <a:pPr>
              <a:buFontTx/>
              <a:buNone/>
            </a:pPr>
            <a:endParaRPr lang="en-US" altLang="en-US" sz="2000" b="1" dirty="0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public static void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showSum</a:t>
            </a:r>
            <a:r>
              <a:rPr lang="en-US" altLang="en-US" sz="2000" b="1" dirty="0">
                <a:latin typeface="Courier New" panose="02070309020205020404" pitchFamily="49" charset="0"/>
              </a:rPr>
              <a:t>(double num1, double num2)</a:t>
            </a:r>
          </a:p>
          <a:p>
            <a:pPr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{</a:t>
            </a:r>
          </a:p>
          <a:p>
            <a:pPr lvl="1"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double sum; //storage for holding sum</a:t>
            </a:r>
          </a:p>
          <a:p>
            <a:pPr lvl="1"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sum = num1 + num2;</a:t>
            </a:r>
          </a:p>
          <a:p>
            <a:pPr lvl="1">
              <a:buFontTx/>
              <a:buNone/>
            </a:pPr>
            <a:r>
              <a:rPr lang="en-US" altLang="en-US" sz="2000" b="1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b="1" dirty="0">
                <a:latin typeface="Courier New" panose="02070309020205020404" pitchFamily="49" charset="0"/>
              </a:rPr>
              <a:t>("The sum is " + sum);</a:t>
            </a:r>
          </a:p>
          <a:p>
            <a:pPr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} </a:t>
            </a: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BFBC1768-D9A3-8497-11BA-6BCB6076BF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9770" y="1447800"/>
            <a:ext cx="6115821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>
                <a:solidFill>
                  <a:srgbClr val="FF3300"/>
                </a:solidFill>
              </a:rPr>
              <a:t>Argument 5 is copied into the </a:t>
            </a:r>
            <a:r>
              <a:rPr lang="en-US" altLang="en-US" sz="2000" b="1">
                <a:solidFill>
                  <a:srgbClr val="FF3300"/>
                </a:solidFill>
                <a:latin typeface="Courier New" panose="02070309020205020404" pitchFamily="49" charset="0"/>
              </a:rPr>
              <a:t>num1</a:t>
            </a:r>
            <a:r>
              <a:rPr lang="en-US" altLang="en-US" sz="2000">
                <a:solidFill>
                  <a:srgbClr val="FF3300"/>
                </a:solidFill>
              </a:rPr>
              <a:t> parameter.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>
                <a:solidFill>
                  <a:srgbClr val="FF3300"/>
                </a:solidFill>
              </a:rPr>
              <a:t>Argument 10 is copied into the </a:t>
            </a:r>
            <a:r>
              <a:rPr lang="en-US" altLang="en-US" sz="2000" b="1">
                <a:solidFill>
                  <a:srgbClr val="FF3300"/>
                </a:solidFill>
                <a:latin typeface="Courier New" panose="02070309020205020404" pitchFamily="49" charset="0"/>
              </a:rPr>
              <a:t>num2</a:t>
            </a:r>
            <a:r>
              <a:rPr lang="en-US" altLang="en-US" sz="2000">
                <a:solidFill>
                  <a:srgbClr val="FF3300"/>
                </a:solidFill>
              </a:rPr>
              <a:t> parameter.</a:t>
            </a:r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BCE9CBCF-BED2-1CF2-BF8F-6A21C842CFF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02971" y="2971795"/>
            <a:ext cx="4114800" cy="5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" name="Line 7">
            <a:extLst>
              <a:ext uri="{FF2B5EF4-FFF2-40B4-BE49-F238E27FC236}">
                <a16:creationId xmlns:a16="http://schemas.microsoft.com/office/drawing/2014/main" id="{4F475A53-D941-097E-E41F-73B27232C7D8}"/>
              </a:ext>
            </a:extLst>
          </p:cNvPr>
          <p:cNvSpPr>
            <a:spLocks noChangeShapeType="1"/>
          </p:cNvSpPr>
          <p:nvPr/>
        </p:nvSpPr>
        <p:spPr bwMode="auto">
          <a:xfrm>
            <a:off x="3002971" y="2819400"/>
            <a:ext cx="0" cy="152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" name="Line 8">
            <a:extLst>
              <a:ext uri="{FF2B5EF4-FFF2-40B4-BE49-F238E27FC236}">
                <a16:creationId xmlns:a16="http://schemas.microsoft.com/office/drawing/2014/main" id="{B2DCA0A6-43E0-1EC7-341F-439AEA6C47C8}"/>
              </a:ext>
            </a:extLst>
          </p:cNvPr>
          <p:cNvSpPr>
            <a:spLocks noChangeShapeType="1"/>
          </p:cNvSpPr>
          <p:nvPr/>
        </p:nvSpPr>
        <p:spPr bwMode="auto">
          <a:xfrm>
            <a:off x="3536371" y="2819400"/>
            <a:ext cx="0" cy="76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" name="Line 9">
            <a:extLst>
              <a:ext uri="{FF2B5EF4-FFF2-40B4-BE49-F238E27FC236}">
                <a16:creationId xmlns:a16="http://schemas.microsoft.com/office/drawing/2014/main" id="{68D937AA-57D9-0C6F-DBE1-9BD39B203F35}"/>
              </a:ext>
            </a:extLst>
          </p:cNvPr>
          <p:cNvSpPr>
            <a:spLocks noChangeShapeType="1"/>
          </p:cNvSpPr>
          <p:nvPr/>
        </p:nvSpPr>
        <p:spPr bwMode="auto">
          <a:xfrm>
            <a:off x="3536370" y="2895600"/>
            <a:ext cx="5638801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" name="Line 10">
            <a:extLst>
              <a:ext uri="{FF2B5EF4-FFF2-40B4-BE49-F238E27FC236}">
                <a16:creationId xmlns:a16="http://schemas.microsoft.com/office/drawing/2014/main" id="{D42B8DE8-A188-CD86-9B87-0C000E4173C7}"/>
              </a:ext>
            </a:extLst>
          </p:cNvPr>
          <p:cNvSpPr>
            <a:spLocks noChangeShapeType="1"/>
          </p:cNvSpPr>
          <p:nvPr/>
        </p:nvSpPr>
        <p:spPr bwMode="auto">
          <a:xfrm>
            <a:off x="7117771" y="2971800"/>
            <a:ext cx="0" cy="2286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" name="Line 11">
            <a:extLst>
              <a:ext uri="{FF2B5EF4-FFF2-40B4-BE49-F238E27FC236}">
                <a16:creationId xmlns:a16="http://schemas.microsoft.com/office/drawing/2014/main" id="{9E8E255E-B7D7-01B5-4C08-DA8AA553EC28}"/>
              </a:ext>
            </a:extLst>
          </p:cNvPr>
          <p:cNvSpPr>
            <a:spLocks noChangeShapeType="1"/>
          </p:cNvSpPr>
          <p:nvPr/>
        </p:nvSpPr>
        <p:spPr bwMode="auto">
          <a:xfrm>
            <a:off x="9175171" y="2895600"/>
            <a:ext cx="0" cy="304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" name="Text Box 12">
            <a:extLst>
              <a:ext uri="{FF2B5EF4-FFF2-40B4-BE49-F238E27FC236}">
                <a16:creationId xmlns:a16="http://schemas.microsoft.com/office/drawing/2014/main" id="{B0F44832-30BF-6B9C-BEE6-49070F04CD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4571" y="2362200"/>
            <a:ext cx="4297604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rgbClr val="FF3300"/>
                </a:solidFill>
              </a:rPr>
              <a:t>NOTE:  Order matters!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85916D5-9B39-412E-19D0-6102DB616962}"/>
              </a:ext>
            </a:extLst>
          </p:cNvPr>
          <p:cNvSpPr txBox="1"/>
          <p:nvPr/>
        </p:nvSpPr>
        <p:spPr>
          <a:xfrm>
            <a:off x="8103321" y="3716338"/>
            <a:ext cx="1900863" cy="36933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/>
              <a:t>              5.0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7520CD5-67BC-E2E3-CF6C-86FD226B911E}"/>
              </a:ext>
            </a:extLst>
          </p:cNvPr>
          <p:cNvSpPr txBox="1"/>
          <p:nvPr/>
        </p:nvSpPr>
        <p:spPr>
          <a:xfrm>
            <a:off x="8103321" y="4152900"/>
            <a:ext cx="1900863" cy="36933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/>
              <a:t>            10.0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5348E17-4EAE-3065-60F3-626B4835F7DB}"/>
              </a:ext>
            </a:extLst>
          </p:cNvPr>
          <p:cNvCxnSpPr>
            <a:cxnSpLocks/>
            <a:endCxn id="13" idx="1"/>
          </p:cNvCxnSpPr>
          <p:nvPr/>
        </p:nvCxnSpPr>
        <p:spPr bwMode="auto">
          <a:xfrm>
            <a:off x="7232073" y="3563938"/>
            <a:ext cx="871248" cy="3370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0B997E6-F546-5165-7F19-8242BC92D654}"/>
              </a:ext>
            </a:extLst>
          </p:cNvPr>
          <p:cNvCxnSpPr>
            <a:cxnSpLocks/>
            <a:endCxn id="14" idx="1"/>
          </p:cNvCxnSpPr>
          <p:nvPr/>
        </p:nvCxnSpPr>
        <p:spPr bwMode="auto">
          <a:xfrm flipH="1">
            <a:off x="8103321" y="3532909"/>
            <a:ext cx="1206934" cy="80465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783AAE2-5600-A38F-D398-17E842C79C0D}"/>
              </a:ext>
            </a:extLst>
          </p:cNvPr>
          <p:cNvSpPr txBox="1"/>
          <p:nvPr/>
        </p:nvSpPr>
        <p:spPr>
          <a:xfrm>
            <a:off x="8089899" y="5119688"/>
            <a:ext cx="1900863" cy="36933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/>
              <a:t>            15.0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0500898-75DC-D94B-1164-1684EE730FAD}"/>
              </a:ext>
            </a:extLst>
          </p:cNvPr>
          <p:cNvCxnSpPr>
            <a:cxnSpLocks/>
          </p:cNvCxnSpPr>
          <p:nvPr/>
        </p:nvCxnSpPr>
        <p:spPr bwMode="auto">
          <a:xfrm>
            <a:off x="3612571" y="4233863"/>
            <a:ext cx="4477328" cy="106945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330B89D1-0B24-669B-E3EB-4035A6FCFEB1}"/>
              </a:ext>
            </a:extLst>
          </p:cNvPr>
          <p:cNvSpPr txBox="1"/>
          <p:nvPr/>
        </p:nvSpPr>
        <p:spPr>
          <a:xfrm>
            <a:off x="1255134" y="5924550"/>
            <a:ext cx="4840866" cy="40005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Argument is a value of an actual parameter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E691064-619B-8C4D-E669-62678927E553}"/>
              </a:ext>
            </a:extLst>
          </p:cNvPr>
          <p:cNvSpPr txBox="1"/>
          <p:nvPr/>
        </p:nvSpPr>
        <p:spPr>
          <a:xfrm>
            <a:off x="6275892" y="5924550"/>
            <a:ext cx="4197740" cy="40005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formal parameter: num1 and num2.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91096EC-B4EA-6199-F431-6776E057D29D}"/>
              </a:ext>
            </a:extLst>
          </p:cNvPr>
          <p:cNvSpPr txBox="1"/>
          <p:nvPr/>
        </p:nvSpPr>
        <p:spPr>
          <a:xfrm>
            <a:off x="7432963" y="270669"/>
            <a:ext cx="2198444" cy="110799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200" dirty="0"/>
              <a:t>double x = 5;</a:t>
            </a:r>
          </a:p>
          <a:p>
            <a:pPr>
              <a:defRPr/>
            </a:pPr>
            <a:r>
              <a:rPr lang="en-US" sz="2200" dirty="0"/>
              <a:t>double y = 10;</a:t>
            </a:r>
          </a:p>
          <a:p>
            <a:pPr>
              <a:defRPr/>
            </a:pPr>
            <a:r>
              <a:rPr lang="en-US" sz="2200" dirty="0" err="1"/>
              <a:t>showSum</a:t>
            </a:r>
            <a:r>
              <a:rPr lang="en-US" sz="2200" dirty="0"/>
              <a:t>(x, y);</a:t>
            </a:r>
          </a:p>
        </p:txBody>
      </p:sp>
    </p:spTree>
    <p:extLst>
      <p:ext uri="{BB962C8B-B14F-4D97-AF65-F5344CB8AC3E}">
        <p14:creationId xmlns:p14="http://schemas.microsoft.com/office/powerpoint/2010/main" val="37747622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A9E7E1F-9F5A-CC36-0D0F-EDEFE3C9673C}"/>
              </a:ext>
            </a:extLst>
          </p:cNvPr>
          <p:cNvSpPr txBox="1">
            <a:spLocks noChangeArrowheads="1"/>
          </p:cNvSpPr>
          <p:nvPr/>
        </p:nvSpPr>
        <p:spPr>
          <a:xfrm>
            <a:off x="1489364" y="131618"/>
            <a:ext cx="5784272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Arguments are Passed by Value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C241E26-B70B-7980-57A7-045C2ED5C92C}"/>
              </a:ext>
            </a:extLst>
          </p:cNvPr>
          <p:cNvSpPr txBox="1">
            <a:spLocks noChangeArrowheads="1"/>
          </p:cNvSpPr>
          <p:nvPr/>
        </p:nvSpPr>
        <p:spPr>
          <a:xfrm>
            <a:off x="1489364" y="1530928"/>
            <a:ext cx="8229601" cy="42464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8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Java, all arguments of the </a:t>
            </a:r>
            <a:r>
              <a:rPr lang="en-US" altLang="en-US" sz="2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primitive data types are </a:t>
            </a:r>
            <a:r>
              <a:rPr lang="en-US" altLang="en-US" sz="26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passed by value</a:t>
            </a:r>
            <a:r>
              <a:rPr lang="en-US" altLang="en-US" sz="2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 </a:t>
            </a:r>
            <a:r>
              <a:rPr lang="en-US" altLang="en-US" sz="26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only a copy of an argument’s value is passed into a parameter variable.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method’s parameter variables are </a:t>
            </a:r>
            <a:r>
              <a:rPr lang="en-US" altLang="en-US" sz="2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separate and distinct from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arguments that are listed inside the parentheses of a method call.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(the value of) a parameter variable is changed inside a method, it does not affect</a:t>
            </a:r>
            <a:r>
              <a:rPr lang="en-US" altLang="en-US" sz="2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original argument (value)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sz="2000" dirty="0"/>
              <a:t>See example:  </a:t>
            </a:r>
            <a:r>
              <a:rPr lang="en-US" altLang="en-US" sz="2000" dirty="0">
                <a:hlinkClick r:id="rId2" action="ppaction://hlinkfile"/>
              </a:rPr>
              <a:t>PassByValue.java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5645209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B43CB0-1A13-42F4-9731-256C8CF53B3A}"/>
              </a:ext>
            </a:extLst>
          </p:cNvPr>
          <p:cNvSpPr/>
          <p:nvPr/>
        </p:nvSpPr>
        <p:spPr>
          <a:xfrm>
            <a:off x="2345473" y="197346"/>
            <a:ext cx="6096000" cy="64633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LearnCH05_10092023 {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){</a:t>
            </a:r>
          </a:p>
          <a:p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     // </a:t>
            </a:r>
            <a:r>
              <a:rPr lang="en-US" b="1" dirty="0">
                <a:solidFill>
                  <a:srgbClr val="7F9FBF"/>
                </a:solidFill>
                <a:latin typeface="Consolas" panose="020B0609020204030204" pitchFamily="49" charset="0"/>
              </a:rPr>
              <a:t>TODO</a:t>
            </a:r>
            <a:r>
              <a:rPr lang="en-US" b="1" dirty="0">
                <a:solidFill>
                  <a:srgbClr val="3F7F5F"/>
                </a:solidFill>
                <a:latin typeface="Consolas" panose="020B0609020204030204" pitchFamily="49" charset="0"/>
              </a:rPr>
              <a:t> Auto-generated method stub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6A3E3E"/>
                </a:solidFill>
                <a:latin typeface="Consolas" panose="020B0609020204030204" pitchFamily="49" charset="0"/>
              </a:rPr>
              <a:t>numbers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= 5;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b="1" i="1" dirty="0">
                <a:solidFill>
                  <a:srgbClr val="2A00FF"/>
                </a:solidFill>
                <a:latin typeface="Consolas" panose="020B0609020204030204" pitchFamily="49" charset="0"/>
              </a:rPr>
              <a:t>"1st "</a:t>
            </a:r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b="1" i="1" dirty="0">
                <a:solidFill>
                  <a:srgbClr val="6A3E3E"/>
                </a:solidFill>
                <a:latin typeface="Consolas" panose="020B0609020204030204" pitchFamily="49" charset="0"/>
              </a:rPr>
              <a:t>numbers</a:t>
            </a:r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displayMessage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numbers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b="1" i="1" dirty="0">
                <a:solidFill>
                  <a:srgbClr val="2A00FF"/>
                </a:solidFill>
                <a:latin typeface="Consolas" panose="020B0609020204030204" pitchFamily="49" charset="0"/>
              </a:rPr>
              <a:t>"4th "</a:t>
            </a:r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b="1" i="1" dirty="0">
                <a:solidFill>
                  <a:srgbClr val="6A3E3E"/>
                </a:solidFill>
                <a:latin typeface="Consolas" panose="020B0609020204030204" pitchFamily="49" charset="0"/>
              </a:rPr>
              <a:t>numbers</a:t>
            </a:r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/>
              <a:t>}//end of main</a:t>
            </a:r>
          </a:p>
          <a:p>
            <a:endParaRPr lang="en-US" dirty="0"/>
          </a:p>
          <a:p>
            <a:r>
              <a:rPr lang="en-US" b="1" dirty="0"/>
              <a:t>       public static void </a:t>
            </a:r>
            <a:r>
              <a:rPr lang="en-US" b="1" dirty="0" err="1"/>
              <a:t>displayMessage</a:t>
            </a:r>
            <a:r>
              <a:rPr lang="en-US" b="1" dirty="0"/>
              <a:t>(int numbers) {</a:t>
            </a:r>
          </a:p>
          <a:p>
            <a:r>
              <a:rPr lang="en-US" dirty="0"/>
              <a:t>               </a:t>
            </a:r>
            <a:r>
              <a:rPr lang="en-US" dirty="0" err="1"/>
              <a:t>System.</a:t>
            </a:r>
            <a:r>
              <a:rPr lang="en-US" b="1" i="1" dirty="0" err="1"/>
              <a:t>out.println</a:t>
            </a:r>
            <a:r>
              <a:rPr lang="en-US" b="1" i="1" dirty="0"/>
              <a:t>("2nd " + numbers++);</a:t>
            </a:r>
          </a:p>
          <a:p>
            <a:r>
              <a:rPr lang="en-US" dirty="0"/>
              <a:t>               </a:t>
            </a:r>
            <a:r>
              <a:rPr lang="en-US" dirty="0" err="1"/>
              <a:t>System.</a:t>
            </a:r>
            <a:r>
              <a:rPr lang="en-US" b="1" i="1" dirty="0" err="1"/>
              <a:t>out.println</a:t>
            </a:r>
            <a:r>
              <a:rPr lang="en-US" b="1" i="1" dirty="0"/>
              <a:t>("3rd " + numbers);</a:t>
            </a:r>
          </a:p>
          <a:p>
            <a:r>
              <a:rPr lang="en-US" dirty="0"/>
              <a:t>               </a:t>
            </a:r>
            <a:r>
              <a:rPr lang="en-US" b="1" dirty="0"/>
              <a:t>return;</a:t>
            </a:r>
          </a:p>
          <a:p>
            <a:r>
              <a:rPr lang="en-US" dirty="0"/>
              <a:t>         }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en-US" dirty="0"/>
              <a:t>}//end of class</a:t>
            </a:r>
          </a:p>
          <a:p>
            <a:endParaRPr lang="en-US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Output:</a:t>
            </a:r>
          </a:p>
          <a:p>
            <a:r>
              <a:rPr lang="en-US" dirty="0"/>
              <a:t>1st 5</a:t>
            </a:r>
          </a:p>
          <a:p>
            <a:r>
              <a:rPr lang="en-US" dirty="0"/>
              <a:t>2nd 5</a:t>
            </a:r>
          </a:p>
          <a:p>
            <a:r>
              <a:rPr lang="en-US" dirty="0"/>
              <a:t>3rd 6</a:t>
            </a:r>
          </a:p>
          <a:p>
            <a:r>
              <a:rPr lang="en-US" dirty="0"/>
              <a:t>4th 5</a:t>
            </a:r>
          </a:p>
        </p:txBody>
      </p:sp>
    </p:spTree>
    <p:extLst>
      <p:ext uri="{BB962C8B-B14F-4D97-AF65-F5344CB8AC3E}">
        <p14:creationId xmlns:p14="http://schemas.microsoft.com/office/powerpoint/2010/main" val="4273183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A9E7307-1402-98C8-CA6E-4DC1394785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462" y="395287"/>
            <a:ext cx="8383156" cy="64627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methodCall05_01PK;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MethodCallEx01 </a:t>
            </a:r>
            <a:r>
              <a:rPr lang="en-US" altLang="en-US" sz="1800" b="1" dirty="0">
                <a:solidFill>
                  <a:srgbClr val="0000CC"/>
                </a:solidFill>
                <a:latin typeface="Consolas" panose="020B0609020204030204" pitchFamily="49" charset="0"/>
              </a:rPr>
              <a:t>{</a:t>
            </a:r>
            <a:endParaRPr lang="en-US" altLang="en-US" sz="1800" dirty="0">
              <a:solidFill>
                <a:srgbClr val="0000CC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alt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altLang="en-US" sz="1800" b="1" dirty="0">
                <a:solidFill>
                  <a:srgbClr val="FF00FF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  String </a:t>
            </a:r>
            <a:r>
              <a:rPr lang="en-US" altLang="en-US" sz="1800" dirty="0" err="1">
                <a:solidFill>
                  <a:srgbClr val="6A3E3E"/>
                </a:solidFill>
                <a:latin typeface="Consolas" panose="020B0609020204030204" pitchFamily="49" charset="0"/>
              </a:rPr>
              <a:t>str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800" dirty="0">
                <a:solidFill>
                  <a:srgbClr val="2A00FF"/>
                </a:solidFill>
                <a:latin typeface="Consolas" panose="020B0609020204030204" pitchFamily="49" charset="0"/>
              </a:rPr>
              <a:t>"Pls. complete this task."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  final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costPerUnit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= 3106.75;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  </a:t>
            </a:r>
            <a:r>
              <a:rPr lang="en-US" altLang="en-US" sz="18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nosUnits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= 10;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  double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totalCost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        </a:t>
            </a:r>
            <a:r>
              <a:rPr lang="en-US" altLang="en-US" sz="1800" dirty="0" err="1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totalCost</a:t>
            </a:r>
            <a:r>
              <a:rPr lang="en-US" alt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= </a:t>
            </a:r>
            <a:r>
              <a:rPr lang="en-US" altLang="en-US" sz="1800" i="1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computeTCost</a:t>
            </a:r>
            <a:r>
              <a:rPr lang="en-US" altLang="en-US" sz="1800" i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(</a:t>
            </a:r>
            <a:r>
              <a:rPr lang="en-US" altLang="en-US" sz="1800" i="1" dirty="0" err="1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costPerUnit</a:t>
            </a:r>
            <a:r>
              <a:rPr lang="en-US" altLang="en-US" sz="1800" i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, 10);//(param, </a:t>
            </a:r>
            <a:r>
              <a:rPr lang="en-US" altLang="en-US" sz="1800" i="1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arg</a:t>
            </a:r>
            <a:r>
              <a:rPr lang="en-US" altLang="en-US" sz="1800" i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)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800" dirty="0">
                <a:solidFill>
                  <a:srgbClr val="3F7F5F"/>
                </a:solidFill>
                <a:latin typeface="Consolas" panose="020B0609020204030204" pitchFamily="49" charset="0"/>
              </a:rPr>
              <a:t>//or    </a:t>
            </a:r>
            <a:r>
              <a:rPr lang="en-US" altLang="en-US" sz="1800" dirty="0" err="1">
                <a:solidFill>
                  <a:srgbClr val="3F7F5F"/>
                </a:solidFill>
                <a:latin typeface="Consolas" panose="020B0609020204030204" pitchFamily="49" charset="0"/>
              </a:rPr>
              <a:t>totalCost</a:t>
            </a:r>
            <a:r>
              <a:rPr lang="en-US" altLang="en-US" sz="1800" dirty="0">
                <a:solidFill>
                  <a:srgbClr val="3F7F5F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800" dirty="0" err="1">
                <a:solidFill>
                  <a:srgbClr val="3F7F5F"/>
                </a:solidFill>
                <a:latin typeface="Consolas" panose="020B0609020204030204" pitchFamily="49" charset="0"/>
              </a:rPr>
              <a:t>computeTCost</a:t>
            </a:r>
            <a:r>
              <a:rPr lang="en-US" altLang="en-US" sz="1800" dirty="0">
                <a:solidFill>
                  <a:srgbClr val="3F7F5F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dirty="0" err="1">
                <a:solidFill>
                  <a:srgbClr val="3F7F5F"/>
                </a:solidFill>
                <a:latin typeface="Consolas" panose="020B0609020204030204" pitchFamily="49" charset="0"/>
              </a:rPr>
              <a:t>costPerUnit</a:t>
            </a:r>
            <a:r>
              <a:rPr lang="en-US" altLang="en-US" sz="1800" dirty="0">
                <a:solidFill>
                  <a:srgbClr val="3F7F5F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1800" dirty="0" err="1">
                <a:solidFill>
                  <a:srgbClr val="3F7F5F"/>
                </a:solidFill>
                <a:latin typeface="Consolas" panose="020B0609020204030204" pitchFamily="49" charset="0"/>
              </a:rPr>
              <a:t>nosUnits</a:t>
            </a:r>
            <a:r>
              <a:rPr lang="en-US" altLang="en-US" sz="1800" dirty="0">
                <a:solidFill>
                  <a:srgbClr val="3F7F5F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800" i="1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altLang="en-US" sz="18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displayMessage</a:t>
            </a:r>
            <a:r>
              <a:rPr lang="en-US" altLang="en-US" sz="18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str</a:t>
            </a:r>
            <a:r>
              <a:rPr lang="en-US" altLang="en-US" sz="1800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1800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costPerUnit</a:t>
            </a:r>
            <a:r>
              <a:rPr lang="en-US" altLang="en-US" sz="1800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1800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totalCost</a:t>
            </a:r>
            <a:r>
              <a:rPr lang="en-US" altLang="en-US" sz="1800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800" dirty="0">
                <a:solidFill>
                  <a:srgbClr val="FF00FF"/>
                </a:solidFill>
                <a:latin typeface="Consolas" panose="020B0609020204030204" pitchFamily="49" charset="0"/>
              </a:rPr>
              <a:t>}//end of main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displayMessage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(String </a:t>
            </a:r>
            <a:r>
              <a:rPr lang="en-US" alt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strLine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,  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     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cost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tCost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strLine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 </a:t>
            </a:r>
            <a:r>
              <a:rPr lang="en-US" altLang="en-US" sz="18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"\</a:t>
            </a:r>
            <a:r>
              <a:rPr lang="en-US" altLang="en-US" sz="1800" b="1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nThe</a:t>
            </a:r>
            <a:r>
              <a:rPr lang="en-US" altLang="en-US" sz="18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 unit cost is %,.2f.\n"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800" dirty="0">
                <a:solidFill>
                  <a:srgbClr val="2A00FF"/>
                </a:solidFill>
                <a:latin typeface="Consolas" panose="020B0609020204030204" pitchFamily="49" charset="0"/>
              </a:rPr>
              <a:t>             "The total cost is %,.2f.\n"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cost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1800" dirty="0" err="1">
                <a:solidFill>
                  <a:srgbClr val="6A3E3E"/>
                </a:solidFill>
                <a:latin typeface="Consolas" panose="020B0609020204030204" pitchFamily="49" charset="0"/>
              </a:rPr>
              <a:t>tCost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r>
              <a:rPr lang="en-US" altLang="en-US" sz="1800" dirty="0">
                <a:solidFill>
                  <a:srgbClr val="000000"/>
                </a:solidFill>
                <a:latin typeface="+mn-lt"/>
              </a:rPr>
              <a:t>//you can change cost(or replaced by </a:t>
            </a:r>
            <a:r>
              <a:rPr lang="en-US" altLang="en-US" sz="1800" dirty="0" err="1">
                <a:solidFill>
                  <a:srgbClr val="000000"/>
                </a:solidFill>
                <a:latin typeface="+mn-lt"/>
              </a:rPr>
              <a:t>costPerUnit</a:t>
            </a:r>
            <a:r>
              <a:rPr lang="en-US" altLang="en-US" sz="1800" dirty="0">
                <a:solidFill>
                  <a:srgbClr val="000000"/>
                </a:solidFill>
                <a:latin typeface="+mn-lt"/>
              </a:rPr>
              <a:t>) although final </a:t>
            </a:r>
            <a:r>
              <a:rPr lang="en-US" altLang="en-US" sz="1800" dirty="0" err="1">
                <a:solidFill>
                  <a:srgbClr val="000000"/>
                </a:solidFill>
                <a:latin typeface="+mn-lt"/>
              </a:rPr>
              <a:t>costPerUnit</a:t>
            </a:r>
            <a:r>
              <a:rPr lang="en-US" altLang="en-US" sz="1800" dirty="0">
                <a:solidFill>
                  <a:srgbClr val="000000"/>
                </a:solidFill>
                <a:latin typeface="+mn-lt"/>
              </a:rPr>
              <a:t>.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computeTCost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uCost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,     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                     </a:t>
            </a:r>
            <a:r>
              <a:rPr lang="en-US" altLang="en-US" sz="18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uNos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   </a:t>
            </a:r>
            <a:r>
              <a:rPr lang="en-US" altLang="en-US" sz="1800" b="1" dirty="0">
                <a:solidFill>
                  <a:srgbClr val="7F0055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return</a:t>
            </a:r>
            <a:r>
              <a:rPr lang="en-US" altLang="en-US" sz="18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</a:t>
            </a:r>
            <a:r>
              <a:rPr lang="en-US" altLang="en-US" sz="1800" b="1" dirty="0" err="1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uCost</a:t>
            </a:r>
            <a:r>
              <a:rPr lang="en-US" altLang="en-US" sz="18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* </a:t>
            </a:r>
            <a:r>
              <a:rPr lang="en-US" altLang="en-US" sz="1800" b="1" dirty="0" err="1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uNos</a:t>
            </a:r>
            <a:r>
              <a:rPr lang="en-US" altLang="en-US" sz="18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800" dirty="0">
                <a:solidFill>
                  <a:srgbClr val="0000CC"/>
                </a:solidFill>
                <a:latin typeface="Consolas" panose="020B0609020204030204" pitchFamily="49" charset="0"/>
              </a:rPr>
              <a:t>}//end class MethodCallEx01</a:t>
            </a:r>
            <a:endParaRPr lang="en-US" altLang="en-US" sz="18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2864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8505AFC-7FD1-9487-E702-ABE081531C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2739" y="0"/>
            <a:ext cx="8348233" cy="68627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methodCall05_01PK;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java.util.Random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MethodCallEx01 {</a:t>
            </a: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  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rNumber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       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rNumber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RandomNosGen</a:t>
            </a:r>
            <a:r>
              <a:rPr lang="en-US" altLang="en-US" sz="2000" i="1" dirty="0">
                <a:solidFill>
                  <a:srgbClr val="000000"/>
                </a:solidFill>
                <a:latin typeface="Consolas" panose="020B0609020204030204" pitchFamily="49" charset="0"/>
              </a:rPr>
              <a:t>(100, 50); //[-50, 49]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random number is 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                  </a:t>
            </a:r>
            <a:r>
              <a:rPr lang="en-US" altLang="en-US" sz="20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rNumber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}//end main</a:t>
            </a: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altLang="en-US" sz="2000" b="1" dirty="0">
                <a:solidFill>
                  <a:srgbClr val="7F9FBF"/>
                </a:solidFill>
                <a:latin typeface="Consolas" panose="020B0609020204030204" pitchFamily="49" charset="0"/>
              </a:rPr>
              <a:t>@param</a:t>
            </a:r>
            <a:r>
              <a:rPr lang="en-US" altLang="en-US" sz="2000" b="1" dirty="0">
                <a:solidFill>
                  <a:srgbClr val="3F5FBF"/>
                </a:solidFill>
                <a:latin typeface="Consolas" panose="020B0609020204030204" pitchFamily="49" charset="0"/>
              </a:rPr>
              <a:t> range   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altLang="en-US" sz="2000" b="1" dirty="0">
                <a:solidFill>
                  <a:srgbClr val="7F9FBF"/>
                </a:solidFill>
                <a:latin typeface="Consolas" panose="020B0609020204030204" pitchFamily="49" charset="0"/>
              </a:rPr>
              <a:t>@param</a:t>
            </a:r>
            <a:r>
              <a:rPr lang="en-US" altLang="en-US" sz="2000" b="1" dirty="0">
                <a:solidFill>
                  <a:srgbClr val="3F5FBF"/>
                </a:solidFill>
                <a:latin typeface="Consolas" panose="020B0609020204030204" pitchFamily="49" charset="0"/>
              </a:rPr>
              <a:t> between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altLang="en-US" sz="2000" b="1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3F5FBF"/>
                </a:solidFill>
                <a:latin typeface="Consolas" panose="020B0609020204030204" pitchFamily="49" charset="0"/>
              </a:rPr>
              <a:t> */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RandomNosGen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range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,              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              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between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Random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rand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Random();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  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rNumber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rand</a:t>
            </a:r>
            <a:r>
              <a:rPr lang="en-US" alt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.nextInt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range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 -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between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  return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rNumber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} //end class MethodCallEx01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18CF755-C922-D955-E2AD-56B52566B6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0247" y="6231081"/>
            <a:ext cx="4092575" cy="461963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The random number is 34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8734016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EBB7DF4-EF30-C1D6-AD2E-D2484C5056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5509" y="335756"/>
            <a:ext cx="9092045" cy="652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chapter05_demos;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java.util.Random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Chapter_05_Demons {</a:t>
            </a:r>
            <a:endParaRPr lang="en-US" altLang="en-US" sz="22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   public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altLang="en-US" sz="22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	int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rNumber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2200" dirty="0">
                <a:solidFill>
                  <a:srgbClr val="FF00FF"/>
                </a:solidFill>
                <a:latin typeface="Consolas" panose="020B0609020204030204" pitchFamily="49" charset="0"/>
              </a:rPr>
              <a:t>Random rand = </a:t>
            </a:r>
            <a:r>
              <a:rPr lang="en-US" altLang="en-US" sz="2200" b="1" dirty="0">
                <a:solidFill>
                  <a:srgbClr val="FF00FF"/>
                </a:solidFill>
                <a:latin typeface="Consolas" panose="020B0609020204030204" pitchFamily="49" charset="0"/>
              </a:rPr>
              <a:t>new Random();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2200" dirty="0" err="1">
                <a:solidFill>
                  <a:srgbClr val="6A3E3E"/>
                </a:solidFill>
                <a:latin typeface="Consolas" panose="020B0609020204030204" pitchFamily="49" charset="0"/>
              </a:rPr>
              <a:t>rNumber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2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RandomNosGen</a:t>
            </a:r>
            <a:r>
              <a:rPr lang="en-US" altLang="en-US" sz="22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i="1" dirty="0">
                <a:solidFill>
                  <a:srgbClr val="6A3E3E"/>
                </a:solidFill>
                <a:latin typeface="Consolas" panose="020B0609020204030204" pitchFamily="49" charset="0"/>
              </a:rPr>
              <a:t>rand</a:t>
            </a:r>
            <a:r>
              <a:rPr lang="en-US" altLang="en-US" sz="2200" i="1" dirty="0">
                <a:solidFill>
                  <a:srgbClr val="000000"/>
                </a:solidFill>
                <a:latin typeface="Consolas" panose="020B0609020204030204" pitchFamily="49" charset="0"/>
              </a:rPr>
              <a:t>, 100, 50); 	</a:t>
            </a: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random number is "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					  + </a:t>
            </a:r>
            <a:r>
              <a:rPr lang="en-US" altLang="en-US" sz="2200" dirty="0" err="1">
                <a:solidFill>
                  <a:srgbClr val="6A3E3E"/>
                </a:solidFill>
                <a:latin typeface="Consolas" panose="020B0609020204030204" pitchFamily="49" charset="0"/>
              </a:rPr>
              <a:t>rNumber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altLang="en-US" sz="22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} //end of main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   public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RandomNosGen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b="1" dirty="0">
                <a:solidFill>
                  <a:srgbClr val="FF00FF"/>
                </a:solidFill>
                <a:latin typeface="Consolas" panose="020B0609020204030204" pitchFamily="49" charset="0"/>
              </a:rPr>
              <a:t>Random rand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b="1" dirty="0">
                <a:solidFill>
                  <a:srgbClr val="6A3E3E"/>
                </a:solidFill>
                <a:latin typeface="Consolas" panose="020B0609020204030204" pitchFamily="49" charset="0"/>
              </a:rPr>
              <a:t>range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, 						</a:t>
            </a: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b="1" dirty="0">
                <a:solidFill>
                  <a:srgbClr val="6A3E3E"/>
                </a:solidFill>
                <a:latin typeface="Consolas" panose="020B0609020204030204" pitchFamily="49" charset="0"/>
              </a:rPr>
              <a:t>between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3F7F5F"/>
                </a:solidFill>
                <a:latin typeface="Consolas" panose="020B0609020204030204" pitchFamily="49" charset="0"/>
              </a:rPr>
              <a:t>	//Random rand = new Random();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3F7F5F"/>
                </a:solidFill>
                <a:latin typeface="Consolas" panose="020B0609020204030204" pitchFamily="49" charset="0"/>
              </a:rPr>
              <a:t>      //rand = new Random();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	int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rNumber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2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rand</a:t>
            </a:r>
            <a:r>
              <a:rPr lang="en-US" altLang="en-US" sz="2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.nextInt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b="1" dirty="0">
                <a:solidFill>
                  <a:srgbClr val="6A3E3E"/>
                </a:solidFill>
                <a:latin typeface="Consolas" panose="020B0609020204030204" pitchFamily="49" charset="0"/>
              </a:rPr>
              <a:t>range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)-</a:t>
            </a:r>
            <a:r>
              <a:rPr lang="en-US" altLang="en-US" sz="2200" b="1" dirty="0">
                <a:solidFill>
                  <a:srgbClr val="6A3E3E"/>
                </a:solidFill>
                <a:latin typeface="Consolas" panose="020B0609020204030204" pitchFamily="49" charset="0"/>
              </a:rPr>
              <a:t>between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	return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rNumber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} //end of </a:t>
            </a: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RandomNosGen</a:t>
            </a:r>
            <a:endParaRPr lang="en-US" altLang="en-US" sz="22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} //end of class</a:t>
            </a:r>
            <a:endParaRPr lang="en-US" altLang="en-US" sz="2200" dirty="0"/>
          </a:p>
        </p:txBody>
      </p:sp>
    </p:spTree>
    <p:extLst>
      <p:ext uri="{BB962C8B-B14F-4D97-AF65-F5344CB8AC3E}">
        <p14:creationId xmlns:p14="http://schemas.microsoft.com/office/powerpoint/2010/main" val="4035776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61A2B1-CBFE-9137-C990-194B0C776E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2385" y="141184"/>
            <a:ext cx="10015105" cy="661719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randomNumbersCh05;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8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java.util.Random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8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RandomNosCh05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8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altLang="en-US" sz="16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// </a:t>
            </a:r>
            <a:r>
              <a:rPr lang="en-US" altLang="en-US" sz="1600" b="1" dirty="0">
                <a:solidFill>
                  <a:srgbClr val="7F9FBF"/>
                </a:solidFill>
                <a:latin typeface="Consolas" panose="020B0609020204030204" pitchFamily="49" charset="0"/>
              </a:rPr>
              <a:t>TODO</a:t>
            </a:r>
            <a:r>
              <a:rPr lang="en-US" altLang="en-US" sz="1600" b="1" dirty="0">
                <a:solidFill>
                  <a:srgbClr val="3F7F5F"/>
                </a:solidFill>
                <a:latin typeface="Consolas" panose="020B0609020204030204" pitchFamily="49" charset="0"/>
              </a:rPr>
              <a:t> Auto-generated method stub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rNumber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Random </a:t>
            </a:r>
            <a:r>
              <a:rPr lang="en-US" alt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rand</a:t>
            </a: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Random();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600" dirty="0" err="1">
                <a:solidFill>
                  <a:srgbClr val="6A3E3E"/>
                </a:solidFill>
                <a:latin typeface="Consolas" panose="020B0609020204030204" pitchFamily="49" charset="0"/>
              </a:rPr>
              <a:t>rNumber</a:t>
            </a: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6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RandomNosGen</a:t>
            </a:r>
            <a:r>
              <a:rPr lang="en-US" altLang="en-US" sz="1600" i="1" dirty="0">
                <a:solidFill>
                  <a:srgbClr val="000000"/>
                </a:solidFill>
                <a:latin typeface="Consolas" panose="020B0609020204030204" pitchFamily="49" charset="0"/>
              </a:rPr>
              <a:t>(100, 50);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6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6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random number is "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16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rNumber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6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6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2nd random number is: %.4f\n"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           			</a:t>
            </a:r>
            <a:r>
              <a:rPr lang="en-US" altLang="en-US" sz="16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RandomNosGen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rand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100, 50));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en-US" alt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// end of main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600" dirty="0">
              <a:latin typeface="Consolas" panose="020B0609020204030204" pitchFamily="49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RandomNosGen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>
                <a:solidFill>
                  <a:srgbClr val="6A3E3E"/>
                </a:solidFill>
                <a:latin typeface="Consolas" panose="020B0609020204030204" pitchFamily="49" charset="0"/>
              </a:rPr>
              <a:t>range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>
                <a:solidFill>
                  <a:srgbClr val="6A3E3E"/>
                </a:solidFill>
                <a:latin typeface="Consolas" panose="020B0609020204030204" pitchFamily="49" charset="0"/>
              </a:rPr>
              <a:t>between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Random </a:t>
            </a:r>
            <a:r>
              <a:rPr lang="en-US" alt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rand</a:t>
            </a: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Random();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rNumber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600" b="1" dirty="0" err="1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rand</a:t>
            </a:r>
            <a:r>
              <a:rPr lang="en-US" altLang="en-US" sz="1600" b="1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.nextInt</a:t>
            </a:r>
            <a:r>
              <a:rPr lang="en-US" altLang="en-US" sz="16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(</a:t>
            </a:r>
            <a:r>
              <a:rPr lang="en-US" altLang="en-US" sz="1600" b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range</a:t>
            </a:r>
            <a:r>
              <a:rPr lang="en-US" altLang="en-US" sz="16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) - </a:t>
            </a:r>
            <a:r>
              <a:rPr lang="en-US" altLang="en-US" sz="1600" b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between</a:t>
            </a:r>
            <a:r>
              <a:rPr lang="en-US" altLang="en-US" sz="16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;</a:t>
            </a:r>
            <a:r>
              <a:rPr lang="en-US" altLang="en-US" sz="1600" b="1" dirty="0">
                <a:solidFill>
                  <a:srgbClr val="3F7F5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//between through range-(between+1)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rNumber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;                              // [-50, 50)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RandomNosGen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(Random </a:t>
            </a:r>
            <a:r>
              <a:rPr lang="en-US" altLang="en-US" sz="1600" b="1" dirty="0">
                <a:solidFill>
                  <a:srgbClr val="6A3E3E"/>
                </a:solidFill>
                <a:latin typeface="Consolas" panose="020B0609020204030204" pitchFamily="49" charset="0"/>
              </a:rPr>
              <a:t>rand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>
                <a:solidFill>
                  <a:srgbClr val="6A3E3E"/>
                </a:solidFill>
                <a:latin typeface="Consolas" panose="020B0609020204030204" pitchFamily="49" charset="0"/>
              </a:rPr>
              <a:t>range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>
                <a:solidFill>
                  <a:srgbClr val="6A3E3E"/>
                </a:solidFill>
                <a:latin typeface="Consolas" panose="020B0609020204030204" pitchFamily="49" charset="0"/>
              </a:rPr>
              <a:t>between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//Random </a:t>
            </a:r>
            <a:r>
              <a:rPr lang="en-US" altLang="en-US" sz="1600" u="sng" dirty="0">
                <a:solidFill>
                  <a:srgbClr val="3F7F5F"/>
                </a:solidFill>
                <a:latin typeface="Consolas" panose="020B0609020204030204" pitchFamily="49" charset="0"/>
              </a:rPr>
              <a:t>rand = new Random();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rNumber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600" b="1" dirty="0" err="1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rand</a:t>
            </a:r>
            <a:r>
              <a:rPr lang="en-US" altLang="en-US" sz="1600" b="1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.nextInt</a:t>
            </a:r>
            <a:r>
              <a:rPr lang="en-US" altLang="en-US" sz="16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(</a:t>
            </a:r>
            <a:r>
              <a:rPr lang="en-US" altLang="en-US" sz="1600" b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range</a:t>
            </a:r>
            <a:r>
              <a:rPr lang="en-US" altLang="en-US" sz="16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) + </a:t>
            </a:r>
            <a:r>
              <a:rPr lang="en-US" altLang="en-US" sz="1600" b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between</a:t>
            </a:r>
            <a:r>
              <a:rPr lang="en-US" altLang="en-US" sz="16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;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</a:t>
            </a:r>
            <a:r>
              <a:rPr lang="en-US" altLang="en-US" sz="1600" b="1" dirty="0">
                <a:solidFill>
                  <a:srgbClr val="3F7F5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//(range - between +1) through range +(between) [51, 150]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rNumber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9503124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A3498D56-2835-A32A-412F-715C90C25060}"/>
              </a:ext>
            </a:extLst>
          </p:cNvPr>
          <p:cNvSpPr txBox="1">
            <a:spLocks noChangeArrowheads="1"/>
          </p:cNvSpPr>
          <p:nvPr/>
        </p:nvSpPr>
        <p:spPr>
          <a:xfrm>
            <a:off x="1468582" y="135082"/>
            <a:ext cx="7620000" cy="9874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Passing Object References to a Method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51059107-2EDC-1A9B-2394-B516C38EB311}"/>
              </a:ext>
            </a:extLst>
          </p:cNvPr>
          <p:cNvSpPr txBox="1">
            <a:spLocks noChangeArrowheads="1"/>
          </p:cNvSpPr>
          <p:nvPr/>
        </p:nvSpPr>
        <p:spPr>
          <a:xfrm>
            <a:off x="1468582" y="1814945"/>
            <a:ext cx="8475518" cy="32281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Recall that a class-type </a:t>
            </a:r>
            <a:r>
              <a:rPr lang="en-US" altLang="en-US" sz="26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 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does not hold the actual data item that is associated with it, 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</a:t>
            </a:r>
            <a:r>
              <a:rPr lang="en-US" altLang="en-US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holds the memory address of the object.  </a:t>
            </a:r>
          </a:p>
          <a:p>
            <a:pPr marL="457200" indent="-457200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en-US" sz="2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 variable is a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variable associated with an object </a:t>
            </a:r>
            <a:b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an object such as a </a:t>
            </a:r>
            <a:r>
              <a:rPr lang="en-US" altLang="en-US" sz="2600" dirty="0">
                <a:latin typeface="Courier New" panose="02070309020205020404" pitchFamily="49" charset="0"/>
              </a:rPr>
              <a:t>String</a:t>
            </a:r>
            <a:r>
              <a:rPr lang="en-US" altLang="en-US" sz="2600" dirty="0"/>
              <a:t>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passed as an argument, it is </a:t>
            </a:r>
            <a:r>
              <a:rPr lang="en-US" alt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reference to the object that is passed.</a:t>
            </a:r>
          </a:p>
        </p:txBody>
      </p:sp>
      <p:sp>
        <p:nvSpPr>
          <p:cNvPr id="4" name="Down Arrow 1">
            <a:extLst>
              <a:ext uri="{FF2B5EF4-FFF2-40B4-BE49-F238E27FC236}">
                <a16:creationId xmlns:a16="http://schemas.microsoft.com/office/drawing/2014/main" id="{479A94D3-0E65-E0A6-697E-8B8E79F823CB}"/>
              </a:ext>
            </a:extLst>
          </p:cNvPr>
          <p:cNvSpPr>
            <a:spLocks noChangeArrowheads="1"/>
          </p:cNvSpPr>
          <p:nvPr/>
        </p:nvSpPr>
        <p:spPr bwMode="auto">
          <a:xfrm rot="1833347" flipH="1">
            <a:off x="8797780" y="3560763"/>
            <a:ext cx="63500" cy="533400"/>
          </a:xfrm>
          <a:prstGeom prst="downArrow">
            <a:avLst>
              <a:gd name="adj1" fmla="val 50000"/>
              <a:gd name="adj2" fmla="val 50244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518405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2BAEBB51-FB1A-18C2-6283-91CB0B958503}"/>
              </a:ext>
            </a:extLst>
          </p:cNvPr>
          <p:cNvSpPr txBox="1">
            <a:spLocks noChangeArrowheads="1"/>
          </p:cNvSpPr>
          <p:nvPr/>
        </p:nvSpPr>
        <p:spPr>
          <a:xfrm>
            <a:off x="1399309" y="263814"/>
            <a:ext cx="6321136" cy="563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Passing a Reference as an Argument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D3D680C-A7FC-696A-07A5-057712292EA7}"/>
              </a:ext>
            </a:extLst>
          </p:cNvPr>
          <p:cNvSpPr txBox="1">
            <a:spLocks noChangeArrowheads="1"/>
          </p:cNvSpPr>
          <p:nvPr/>
        </p:nvSpPr>
        <p:spPr>
          <a:xfrm>
            <a:off x="1618241" y="1676111"/>
            <a:ext cx="8294687" cy="51054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sz="2400" dirty="0">
                <a:latin typeface="Consolas" panose="020B0609020204030204" pitchFamily="49" charset="0"/>
              </a:rPr>
              <a:t>  </a:t>
            </a:r>
            <a:r>
              <a:rPr lang="en-US" altLang="en-US" sz="2400" dirty="0" err="1">
                <a:latin typeface="Consolas" panose="020B0609020204030204" pitchFamily="49" charset="0"/>
              </a:rPr>
              <a:t>showLength</a:t>
            </a:r>
            <a:r>
              <a:rPr lang="en-US" altLang="en-US" sz="2400" dirty="0">
                <a:latin typeface="Consolas" panose="020B0609020204030204" pitchFamily="49" charset="0"/>
              </a:rPr>
              <a:t>(name);</a:t>
            </a:r>
          </a:p>
          <a:p>
            <a:pPr>
              <a:buFontTx/>
              <a:buNone/>
            </a:pPr>
            <a:endParaRPr lang="en-US" altLang="en-US" sz="2400" b="1" dirty="0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endParaRPr lang="en-US" altLang="en-US" sz="2400" b="1" dirty="0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endParaRPr lang="en-US" altLang="en-US" sz="2400" b="1" dirty="0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endParaRPr lang="en-US" altLang="en-US" sz="2400" b="1" dirty="0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z="2400" dirty="0">
                <a:latin typeface="Consolas" panose="020B0609020204030204" pitchFamily="49" charset="0"/>
              </a:rPr>
              <a:t>public static void </a:t>
            </a:r>
            <a:r>
              <a:rPr lang="en-US" altLang="en-US" sz="2400" dirty="0" err="1">
                <a:latin typeface="Consolas" panose="020B0609020204030204" pitchFamily="49" charset="0"/>
              </a:rPr>
              <a:t>showLength</a:t>
            </a:r>
            <a:r>
              <a:rPr lang="en-US" altLang="en-US" sz="2400" dirty="0">
                <a:latin typeface="Consolas" panose="020B0609020204030204" pitchFamily="49" charset="0"/>
              </a:rPr>
              <a:t>(String str)</a:t>
            </a:r>
          </a:p>
          <a:p>
            <a:pPr>
              <a:buFontTx/>
              <a:buNone/>
            </a:pPr>
            <a:r>
              <a:rPr lang="en-US" altLang="en-US" sz="2400" dirty="0">
                <a:latin typeface="Consolas" panose="020B0609020204030204" pitchFamily="49" charset="0"/>
              </a:rPr>
              <a:t>{</a:t>
            </a:r>
          </a:p>
          <a:p>
            <a:pPr>
              <a:buFontTx/>
              <a:buNone/>
            </a:pPr>
            <a:r>
              <a:rPr lang="en-US" altLang="en-US" sz="2400" dirty="0">
                <a:latin typeface="Consolas" panose="020B0609020204030204" pitchFamily="49" charset="0"/>
              </a:rPr>
              <a:t>	</a:t>
            </a:r>
            <a:r>
              <a:rPr lang="en-US" altLang="en-US" sz="2400" dirty="0" err="1">
                <a:latin typeface="Consolas" panose="020B0609020204030204" pitchFamily="49" charset="0"/>
              </a:rPr>
              <a:t>System.out.println</a:t>
            </a:r>
            <a:r>
              <a:rPr lang="en-US" altLang="en-US" sz="2400" dirty="0">
                <a:latin typeface="Consolas" panose="020B0609020204030204" pitchFamily="49" charset="0"/>
              </a:rPr>
              <a:t>(str + " is " </a:t>
            </a:r>
          </a:p>
          <a:p>
            <a:pPr>
              <a:buFontTx/>
              <a:buNone/>
            </a:pPr>
            <a:r>
              <a:rPr lang="en-US" altLang="en-US" sz="2400" dirty="0">
                <a:latin typeface="Consolas" panose="020B0609020204030204" pitchFamily="49" charset="0"/>
              </a:rPr>
              <a:t>					+ </a:t>
            </a:r>
            <a:r>
              <a:rPr lang="en-US" altLang="en-US" sz="2400" dirty="0" err="1">
                <a:latin typeface="Consolas" panose="020B0609020204030204" pitchFamily="49" charset="0"/>
              </a:rPr>
              <a:t>str.length</a:t>
            </a:r>
            <a:r>
              <a:rPr lang="en-US" altLang="en-US" sz="2400" dirty="0">
                <a:latin typeface="Consolas" panose="020B0609020204030204" pitchFamily="49" charset="0"/>
              </a:rPr>
              <a:t>() 		</a:t>
            </a:r>
          </a:p>
          <a:p>
            <a:pPr>
              <a:buFontTx/>
              <a:buNone/>
            </a:pPr>
            <a:r>
              <a:rPr lang="en-US" altLang="en-US" sz="2400" dirty="0">
                <a:latin typeface="Consolas" panose="020B0609020204030204" pitchFamily="49" charset="0"/>
              </a:rPr>
              <a:t>					+ " characters long.");</a:t>
            </a:r>
          </a:p>
          <a:p>
            <a:pPr>
              <a:buFontTx/>
              <a:buNone/>
            </a:pPr>
            <a:r>
              <a:rPr lang="en-US" altLang="en-US" sz="2400" dirty="0">
                <a:latin typeface="Consolas" panose="020B0609020204030204" pitchFamily="49" charset="0"/>
              </a:rPr>
              <a:t>	str = "Joe "; // see next slide</a:t>
            </a:r>
          </a:p>
          <a:p>
            <a:pPr>
              <a:buFontTx/>
              <a:buNone/>
            </a:pPr>
            <a:r>
              <a:rPr lang="en-US" altLang="en-US" sz="24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7DCAE878-F9D7-1563-74A4-D16C1DA437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2128" y="2168236"/>
            <a:ext cx="1219200" cy="4667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rgbClr val="FF3300"/>
                </a:solidFill>
              </a:rPr>
              <a:t>address</a:t>
            </a: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20DF61B2-3ED8-84BA-8196-CFF08D72B7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2772" y="4258686"/>
            <a:ext cx="1350383" cy="4667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FF3300"/>
                </a:solidFill>
              </a:rPr>
              <a:t>address</a:t>
            </a: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5AE35267-E602-BE19-5373-F1244004C0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2128" y="1711036"/>
            <a:ext cx="1447800" cy="4667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FF3300"/>
                </a:solidFill>
              </a:rPr>
              <a:t>“Warren”</a:t>
            </a:r>
          </a:p>
        </p:txBody>
      </p:sp>
      <p:sp>
        <p:nvSpPr>
          <p:cNvPr id="7" name="Text Box 8">
            <a:extLst>
              <a:ext uri="{FF2B5EF4-FFF2-40B4-BE49-F238E27FC236}">
                <a16:creationId xmlns:a16="http://schemas.microsoft.com/office/drawing/2014/main" id="{5C1A2D2C-0F6F-BF9E-4E55-D2528E957B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1928" y="1253836"/>
            <a:ext cx="4310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FF3300"/>
                </a:solidFill>
              </a:rPr>
              <a:t>Both variables reference the same object</a:t>
            </a:r>
          </a:p>
        </p:txBody>
      </p:sp>
      <p:sp>
        <p:nvSpPr>
          <p:cNvPr id="8" name="Line 9">
            <a:extLst>
              <a:ext uri="{FF2B5EF4-FFF2-40B4-BE49-F238E27FC236}">
                <a16:creationId xmlns:a16="http://schemas.microsoft.com/office/drawing/2014/main" id="{E3F1495A-DFC1-1966-ED17-E2CB58DAD0BB}"/>
              </a:ext>
            </a:extLst>
          </p:cNvPr>
          <p:cNvSpPr>
            <a:spLocks noChangeShapeType="1"/>
          </p:cNvSpPr>
          <p:nvPr/>
        </p:nvSpPr>
        <p:spPr bwMode="auto">
          <a:xfrm>
            <a:off x="4121728" y="1999961"/>
            <a:ext cx="0" cy="168275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" name="Line 10">
            <a:extLst>
              <a:ext uri="{FF2B5EF4-FFF2-40B4-BE49-F238E27FC236}">
                <a16:creationId xmlns:a16="http://schemas.microsoft.com/office/drawing/2014/main" id="{527C8CE5-A058-881A-F786-F235F165ECE7}"/>
              </a:ext>
            </a:extLst>
          </p:cNvPr>
          <p:cNvSpPr>
            <a:spLocks noChangeShapeType="1"/>
          </p:cNvSpPr>
          <p:nvPr/>
        </p:nvSpPr>
        <p:spPr bwMode="auto">
          <a:xfrm>
            <a:off x="4121728" y="2625436"/>
            <a:ext cx="0" cy="304800"/>
          </a:xfrm>
          <a:prstGeom prst="line">
            <a:avLst/>
          </a:prstGeom>
          <a:noFill/>
          <a:ln w="19050">
            <a:solidFill>
              <a:srgbClr val="FF33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" name="Line 11">
            <a:extLst>
              <a:ext uri="{FF2B5EF4-FFF2-40B4-BE49-F238E27FC236}">
                <a16:creationId xmlns:a16="http://schemas.microsoft.com/office/drawing/2014/main" id="{1D154130-B5BD-044F-B149-6CBA1406BF52}"/>
              </a:ext>
            </a:extLst>
          </p:cNvPr>
          <p:cNvSpPr>
            <a:spLocks noChangeShapeType="1"/>
          </p:cNvSpPr>
          <p:nvPr/>
        </p:nvSpPr>
        <p:spPr bwMode="auto">
          <a:xfrm>
            <a:off x="4121728" y="2930235"/>
            <a:ext cx="4181037" cy="1604673"/>
          </a:xfrm>
          <a:prstGeom prst="line">
            <a:avLst/>
          </a:prstGeom>
          <a:noFill/>
          <a:ln w="19050">
            <a:solidFill>
              <a:srgbClr val="FF33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" name="Line 12">
            <a:extLst>
              <a:ext uri="{FF2B5EF4-FFF2-40B4-BE49-F238E27FC236}">
                <a16:creationId xmlns:a16="http://schemas.microsoft.com/office/drawing/2014/main" id="{2806984C-298A-3463-9EDD-6042866EF9B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31328" y="2015836"/>
            <a:ext cx="2590800" cy="3810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" name="Line 13">
            <a:extLst>
              <a:ext uri="{FF2B5EF4-FFF2-40B4-BE49-F238E27FC236}">
                <a16:creationId xmlns:a16="http://schemas.microsoft.com/office/drawing/2014/main" id="{EC78B931-271C-82C4-BE8B-CC48F24C0BA1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9328" y="3311236"/>
            <a:ext cx="0" cy="22860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" name="Line 14">
            <a:extLst>
              <a:ext uri="{FF2B5EF4-FFF2-40B4-BE49-F238E27FC236}">
                <a16:creationId xmlns:a16="http://schemas.microsoft.com/office/drawing/2014/main" id="{12EC25EE-628B-32F2-D7BA-52BBAECBC84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070271" y="2168236"/>
            <a:ext cx="928251" cy="2090448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" name="Text Box 16">
            <a:extLst>
              <a:ext uri="{FF2B5EF4-FFF2-40B4-BE49-F238E27FC236}">
                <a16:creationId xmlns:a16="http://schemas.microsoft.com/office/drawing/2014/main" id="{33D222BB-A5F4-87F6-0F41-6582FF37BC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9309" y="2945564"/>
            <a:ext cx="383077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FF0000"/>
                </a:solidFill>
              </a:rPr>
              <a:t>The address of the object is copied into the </a:t>
            </a:r>
            <a:r>
              <a:rPr lang="en-US" altLang="en-US" sz="2200" b="1" dirty="0">
                <a:solidFill>
                  <a:srgbClr val="FF0000"/>
                </a:solidFill>
                <a:latin typeface="Courier New" panose="02070309020205020404" pitchFamily="49" charset="0"/>
              </a:rPr>
              <a:t>str</a:t>
            </a:r>
            <a:r>
              <a:rPr lang="en-US" altLang="en-US" sz="2200" dirty="0">
                <a:solidFill>
                  <a:srgbClr val="FF0000"/>
                </a:solidFill>
              </a:rPr>
              <a:t> parameter.</a:t>
            </a:r>
          </a:p>
        </p:txBody>
      </p:sp>
      <p:sp>
        <p:nvSpPr>
          <p:cNvPr id="15" name="TextBox 1">
            <a:extLst>
              <a:ext uri="{FF2B5EF4-FFF2-40B4-BE49-F238E27FC236}">
                <a16:creationId xmlns:a16="http://schemas.microsoft.com/office/drawing/2014/main" id="{63B5D88E-A411-DC5F-637A-13696BDAB0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1928" y="1133186"/>
            <a:ext cx="41148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latin typeface="Consolas" panose="020B0609020204030204" pitchFamily="49" charset="0"/>
              </a:rPr>
              <a:t>String name = </a:t>
            </a:r>
            <a:r>
              <a:rPr lang="en-US" altLang="en-US" sz="2000" dirty="0">
                <a:latin typeface="Consolas" panose="020B0609020204030204" pitchFamily="49" charset="0"/>
              </a:rPr>
              <a:t>"</a:t>
            </a:r>
            <a:r>
              <a:rPr lang="en-US" altLang="en-US" sz="2200" dirty="0">
                <a:latin typeface="Consolas" panose="020B0609020204030204" pitchFamily="49" charset="0"/>
              </a:rPr>
              <a:t>Warren</a:t>
            </a:r>
            <a:r>
              <a:rPr lang="en-US" altLang="en-US" sz="2000" dirty="0">
                <a:latin typeface="Consolas" panose="020B0609020204030204" pitchFamily="49" charset="0"/>
              </a:rPr>
              <a:t>"</a:t>
            </a:r>
            <a:r>
              <a:rPr lang="en-US" altLang="en-US" sz="2200" dirty="0"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16" name="TextBox 1">
            <a:extLst>
              <a:ext uri="{FF2B5EF4-FFF2-40B4-BE49-F238E27FC236}">
                <a16:creationId xmlns:a16="http://schemas.microsoft.com/office/drawing/2014/main" id="{0F956A07-3F83-5290-F565-D4EF8ADD2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71266" y="4647912"/>
            <a:ext cx="838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str</a:t>
            </a:r>
          </a:p>
        </p:txBody>
      </p:sp>
      <p:sp>
        <p:nvSpPr>
          <p:cNvPr id="17" name="TextBox 17">
            <a:extLst>
              <a:ext uri="{FF2B5EF4-FFF2-40B4-BE49-F238E27FC236}">
                <a16:creationId xmlns:a16="http://schemas.microsoft.com/office/drawing/2014/main" id="{FEDD5F85-362C-1346-8EBB-F0A9A79110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88978" y="1836449"/>
            <a:ext cx="11239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object</a:t>
            </a:r>
          </a:p>
        </p:txBody>
      </p:sp>
      <p:sp>
        <p:nvSpPr>
          <p:cNvPr id="18" name="TextBox 1">
            <a:extLst>
              <a:ext uri="{FF2B5EF4-FFF2-40B4-BE49-F238E27FC236}">
                <a16:creationId xmlns:a16="http://schemas.microsoft.com/office/drawing/2014/main" id="{55782144-AA4A-3F59-9283-F1888A5C8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3928" y="2177761"/>
            <a:ext cx="819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name</a:t>
            </a:r>
          </a:p>
        </p:txBody>
      </p:sp>
      <p:sp>
        <p:nvSpPr>
          <p:cNvPr id="19" name="Line 9">
            <a:extLst>
              <a:ext uri="{FF2B5EF4-FFF2-40B4-BE49-F238E27FC236}">
                <a16:creationId xmlns:a16="http://schemas.microsoft.com/office/drawing/2014/main" id="{05B9F5BC-160E-CBA4-1F0D-5A60D70D8003}"/>
              </a:ext>
            </a:extLst>
          </p:cNvPr>
          <p:cNvSpPr>
            <a:spLocks noChangeShapeType="1"/>
          </p:cNvSpPr>
          <p:nvPr/>
        </p:nvSpPr>
        <p:spPr bwMode="auto">
          <a:xfrm>
            <a:off x="8306229" y="4090409"/>
            <a:ext cx="0" cy="168275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098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830FC68B-263E-F1A1-BE69-C109F829F09A}"/>
              </a:ext>
            </a:extLst>
          </p:cNvPr>
          <p:cNvSpPr txBox="1">
            <a:spLocks noChangeArrowheads="1"/>
          </p:cNvSpPr>
          <p:nvPr/>
        </p:nvSpPr>
        <p:spPr>
          <a:xfrm>
            <a:off x="1510146" y="238702"/>
            <a:ext cx="3955473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Why Write Methods?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F544BCE-CAB6-C1AE-73A7-D1483D1D7119}"/>
              </a:ext>
            </a:extLst>
          </p:cNvPr>
          <p:cNvSpPr txBox="1">
            <a:spLocks noChangeArrowheads="1"/>
          </p:cNvSpPr>
          <p:nvPr/>
        </p:nvSpPr>
        <p:spPr>
          <a:xfrm>
            <a:off x="1510146" y="1627019"/>
            <a:ext cx="8018317" cy="39561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800"/>
              </a:spcBef>
            </a:pP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Divide and Conquer: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 are commonly used to break a problem down into small manageable pieces. 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 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simplify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programs.  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Code Reuse: If a specific task is performed in several places in the program, write a method once to perform that task and execute it anytime needed.  </a:t>
            </a:r>
          </a:p>
        </p:txBody>
      </p:sp>
    </p:spTree>
    <p:extLst>
      <p:ext uri="{BB962C8B-B14F-4D97-AF65-F5344CB8AC3E}">
        <p14:creationId xmlns:p14="http://schemas.microsoft.com/office/powerpoint/2010/main" val="12416614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DB5D2412-610D-3DCE-1840-6D40787C9A7B}"/>
              </a:ext>
            </a:extLst>
          </p:cNvPr>
          <p:cNvSpPr txBox="1">
            <a:spLocks noChangeArrowheads="1"/>
          </p:cNvSpPr>
          <p:nvPr/>
        </p:nvSpPr>
        <p:spPr>
          <a:xfrm>
            <a:off x="1532947" y="172893"/>
            <a:ext cx="5844598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>
                <a:latin typeface="Courier New" panose="02070309020205020404" pitchFamily="49" charset="0"/>
              </a:rPr>
              <a:t>String</a:t>
            </a:r>
            <a:r>
              <a:rPr lang="en-US" altLang="en-US" sz="3200"/>
              <a:t>s are Immutable Objects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3FEC0BA8-536B-AC30-D66B-0925FF2DD776}"/>
              </a:ext>
            </a:extLst>
          </p:cNvPr>
          <p:cNvSpPr txBox="1">
            <a:spLocks noChangeArrowheads="1"/>
          </p:cNvSpPr>
          <p:nvPr/>
        </p:nvSpPr>
        <p:spPr>
          <a:xfrm>
            <a:off x="1652155" y="1420090"/>
            <a:ext cx="8544790" cy="50534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en-US" altLang="en-US" sz="2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Strings are immutable objects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which means that they cannot be changed. When the line </a:t>
            </a:r>
          </a:p>
          <a:p>
            <a:pPr>
              <a:spcBef>
                <a:spcPts val="1200"/>
              </a:spcBef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	</a:t>
            </a:r>
            <a:r>
              <a:rPr lang="en-US" altLang="en-US" sz="2200" b="1" dirty="0">
                <a:latin typeface="Courier New" panose="02070309020205020404" pitchFamily="49" charset="0"/>
              </a:rPr>
              <a:t>str = "Joe";</a:t>
            </a:r>
          </a:p>
          <a:p>
            <a:pPr>
              <a:spcBef>
                <a:spcPts val="1200"/>
              </a:spcBef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executed, it cannot change an immutable object, so </a:t>
            </a:r>
            <a:r>
              <a:rPr lang="en-US" altLang="en-US" sz="2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creates a new object</a:t>
            </a:r>
            <a:r>
              <a:rPr lang="en-US" altLang="en-US" sz="2600" dirty="0">
                <a:solidFill>
                  <a:srgbClr val="0000CC"/>
                </a:solidFill>
              </a:rPr>
              <a:t>.</a:t>
            </a:r>
          </a:p>
          <a:p>
            <a:pPr>
              <a:spcBef>
                <a:spcPts val="1200"/>
              </a:spcBef>
              <a:buFontTx/>
              <a:buNone/>
            </a:pPr>
            <a:endParaRPr lang="en-US" altLang="en-US" sz="2600" dirty="0"/>
          </a:p>
          <a:p>
            <a:pPr>
              <a:buFontTx/>
              <a:buNone/>
            </a:pPr>
            <a:endParaRPr lang="en-US" altLang="en-US" dirty="0">
              <a:latin typeface="Courier New" panose="02070309020205020404" pitchFamily="49" charset="0"/>
            </a:endParaRPr>
          </a:p>
          <a:p>
            <a:endParaRPr lang="en-US" altLang="en-US" dirty="0"/>
          </a:p>
          <a:p>
            <a:pPr>
              <a:buFontTx/>
              <a:buNone/>
            </a:pPr>
            <a:endParaRPr lang="en-US" altLang="en-US" dirty="0"/>
          </a:p>
          <a:p>
            <a:pPr marL="457200" indent="-457200">
              <a:spcBef>
                <a:spcPts val="1800"/>
              </a:spcBef>
            </a:pPr>
            <a:r>
              <a:rPr lang="en-US" altLang="en-US" sz="2000" dirty="0"/>
              <a:t>See example: </a:t>
            </a:r>
            <a:r>
              <a:rPr lang="en-US" altLang="en-US" sz="2000" dirty="0">
                <a:hlinkClick r:id="rId2" action="ppaction://hlinkfile"/>
              </a:rPr>
              <a:t>PassString.java</a:t>
            </a:r>
            <a:endParaRPr lang="en-US" altLang="en-US" sz="2000" dirty="0"/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DABA060F-8E20-33C0-EEC2-5AFD7F732F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8682" y="3704502"/>
            <a:ext cx="1219200" cy="4667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FF3300"/>
                </a:solidFill>
              </a:rPr>
              <a:t>address</a:t>
            </a: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BF4600A1-2229-A63F-1C34-D9B3084AAC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0805" y="4591915"/>
            <a:ext cx="1219200" cy="4667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FF3300"/>
                </a:solidFill>
              </a:rPr>
              <a:t>address</a:t>
            </a: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EFEEEE9C-DC74-9CD0-5482-34A8AD3123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76755" y="3704502"/>
            <a:ext cx="1447800" cy="4667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FF3300"/>
                </a:solidFill>
              </a:rPr>
              <a:t>“Warren”</a:t>
            </a: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072FB50F-17FD-97B8-4FCB-2C248B0483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76755" y="4579215"/>
            <a:ext cx="1447800" cy="4667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rgbClr val="FF3300"/>
                </a:solidFill>
              </a:rPr>
              <a:t>“Joe”</a:t>
            </a:r>
          </a:p>
        </p:txBody>
      </p:sp>
      <p:sp>
        <p:nvSpPr>
          <p:cNvPr id="8" name="Line 8">
            <a:extLst>
              <a:ext uri="{FF2B5EF4-FFF2-40B4-BE49-F238E27FC236}">
                <a16:creationId xmlns:a16="http://schemas.microsoft.com/office/drawing/2014/main" id="{E2C2F3DF-B0BA-03E1-505B-353993B9D33B}"/>
              </a:ext>
            </a:extLst>
          </p:cNvPr>
          <p:cNvSpPr>
            <a:spLocks noChangeShapeType="1"/>
          </p:cNvSpPr>
          <p:nvPr/>
        </p:nvSpPr>
        <p:spPr bwMode="auto">
          <a:xfrm>
            <a:off x="7290955" y="3925742"/>
            <a:ext cx="6858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" name="Line 9">
            <a:extLst>
              <a:ext uri="{FF2B5EF4-FFF2-40B4-BE49-F238E27FC236}">
                <a16:creationId xmlns:a16="http://schemas.microsoft.com/office/drawing/2014/main" id="{46B79E98-AA11-2ED4-C2A7-7348D451AD9B}"/>
              </a:ext>
            </a:extLst>
          </p:cNvPr>
          <p:cNvSpPr>
            <a:spLocks noChangeShapeType="1"/>
          </p:cNvSpPr>
          <p:nvPr/>
        </p:nvSpPr>
        <p:spPr bwMode="auto">
          <a:xfrm>
            <a:off x="7297882" y="4846347"/>
            <a:ext cx="6858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" name="Text Box 10">
            <a:extLst>
              <a:ext uri="{FF2B5EF4-FFF2-40B4-BE49-F238E27FC236}">
                <a16:creationId xmlns:a16="http://schemas.microsoft.com/office/drawing/2014/main" id="{6E221A58-51F7-13A8-63BA-63199C3134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5054" y="3709265"/>
            <a:ext cx="3848101" cy="707886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FF3300"/>
                </a:solidFill>
              </a:rPr>
              <a:t>The </a:t>
            </a:r>
            <a:r>
              <a:rPr lang="en-US" altLang="en-US" sz="2000" dirty="0">
                <a:solidFill>
                  <a:srgbClr val="FF3300"/>
                </a:solidFill>
                <a:latin typeface="Courier New" panose="02070309020205020404" pitchFamily="49" charset="0"/>
              </a:rPr>
              <a:t>name</a:t>
            </a:r>
            <a:r>
              <a:rPr lang="en-US" altLang="en-US" sz="2000" dirty="0">
                <a:solidFill>
                  <a:srgbClr val="FF3300"/>
                </a:solidFill>
              </a:rPr>
              <a:t> variable holds the address of a </a:t>
            </a:r>
            <a:r>
              <a:rPr lang="en-US" altLang="en-US" sz="2000" dirty="0">
                <a:solidFill>
                  <a:srgbClr val="FF3300"/>
                </a:solidFill>
                <a:latin typeface="Courier New" panose="02070309020205020404" pitchFamily="49" charset="0"/>
              </a:rPr>
              <a:t>String</a:t>
            </a:r>
            <a:r>
              <a:rPr lang="en-US" altLang="en-US" sz="2000" dirty="0">
                <a:solidFill>
                  <a:srgbClr val="FF3300"/>
                </a:solidFill>
              </a:rPr>
              <a:t> object</a:t>
            </a:r>
          </a:p>
        </p:txBody>
      </p:sp>
      <p:sp>
        <p:nvSpPr>
          <p:cNvPr id="11" name="Text Box 11">
            <a:extLst>
              <a:ext uri="{FF2B5EF4-FFF2-40B4-BE49-F238E27FC236}">
                <a16:creationId xmlns:a16="http://schemas.microsoft.com/office/drawing/2014/main" id="{FB56C3E8-6883-A1D8-D1C7-5A2B2CFB79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5054" y="4457411"/>
            <a:ext cx="3861955" cy="707886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FF3300"/>
                </a:solidFill>
              </a:rPr>
              <a:t>The </a:t>
            </a:r>
            <a:r>
              <a:rPr lang="en-US" altLang="en-US" sz="2000" dirty="0">
                <a:solidFill>
                  <a:srgbClr val="FF3300"/>
                </a:solidFill>
                <a:latin typeface="Courier New" panose="02070309020205020404" pitchFamily="49" charset="0"/>
              </a:rPr>
              <a:t>str</a:t>
            </a:r>
            <a:r>
              <a:rPr lang="en-US" altLang="en-US" sz="2000" dirty="0">
                <a:solidFill>
                  <a:srgbClr val="FF3300"/>
                </a:solidFill>
              </a:rPr>
              <a:t> variable holds the address of a different </a:t>
            </a:r>
            <a:r>
              <a:rPr lang="en-US" altLang="en-US" sz="2000" dirty="0">
                <a:solidFill>
                  <a:srgbClr val="FF3300"/>
                </a:solidFill>
                <a:latin typeface="Courier New" panose="02070309020205020404" pitchFamily="49" charset="0"/>
              </a:rPr>
              <a:t>String</a:t>
            </a:r>
            <a:r>
              <a:rPr lang="en-US" altLang="en-US" sz="2000" dirty="0">
                <a:solidFill>
                  <a:srgbClr val="FF3300"/>
                </a:solidFill>
              </a:rPr>
              <a:t> object</a:t>
            </a:r>
          </a:p>
        </p:txBody>
      </p:sp>
      <p:sp>
        <p:nvSpPr>
          <p:cNvPr id="12" name="TextBox 1">
            <a:extLst>
              <a:ext uri="{FF2B5EF4-FFF2-40B4-BE49-F238E27FC236}">
                <a16:creationId xmlns:a16="http://schemas.microsoft.com/office/drawing/2014/main" id="{76705420-7BA9-A29C-4B87-44AB2B6B2A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4550" y="3283814"/>
            <a:ext cx="990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name</a:t>
            </a:r>
          </a:p>
        </p:txBody>
      </p:sp>
      <p:sp>
        <p:nvSpPr>
          <p:cNvPr id="13" name="TextBox 13">
            <a:extLst>
              <a:ext uri="{FF2B5EF4-FFF2-40B4-BE49-F238E27FC236}">
                <a16:creationId xmlns:a16="http://schemas.microsoft.com/office/drawing/2014/main" id="{11870851-181F-B8BF-1A7F-1893FB62EE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8237" y="4226211"/>
            <a:ext cx="990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str</a:t>
            </a:r>
          </a:p>
        </p:txBody>
      </p:sp>
      <p:sp>
        <p:nvSpPr>
          <p:cNvPr id="14" name="Line 8">
            <a:extLst>
              <a:ext uri="{FF2B5EF4-FFF2-40B4-BE49-F238E27FC236}">
                <a16:creationId xmlns:a16="http://schemas.microsoft.com/office/drawing/2014/main" id="{922A74CA-D7C1-6671-9247-89217F41273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97882" y="3999560"/>
            <a:ext cx="685800" cy="785813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" name="Multiplication Sign 14">
            <a:extLst>
              <a:ext uri="{FF2B5EF4-FFF2-40B4-BE49-F238E27FC236}">
                <a16:creationId xmlns:a16="http://schemas.microsoft.com/office/drawing/2014/main" id="{39867D6F-6FB3-70C3-A395-59052AB2BA30}"/>
              </a:ext>
            </a:extLst>
          </p:cNvPr>
          <p:cNvSpPr/>
          <p:nvPr/>
        </p:nvSpPr>
        <p:spPr bwMode="auto">
          <a:xfrm>
            <a:off x="7526482" y="4237903"/>
            <a:ext cx="228600" cy="292100"/>
          </a:xfrm>
          <a:prstGeom prst="mathMultipl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9544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BD6FEBA-3EB3-5050-ED65-E17254E51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0092" y="149225"/>
            <a:ext cx="8077200" cy="670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methodCall05_02StringPK;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MethodCallString05_02_01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String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name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"Gary Thomas"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String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say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showLength</a:t>
            </a:r>
            <a:r>
              <a:rPr lang="en-US" altLang="en-US" sz="20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i="1" dirty="0">
                <a:solidFill>
                  <a:srgbClr val="6A3E3E"/>
                </a:solidFill>
                <a:latin typeface="Consolas" panose="020B0609020204030204" pitchFamily="49" charset="0"/>
              </a:rPr>
              <a:t>name</a:t>
            </a:r>
            <a:r>
              <a:rPr lang="en-US" altLang="en-US" sz="2000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name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 and 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say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/**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*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* @param str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* @return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*/</a:t>
            </a:r>
            <a:endParaRPr lang="en-US" altLang="en-US" sz="1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String </a:t>
            </a:r>
            <a:r>
              <a:rPr lang="en-US" alt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showLength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(String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str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 is 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       +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str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.length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       + 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" characters long."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//str = 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 joe 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;</a:t>
            </a: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  return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str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         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D4BD99-1247-21BD-EE3E-135C3A490081}"/>
              </a:ext>
            </a:extLst>
          </p:cNvPr>
          <p:cNvSpPr txBox="1"/>
          <p:nvPr/>
        </p:nvSpPr>
        <p:spPr>
          <a:xfrm>
            <a:off x="9116294" y="1641764"/>
            <a:ext cx="1219200" cy="4000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address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D9018E-254C-3FE2-E22E-856DD6A4DCC1}"/>
              </a:ext>
            </a:extLst>
          </p:cNvPr>
          <p:cNvSpPr txBox="1"/>
          <p:nvPr/>
        </p:nvSpPr>
        <p:spPr>
          <a:xfrm>
            <a:off x="7838213" y="1141702"/>
            <a:ext cx="2514600" cy="4000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Gary Thomas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5931D10-9D48-0744-469B-D7ADD9695924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7799750" y="1286020"/>
            <a:ext cx="2156907" cy="45575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5CD91CD4-7DE1-0CD7-9A28-B6BDCD9DFB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94719" y="2000250"/>
            <a:ext cx="914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name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3A3B7582-F52C-082D-1E23-34D74F4CEF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99457" y="4102100"/>
            <a:ext cx="914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str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BEA7DF-616E-C20E-E711-2B1B9B72B4F8}"/>
              </a:ext>
            </a:extLst>
          </p:cNvPr>
          <p:cNvSpPr txBox="1"/>
          <p:nvPr/>
        </p:nvSpPr>
        <p:spPr>
          <a:xfrm>
            <a:off x="8997807" y="4505325"/>
            <a:ext cx="1219200" cy="4000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address</a:t>
            </a:r>
          </a:p>
        </p:txBody>
      </p:sp>
      <p:cxnSp>
        <p:nvCxnSpPr>
          <p:cNvPr id="9" name="Straight Arrow Connector 10">
            <a:extLst>
              <a:ext uri="{FF2B5EF4-FFF2-40B4-BE49-F238E27FC236}">
                <a16:creationId xmlns:a16="http://schemas.microsoft.com/office/drawing/2014/main" id="{127E1EC0-8158-5C73-8B51-B0D7C7126451}"/>
              </a:ext>
            </a:extLst>
          </p:cNvPr>
          <p:cNvCxnSpPr>
            <a:cxnSpLocks noChangeShapeType="1"/>
            <a:stCxn id="8" idx="0"/>
          </p:cNvCxnSpPr>
          <p:nvPr/>
        </p:nvCxnSpPr>
        <p:spPr bwMode="auto">
          <a:xfrm flipH="1" flipV="1">
            <a:off x="7799750" y="1286020"/>
            <a:ext cx="1807657" cy="321930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Arrow Connector 12">
            <a:extLst>
              <a:ext uri="{FF2B5EF4-FFF2-40B4-BE49-F238E27FC236}">
                <a16:creationId xmlns:a16="http://schemas.microsoft.com/office/drawing/2014/main" id="{9CFA9F80-5ABB-CDAA-BDBC-D45F60F2D6A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770919" y="2000250"/>
            <a:ext cx="55598" cy="2501900"/>
          </a:xfrm>
          <a:prstGeom prst="straightConnector1">
            <a:avLst/>
          </a:prstGeom>
          <a:noFill/>
          <a:ln w="12700" algn="ctr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tangle 2">
            <a:extLst>
              <a:ext uri="{FF2B5EF4-FFF2-40B4-BE49-F238E27FC236}">
                <a16:creationId xmlns:a16="http://schemas.microsoft.com/office/drawing/2014/main" id="{173207D0-EA80-CD59-C1BC-D6D29DA3F4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5996196"/>
            <a:ext cx="6037119" cy="70788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Consolas" panose="020B0609020204030204" pitchFamily="49" charset="0"/>
              </a:rPr>
              <a:t>Gary Thomas is 11 characters long.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Consolas" panose="020B0609020204030204" pitchFamily="49" charset="0"/>
              </a:rPr>
              <a:t>Gary Thomas and Gary Thomas</a:t>
            </a: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11214326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690A7A8-5EC6-6D1C-2360-0E7D270E7C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1364" y="96982"/>
            <a:ext cx="8001000" cy="649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methodCall05_02StringPK;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8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MethodCallString05_02_01 </a:t>
            </a:r>
            <a:r>
              <a:rPr lang="en-US" altLang="en-US" sz="2000" b="1" dirty="0">
                <a:solidFill>
                  <a:srgbClr val="0000CC"/>
                </a:solidFill>
                <a:latin typeface="Consolas" panose="020B0609020204030204" pitchFamily="49" charset="0"/>
              </a:rPr>
              <a:t>{</a:t>
            </a:r>
            <a:endParaRPr lang="en-US" altLang="en-US" sz="2000" dirty="0">
              <a:solidFill>
                <a:srgbClr val="0000CC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altLang="en-US" sz="2000" b="1" dirty="0">
                <a:solidFill>
                  <a:srgbClr val="FF00FF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String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name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"Gary Thomas"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String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say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showLength</a:t>
            </a:r>
            <a:r>
              <a:rPr lang="en-US" altLang="en-US" sz="20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i="1" dirty="0">
                <a:solidFill>
                  <a:srgbClr val="6A3E3E"/>
                </a:solidFill>
                <a:latin typeface="Consolas" panose="020B0609020204030204" pitchFamily="49" charset="0"/>
              </a:rPr>
              <a:t>name</a:t>
            </a:r>
            <a:r>
              <a:rPr lang="en-US" altLang="en-US" sz="2000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name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 and 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say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FF00FF"/>
                </a:solidFill>
                <a:latin typeface="Consolas" panose="020B0609020204030204" pitchFamily="49" charset="0"/>
              </a:rPr>
              <a:t>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8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String </a:t>
            </a:r>
            <a:r>
              <a:rPr lang="en-US" alt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showLength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(String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str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 is 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       +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str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.length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       + 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" characters long."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altLang="en-US" sz="2000" dirty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        str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"Joseph L. Gibson"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 is 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       +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str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.length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       + 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" characters long."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return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str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CC"/>
                </a:solidFill>
                <a:latin typeface="Consolas" panose="020B0609020204030204" pitchFamily="49" charset="0"/>
              </a:rPr>
              <a:t>}</a:t>
            </a:r>
            <a:endParaRPr lang="en-US" altLang="en-US" sz="2000" dirty="0">
              <a:solidFill>
                <a:srgbClr val="0000CC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BF4DE86-57C0-5CC0-CAFD-2D286C8256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9923" y="5687003"/>
            <a:ext cx="5791200" cy="1016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Gary Thomas is 11 characters long.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Joseph L. Gibson is 16 characters long.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Gary Thomas and Joseph L. Gibson</a:t>
            </a:r>
            <a:endParaRPr lang="en-US" alt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1120CB-2017-B008-0839-6EB18D9373FC}"/>
              </a:ext>
            </a:extLst>
          </p:cNvPr>
          <p:cNvSpPr txBox="1"/>
          <p:nvPr/>
        </p:nvSpPr>
        <p:spPr>
          <a:xfrm>
            <a:off x="8808021" y="2905991"/>
            <a:ext cx="1219200" cy="4000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address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3FBD3E-9006-4053-B1D2-6C5D7A25A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70377" y="3316432"/>
            <a:ext cx="914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str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5FBD440-8357-44DB-B2E5-10BDA66E5CFE}"/>
              </a:ext>
            </a:extLst>
          </p:cNvPr>
          <p:cNvSpPr txBox="1"/>
          <p:nvPr/>
        </p:nvSpPr>
        <p:spPr>
          <a:xfrm>
            <a:off x="7305523" y="159328"/>
            <a:ext cx="2514600" cy="4000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Gary Thomas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B15408-1DA2-E857-04FB-AA79A6072813}"/>
              </a:ext>
            </a:extLst>
          </p:cNvPr>
          <p:cNvSpPr txBox="1"/>
          <p:nvPr/>
        </p:nvSpPr>
        <p:spPr>
          <a:xfrm>
            <a:off x="8527465" y="1054678"/>
            <a:ext cx="1219200" cy="4000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address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B4DDFC-1638-AEDA-CB21-E677EBCA08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3546" y="1410567"/>
            <a:ext cx="914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name</a:t>
            </a:r>
          </a:p>
        </p:txBody>
      </p:sp>
      <p:cxnSp>
        <p:nvCxnSpPr>
          <p:cNvPr id="9" name="Straight Arrow Connector 2">
            <a:extLst>
              <a:ext uri="{FF2B5EF4-FFF2-40B4-BE49-F238E27FC236}">
                <a16:creationId xmlns:a16="http://schemas.microsoft.com/office/drawing/2014/main" id="{CE9B35FF-D073-A7FD-AB07-241D088F91D5}"/>
              </a:ext>
            </a:extLst>
          </p:cNvPr>
          <p:cNvCxnSpPr>
            <a:cxnSpLocks noChangeShapeType="1"/>
            <a:endCxn id="6" idx="1"/>
          </p:cNvCxnSpPr>
          <p:nvPr/>
        </p:nvCxnSpPr>
        <p:spPr bwMode="auto">
          <a:xfrm flipH="1" flipV="1">
            <a:off x="7305523" y="359353"/>
            <a:ext cx="1550987" cy="7620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F47DDBA-4AD7-3699-1478-8485927AD66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137064" y="1325707"/>
            <a:ext cx="114300" cy="1749425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Arrow Connector 12">
            <a:extLst>
              <a:ext uri="{FF2B5EF4-FFF2-40B4-BE49-F238E27FC236}">
                <a16:creationId xmlns:a16="http://schemas.microsoft.com/office/drawing/2014/main" id="{C0529D37-8ED1-C6C9-6627-EF62B9FBD0B0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7243177" y="311295"/>
            <a:ext cx="1727200" cy="27638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BFFB1909-8018-0A9D-1C1B-57056AB96F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0417" y="4243822"/>
            <a:ext cx="2944812" cy="381000"/>
          </a:xfrm>
          <a:prstGeom prst="rect">
            <a:avLst/>
          </a:prstGeom>
          <a:solidFill>
            <a:schemeClr val="bg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Joseph L. Gibson</a:t>
            </a:r>
            <a:endParaRPr lang="en-US" altLang="en-US" sz="2000" dirty="0"/>
          </a:p>
        </p:txBody>
      </p:sp>
      <p:cxnSp>
        <p:nvCxnSpPr>
          <p:cNvPr id="13" name="Straight Arrow Connector 14">
            <a:extLst>
              <a:ext uri="{FF2B5EF4-FFF2-40B4-BE49-F238E27FC236}">
                <a16:creationId xmlns:a16="http://schemas.microsoft.com/office/drawing/2014/main" id="{20C5F55D-7B4D-FEAE-FA05-9065E02DBFAB}"/>
              </a:ext>
            </a:extLst>
          </p:cNvPr>
          <p:cNvCxnSpPr>
            <a:cxnSpLocks noChangeShapeType="1"/>
            <a:endCxn id="12" idx="0"/>
          </p:cNvCxnSpPr>
          <p:nvPr/>
        </p:nvCxnSpPr>
        <p:spPr bwMode="auto">
          <a:xfrm flipH="1">
            <a:off x="8562823" y="3329132"/>
            <a:ext cx="688541" cy="914690"/>
          </a:xfrm>
          <a:prstGeom prst="straightConnector1">
            <a:avLst/>
          </a:prstGeom>
          <a:noFill/>
          <a:ln w="9525" algn="ctr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Multiply 15">
            <a:extLst>
              <a:ext uri="{FF2B5EF4-FFF2-40B4-BE49-F238E27FC236}">
                <a16:creationId xmlns:a16="http://schemas.microsoft.com/office/drawing/2014/main" id="{BD14D678-FB6C-EC31-7AE6-2ABAEED20A0B}"/>
              </a:ext>
            </a:extLst>
          </p:cNvPr>
          <p:cNvSpPr/>
          <p:nvPr/>
        </p:nvSpPr>
        <p:spPr bwMode="auto">
          <a:xfrm>
            <a:off x="7727364" y="1373332"/>
            <a:ext cx="254000" cy="269875"/>
          </a:xfrm>
          <a:prstGeom prst="mathMultipl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CB413FA-ABA2-8AB8-E99C-D6366605E94D}"/>
              </a:ext>
            </a:extLst>
          </p:cNvPr>
          <p:cNvSpPr txBox="1"/>
          <p:nvPr/>
        </p:nvSpPr>
        <p:spPr>
          <a:xfrm>
            <a:off x="5357227" y="2271857"/>
            <a:ext cx="1219200" cy="4000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address</a:t>
            </a:r>
          </a:p>
        </p:txBody>
      </p:sp>
      <p:sp>
        <p:nvSpPr>
          <p:cNvPr id="16" name="TextBox 4">
            <a:extLst>
              <a:ext uri="{FF2B5EF4-FFF2-40B4-BE49-F238E27FC236}">
                <a16:creationId xmlns:a16="http://schemas.microsoft.com/office/drawing/2014/main" id="{042CD45D-AC24-9BAA-BCE1-AAEABF9A19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2502" y="2192482"/>
            <a:ext cx="914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say</a:t>
            </a:r>
          </a:p>
        </p:txBody>
      </p:sp>
      <p:cxnSp>
        <p:nvCxnSpPr>
          <p:cNvPr id="17" name="Straight Arrow Connector 9">
            <a:extLst>
              <a:ext uri="{FF2B5EF4-FFF2-40B4-BE49-F238E27FC236}">
                <a16:creationId xmlns:a16="http://schemas.microsoft.com/office/drawing/2014/main" id="{C6BE4A12-AA8C-2924-0444-C3E83BC97DE4}"/>
              </a:ext>
            </a:extLst>
          </p:cNvPr>
          <p:cNvCxnSpPr>
            <a:cxnSpLocks noChangeShapeType="1"/>
            <a:stCxn id="4" idx="1"/>
          </p:cNvCxnSpPr>
          <p:nvPr/>
        </p:nvCxnSpPr>
        <p:spPr bwMode="auto">
          <a:xfrm flipH="1" flipV="1">
            <a:off x="6382752" y="2516332"/>
            <a:ext cx="2425269" cy="589684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Arrow Connector 14">
            <a:extLst>
              <a:ext uri="{FF2B5EF4-FFF2-40B4-BE49-F238E27FC236}">
                <a16:creationId xmlns:a16="http://schemas.microsoft.com/office/drawing/2014/main" id="{D6F6A7DD-8783-BE93-6CED-2FAFA92E1EAC}"/>
              </a:ext>
            </a:extLst>
          </p:cNvPr>
          <p:cNvCxnSpPr>
            <a:cxnSpLocks noChangeShapeType="1"/>
            <a:endCxn id="12" idx="0"/>
          </p:cNvCxnSpPr>
          <p:nvPr/>
        </p:nvCxnSpPr>
        <p:spPr bwMode="auto">
          <a:xfrm>
            <a:off x="5869989" y="2592532"/>
            <a:ext cx="2692834" cy="1651290"/>
          </a:xfrm>
          <a:prstGeom prst="straightConnector1">
            <a:avLst/>
          </a:prstGeom>
          <a:noFill/>
          <a:ln w="9525" algn="ctr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4807126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325B6EFE-E09C-2331-5CAE-6A54F4F4EFF0}"/>
              </a:ext>
            </a:extLst>
          </p:cNvPr>
          <p:cNvSpPr txBox="1">
            <a:spLocks noChangeArrowheads="1"/>
          </p:cNvSpPr>
          <p:nvPr/>
        </p:nvSpPr>
        <p:spPr>
          <a:xfrm>
            <a:off x="1428029" y="240868"/>
            <a:ext cx="8610600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>
                <a:latin typeface="Courier New" panose="02070309020205020404" pitchFamily="49" charset="0"/>
              </a:rPr>
              <a:t>@param</a:t>
            </a:r>
            <a:r>
              <a:rPr lang="en-US" altLang="en-US" sz="3200"/>
              <a:t> Tag in Documentation Comments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66D1B56-90A2-FF79-C92B-DFC2AA4EFE68}"/>
              </a:ext>
            </a:extLst>
          </p:cNvPr>
          <p:cNvSpPr txBox="1">
            <a:spLocks noChangeArrowheads="1"/>
          </p:cNvSpPr>
          <p:nvPr/>
        </p:nvSpPr>
        <p:spPr>
          <a:xfrm>
            <a:off x="1428029" y="1548245"/>
            <a:ext cx="8734280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8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can describe each parameter in your </a:t>
            </a:r>
            <a:r>
              <a:rPr lang="en-US" altLang="en-US" sz="2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documentation comments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using the </a:t>
            </a:r>
            <a:r>
              <a:rPr lang="en-US" altLang="en-US" sz="2600" dirty="0">
                <a:latin typeface="Courier New" panose="02070309020205020404" pitchFamily="49" charset="0"/>
              </a:rPr>
              <a:t>@param</a:t>
            </a:r>
            <a:r>
              <a:rPr lang="en-US" altLang="en-US" sz="2600" dirty="0"/>
              <a:t>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tag.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format</a:t>
            </a:r>
          </a:p>
          <a:p>
            <a:pPr lvl="1">
              <a:spcBef>
                <a:spcPts val="1800"/>
              </a:spcBef>
              <a:buFontTx/>
              <a:buNone/>
            </a:pPr>
            <a:r>
              <a:rPr lang="en-US" altLang="en-US" dirty="0"/>
              <a:t>		</a:t>
            </a:r>
            <a:r>
              <a:rPr lang="en-US" altLang="en-US" dirty="0">
                <a:latin typeface="Consolas" panose="020B0609020204030204" pitchFamily="49" charset="0"/>
              </a:rPr>
              <a:t>@param </a:t>
            </a:r>
            <a:r>
              <a:rPr lang="en-US" altLang="en-US" dirty="0" err="1">
                <a:latin typeface="Consolas" panose="020B0609020204030204" pitchFamily="49" charset="0"/>
              </a:rPr>
              <a:t>parameterName</a:t>
            </a:r>
            <a:r>
              <a:rPr lang="en-US" altLang="en-US" dirty="0">
                <a:latin typeface="Consolas" panose="020B0609020204030204" pitchFamily="49" charset="0"/>
              </a:rPr>
              <a:t> Description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en-US" altLang="en-US" sz="2600" dirty="0"/>
              <a:t> </a:t>
            </a:r>
            <a:r>
              <a:rPr lang="en-US" altLang="en-US" sz="2600" dirty="0">
                <a:solidFill>
                  <a:srgbClr val="0000CC"/>
                </a:solidFill>
                <a:latin typeface="Courier New" panose="02070309020205020404" pitchFamily="49" charset="0"/>
              </a:rPr>
              <a:t>@param</a:t>
            </a:r>
            <a:r>
              <a:rPr lang="en-US" altLang="en-US" sz="2600" dirty="0">
                <a:solidFill>
                  <a:srgbClr val="0000CC"/>
                </a:solidFill>
              </a:rPr>
              <a:t> </a:t>
            </a:r>
            <a:r>
              <a:rPr lang="en-US" altLang="en-US" sz="2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tags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 method’s documentation comment must appear after the general description. The description can span several lines.</a:t>
            </a:r>
          </a:p>
          <a:p>
            <a:pPr>
              <a:spcBef>
                <a:spcPts val="1800"/>
              </a:spcBef>
            </a:pPr>
            <a:endParaRPr lang="en-US" altLang="en-US" sz="2600" dirty="0"/>
          </a:p>
          <a:p>
            <a:pPr marL="457200" indent="-457200">
              <a:spcBef>
                <a:spcPts val="1800"/>
              </a:spcBef>
            </a:pPr>
            <a:r>
              <a:rPr lang="en-US" altLang="en-US" sz="2200" dirty="0"/>
              <a:t>See example:  </a:t>
            </a:r>
            <a:r>
              <a:rPr lang="en-US" altLang="en-US" sz="2200" dirty="0">
                <a:hlinkClick r:id="rId2" action="ppaction://hlinkfile"/>
              </a:rPr>
              <a:t>TwoArgs2.java</a:t>
            </a:r>
            <a:endParaRPr lang="en-US" altLang="en-US" sz="2200" b="1" dirty="0">
              <a:latin typeface="Courier New" panose="02070309020205020404" pitchFamily="49" charset="0"/>
            </a:endParaRPr>
          </a:p>
          <a:p>
            <a:pPr>
              <a:spcBef>
                <a:spcPts val="1800"/>
              </a:spcBef>
            </a:pPr>
            <a:endParaRPr lang="en-US" altLang="en-US" sz="2600" dirty="0"/>
          </a:p>
        </p:txBody>
      </p:sp>
    </p:spTree>
    <p:extLst>
      <p:ext uri="{BB962C8B-B14F-4D97-AF65-F5344CB8AC3E}">
        <p14:creationId xmlns:p14="http://schemas.microsoft.com/office/powerpoint/2010/main" val="19109745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9737F800-3A4F-F6FF-99D8-70B67C7F8857}"/>
              </a:ext>
            </a:extLst>
          </p:cNvPr>
          <p:cNvSpPr txBox="1">
            <a:spLocks noChangeArrowheads="1"/>
          </p:cNvSpPr>
          <p:nvPr/>
        </p:nvSpPr>
        <p:spPr>
          <a:xfrm>
            <a:off x="1504234" y="-76201"/>
            <a:ext cx="4925290" cy="7429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More About Local Variables</a:t>
            </a:r>
          </a:p>
        </p:txBody>
      </p:sp>
      <p:sp>
        <p:nvSpPr>
          <p:cNvPr id="3" name="TextBox 5">
            <a:extLst>
              <a:ext uri="{FF2B5EF4-FFF2-40B4-BE49-F238E27FC236}">
                <a16:creationId xmlns:a16="http://schemas.microsoft.com/office/drawing/2014/main" id="{69E5FEF7-665C-2195-3D8A-DD40DDDF1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496" y="720725"/>
            <a:ext cx="8991600" cy="13319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EB4B16-056F-3F06-4944-791D8D7F8B81}"/>
              </a:ext>
            </a:extLst>
          </p:cNvPr>
          <p:cNvSpPr txBox="1">
            <a:spLocks/>
          </p:cNvSpPr>
          <p:nvPr/>
        </p:nvSpPr>
        <p:spPr>
          <a:xfrm>
            <a:off x="7897096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spcBef>
                <a:spcPct val="20000"/>
              </a:spcBef>
              <a:buClr>
                <a:srgbClr val="9A4C25"/>
              </a:buClr>
              <a:buChar char="•"/>
              <a:defRPr sz="3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9A4C25"/>
              </a:buClr>
              <a:buChar char="–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A4C25"/>
              </a:buClr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9A4C25"/>
              </a:buClr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9A4C25"/>
              </a:buClr>
              <a:buChar char="»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5-</a:t>
            </a:r>
            <a:fld id="{9551DC8F-65C7-4489-BFEC-F913F8E62837}" type="slidenum">
              <a:rPr lang="en-US" altLang="en-US" sz="12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34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9FD0B7B-AF3C-90A9-65F6-4AF4A062780A}"/>
              </a:ext>
            </a:extLst>
          </p:cNvPr>
          <p:cNvSpPr txBox="1">
            <a:spLocks noChangeArrowheads="1"/>
          </p:cNvSpPr>
          <p:nvPr/>
        </p:nvSpPr>
        <p:spPr>
          <a:xfrm>
            <a:off x="1572495" y="612775"/>
            <a:ext cx="8423559" cy="62452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200"/>
              </a:spcBef>
              <a:defRPr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local variable is </a:t>
            </a:r>
            <a:r>
              <a:rPr lang="en-US" altLang="en-US" sz="2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declared inside a method 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altLang="en-US" sz="2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not accessible to 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statements outside the method.  </a:t>
            </a:r>
          </a:p>
          <a:p>
            <a:pPr marL="457200" indent="-457200">
              <a:spcBef>
                <a:spcPts val="1200"/>
              </a:spcBef>
              <a:defRPr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methods can have </a:t>
            </a:r>
            <a:r>
              <a:rPr lang="en-US" altLang="en-US" sz="2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local variables with the same names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because the methods </a:t>
            </a:r>
            <a:r>
              <a:rPr lang="en-US" altLang="en-US" sz="2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cannot see each other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’s local variables.</a:t>
            </a:r>
          </a:p>
          <a:p>
            <a:pPr marL="862013" lvl="1" indent="-461963">
              <a:spcBef>
                <a:spcPct val="0"/>
              </a:spcBef>
              <a:buFontTx/>
              <a:buNone/>
              <a:defRPr/>
            </a:pPr>
            <a:endParaRPr lang="en-US" altLang="en-US" sz="1800" dirty="0">
              <a:solidFill>
                <a:srgbClr val="7F0055"/>
              </a:solidFill>
              <a:latin typeface="Consolas" panose="020B0609020204030204" pitchFamily="49" charset="0"/>
            </a:endParaRPr>
          </a:p>
          <a:p>
            <a:pPr marL="862013" lvl="1" indent="-461963">
              <a:spcBef>
                <a:spcPct val="0"/>
              </a:spcBef>
              <a:buFontTx/>
              <a:buNone/>
              <a:defRPr/>
            </a:pPr>
            <a:r>
              <a:rPr lang="en-US" alt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MethodCallValueReturn05_02_02 </a:t>
            </a:r>
            <a:r>
              <a:rPr lang="en-US" altLang="en-US" sz="1800" dirty="0">
                <a:solidFill>
                  <a:srgbClr val="0000CC"/>
                </a:solidFill>
                <a:latin typeface="Consolas" panose="020B0609020204030204" pitchFamily="49" charset="0"/>
              </a:rPr>
              <a:t>{</a:t>
            </a:r>
          </a:p>
          <a:p>
            <a:pPr marL="862013" lvl="1" indent="-461963">
              <a:spcBef>
                <a:spcPct val="0"/>
              </a:spcBef>
              <a:buFontTx/>
              <a:buNone/>
              <a:defRPr/>
            </a:pPr>
            <a:r>
              <a:rPr lang="en-US" alt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altLang="en-US" sz="1800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1800" dirty="0">
                <a:solidFill>
                  <a:srgbClr val="FF00FF"/>
                </a:solidFill>
                <a:latin typeface="Consolas" panose="020B0609020204030204" pitchFamily="49" charset="0"/>
              </a:rPr>
              <a:t> {</a:t>
            </a:r>
          </a:p>
          <a:p>
            <a:pPr marL="0" indent="0">
              <a:buFontTx/>
              <a:buNone/>
              <a:defRPr/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	    int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value1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= 20, </a:t>
            </a:r>
            <a:r>
              <a:rPr lang="en-US" sz="1800" b="1" dirty="0">
                <a:solidFill>
                  <a:srgbClr val="6A3E3E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value2</a:t>
            </a:r>
            <a:r>
              <a:rPr lang="en-US" sz="1800" b="1" dirty="0">
                <a:solidFill>
                  <a:srgbClr val="000000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 = 40;</a:t>
            </a:r>
          </a:p>
          <a:p>
            <a:pPr marL="0" indent="0">
              <a:buFontTx/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	   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1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8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"sum of %d and %d is %d.\n"</a:t>
            </a:r>
            <a:r>
              <a:rPr 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</a:p>
          <a:p>
            <a:pPr marL="0" indent="0">
              <a:buFontTx/>
              <a:buNone/>
              <a:defRPr/>
            </a:pPr>
            <a:r>
              <a:rPr 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</a:t>
            </a:r>
            <a:r>
              <a:rPr lang="en-US" sz="18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value1</a:t>
            </a:r>
            <a:r>
              <a:rPr 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800" b="1" i="1" dirty="0">
                <a:solidFill>
                  <a:srgbClr val="6A3E3E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value2</a:t>
            </a:r>
            <a:r>
              <a:rPr lang="en-US" sz="1800" b="1" i="1" dirty="0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,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value1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1800" dirty="0">
                <a:solidFill>
                  <a:srgbClr val="6A3E3E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value2</a:t>
            </a:r>
            <a:r>
              <a:rPr lang="en-US" sz="1800" dirty="0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);</a:t>
            </a:r>
          </a:p>
          <a:p>
            <a:pPr marL="0" indent="0">
              <a:buFontTx/>
              <a:buNone/>
              <a:defRPr/>
            </a:pP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	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total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sum(</a:t>
            </a:r>
            <a:r>
              <a:rPr lang="en-US" sz="18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value1</a:t>
            </a:r>
            <a:r>
              <a:rPr 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800" b="1" i="1" dirty="0">
                <a:solidFill>
                  <a:srgbClr val="6A3E3E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value2</a:t>
            </a:r>
            <a:r>
              <a:rPr lang="en-US" sz="1800" b="1" i="1" dirty="0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);</a:t>
            </a:r>
          </a:p>
          <a:p>
            <a:pPr marL="0" indent="0">
              <a:buFontTx/>
              <a:buNone/>
              <a:defRPr/>
            </a:pPr>
            <a:r>
              <a:rPr lang="en-US" sz="1800" b="1" i="1" dirty="0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	</a:t>
            </a:r>
            <a:r>
              <a:rPr lang="en-US" sz="1800" i="1" dirty="0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    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18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18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800" i="1" dirty="0">
                <a:solidFill>
                  <a:srgbClr val="2A00FF"/>
                </a:solidFill>
                <a:latin typeface="Consolas" panose="020B0609020204030204" pitchFamily="49" charset="0"/>
              </a:rPr>
              <a:t>"total is "</a:t>
            </a:r>
            <a:r>
              <a:rPr lang="en-US" sz="1800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1800" i="1" dirty="0">
                <a:solidFill>
                  <a:srgbClr val="6A3E3E"/>
                </a:solidFill>
                <a:latin typeface="Consolas" panose="020B0609020204030204" pitchFamily="49" charset="0"/>
              </a:rPr>
              <a:t>total</a:t>
            </a:r>
            <a:r>
              <a:rPr lang="en-US" sz="1800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buFontTx/>
              <a:buNone/>
              <a:defRPr/>
            </a:pPr>
            <a:r>
              <a:rPr lang="en-US" sz="1800" dirty="0">
                <a:latin typeface="Consolas" panose="020B0609020204030204" pitchFamily="49" charset="0"/>
              </a:rPr>
              <a:t>	    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18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18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800" i="1" dirty="0">
                <a:solidFill>
                  <a:srgbClr val="2A00FF"/>
                </a:solidFill>
                <a:latin typeface="Consolas" panose="020B0609020204030204" pitchFamily="49" charset="0"/>
              </a:rPr>
              <a:t>"sum is "</a:t>
            </a:r>
            <a:r>
              <a:rPr lang="en-US" sz="1800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1800" i="1" dirty="0">
                <a:solidFill>
                  <a:srgbClr val="6A3E3E"/>
                </a:solidFill>
                <a:latin typeface="Consolas" panose="020B0609020204030204" pitchFamily="49" charset="0"/>
              </a:rPr>
              <a:t>value1</a:t>
            </a:r>
            <a:r>
              <a:rPr lang="en-US" sz="1800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1800" i="1" dirty="0">
                <a:solidFill>
                  <a:srgbClr val="2A00FF"/>
                </a:solidFill>
                <a:latin typeface="Consolas" panose="020B0609020204030204" pitchFamily="49" charset="0"/>
              </a:rPr>
              <a:t>" "</a:t>
            </a:r>
            <a:r>
              <a:rPr lang="en-US" sz="1800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</a:p>
          <a:p>
            <a:pPr marL="0" indent="0">
              <a:buFontTx/>
              <a:buNone/>
              <a:defRPr/>
            </a:pPr>
            <a:r>
              <a:rPr lang="en-US" sz="1800" b="1" i="1" dirty="0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                         </a:t>
            </a:r>
            <a:r>
              <a:rPr lang="en-US" sz="1800" b="1" i="1" dirty="0">
                <a:solidFill>
                  <a:srgbClr val="6A3E3E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value2</a:t>
            </a:r>
            <a:r>
              <a:rPr lang="en-US" sz="1800" b="1" i="1" dirty="0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 + </a:t>
            </a:r>
            <a:r>
              <a:rPr lang="en-US" sz="1800" b="1" i="1" dirty="0">
                <a:solidFill>
                  <a:srgbClr val="2A00FF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" "</a:t>
            </a:r>
            <a:r>
              <a:rPr lang="en-US" sz="1800" b="1" i="1" dirty="0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+(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value1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+</a:t>
            </a:r>
            <a:r>
              <a:rPr lang="en-US" sz="1800" dirty="0">
                <a:solidFill>
                  <a:srgbClr val="6A3E3E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value2</a:t>
            </a:r>
            <a:r>
              <a:rPr lang="en-US" sz="1800" dirty="0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));</a:t>
            </a:r>
            <a:r>
              <a:rPr lang="en-US" altLang="en-US" sz="1800" dirty="0">
                <a:solidFill>
                  <a:srgbClr val="FF00FF"/>
                </a:solidFill>
                <a:latin typeface="Consolas" panose="020B0609020204030204" pitchFamily="49" charset="0"/>
              </a:rPr>
              <a:t>       </a:t>
            </a:r>
          </a:p>
          <a:p>
            <a:pPr marL="0" indent="0">
              <a:buFontTx/>
              <a:buNone/>
              <a:defRPr/>
            </a:pPr>
            <a:r>
              <a:rPr lang="en-US" altLang="en-US" sz="1800" dirty="0">
                <a:solidFill>
                  <a:srgbClr val="FF00FF"/>
                </a:solidFill>
                <a:latin typeface="Consolas" panose="020B0609020204030204" pitchFamily="49" charset="0"/>
              </a:rPr>
              <a:t>       }//end main</a:t>
            </a:r>
          </a:p>
          <a:p>
            <a:pPr marL="862013" lvl="1" indent="-461963">
              <a:spcBef>
                <a:spcPct val="0"/>
              </a:spcBef>
              <a:buFontTx/>
              <a:buNone/>
              <a:defRPr/>
            </a:pPr>
            <a:r>
              <a:rPr lang="en-US" alt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    </a:t>
            </a:r>
          </a:p>
          <a:p>
            <a:pPr marL="862013" lvl="1" indent="-461963">
              <a:spcBef>
                <a:spcPct val="0"/>
              </a:spcBef>
              <a:buFontTx/>
              <a:buNone/>
              <a:defRPr/>
            </a:pPr>
            <a:r>
              <a:rPr lang="en-US" alt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	public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sum(</a:t>
            </a:r>
            <a:r>
              <a:rPr lang="en-US" alt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num1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value2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marL="862013" lvl="1" indent="-461963">
              <a:spcBef>
                <a:spcPct val="0"/>
              </a:spcBef>
              <a:buFontTx/>
              <a:buNone/>
              <a:defRPr/>
            </a:pPr>
            <a:r>
              <a:rPr lang="en-US" alt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        int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result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862013" lvl="1" indent="-461963">
              <a:spcBef>
                <a:spcPct val="0"/>
              </a:spcBef>
              <a:buFontTx/>
              <a:buNone/>
              <a:defRPr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		    value2++;</a:t>
            </a:r>
          </a:p>
          <a:p>
            <a:pPr marL="862013" lvl="1" indent="-461963">
              <a:spcBef>
                <a:spcPct val="0"/>
              </a:spcBef>
              <a:buFontTx/>
              <a:buNone/>
              <a:defRPr/>
            </a:pP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        result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num1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value2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862013" lvl="1" indent="-461963">
              <a:spcBef>
                <a:spcPct val="0"/>
              </a:spcBef>
              <a:buFontTx/>
              <a:buNone/>
              <a:defRPr/>
            </a:pPr>
            <a:r>
              <a:rPr lang="en-US" alt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        return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result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;}</a:t>
            </a:r>
          </a:p>
          <a:p>
            <a:pPr marL="862013" lvl="1" indent="-461963">
              <a:spcBef>
                <a:spcPct val="0"/>
              </a:spcBef>
              <a:buFontTx/>
              <a:buNone/>
              <a:defRPr/>
            </a:pPr>
            <a:r>
              <a:rPr lang="en-US" altLang="en-US" sz="1800" dirty="0">
                <a:solidFill>
                  <a:srgbClr val="0000CC"/>
                </a:solidFill>
                <a:latin typeface="Consolas" panose="020B0609020204030204" pitchFamily="49" charset="0"/>
              </a:rPr>
              <a:t>}//end class </a:t>
            </a:r>
            <a:endParaRPr lang="en-US" altLang="en-US" sz="1800" dirty="0">
              <a:solidFill>
                <a:srgbClr val="0000CC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68E535-1D43-7DFB-194C-D7B4D07997C0}"/>
              </a:ext>
            </a:extLst>
          </p:cNvPr>
          <p:cNvSpPr txBox="1"/>
          <p:nvPr/>
        </p:nvSpPr>
        <p:spPr>
          <a:xfrm>
            <a:off x="7211296" y="5638800"/>
            <a:ext cx="990600" cy="33813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dirty="0"/>
              <a:t>20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7DFF46-0E43-1F8E-569E-27FE1D943839}"/>
              </a:ext>
            </a:extLst>
          </p:cNvPr>
          <p:cNvSpPr txBox="1"/>
          <p:nvPr/>
        </p:nvSpPr>
        <p:spPr>
          <a:xfrm>
            <a:off x="7211296" y="5983288"/>
            <a:ext cx="990600" cy="33813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dirty="0"/>
              <a:t>41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CFEFBF-9717-430C-83B9-E0008AE4C065}"/>
              </a:ext>
            </a:extLst>
          </p:cNvPr>
          <p:cNvSpPr txBox="1"/>
          <p:nvPr/>
        </p:nvSpPr>
        <p:spPr>
          <a:xfrm>
            <a:off x="7222407" y="6324600"/>
            <a:ext cx="990600" cy="33813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dirty="0"/>
              <a:t>61</a:t>
            </a:r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DD8FA6FB-30B3-C415-67B7-C8E794E0AE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6896" y="5610225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num1</a:t>
            </a:r>
          </a:p>
        </p:txBody>
      </p:sp>
      <p:sp>
        <p:nvSpPr>
          <p:cNvPr id="10" name="TextBox 8">
            <a:extLst>
              <a:ext uri="{FF2B5EF4-FFF2-40B4-BE49-F238E27FC236}">
                <a16:creationId xmlns:a16="http://schemas.microsoft.com/office/drawing/2014/main" id="{F9CCBB24-E23D-F351-5B8C-DC6B395570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6896" y="5954713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value2</a:t>
            </a:r>
          </a:p>
        </p:txBody>
      </p:sp>
      <p:sp>
        <p:nvSpPr>
          <p:cNvPr id="11" name="TextBox 9">
            <a:extLst>
              <a:ext uri="{FF2B5EF4-FFF2-40B4-BE49-F238E27FC236}">
                <a16:creationId xmlns:a16="http://schemas.microsoft.com/office/drawing/2014/main" id="{7636F876-F257-4420-B480-8C15C4A330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6896" y="6316663"/>
            <a:ext cx="914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result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96053AD-1A98-D82D-344F-6600CD4ED570}"/>
              </a:ext>
            </a:extLst>
          </p:cNvPr>
          <p:cNvSpPr txBox="1"/>
          <p:nvPr/>
        </p:nvSpPr>
        <p:spPr>
          <a:xfrm>
            <a:off x="1953496" y="3575050"/>
            <a:ext cx="990600" cy="33813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dirty="0"/>
              <a:t>20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981987E-5EC0-2729-BEC7-3C26A00ABDBF}"/>
              </a:ext>
            </a:extLst>
          </p:cNvPr>
          <p:cNvSpPr txBox="1"/>
          <p:nvPr/>
        </p:nvSpPr>
        <p:spPr>
          <a:xfrm>
            <a:off x="1953496" y="3916363"/>
            <a:ext cx="990600" cy="33813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dirty="0"/>
              <a:t>40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EC5089A-CFFD-4B14-F0C9-B8E5536BD89B}"/>
              </a:ext>
            </a:extLst>
          </p:cNvPr>
          <p:cNvSpPr txBox="1"/>
          <p:nvPr/>
        </p:nvSpPr>
        <p:spPr>
          <a:xfrm>
            <a:off x="1953496" y="4268788"/>
            <a:ext cx="990600" cy="33813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dirty="0"/>
              <a:t>61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A3C3037-EF6A-B3DD-4F96-C4DD15DFF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084" y="3927475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value2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E5FE1C5-0EEA-C6A5-712B-2B1553BDC9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1484" y="35814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value1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BB01DC3-F843-1884-8AB5-E2FA2B2824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7034" y="4273550"/>
            <a:ext cx="914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total</a:t>
            </a:r>
          </a:p>
        </p:txBody>
      </p:sp>
    </p:spTree>
    <p:extLst>
      <p:ext uri="{BB962C8B-B14F-4D97-AF65-F5344CB8AC3E}">
        <p14:creationId xmlns:p14="http://schemas.microsoft.com/office/powerpoint/2010/main" val="36013178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9737F800-3A4F-F6FF-99D8-70B67C7F8857}"/>
              </a:ext>
            </a:extLst>
          </p:cNvPr>
          <p:cNvSpPr txBox="1">
            <a:spLocks noChangeArrowheads="1"/>
          </p:cNvSpPr>
          <p:nvPr/>
        </p:nvSpPr>
        <p:spPr>
          <a:xfrm>
            <a:off x="1545798" y="200025"/>
            <a:ext cx="4925290" cy="7429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More About Local Variables</a:t>
            </a:r>
          </a:p>
        </p:txBody>
      </p:sp>
      <p:sp>
        <p:nvSpPr>
          <p:cNvPr id="3" name="TextBox 5">
            <a:extLst>
              <a:ext uri="{FF2B5EF4-FFF2-40B4-BE49-F238E27FC236}">
                <a16:creationId xmlns:a16="http://schemas.microsoft.com/office/drawing/2014/main" id="{69E5FEF7-665C-2195-3D8A-DD40DDDF1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41" y="1064202"/>
            <a:ext cx="8991600" cy="13319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CEF61060-5EC1-F91C-C173-7F81D6EDE422}"/>
              </a:ext>
            </a:extLst>
          </p:cNvPr>
          <p:cNvSpPr txBox="1">
            <a:spLocks noChangeArrowheads="1"/>
          </p:cNvSpPr>
          <p:nvPr/>
        </p:nvSpPr>
        <p:spPr>
          <a:xfrm>
            <a:off x="1738745" y="1057275"/>
            <a:ext cx="8475519" cy="56483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2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method’s 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local variables exist only while the method is executing.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the method ends, the local variables and parameter variables are destroyed and any values stored are lost.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457A97C-63A2-E4AD-7632-9C7E0B7C5DE9}"/>
              </a:ext>
            </a:extLst>
          </p:cNvPr>
          <p:cNvSpPr txBox="1"/>
          <p:nvPr/>
        </p:nvSpPr>
        <p:spPr>
          <a:xfrm>
            <a:off x="7644246" y="5457825"/>
            <a:ext cx="1085632" cy="33813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dirty="0"/>
              <a:t>20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576749C-8095-AFD7-6961-0C1D39485C89}"/>
              </a:ext>
            </a:extLst>
          </p:cNvPr>
          <p:cNvSpPr txBox="1"/>
          <p:nvPr/>
        </p:nvSpPr>
        <p:spPr>
          <a:xfrm>
            <a:off x="7644246" y="5802313"/>
            <a:ext cx="1085632" cy="33813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dirty="0"/>
              <a:t>40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70BD895-3C23-3988-B830-D64E3BC5AC3A}"/>
              </a:ext>
            </a:extLst>
          </p:cNvPr>
          <p:cNvSpPr txBox="1"/>
          <p:nvPr/>
        </p:nvSpPr>
        <p:spPr>
          <a:xfrm>
            <a:off x="7644246" y="6143625"/>
            <a:ext cx="1085632" cy="33813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dirty="0"/>
              <a:t>60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AA28B7A-D2BA-C19A-CE29-C43E143F7EEA}"/>
              </a:ext>
            </a:extLst>
          </p:cNvPr>
          <p:cNvSpPr txBox="1"/>
          <p:nvPr/>
        </p:nvSpPr>
        <p:spPr>
          <a:xfrm>
            <a:off x="2386446" y="3394075"/>
            <a:ext cx="1085632" cy="33813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dirty="0"/>
              <a:t>20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23ECF77-1D66-4CE5-DEEF-A4982122CE2A}"/>
              </a:ext>
            </a:extLst>
          </p:cNvPr>
          <p:cNvSpPr txBox="1"/>
          <p:nvPr/>
        </p:nvSpPr>
        <p:spPr>
          <a:xfrm>
            <a:off x="2386446" y="3735388"/>
            <a:ext cx="1085632" cy="33813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dirty="0"/>
              <a:t>40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575D1A1-D391-19ED-FBDF-6FDF75855450}"/>
              </a:ext>
            </a:extLst>
          </p:cNvPr>
          <p:cNvSpPr txBox="1"/>
          <p:nvPr/>
        </p:nvSpPr>
        <p:spPr>
          <a:xfrm>
            <a:off x="2386446" y="4087813"/>
            <a:ext cx="1085632" cy="33813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dirty="0"/>
              <a:t>60</a:t>
            </a:r>
          </a:p>
        </p:txBody>
      </p:sp>
      <p:sp>
        <p:nvSpPr>
          <p:cNvPr id="25" name="Rectangle 1">
            <a:extLst>
              <a:ext uri="{FF2B5EF4-FFF2-40B4-BE49-F238E27FC236}">
                <a16:creationId xmlns:a16="http://schemas.microsoft.com/office/drawing/2014/main" id="{11E2F13A-288B-7201-A89B-89D15AD1E2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945" y="2667000"/>
            <a:ext cx="8142243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862013" indent="-461963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MethodCallValueReturn05_02_02 </a:t>
            </a:r>
            <a:r>
              <a:rPr lang="en-US" altLang="en-US" sz="1800" dirty="0">
                <a:solidFill>
                  <a:srgbClr val="0000CC"/>
                </a:solidFill>
                <a:latin typeface="Consolas" panose="020B0609020204030204" pitchFamily="49" charset="0"/>
              </a:rPr>
              <a:t>{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altLang="en-US" sz="1800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1800" dirty="0">
                <a:solidFill>
                  <a:srgbClr val="FF00FF"/>
                </a:solidFill>
                <a:latin typeface="Consolas" panose="020B0609020204030204" pitchFamily="49" charset="0"/>
              </a:rPr>
              <a:t> {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        int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value1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= 20, </a:t>
            </a: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value2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= 40;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800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8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8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i="1" dirty="0">
                <a:solidFill>
                  <a:srgbClr val="2A00FF"/>
                </a:solidFill>
                <a:latin typeface="Consolas" panose="020B0609020204030204" pitchFamily="49" charset="0"/>
              </a:rPr>
              <a:t>"sum is "</a:t>
            </a:r>
            <a:r>
              <a:rPr lang="en-US" altLang="en-US" sz="1800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1800" i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           sum(</a:t>
            </a:r>
            <a:r>
              <a:rPr lang="en-US" altLang="en-US" sz="1800" i="1" dirty="0">
                <a:solidFill>
                  <a:srgbClr val="6A3E3E"/>
                </a:solidFill>
                <a:latin typeface="Consolas" panose="020B0609020204030204" pitchFamily="49" charset="0"/>
              </a:rPr>
              <a:t>value1</a:t>
            </a:r>
            <a:r>
              <a:rPr lang="en-US" altLang="en-US" sz="1800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1800" i="1" dirty="0">
                <a:solidFill>
                  <a:srgbClr val="6A3E3E"/>
                </a:solidFill>
                <a:latin typeface="Consolas" panose="020B0609020204030204" pitchFamily="49" charset="0"/>
              </a:rPr>
              <a:t>value2</a:t>
            </a:r>
            <a:r>
              <a:rPr lang="en-US" altLang="en-US" sz="1800" i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        int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total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800" i="1" dirty="0">
                <a:solidFill>
                  <a:srgbClr val="000000"/>
                </a:solidFill>
                <a:latin typeface="Consolas" panose="020B0609020204030204" pitchFamily="49" charset="0"/>
              </a:rPr>
              <a:t>sum(</a:t>
            </a:r>
            <a:r>
              <a:rPr lang="en-US" altLang="en-US" sz="1800" i="1" dirty="0">
                <a:solidFill>
                  <a:srgbClr val="6A3E3E"/>
                </a:solidFill>
                <a:latin typeface="Consolas" panose="020B0609020204030204" pitchFamily="49" charset="0"/>
              </a:rPr>
              <a:t>value1</a:t>
            </a:r>
            <a:r>
              <a:rPr lang="en-US" altLang="en-US" sz="1800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1800" i="1" dirty="0">
                <a:solidFill>
                  <a:srgbClr val="6A3E3E"/>
                </a:solidFill>
                <a:latin typeface="Consolas" panose="020B0609020204030204" pitchFamily="49" charset="0"/>
              </a:rPr>
              <a:t>value2</a:t>
            </a:r>
            <a:r>
              <a:rPr lang="en-US" altLang="en-US" sz="1800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800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8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8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i="1" dirty="0">
                <a:solidFill>
                  <a:srgbClr val="2A00FF"/>
                </a:solidFill>
                <a:latin typeface="Consolas" panose="020B0609020204030204" pitchFamily="49" charset="0"/>
              </a:rPr>
              <a:t>"total is "</a:t>
            </a:r>
            <a:r>
              <a:rPr lang="en-US" altLang="en-US" sz="1800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1800" i="1" dirty="0">
                <a:solidFill>
                  <a:srgbClr val="6A3E3E"/>
                </a:solidFill>
                <a:latin typeface="Consolas" panose="020B0609020204030204" pitchFamily="49" charset="0"/>
              </a:rPr>
              <a:t>total</a:t>
            </a:r>
            <a:r>
              <a:rPr lang="en-US" altLang="en-US" sz="1800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FF00FF"/>
                </a:solidFill>
                <a:latin typeface="Consolas" panose="020B0609020204030204" pitchFamily="49" charset="0"/>
              </a:rPr>
              <a:t>    }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sum(</a:t>
            </a:r>
            <a:r>
              <a:rPr lang="en-US" alt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num1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value2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        int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result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        result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num1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value2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        return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result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CC"/>
                </a:solidFill>
                <a:latin typeface="Consolas" panose="020B0609020204030204" pitchFamily="49" charset="0"/>
              </a:rPr>
              <a:t>}</a:t>
            </a:r>
            <a:endParaRPr lang="en-US" altLang="en-US" sz="2400" dirty="0"/>
          </a:p>
        </p:txBody>
      </p:sp>
      <p:sp>
        <p:nvSpPr>
          <p:cNvPr id="26" name="TextBox 14">
            <a:extLst>
              <a:ext uri="{FF2B5EF4-FFF2-40B4-BE49-F238E27FC236}">
                <a16:creationId xmlns:a16="http://schemas.microsoft.com/office/drawing/2014/main" id="{22D6328E-03E1-AD71-1B2D-2A7A69FE27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2046" y="3360738"/>
            <a:ext cx="100212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value1</a:t>
            </a:r>
          </a:p>
        </p:txBody>
      </p:sp>
      <p:sp>
        <p:nvSpPr>
          <p:cNvPr id="27" name="TextBox 15">
            <a:extLst>
              <a:ext uri="{FF2B5EF4-FFF2-40B4-BE49-F238E27FC236}">
                <a16:creationId xmlns:a16="http://schemas.microsoft.com/office/drawing/2014/main" id="{81034AFF-695C-35B1-587E-C77F496C5F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2046" y="3692525"/>
            <a:ext cx="100212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value2</a:t>
            </a:r>
          </a:p>
        </p:txBody>
      </p:sp>
      <p:sp>
        <p:nvSpPr>
          <p:cNvPr id="28" name="TextBox 16">
            <a:extLst>
              <a:ext uri="{FF2B5EF4-FFF2-40B4-BE49-F238E27FC236}">
                <a16:creationId xmlns:a16="http://schemas.microsoft.com/office/drawing/2014/main" id="{1F657829-4893-14F7-98DE-F02853B019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2046" y="4062413"/>
            <a:ext cx="100212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total</a:t>
            </a:r>
          </a:p>
        </p:txBody>
      </p:sp>
      <p:cxnSp>
        <p:nvCxnSpPr>
          <p:cNvPr id="29" name="Straight Arrow Connector 2">
            <a:extLst>
              <a:ext uri="{FF2B5EF4-FFF2-40B4-BE49-F238E27FC236}">
                <a16:creationId xmlns:a16="http://schemas.microsoft.com/office/drawing/2014/main" id="{7C2DC4C9-7BDF-5591-9AF3-4A5DE5A63F4F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5053446" y="5865813"/>
            <a:ext cx="2667000" cy="4587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Arrow Connector 17">
            <a:extLst>
              <a:ext uri="{FF2B5EF4-FFF2-40B4-BE49-F238E27FC236}">
                <a16:creationId xmlns:a16="http://schemas.microsoft.com/office/drawing/2014/main" id="{8B804CB4-F770-AC94-78F4-FB9D37C8102B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4520046" y="4291013"/>
            <a:ext cx="533400" cy="15748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Straight Arrow Connector 20">
            <a:extLst>
              <a:ext uri="{FF2B5EF4-FFF2-40B4-BE49-F238E27FC236}">
                <a16:creationId xmlns:a16="http://schemas.microsoft.com/office/drawing/2014/main" id="{81E16DE4-6D27-DBAA-2B6F-43731F2BB353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3243696" y="4241800"/>
            <a:ext cx="1276350" cy="4921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2829509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9737F800-3A4F-F6FF-99D8-70B67C7F8857}"/>
              </a:ext>
            </a:extLst>
          </p:cNvPr>
          <p:cNvSpPr txBox="1">
            <a:spLocks noChangeArrowheads="1"/>
          </p:cNvSpPr>
          <p:nvPr/>
        </p:nvSpPr>
        <p:spPr>
          <a:xfrm>
            <a:off x="1545798" y="200025"/>
            <a:ext cx="4925290" cy="7429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More About Local Variables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CE237F8-8C22-AE97-FFE0-E85CAFA5D0D1}"/>
              </a:ext>
            </a:extLst>
          </p:cNvPr>
          <p:cNvSpPr txBox="1">
            <a:spLocks noChangeArrowheads="1"/>
          </p:cNvSpPr>
          <p:nvPr/>
        </p:nvSpPr>
        <p:spPr>
          <a:xfrm>
            <a:off x="1482441" y="1170709"/>
            <a:ext cx="7543800" cy="54102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2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local variable is 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declared inside a method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not accessible to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statements outside the method.  </a:t>
            </a:r>
          </a:p>
          <a:p>
            <a:pPr marL="457200" indent="-457200">
              <a:spcBef>
                <a:spcPts val="12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methods can have 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local variables with the same names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because the methods 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cannot see each other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’s local variables.</a:t>
            </a:r>
          </a:p>
          <a:p>
            <a:pPr marL="457200" indent="-457200">
              <a:spcBef>
                <a:spcPts val="1200"/>
              </a:spcBef>
            </a:pPr>
            <a:r>
              <a:rPr lang="en-US" alt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 method’s </a:t>
            </a:r>
            <a:r>
              <a:rPr lang="en-US" altLang="en-US" sz="2400" dirty="0">
                <a:solidFill>
                  <a:srgbClr val="0000CC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local variables exist only while the method is executing. </a:t>
            </a:r>
            <a:r>
              <a:rPr lang="en-US" alt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u="sng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When the method ends, the local variables and parameter variables are destroyed and any values stored are lost.</a:t>
            </a:r>
          </a:p>
          <a:p>
            <a:pPr marL="457200" indent="-457200">
              <a:spcBef>
                <a:spcPts val="1200"/>
              </a:spcBef>
            </a:pPr>
            <a:r>
              <a:rPr lang="en-US" alt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Local variables are </a:t>
            </a:r>
            <a:r>
              <a:rPr lang="en-US" altLang="en-US" sz="2400" dirty="0">
                <a:solidFill>
                  <a:srgbClr val="0000CC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not automatically initialized with a default value </a:t>
            </a:r>
            <a:r>
              <a:rPr lang="en-US" alt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and must be given a value before they can be used.</a:t>
            </a:r>
          </a:p>
          <a:p>
            <a:pPr marL="457200" indent="-457200"/>
            <a:r>
              <a:rPr lang="en-US" altLang="en-US" sz="2000" dirty="0"/>
              <a:t>See example:  </a:t>
            </a:r>
            <a:r>
              <a:rPr lang="en-US" altLang="en-US" sz="2000" dirty="0">
                <a:hlinkClick r:id="rId2" action="ppaction://hlinkfile"/>
              </a:rPr>
              <a:t>LocalVars.java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4281882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23DB55DD-E9BB-AF1D-02FF-C9110DF224A7}"/>
              </a:ext>
            </a:extLst>
          </p:cNvPr>
          <p:cNvSpPr txBox="1">
            <a:spLocks noChangeArrowheads="1"/>
          </p:cNvSpPr>
          <p:nvPr/>
        </p:nvSpPr>
        <p:spPr>
          <a:xfrm>
            <a:off x="1503217" y="221384"/>
            <a:ext cx="6858000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Returning a Value from a Method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DE506E1-D73B-F94C-2A14-2C18D7802C88}"/>
              </a:ext>
            </a:extLst>
          </p:cNvPr>
          <p:cNvSpPr txBox="1">
            <a:spLocks noChangeArrowheads="1"/>
          </p:cNvSpPr>
          <p:nvPr/>
        </p:nvSpPr>
        <p:spPr>
          <a:xfrm>
            <a:off x="1437408" y="1639600"/>
            <a:ext cx="7883237" cy="410657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can be passed into a method by way of the parameter variables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altLang="en-US" sz="2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may also be returned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a method, back to the statement that called it</a:t>
            </a:r>
            <a:r>
              <a:rPr lang="en-US" altLang="en-US" sz="2600" dirty="0"/>
              <a:t>.</a:t>
            </a:r>
          </a:p>
          <a:p>
            <a:pPr>
              <a:buFontTx/>
              <a:buNone/>
            </a:pPr>
            <a:r>
              <a:rPr lang="en-US" altLang="en-US" dirty="0"/>
              <a:t>		</a:t>
            </a:r>
            <a:r>
              <a:rPr lang="en-US" altLang="en-US" sz="2400" dirty="0">
                <a:latin typeface="Consolas" panose="020B0609020204030204" pitchFamily="49" charset="0"/>
              </a:rPr>
              <a:t>int num = </a:t>
            </a:r>
            <a:r>
              <a:rPr lang="en-US" altLang="en-US" sz="2400" dirty="0" err="1">
                <a:latin typeface="Consolas" panose="020B0609020204030204" pitchFamily="49" charset="0"/>
              </a:rPr>
              <a:t>Integer.parseInt</a:t>
            </a:r>
            <a:r>
              <a:rPr lang="en-US" altLang="en-US" sz="2400" dirty="0">
                <a:latin typeface="Consolas" panose="020B0609020204030204" pitchFamily="49" charset="0"/>
              </a:rPr>
              <a:t>("700");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string </a:t>
            </a:r>
            <a:r>
              <a:rPr lang="en-US" altLang="en-US" sz="2600" dirty="0"/>
              <a:t>“700”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passed into the </a:t>
            </a:r>
            <a:r>
              <a:rPr lang="en-US" altLang="en-US" sz="2600" dirty="0" err="1">
                <a:latin typeface="Courier New" panose="02070309020205020404" pitchFamily="49" charset="0"/>
              </a:rPr>
              <a:t>parseInt</a:t>
            </a:r>
            <a:r>
              <a:rPr lang="en-US" altLang="en-US" sz="2600" dirty="0"/>
              <a:t>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method.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sz="2600" dirty="0">
                <a:latin typeface="Courier New" panose="02070309020205020404" pitchFamily="49" charset="0"/>
              </a:rPr>
              <a:t>int</a:t>
            </a:r>
            <a:r>
              <a:rPr lang="en-US" altLang="en-US" sz="2600" dirty="0"/>
              <a:t>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en-US" altLang="en-US" sz="2600" dirty="0"/>
              <a:t> 700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returned from the method and assigned to the</a:t>
            </a:r>
            <a:r>
              <a:rPr lang="en-US" altLang="en-US" sz="2600" dirty="0"/>
              <a:t> </a:t>
            </a:r>
            <a:r>
              <a:rPr lang="en-US" altLang="en-US" sz="2600" dirty="0">
                <a:latin typeface="Courier New" panose="02070309020205020404" pitchFamily="49" charset="0"/>
              </a:rPr>
              <a:t>num</a:t>
            </a:r>
            <a:r>
              <a:rPr lang="en-US" altLang="en-US" sz="2600" dirty="0"/>
              <a:t>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variable.</a:t>
            </a:r>
          </a:p>
        </p:txBody>
      </p:sp>
    </p:spTree>
    <p:extLst>
      <p:ext uri="{BB962C8B-B14F-4D97-AF65-F5344CB8AC3E}">
        <p14:creationId xmlns:p14="http://schemas.microsoft.com/office/powerpoint/2010/main" val="375950301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9B6E1FB4-749C-C412-4DAA-D67AA0A491EB}"/>
              </a:ext>
            </a:extLst>
          </p:cNvPr>
          <p:cNvSpPr txBox="1">
            <a:spLocks noChangeArrowheads="1"/>
          </p:cNvSpPr>
          <p:nvPr/>
        </p:nvSpPr>
        <p:spPr>
          <a:xfrm>
            <a:off x="1444337" y="330489"/>
            <a:ext cx="6504709" cy="8644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Defining a Value-Returning Method</a:t>
            </a:r>
            <a:endParaRPr lang="en-US" altLang="en-US" sz="3200" dirty="0"/>
          </a:p>
        </p:txBody>
      </p:sp>
      <p:sp>
        <p:nvSpPr>
          <p:cNvPr id="3" name="TextBox 1">
            <a:extLst>
              <a:ext uri="{FF2B5EF4-FFF2-40B4-BE49-F238E27FC236}">
                <a16:creationId xmlns:a16="http://schemas.microsoft.com/office/drawing/2014/main" id="{30972FA7-554A-CB42-D98C-B89EA2DD7B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6285" y="5364451"/>
            <a:ext cx="4270375" cy="120015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>
                <a:solidFill>
                  <a:srgbClr val="0000FF"/>
                </a:solidFill>
              </a:rPr>
              <a:t>The call statement can be: //120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 err="1">
                <a:solidFill>
                  <a:srgbClr val="0000FF"/>
                </a:solidFill>
              </a:rPr>
              <a:t>int</a:t>
            </a:r>
            <a:r>
              <a:rPr lang="en-US" altLang="en-US" sz="2400" dirty="0">
                <a:solidFill>
                  <a:srgbClr val="0000FF"/>
                </a:solidFill>
              </a:rPr>
              <a:t> value2 = 40, result = 100; 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>
                <a:solidFill>
                  <a:srgbClr val="0000FF"/>
                </a:solidFill>
              </a:rPr>
              <a:t>result = result + sum(20, value2);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6986D99-9ED0-BD6B-86B6-3FE4729CBC45}"/>
              </a:ext>
            </a:extLst>
          </p:cNvPr>
          <p:cNvSpPr txBox="1">
            <a:spLocks noChangeArrowheads="1"/>
          </p:cNvSpPr>
          <p:nvPr/>
        </p:nvSpPr>
        <p:spPr>
          <a:xfrm>
            <a:off x="1546871" y="1498744"/>
            <a:ext cx="8294688" cy="5108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sz="2400" dirty="0">
                <a:latin typeface="Consolas" panose="020B0609020204030204" pitchFamily="49" charset="0"/>
              </a:rPr>
              <a:t>public static int sum(int num1, int num2)</a:t>
            </a:r>
          </a:p>
          <a:p>
            <a:pPr>
              <a:buFontTx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{</a:t>
            </a:r>
          </a:p>
          <a:p>
            <a:pPr>
              <a:buFontTx/>
              <a:buNone/>
            </a:pPr>
            <a:r>
              <a:rPr lang="en-US" altLang="en-US" sz="2400" dirty="0">
                <a:latin typeface="Consolas" panose="020B0609020204030204" pitchFamily="49" charset="0"/>
              </a:rPr>
              <a:t>	  int result;</a:t>
            </a:r>
          </a:p>
          <a:p>
            <a:pPr>
              <a:buFontTx/>
              <a:buNone/>
            </a:pPr>
            <a:r>
              <a:rPr lang="en-US" altLang="en-US" sz="2400" dirty="0">
                <a:latin typeface="Consolas" panose="020B0609020204030204" pitchFamily="49" charset="0"/>
              </a:rPr>
              <a:t>	  result = num1 + num2;</a:t>
            </a:r>
          </a:p>
          <a:p>
            <a:pPr>
              <a:buFontTx/>
              <a:buNone/>
            </a:pPr>
            <a:r>
              <a:rPr lang="en-US" altLang="en-US" sz="2400" dirty="0">
                <a:latin typeface="Consolas" panose="020B0609020204030204" pitchFamily="49" charset="0"/>
              </a:rPr>
              <a:t>	  return result;</a:t>
            </a:r>
          </a:p>
          <a:p>
            <a:pPr>
              <a:buFontTx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39044041-A5B4-2D61-5BEE-9E99416069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6211" y="2254683"/>
            <a:ext cx="1624013" cy="4667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rgbClr val="FF3300"/>
                </a:solidFill>
              </a:rPr>
              <a:t>Return type</a:t>
            </a:r>
          </a:p>
        </p:txBody>
      </p:sp>
      <p:sp>
        <p:nvSpPr>
          <p:cNvPr id="7" name="Line 6">
            <a:extLst>
              <a:ext uri="{FF2B5EF4-FFF2-40B4-BE49-F238E27FC236}">
                <a16:creationId xmlns:a16="http://schemas.microsoft.com/office/drawing/2014/main" id="{3E989B7F-FDCE-3D46-39AF-454CC327C8A1}"/>
              </a:ext>
            </a:extLst>
          </p:cNvPr>
          <p:cNvSpPr>
            <a:spLocks noChangeShapeType="1"/>
          </p:cNvSpPr>
          <p:nvPr/>
        </p:nvSpPr>
        <p:spPr bwMode="auto">
          <a:xfrm>
            <a:off x="3221186" y="3758045"/>
            <a:ext cx="11430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AF7F98B8-EB32-675E-16EB-E1A5FD0CCF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3999" y="4493058"/>
            <a:ext cx="4191000" cy="83185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rgbClr val="FF3300"/>
                </a:solidFill>
              </a:rPr>
              <a:t>This expression must be of the same data type as the return type </a:t>
            </a:r>
          </a:p>
        </p:txBody>
      </p:sp>
      <p:sp>
        <p:nvSpPr>
          <p:cNvPr id="9" name="Line 8">
            <a:extLst>
              <a:ext uri="{FF2B5EF4-FFF2-40B4-BE49-F238E27FC236}">
                <a16:creationId xmlns:a16="http://schemas.microsoft.com/office/drawing/2014/main" id="{83AB6BCB-25D7-2B0D-0B75-02E0633F46E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792686" y="3910445"/>
            <a:ext cx="0" cy="6096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" name="Text Box 10">
            <a:extLst>
              <a:ext uri="{FF2B5EF4-FFF2-40B4-BE49-F238E27FC236}">
                <a16:creationId xmlns:a16="http://schemas.microsoft.com/office/drawing/2014/main" id="{3C38484C-5174-E671-A03D-29E88F7E9D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7786" y="2919845"/>
            <a:ext cx="3429000" cy="1938338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rgbClr val="FF3300"/>
                </a:solidFill>
              </a:rPr>
              <a:t>The </a:t>
            </a:r>
            <a:r>
              <a:rPr lang="en-US" altLang="en-US" sz="2400">
                <a:solidFill>
                  <a:srgbClr val="FF3300"/>
                </a:solidFill>
                <a:latin typeface="Courier New" panose="02070309020205020404" pitchFamily="49" charset="0"/>
              </a:rPr>
              <a:t>return</a:t>
            </a:r>
            <a:r>
              <a:rPr lang="en-US" altLang="en-US" sz="2400">
                <a:solidFill>
                  <a:srgbClr val="FF3300"/>
                </a:solidFill>
              </a:rPr>
              <a:t> statement causes the method to end execution and it returns a value to the statement that is called the method.</a:t>
            </a:r>
          </a:p>
        </p:txBody>
      </p:sp>
      <p:grpSp>
        <p:nvGrpSpPr>
          <p:cNvPr id="11" name="Group 16">
            <a:extLst>
              <a:ext uri="{FF2B5EF4-FFF2-40B4-BE49-F238E27FC236}">
                <a16:creationId xmlns:a16="http://schemas.microsoft.com/office/drawing/2014/main" id="{474422B1-E1F2-B342-CE60-9DC223124DA6}"/>
              </a:ext>
            </a:extLst>
          </p:cNvPr>
          <p:cNvGrpSpPr>
            <a:grpSpLocks/>
          </p:cNvGrpSpPr>
          <p:nvPr/>
        </p:nvGrpSpPr>
        <p:grpSpPr bwMode="auto">
          <a:xfrm>
            <a:off x="3878411" y="1853045"/>
            <a:ext cx="1447800" cy="609600"/>
            <a:chOff x="2064" y="1104"/>
            <a:chExt cx="912" cy="384"/>
          </a:xfrm>
        </p:grpSpPr>
        <p:sp>
          <p:nvSpPr>
            <p:cNvPr id="12" name="Line 11">
              <a:extLst>
                <a:ext uri="{FF2B5EF4-FFF2-40B4-BE49-F238E27FC236}">
                  <a16:creationId xmlns:a16="http://schemas.microsoft.com/office/drawing/2014/main" id="{52389580-D5DC-8EAB-A840-F43ACE2214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1104"/>
              <a:ext cx="0" cy="144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" name="Line 12">
              <a:extLst>
                <a:ext uri="{FF2B5EF4-FFF2-40B4-BE49-F238E27FC236}">
                  <a16:creationId xmlns:a16="http://schemas.microsoft.com/office/drawing/2014/main" id="{676B1DFC-A640-536C-90D8-38EDF953E6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1248"/>
              <a:ext cx="432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" name="Line 13">
              <a:extLst>
                <a:ext uri="{FF2B5EF4-FFF2-40B4-BE49-F238E27FC236}">
                  <a16:creationId xmlns:a16="http://schemas.microsoft.com/office/drawing/2014/main" id="{F64F6ED0-1296-0F76-69EA-BBEDB8553F1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96" y="1104"/>
              <a:ext cx="0" cy="144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" name="Line 14">
              <a:extLst>
                <a:ext uri="{FF2B5EF4-FFF2-40B4-BE49-F238E27FC236}">
                  <a16:creationId xmlns:a16="http://schemas.microsoft.com/office/drawing/2014/main" id="{36C16E14-D34B-D064-AD79-4FFF9062C1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4" y="1248"/>
              <a:ext cx="0" cy="24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" name="Line 15">
              <a:extLst>
                <a:ext uri="{FF2B5EF4-FFF2-40B4-BE49-F238E27FC236}">
                  <a16:creationId xmlns:a16="http://schemas.microsoft.com/office/drawing/2014/main" id="{65696F34-8693-F563-AFCF-F4E6132BD2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4" y="1488"/>
              <a:ext cx="672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2676492D-954D-49CF-8860-661075E68E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7011" y="5355070"/>
            <a:ext cx="4243388" cy="120015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>
                <a:solidFill>
                  <a:srgbClr val="0000FF"/>
                </a:solidFill>
              </a:rPr>
              <a:t>The call statement can be://60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 err="1">
                <a:solidFill>
                  <a:srgbClr val="0000FF"/>
                </a:solidFill>
              </a:rPr>
              <a:t>int</a:t>
            </a:r>
            <a:r>
              <a:rPr lang="en-US" altLang="en-US" sz="2400" dirty="0">
                <a:solidFill>
                  <a:srgbClr val="0000FF"/>
                </a:solidFill>
              </a:rPr>
              <a:t> value2 = 40, result = 100; 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>
                <a:solidFill>
                  <a:srgbClr val="0000FF"/>
                </a:solidFill>
              </a:rPr>
              <a:t>result = sum(20, value2);</a:t>
            </a:r>
          </a:p>
        </p:txBody>
      </p:sp>
    </p:spTree>
    <p:extLst>
      <p:ext uri="{BB962C8B-B14F-4D97-AF65-F5344CB8AC3E}">
        <p14:creationId xmlns:p14="http://schemas.microsoft.com/office/powerpoint/2010/main" val="157813174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21834731-7C11-358D-1AA6-882937D11FAF}"/>
              </a:ext>
            </a:extLst>
          </p:cNvPr>
          <p:cNvSpPr txBox="1">
            <a:spLocks noChangeArrowheads="1"/>
          </p:cNvSpPr>
          <p:nvPr/>
        </p:nvSpPr>
        <p:spPr>
          <a:xfrm>
            <a:off x="1534393" y="101601"/>
            <a:ext cx="6321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Calling a Value-Returning Method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6E92BF6B-CCB8-A13C-9F98-380E0E82B8C9}"/>
              </a:ext>
            </a:extLst>
          </p:cNvPr>
          <p:cNvSpPr txBox="1">
            <a:spLocks noChangeArrowheads="1"/>
          </p:cNvSpPr>
          <p:nvPr/>
        </p:nvSpPr>
        <p:spPr>
          <a:xfrm>
            <a:off x="2018721" y="1371600"/>
            <a:ext cx="833755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sz="2400" dirty="0">
                <a:latin typeface="Consolas" panose="020B0609020204030204" pitchFamily="49" charset="0"/>
              </a:rPr>
              <a:t>int total = sum(value1, value2);</a:t>
            </a:r>
          </a:p>
          <a:p>
            <a:pPr>
              <a:buFontTx/>
              <a:buNone/>
            </a:pPr>
            <a:endParaRPr lang="en-US" altLang="en-US" dirty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endParaRPr lang="en-US" altLang="en-US" dirty="0">
              <a:latin typeface="Consolas" panose="020B0609020204030204" pitchFamily="49" charset="0"/>
            </a:endParaRPr>
          </a:p>
          <a:p>
            <a:pPr lvl="1"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public static int sum(int num1, int num2)</a:t>
            </a:r>
          </a:p>
          <a:p>
            <a:pPr lvl="1"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{</a:t>
            </a:r>
          </a:p>
          <a:p>
            <a:pPr lvl="1"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	int result;</a:t>
            </a:r>
          </a:p>
          <a:p>
            <a:pPr lvl="1"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	result = num1 + num2;</a:t>
            </a:r>
          </a:p>
          <a:p>
            <a:pPr lvl="1"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	return result;</a:t>
            </a:r>
          </a:p>
          <a:p>
            <a:pPr lvl="1"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}</a:t>
            </a:r>
          </a:p>
          <a:p>
            <a:pPr>
              <a:buFontTx/>
              <a:buNone/>
            </a:pPr>
            <a:endParaRPr lang="en-US" altLang="en-US" sz="2400" dirty="0">
              <a:latin typeface="Consolas" panose="020B0609020204030204" pitchFamily="49" charset="0"/>
            </a:endParaRP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320131E8-F891-117D-A3D8-06991AEC8A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3329" y="2133600"/>
            <a:ext cx="533400" cy="46672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hlink"/>
                </a:solidFill>
                <a:latin typeface="Consolas" panose="020B0609020204030204" pitchFamily="49" charset="0"/>
              </a:rPr>
              <a:t>20</a:t>
            </a: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FC64F30A-5846-AFD6-3427-AD8BE7AB3C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2129" y="2057400"/>
            <a:ext cx="533400" cy="46672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hlink"/>
                </a:solidFill>
                <a:latin typeface="Consolas" panose="020B0609020204030204" pitchFamily="49" charset="0"/>
              </a:rPr>
              <a:t>40</a:t>
            </a:r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F399B9D0-0E04-40A6-7EBF-31DC86179E68}"/>
              </a:ext>
            </a:extLst>
          </p:cNvPr>
          <p:cNvSpPr>
            <a:spLocks noChangeShapeType="1"/>
          </p:cNvSpPr>
          <p:nvPr/>
        </p:nvSpPr>
        <p:spPr bwMode="auto">
          <a:xfrm>
            <a:off x="5036129" y="1981200"/>
            <a:ext cx="0" cy="4572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latin typeface="Consolas" panose="020B0609020204030204" pitchFamily="49" charset="0"/>
            </a:endParaRPr>
          </a:p>
        </p:txBody>
      </p:sp>
      <p:sp>
        <p:nvSpPr>
          <p:cNvPr id="7" name="Line 8">
            <a:extLst>
              <a:ext uri="{FF2B5EF4-FFF2-40B4-BE49-F238E27FC236}">
                <a16:creationId xmlns:a16="http://schemas.microsoft.com/office/drawing/2014/main" id="{779160C5-3A99-A1BF-B7C1-7033E0208AC7}"/>
              </a:ext>
            </a:extLst>
          </p:cNvPr>
          <p:cNvSpPr>
            <a:spLocks noChangeShapeType="1"/>
          </p:cNvSpPr>
          <p:nvPr/>
        </p:nvSpPr>
        <p:spPr bwMode="auto">
          <a:xfrm>
            <a:off x="5036129" y="2438400"/>
            <a:ext cx="457200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latin typeface="Consolas" panose="020B0609020204030204" pitchFamily="49" charset="0"/>
            </a:endParaRPr>
          </a:p>
        </p:txBody>
      </p:sp>
      <p:sp>
        <p:nvSpPr>
          <p:cNvPr id="8" name="Line 9">
            <a:extLst>
              <a:ext uri="{FF2B5EF4-FFF2-40B4-BE49-F238E27FC236}">
                <a16:creationId xmlns:a16="http://schemas.microsoft.com/office/drawing/2014/main" id="{0DA8DB6E-9B67-1143-00E7-CDED80E9BE0E}"/>
              </a:ext>
            </a:extLst>
          </p:cNvPr>
          <p:cNvSpPr>
            <a:spLocks noChangeShapeType="1"/>
          </p:cNvSpPr>
          <p:nvPr/>
        </p:nvSpPr>
        <p:spPr bwMode="auto">
          <a:xfrm>
            <a:off x="6026729" y="2438400"/>
            <a:ext cx="1143000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latin typeface="Consolas" panose="020B0609020204030204" pitchFamily="49" charset="0"/>
            </a:endParaRPr>
          </a:p>
        </p:txBody>
      </p:sp>
      <p:sp>
        <p:nvSpPr>
          <p:cNvPr id="9" name="Line 10">
            <a:extLst>
              <a:ext uri="{FF2B5EF4-FFF2-40B4-BE49-F238E27FC236}">
                <a16:creationId xmlns:a16="http://schemas.microsoft.com/office/drawing/2014/main" id="{FE2D0942-2B49-14A8-9234-8E2157994C81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9728" y="2438399"/>
            <a:ext cx="20775" cy="369331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latin typeface="Consolas" panose="020B0609020204030204" pitchFamily="49" charset="0"/>
            </a:endParaRPr>
          </a:p>
        </p:txBody>
      </p:sp>
      <p:grpSp>
        <p:nvGrpSpPr>
          <p:cNvPr id="10" name="Group 20">
            <a:extLst>
              <a:ext uri="{FF2B5EF4-FFF2-40B4-BE49-F238E27FC236}">
                <a16:creationId xmlns:a16="http://schemas.microsoft.com/office/drawing/2014/main" id="{B86C6FF1-8833-2E15-AB60-4487B08D892F}"/>
              </a:ext>
            </a:extLst>
          </p:cNvPr>
          <p:cNvGrpSpPr>
            <a:grpSpLocks/>
          </p:cNvGrpSpPr>
          <p:nvPr/>
        </p:nvGrpSpPr>
        <p:grpSpPr bwMode="auto">
          <a:xfrm>
            <a:off x="6712529" y="1981200"/>
            <a:ext cx="609600" cy="228600"/>
            <a:chOff x="2880" y="1200"/>
            <a:chExt cx="384" cy="240"/>
          </a:xfrm>
        </p:grpSpPr>
        <p:sp>
          <p:nvSpPr>
            <p:cNvPr id="11" name="Line 11">
              <a:extLst>
                <a:ext uri="{FF2B5EF4-FFF2-40B4-BE49-F238E27FC236}">
                  <a16:creationId xmlns:a16="http://schemas.microsoft.com/office/drawing/2014/main" id="{68B38711-7027-0534-5361-D4539BAB6A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0" y="1200"/>
              <a:ext cx="0" cy="24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latin typeface="Consolas" panose="020B0609020204030204" pitchFamily="49" charset="0"/>
              </a:endParaRPr>
            </a:p>
          </p:txBody>
        </p:sp>
        <p:sp>
          <p:nvSpPr>
            <p:cNvPr id="12" name="Line 12">
              <a:extLst>
                <a:ext uri="{FF2B5EF4-FFF2-40B4-BE49-F238E27FC236}">
                  <a16:creationId xmlns:a16="http://schemas.microsoft.com/office/drawing/2014/main" id="{509ED349-05C6-B0D2-F192-DAE21D5073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0" y="1440"/>
              <a:ext cx="384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latin typeface="Consolas" panose="020B0609020204030204" pitchFamily="49" charset="0"/>
              </a:endParaRPr>
            </a:p>
          </p:txBody>
        </p:sp>
      </p:grpSp>
      <p:grpSp>
        <p:nvGrpSpPr>
          <p:cNvPr id="13" name="Group 19">
            <a:extLst>
              <a:ext uri="{FF2B5EF4-FFF2-40B4-BE49-F238E27FC236}">
                <a16:creationId xmlns:a16="http://schemas.microsoft.com/office/drawing/2014/main" id="{FC818DD9-FAEC-B346-9470-FAAEEFE60DD5}"/>
              </a:ext>
            </a:extLst>
          </p:cNvPr>
          <p:cNvGrpSpPr>
            <a:grpSpLocks/>
          </p:cNvGrpSpPr>
          <p:nvPr/>
        </p:nvGrpSpPr>
        <p:grpSpPr bwMode="auto">
          <a:xfrm>
            <a:off x="7855529" y="2209800"/>
            <a:ext cx="1226146" cy="597930"/>
            <a:chOff x="3600" y="1440"/>
            <a:chExt cx="480" cy="336"/>
          </a:xfrm>
        </p:grpSpPr>
        <p:sp>
          <p:nvSpPr>
            <p:cNvPr id="14" name="Line 13">
              <a:extLst>
                <a:ext uri="{FF2B5EF4-FFF2-40B4-BE49-F238E27FC236}">
                  <a16:creationId xmlns:a16="http://schemas.microsoft.com/office/drawing/2014/main" id="{DD33DF43-1C5E-5B5E-75C2-B7B40C26F8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1440"/>
              <a:ext cx="480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latin typeface="Consolas" panose="020B0609020204030204" pitchFamily="49" charset="0"/>
              </a:endParaRPr>
            </a:p>
          </p:txBody>
        </p:sp>
        <p:sp>
          <p:nvSpPr>
            <p:cNvPr id="15" name="Line 14">
              <a:extLst>
                <a:ext uri="{FF2B5EF4-FFF2-40B4-BE49-F238E27FC236}">
                  <a16:creationId xmlns:a16="http://schemas.microsoft.com/office/drawing/2014/main" id="{DB3CDF15-0DB3-4BBC-12B7-9F25032583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0" y="1440"/>
              <a:ext cx="0" cy="336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latin typeface="Consolas" panose="020B0609020204030204" pitchFamily="49" charset="0"/>
              </a:endParaRPr>
            </a:p>
          </p:txBody>
        </p:sp>
      </p:grpSp>
      <p:sp>
        <p:nvSpPr>
          <p:cNvPr id="16" name="Text Box 15">
            <a:extLst>
              <a:ext uri="{FF2B5EF4-FFF2-40B4-BE49-F238E27FC236}">
                <a16:creationId xmlns:a16="http://schemas.microsoft.com/office/drawing/2014/main" id="{1B0351E0-D500-3ACF-A290-A7B8954D4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3792" y="3265488"/>
            <a:ext cx="533400" cy="46672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hlink"/>
                </a:solidFill>
                <a:latin typeface="Consolas" panose="020B0609020204030204" pitchFamily="49" charset="0"/>
              </a:rPr>
              <a:t>60</a:t>
            </a:r>
          </a:p>
        </p:txBody>
      </p:sp>
      <p:sp>
        <p:nvSpPr>
          <p:cNvPr id="17" name="Line 16">
            <a:extLst>
              <a:ext uri="{FF2B5EF4-FFF2-40B4-BE49-F238E27FC236}">
                <a16:creationId xmlns:a16="http://schemas.microsoft.com/office/drawing/2014/main" id="{6A537B38-C303-09A5-7629-814C4CE2849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35729" y="4617027"/>
            <a:ext cx="609600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latin typeface="Consolas" panose="020B0609020204030204" pitchFamily="49" charset="0"/>
            </a:endParaRPr>
          </a:p>
        </p:txBody>
      </p:sp>
      <p:sp>
        <p:nvSpPr>
          <p:cNvPr id="18" name="Line 17">
            <a:extLst>
              <a:ext uri="{FF2B5EF4-FFF2-40B4-BE49-F238E27FC236}">
                <a16:creationId xmlns:a16="http://schemas.microsoft.com/office/drawing/2014/main" id="{6098AAC2-3551-029A-79A5-67CB7E5B6B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35729" y="3733800"/>
            <a:ext cx="0" cy="88265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latin typeface="Consolas" panose="020B0609020204030204" pitchFamily="49" charset="0"/>
            </a:endParaRPr>
          </a:p>
        </p:txBody>
      </p:sp>
      <p:sp>
        <p:nvSpPr>
          <p:cNvPr id="19" name="Line 18">
            <a:extLst>
              <a:ext uri="{FF2B5EF4-FFF2-40B4-BE49-F238E27FC236}">
                <a16:creationId xmlns:a16="http://schemas.microsoft.com/office/drawing/2014/main" id="{22A0C5B5-7BF4-426A-0BAB-7971B3CA303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35729" y="1925638"/>
            <a:ext cx="728663" cy="1350962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latin typeface="Consolas" panose="020B0609020204030204" pitchFamily="49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B2EB275-4480-277E-45DE-C00076AEF9A4}"/>
              </a:ext>
            </a:extLst>
          </p:cNvPr>
          <p:cNvSpPr txBox="1"/>
          <p:nvPr/>
        </p:nvSpPr>
        <p:spPr>
          <a:xfrm>
            <a:off x="6753513" y="3877313"/>
            <a:ext cx="29718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Consolas" panose="020B0609020204030204" pitchFamily="49" charset="0"/>
              </a:rPr>
              <a:t>return num1 + num2;</a:t>
            </a:r>
          </a:p>
        </p:txBody>
      </p:sp>
      <p:sp>
        <p:nvSpPr>
          <p:cNvPr id="21" name="Right Brace 2">
            <a:extLst>
              <a:ext uri="{FF2B5EF4-FFF2-40B4-BE49-F238E27FC236}">
                <a16:creationId xmlns:a16="http://schemas.microsoft.com/office/drawing/2014/main" id="{EF0C0E12-EF44-9459-34FE-54B40ACAFFFA}"/>
              </a:ext>
            </a:extLst>
          </p:cNvPr>
          <p:cNvSpPr>
            <a:spLocks/>
          </p:cNvSpPr>
          <p:nvPr/>
        </p:nvSpPr>
        <p:spPr bwMode="auto">
          <a:xfrm>
            <a:off x="6483929" y="3429000"/>
            <a:ext cx="76200" cy="1295400"/>
          </a:xfrm>
          <a:prstGeom prst="rightBrace">
            <a:avLst>
              <a:gd name="adj1" fmla="val 8343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745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A32AF63-6348-E576-6C71-A824320E29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9755" y="0"/>
            <a:ext cx="870411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9A4C25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9A4C25"/>
                </a:solidFill>
                <a:latin typeface="Arial" pitchFamily="34" charset="0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9A4C25"/>
                </a:solidFill>
                <a:latin typeface="Arial" pitchFamily="34" charset="0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9A4C25"/>
                </a:solidFill>
                <a:latin typeface="Arial" pitchFamily="34" charset="0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9A4C25"/>
                </a:solidFill>
                <a:latin typeface="Arial" pitchFamily="34" charset="0"/>
                <a:cs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9A4C25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Arial"/>
              </a:rPr>
              <a:t>void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9A4C25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Methods and Value-Returning Methods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AB06F4C0-7F40-800D-15FE-EC05E44C0E59}"/>
              </a:ext>
            </a:extLst>
          </p:cNvPr>
          <p:cNvSpPr txBox="1">
            <a:spLocks noChangeArrowheads="1"/>
          </p:cNvSpPr>
          <p:nvPr/>
        </p:nvSpPr>
        <p:spPr>
          <a:xfrm>
            <a:off x="1650670" y="1756497"/>
            <a:ext cx="7929748" cy="4422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8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600" dirty="0"/>
              <a:t> </a:t>
            </a:r>
            <a:r>
              <a:rPr lang="en-US" altLang="en-US" sz="2600" dirty="0">
                <a:solidFill>
                  <a:srgbClr val="0000CC"/>
                </a:solidFill>
                <a:latin typeface="Courier New" panose="02070309020205020404" pitchFamily="49" charset="0"/>
              </a:rPr>
              <a:t>void</a:t>
            </a:r>
            <a:r>
              <a:rPr lang="en-US" altLang="en-US" sz="2600" dirty="0">
                <a:solidFill>
                  <a:srgbClr val="0000CC"/>
                </a:solidFill>
              </a:rPr>
              <a:t> </a:t>
            </a:r>
            <a:r>
              <a:rPr lang="en-US" altLang="en-US" sz="2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one that simply performs a task and then terminates</a:t>
            </a:r>
            <a:r>
              <a:rPr lang="en-US" altLang="en-US" sz="2600" dirty="0"/>
              <a:t>.</a:t>
            </a:r>
          </a:p>
          <a:p>
            <a:pPr>
              <a:spcBef>
                <a:spcPts val="1800"/>
              </a:spcBef>
              <a:buFontTx/>
              <a:buNone/>
            </a:pPr>
            <a:r>
              <a:rPr lang="en-US" altLang="en-US" sz="2600" b="1" dirty="0">
                <a:latin typeface="Courier New" panose="02070309020205020404" pitchFamily="49" charset="0"/>
              </a:rPr>
              <a:t>	   </a:t>
            </a:r>
            <a:r>
              <a:rPr lang="en-US" altLang="en-US" sz="2600" b="1" dirty="0" err="1">
                <a:latin typeface="Consolas" panose="020B0609020204030204" pitchFamily="49" charset="0"/>
              </a:rPr>
              <a:t>System.out.</a:t>
            </a:r>
            <a:r>
              <a:rPr lang="en-US" altLang="en-US" sz="2600" b="1" dirty="0" err="1">
                <a:solidFill>
                  <a:srgbClr val="0000CC"/>
                </a:solidFill>
                <a:latin typeface="Consolas" panose="020B0609020204030204" pitchFamily="49" charset="0"/>
              </a:rPr>
              <a:t>println</a:t>
            </a:r>
            <a:r>
              <a:rPr lang="en-US" altLang="en-US" sz="2600" b="1" dirty="0">
                <a:latin typeface="Consolas" panose="020B0609020204030204" pitchFamily="49" charset="0"/>
              </a:rPr>
              <a:t>(</a:t>
            </a:r>
            <a:r>
              <a:rPr lang="en-US" altLang="en-US" sz="2600" b="1" dirty="0">
                <a:latin typeface="Consolas" panose="020B0609020204030204" pitchFamily="49" charset="0"/>
                <a:cs typeface="Courier New" panose="02070309020205020404" pitchFamily="49" charset="0"/>
              </a:rPr>
              <a:t>"</a:t>
            </a:r>
            <a:r>
              <a:rPr lang="en-US" altLang="en-US" sz="2600" b="1" dirty="0">
                <a:latin typeface="Consolas" panose="020B0609020204030204" pitchFamily="49" charset="0"/>
              </a:rPr>
              <a:t>Hi!</a:t>
            </a:r>
            <a:r>
              <a:rPr lang="en-US" altLang="en-US" sz="2600" b="1" dirty="0">
                <a:latin typeface="Consolas" panose="020B0609020204030204" pitchFamily="49" charset="0"/>
                <a:cs typeface="Courier New" panose="02070309020205020404" pitchFamily="49" charset="0"/>
              </a:rPr>
              <a:t>"</a:t>
            </a:r>
            <a:r>
              <a:rPr lang="en-US" altLang="en-US" sz="2600" b="1" dirty="0">
                <a:latin typeface="Consolas" panose="020B0609020204030204" pitchFamily="49" charset="0"/>
              </a:rPr>
              <a:t>);</a:t>
            </a:r>
          </a:p>
          <a:p>
            <a:pPr>
              <a:spcBef>
                <a:spcPts val="1800"/>
              </a:spcBef>
              <a:buFontTx/>
              <a:buNone/>
            </a:pPr>
            <a:r>
              <a:rPr lang="en-US" altLang="en-US" sz="2400" b="1" dirty="0">
                <a:latin typeface="Consolas" panose="020B0609020204030204" pitchFamily="49" charset="0"/>
              </a:rPr>
              <a:t>     </a:t>
            </a:r>
            <a:r>
              <a:rPr lang="en-US" altLang="en-US" sz="2400" dirty="0">
                <a:latin typeface="Consolas" panose="020B0609020204030204" pitchFamily="49" charset="0"/>
              </a:rPr>
              <a:t>class object method  argument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en-US" sz="2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value-returning method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only performs a task but also sends a value back to the code that called it.</a:t>
            </a:r>
          </a:p>
          <a:p>
            <a:pPr>
              <a:spcBef>
                <a:spcPts val="1800"/>
              </a:spcBef>
              <a:buFontTx/>
              <a:buNone/>
            </a:pPr>
            <a:r>
              <a:rPr lang="en-US" altLang="en-US" sz="2600" b="1" dirty="0">
                <a:latin typeface="Courier New" panose="02070309020205020404" pitchFamily="49" charset="0"/>
              </a:rPr>
              <a:t>	</a:t>
            </a:r>
            <a:r>
              <a:rPr lang="en-US" altLang="en-US" sz="2400" b="1" dirty="0">
                <a:latin typeface="Courier New" panose="02070309020205020404" pitchFamily="49" charset="0"/>
              </a:rPr>
              <a:t>	</a:t>
            </a:r>
            <a:r>
              <a:rPr lang="en-US" altLang="en-US" sz="2600" b="1" dirty="0">
                <a:latin typeface="Consolas" panose="020B0609020204030204" pitchFamily="49" charset="0"/>
              </a:rPr>
              <a:t>int number =</a:t>
            </a:r>
            <a:r>
              <a:rPr lang="en-US" altLang="en-US" sz="2600" b="1" dirty="0" err="1">
                <a:solidFill>
                  <a:srgbClr val="0000CC"/>
                </a:solidFill>
                <a:latin typeface="Consolas" panose="020B0609020204030204" pitchFamily="49" charset="0"/>
              </a:rPr>
              <a:t>Integer.parseInt</a:t>
            </a:r>
            <a:r>
              <a:rPr lang="en-US" altLang="en-US" sz="2600" b="1" dirty="0">
                <a:latin typeface="Consolas" panose="020B0609020204030204" pitchFamily="49" charset="0"/>
              </a:rPr>
              <a:t>(</a:t>
            </a:r>
            <a:r>
              <a:rPr lang="en-US" altLang="en-US" sz="2600" b="1" dirty="0">
                <a:latin typeface="Consolas" panose="020B0609020204030204" pitchFamily="49" charset="0"/>
                <a:cs typeface="Courier New" panose="02070309020205020404" pitchFamily="49" charset="0"/>
              </a:rPr>
              <a:t>"</a:t>
            </a:r>
            <a:r>
              <a:rPr lang="en-US" altLang="en-US" sz="2600" b="1" dirty="0">
                <a:latin typeface="Consolas" panose="020B0609020204030204" pitchFamily="49" charset="0"/>
              </a:rPr>
              <a:t>700</a:t>
            </a:r>
            <a:r>
              <a:rPr lang="en-US" altLang="en-US" sz="2600" b="1" dirty="0">
                <a:latin typeface="Consolas" panose="020B0609020204030204" pitchFamily="49" charset="0"/>
                <a:cs typeface="Courier New" panose="02070309020205020404" pitchFamily="49" charset="0"/>
              </a:rPr>
              <a:t>"</a:t>
            </a:r>
            <a:r>
              <a:rPr lang="en-US" altLang="en-US" sz="2600" b="1" dirty="0">
                <a:latin typeface="Consolas" panose="020B0609020204030204" pitchFamily="49" charset="0"/>
              </a:rPr>
              <a:t>);</a:t>
            </a:r>
          </a:p>
          <a:p>
            <a:pPr>
              <a:spcBef>
                <a:spcPts val="1800"/>
              </a:spcBef>
              <a:buFontTx/>
              <a:buNone/>
            </a:pPr>
            <a:r>
              <a:rPr lang="en-US" altLang="en-US" sz="2400" dirty="0"/>
              <a:t>                           method for converting</a:t>
            </a:r>
            <a:r>
              <a:rPr lang="en-US" altLang="en-US" sz="2600" dirty="0"/>
              <a:t> a string to a number</a:t>
            </a:r>
          </a:p>
        </p:txBody>
      </p:sp>
    </p:spTree>
    <p:extLst>
      <p:ext uri="{BB962C8B-B14F-4D97-AF65-F5344CB8AC3E}">
        <p14:creationId xmlns:p14="http://schemas.microsoft.com/office/powerpoint/2010/main" val="12976844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A0641D3-B53D-6F26-2B97-C0C37B4BA9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2708" y="1003158"/>
            <a:ext cx="7772400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methodCallValueRetn05_02_02PK;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MethodCallValueReturn05_02_02 </a:t>
            </a:r>
            <a:r>
              <a:rPr lang="en-US" altLang="en-US" sz="2000" b="1" dirty="0">
                <a:solidFill>
                  <a:srgbClr val="0000CC"/>
                </a:solidFill>
                <a:latin typeface="Consolas" panose="020B0609020204030204" pitchFamily="49" charset="0"/>
              </a:rPr>
              <a:t>{</a:t>
            </a:r>
            <a:endParaRPr lang="en-US" altLang="en-US" sz="2000" dirty="0">
              <a:solidFill>
                <a:srgbClr val="0000CC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2000" b="1" dirty="0">
                <a:solidFill>
                  <a:srgbClr val="FF00FF"/>
                </a:solidFill>
                <a:latin typeface="Consolas" panose="020B0609020204030204" pitchFamily="49" charset="0"/>
              </a:rPr>
              <a:t>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  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value1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20,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value2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40;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"sum is 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           sum(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value1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value2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  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total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sum(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value1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value2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"total is 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total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FF00FF"/>
                </a:solidFill>
                <a:latin typeface="Consolas" panose="020B0609020204030204" pitchFamily="49" charset="0"/>
              </a:rPr>
              <a:t>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sum(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num1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num2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  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result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        result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num1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num2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  return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result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CC"/>
                </a:solidFill>
                <a:latin typeface="Consolas" panose="020B0609020204030204" pitchFamily="49" charset="0"/>
              </a:rPr>
              <a:t>}</a:t>
            </a:r>
            <a:endParaRPr lang="en-US" altLang="en-US" sz="2000" dirty="0">
              <a:solidFill>
                <a:srgbClr val="0000CC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DA774BE-40B0-492F-A03C-8F0CBAC667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0708" y="5621195"/>
            <a:ext cx="4572000" cy="83185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sum is 60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total is 60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D5E309-D9BF-2839-DDCC-F2B76768B814}"/>
              </a:ext>
            </a:extLst>
          </p:cNvPr>
          <p:cNvSpPr txBox="1"/>
          <p:nvPr/>
        </p:nvSpPr>
        <p:spPr>
          <a:xfrm>
            <a:off x="8181108" y="893620"/>
            <a:ext cx="685800" cy="4000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20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C7E1E4-B60D-7EE0-F41C-D8D56C027CAF}"/>
              </a:ext>
            </a:extLst>
          </p:cNvPr>
          <p:cNvSpPr txBox="1"/>
          <p:nvPr/>
        </p:nvSpPr>
        <p:spPr>
          <a:xfrm>
            <a:off x="8801100" y="4888781"/>
            <a:ext cx="685800" cy="4000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40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994697D9-F30F-EABF-46DD-5F286E1F85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4908" y="1314452"/>
            <a:ext cx="1600200" cy="304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value1 value2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80D8DD-B1A6-2433-F332-F769DD420F2E}"/>
              </a:ext>
            </a:extLst>
          </p:cNvPr>
          <p:cNvSpPr txBox="1"/>
          <p:nvPr/>
        </p:nvSpPr>
        <p:spPr>
          <a:xfrm>
            <a:off x="7730836" y="4909995"/>
            <a:ext cx="685800" cy="4000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20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AD8D2CE-D76B-397D-1AC5-C5BBE35038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9983" y="442770"/>
            <a:ext cx="1600200" cy="304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value1 value2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8345260-AA23-1DCA-91D5-C2A45B02A61D}"/>
              </a:ext>
            </a:extLst>
          </p:cNvPr>
          <p:cNvSpPr txBox="1"/>
          <p:nvPr/>
        </p:nvSpPr>
        <p:spPr>
          <a:xfrm>
            <a:off x="9095508" y="909495"/>
            <a:ext cx="685800" cy="4000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40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5A618C-EA3D-B7B6-D935-550E57AD6F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7708" y="4490895"/>
            <a:ext cx="1600200" cy="2921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num1     num2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707EB78-B8CA-3F56-8FC2-3569D6BCB6C3}"/>
              </a:ext>
            </a:extLst>
          </p:cNvPr>
          <p:cNvSpPr txBox="1"/>
          <p:nvPr/>
        </p:nvSpPr>
        <p:spPr>
          <a:xfrm>
            <a:off x="6447558" y="4952858"/>
            <a:ext cx="685800" cy="4000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60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4FF0B9-12DC-B3DE-76D9-EA47A62760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3258" y="4475020"/>
            <a:ext cx="1085850" cy="38258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result     </a:t>
            </a:r>
          </a:p>
        </p:txBody>
      </p:sp>
    </p:spTree>
    <p:extLst>
      <p:ext uri="{BB962C8B-B14F-4D97-AF65-F5344CB8AC3E}">
        <p14:creationId xmlns:p14="http://schemas.microsoft.com/office/powerpoint/2010/main" val="23708504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9ACF407-3798-24C1-2534-0353891C0C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6277" y="208683"/>
            <a:ext cx="8726423" cy="664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methodCallValueRetn05_02_02PK;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MethodCallValueReturn05_02_02 </a:t>
            </a:r>
            <a:r>
              <a:rPr lang="en-US" altLang="en-US" sz="1800" b="1" dirty="0">
                <a:solidFill>
                  <a:srgbClr val="0000CC"/>
                </a:solidFill>
                <a:latin typeface="Consolas" panose="020B0609020204030204" pitchFamily="49" charset="0"/>
              </a:rPr>
              <a:t>{</a:t>
            </a:r>
            <a:endParaRPr lang="en-US" altLang="en-US" sz="1800" dirty="0">
              <a:solidFill>
                <a:srgbClr val="0000CC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alt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altLang="en-US" sz="1800" b="1" dirty="0">
                <a:solidFill>
                  <a:srgbClr val="FF00FF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 int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value1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= 20, </a:t>
            </a:r>
            <a:r>
              <a:rPr lang="en-US" alt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value2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= 40, </a:t>
            </a:r>
            <a:r>
              <a:rPr lang="en-US" alt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value3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= 30, </a:t>
            </a:r>
            <a:r>
              <a:rPr lang="en-US" alt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value4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= 50;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"sum is "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sum(</a:t>
            </a:r>
            <a:r>
              <a:rPr lang="en-US" altLang="en-US" sz="18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value1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18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value2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 int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total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sum(</a:t>
            </a:r>
            <a:r>
              <a:rPr lang="en-US" altLang="en-US" sz="18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value1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18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value2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"total is "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18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total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i="1" dirty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altLang="en-US" sz="18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sumTotal</a:t>
            </a:r>
            <a:r>
              <a:rPr lang="en-US" altLang="en-US" sz="18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i="1" dirty="0">
                <a:solidFill>
                  <a:srgbClr val="6A3E3E"/>
                </a:solidFill>
                <a:latin typeface="Consolas" panose="020B0609020204030204" pitchFamily="49" charset="0"/>
              </a:rPr>
              <a:t>value3</a:t>
            </a:r>
            <a:r>
              <a:rPr lang="en-US" altLang="en-US" sz="1800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1800" i="1" dirty="0">
                <a:solidFill>
                  <a:srgbClr val="6A3E3E"/>
                </a:solidFill>
                <a:latin typeface="Consolas" panose="020B0609020204030204" pitchFamily="49" charset="0"/>
              </a:rPr>
              <a:t>value4</a:t>
            </a:r>
            <a:r>
              <a:rPr lang="en-US" altLang="en-US" sz="1800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i="1" dirty="0">
                <a:solidFill>
                  <a:srgbClr val="000000"/>
                </a:solidFill>
                <a:latin typeface="Consolas" panose="020B0609020204030204" pitchFamily="49" charset="0"/>
              </a:rPr>
              <a:t>// 	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"T02: result is "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1800" b="1" i="1" dirty="0">
                <a:solidFill>
                  <a:srgbClr val="C00000"/>
                </a:solidFill>
                <a:latin typeface="Consolas" panose="020B0609020204030204" pitchFamily="49" charset="0"/>
              </a:rPr>
              <a:t>result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altLang="en-US" sz="1800" b="1" i="1" dirty="0">
                <a:solidFill>
                  <a:srgbClr val="FF0000"/>
                </a:solidFill>
                <a:latin typeface="Consolas" panose="020B0609020204030204" pitchFamily="49" charset="0"/>
              </a:rPr>
              <a:t>//</a:t>
            </a:r>
            <a:r>
              <a:rPr lang="en-US" altLang="en-US" sz="1800" dirty="0">
                <a:solidFill>
                  <a:srgbClr val="FF0000"/>
                </a:solidFill>
                <a:latin typeface="Consolas" panose="020B0609020204030204" pitchFamily="49" charset="0"/>
              </a:rPr>
              <a:t> result cannot be resolved to a variable</a:t>
            </a:r>
            <a:endParaRPr lang="en-US" altLang="en-US" sz="1800" i="1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800" dirty="0">
                <a:solidFill>
                  <a:srgbClr val="FF00FF"/>
                </a:solidFill>
                <a:latin typeface="Consolas" panose="020B0609020204030204" pitchFamily="49" charset="0"/>
              </a:rPr>
              <a:t>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sum(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num1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num2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 int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0070C0"/>
                </a:solidFill>
                <a:latin typeface="Consolas" panose="020B0609020204030204" pitchFamily="49" charset="0"/>
              </a:rPr>
              <a:t>result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       result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num1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num2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 return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0070C0"/>
                </a:solidFill>
                <a:latin typeface="Consolas" panose="020B0609020204030204" pitchFamily="49" charset="0"/>
              </a:rPr>
              <a:t>result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sumTotal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num1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num2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 int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FF00FF"/>
                </a:solidFill>
                <a:latin typeface="Consolas" panose="020B0609020204030204" pitchFamily="49" charset="0"/>
              </a:rPr>
              <a:t>result;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       </a:t>
            </a:r>
            <a:r>
              <a:rPr lang="en-US" altLang="en-US" sz="1800" dirty="0">
                <a:solidFill>
                  <a:srgbClr val="FF00FF"/>
                </a:solidFill>
                <a:latin typeface="Consolas" panose="020B0609020204030204" pitchFamily="49" charset="0"/>
              </a:rPr>
              <a:t>result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num1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num2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"T01: result is "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18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result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CC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FF52F56-9B40-8865-3829-756C745D5F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2119" y="3733800"/>
            <a:ext cx="2636872" cy="1016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Consolas" panose="020B0609020204030204" pitchFamily="49" charset="0"/>
              </a:rPr>
              <a:t>sum is 60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Consolas" panose="020B0609020204030204" pitchFamily="49" charset="0"/>
              </a:rPr>
              <a:t>total is 60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Consolas" panose="020B0609020204030204" pitchFamily="49" charset="0"/>
              </a:rPr>
              <a:t>T01: result is 80</a:t>
            </a: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91986264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0E4969CE-ACF3-61BF-B7AC-13B577D7C462}"/>
              </a:ext>
            </a:extLst>
          </p:cNvPr>
          <p:cNvSpPr txBox="1">
            <a:spLocks noChangeArrowheads="1"/>
          </p:cNvSpPr>
          <p:nvPr/>
        </p:nvSpPr>
        <p:spPr>
          <a:xfrm>
            <a:off x="1478972" y="261650"/>
            <a:ext cx="8610600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>
                <a:latin typeface="Courier New" panose="02070309020205020404" pitchFamily="49" charset="0"/>
              </a:rPr>
              <a:t>@return</a:t>
            </a:r>
            <a:r>
              <a:rPr lang="en-US" altLang="en-US"/>
              <a:t> </a:t>
            </a:r>
            <a:r>
              <a:rPr lang="en-US" altLang="en-US" sz="3200"/>
              <a:t>Tag in Documentation Comments</a:t>
            </a:r>
            <a:endParaRPr lang="en-US" altLang="en-US" sz="3200" dirty="0"/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57F88469-350E-C3BD-23A2-53BD7FACB69F}"/>
              </a:ext>
            </a:extLst>
          </p:cNvPr>
          <p:cNvSpPr txBox="1">
            <a:spLocks noChangeArrowheads="1"/>
          </p:cNvSpPr>
          <p:nvPr/>
        </p:nvSpPr>
        <p:spPr>
          <a:xfrm>
            <a:off x="1478972" y="1704109"/>
            <a:ext cx="8294688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can describe the return value in your documentation comments by using the </a:t>
            </a:r>
            <a:r>
              <a:rPr lang="en-US" altLang="en-US" dirty="0">
                <a:latin typeface="Courier New" panose="02070309020205020404" pitchFamily="49" charset="0"/>
              </a:rPr>
              <a:t>@return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tag.</a:t>
            </a:r>
          </a:p>
          <a:p>
            <a:pPr marL="457200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format</a:t>
            </a:r>
          </a:p>
          <a:p>
            <a:pPr lvl="1">
              <a:buFontTx/>
              <a:buNone/>
            </a:pPr>
            <a:r>
              <a:rPr lang="en-US" altLang="en-US" dirty="0"/>
              <a:t>		</a:t>
            </a:r>
            <a:r>
              <a:rPr lang="en-US" altLang="en-US" b="1" dirty="0">
                <a:latin typeface="Courier New" panose="02070309020205020404" pitchFamily="49" charset="0"/>
              </a:rPr>
              <a:t>@return Description</a:t>
            </a:r>
          </a:p>
          <a:p>
            <a:pPr marL="457200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en-US" dirty="0"/>
              <a:t> </a:t>
            </a:r>
            <a:r>
              <a:rPr lang="en-US" altLang="en-US" dirty="0">
                <a:latin typeface="Courier New" panose="02070309020205020404" pitchFamily="49" charset="0"/>
              </a:rPr>
              <a:t>@return</a:t>
            </a:r>
            <a:r>
              <a:rPr lang="en-US" altLang="en-US" dirty="0"/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tag in a method’s documentation comment must appear after the general description. The description can span several lines.</a:t>
            </a:r>
          </a:p>
          <a:p>
            <a:pPr marL="457200" indent="-457200"/>
            <a:r>
              <a:rPr lang="en-US" altLang="en-US" sz="2000" dirty="0"/>
              <a:t>See example: </a:t>
            </a:r>
            <a:r>
              <a:rPr lang="en-US" altLang="en-US" sz="2000" dirty="0">
                <a:hlinkClick r:id="rId2" action="ppaction://hlinkfile"/>
              </a:rPr>
              <a:t>ValueReturn.java</a:t>
            </a:r>
            <a:endParaRPr lang="en-US" altLang="en-US" sz="2000" b="1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7583063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DC4DF03-E452-F587-68FB-938E033EB76F}"/>
              </a:ext>
            </a:extLst>
          </p:cNvPr>
          <p:cNvSpPr txBox="1">
            <a:spLocks noChangeArrowheads="1"/>
          </p:cNvSpPr>
          <p:nvPr/>
        </p:nvSpPr>
        <p:spPr>
          <a:xfrm>
            <a:off x="1508414" y="222106"/>
            <a:ext cx="7010400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Returning a </a:t>
            </a:r>
            <a:r>
              <a:rPr lang="en-US" altLang="en-US" sz="3200">
                <a:latin typeface="Courier New" panose="02070309020205020404" pitchFamily="49" charset="0"/>
              </a:rPr>
              <a:t>boolean</a:t>
            </a:r>
            <a:r>
              <a:rPr lang="en-US" altLang="en-US" sz="3200"/>
              <a:t>Value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3E9AA880-25EA-F36B-3503-881C180F6BD2}"/>
              </a:ext>
            </a:extLst>
          </p:cNvPr>
          <p:cNvSpPr txBox="1">
            <a:spLocks noChangeArrowheads="1"/>
          </p:cNvSpPr>
          <p:nvPr/>
        </p:nvSpPr>
        <p:spPr>
          <a:xfrm>
            <a:off x="1508414" y="1179223"/>
            <a:ext cx="8458200" cy="557746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800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Sometimes we need to write methods to test arguments for validity and return true or false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public static </a:t>
            </a:r>
            <a:r>
              <a:rPr lang="en-US" altLang="en-US" sz="2000" dirty="0" err="1">
                <a:latin typeface="Consolas" panose="020B0609020204030204" pitchFamily="49" charset="0"/>
              </a:rPr>
              <a:t>boolean</a:t>
            </a:r>
            <a:r>
              <a:rPr lang="en-US" altLang="en-US" sz="2000" dirty="0">
                <a:latin typeface="Consolas" panose="020B0609020204030204" pitchFamily="49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Consolas" panose="020B0609020204030204" pitchFamily="49" charset="0"/>
              </a:rPr>
              <a:t>isValid</a:t>
            </a:r>
            <a:r>
              <a:rPr lang="en-US" altLang="en-US" sz="2000" dirty="0">
                <a:solidFill>
                  <a:srgbClr val="0000FF"/>
                </a:solidFill>
                <a:latin typeface="Consolas" panose="020B0609020204030204" pitchFamily="49" charset="0"/>
              </a:rPr>
              <a:t>(int number)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   </a:t>
            </a:r>
            <a:r>
              <a:rPr lang="en-US" altLang="en-US" sz="2000" dirty="0" err="1">
                <a:latin typeface="Consolas" panose="020B0609020204030204" pitchFamily="49" charset="0"/>
              </a:rPr>
              <a:t>boolean</a:t>
            </a:r>
            <a:r>
              <a:rPr lang="en-US" altLang="en-US" sz="2000" dirty="0">
                <a:latin typeface="Consolas" panose="020B0609020204030204" pitchFamily="49" charset="0"/>
              </a:rPr>
              <a:t> status;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   if(number &gt;= 1 &amp;&amp; number &lt;= 100)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      status = true;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   else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      status = false;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   return status;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}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altLang="en-US" sz="1600" dirty="0">
              <a:latin typeface="Arial" panose="020B0604020202020204" pitchFamily="34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Calling code: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int value = 20;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if(</a:t>
            </a:r>
            <a:r>
              <a:rPr lang="en-US" altLang="en-US" sz="2000" dirty="0" err="1">
                <a:solidFill>
                  <a:srgbClr val="0000FF"/>
                </a:solidFill>
                <a:latin typeface="Consolas" panose="020B0609020204030204" pitchFamily="49" charset="0"/>
              </a:rPr>
              <a:t>isValid</a:t>
            </a:r>
            <a:r>
              <a:rPr lang="en-US" altLang="en-US" sz="2000" dirty="0">
                <a:solidFill>
                  <a:srgbClr val="0000FF"/>
                </a:solidFill>
                <a:latin typeface="Consolas" panose="020B0609020204030204" pitchFamily="49" charset="0"/>
              </a:rPr>
              <a:t>(value)</a:t>
            </a:r>
            <a:r>
              <a:rPr lang="en-US" altLang="en-US" sz="2000" dirty="0">
                <a:latin typeface="Consolas" panose="020B0609020204030204" pitchFamily="49" charset="0"/>
              </a:rPr>
              <a:t>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	</a:t>
            </a:r>
            <a:r>
              <a:rPr lang="en-US" altLang="en-US" sz="2000" dirty="0" err="1">
                <a:latin typeface="Consolas" panose="020B0609020204030204" pitchFamily="49" charset="0"/>
              </a:rPr>
              <a:t>System.out.println</a:t>
            </a:r>
            <a:r>
              <a:rPr lang="en-US" altLang="en-US" sz="2000" dirty="0">
                <a:latin typeface="Consolas" panose="020B0609020204030204" pitchFamily="49" charset="0"/>
              </a:rPr>
              <a:t>("The value is within range");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else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	</a:t>
            </a:r>
            <a:r>
              <a:rPr lang="en-US" altLang="en-US" sz="2000" dirty="0" err="1">
                <a:latin typeface="Consolas" panose="020B0609020204030204" pitchFamily="49" charset="0"/>
              </a:rPr>
              <a:t>System.out.println</a:t>
            </a:r>
            <a:r>
              <a:rPr lang="en-US" altLang="en-US" sz="2000" dirty="0">
                <a:latin typeface="Consolas" panose="020B0609020204030204" pitchFamily="49" charset="0"/>
              </a:rPr>
              <a:t>("The value is out of range");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9A711B6-51C5-DF7F-06EC-CF75E1219FD1}"/>
              </a:ext>
            </a:extLst>
          </p:cNvPr>
          <p:cNvCxnSpPr/>
          <p:nvPr/>
        </p:nvCxnSpPr>
        <p:spPr>
          <a:xfrm flipV="1">
            <a:off x="3418609" y="2275609"/>
            <a:ext cx="2192482" cy="3044536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72467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0E382765-BC5F-C536-5A9E-FD8C52B51C80}"/>
              </a:ext>
            </a:extLst>
          </p:cNvPr>
          <p:cNvSpPr txBox="1">
            <a:spLocks noChangeArrowheads="1"/>
          </p:cNvSpPr>
          <p:nvPr/>
        </p:nvSpPr>
        <p:spPr>
          <a:xfrm>
            <a:off x="1525532" y="114299"/>
            <a:ext cx="7371606" cy="9144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Returning a Reference to a </a:t>
            </a:r>
            <a:r>
              <a:rPr lang="en-US" altLang="en-US" sz="3200" dirty="0">
                <a:latin typeface="Courier New" panose="02070309020205020404" pitchFamily="49" charset="0"/>
              </a:rPr>
              <a:t>String</a:t>
            </a:r>
            <a:r>
              <a:rPr lang="en-US" altLang="en-US" sz="3200" dirty="0"/>
              <a:t> Object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4F74975-1A06-2FF6-71EF-FD6598A5D93A}"/>
              </a:ext>
            </a:extLst>
          </p:cNvPr>
          <p:cNvSpPr txBox="1">
            <a:spLocks noChangeArrowheads="1"/>
          </p:cNvSpPr>
          <p:nvPr/>
        </p:nvSpPr>
        <p:spPr>
          <a:xfrm>
            <a:off x="1525532" y="1011380"/>
            <a:ext cx="9087047" cy="524741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</a:t>
            </a:r>
            <a:r>
              <a:rPr lang="en-US" altLang="en-US" sz="2000" dirty="0">
                <a:latin typeface="Consolas" panose="020B0609020204030204" pitchFamily="49" charset="0"/>
              </a:rPr>
              <a:t>String </a:t>
            </a:r>
            <a:r>
              <a:rPr lang="en-US" altLang="en-US" sz="2000" dirty="0" err="1">
                <a:latin typeface="Consolas" panose="020B0609020204030204" pitchFamily="49" charset="0"/>
              </a:rPr>
              <a:t>customerName</a:t>
            </a:r>
            <a:r>
              <a:rPr lang="en-US" altLang="en-US" sz="2000" dirty="0">
                <a:latin typeface="Consolas" panose="020B0609020204030204" pitchFamily="49" charset="0"/>
              </a:rPr>
              <a:t> = </a:t>
            </a:r>
            <a:r>
              <a:rPr lang="en-US" altLang="en-US" sz="2000" dirty="0" err="1">
                <a:latin typeface="Consolas" panose="020B0609020204030204" pitchFamily="49" charset="0"/>
              </a:rPr>
              <a:t>fullName</a:t>
            </a:r>
            <a:r>
              <a:rPr lang="en-US" altLang="en-US" sz="2000" dirty="0">
                <a:latin typeface="Consolas" panose="020B0609020204030204" pitchFamily="49" charset="0"/>
              </a:rPr>
              <a:t>("John", "Martin");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</a:t>
            </a:r>
          </a:p>
          <a:p>
            <a:pPr>
              <a:buFontTx/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		</a:t>
            </a:r>
            <a:r>
              <a:rPr lang="en-US" altLang="en-US" sz="2000" dirty="0">
                <a:latin typeface="Consolas" panose="020B0609020204030204" pitchFamily="49" charset="0"/>
              </a:rPr>
              <a:t>public static String </a:t>
            </a:r>
            <a:r>
              <a:rPr lang="en-US" altLang="en-US" sz="2000" dirty="0" err="1">
                <a:latin typeface="Consolas" panose="020B0609020204030204" pitchFamily="49" charset="0"/>
              </a:rPr>
              <a:t>fullName</a:t>
            </a:r>
            <a:r>
              <a:rPr lang="en-US" altLang="en-US" sz="2000" dirty="0">
                <a:latin typeface="Consolas" panose="020B0609020204030204" pitchFamily="49" charset="0"/>
              </a:rPr>
              <a:t>(String first, String last)</a:t>
            </a:r>
          </a:p>
          <a:p>
            <a:pPr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		{</a:t>
            </a:r>
          </a:p>
          <a:p>
            <a:pPr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			String name;</a:t>
            </a:r>
          </a:p>
          <a:p>
            <a:pPr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			name = first + </a:t>
            </a:r>
            <a: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"</a:t>
            </a:r>
            <a:r>
              <a:rPr lang="en-US" altLang="en-US" sz="2000" dirty="0">
                <a:latin typeface="Consolas" panose="020B0609020204030204" pitchFamily="49" charset="0"/>
              </a:rPr>
              <a:t> </a:t>
            </a:r>
            <a: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"</a:t>
            </a:r>
            <a:r>
              <a:rPr lang="en-US" altLang="en-US" sz="2000" dirty="0">
                <a:latin typeface="Consolas" panose="020B0609020204030204" pitchFamily="49" charset="0"/>
              </a:rPr>
              <a:t> + last;</a:t>
            </a:r>
          </a:p>
          <a:p>
            <a:pPr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			return name;</a:t>
            </a:r>
          </a:p>
          <a:p>
            <a:pPr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		}</a:t>
            </a:r>
          </a:p>
          <a:p>
            <a:pPr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endParaRPr lang="en-US" altLang="en-US" sz="2000" dirty="0"/>
          </a:p>
          <a:p>
            <a:pPr>
              <a:buFontTx/>
              <a:buNone/>
            </a:pPr>
            <a:r>
              <a:rPr lang="en-US" altLang="en-US" sz="2000" dirty="0"/>
              <a:t>See example:  </a:t>
            </a:r>
            <a:r>
              <a:rPr lang="en-US" altLang="en-US" sz="2000" dirty="0">
                <a:hlinkClick r:id="rId2" action="ppaction://hlinkfile"/>
              </a:rPr>
              <a:t>ReturnString.java</a:t>
            </a:r>
            <a:endParaRPr lang="en-US" altLang="en-US" sz="2000" dirty="0"/>
          </a:p>
          <a:p>
            <a:pPr lvl="1">
              <a:buFontTx/>
              <a:buNone/>
            </a:pPr>
            <a:endParaRPr lang="en-US" altLang="en-US" dirty="0"/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AD8E90DC-4AAB-4B69-8704-231AB99F1E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9700" y="1689098"/>
            <a:ext cx="892266" cy="376238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FF3300"/>
                </a:solidFill>
              </a:rPr>
              <a:t>address</a:t>
            </a:r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CB120E57-01C4-25FA-D869-01F2548DF73F}"/>
              </a:ext>
            </a:extLst>
          </p:cNvPr>
          <p:cNvSpPr>
            <a:spLocks noChangeShapeType="1"/>
          </p:cNvSpPr>
          <p:nvPr/>
        </p:nvSpPr>
        <p:spPr bwMode="auto">
          <a:xfrm>
            <a:off x="2066954" y="1998025"/>
            <a:ext cx="64951" cy="126471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" name="Line 7">
            <a:extLst>
              <a:ext uri="{FF2B5EF4-FFF2-40B4-BE49-F238E27FC236}">
                <a16:creationId xmlns:a16="http://schemas.microsoft.com/office/drawing/2014/main" id="{2F37BBC1-C2C1-4FF0-9996-3D404332EF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81217" y="928007"/>
            <a:ext cx="1383415" cy="1721284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" name="Text Box 12">
            <a:extLst>
              <a:ext uri="{FF2B5EF4-FFF2-40B4-BE49-F238E27FC236}">
                <a16:creationId xmlns:a16="http://schemas.microsoft.com/office/drawing/2014/main" id="{A947B5F9-167A-1F01-D773-9393F3686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3688" y="3395729"/>
            <a:ext cx="2996019" cy="2800767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FF3300"/>
                </a:solidFill>
                <a:cs typeface="Times New Roman" panose="02020603050405020304" pitchFamily="18" charset="0"/>
              </a:rPr>
              <a:t>The local variable name holds the reference to the object.  The return statement sends a copy of the reference back to the call statement and it is stored in </a:t>
            </a:r>
            <a:r>
              <a:rPr lang="en-US" altLang="en-US" sz="2200" dirty="0" err="1">
                <a:solidFill>
                  <a:srgbClr val="FF3300"/>
                </a:solidFill>
                <a:cs typeface="Times New Roman" panose="02020603050405020304" pitchFamily="18" charset="0"/>
              </a:rPr>
              <a:t>customerName</a:t>
            </a:r>
            <a:r>
              <a:rPr lang="en-US" altLang="en-US" sz="2200" dirty="0">
                <a:solidFill>
                  <a:srgbClr val="FF3300"/>
                </a:solidFill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9" name="Group 17">
            <a:extLst>
              <a:ext uri="{FF2B5EF4-FFF2-40B4-BE49-F238E27FC236}">
                <a16:creationId xmlns:a16="http://schemas.microsoft.com/office/drawing/2014/main" id="{CD76743B-EF33-D1F5-12F2-32FE52AD59BB}"/>
              </a:ext>
            </a:extLst>
          </p:cNvPr>
          <p:cNvGrpSpPr>
            <a:grpSpLocks/>
          </p:cNvGrpSpPr>
          <p:nvPr/>
        </p:nvGrpSpPr>
        <p:grpSpPr bwMode="auto">
          <a:xfrm>
            <a:off x="8067802" y="1553296"/>
            <a:ext cx="1778090" cy="609600"/>
            <a:chOff x="3936" y="1056"/>
            <a:chExt cx="1104" cy="480"/>
          </a:xfrm>
        </p:grpSpPr>
        <p:sp>
          <p:nvSpPr>
            <p:cNvPr id="10" name="Line 14">
              <a:extLst>
                <a:ext uri="{FF2B5EF4-FFF2-40B4-BE49-F238E27FC236}">
                  <a16:creationId xmlns:a16="http://schemas.microsoft.com/office/drawing/2014/main" id="{070C027F-6BEC-FFD5-84C8-7C4444F2AD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36" y="1056"/>
              <a:ext cx="0" cy="144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" name="Line 15">
              <a:extLst>
                <a:ext uri="{FF2B5EF4-FFF2-40B4-BE49-F238E27FC236}">
                  <a16:creationId xmlns:a16="http://schemas.microsoft.com/office/drawing/2014/main" id="{CB449D74-9BB7-2588-2C1D-6381419B41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36" y="1200"/>
              <a:ext cx="1104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" name="Line 16">
              <a:extLst>
                <a:ext uri="{FF2B5EF4-FFF2-40B4-BE49-F238E27FC236}">
                  <a16:creationId xmlns:a16="http://schemas.microsoft.com/office/drawing/2014/main" id="{171A13A6-C682-B474-BEA3-139C36D3B2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40" y="1200"/>
              <a:ext cx="0" cy="336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3" name="Line 22">
            <a:extLst>
              <a:ext uri="{FF2B5EF4-FFF2-40B4-BE49-F238E27FC236}">
                <a16:creationId xmlns:a16="http://schemas.microsoft.com/office/drawing/2014/main" id="{F19CEFBE-70DC-D55D-E02A-6B00BAE5898D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6" y="1638299"/>
            <a:ext cx="0" cy="304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" name="Line 23">
            <a:extLst>
              <a:ext uri="{FF2B5EF4-FFF2-40B4-BE49-F238E27FC236}">
                <a16:creationId xmlns:a16="http://schemas.microsoft.com/office/drawing/2014/main" id="{0E932872-F543-F47A-574F-A0C65C187231}"/>
              </a:ext>
            </a:extLst>
          </p:cNvPr>
          <p:cNvSpPr>
            <a:spLocks noChangeShapeType="1"/>
          </p:cNvSpPr>
          <p:nvPr/>
        </p:nvSpPr>
        <p:spPr bwMode="auto">
          <a:xfrm>
            <a:off x="6390415" y="1943099"/>
            <a:ext cx="1546166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" name="Line 24">
            <a:extLst>
              <a:ext uri="{FF2B5EF4-FFF2-40B4-BE49-F238E27FC236}">
                <a16:creationId xmlns:a16="http://schemas.microsoft.com/office/drawing/2014/main" id="{B05AD623-739B-2618-9013-29DE4F15A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7944001" y="1943099"/>
            <a:ext cx="1610" cy="244475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" name="Text Box 5">
            <a:extLst>
              <a:ext uri="{FF2B5EF4-FFF2-40B4-BE49-F238E27FC236}">
                <a16:creationId xmlns:a16="http://schemas.microsoft.com/office/drawing/2014/main" id="{138CC042-6266-3BBA-6DE4-69A50661FF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6011" y="3262740"/>
            <a:ext cx="1720780" cy="40011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FF3300"/>
                </a:solidFill>
              </a:rPr>
              <a:t>“John Martin”</a:t>
            </a:r>
          </a:p>
        </p:txBody>
      </p:sp>
      <p:sp>
        <p:nvSpPr>
          <p:cNvPr id="20" name="Text Box 4">
            <a:extLst>
              <a:ext uri="{FF2B5EF4-FFF2-40B4-BE49-F238E27FC236}">
                <a16:creationId xmlns:a16="http://schemas.microsoft.com/office/drawing/2014/main" id="{8D0D89F9-242B-03AD-3F37-E7A8C29FCC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4740" y="4071063"/>
            <a:ext cx="892266" cy="376238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FF3300"/>
                </a:solidFill>
              </a:rPr>
              <a:t>address</a:t>
            </a:r>
          </a:p>
        </p:txBody>
      </p:sp>
      <p:sp>
        <p:nvSpPr>
          <p:cNvPr id="21" name="Line 7">
            <a:extLst>
              <a:ext uri="{FF2B5EF4-FFF2-40B4-BE49-F238E27FC236}">
                <a16:creationId xmlns:a16="http://schemas.microsoft.com/office/drawing/2014/main" id="{436566D8-30CC-5E3F-9EFB-8CE0A4E523A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38431" y="3635085"/>
            <a:ext cx="436490" cy="524736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366B273-5392-B726-2598-9CB88CB10EC1}"/>
              </a:ext>
            </a:extLst>
          </p:cNvPr>
          <p:cNvSpPr txBox="1"/>
          <p:nvPr/>
        </p:nvSpPr>
        <p:spPr>
          <a:xfrm>
            <a:off x="2578039" y="1702757"/>
            <a:ext cx="17609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1800" dirty="0" err="1">
                <a:latin typeface="Consolas" panose="020B0609020204030204" pitchFamily="49" charset="0"/>
              </a:rPr>
              <a:t>customerName</a:t>
            </a:r>
            <a:endParaRPr lang="en-US" dirty="0"/>
          </a:p>
        </p:txBody>
      </p:sp>
      <p:sp>
        <p:nvSpPr>
          <p:cNvPr id="24" name="Text Box 5">
            <a:extLst>
              <a:ext uri="{FF2B5EF4-FFF2-40B4-BE49-F238E27FC236}">
                <a16:creationId xmlns:a16="http://schemas.microsoft.com/office/drawing/2014/main" id="{D8861040-D90E-FE55-50BA-D3395ED50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1922" y="1285844"/>
            <a:ext cx="1125797" cy="397483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FF3300"/>
                </a:solidFill>
              </a:rPr>
              <a:t>“Martin”</a:t>
            </a:r>
          </a:p>
        </p:txBody>
      </p:sp>
      <p:sp>
        <p:nvSpPr>
          <p:cNvPr id="25" name="Text Box 5">
            <a:extLst>
              <a:ext uri="{FF2B5EF4-FFF2-40B4-BE49-F238E27FC236}">
                <a16:creationId xmlns:a16="http://schemas.microsoft.com/office/drawing/2014/main" id="{F713E55C-C48B-7A11-109C-4BE1F27C6F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75697" y="661504"/>
            <a:ext cx="1047723" cy="40011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FF3300"/>
                </a:solidFill>
              </a:rPr>
              <a:t>“John”</a:t>
            </a:r>
          </a:p>
        </p:txBody>
      </p:sp>
      <p:sp>
        <p:nvSpPr>
          <p:cNvPr id="26" name="Text Box 4">
            <a:extLst>
              <a:ext uri="{FF2B5EF4-FFF2-40B4-BE49-F238E27FC236}">
                <a16:creationId xmlns:a16="http://schemas.microsoft.com/office/drawing/2014/main" id="{7D9D69E6-6B7F-213E-4745-A98D2157E1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58157" y="702683"/>
            <a:ext cx="892266" cy="376238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FF3300"/>
                </a:solidFill>
              </a:rPr>
              <a:t>address</a:t>
            </a:r>
          </a:p>
        </p:txBody>
      </p:sp>
      <p:sp>
        <p:nvSpPr>
          <p:cNvPr id="27" name="Text Box 4">
            <a:extLst>
              <a:ext uri="{FF2B5EF4-FFF2-40B4-BE49-F238E27FC236}">
                <a16:creationId xmlns:a16="http://schemas.microsoft.com/office/drawing/2014/main" id="{27D6E326-4C18-4C8A-2708-62B475E236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5296" y="1268755"/>
            <a:ext cx="892266" cy="376238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FF3300"/>
                </a:solidFill>
              </a:rPr>
              <a:t>address</a:t>
            </a:r>
          </a:p>
        </p:txBody>
      </p:sp>
      <p:sp>
        <p:nvSpPr>
          <p:cNvPr id="28" name="Line 7">
            <a:extLst>
              <a:ext uri="{FF2B5EF4-FFF2-40B4-BE49-F238E27FC236}">
                <a16:creationId xmlns:a16="http://schemas.microsoft.com/office/drawing/2014/main" id="{14423BD2-6848-800D-4E51-13269DBF07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450423" y="883227"/>
            <a:ext cx="254686" cy="22916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9" name="Line 7">
            <a:extLst>
              <a:ext uri="{FF2B5EF4-FFF2-40B4-BE49-F238E27FC236}">
                <a16:creationId xmlns:a16="http://schemas.microsoft.com/office/drawing/2014/main" id="{21A149E2-625C-4422-3185-4C769A731213}"/>
              </a:ext>
            </a:extLst>
          </p:cNvPr>
          <p:cNvSpPr>
            <a:spLocks noChangeShapeType="1"/>
          </p:cNvSpPr>
          <p:nvPr/>
        </p:nvSpPr>
        <p:spPr bwMode="auto">
          <a:xfrm>
            <a:off x="9477864" y="1493314"/>
            <a:ext cx="311663" cy="17096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" name="Text Box 4">
            <a:extLst>
              <a:ext uri="{FF2B5EF4-FFF2-40B4-BE49-F238E27FC236}">
                <a16:creationId xmlns:a16="http://schemas.microsoft.com/office/drawing/2014/main" id="{BD82051F-79AF-5C45-897E-08B13B3C1F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5891" y="2531550"/>
            <a:ext cx="892266" cy="376238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FF3300"/>
                </a:solidFill>
              </a:rPr>
              <a:t>address</a:t>
            </a:r>
          </a:p>
        </p:txBody>
      </p:sp>
      <p:sp>
        <p:nvSpPr>
          <p:cNvPr id="31" name="Text Box 4">
            <a:extLst>
              <a:ext uri="{FF2B5EF4-FFF2-40B4-BE49-F238E27FC236}">
                <a16:creationId xmlns:a16="http://schemas.microsoft.com/office/drawing/2014/main" id="{502BF8CD-B8DF-9EC6-2D85-2118D7493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09248" y="2539922"/>
            <a:ext cx="892266" cy="376238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FF3300"/>
                </a:solidFill>
              </a:rPr>
              <a:t>address</a:t>
            </a:r>
          </a:p>
        </p:txBody>
      </p:sp>
      <p:sp>
        <p:nvSpPr>
          <p:cNvPr id="32" name="Line 7">
            <a:extLst>
              <a:ext uri="{FF2B5EF4-FFF2-40B4-BE49-F238E27FC236}">
                <a16:creationId xmlns:a16="http://schemas.microsoft.com/office/drawing/2014/main" id="{73CDFE7E-8A86-A908-1A72-0246F339F4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53031" y="1036509"/>
            <a:ext cx="968541" cy="1634645"/>
          </a:xfrm>
          <a:prstGeom prst="line">
            <a:avLst/>
          </a:prstGeom>
          <a:noFill/>
          <a:ln w="19050">
            <a:solidFill>
              <a:srgbClr val="FF3300"/>
            </a:solidFill>
            <a:prstDash val="dash"/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" name="Line 7">
            <a:extLst>
              <a:ext uri="{FF2B5EF4-FFF2-40B4-BE49-F238E27FC236}">
                <a16:creationId xmlns:a16="http://schemas.microsoft.com/office/drawing/2014/main" id="{36951371-D138-5C9A-45F4-5FD177E04DF7}"/>
              </a:ext>
            </a:extLst>
          </p:cNvPr>
          <p:cNvSpPr>
            <a:spLocks noChangeShapeType="1"/>
          </p:cNvSpPr>
          <p:nvPr/>
        </p:nvSpPr>
        <p:spPr bwMode="auto">
          <a:xfrm>
            <a:off x="8897139" y="1601592"/>
            <a:ext cx="975834" cy="1072827"/>
          </a:xfrm>
          <a:prstGeom prst="line">
            <a:avLst/>
          </a:prstGeom>
          <a:noFill/>
          <a:ln w="19050">
            <a:solidFill>
              <a:srgbClr val="FF3300"/>
            </a:solidFill>
            <a:prstDash val="dash"/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4" name="Line 7">
            <a:extLst>
              <a:ext uri="{FF2B5EF4-FFF2-40B4-BE49-F238E27FC236}">
                <a16:creationId xmlns:a16="http://schemas.microsoft.com/office/drawing/2014/main" id="{7D62FA87-38C0-5D30-90FE-7B5A6DC31B0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9497835" y="1493313"/>
            <a:ext cx="701183" cy="1081387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cxnSp>
        <p:nvCxnSpPr>
          <p:cNvPr id="36" name="Connector: Curved 35">
            <a:extLst>
              <a:ext uri="{FF2B5EF4-FFF2-40B4-BE49-F238E27FC236}">
                <a16:creationId xmlns:a16="http://schemas.microsoft.com/office/drawing/2014/main" id="{0767F429-5372-CA86-0304-C959C501F5F3}"/>
              </a:ext>
            </a:extLst>
          </p:cNvPr>
          <p:cNvCxnSpPr>
            <a:stCxn id="20" idx="1"/>
            <a:endCxn id="5" idx="1"/>
          </p:cNvCxnSpPr>
          <p:nvPr/>
        </p:nvCxnSpPr>
        <p:spPr>
          <a:xfrm rot="10800000" flipH="1">
            <a:off x="1274740" y="1877218"/>
            <a:ext cx="414960" cy="2381965"/>
          </a:xfrm>
          <a:prstGeom prst="curvedConnector3">
            <a:avLst>
              <a:gd name="adj1" fmla="val -55090"/>
            </a:avLst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or: Curved 38">
            <a:extLst>
              <a:ext uri="{FF2B5EF4-FFF2-40B4-BE49-F238E27FC236}">
                <a16:creationId xmlns:a16="http://schemas.microsoft.com/office/drawing/2014/main" id="{A2476CA3-9434-B645-D442-561BC4C9CFE1}"/>
              </a:ext>
            </a:extLst>
          </p:cNvPr>
          <p:cNvCxnSpPr>
            <a:cxnSpLocks/>
          </p:cNvCxnSpPr>
          <p:nvPr/>
        </p:nvCxnSpPr>
        <p:spPr>
          <a:xfrm rot="10800000" flipV="1">
            <a:off x="2174921" y="4081291"/>
            <a:ext cx="1877538" cy="350077"/>
          </a:xfrm>
          <a:prstGeom prst="curvedConnector3">
            <a:avLst>
              <a:gd name="adj1" fmla="val 2405"/>
            </a:avLst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16B75FBC-184E-CEA6-B835-6812E9366879}"/>
              </a:ext>
            </a:extLst>
          </p:cNvPr>
          <p:cNvSpPr txBox="1"/>
          <p:nvPr/>
        </p:nvSpPr>
        <p:spPr>
          <a:xfrm>
            <a:off x="1242156" y="4389805"/>
            <a:ext cx="840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name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8A3DD69-1175-3DDA-CC66-7F9DA3FE4464}"/>
              </a:ext>
            </a:extLst>
          </p:cNvPr>
          <p:cNvSpPr txBox="1"/>
          <p:nvPr/>
        </p:nvSpPr>
        <p:spPr>
          <a:xfrm>
            <a:off x="7872286" y="2837844"/>
            <a:ext cx="840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first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72829EF-7A5F-06DF-A42E-3FDFAA1E6972}"/>
              </a:ext>
            </a:extLst>
          </p:cNvPr>
          <p:cNvSpPr txBox="1"/>
          <p:nvPr/>
        </p:nvSpPr>
        <p:spPr>
          <a:xfrm>
            <a:off x="9845892" y="2819474"/>
            <a:ext cx="840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last</a:t>
            </a:r>
          </a:p>
        </p:txBody>
      </p:sp>
    </p:spTree>
    <p:extLst>
      <p:ext uri="{BB962C8B-B14F-4D97-AF65-F5344CB8AC3E}">
        <p14:creationId xmlns:p14="http://schemas.microsoft.com/office/powerpoint/2010/main" val="211615445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2E2BE09-A7E1-AAC7-D88F-547DE11572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1625" y="475203"/>
            <a:ext cx="8115719" cy="5907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MethodCallRetString05_02_03 </a:t>
            </a:r>
            <a:r>
              <a:rPr lang="en-US" altLang="en-US" sz="2000" b="1" dirty="0">
                <a:solidFill>
                  <a:srgbClr val="0000CC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altLang="en-US" sz="2000" b="1" dirty="0">
                <a:solidFill>
                  <a:srgbClr val="FF00FF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String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customerName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       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customerName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fullName</a:t>
            </a:r>
            <a:r>
              <a:rPr lang="en-US" altLang="en-US" sz="20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i="1" dirty="0">
                <a:solidFill>
                  <a:srgbClr val="2A00FF"/>
                </a:solidFill>
                <a:latin typeface="Consolas" panose="020B0609020204030204" pitchFamily="49" charset="0"/>
              </a:rPr>
              <a:t>"John"</a:t>
            </a:r>
            <a:r>
              <a:rPr lang="en-US" altLang="en-US" sz="2000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000" i="1" dirty="0">
                <a:solidFill>
                  <a:srgbClr val="2A00FF"/>
                </a:solidFill>
                <a:latin typeface="Consolas" panose="020B0609020204030204" pitchFamily="49" charset="0"/>
              </a:rPr>
              <a:t>"Martin"</a:t>
            </a:r>
            <a:r>
              <a:rPr lang="en-US" altLang="en-US" sz="2000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String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str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"The customer's name is %s.\n"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0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customerName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FF00FF"/>
                </a:solidFill>
                <a:latin typeface="Consolas" panose="020B0609020204030204" pitchFamily="49" charset="0"/>
              </a:rPr>
              <a:t>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b="1" dirty="0">
              <a:solidFill>
                <a:srgbClr val="7F0055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  public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String </a:t>
            </a:r>
            <a:r>
              <a:rPr lang="en-US" alt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fullName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(String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first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,           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                      String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last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String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name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            name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first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" 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last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"T01: Customer's name " +             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                            "is  %s.\n"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name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      return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name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CC"/>
                </a:solidFill>
                <a:latin typeface="Consolas" panose="020B0609020204030204" pitchFamily="49" charset="0"/>
              </a:rPr>
              <a:t>}</a:t>
            </a:r>
            <a:endParaRPr lang="en-US" altLang="en-US" sz="2000" dirty="0">
              <a:solidFill>
                <a:srgbClr val="0000CC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6FF23D3-F9EA-B179-73F7-DA70040F14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3681" y="5880100"/>
            <a:ext cx="5486400" cy="708025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T01: Customer's name is John Martin.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The customer's name is John Martin.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49611683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C744D9DA-ACE0-F30F-DF03-03759B9B8000}"/>
              </a:ext>
            </a:extLst>
          </p:cNvPr>
          <p:cNvSpPr txBox="1">
            <a:spLocks noChangeArrowheads="1"/>
          </p:cNvSpPr>
          <p:nvPr/>
        </p:nvSpPr>
        <p:spPr>
          <a:xfrm>
            <a:off x="1461654" y="104631"/>
            <a:ext cx="5334001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Problem-Solving with Methods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D27DAE7-660C-B0A4-659B-FDFD46142C9D}"/>
              </a:ext>
            </a:extLst>
          </p:cNvPr>
          <p:cNvSpPr txBox="1">
            <a:spLocks noChangeArrowheads="1"/>
          </p:cNvSpPr>
          <p:nvPr/>
        </p:nvSpPr>
        <p:spPr>
          <a:xfrm>
            <a:off x="1461654" y="1392382"/>
            <a:ext cx="8294688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800"/>
              </a:spcBef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large, complex problem can be solved a piece at a time by methods.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Functional Decomposition: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process of breaking a problem down into smaller ones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a method calls another method that has a </a:t>
            </a:r>
            <a:r>
              <a:rPr lang="en-US" altLang="en-US" dirty="0">
                <a:solidFill>
                  <a:srgbClr val="0000CC"/>
                </a:solidFill>
                <a:latin typeface="Courier New" panose="02070309020205020404" pitchFamily="49" charset="0"/>
              </a:rPr>
              <a:t>throws</a:t>
            </a:r>
            <a:r>
              <a:rPr lang="en-US" altLang="en-US" dirty="0">
                <a:solidFill>
                  <a:srgbClr val="0000CC"/>
                </a:solidFill>
              </a:rPr>
              <a:t> 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clause in its header, then the calling method should have the same </a:t>
            </a:r>
            <a:r>
              <a:rPr lang="en-US" altLang="en-US" dirty="0">
                <a:solidFill>
                  <a:srgbClr val="0000CC"/>
                </a:solidFill>
                <a:latin typeface="Courier New" panose="02070309020205020404" pitchFamily="49" charset="0"/>
              </a:rPr>
              <a:t>throws</a:t>
            </a:r>
            <a:r>
              <a:rPr lang="en-US" altLang="en-US" dirty="0">
                <a:solidFill>
                  <a:srgbClr val="0000CC"/>
                </a:solidFill>
              </a:rPr>
              <a:t> 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clause.</a:t>
            </a:r>
          </a:p>
          <a:p>
            <a:pPr marL="457200" indent="-457200">
              <a:spcBef>
                <a:spcPts val="1800"/>
              </a:spcBef>
            </a:pPr>
            <a:endParaRPr lang="en-US" altLang="en-US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800"/>
              </a:spcBef>
            </a:pPr>
            <a:r>
              <a:rPr lang="en-US" altLang="en-US" sz="2200" dirty="0"/>
              <a:t>See example:  </a:t>
            </a:r>
            <a:r>
              <a:rPr lang="en-US" altLang="en-US" sz="2200" dirty="0">
                <a:hlinkClick r:id="rId2" action="ppaction://hlinkfile"/>
              </a:rPr>
              <a:t>SalesReport.java</a:t>
            </a:r>
            <a:endParaRPr lang="en-US" altLang="en-US" sz="2200" dirty="0"/>
          </a:p>
          <a:p>
            <a:pPr marL="457200" indent="-457200">
              <a:spcBef>
                <a:spcPts val="1800"/>
              </a:spcBef>
            </a:pPr>
            <a:endParaRPr lang="en-US" altLang="en-US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31483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2511C10-EC0C-08DE-BC9B-42C134312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9326" y="406544"/>
            <a:ext cx="698730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800" dirty="0"/>
              <a:t>Adding a throws Clause to the Method Header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7DF690A-F5C3-6CBB-0D0F-BB569FF584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1745" y="929764"/>
            <a:ext cx="7213600" cy="575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Suppose we create a </a:t>
            </a:r>
            <a:r>
              <a:rPr lang="en-US" altLang="en-US" sz="2400" dirty="0" err="1"/>
              <a:t>PrintWriter</a:t>
            </a:r>
            <a:r>
              <a:rPr lang="en-US" altLang="en-US" sz="2400" dirty="0"/>
              <a:t> object and pass the name of a file to its constructor.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import </a:t>
            </a:r>
            <a:r>
              <a:rPr lang="en-US" altLang="en-US" sz="2000" dirty="0" err="1"/>
              <a:t>java.util.Scanner</a:t>
            </a:r>
            <a:r>
              <a:rPr lang="en-US" altLang="en-US" sz="2000" dirty="0"/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import java.io*;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public class </a:t>
            </a:r>
            <a:r>
              <a:rPr lang="en-US" altLang="en-US" sz="2000" dirty="0" err="1"/>
              <a:t>FileWriteDemo</a:t>
            </a:r>
            <a:r>
              <a:rPr lang="en-US" altLang="en-US" sz="2000" dirty="0"/>
              <a:t>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    public static void main(String[ ] </a:t>
            </a:r>
            <a:r>
              <a:rPr lang="en-US" altLang="en-US" sz="2000" dirty="0" err="1"/>
              <a:t>args</a:t>
            </a:r>
            <a:r>
              <a:rPr lang="en-US" altLang="en-US" sz="2000" dirty="0"/>
              <a:t>) </a:t>
            </a:r>
            <a:r>
              <a:rPr lang="en-US" altLang="en-US" sz="2000" dirty="0">
                <a:solidFill>
                  <a:srgbClr val="0000FF"/>
                </a:solidFill>
              </a:rPr>
              <a:t>throws</a:t>
            </a:r>
            <a:r>
              <a:rPr lang="en-US" altLang="en-US" sz="2000" dirty="0"/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IOException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/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	Scanner kb = new Scanner(System.in);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	</a:t>
            </a:r>
            <a:r>
              <a:rPr lang="en-US" altLang="en-US" sz="2000" dirty="0" err="1"/>
              <a:t>System.out.print</a:t>
            </a:r>
            <a:r>
              <a:rPr lang="en-US" altLang="en-US" sz="2000" dirty="0"/>
              <a:t>( “Enter the filename: ”);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	String filename = </a:t>
            </a:r>
            <a:r>
              <a:rPr lang="en-US" altLang="en-US" sz="2000" dirty="0" err="1"/>
              <a:t>kb.nextLine</a:t>
            </a:r>
            <a:r>
              <a:rPr lang="en-US" altLang="en-US" sz="2000" dirty="0"/>
              <a:t>();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	//open the file.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	</a:t>
            </a:r>
            <a:r>
              <a:rPr lang="en-US" altLang="en-US" sz="2000" dirty="0" err="1"/>
              <a:t>PrinterWriter</a:t>
            </a:r>
            <a:r>
              <a:rPr lang="en-US" altLang="en-US" sz="2000" dirty="0"/>
              <a:t> </a:t>
            </a:r>
            <a:r>
              <a:rPr lang="en-US" altLang="en-US" sz="2000" dirty="0" err="1"/>
              <a:t>outputFile</a:t>
            </a:r>
            <a:r>
              <a:rPr lang="en-US" altLang="en-US" sz="2000" dirty="0"/>
              <a:t> = New </a:t>
            </a:r>
            <a:r>
              <a:rPr lang="en-US" altLang="en-US" sz="2000" dirty="0" err="1"/>
              <a:t>PrintWriter</a:t>
            </a:r>
            <a:r>
              <a:rPr lang="en-US" altLang="en-US" sz="2000" dirty="0"/>
              <a:t>(filename);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	//write the name to the file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	</a:t>
            </a:r>
            <a:r>
              <a:rPr lang="en-US" altLang="en-US" sz="2000" dirty="0" err="1"/>
              <a:t>outputFile.println</a:t>
            </a:r>
            <a:r>
              <a:rPr lang="en-US" altLang="en-US" sz="2000" dirty="0"/>
              <a:t>(“Thomas Jefferson.”);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	//close the file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	</a:t>
            </a:r>
            <a:r>
              <a:rPr lang="en-US" altLang="en-US" sz="2000" dirty="0" err="1"/>
              <a:t>outputFile.close</a:t>
            </a:r>
            <a:r>
              <a:rPr lang="en-US" altLang="en-US" sz="2000" dirty="0"/>
              <a:t>();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   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4863168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2511C10-EC0C-08DE-BC9B-42C134312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9326" y="406544"/>
            <a:ext cx="698730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800" dirty="0"/>
              <a:t>Adding a throws Clause to the Method Header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174B9F-F159-3F27-01CC-2B5266C740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9326" y="929764"/>
            <a:ext cx="9127838" cy="56015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An </a:t>
            </a:r>
            <a:r>
              <a:rPr lang="en-US" altLang="en-US" sz="2400" i="1" dirty="0"/>
              <a:t>exception</a:t>
            </a:r>
            <a:r>
              <a:rPr lang="en-US" altLang="en-US" sz="2400" dirty="0"/>
              <a:t> can be thought of as </a:t>
            </a:r>
            <a:r>
              <a:rPr lang="en-US" altLang="en-US" sz="2400" dirty="0">
                <a:solidFill>
                  <a:srgbClr val="0000FF"/>
                </a:solidFill>
              </a:rPr>
              <a:t>a signal indicating that the program cannot continue until the unexpected event has been dealt with.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dirty="0"/>
          </a:p>
          <a:p>
            <a:pPr marL="457200" indent="-457200">
              <a:spcBef>
                <a:spcPct val="0"/>
              </a:spcBef>
              <a:buClrTx/>
            </a:pPr>
            <a:r>
              <a:rPr lang="en-US" altLang="en-US" sz="2400" dirty="0"/>
              <a:t>Suppose we create a </a:t>
            </a:r>
            <a:r>
              <a:rPr lang="en-US" altLang="en-US" sz="2400" dirty="0" err="1"/>
              <a:t>PrintWriter</a:t>
            </a:r>
            <a:r>
              <a:rPr lang="en-US" altLang="en-US" sz="2400" dirty="0"/>
              <a:t> object and pass the name of a file to its constructor.</a:t>
            </a:r>
          </a:p>
          <a:p>
            <a:pPr>
              <a:spcBef>
                <a:spcPts val="600"/>
              </a:spcBef>
              <a:spcAft>
                <a:spcPts val="600"/>
              </a:spcAft>
              <a:buClrTx/>
              <a:buFontTx/>
              <a:buNone/>
            </a:pPr>
            <a:r>
              <a:rPr lang="en-US" altLang="en-US" sz="2400" dirty="0"/>
              <a:t>       </a:t>
            </a:r>
            <a:r>
              <a:rPr lang="en-US" altLang="en-US" sz="2400" dirty="0" err="1">
                <a:latin typeface="Consolas" panose="020B0609020204030204" pitchFamily="49" charset="0"/>
              </a:rPr>
              <a:t>PrinterWriter</a:t>
            </a:r>
            <a:r>
              <a:rPr lang="en-US" altLang="en-US" sz="2400" dirty="0">
                <a:latin typeface="Consolas" panose="020B0609020204030204" pitchFamily="49" charset="0"/>
              </a:rPr>
              <a:t> </a:t>
            </a:r>
            <a:r>
              <a:rPr lang="en-US" altLang="en-US" sz="2400" dirty="0" err="1">
                <a:latin typeface="Consolas" panose="020B0609020204030204" pitchFamily="49" charset="0"/>
              </a:rPr>
              <a:t>outputFile</a:t>
            </a:r>
            <a:r>
              <a:rPr lang="en-US" altLang="en-US" sz="2400" dirty="0">
                <a:latin typeface="Consolas" panose="020B0609020204030204" pitchFamily="49" charset="0"/>
              </a:rPr>
              <a:t> = New 								   </a:t>
            </a:r>
            <a:r>
              <a:rPr lang="en-US" altLang="en-US" sz="2400" dirty="0" err="1">
                <a:latin typeface="Consolas" panose="020B0609020204030204" pitchFamily="49" charset="0"/>
              </a:rPr>
              <a:t>PrintWriter</a:t>
            </a:r>
            <a:r>
              <a:rPr lang="en-US" altLang="en-US" sz="2400" dirty="0">
                <a:latin typeface="Consolas" panose="020B0609020204030204" pitchFamily="49" charset="0"/>
              </a:rPr>
              <a:t>(filename);</a:t>
            </a:r>
          </a:p>
          <a:p>
            <a:pPr marL="457200" indent="-457200">
              <a:spcBef>
                <a:spcPct val="0"/>
              </a:spcBef>
              <a:buClrTx/>
            </a:pPr>
            <a:r>
              <a:rPr lang="en-US" altLang="en-US" sz="2400" dirty="0"/>
              <a:t>The</a:t>
            </a:r>
            <a:r>
              <a:rPr lang="en-US" altLang="en-US" sz="2400" dirty="0">
                <a:latin typeface="Consolas" panose="020B0609020204030204" pitchFamily="49" charset="0"/>
              </a:rPr>
              <a:t> </a:t>
            </a:r>
            <a:r>
              <a:rPr lang="en-US" altLang="en-US" sz="2400" dirty="0" err="1">
                <a:latin typeface="Consolas" panose="020B0609020204030204" pitchFamily="49" charset="0"/>
              </a:rPr>
              <a:t>PrintWriter</a:t>
            </a:r>
            <a:r>
              <a:rPr lang="en-US" altLang="en-US" sz="2400" dirty="0">
                <a:latin typeface="Consolas" panose="020B0609020204030204" pitchFamily="49" charset="0"/>
              </a:rPr>
              <a:t> </a:t>
            </a:r>
            <a:r>
              <a:rPr lang="en-US" altLang="en-US" sz="2400" dirty="0"/>
              <a:t>objects attempt to create the file, </a:t>
            </a:r>
            <a:r>
              <a:rPr lang="en-US" altLang="en-US" sz="2400" dirty="0">
                <a:solidFill>
                  <a:srgbClr val="0000FF"/>
                </a:solidFill>
              </a:rPr>
              <a:t>and the file cannot be created, because the disk is unexpectedly full. </a:t>
            </a:r>
          </a:p>
          <a:p>
            <a:pPr>
              <a:spcBef>
                <a:spcPct val="0"/>
              </a:spcBef>
              <a:buClrTx/>
            </a:pPr>
            <a:endParaRPr lang="en-US" altLang="en-US" sz="1200" dirty="0"/>
          </a:p>
          <a:p>
            <a:pPr marL="457200" indent="-457200">
              <a:spcBef>
                <a:spcPct val="0"/>
              </a:spcBef>
              <a:buClrTx/>
            </a:pPr>
            <a:r>
              <a:rPr lang="en-US" altLang="en-US" sz="2400" dirty="0"/>
              <a:t>Clearly, the program cannot continue until this situation has been resolved. </a:t>
            </a:r>
          </a:p>
          <a:p>
            <a:pPr marL="457200" indent="-457200">
              <a:spcBef>
                <a:spcPct val="0"/>
              </a:spcBef>
              <a:buClrTx/>
            </a:pPr>
            <a:r>
              <a:rPr lang="en-US" altLang="en-US" sz="2400" dirty="0"/>
              <a:t>In a Java program, when an unexpected event occurs, the program </a:t>
            </a:r>
            <a:r>
              <a:rPr lang="en-US" altLang="en-US" sz="2400" i="1" dirty="0"/>
              <a:t>throws</a:t>
            </a:r>
            <a:r>
              <a:rPr lang="en-US" altLang="en-US" sz="2400" dirty="0"/>
              <a:t> an exception, which causes the program to suspend normal execution.</a:t>
            </a:r>
          </a:p>
        </p:txBody>
      </p:sp>
    </p:spTree>
    <p:extLst>
      <p:ext uri="{BB962C8B-B14F-4D97-AF65-F5344CB8AC3E}">
        <p14:creationId xmlns:p14="http://schemas.microsoft.com/office/powerpoint/2010/main" val="4602091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2511C10-EC0C-08DE-BC9B-42C134312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9326" y="406544"/>
            <a:ext cx="698730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800" dirty="0"/>
              <a:t>Adding a throws Clause to the Method Header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99D7A9-412A-50AB-E1A8-0575093D0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9326" y="929764"/>
            <a:ext cx="8455893" cy="572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1085850" indent="-34290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lang="en-US" altLang="en-US" sz="2400" dirty="0"/>
              <a:t>When an exception is thrown, the method that is executing must </a:t>
            </a:r>
            <a:r>
              <a:rPr lang="en-US" altLang="en-US" sz="2400" dirty="0">
                <a:solidFill>
                  <a:srgbClr val="0000FF"/>
                </a:solidFill>
              </a:rPr>
              <a:t>either deal with the exception </a:t>
            </a:r>
            <a:r>
              <a:rPr lang="en-US" altLang="en-US" sz="2400" dirty="0">
                <a:solidFill>
                  <a:srgbClr val="0000CC"/>
                </a:solidFill>
              </a:rPr>
              <a:t>or throw it again</a:t>
            </a:r>
            <a:r>
              <a:rPr lang="en-US" altLang="en-US" sz="2400" dirty="0"/>
              <a:t>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dirty="0"/>
          </a:p>
          <a:p>
            <a:pPr>
              <a:spcBef>
                <a:spcPct val="0"/>
              </a:spcBef>
              <a:buClrTx/>
            </a:pPr>
            <a:r>
              <a:rPr lang="en-US" altLang="en-US" sz="2400" dirty="0"/>
              <a:t>If </a:t>
            </a:r>
            <a:r>
              <a:rPr lang="en-US" altLang="en-US" sz="2400" dirty="0">
                <a:solidFill>
                  <a:srgbClr val="0000FF"/>
                </a:solidFill>
              </a:rPr>
              <a:t>the main method throws an exception</a:t>
            </a:r>
            <a:r>
              <a:rPr lang="en-US" altLang="en-US" sz="2400" dirty="0"/>
              <a:t>, </a:t>
            </a:r>
            <a:r>
              <a:rPr lang="en-US" altLang="en-US" sz="2400" dirty="0">
                <a:solidFill>
                  <a:srgbClr val="0000FF"/>
                </a:solidFill>
              </a:rPr>
              <a:t>the program halts, and an error message is displayed.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dirty="0"/>
          </a:p>
          <a:p>
            <a:pPr>
              <a:spcBef>
                <a:spcPct val="0"/>
              </a:spcBef>
              <a:buClrTx/>
            </a:pPr>
            <a:r>
              <a:rPr lang="en-US" altLang="en-US" sz="2400" dirty="0"/>
              <a:t>Because </a:t>
            </a:r>
            <a:r>
              <a:rPr lang="en-US" altLang="en-US" sz="2400" dirty="0" err="1">
                <a:latin typeface="Consolas" panose="020B0609020204030204" pitchFamily="49" charset="0"/>
              </a:rPr>
              <a:t>PrintWriter</a:t>
            </a:r>
            <a:r>
              <a:rPr lang="en-US" altLang="en-US" sz="2400" dirty="0"/>
              <a:t> objects are capable of throwing exceptions, we must </a:t>
            </a:r>
          </a:p>
          <a:p>
            <a:pPr marL="914400" lvl="1" indent="-457200">
              <a:spcBef>
                <a:spcPct val="0"/>
              </a:spcBef>
              <a:buClrTx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altLang="en-US" sz="2400" dirty="0">
                <a:solidFill>
                  <a:srgbClr val="0000FF"/>
                </a:solidFill>
              </a:rPr>
              <a:t>either write code that deals with the possible exceptions</a:t>
            </a:r>
            <a:r>
              <a:rPr lang="en-US" altLang="en-US" sz="2400" dirty="0"/>
              <a:t> (in Chapter 10), </a:t>
            </a:r>
          </a:p>
          <a:p>
            <a:pPr marL="914400" lvl="1" indent="-457200">
              <a:spcBef>
                <a:spcPct val="0"/>
              </a:spcBef>
              <a:buClrTx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altLang="en-US" sz="2400" dirty="0"/>
              <a:t>or simply allow our methods to </a:t>
            </a:r>
            <a:r>
              <a:rPr lang="en-US" altLang="en-US" sz="2400" dirty="0">
                <a:solidFill>
                  <a:srgbClr val="0000CC"/>
                </a:solidFill>
              </a:rPr>
              <a:t>rethrow the exceptions when they occur.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dirty="0"/>
          </a:p>
          <a:p>
            <a:pPr>
              <a:spcBef>
                <a:spcPct val="0"/>
              </a:spcBef>
              <a:buClrTx/>
            </a:pPr>
            <a:r>
              <a:rPr lang="en-US" altLang="en-US" sz="2400" dirty="0"/>
              <a:t>To allow a method to rethrow an exception that has not been dealt with, </a:t>
            </a:r>
            <a:r>
              <a:rPr lang="en-US" altLang="en-US" sz="2400" dirty="0">
                <a:solidFill>
                  <a:srgbClr val="0000FF"/>
                </a:solidFill>
              </a:rPr>
              <a:t>we simply write a throws clause in the method header. </a:t>
            </a:r>
          </a:p>
        </p:txBody>
      </p:sp>
    </p:spTree>
    <p:extLst>
      <p:ext uri="{BB962C8B-B14F-4D97-AF65-F5344CB8AC3E}">
        <p14:creationId xmlns:p14="http://schemas.microsoft.com/office/powerpoint/2010/main" val="70154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7F1416C-22AF-E152-9452-7744245655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0882" y="674400"/>
            <a:ext cx="10328563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ch05DemostrationP;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java.util.concurrent.TimeUnit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altLang="en-US" sz="16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javax.swing.JOptionPane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6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StringTypes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  <a:endParaRPr lang="en-US" altLang="en-US" sz="16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   public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altLang="en-US" sz="16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throws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InterruptedException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String </a:t>
            </a:r>
            <a:r>
              <a:rPr lang="en-US" altLang="en-US" sz="1600" dirty="0" err="1">
                <a:solidFill>
                  <a:srgbClr val="6A3E3E"/>
                </a:solidFill>
                <a:latin typeface="Consolas" panose="020B0609020204030204" pitchFamily="49" charset="0"/>
              </a:rPr>
              <a:t>inputString</a:t>
            </a: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      </a:t>
            </a:r>
            <a:r>
              <a:rPr lang="en-US" altLang="en-US" sz="1600" dirty="0" err="1">
                <a:solidFill>
                  <a:srgbClr val="6A3E3E"/>
                </a:solidFill>
                <a:latin typeface="Consolas" panose="020B0609020204030204" pitchFamily="49" charset="0"/>
              </a:rPr>
              <a:t>inputString</a:t>
            </a: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JOptionPane.</a:t>
            </a:r>
            <a:r>
              <a:rPr lang="en-US" altLang="en-US" sz="16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showInputDialog</a:t>
            </a:r>
            <a:r>
              <a:rPr lang="en-US" altLang="en-US" sz="16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i="1" dirty="0">
                <a:solidFill>
                  <a:srgbClr val="2A00FF"/>
                </a:solidFill>
                <a:latin typeface="Consolas" panose="020B0609020204030204" pitchFamily="49" charset="0"/>
              </a:rPr>
              <a:t>"What is your name?"</a:t>
            </a:r>
            <a:r>
              <a:rPr lang="en-US" altLang="en-US" sz="1600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alt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6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6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inputString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alt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TimeUnit.</a:t>
            </a:r>
            <a:r>
              <a:rPr lang="en-US" altLang="en-US" sz="16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SECONDS</a:t>
            </a:r>
            <a:r>
              <a:rPr lang="en-US" altLang="en-US" sz="16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.sleep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(5);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alt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JOptionPane.</a:t>
            </a:r>
            <a:r>
              <a:rPr lang="en-US" altLang="en-US" sz="16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showMessageDialog</a:t>
            </a:r>
            <a:r>
              <a:rPr lang="en-US" altLang="en-US" sz="16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b="1" i="1" dirty="0">
                <a:solidFill>
                  <a:srgbClr val="7F0055"/>
                </a:solidFill>
                <a:latin typeface="Consolas" panose="020B0609020204030204" pitchFamily="49" charset="0"/>
              </a:rPr>
              <a:t>null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16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inputString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alt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6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6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JOptionPane.showInputDialog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"Who you are?"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alt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JOptionPane.</a:t>
            </a:r>
            <a:r>
              <a:rPr lang="en-US" altLang="en-US" sz="16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showMessageDialog</a:t>
            </a:r>
            <a:r>
              <a:rPr lang="en-US" altLang="en-US" sz="16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b="1" i="1" dirty="0" err="1">
                <a:solidFill>
                  <a:srgbClr val="7F0055"/>
                </a:solidFill>
                <a:latin typeface="Consolas" panose="020B0609020204030204" pitchFamily="49" charset="0"/>
              </a:rPr>
              <a:t>null</a:t>
            </a:r>
            <a:r>
              <a:rPr lang="en-US" altLang="en-US" sz="16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,JOptionPane.showInputDialog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"Where do you go?"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/>
              <a:t>             String inputString1 = </a:t>
            </a:r>
            <a:r>
              <a:rPr lang="en-US" altLang="en-US" sz="1600" dirty="0" err="1"/>
              <a:t>JOptionPane.</a:t>
            </a:r>
            <a:r>
              <a:rPr lang="en-US" altLang="en-US" sz="1600" i="1" dirty="0" err="1"/>
              <a:t>showInputDialog</a:t>
            </a:r>
            <a:r>
              <a:rPr lang="en-US" altLang="en-US" sz="1600" i="1" dirty="0"/>
              <a:t>("</a:t>
            </a:r>
            <a:r>
              <a:rPr lang="en-US" altLang="en-US" sz="1600" i="1" dirty="0" err="1"/>
              <a:t>payRate</a:t>
            </a:r>
            <a:r>
              <a:rPr lang="en-US" altLang="en-US" sz="1600" i="1" dirty="0"/>
              <a:t>");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/>
              <a:t>             String inputString2 = </a:t>
            </a:r>
            <a:r>
              <a:rPr lang="en-US" altLang="en-US" sz="1600" dirty="0" err="1"/>
              <a:t>JOptionPane.</a:t>
            </a:r>
            <a:r>
              <a:rPr lang="en-US" altLang="en-US" sz="1600" i="1" dirty="0" err="1"/>
              <a:t>showInputDialog</a:t>
            </a:r>
            <a:r>
              <a:rPr lang="en-US" altLang="en-US" sz="1600" i="1" dirty="0"/>
              <a:t>("</a:t>
            </a:r>
            <a:r>
              <a:rPr lang="en-US" altLang="en-US" sz="1600" i="1" dirty="0" err="1"/>
              <a:t>hoursWorked</a:t>
            </a:r>
            <a:r>
              <a:rPr lang="en-US" altLang="en-US" sz="1600" i="1" dirty="0"/>
              <a:t>");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/>
              <a:t>             double </a:t>
            </a:r>
            <a:r>
              <a:rPr lang="en-US" altLang="en-US" sz="1600" b="1" dirty="0" err="1"/>
              <a:t>paymentAmount</a:t>
            </a:r>
            <a:r>
              <a:rPr lang="en-US" altLang="en-US" sz="1600" b="1" dirty="0"/>
              <a:t> = </a:t>
            </a:r>
            <a:r>
              <a:rPr lang="en-US" altLang="en-US" sz="1600" b="1" dirty="0" err="1"/>
              <a:t>Double.</a:t>
            </a:r>
            <a:r>
              <a:rPr lang="en-US" altLang="en-US" sz="1600" b="1" i="1" dirty="0" err="1"/>
              <a:t>parseDouble</a:t>
            </a:r>
            <a:r>
              <a:rPr lang="en-US" altLang="en-US" sz="1600" b="1" i="1" dirty="0"/>
              <a:t>(inputString1)*</a:t>
            </a:r>
            <a:r>
              <a:rPr lang="en-US" altLang="en-US" sz="1600" b="1" i="1" dirty="0" err="1"/>
              <a:t>Double.parseDouble</a:t>
            </a:r>
            <a:r>
              <a:rPr lang="en-US" altLang="en-US" sz="1600" b="1" i="1" dirty="0"/>
              <a:t>(inputString2);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/>
              <a:t>             </a:t>
            </a:r>
            <a:r>
              <a:rPr lang="en-US" altLang="en-US" sz="1600" dirty="0" err="1"/>
              <a:t>System.</a:t>
            </a:r>
            <a:r>
              <a:rPr lang="en-US" altLang="en-US" sz="1600" b="1" i="1" dirty="0" err="1"/>
              <a:t>out.println</a:t>
            </a:r>
            <a:r>
              <a:rPr lang="en-US" altLang="en-US" sz="1600" b="1" i="1" dirty="0"/>
              <a:t>(</a:t>
            </a:r>
            <a:r>
              <a:rPr lang="en-US" altLang="en-US" sz="1600" b="1" i="1" dirty="0" err="1"/>
              <a:t>paymentAmount</a:t>
            </a:r>
            <a:r>
              <a:rPr lang="en-US" altLang="en-US" sz="1600" b="1" i="1" dirty="0"/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/>
              <a:t>              </a:t>
            </a:r>
            <a:r>
              <a:rPr lang="en-US" altLang="en-US" sz="1600" dirty="0" err="1"/>
              <a:t>System.</a:t>
            </a:r>
            <a:r>
              <a:rPr lang="en-US" altLang="en-US" sz="1600" b="1" i="1" dirty="0" err="1"/>
              <a:t>out.println</a:t>
            </a:r>
            <a:r>
              <a:rPr lang="en-US" altLang="en-US" sz="1600" b="1" i="1" dirty="0"/>
              <a:t>(</a:t>
            </a:r>
            <a:r>
              <a:rPr lang="en-US" altLang="en-US" sz="1600" b="1" i="1" dirty="0" err="1"/>
              <a:t>Double.parseDouble</a:t>
            </a:r>
            <a:r>
              <a:rPr lang="en-US" altLang="en-US" sz="1600" b="1" i="1" dirty="0"/>
              <a:t>(</a:t>
            </a:r>
            <a:r>
              <a:rPr lang="en-US" altLang="en-US" sz="1600" b="1" i="1" dirty="0" err="1"/>
              <a:t>JOptionPane.showInputDialog</a:t>
            </a:r>
            <a:r>
              <a:rPr lang="en-US" altLang="en-US" sz="1600" b="1" i="1" dirty="0"/>
              <a:t>("</a:t>
            </a:r>
            <a:r>
              <a:rPr lang="en-US" altLang="en-US" sz="1600" b="1" i="1" dirty="0" err="1"/>
              <a:t>payRate</a:t>
            </a:r>
            <a:r>
              <a:rPr lang="en-US" altLang="en-US" sz="1600" b="1" i="1" dirty="0"/>
              <a:t>"))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/>
              <a:t>                                              *</a:t>
            </a:r>
            <a:r>
              <a:rPr lang="en-US" altLang="en-US" sz="1600" dirty="0" err="1"/>
              <a:t>Double.</a:t>
            </a:r>
            <a:r>
              <a:rPr lang="en-US" altLang="en-US" sz="1600" i="1" dirty="0" err="1"/>
              <a:t>parseDouble</a:t>
            </a:r>
            <a:r>
              <a:rPr lang="en-US" altLang="en-US" sz="1600" i="1" dirty="0"/>
              <a:t>(</a:t>
            </a:r>
            <a:r>
              <a:rPr lang="en-US" altLang="en-US" sz="1600" i="1" dirty="0" err="1"/>
              <a:t>JOptionPane.showInputDialog</a:t>
            </a:r>
            <a:r>
              <a:rPr lang="en-US" altLang="en-US" sz="1600" i="1" dirty="0"/>
              <a:t>("</a:t>
            </a:r>
            <a:r>
              <a:rPr lang="en-US" altLang="en-US" sz="1600" i="1" dirty="0" err="1"/>
              <a:t>hoursWorked</a:t>
            </a:r>
            <a:r>
              <a:rPr lang="en-US" altLang="en-US" sz="1600" i="1" dirty="0"/>
              <a:t>")));</a:t>
            </a:r>
            <a:endParaRPr lang="en-US" altLang="en-US" sz="16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alt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6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exit</a:t>
            </a:r>
            <a:r>
              <a:rPr lang="en-US" altLang="en-US" sz="1600" i="1" dirty="0">
                <a:solidFill>
                  <a:srgbClr val="000000"/>
                </a:solidFill>
                <a:latin typeface="Consolas" panose="020B0609020204030204" pitchFamily="49" charset="0"/>
              </a:rPr>
              <a:t>(0);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}//end of main</a:t>
            </a:r>
            <a:endParaRPr lang="en-US" altLang="en-US" sz="16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6464471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2511C10-EC0C-08DE-BC9B-42C134312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9326" y="406544"/>
            <a:ext cx="698730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800" dirty="0"/>
              <a:t>Adding a throws Clause to the Method Header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1E3712-94BC-C12C-1CB7-AAC1589FDD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7836" y="1096241"/>
            <a:ext cx="8976591" cy="5155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1085850" indent="-34290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457200" indent="-457200">
              <a:spcBef>
                <a:spcPct val="0"/>
              </a:spcBef>
              <a:buClrTx/>
            </a:pPr>
            <a:r>
              <a:rPr lang="en-US" altLang="en-US" sz="2400" dirty="0"/>
              <a:t>Write simply a </a:t>
            </a:r>
            <a:r>
              <a:rPr lang="en-US" altLang="en-US" sz="2400" i="1" dirty="0"/>
              <a:t>throws</a:t>
            </a:r>
            <a:r>
              <a:rPr lang="en-US" altLang="en-US" sz="2400" dirty="0"/>
              <a:t> clause in the method header for allowing a method to rethrow an exception that has not been dealt with.  An example is:</a:t>
            </a:r>
          </a:p>
          <a:p>
            <a:pPr>
              <a:spcBef>
                <a:spcPts val="600"/>
              </a:spcBef>
              <a:buClr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   public static void main(String[ ] </a:t>
            </a:r>
            <a:r>
              <a:rPr lang="en-US" altLang="en-US" sz="2000" dirty="0" err="1">
                <a:latin typeface="Consolas" panose="020B0609020204030204" pitchFamily="49" charset="0"/>
              </a:rPr>
              <a:t>args</a:t>
            </a:r>
            <a:r>
              <a:rPr lang="en-US" altLang="en-US" sz="2000" dirty="0">
                <a:latin typeface="Consolas" panose="020B0609020204030204" pitchFamily="49" charset="0"/>
              </a:rPr>
              <a:t>) throws </a:t>
            </a:r>
            <a:r>
              <a:rPr lang="en-US" altLang="en-US" sz="2000" dirty="0" err="1">
                <a:latin typeface="Consolas" panose="020B0609020204030204" pitchFamily="49" charset="0"/>
              </a:rPr>
              <a:t>IOException</a:t>
            </a: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   {   ….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   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dirty="0"/>
          </a:p>
          <a:p>
            <a:pPr marL="457200" indent="-457200">
              <a:spcBef>
                <a:spcPct val="0"/>
              </a:spcBef>
              <a:buClrTx/>
            </a:pPr>
            <a:r>
              <a:rPr lang="en-US" altLang="en-US" sz="2400" dirty="0"/>
              <a:t>This header indicates that the </a:t>
            </a:r>
            <a:r>
              <a:rPr lang="en-US" altLang="en-US" sz="2400" i="1" dirty="0">
                <a:latin typeface="Consolas" panose="020B0609020204030204" pitchFamily="49" charset="0"/>
              </a:rPr>
              <a:t>main</a:t>
            </a:r>
            <a:r>
              <a:rPr lang="en-US" altLang="en-US" sz="2400" dirty="0"/>
              <a:t> method is capable of throwing an exception of the </a:t>
            </a:r>
            <a:r>
              <a:rPr lang="en-US" altLang="en-US" sz="2400" dirty="0" err="1">
                <a:latin typeface="Consolas" panose="020B0609020204030204" pitchFamily="49" charset="0"/>
              </a:rPr>
              <a:t>IOException</a:t>
            </a:r>
            <a:r>
              <a:rPr lang="en-US" altLang="en-US" sz="2400" dirty="0"/>
              <a:t> type. </a:t>
            </a:r>
          </a:p>
          <a:p>
            <a:pPr marL="914400" lvl="1" indent="-457200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2400" dirty="0"/>
              <a:t>This is the type of exception that</a:t>
            </a:r>
            <a:r>
              <a:rPr lang="en-US" altLang="en-US" sz="2400" dirty="0">
                <a:latin typeface="Consolas" panose="020B0609020204030204" pitchFamily="49" charset="0"/>
              </a:rPr>
              <a:t> </a:t>
            </a:r>
            <a:r>
              <a:rPr lang="en-US" altLang="en-US" sz="2400" dirty="0" err="1">
                <a:latin typeface="Consolas" panose="020B0609020204030204" pitchFamily="49" charset="0"/>
              </a:rPr>
              <a:t>PrintWriter</a:t>
            </a:r>
            <a:r>
              <a:rPr lang="en-US" altLang="en-US" sz="2400" dirty="0">
                <a:latin typeface="Consolas" panose="020B0609020204030204" pitchFamily="49" charset="0"/>
              </a:rPr>
              <a:t> </a:t>
            </a:r>
            <a:r>
              <a:rPr lang="en-US" altLang="en-US" sz="2400" dirty="0"/>
              <a:t>objects are capable of throwing. </a:t>
            </a:r>
          </a:p>
          <a:p>
            <a:pPr marL="914400" lvl="1" indent="-457200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2400" dirty="0"/>
              <a:t>Any method that uses </a:t>
            </a:r>
            <a:r>
              <a:rPr lang="en-US" altLang="en-US" sz="2400" dirty="0" err="1">
                <a:latin typeface="Consolas" panose="020B0609020204030204" pitchFamily="49" charset="0"/>
              </a:rPr>
              <a:t>PrintWriter</a:t>
            </a:r>
            <a:r>
              <a:rPr lang="en-US" altLang="en-US" sz="2400" dirty="0"/>
              <a:t> objects, and does not respond to their exceptions, must have this throws clause listed in its header.</a:t>
            </a:r>
          </a:p>
        </p:txBody>
      </p:sp>
    </p:spTree>
    <p:extLst>
      <p:ext uri="{BB962C8B-B14F-4D97-AF65-F5344CB8AC3E}">
        <p14:creationId xmlns:p14="http://schemas.microsoft.com/office/powerpoint/2010/main" val="21068977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2511C10-EC0C-08DE-BC9B-42C134312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9326" y="406544"/>
            <a:ext cx="698730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800" dirty="0"/>
              <a:t>Adding a throws Clause to the Method Header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BC55D65-13AC-F3E1-C0D9-A662EB7E46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9326" y="1682368"/>
            <a:ext cx="8265392" cy="3493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1085850" indent="-34290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457200" indent="-457200">
              <a:spcBef>
                <a:spcPct val="0"/>
              </a:spcBef>
              <a:buClrTx/>
            </a:pPr>
            <a:r>
              <a:rPr lang="en-US" altLang="en-US" sz="2400" dirty="0"/>
              <a:t>Any method that calls a method which uses a </a:t>
            </a:r>
            <a:r>
              <a:rPr lang="en-US" altLang="en-US" sz="2400" dirty="0" err="1"/>
              <a:t>PrintWriter</a:t>
            </a:r>
            <a:r>
              <a:rPr lang="en-US" altLang="en-US" sz="2400" dirty="0"/>
              <a:t> object should have a </a:t>
            </a:r>
            <a:r>
              <a:rPr lang="en-US" altLang="en-US" sz="2400" i="1" dirty="0">
                <a:solidFill>
                  <a:srgbClr val="0000FF"/>
                </a:solidFill>
              </a:rPr>
              <a:t>throws </a:t>
            </a:r>
            <a:r>
              <a:rPr lang="en-US" altLang="en-US" sz="2400" i="1" dirty="0" err="1">
                <a:solidFill>
                  <a:srgbClr val="0000FF"/>
                </a:solidFill>
              </a:rPr>
              <a:t>IOException</a:t>
            </a:r>
            <a:r>
              <a:rPr lang="en-US" altLang="en-US" sz="2400" i="1" dirty="0">
                <a:solidFill>
                  <a:srgbClr val="0000FF"/>
                </a:solidFill>
              </a:rPr>
              <a:t> </a:t>
            </a:r>
            <a:r>
              <a:rPr lang="en-US" altLang="en-US" sz="2400" dirty="0"/>
              <a:t>clause in its header.  </a:t>
            </a:r>
          </a:p>
          <a:p>
            <a:pPr marL="457200" indent="-457200">
              <a:spcBef>
                <a:spcPct val="0"/>
              </a:spcBef>
              <a:buClrTx/>
            </a:pPr>
            <a:endParaRPr lang="en-US" altLang="en-US" sz="2400" dirty="0"/>
          </a:p>
          <a:p>
            <a:pPr marL="457200" indent="-457200">
              <a:spcBef>
                <a:spcPct val="0"/>
              </a:spcBef>
              <a:buClrTx/>
            </a:pPr>
            <a:r>
              <a:rPr lang="en-US" altLang="en-US" sz="2400" dirty="0"/>
              <a:t>For example, suppose the </a:t>
            </a:r>
            <a:r>
              <a:rPr lang="en-US" altLang="en-US" sz="2400" i="1" dirty="0"/>
              <a:t>main</a:t>
            </a:r>
            <a:r>
              <a:rPr lang="en-US" altLang="en-US" sz="2400" dirty="0"/>
              <a:t> method does not perform any file operations, but the </a:t>
            </a:r>
            <a:r>
              <a:rPr lang="en-US" altLang="en-US" sz="2400" i="1" dirty="0"/>
              <a:t>main</a:t>
            </a:r>
            <a:r>
              <a:rPr lang="en-US" altLang="en-US" sz="2400" dirty="0"/>
              <a:t> calls a method named </a:t>
            </a:r>
            <a:r>
              <a:rPr lang="en-US" altLang="en-US" sz="2400" i="1" dirty="0" err="1"/>
              <a:t>buildFile</a:t>
            </a:r>
            <a:r>
              <a:rPr lang="en-US" altLang="en-US" sz="2400" dirty="0"/>
              <a:t> that opens a file and writes data to it. </a:t>
            </a:r>
          </a:p>
          <a:p>
            <a:pPr marL="914400" lvl="1" indent="-457200">
              <a:spcBef>
                <a:spcPts val="60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0000FF"/>
                </a:solidFill>
              </a:rPr>
              <a:t>Both the </a:t>
            </a:r>
            <a:r>
              <a:rPr lang="en-US" altLang="en-US" sz="2400" b="1" i="1" dirty="0" err="1">
                <a:solidFill>
                  <a:srgbClr val="0000FF"/>
                </a:solidFill>
              </a:rPr>
              <a:t>buildFile</a:t>
            </a:r>
            <a:r>
              <a:rPr lang="en-US" altLang="en-US" sz="2400" b="1" dirty="0">
                <a:solidFill>
                  <a:srgbClr val="0000FF"/>
                </a:solidFill>
              </a:rPr>
              <a:t> and </a:t>
            </a:r>
            <a:r>
              <a:rPr lang="en-US" altLang="en-US" sz="2400" b="1" i="1" dirty="0">
                <a:solidFill>
                  <a:srgbClr val="0000FF"/>
                </a:solidFill>
              </a:rPr>
              <a:t>main</a:t>
            </a:r>
            <a:r>
              <a:rPr lang="en-US" altLang="en-US" sz="2400" b="1" dirty="0">
                <a:solidFill>
                  <a:srgbClr val="0000FF"/>
                </a:solidFill>
              </a:rPr>
              <a:t> methods should have a </a:t>
            </a:r>
            <a:r>
              <a:rPr lang="en-US" altLang="en-US" sz="2400" b="1" i="1" dirty="0">
                <a:solidFill>
                  <a:srgbClr val="0000FF"/>
                </a:solidFill>
              </a:rPr>
              <a:t>throws </a:t>
            </a:r>
            <a:r>
              <a:rPr lang="en-US" altLang="en-US" sz="2400" b="1" i="1" dirty="0" err="1">
                <a:solidFill>
                  <a:srgbClr val="0000FF"/>
                </a:solidFill>
              </a:rPr>
              <a:t>IOException</a:t>
            </a:r>
            <a:r>
              <a:rPr lang="en-US" altLang="en-US" sz="2400" b="1" dirty="0">
                <a:solidFill>
                  <a:srgbClr val="0000FF"/>
                </a:solidFill>
              </a:rPr>
              <a:t> clause in their headers</a:t>
            </a:r>
            <a:r>
              <a:rPr lang="en-US" altLang="en-US" sz="2400" dirty="0">
                <a:solidFill>
                  <a:srgbClr val="0000FF"/>
                </a:solidFill>
              </a:rPr>
              <a:t>. </a:t>
            </a:r>
            <a:r>
              <a:rPr lang="en-US" altLang="en-US" sz="2400" dirty="0"/>
              <a:t>Otherwise, a compiler error will occur.</a:t>
            </a:r>
          </a:p>
        </p:txBody>
      </p:sp>
    </p:spTree>
    <p:extLst>
      <p:ext uri="{BB962C8B-B14F-4D97-AF65-F5344CB8AC3E}">
        <p14:creationId xmlns:p14="http://schemas.microsoft.com/office/powerpoint/2010/main" val="248293746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1ADF89E1-60BA-F0AF-D58D-299D5F65C443}"/>
              </a:ext>
            </a:extLst>
          </p:cNvPr>
          <p:cNvSpPr txBox="1">
            <a:spLocks noChangeArrowheads="1"/>
          </p:cNvSpPr>
          <p:nvPr/>
        </p:nvSpPr>
        <p:spPr>
          <a:xfrm>
            <a:off x="1432648" y="244475"/>
            <a:ext cx="7015161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Calling Methods that Throw Exceptions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7820BCD-33A8-DB8B-209E-88C6F180CACE}"/>
              </a:ext>
            </a:extLst>
          </p:cNvPr>
          <p:cNvSpPr txBox="1">
            <a:spLocks noChangeArrowheads="1"/>
          </p:cNvSpPr>
          <p:nvPr/>
        </p:nvSpPr>
        <p:spPr>
          <a:xfrm>
            <a:off x="1527463" y="1634837"/>
            <a:ext cx="8081963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1963" indent="-461963"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 that the </a:t>
            </a:r>
            <a:r>
              <a:rPr lang="en-US" altLang="en-US" sz="2400" dirty="0">
                <a:latin typeface="Courier New" panose="02070309020205020404" pitchFamily="49" charset="0"/>
              </a:rPr>
              <a:t>main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altLang="en-US" sz="2400" dirty="0"/>
              <a:t> </a:t>
            </a:r>
            <a:r>
              <a:rPr lang="en-US" altLang="en-US" sz="2400" dirty="0" err="1">
                <a:latin typeface="Courier New" panose="02070309020205020404" pitchFamily="49" charset="0"/>
              </a:rPr>
              <a:t>getTotalSales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 in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SalesReport.java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have a </a:t>
            </a:r>
            <a:r>
              <a:rPr lang="en-US" altLang="en-US" sz="2400" dirty="0">
                <a:latin typeface="Courier New" panose="02070309020205020404" pitchFamily="49" charset="0"/>
              </a:rPr>
              <a:t>throws </a:t>
            </a:r>
            <a:r>
              <a:rPr lang="en-US" altLang="en-US" sz="2400" dirty="0" err="1">
                <a:latin typeface="Courier New" panose="02070309020205020404" pitchFamily="49" charset="0"/>
              </a:rPr>
              <a:t>IOException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clause</a:t>
            </a:r>
            <a:r>
              <a:rPr lang="en-US" altLang="en-US" sz="2400" dirty="0"/>
              <a:t>. </a:t>
            </a:r>
          </a:p>
          <a:p>
            <a:pPr marL="461963" indent="-461963"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methods that use a </a:t>
            </a:r>
            <a:r>
              <a:rPr lang="en-US" altLang="en-US" sz="2400" dirty="0">
                <a:solidFill>
                  <a:srgbClr val="0000FF"/>
                </a:solidFill>
                <a:latin typeface="Courier New" panose="02070309020205020404" pitchFamily="49" charset="0"/>
              </a:rPr>
              <a:t>Scanner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object to open a file must throw or handle </a:t>
            </a:r>
            <a:r>
              <a:rPr lang="en-US" altLang="en-US" sz="2400" dirty="0" err="1">
                <a:solidFill>
                  <a:srgbClr val="0000FF"/>
                </a:solidFill>
                <a:latin typeface="Courier New" panose="02070309020205020404" pitchFamily="49" charset="0"/>
              </a:rPr>
              <a:t>IOException</a:t>
            </a:r>
            <a:r>
              <a:rPr lang="en-US" altLang="en-US" sz="2400" dirty="0">
                <a:solidFill>
                  <a:srgbClr val="0000FF"/>
                </a:solidFill>
              </a:rPr>
              <a:t>.</a:t>
            </a:r>
          </a:p>
          <a:p>
            <a:pPr marL="461963" indent="-461963"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will learn how to handle exceptions in Chapter 12.</a:t>
            </a:r>
          </a:p>
          <a:p>
            <a:pPr marL="461963" indent="-461963"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now, understand that Java required any method that interacts with an external entity, such as the file system </a:t>
            </a:r>
          </a:p>
          <a:p>
            <a:pPr marL="914400" lvl="1" indent="-461963">
              <a:spcBef>
                <a:spcPts val="600"/>
              </a:spcBef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either to throw an exception to be handled elsewhere in your application </a:t>
            </a:r>
          </a:p>
          <a:p>
            <a:pPr marL="914400" lvl="1" indent="-461963">
              <a:spcBef>
                <a:spcPts val="600"/>
              </a:spcBef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to handle the exception locally.</a:t>
            </a:r>
          </a:p>
        </p:txBody>
      </p:sp>
    </p:spTree>
    <p:extLst>
      <p:ext uri="{BB962C8B-B14F-4D97-AF65-F5344CB8AC3E}">
        <p14:creationId xmlns:p14="http://schemas.microsoft.com/office/powerpoint/2010/main" val="417228599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D2617F73-767E-2B03-F3C7-301A7DDE1938}"/>
              </a:ext>
            </a:extLst>
          </p:cNvPr>
          <p:cNvSpPr txBox="1">
            <a:spLocks noChangeArrowheads="1"/>
          </p:cNvSpPr>
          <p:nvPr/>
        </p:nvSpPr>
        <p:spPr>
          <a:xfrm>
            <a:off x="917862" y="436418"/>
            <a:ext cx="9930247" cy="61722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altLang="en-US" sz="1600" b="1" dirty="0"/>
              <a:t>import </a:t>
            </a:r>
            <a:r>
              <a:rPr lang="en-US" altLang="en-US" sz="1600" b="1" dirty="0" err="1"/>
              <a:t>java.util.Scanner</a:t>
            </a:r>
            <a:r>
              <a:rPr lang="en-US" altLang="en-US" sz="1600" b="1" dirty="0"/>
              <a:t>;</a:t>
            </a:r>
          </a:p>
          <a:p>
            <a:pPr marL="0" indent="0">
              <a:buFontTx/>
              <a:buNone/>
            </a:pPr>
            <a:r>
              <a:rPr lang="en-US" altLang="en-US" sz="1600" b="1" dirty="0"/>
              <a:t>import </a:t>
            </a:r>
            <a:r>
              <a:rPr lang="en-US" altLang="en-US" sz="1600" b="1" dirty="0" err="1"/>
              <a:t>javax.swing.JOptionPane</a:t>
            </a:r>
            <a:r>
              <a:rPr lang="en-US" altLang="en-US" sz="1600" b="1" dirty="0"/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1600" dirty="0"/>
              <a:t>/**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1600" dirty="0"/>
              <a:t> * A program prompts the user to enter their first and last name.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1600" dirty="0"/>
              <a:t> * Then display the user's name in question.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1600" dirty="0"/>
              <a:t> * </a:t>
            </a:r>
            <a:r>
              <a:rPr lang="en-US" altLang="en-US" sz="1600" b="1" dirty="0"/>
              <a:t>@author </a:t>
            </a:r>
            <a:r>
              <a:rPr lang="en-US" altLang="en-US" sz="1600" b="1" u="sng" dirty="0" err="1"/>
              <a:t>apeng</a:t>
            </a:r>
            <a:endParaRPr lang="en-US" altLang="en-US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1600" dirty="0"/>
              <a:t> */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Consolas" panose="020B0609020204030204" pitchFamily="49" charset="0"/>
              </a:rPr>
              <a:t>public class </a:t>
            </a:r>
            <a:r>
              <a:rPr lang="en-US" altLang="en-US" sz="1600" b="1" dirty="0" err="1">
                <a:latin typeface="Consolas" panose="020B0609020204030204" pitchFamily="49" charset="0"/>
              </a:rPr>
              <a:t>methodCall</a:t>
            </a:r>
            <a:r>
              <a:rPr lang="en-US" altLang="en-US" sz="1600" b="1" dirty="0">
                <a:latin typeface="Consolas" panose="020B0609020204030204" pitchFamily="49" charset="0"/>
              </a:rPr>
              <a:t> {</a:t>
            </a:r>
            <a:endParaRPr lang="en-US" altLang="en-US" sz="1600" dirty="0">
              <a:latin typeface="Consolas" panose="020B0609020204030204" pitchFamily="49" charset="0"/>
            </a:endParaRPr>
          </a:p>
          <a:p>
            <a:pPr marL="400050" lvl="1" indent="0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Consolas" panose="020B0609020204030204" pitchFamily="49" charset="0"/>
              </a:rPr>
              <a:t>public static void main(String[] </a:t>
            </a:r>
            <a:r>
              <a:rPr lang="en-US" altLang="en-US" sz="1600" b="1" dirty="0" err="1">
                <a:latin typeface="Consolas" panose="020B0609020204030204" pitchFamily="49" charset="0"/>
              </a:rPr>
              <a:t>args</a:t>
            </a:r>
            <a:r>
              <a:rPr lang="en-US" altLang="en-US" sz="1600" b="1" dirty="0">
                <a:latin typeface="Consolas" panose="020B0609020204030204" pitchFamily="49" charset="0"/>
              </a:rPr>
              <a:t>) {</a:t>
            </a:r>
          </a:p>
          <a:p>
            <a:pPr marL="400050" lvl="1" indent="0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</a:rPr>
              <a:t>	String name, task, </a:t>
            </a:r>
            <a:r>
              <a:rPr lang="en-US" altLang="en-US" sz="1600" dirty="0" err="1">
                <a:latin typeface="Consolas" panose="020B0609020204030204" pitchFamily="49" charset="0"/>
              </a:rPr>
              <a:t>sFormat</a:t>
            </a:r>
            <a:r>
              <a:rPr lang="en-US" altLang="en-US" sz="1600" dirty="0">
                <a:latin typeface="Consolas" panose="020B0609020204030204" pitchFamily="49" charset="0"/>
              </a:rPr>
              <a:t>;</a:t>
            </a:r>
          </a:p>
          <a:p>
            <a:pPr marL="400050" lvl="1" indent="0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</a:rPr>
              <a:t>	int length;</a:t>
            </a:r>
          </a:p>
          <a:p>
            <a:pPr marL="400050" lvl="1" indent="0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</a:rPr>
              <a:t>	String </a:t>
            </a:r>
            <a:r>
              <a:rPr lang="en-US" altLang="en-US" sz="1600" dirty="0" err="1">
                <a:latin typeface="Consolas" panose="020B0609020204030204" pitchFamily="49" charset="0"/>
              </a:rPr>
              <a:t>gtitle</a:t>
            </a:r>
            <a:r>
              <a:rPr lang="en-US" altLang="en-US" sz="1600" dirty="0">
                <a:latin typeface="Consolas" panose="020B0609020204030204" pitchFamily="49" charset="0"/>
              </a:rPr>
              <a:t> = "Your First and Last Name";</a:t>
            </a:r>
          </a:p>
          <a:p>
            <a:pPr marL="400050" lvl="1" indent="0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</a:rPr>
              <a:t>	task = "Enter first and last name: ";</a:t>
            </a:r>
          </a:p>
          <a:p>
            <a:pPr marL="400050" lvl="1" indent="0">
              <a:spcBef>
                <a:spcPct val="0"/>
              </a:spcBef>
              <a:buFontTx/>
              <a:buNone/>
            </a:pPr>
            <a:endParaRPr lang="en-US" altLang="en-US" sz="1600" dirty="0">
              <a:latin typeface="Consolas" panose="020B0609020204030204" pitchFamily="49" charset="0"/>
            </a:endParaRPr>
          </a:p>
          <a:p>
            <a:pPr marL="400050" lvl="1" indent="0"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</a:rPr>
              <a:t>	name = </a:t>
            </a:r>
            <a:r>
              <a:rPr lang="en-US" altLang="en-US" sz="1600" i="1" dirty="0" err="1">
                <a:latin typeface="Consolas" panose="020B0609020204030204" pitchFamily="49" charset="0"/>
              </a:rPr>
              <a:t>inputName</a:t>
            </a:r>
            <a:r>
              <a:rPr lang="en-US" altLang="en-US" sz="1600" i="1" dirty="0">
                <a:latin typeface="Consolas" panose="020B0609020204030204" pitchFamily="49" charset="0"/>
              </a:rPr>
              <a:t>(task, </a:t>
            </a:r>
            <a:r>
              <a:rPr lang="en-US" altLang="en-US" sz="1600" i="1" dirty="0" err="1">
                <a:latin typeface="Consolas" panose="020B0609020204030204" pitchFamily="49" charset="0"/>
              </a:rPr>
              <a:t>gtitle</a:t>
            </a:r>
            <a:r>
              <a:rPr lang="en-US" altLang="en-US" sz="1600" i="1" dirty="0">
                <a:latin typeface="Consolas" panose="020B0609020204030204" pitchFamily="49" charset="0"/>
              </a:rPr>
              <a:t>); //a method call</a:t>
            </a:r>
          </a:p>
          <a:p>
            <a:pPr marL="400050" lvl="1" indent="0"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</a:rPr>
              <a:t>	length = </a:t>
            </a:r>
            <a:r>
              <a:rPr lang="en-US" altLang="en-US" sz="1600" dirty="0" err="1">
                <a:latin typeface="Consolas" panose="020B0609020204030204" pitchFamily="49" charset="0"/>
              </a:rPr>
              <a:t>name.length</a:t>
            </a:r>
            <a:r>
              <a:rPr lang="en-US" altLang="en-US" sz="1600" dirty="0">
                <a:latin typeface="Consolas" panose="020B0609020204030204" pitchFamily="49" charset="0"/>
              </a:rPr>
              <a:t>() - 1;</a:t>
            </a:r>
          </a:p>
          <a:p>
            <a:pPr marL="400050" lvl="1" indent="0"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</a:rPr>
              <a:t>	</a:t>
            </a:r>
            <a:r>
              <a:rPr lang="en-US" altLang="en-US" sz="1600" dirty="0" err="1">
                <a:latin typeface="Consolas" panose="020B0609020204030204" pitchFamily="49" charset="0"/>
              </a:rPr>
              <a:t>sFormat</a:t>
            </a:r>
            <a:r>
              <a:rPr lang="en-US" altLang="en-US" sz="1600" dirty="0">
                <a:latin typeface="Consolas" panose="020B0609020204030204" pitchFamily="49" charset="0"/>
              </a:rPr>
              <a:t> = </a:t>
            </a:r>
            <a:r>
              <a:rPr lang="en-US" altLang="en-US" sz="1600" dirty="0" err="1">
                <a:latin typeface="Consolas" panose="020B0609020204030204" pitchFamily="49" charset="0"/>
              </a:rPr>
              <a:t>String.</a:t>
            </a:r>
            <a:r>
              <a:rPr lang="en-US" altLang="en-US" sz="1600" i="1" dirty="0" err="1">
                <a:latin typeface="Consolas" panose="020B0609020204030204" pitchFamily="49" charset="0"/>
              </a:rPr>
              <a:t>format</a:t>
            </a:r>
            <a:r>
              <a:rPr lang="en-US" altLang="en-US" sz="1600" i="1" dirty="0">
                <a:latin typeface="Consolas" panose="020B0609020204030204" pitchFamily="49" charset="0"/>
              </a:rPr>
              <a:t>("Is your name, %s of length %d?\n", </a:t>
            </a:r>
            <a:r>
              <a:rPr lang="en-US" altLang="en-US" sz="1600" dirty="0">
                <a:latin typeface="Consolas" panose="020B0609020204030204" pitchFamily="49" charset="0"/>
              </a:rPr>
              <a:t> name, length);</a:t>
            </a:r>
          </a:p>
          <a:p>
            <a:pPr marL="400050" lvl="1" indent="0">
              <a:buFontTx/>
              <a:buNone/>
            </a:pPr>
            <a:r>
              <a:rPr lang="en-US" altLang="en-US" sz="1600" i="1" dirty="0">
                <a:latin typeface="Consolas" panose="020B0609020204030204" pitchFamily="49" charset="0"/>
              </a:rPr>
              <a:t>	</a:t>
            </a:r>
            <a:r>
              <a:rPr lang="en-US" altLang="en-US" sz="1600" i="1" dirty="0" err="1">
                <a:latin typeface="Consolas" panose="020B0609020204030204" pitchFamily="49" charset="0"/>
              </a:rPr>
              <a:t>displayName</a:t>
            </a:r>
            <a:r>
              <a:rPr lang="en-US" altLang="en-US" sz="1600" i="1" dirty="0">
                <a:latin typeface="Consolas" panose="020B0609020204030204" pitchFamily="49" charset="0"/>
              </a:rPr>
              <a:t>(</a:t>
            </a:r>
            <a:r>
              <a:rPr lang="en-US" altLang="en-US" sz="1600" i="1" dirty="0" err="1">
                <a:latin typeface="Consolas" panose="020B0609020204030204" pitchFamily="49" charset="0"/>
              </a:rPr>
              <a:t>sFormat</a:t>
            </a:r>
            <a:r>
              <a:rPr lang="en-US" altLang="en-US" sz="1600" i="1" dirty="0">
                <a:latin typeface="Consolas" panose="020B0609020204030204" pitchFamily="49" charset="0"/>
              </a:rPr>
              <a:t>, </a:t>
            </a:r>
            <a:r>
              <a:rPr lang="en-US" altLang="en-US" sz="1600" i="1" dirty="0" err="1">
                <a:latin typeface="Consolas" panose="020B0609020204030204" pitchFamily="49" charset="0"/>
              </a:rPr>
              <a:t>gtitle</a:t>
            </a:r>
            <a:r>
              <a:rPr lang="en-US" altLang="en-US" sz="1600" i="1" dirty="0">
                <a:latin typeface="Consolas" panose="020B0609020204030204" pitchFamily="49" charset="0"/>
              </a:rPr>
              <a:t>, length);  //a method call</a:t>
            </a:r>
            <a:endParaRPr lang="en-US" altLang="en-US" sz="1600" dirty="0">
              <a:latin typeface="Consolas" panose="020B0609020204030204" pitchFamily="49" charset="0"/>
            </a:endParaRPr>
          </a:p>
          <a:p>
            <a:pPr marL="800100" lvl="2" indent="0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</a:rPr>
              <a:t> </a:t>
            </a:r>
            <a:r>
              <a:rPr lang="en-US" altLang="en-US" sz="1600" dirty="0" err="1">
                <a:latin typeface="Consolas" panose="020B0609020204030204" pitchFamily="49" charset="0"/>
              </a:rPr>
              <a:t>System.</a:t>
            </a:r>
            <a:r>
              <a:rPr lang="en-US" altLang="en-US" sz="1600" i="1" dirty="0" err="1">
                <a:latin typeface="Consolas" panose="020B0609020204030204" pitchFamily="49" charset="0"/>
              </a:rPr>
              <a:t>exit</a:t>
            </a:r>
            <a:r>
              <a:rPr lang="en-US" altLang="en-US" sz="1600" i="1" dirty="0">
                <a:latin typeface="Consolas" panose="020B0609020204030204" pitchFamily="49" charset="0"/>
              </a:rPr>
              <a:t>(0);</a:t>
            </a:r>
          </a:p>
          <a:p>
            <a:pPr marL="400050" lvl="1" indent="0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Consolas" panose="020B0609020204030204" pitchFamily="49" charset="0"/>
              </a:rPr>
              <a:t>}</a:t>
            </a:r>
            <a:r>
              <a:rPr lang="en-US" altLang="en-US" sz="1600" dirty="0">
                <a:latin typeface="Consolas" panose="020B0609020204030204" pitchFamily="49" charset="0"/>
              </a:rPr>
              <a:t> //end of main() method</a:t>
            </a:r>
          </a:p>
          <a:p>
            <a:pPr marL="400050" lvl="1" indent="0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Consolas" panose="020B0609020204030204" pitchFamily="49" charset="0"/>
              </a:rPr>
              <a:t>public static String </a:t>
            </a:r>
            <a:r>
              <a:rPr lang="en-US" altLang="en-US" sz="1600" b="1" dirty="0" err="1">
                <a:latin typeface="Consolas" panose="020B0609020204030204" pitchFamily="49" charset="0"/>
              </a:rPr>
              <a:t>inputName</a:t>
            </a:r>
            <a:r>
              <a:rPr lang="en-US" altLang="en-US" sz="1600" b="1" dirty="0">
                <a:latin typeface="Consolas" panose="020B0609020204030204" pitchFamily="49" charset="0"/>
              </a:rPr>
              <a:t>(String </a:t>
            </a:r>
            <a:r>
              <a:rPr lang="en-US" altLang="en-US" sz="1600" b="1" dirty="0" err="1">
                <a:latin typeface="Consolas" panose="020B0609020204030204" pitchFamily="49" charset="0"/>
              </a:rPr>
              <a:t>func</a:t>
            </a:r>
            <a:r>
              <a:rPr lang="en-US" altLang="en-US" sz="1600" b="1" dirty="0">
                <a:latin typeface="Consolas" panose="020B0609020204030204" pitchFamily="49" charset="0"/>
              </a:rPr>
              <a:t>, String title) { … } </a:t>
            </a:r>
            <a:r>
              <a:rPr lang="en-US" altLang="en-US" sz="1600" dirty="0">
                <a:latin typeface="Consolas" panose="020B0609020204030204" pitchFamily="49" charset="0"/>
              </a:rPr>
              <a:t>//end of </a:t>
            </a:r>
            <a:r>
              <a:rPr lang="en-US" altLang="en-US" sz="1600" dirty="0" err="1">
                <a:latin typeface="Consolas" panose="020B0609020204030204" pitchFamily="49" charset="0"/>
              </a:rPr>
              <a:t>inputName</a:t>
            </a:r>
            <a:endParaRPr lang="en-US" altLang="en-US" sz="1600" b="1" dirty="0">
              <a:latin typeface="Consolas" panose="020B0609020204030204" pitchFamily="49" charset="0"/>
            </a:endParaRPr>
          </a:p>
          <a:p>
            <a:pPr marL="400050" lvl="1" indent="0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Consolas" panose="020B0609020204030204" pitchFamily="49" charset="0"/>
              </a:rPr>
              <a:t>public static void </a:t>
            </a:r>
            <a:r>
              <a:rPr lang="en-US" altLang="en-US" sz="1600" b="1" dirty="0" err="1">
                <a:latin typeface="Consolas" panose="020B0609020204030204" pitchFamily="49" charset="0"/>
              </a:rPr>
              <a:t>displayName</a:t>
            </a:r>
            <a:r>
              <a:rPr lang="en-US" altLang="en-US" sz="1600" b="1" dirty="0">
                <a:latin typeface="Consolas" panose="020B0609020204030204" pitchFamily="49" charset="0"/>
              </a:rPr>
              <a:t>(String str, String title) { … } </a:t>
            </a:r>
            <a:r>
              <a:rPr lang="en-US" altLang="en-US" sz="1600" dirty="0">
                <a:latin typeface="Consolas" panose="020B0609020204030204" pitchFamily="49" charset="0"/>
              </a:rPr>
              <a:t>//end of </a:t>
            </a:r>
            <a:r>
              <a:rPr lang="en-US" altLang="en-US" sz="1600" dirty="0" err="1">
                <a:latin typeface="Consolas" panose="020B0609020204030204" pitchFamily="49" charset="0"/>
              </a:rPr>
              <a:t>displayName</a:t>
            </a:r>
            <a:endParaRPr lang="en-US" altLang="en-US" sz="1600" b="1" dirty="0">
              <a:latin typeface="Consolas" panose="020B0609020204030204" pitchFamily="49" charset="0"/>
            </a:endParaRPr>
          </a:p>
          <a:p>
            <a:pPr marL="400050" lvl="1" indent="0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</a:rPr>
              <a:t>}//end of class </a:t>
            </a:r>
            <a:r>
              <a:rPr lang="en-US" altLang="en-US" sz="1600" dirty="0" err="1">
                <a:latin typeface="Consolas" panose="020B0609020204030204" pitchFamily="49" charset="0"/>
              </a:rPr>
              <a:t>methodCall</a:t>
            </a:r>
            <a:endParaRPr lang="en-US" altLang="en-US" sz="16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37441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6F2426B8-F19E-2541-CF3F-467D5686015C}"/>
              </a:ext>
            </a:extLst>
          </p:cNvPr>
          <p:cNvSpPr txBox="1">
            <a:spLocks noChangeArrowheads="1"/>
          </p:cNvSpPr>
          <p:nvPr/>
        </p:nvSpPr>
        <p:spPr>
          <a:xfrm>
            <a:off x="1059872" y="457200"/>
            <a:ext cx="9570027" cy="59436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lvl="1" indent="0"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/**</a:t>
            </a:r>
          </a:p>
          <a:p>
            <a:pPr marL="400050" lvl="1" indent="0"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 * </a:t>
            </a:r>
          </a:p>
          <a:p>
            <a:pPr marL="400050" lvl="1" indent="0"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 * @param </a:t>
            </a:r>
            <a:r>
              <a:rPr lang="en-US" altLang="en-US" sz="2000" dirty="0" err="1">
                <a:latin typeface="Consolas" panose="020B0609020204030204" pitchFamily="49" charset="0"/>
              </a:rPr>
              <a:t>func</a:t>
            </a:r>
            <a:endParaRPr lang="en-US" altLang="en-US" sz="2000" dirty="0">
              <a:latin typeface="Consolas" panose="020B0609020204030204" pitchFamily="49" charset="0"/>
            </a:endParaRPr>
          </a:p>
          <a:p>
            <a:pPr marL="400050" lvl="1" indent="0"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 * @param title</a:t>
            </a:r>
          </a:p>
          <a:p>
            <a:pPr marL="400050" lvl="1" indent="0"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 * @return</a:t>
            </a:r>
          </a:p>
          <a:p>
            <a:pPr marL="400050" lvl="1" indent="0"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 */</a:t>
            </a:r>
          </a:p>
          <a:p>
            <a:pPr marL="400050" lvl="1" indent="0">
              <a:buFontTx/>
              <a:buNone/>
            </a:pPr>
            <a:r>
              <a:rPr lang="en-US" altLang="en-US" sz="2000" b="1" dirty="0">
                <a:latin typeface="Consolas" panose="020B0609020204030204" pitchFamily="49" charset="0"/>
              </a:rPr>
              <a:t>public static String </a:t>
            </a:r>
            <a:r>
              <a:rPr lang="en-US" altLang="en-US" sz="2000" dirty="0" err="1">
                <a:latin typeface="Consolas" panose="020B0609020204030204" pitchFamily="49" charset="0"/>
              </a:rPr>
              <a:t>inputName</a:t>
            </a:r>
            <a:r>
              <a:rPr lang="en-US" altLang="en-US" sz="2000" b="1" dirty="0">
                <a:latin typeface="Consolas" panose="020B0609020204030204" pitchFamily="49" charset="0"/>
              </a:rPr>
              <a:t>(</a:t>
            </a:r>
            <a:r>
              <a:rPr lang="en-US" altLang="en-US" sz="2000" dirty="0">
                <a:latin typeface="Consolas" panose="020B0609020204030204" pitchFamily="49" charset="0"/>
              </a:rPr>
              <a:t>String </a:t>
            </a:r>
            <a:r>
              <a:rPr lang="en-US" altLang="en-US" sz="2000" dirty="0" err="1">
                <a:latin typeface="Consolas" panose="020B0609020204030204" pitchFamily="49" charset="0"/>
              </a:rPr>
              <a:t>func</a:t>
            </a:r>
            <a:r>
              <a:rPr lang="en-US" altLang="en-US" sz="2000" dirty="0">
                <a:latin typeface="Consolas" panose="020B0609020204030204" pitchFamily="49" charset="0"/>
              </a:rPr>
              <a:t>, String title</a:t>
            </a:r>
            <a:r>
              <a:rPr lang="en-US" altLang="en-US" sz="2000" b="1" dirty="0">
                <a:latin typeface="Consolas" panose="020B0609020204030204" pitchFamily="49" charset="0"/>
              </a:rPr>
              <a:t>)</a:t>
            </a:r>
          </a:p>
          <a:p>
            <a:pPr marL="400050" lvl="1" indent="0"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{</a:t>
            </a:r>
          </a:p>
          <a:p>
            <a:pPr marL="800100" lvl="2" indent="0"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String </a:t>
            </a:r>
            <a:r>
              <a:rPr lang="en-US" altLang="en-US" dirty="0" err="1">
                <a:latin typeface="Consolas" panose="020B0609020204030204" pitchFamily="49" charset="0"/>
              </a:rPr>
              <a:t>nStr</a:t>
            </a:r>
            <a:r>
              <a:rPr lang="en-US" altLang="en-US" dirty="0">
                <a:latin typeface="Consolas" panose="020B0609020204030204" pitchFamily="49" charset="0"/>
              </a:rPr>
              <a:t>, </a:t>
            </a:r>
            <a:r>
              <a:rPr lang="en-US" altLang="en-US" dirty="0" err="1">
                <a:latin typeface="Consolas" panose="020B0609020204030204" pitchFamily="49" charset="0"/>
              </a:rPr>
              <a:t>fName</a:t>
            </a:r>
            <a:r>
              <a:rPr lang="en-US" altLang="en-US" dirty="0">
                <a:latin typeface="Consolas" panose="020B0609020204030204" pitchFamily="49" charset="0"/>
              </a:rPr>
              <a:t>, </a:t>
            </a:r>
            <a:r>
              <a:rPr lang="en-US" altLang="en-US" dirty="0" err="1">
                <a:latin typeface="Consolas" panose="020B0609020204030204" pitchFamily="49" charset="0"/>
              </a:rPr>
              <a:t>sName</a:t>
            </a:r>
            <a:r>
              <a:rPr lang="en-US" altLang="en-US" dirty="0">
                <a:latin typeface="Consolas" panose="020B0609020204030204" pitchFamily="49" charset="0"/>
              </a:rPr>
              <a:t>;</a:t>
            </a:r>
          </a:p>
          <a:p>
            <a:pPr marL="800100" lvl="2" indent="0">
              <a:buFontTx/>
              <a:buNone/>
            </a:pPr>
            <a:r>
              <a:rPr lang="en-US" altLang="en-US" dirty="0" err="1">
                <a:latin typeface="Consolas" panose="020B0609020204030204" pitchFamily="49" charset="0"/>
              </a:rPr>
              <a:t>nStr</a:t>
            </a:r>
            <a:r>
              <a:rPr lang="en-US" altLang="en-US" dirty="0">
                <a:latin typeface="Consolas" panose="020B0609020204030204" pitchFamily="49" charset="0"/>
              </a:rPr>
              <a:t> = </a:t>
            </a:r>
            <a:r>
              <a:rPr lang="en-US" altLang="en-US" dirty="0" err="1">
                <a:latin typeface="Consolas" panose="020B0609020204030204" pitchFamily="49" charset="0"/>
              </a:rPr>
              <a:t>JOptionPane.</a:t>
            </a:r>
            <a:r>
              <a:rPr lang="en-US" altLang="en-US" i="1" dirty="0" err="1">
                <a:latin typeface="Consolas" panose="020B0609020204030204" pitchFamily="49" charset="0"/>
              </a:rPr>
              <a:t>showInputDialog</a:t>
            </a:r>
            <a:r>
              <a:rPr lang="en-US" altLang="en-US" i="1" dirty="0">
                <a:latin typeface="Consolas" panose="020B0609020204030204" pitchFamily="49" charset="0"/>
              </a:rPr>
              <a:t>(</a:t>
            </a:r>
            <a:r>
              <a:rPr lang="en-US" altLang="en-US" b="1" dirty="0">
                <a:latin typeface="Consolas" panose="020B0609020204030204" pitchFamily="49" charset="0"/>
              </a:rPr>
              <a:t>null</a:t>
            </a:r>
            <a:r>
              <a:rPr lang="en-US" altLang="en-US" dirty="0">
                <a:latin typeface="Consolas" panose="020B0609020204030204" pitchFamily="49" charset="0"/>
              </a:rPr>
              <a:t>, </a:t>
            </a:r>
            <a:r>
              <a:rPr lang="en-US" altLang="en-US" dirty="0" err="1">
                <a:latin typeface="Consolas" panose="020B0609020204030204" pitchFamily="49" charset="0"/>
              </a:rPr>
              <a:t>func</a:t>
            </a:r>
            <a:r>
              <a:rPr lang="en-US" altLang="en-US" dirty="0">
                <a:latin typeface="Consolas" panose="020B0609020204030204" pitchFamily="49" charset="0"/>
              </a:rPr>
              <a:t>, title, </a:t>
            </a:r>
            <a:endParaRPr lang="en-US" altLang="en-US" i="1" dirty="0">
              <a:latin typeface="Consolas" panose="020B0609020204030204" pitchFamily="49" charset="0"/>
            </a:endParaRPr>
          </a:p>
          <a:p>
            <a:pPr marL="800100" lvl="2" indent="0"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				</a:t>
            </a:r>
            <a:r>
              <a:rPr lang="en-US" altLang="en-US" dirty="0" err="1">
                <a:latin typeface="Consolas" panose="020B0609020204030204" pitchFamily="49" charset="0"/>
              </a:rPr>
              <a:t>JOptionPane.</a:t>
            </a:r>
            <a:r>
              <a:rPr lang="en-US" altLang="en-US" b="1" i="1" dirty="0" err="1">
                <a:latin typeface="Consolas" panose="020B0609020204030204" pitchFamily="49" charset="0"/>
              </a:rPr>
              <a:t>QUESTION_MESSAGE</a:t>
            </a:r>
            <a:r>
              <a:rPr lang="en-US" altLang="en-US" b="1" i="1" dirty="0">
                <a:latin typeface="Consolas" panose="020B0609020204030204" pitchFamily="49" charset="0"/>
              </a:rPr>
              <a:t>);</a:t>
            </a:r>
          </a:p>
          <a:p>
            <a:pPr marL="800100" lvl="2" indent="0"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Scanner splitter = new Scanner(</a:t>
            </a:r>
            <a:r>
              <a:rPr lang="en-US" altLang="en-US" dirty="0" err="1">
                <a:latin typeface="Consolas" panose="020B0609020204030204" pitchFamily="49" charset="0"/>
              </a:rPr>
              <a:t>nStr</a:t>
            </a:r>
            <a:r>
              <a:rPr lang="en-US" altLang="en-US" dirty="0">
                <a:latin typeface="Consolas" panose="020B0609020204030204" pitchFamily="49" charset="0"/>
              </a:rPr>
              <a:t>);</a:t>
            </a:r>
          </a:p>
          <a:p>
            <a:pPr marL="800100" lvl="2" indent="0">
              <a:buFontTx/>
              <a:buNone/>
            </a:pPr>
            <a:r>
              <a:rPr lang="en-US" altLang="en-US" dirty="0" err="1">
                <a:latin typeface="Consolas" panose="020B0609020204030204" pitchFamily="49" charset="0"/>
              </a:rPr>
              <a:t>fName</a:t>
            </a:r>
            <a:r>
              <a:rPr lang="en-US" altLang="en-US" dirty="0">
                <a:latin typeface="Consolas" panose="020B0609020204030204" pitchFamily="49" charset="0"/>
              </a:rPr>
              <a:t> = </a:t>
            </a:r>
            <a:r>
              <a:rPr lang="en-US" altLang="en-US" dirty="0" err="1">
                <a:latin typeface="Consolas" panose="020B0609020204030204" pitchFamily="49" charset="0"/>
              </a:rPr>
              <a:t>splitter.next</a:t>
            </a:r>
            <a:r>
              <a:rPr lang="en-US" altLang="en-US" dirty="0">
                <a:latin typeface="Consolas" panose="020B0609020204030204" pitchFamily="49" charset="0"/>
              </a:rPr>
              <a:t>();</a:t>
            </a:r>
          </a:p>
          <a:p>
            <a:pPr marL="800100" lvl="2" indent="0">
              <a:buFontTx/>
              <a:buNone/>
            </a:pPr>
            <a:r>
              <a:rPr lang="en-US" altLang="en-US" dirty="0" err="1">
                <a:latin typeface="Consolas" panose="020B0609020204030204" pitchFamily="49" charset="0"/>
              </a:rPr>
              <a:t>sName</a:t>
            </a:r>
            <a:r>
              <a:rPr lang="en-US" altLang="en-US" dirty="0">
                <a:latin typeface="Consolas" panose="020B0609020204030204" pitchFamily="49" charset="0"/>
              </a:rPr>
              <a:t> = </a:t>
            </a:r>
            <a:r>
              <a:rPr lang="en-US" altLang="en-US" dirty="0" err="1">
                <a:latin typeface="Consolas" panose="020B0609020204030204" pitchFamily="49" charset="0"/>
              </a:rPr>
              <a:t>splitter.next</a:t>
            </a:r>
            <a:r>
              <a:rPr lang="en-US" altLang="en-US" dirty="0">
                <a:latin typeface="Consolas" panose="020B0609020204030204" pitchFamily="49" charset="0"/>
              </a:rPr>
              <a:t>();</a:t>
            </a:r>
          </a:p>
          <a:p>
            <a:pPr marL="800100" lvl="2" indent="0">
              <a:buFontTx/>
              <a:buNone/>
            </a:pPr>
            <a:r>
              <a:rPr lang="en-US" altLang="en-US" dirty="0" err="1">
                <a:latin typeface="Consolas" panose="020B0609020204030204" pitchFamily="49" charset="0"/>
              </a:rPr>
              <a:t>nStr</a:t>
            </a:r>
            <a:r>
              <a:rPr lang="en-US" altLang="en-US" dirty="0">
                <a:latin typeface="Consolas" panose="020B0609020204030204" pitchFamily="49" charset="0"/>
              </a:rPr>
              <a:t> = </a:t>
            </a:r>
            <a:r>
              <a:rPr lang="en-US" altLang="en-US" dirty="0" err="1">
                <a:latin typeface="Consolas" panose="020B0609020204030204" pitchFamily="49" charset="0"/>
              </a:rPr>
              <a:t>fName</a:t>
            </a:r>
            <a:r>
              <a:rPr lang="en-US" altLang="en-US" dirty="0">
                <a:latin typeface="Consolas" panose="020B0609020204030204" pitchFamily="49" charset="0"/>
              </a:rPr>
              <a:t> + " " + </a:t>
            </a:r>
            <a:r>
              <a:rPr lang="en-US" altLang="en-US" dirty="0" err="1">
                <a:latin typeface="Consolas" panose="020B0609020204030204" pitchFamily="49" charset="0"/>
              </a:rPr>
              <a:t>sName</a:t>
            </a:r>
            <a:r>
              <a:rPr lang="en-US" altLang="en-US" dirty="0">
                <a:latin typeface="Consolas" panose="020B0609020204030204" pitchFamily="49" charset="0"/>
              </a:rPr>
              <a:t>;</a:t>
            </a:r>
          </a:p>
          <a:p>
            <a:pPr marL="800100" lvl="2" indent="0">
              <a:buFontTx/>
              <a:buNone/>
            </a:pPr>
            <a:r>
              <a:rPr lang="en-US" altLang="en-US" b="1" dirty="0">
                <a:latin typeface="Consolas" panose="020B0609020204030204" pitchFamily="49" charset="0"/>
              </a:rPr>
              <a:t>return</a:t>
            </a:r>
            <a:r>
              <a:rPr lang="en-US" altLang="en-US" dirty="0">
                <a:latin typeface="Consolas" panose="020B0609020204030204" pitchFamily="49" charset="0"/>
              </a:rPr>
              <a:t> </a:t>
            </a:r>
            <a:r>
              <a:rPr lang="en-US" altLang="en-US" dirty="0" err="1">
                <a:latin typeface="Consolas" panose="020B0609020204030204" pitchFamily="49" charset="0"/>
              </a:rPr>
              <a:t>nStr</a:t>
            </a:r>
            <a:r>
              <a:rPr lang="en-US" altLang="en-US" dirty="0">
                <a:latin typeface="Consolas" panose="020B0609020204030204" pitchFamily="49" charset="0"/>
              </a:rPr>
              <a:t>;</a:t>
            </a:r>
          </a:p>
          <a:p>
            <a:pPr marL="400050" lvl="1" indent="0"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}//end of </a:t>
            </a:r>
            <a:r>
              <a:rPr lang="en-US" altLang="en-US" sz="2000" dirty="0" err="1">
                <a:latin typeface="Consolas" panose="020B0609020204030204" pitchFamily="49" charset="0"/>
              </a:rPr>
              <a:t>inputName</a:t>
            </a:r>
            <a:endParaRPr lang="en-US" altLang="en-US" sz="2000" dirty="0">
              <a:latin typeface="Consolas" panose="020B0609020204030204" pitchFamily="49" charset="0"/>
            </a:endParaRPr>
          </a:p>
          <a:p>
            <a:pPr marL="0" indent="0"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84015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964F358-C58C-9701-72AE-2706C6592C28}"/>
              </a:ext>
            </a:extLst>
          </p:cNvPr>
          <p:cNvSpPr txBox="1">
            <a:spLocks noChangeArrowheads="1"/>
          </p:cNvSpPr>
          <p:nvPr/>
        </p:nvSpPr>
        <p:spPr>
          <a:xfrm>
            <a:off x="1167245" y="852055"/>
            <a:ext cx="8631382" cy="546561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lvl="1" indent="0">
              <a:buFontTx/>
              <a:buNone/>
            </a:pPr>
            <a:r>
              <a:rPr lang="en-US" altLang="en-US" sz="1800">
                <a:latin typeface="Consolas" panose="020B0609020204030204" pitchFamily="49" charset="0"/>
              </a:rPr>
              <a:t>/**</a:t>
            </a:r>
          </a:p>
          <a:p>
            <a:pPr marL="400050" lvl="1" indent="0">
              <a:buFontTx/>
              <a:buNone/>
            </a:pPr>
            <a:r>
              <a:rPr lang="en-US" altLang="en-US" sz="1800">
                <a:latin typeface="Consolas" panose="020B0609020204030204" pitchFamily="49" charset="0"/>
              </a:rPr>
              <a:t> * </a:t>
            </a:r>
          </a:p>
          <a:p>
            <a:pPr marL="400050" lvl="1" indent="0">
              <a:buFontTx/>
              <a:buNone/>
            </a:pPr>
            <a:r>
              <a:rPr lang="en-US" altLang="en-US" sz="1800">
                <a:latin typeface="Consolas" panose="020B0609020204030204" pitchFamily="49" charset="0"/>
              </a:rPr>
              <a:t> * @param str</a:t>
            </a:r>
          </a:p>
          <a:p>
            <a:pPr marL="400050" lvl="1" indent="0">
              <a:buFontTx/>
              <a:buNone/>
            </a:pPr>
            <a:r>
              <a:rPr lang="en-US" altLang="en-US" sz="1800">
                <a:latin typeface="Consolas" panose="020B0609020204030204" pitchFamily="49" charset="0"/>
              </a:rPr>
              <a:t> * @param title</a:t>
            </a:r>
          </a:p>
          <a:p>
            <a:pPr marL="400050" lvl="1" indent="0">
              <a:buFontTx/>
              <a:buNone/>
            </a:pPr>
            <a:r>
              <a:rPr lang="en-US" altLang="en-US" sz="1800">
                <a:latin typeface="Consolas" panose="020B0609020204030204" pitchFamily="49" charset="0"/>
              </a:rPr>
              <a:t> */</a:t>
            </a:r>
          </a:p>
          <a:p>
            <a:pPr marL="400050" lvl="1" indent="0">
              <a:buFontTx/>
              <a:buNone/>
            </a:pPr>
            <a:r>
              <a:rPr lang="en-US" altLang="en-US" sz="1800">
                <a:latin typeface="Consolas" panose="020B0609020204030204" pitchFamily="49" charset="0"/>
              </a:rPr>
              <a:t>public static void displayName(String str, String title, int len)</a:t>
            </a:r>
          </a:p>
          <a:p>
            <a:pPr marL="400050" lvl="1" indent="0">
              <a:buFontTx/>
              <a:buNone/>
            </a:pPr>
            <a:r>
              <a:rPr lang="en-US" altLang="en-US" sz="1800">
                <a:latin typeface="Consolas" panose="020B0609020204030204" pitchFamily="49" charset="0"/>
              </a:rPr>
              <a:t>{</a:t>
            </a:r>
          </a:p>
          <a:p>
            <a:pPr marL="400050" lvl="1" indent="0">
              <a:buFontTx/>
              <a:buNone/>
            </a:pPr>
            <a:endParaRPr lang="en-US" altLang="en-US" sz="1800">
              <a:latin typeface="Consolas" panose="020B0609020204030204" pitchFamily="49" charset="0"/>
            </a:endParaRPr>
          </a:p>
          <a:p>
            <a:pPr marL="800100" lvl="2" indent="0">
              <a:buFontTx/>
              <a:buNone/>
            </a:pPr>
            <a:r>
              <a:rPr lang="en-US" altLang="en-US" sz="1800">
                <a:latin typeface="Consolas" panose="020B0609020204030204" pitchFamily="49" charset="0"/>
              </a:rPr>
              <a:t>System.out.println("From displayinConsole:");</a:t>
            </a:r>
          </a:p>
          <a:p>
            <a:pPr marL="800100" lvl="2" indent="0">
              <a:buFontTx/>
              <a:buNone/>
            </a:pPr>
            <a:r>
              <a:rPr lang="en-US" altLang="en-US" sz="1800">
                <a:latin typeface="Consolas" panose="020B0609020204030204" pitchFamily="49" charset="0"/>
              </a:rPr>
              <a:t>System.out.print(str);</a:t>
            </a:r>
          </a:p>
          <a:p>
            <a:pPr marL="800100" lvl="2" indent="0">
              <a:buFontTx/>
              <a:buNone/>
            </a:pPr>
            <a:r>
              <a:rPr lang="en-US" altLang="en-US" sz="1800">
                <a:latin typeface="Consolas" panose="020B0609020204030204" pitchFamily="49" charset="0"/>
              </a:rPr>
              <a:t>System.</a:t>
            </a:r>
            <a:r>
              <a:rPr lang="en-US" altLang="en-US" sz="1800" i="1">
                <a:latin typeface="Consolas" panose="020B0609020204030204" pitchFamily="49" charset="0"/>
              </a:rPr>
              <a:t>out.print(str + "Confirmed name's length is " + len);</a:t>
            </a:r>
            <a:endParaRPr lang="en-US" altLang="en-US" sz="1800">
              <a:latin typeface="Consolas" panose="020B0609020204030204" pitchFamily="49" charset="0"/>
            </a:endParaRPr>
          </a:p>
          <a:p>
            <a:pPr marL="800100" lvl="2" indent="0">
              <a:buFontTx/>
              <a:buNone/>
            </a:pPr>
            <a:r>
              <a:rPr lang="en-US" altLang="en-US" sz="1800">
                <a:latin typeface="Consolas" panose="020B0609020204030204" pitchFamily="49" charset="0"/>
              </a:rPr>
              <a:t>JOptionPane.</a:t>
            </a:r>
            <a:r>
              <a:rPr lang="en-US" altLang="en-US" sz="1800" i="1">
                <a:latin typeface="Consolas" panose="020B0609020204030204" pitchFamily="49" charset="0"/>
              </a:rPr>
              <a:t>showMessageDialog</a:t>
            </a:r>
            <a:r>
              <a:rPr lang="en-US" altLang="en-US" sz="1800">
                <a:latin typeface="Consolas" panose="020B0609020204030204" pitchFamily="49" charset="0"/>
              </a:rPr>
              <a:t>(</a:t>
            </a:r>
            <a:r>
              <a:rPr lang="en-US" altLang="en-US" sz="1800" b="1">
                <a:latin typeface="Consolas" panose="020B0609020204030204" pitchFamily="49" charset="0"/>
              </a:rPr>
              <a:t>null, </a:t>
            </a:r>
            <a:r>
              <a:rPr lang="en-US" altLang="en-US" sz="1800">
                <a:latin typeface="Consolas" panose="020B0609020204030204" pitchFamily="49" charset="0"/>
              </a:rPr>
              <a:t>str, title, </a:t>
            </a:r>
          </a:p>
          <a:p>
            <a:pPr marL="800100" lvl="2" indent="0">
              <a:buFontTx/>
              <a:buNone/>
            </a:pPr>
            <a:r>
              <a:rPr lang="en-US" altLang="en-US" sz="1800">
                <a:latin typeface="Consolas" panose="020B0609020204030204" pitchFamily="49" charset="0"/>
              </a:rPr>
              <a:t>                    JOptionPane.</a:t>
            </a:r>
            <a:r>
              <a:rPr lang="en-US" altLang="en-US" sz="1800" b="1" i="1">
                <a:latin typeface="Consolas" panose="020B0609020204030204" pitchFamily="49" charset="0"/>
              </a:rPr>
              <a:t>INFORMATION_MESSAGE);</a:t>
            </a:r>
          </a:p>
          <a:p>
            <a:pPr marL="400050" lvl="1" indent="0">
              <a:buFontTx/>
              <a:buNone/>
            </a:pPr>
            <a:endParaRPr lang="en-US" altLang="en-US" sz="1800">
              <a:latin typeface="Consolas" panose="020B0609020204030204" pitchFamily="49" charset="0"/>
            </a:endParaRPr>
          </a:p>
          <a:p>
            <a:pPr marL="400050" lvl="1" indent="0">
              <a:buFontTx/>
              <a:buNone/>
            </a:pPr>
            <a:r>
              <a:rPr lang="en-US" altLang="en-US" sz="1800">
                <a:latin typeface="Consolas" panose="020B0609020204030204" pitchFamily="49" charset="0"/>
              </a:rPr>
              <a:t>} //end displayName</a:t>
            </a:r>
            <a:endParaRPr lang="en-US" altLang="en-US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70063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>
            <a:extLst>
              <a:ext uri="{FF2B5EF4-FFF2-40B4-BE49-F238E27FC236}">
                <a16:creationId xmlns:a16="http://schemas.microsoft.com/office/drawing/2014/main" id="{9180E5E1-8CC3-AEAC-CFF0-3BD140E951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794" t="23869" r="25589" b="64699"/>
          <a:stretch>
            <a:fillRect/>
          </a:stretch>
        </p:blipFill>
        <p:spPr>
          <a:xfrm>
            <a:off x="1728358" y="1655622"/>
            <a:ext cx="3733801" cy="1538248"/>
          </a:xfrm>
          <a:prstGeom prst="rect">
            <a:avLst/>
          </a:prstGeom>
        </p:spPr>
      </p:pic>
      <p:pic>
        <p:nvPicPr>
          <p:cNvPr id="3" name="Picture 4">
            <a:extLst>
              <a:ext uri="{FF2B5EF4-FFF2-40B4-BE49-F238E27FC236}">
                <a16:creationId xmlns:a16="http://schemas.microsoft.com/office/drawing/2014/main" id="{D6845331-889B-73E6-C22C-B3544F1E30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667" t="22221" r="25000" b="65926"/>
          <a:stretch>
            <a:fillRect/>
          </a:stretch>
        </p:blipFill>
        <p:spPr bwMode="auto">
          <a:xfrm>
            <a:off x="5755120" y="1655622"/>
            <a:ext cx="4302803" cy="1565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5">
            <a:extLst>
              <a:ext uri="{FF2B5EF4-FFF2-40B4-BE49-F238E27FC236}">
                <a16:creationId xmlns:a16="http://schemas.microsoft.com/office/drawing/2014/main" id="{3AD47D6E-AAC5-874A-7871-15F18AA406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2159" y="3636822"/>
            <a:ext cx="754379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From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displayinConsole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Is your name, Davidson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Hammonrick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of length 18?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The confirmed name's length is 18</a:t>
            </a:r>
            <a:endParaRPr lang="en-US" altLang="en-US" sz="2000" dirty="0"/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CDD1AA29-FC91-E3F8-FEC2-992E20CF1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8358" y="981688"/>
            <a:ext cx="3810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The program outputs:</a:t>
            </a:r>
          </a:p>
        </p:txBody>
      </p:sp>
    </p:spTree>
    <p:extLst>
      <p:ext uri="{BB962C8B-B14F-4D97-AF65-F5344CB8AC3E}">
        <p14:creationId xmlns:p14="http://schemas.microsoft.com/office/powerpoint/2010/main" val="42414011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8722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ED1404A-6AFE-793B-3AEE-93277EF690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009" y="105063"/>
            <a:ext cx="10640291" cy="6771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/>
              <a:t>package ch05DemostrationP;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/>
              <a:t>import </a:t>
            </a:r>
            <a:r>
              <a:rPr lang="en-US" altLang="en-US" sz="1400" dirty="0" err="1"/>
              <a:t>java.util.concurrent.TimeUnit</a:t>
            </a:r>
            <a:r>
              <a:rPr lang="en-US" altLang="en-US" sz="1400" dirty="0"/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/>
              <a:t>import </a:t>
            </a:r>
            <a:r>
              <a:rPr lang="en-US" altLang="en-US" sz="1400" dirty="0" err="1"/>
              <a:t>javax.swing.JOptionPane</a:t>
            </a:r>
            <a:r>
              <a:rPr lang="en-US" altLang="en-US" sz="1400" dirty="0"/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400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/>
              <a:t>public class </a:t>
            </a:r>
            <a:r>
              <a:rPr lang="en-US" altLang="en-US" sz="1400" dirty="0" err="1"/>
              <a:t>StringTypes</a:t>
            </a:r>
            <a:r>
              <a:rPr lang="en-US" altLang="en-US" sz="1400" dirty="0"/>
              <a:t>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400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/>
              <a:t>	public static void main(String[] </a:t>
            </a:r>
            <a:r>
              <a:rPr lang="en-US" altLang="en-US" sz="1400" dirty="0" err="1"/>
              <a:t>args</a:t>
            </a:r>
            <a:r>
              <a:rPr lang="en-US" altLang="en-US" sz="1400" dirty="0"/>
              <a:t>) throws </a:t>
            </a:r>
            <a:r>
              <a:rPr lang="en-US" altLang="en-US" sz="1400" dirty="0" err="1"/>
              <a:t>InterruptedException</a:t>
            </a:r>
            <a:r>
              <a:rPr lang="en-US" altLang="en-US" sz="1400" dirty="0"/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/>
              <a:t>		String </a:t>
            </a:r>
            <a:r>
              <a:rPr lang="en-US" altLang="en-US" sz="1400" dirty="0" err="1"/>
              <a:t>inputString</a:t>
            </a:r>
            <a:r>
              <a:rPr lang="en-US" altLang="en-US" sz="1400" dirty="0"/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/>
              <a:t>		String </a:t>
            </a:r>
            <a:r>
              <a:rPr lang="en-US" altLang="en-US" sz="1400" dirty="0" err="1"/>
              <a:t>titleRI</a:t>
            </a:r>
            <a:r>
              <a:rPr lang="en-US" altLang="en-US" sz="1400" dirty="0"/>
              <a:t> = "Request Information";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/>
              <a:t>		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/>
              <a:t>		</a:t>
            </a:r>
            <a:r>
              <a:rPr lang="en-US" altLang="en-US" sz="1400" dirty="0" err="1"/>
              <a:t>inputString</a:t>
            </a:r>
            <a:r>
              <a:rPr lang="en-US" altLang="en-US" sz="1400" dirty="0"/>
              <a:t> = </a:t>
            </a:r>
            <a:r>
              <a:rPr lang="en-US" altLang="en-US" sz="1400" dirty="0" err="1"/>
              <a:t>JOptionPane.showInputDialog</a:t>
            </a:r>
            <a:r>
              <a:rPr lang="en-US" altLang="en-US" sz="1400" dirty="0"/>
              <a:t>(null, "What is your name?",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/>
              <a:t>				                       </a:t>
            </a:r>
            <a:r>
              <a:rPr lang="en-US" altLang="en-US" sz="1400" dirty="0" err="1"/>
              <a:t>titleRI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JOptionPane.QUESTION_MESSAGE</a:t>
            </a:r>
            <a:r>
              <a:rPr lang="en-US" altLang="en-US" sz="1400" dirty="0"/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/>
              <a:t>		</a:t>
            </a:r>
            <a:r>
              <a:rPr lang="en-US" altLang="en-US" sz="1400" dirty="0" err="1"/>
              <a:t>System.out.println</a:t>
            </a:r>
            <a:r>
              <a:rPr lang="en-US" altLang="en-US" sz="1400" dirty="0"/>
              <a:t>(</a:t>
            </a:r>
            <a:r>
              <a:rPr lang="en-US" altLang="en-US" sz="1400" dirty="0" err="1"/>
              <a:t>inputString</a:t>
            </a:r>
            <a:r>
              <a:rPr lang="en-US" altLang="en-US" sz="1400" dirty="0"/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/>
              <a:t>		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/>
              <a:t>		</a:t>
            </a:r>
            <a:r>
              <a:rPr lang="en-US" altLang="en-US" sz="1400" dirty="0" err="1"/>
              <a:t>TimeUnit.SECONDS.sleep</a:t>
            </a:r>
            <a:r>
              <a:rPr lang="en-US" altLang="en-US" sz="1400" dirty="0"/>
              <a:t>(5);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/>
              <a:t>		</a:t>
            </a:r>
            <a:r>
              <a:rPr lang="en-US" altLang="en-US" sz="1400" dirty="0" err="1"/>
              <a:t>JOptionPane.showMessageDialog</a:t>
            </a:r>
            <a:r>
              <a:rPr lang="en-US" altLang="en-US" sz="1400" dirty="0"/>
              <a:t>(null, </a:t>
            </a:r>
            <a:r>
              <a:rPr lang="en-US" altLang="en-US" sz="1400" dirty="0" err="1"/>
              <a:t>inputString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titleRI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JOptionPane.PLAIN_MESSAGE</a:t>
            </a:r>
            <a:r>
              <a:rPr lang="en-US" altLang="en-US" sz="1400" dirty="0"/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/>
              <a:t>		</a:t>
            </a:r>
            <a:r>
              <a:rPr lang="en-US" altLang="en-US" sz="1400" dirty="0" err="1"/>
              <a:t>System.out.println</a:t>
            </a:r>
            <a:r>
              <a:rPr lang="en-US" altLang="en-US" sz="1400" dirty="0"/>
              <a:t>(</a:t>
            </a:r>
            <a:r>
              <a:rPr lang="en-US" altLang="en-US" sz="1400" dirty="0" err="1"/>
              <a:t>JOptionPane.showInputDialog</a:t>
            </a:r>
            <a:r>
              <a:rPr lang="en-US" altLang="en-US" sz="1400" dirty="0"/>
              <a:t>(null, "Who you are?", </a:t>
            </a:r>
            <a:r>
              <a:rPr lang="en-US" altLang="en-US" sz="1400" dirty="0" err="1"/>
              <a:t>titleRI</a:t>
            </a:r>
            <a:r>
              <a:rPr lang="en-US" altLang="en-US" sz="1400" dirty="0"/>
              <a:t>,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/>
              <a:t>				               </a:t>
            </a:r>
            <a:r>
              <a:rPr lang="en-US" altLang="en-US" sz="1400" dirty="0" err="1"/>
              <a:t>JOptionPane.INFORMATION_MESSAGE</a:t>
            </a:r>
            <a:r>
              <a:rPr lang="en-US" altLang="en-US" sz="1400" dirty="0"/>
              <a:t>));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/>
              <a:t>		</a:t>
            </a:r>
            <a:r>
              <a:rPr lang="en-US" altLang="en-US" sz="1400" dirty="0" err="1"/>
              <a:t>JOptionPane.showMessageDialog</a:t>
            </a:r>
            <a:r>
              <a:rPr lang="en-US" altLang="en-US" sz="1400" dirty="0"/>
              <a:t>(null, </a:t>
            </a:r>
            <a:r>
              <a:rPr lang="en-US" altLang="en-US" sz="1400" dirty="0" err="1"/>
              <a:t>JOptionPane.showInputDialog</a:t>
            </a:r>
            <a:r>
              <a:rPr lang="en-US" altLang="en-US" sz="1400" dirty="0"/>
              <a:t>(null, "Where do you go?",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/>
              <a:t>				   </a:t>
            </a:r>
            <a:r>
              <a:rPr lang="en-US" altLang="en-US" sz="1400" dirty="0" err="1"/>
              <a:t>titleRI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JOptionPane.WARNING_MESSAGE</a:t>
            </a:r>
            <a:r>
              <a:rPr lang="en-US" altLang="en-US" sz="1400" dirty="0"/>
              <a:t>), "Where do you go?",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/>
              <a:t>				  </a:t>
            </a:r>
            <a:r>
              <a:rPr lang="en-US" altLang="en-US" sz="1400" dirty="0" err="1"/>
              <a:t>JOptionPane.INFORMATION_MESSAGE</a:t>
            </a:r>
            <a:r>
              <a:rPr lang="en-US" altLang="en-US" sz="1400" dirty="0"/>
              <a:t> 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/>
              <a:t>		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/>
              <a:t>		String inputString1 = </a:t>
            </a:r>
            <a:r>
              <a:rPr lang="en-US" altLang="en-US" sz="1400" dirty="0" err="1"/>
              <a:t>JOptionPane.showInputDialog</a:t>
            </a:r>
            <a:r>
              <a:rPr lang="en-US" altLang="en-US" sz="1400" dirty="0"/>
              <a:t>("</a:t>
            </a:r>
            <a:r>
              <a:rPr lang="en-US" altLang="en-US" sz="1400" dirty="0" err="1"/>
              <a:t>payRate</a:t>
            </a:r>
            <a:r>
              <a:rPr lang="en-US" altLang="en-US" sz="1400" dirty="0"/>
              <a:t>");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/>
              <a:t>		String inputString2 = </a:t>
            </a:r>
            <a:r>
              <a:rPr lang="en-US" altLang="en-US" sz="1400" dirty="0" err="1"/>
              <a:t>JOptionPane.showInputDialog</a:t>
            </a:r>
            <a:r>
              <a:rPr lang="en-US" altLang="en-US" sz="1400" dirty="0"/>
              <a:t>("</a:t>
            </a:r>
            <a:r>
              <a:rPr lang="en-US" altLang="en-US" sz="1400" dirty="0" err="1"/>
              <a:t>hoursWorked</a:t>
            </a:r>
            <a:r>
              <a:rPr lang="en-US" altLang="en-US" sz="1400" dirty="0"/>
              <a:t>");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/>
              <a:t>		double </a:t>
            </a:r>
            <a:r>
              <a:rPr lang="en-US" altLang="en-US" sz="1400" dirty="0" err="1"/>
              <a:t>paymentAmount</a:t>
            </a:r>
            <a:r>
              <a:rPr lang="en-US" altLang="en-US" sz="1400" dirty="0"/>
              <a:t> = </a:t>
            </a:r>
            <a:r>
              <a:rPr lang="en-US" altLang="en-US" sz="1400" dirty="0" err="1"/>
              <a:t>Double.parseDouble</a:t>
            </a:r>
            <a:r>
              <a:rPr lang="en-US" altLang="en-US" sz="1400" dirty="0"/>
              <a:t>(inputString1)*</a:t>
            </a:r>
            <a:r>
              <a:rPr lang="en-US" altLang="en-US" sz="1400" dirty="0" err="1"/>
              <a:t>Double.parseDouble</a:t>
            </a:r>
            <a:r>
              <a:rPr lang="en-US" altLang="en-US" sz="1400" dirty="0"/>
              <a:t>(inputString2);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/>
              <a:t>		</a:t>
            </a:r>
            <a:r>
              <a:rPr lang="en-US" altLang="en-US" sz="1400" dirty="0" err="1"/>
              <a:t>System.out.println</a:t>
            </a:r>
            <a:r>
              <a:rPr lang="en-US" altLang="en-US" sz="1400" dirty="0"/>
              <a:t>(</a:t>
            </a:r>
            <a:r>
              <a:rPr lang="en-US" altLang="en-US" sz="1400" dirty="0" err="1"/>
              <a:t>paymentAmount</a:t>
            </a:r>
            <a:r>
              <a:rPr lang="en-US" altLang="en-US" sz="1400" dirty="0"/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/>
              <a:t>		</a:t>
            </a:r>
            <a:r>
              <a:rPr lang="en-US" altLang="en-US" sz="1400" dirty="0" err="1"/>
              <a:t>System.out.println</a:t>
            </a:r>
            <a:r>
              <a:rPr lang="en-US" altLang="en-US" sz="1400" dirty="0"/>
              <a:t>(</a:t>
            </a:r>
            <a:r>
              <a:rPr lang="en-US" altLang="en-US" sz="1400" dirty="0" err="1"/>
              <a:t>Double.parseDouble</a:t>
            </a:r>
            <a:r>
              <a:rPr lang="en-US" altLang="en-US" sz="1400" dirty="0"/>
              <a:t>(</a:t>
            </a:r>
            <a:r>
              <a:rPr lang="en-US" altLang="en-US" sz="1400" dirty="0" err="1"/>
              <a:t>JOptionPane.showInputDialog</a:t>
            </a:r>
            <a:r>
              <a:rPr lang="en-US" altLang="en-US" sz="1400" dirty="0"/>
              <a:t>("</a:t>
            </a:r>
            <a:r>
              <a:rPr lang="en-US" altLang="en-US" sz="1400" dirty="0" err="1"/>
              <a:t>payRate</a:t>
            </a:r>
            <a:r>
              <a:rPr lang="en-US" altLang="en-US" sz="1400" dirty="0"/>
              <a:t>"))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/>
              <a:t>				*</a:t>
            </a:r>
            <a:r>
              <a:rPr lang="en-US" altLang="en-US" sz="1400" dirty="0" err="1"/>
              <a:t>Double.parseDouble</a:t>
            </a:r>
            <a:r>
              <a:rPr lang="en-US" altLang="en-US" sz="1400" dirty="0"/>
              <a:t>(</a:t>
            </a:r>
            <a:r>
              <a:rPr lang="en-US" altLang="en-US" sz="1400" dirty="0" err="1"/>
              <a:t>JOptionPane.showInputDialog</a:t>
            </a:r>
            <a:r>
              <a:rPr lang="en-US" altLang="en-US" sz="1400" dirty="0"/>
              <a:t>("</a:t>
            </a:r>
            <a:r>
              <a:rPr lang="en-US" altLang="en-US" sz="1400" dirty="0" err="1"/>
              <a:t>hoursWorked</a:t>
            </a:r>
            <a:r>
              <a:rPr lang="en-US" altLang="en-US" sz="1400" dirty="0"/>
              <a:t>")));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/>
              <a:t>		</a:t>
            </a:r>
            <a:r>
              <a:rPr lang="en-US" altLang="en-US" sz="1400" dirty="0" err="1"/>
              <a:t>System.exit</a:t>
            </a:r>
            <a:r>
              <a:rPr lang="en-US" altLang="en-US" sz="1400" dirty="0"/>
              <a:t>(0);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/>
              <a:t>	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1787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958B2F1B-7091-A4E3-49C3-4F793EFA96ED}"/>
              </a:ext>
            </a:extLst>
          </p:cNvPr>
          <p:cNvSpPr txBox="1">
            <a:spLocks noChangeArrowheads="1"/>
          </p:cNvSpPr>
          <p:nvPr/>
        </p:nvSpPr>
        <p:spPr>
          <a:xfrm>
            <a:off x="1506682" y="292822"/>
            <a:ext cx="4810991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Defining a </a:t>
            </a:r>
            <a:r>
              <a:rPr lang="en-US" altLang="en-US" sz="3200">
                <a:latin typeface="Courier New" panose="02070309020205020404" pitchFamily="49" charset="0"/>
              </a:rPr>
              <a:t>void</a:t>
            </a:r>
            <a:r>
              <a:rPr lang="en-US" altLang="en-US" sz="3200"/>
              <a:t> Method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8F3BDAA0-3F30-E4EF-D35A-A4FF8148BC4D}"/>
              </a:ext>
            </a:extLst>
          </p:cNvPr>
          <p:cNvSpPr txBox="1">
            <a:spLocks noChangeArrowheads="1"/>
          </p:cNvSpPr>
          <p:nvPr/>
        </p:nvSpPr>
        <p:spPr>
          <a:xfrm>
            <a:off x="1454728" y="1908464"/>
            <a:ext cx="8146473" cy="3733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800"/>
              </a:spcBef>
            </a:pPr>
            <a:r>
              <a:rPr lang="en-US" altLang="en-US" dirty="0">
                <a:solidFill>
                  <a:srgbClr val="0000CC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To create a method</a:t>
            </a:r>
            <a:r>
              <a:rPr lang="en-US" alt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>
                <a:solidFill>
                  <a:srgbClr val="0000CC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write a definition</a:t>
            </a:r>
            <a:r>
              <a:rPr lang="en-US" alt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which consists of a </a:t>
            </a:r>
            <a:r>
              <a:rPr lang="en-US" altLang="en-US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header</a:t>
            </a:r>
            <a:r>
              <a:rPr lang="en-US" alt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and a </a:t>
            </a:r>
            <a:r>
              <a:rPr lang="en-US" altLang="en-US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body</a:t>
            </a:r>
            <a:r>
              <a:rPr lang="en-US" alt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dirty="0">
                <a:solidFill>
                  <a:srgbClr val="0000CC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method header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appears at the beginning of a </a:t>
            </a:r>
            <a:r>
              <a:rPr lang="en-US" alt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method definition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lists several important things about the method, including the </a:t>
            </a:r>
            <a:r>
              <a:rPr lang="en-US" alt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method’s name.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method body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collection of statements that are performed when the method is executed.</a:t>
            </a:r>
          </a:p>
        </p:txBody>
      </p:sp>
    </p:spTree>
    <p:extLst>
      <p:ext uri="{BB962C8B-B14F-4D97-AF65-F5344CB8AC3E}">
        <p14:creationId xmlns:p14="http://schemas.microsoft.com/office/powerpoint/2010/main" val="573551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3110B8A2-43EF-E446-6C28-EF29CBF069C1}"/>
              </a:ext>
            </a:extLst>
          </p:cNvPr>
          <p:cNvSpPr txBox="1">
            <a:spLocks noChangeArrowheads="1"/>
          </p:cNvSpPr>
          <p:nvPr/>
        </p:nvSpPr>
        <p:spPr>
          <a:xfrm>
            <a:off x="1471756" y="188480"/>
            <a:ext cx="5666799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Two Parts of Method Declaration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51C5AF3C-236B-A203-E97B-9D04A4A26D74}"/>
              </a:ext>
            </a:extLst>
          </p:cNvPr>
          <p:cNvSpPr txBox="1">
            <a:spLocks noChangeArrowheads="1"/>
          </p:cNvSpPr>
          <p:nvPr/>
        </p:nvSpPr>
        <p:spPr>
          <a:xfrm>
            <a:off x="2909454" y="2438400"/>
            <a:ext cx="6923811" cy="2039936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</a:rPr>
              <a:t>public static </a:t>
            </a:r>
            <a:r>
              <a:rPr lang="en-US" altLang="en-US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void</a:t>
            </a:r>
            <a:r>
              <a:rPr lang="en-US" altLang="en-US" sz="2400" b="1" dirty="0">
                <a:latin typeface="Courier New" panose="02070309020205020404" pitchFamily="49" charset="0"/>
              </a:rPr>
              <a:t> </a:t>
            </a:r>
            <a:r>
              <a:rPr lang="en-US" altLang="en-US" sz="2400" b="1" dirty="0" err="1">
                <a:latin typeface="Courier New" panose="02070309020205020404" pitchFamily="49" charset="0"/>
              </a:rPr>
              <a:t>displayMessage</a:t>
            </a:r>
            <a:r>
              <a:rPr lang="en-US" altLang="en-US" sz="2400" b="1" dirty="0">
                <a:latin typeface="Courier New" panose="02070309020205020404" pitchFamily="49" charset="0"/>
              </a:rPr>
              <a:t>()</a:t>
            </a:r>
          </a:p>
          <a:p>
            <a:pPr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</a:rPr>
              <a:t>{</a:t>
            </a:r>
            <a:endParaRPr lang="en-US" altLang="en-US" sz="2400" dirty="0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	 </a:t>
            </a:r>
            <a:r>
              <a:rPr lang="en-US" altLang="en-US" sz="2400" dirty="0" err="1">
                <a:latin typeface="Consolas" panose="020B0609020204030204" pitchFamily="49" charset="0"/>
              </a:rPr>
              <a:t>System.out.println</a:t>
            </a:r>
            <a:r>
              <a:rPr lang="en-US" altLang="en-US" sz="2400" dirty="0">
                <a:latin typeface="Consolas" panose="020B0609020204030204" pitchFamily="49" charset="0"/>
              </a:rPr>
              <a:t>("Hello")</a:t>
            </a:r>
            <a:r>
              <a:rPr lang="en-US" altLang="en-US" sz="2400" b="1" dirty="0">
                <a:latin typeface="Consolas" panose="020B0609020204030204" pitchFamily="49" charset="0"/>
              </a:rPr>
              <a:t>;</a:t>
            </a:r>
          </a:p>
          <a:p>
            <a:pPr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</a:rPr>
              <a:t>}</a:t>
            </a:r>
            <a:endParaRPr lang="en-US" altLang="en-US" sz="2400" dirty="0"/>
          </a:p>
        </p:txBody>
      </p:sp>
      <p:sp>
        <p:nvSpPr>
          <p:cNvPr id="4" name="Text Box 11">
            <a:extLst>
              <a:ext uri="{FF2B5EF4-FFF2-40B4-BE49-F238E27FC236}">
                <a16:creationId xmlns:a16="http://schemas.microsoft.com/office/drawing/2014/main" id="{D0169614-FFAB-27A4-71B7-82A3D3859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7066" y="1517072"/>
            <a:ext cx="1447800" cy="4667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 b="1">
                <a:solidFill>
                  <a:srgbClr val="FF3300"/>
                </a:solidFill>
              </a:rPr>
              <a:t>Header</a:t>
            </a:r>
          </a:p>
        </p:txBody>
      </p:sp>
      <p:sp>
        <p:nvSpPr>
          <p:cNvPr id="5" name="Text Box 12">
            <a:extLst>
              <a:ext uri="{FF2B5EF4-FFF2-40B4-BE49-F238E27FC236}">
                <a16:creationId xmlns:a16="http://schemas.microsoft.com/office/drawing/2014/main" id="{D52C42DC-1ACE-B23B-E0A6-A90CBAB0FD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0866" y="4572000"/>
            <a:ext cx="1447800" cy="4667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 b="1">
                <a:solidFill>
                  <a:srgbClr val="FF3300"/>
                </a:solidFill>
              </a:rPr>
              <a:t>Body</a:t>
            </a:r>
          </a:p>
        </p:txBody>
      </p:sp>
      <p:sp>
        <p:nvSpPr>
          <p:cNvPr id="6" name="Line 13">
            <a:extLst>
              <a:ext uri="{FF2B5EF4-FFF2-40B4-BE49-F238E27FC236}">
                <a16:creationId xmlns:a16="http://schemas.microsoft.com/office/drawing/2014/main" id="{34658055-C764-AC33-E378-496E55410F0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18066" y="3048000"/>
            <a:ext cx="3810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" name="Line 14">
            <a:extLst>
              <a:ext uri="{FF2B5EF4-FFF2-40B4-BE49-F238E27FC236}">
                <a16:creationId xmlns:a16="http://schemas.microsoft.com/office/drawing/2014/main" id="{1E4F091A-A4D2-C398-687B-EEDC78B05ADD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8066" y="3048000"/>
            <a:ext cx="0" cy="9906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" name="Line 15">
            <a:extLst>
              <a:ext uri="{FF2B5EF4-FFF2-40B4-BE49-F238E27FC236}">
                <a16:creationId xmlns:a16="http://schemas.microsoft.com/office/drawing/2014/main" id="{97471BBD-203E-C26C-086A-37AF8BEC7F24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8066" y="4038600"/>
            <a:ext cx="3810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" name="Line 16">
            <a:extLst>
              <a:ext uri="{FF2B5EF4-FFF2-40B4-BE49-F238E27FC236}">
                <a16:creationId xmlns:a16="http://schemas.microsoft.com/office/drawing/2014/main" id="{72BFD6DD-E38E-DC33-C97D-769C88C5752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79866" y="3505200"/>
            <a:ext cx="8382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" name="Line 18">
            <a:extLst>
              <a:ext uri="{FF2B5EF4-FFF2-40B4-BE49-F238E27FC236}">
                <a16:creationId xmlns:a16="http://schemas.microsoft.com/office/drawing/2014/main" id="{B24FE50F-FA82-874C-D4B6-6884FC2424F9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9866" y="3505200"/>
            <a:ext cx="0" cy="1295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" name="Line 19">
            <a:extLst>
              <a:ext uri="{FF2B5EF4-FFF2-40B4-BE49-F238E27FC236}">
                <a16:creationId xmlns:a16="http://schemas.microsoft.com/office/drawing/2014/main" id="{C364989F-EC4C-0251-E05E-37A798265546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9866" y="4800600"/>
            <a:ext cx="3810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12" name="Group 23">
            <a:extLst>
              <a:ext uri="{FF2B5EF4-FFF2-40B4-BE49-F238E27FC236}">
                <a16:creationId xmlns:a16="http://schemas.microsoft.com/office/drawing/2014/main" id="{E9E7E317-1B5A-237B-BB08-CDE3DBE17650}"/>
              </a:ext>
            </a:extLst>
          </p:cNvPr>
          <p:cNvGrpSpPr>
            <a:grpSpLocks/>
          </p:cNvGrpSpPr>
          <p:nvPr/>
        </p:nvGrpSpPr>
        <p:grpSpPr bwMode="auto">
          <a:xfrm>
            <a:off x="1756066" y="1745672"/>
            <a:ext cx="1066800" cy="914400"/>
            <a:chOff x="432" y="1152"/>
            <a:chExt cx="672" cy="576"/>
          </a:xfrm>
        </p:grpSpPr>
        <p:sp>
          <p:nvSpPr>
            <p:cNvPr id="13" name="Line 20">
              <a:extLst>
                <a:ext uri="{FF2B5EF4-FFF2-40B4-BE49-F238E27FC236}">
                  <a16:creationId xmlns:a16="http://schemas.microsoft.com/office/drawing/2014/main" id="{E1FDD9CE-3CAF-C110-72B8-52FB30FE3E4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" y="1152"/>
              <a:ext cx="240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" name="Line 21">
              <a:extLst>
                <a:ext uri="{FF2B5EF4-FFF2-40B4-BE49-F238E27FC236}">
                  <a16:creationId xmlns:a16="http://schemas.microsoft.com/office/drawing/2014/main" id="{3A34D0E0-262F-8F90-3F0E-8ED4871158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1152"/>
              <a:ext cx="0" cy="576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" name="Line 22">
              <a:extLst>
                <a:ext uri="{FF2B5EF4-FFF2-40B4-BE49-F238E27FC236}">
                  <a16:creationId xmlns:a16="http://schemas.microsoft.com/office/drawing/2014/main" id="{B82DA953-4B5C-1800-67D3-184B2B1476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1728"/>
              <a:ext cx="672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6" name="Rectangle 1">
            <a:extLst>
              <a:ext uri="{FF2B5EF4-FFF2-40B4-BE49-F238E27FC236}">
                <a16:creationId xmlns:a16="http://schemas.microsoft.com/office/drawing/2014/main" id="{4623DDF4-8959-FFA0-D959-2139EBEF6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7666" y="1512888"/>
            <a:ext cx="2279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A </a:t>
            </a:r>
            <a:r>
              <a:rPr lang="en-US" altLang="en-US" sz="2400">
                <a:solidFill>
                  <a:srgbClr val="0000CC"/>
                </a:solidFill>
                <a:latin typeface="Courier New" panose="02070309020205020404" pitchFamily="49" charset="0"/>
              </a:rPr>
              <a:t>void</a:t>
            </a:r>
            <a:r>
              <a:rPr lang="en-US" altLang="en-US" sz="2400">
                <a:solidFill>
                  <a:srgbClr val="0000CC"/>
                </a:solidFill>
              </a:rPr>
              <a:t> method </a:t>
            </a:r>
            <a:endParaRPr lang="en-US" altLang="en-US" sz="2400"/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82F3632F-47B3-CB51-BFD5-D2D799A7E3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0354" y="5119688"/>
            <a:ext cx="7910512" cy="1585912"/>
          </a:xfrm>
          <a:prstGeom prst="rect">
            <a:avLst/>
          </a:prstGeom>
          <a:solidFill>
            <a:srgbClr val="00FF00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Ins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D885E3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D885E3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D885E3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D885E3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en-US" sz="2400" b="1" kern="0" dirty="0">
                <a:latin typeface="Courier New" panose="02070309020205020404" pitchFamily="49" charset="0"/>
              </a:rPr>
              <a:t>public static </a:t>
            </a:r>
            <a:r>
              <a:rPr lang="en-US" altLang="en-US" sz="2400" b="1" kern="0" dirty="0">
                <a:solidFill>
                  <a:srgbClr val="0000FF"/>
                </a:solidFill>
                <a:latin typeface="Courier New" panose="02070309020205020404" pitchFamily="49" charset="0"/>
              </a:rPr>
              <a:t>void</a:t>
            </a:r>
            <a:r>
              <a:rPr lang="en-US" altLang="en-US" sz="2400" b="1" kern="0" dirty="0">
                <a:latin typeface="Courier New" panose="02070309020205020404" pitchFamily="49" charset="0"/>
              </a:rPr>
              <a:t> </a:t>
            </a:r>
            <a:r>
              <a:rPr lang="en-US" altLang="en-US" sz="2400" b="1" kern="0" dirty="0" err="1">
                <a:latin typeface="Courier New" panose="02070309020205020404" pitchFamily="49" charset="0"/>
              </a:rPr>
              <a:t>displayMessage</a:t>
            </a:r>
            <a:r>
              <a:rPr lang="en-US" altLang="en-US" sz="2400" b="1" kern="0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en-US" sz="2400" b="1" kern="0" dirty="0">
                <a:latin typeface="Courier New" panose="02070309020205020404" pitchFamily="49" charset="0"/>
              </a:rPr>
              <a:t>{</a:t>
            </a:r>
            <a:r>
              <a:rPr lang="en-US" altLang="en-US" sz="2400" kern="0" dirty="0">
                <a:latin typeface="Courier New" panose="02070309020205020404" pitchFamily="49" charset="0"/>
              </a:rPr>
              <a:t>  </a:t>
            </a:r>
            <a:r>
              <a:rPr lang="en-US" altLang="en-US" sz="2400" kern="0" dirty="0" err="1">
                <a:latin typeface="Consolas" panose="020B0609020204030204" pitchFamily="49" charset="0"/>
              </a:rPr>
              <a:t>System.out.println</a:t>
            </a:r>
            <a:r>
              <a:rPr lang="en-US" altLang="en-US" sz="2400" kern="0" dirty="0">
                <a:latin typeface="Consolas" panose="020B0609020204030204" pitchFamily="49" charset="0"/>
              </a:rPr>
              <a:t>("Hello")</a:t>
            </a:r>
            <a:r>
              <a:rPr lang="en-US" altLang="en-US" sz="2400" b="1" kern="0" dirty="0">
                <a:latin typeface="Consolas" panose="020B0609020204030204" pitchFamily="49" charset="0"/>
              </a:rPr>
              <a:t>;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en-US" sz="2400" b="1" kern="0" dirty="0">
                <a:latin typeface="Courier New" panose="02070309020205020404" pitchFamily="49" charset="0"/>
              </a:rPr>
              <a:t>   return;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en-US" sz="2400" b="1" kern="0" dirty="0">
                <a:latin typeface="Courier New" panose="02070309020205020404" pitchFamily="49" charset="0"/>
              </a:rPr>
              <a:t>}</a:t>
            </a:r>
            <a:endParaRPr lang="en-US" altLang="en-US" sz="2400" kern="0" dirty="0"/>
          </a:p>
        </p:txBody>
      </p:sp>
    </p:spTree>
    <p:extLst>
      <p:ext uri="{BB962C8B-B14F-4D97-AF65-F5344CB8AC3E}">
        <p14:creationId xmlns:p14="http://schemas.microsoft.com/office/powerpoint/2010/main" val="1436361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73DDA84F-1FD8-13B6-E236-125CB7545F63}"/>
              </a:ext>
            </a:extLst>
          </p:cNvPr>
          <p:cNvSpPr txBox="1">
            <a:spLocks noChangeArrowheads="1"/>
          </p:cNvSpPr>
          <p:nvPr/>
        </p:nvSpPr>
        <p:spPr>
          <a:xfrm>
            <a:off x="1506682" y="218065"/>
            <a:ext cx="4464627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Parts of a Method Header</a:t>
            </a:r>
            <a:endParaRPr lang="en-US" altLang="en-US" sz="3200" dirty="0"/>
          </a:p>
        </p:txBody>
      </p:sp>
      <p:sp>
        <p:nvSpPr>
          <p:cNvPr id="3" name="TextBox 16">
            <a:extLst>
              <a:ext uri="{FF2B5EF4-FFF2-40B4-BE49-F238E27FC236}">
                <a16:creationId xmlns:a16="http://schemas.microsoft.com/office/drawing/2014/main" id="{DE9E1686-8659-7A80-C4FB-8A8920433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2537" y="2430463"/>
            <a:ext cx="8001000" cy="9763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2666667-DCD6-0110-AF12-20397260BABD}"/>
              </a:ext>
            </a:extLst>
          </p:cNvPr>
          <p:cNvSpPr txBox="1">
            <a:spLocks noChangeArrowheads="1"/>
          </p:cNvSpPr>
          <p:nvPr/>
        </p:nvSpPr>
        <p:spPr>
          <a:xfrm>
            <a:off x="1814949" y="2895600"/>
            <a:ext cx="7772400" cy="2514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</a:rPr>
              <a:t>public static void </a:t>
            </a:r>
            <a:r>
              <a:rPr lang="en-US" altLang="en-US" sz="2400" b="1" dirty="0" err="1">
                <a:latin typeface="Courier New" panose="02070309020205020404" pitchFamily="49" charset="0"/>
              </a:rPr>
              <a:t>displayMessage</a:t>
            </a:r>
            <a:r>
              <a:rPr lang="en-US" altLang="en-US" sz="2400" b="1" dirty="0">
                <a:latin typeface="Courier New" panose="02070309020205020404" pitchFamily="49" charset="0"/>
              </a:rPr>
              <a:t> 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</a:rPr>
              <a:t>{</a:t>
            </a:r>
            <a:endParaRPr lang="en-US" altLang="en-US" sz="24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	 </a:t>
            </a:r>
            <a:r>
              <a:rPr lang="en-US" altLang="en-US" sz="2400" dirty="0" err="1">
                <a:latin typeface="Consolas" panose="020B0609020204030204" pitchFamily="49" charset="0"/>
              </a:rPr>
              <a:t>System.out.println</a:t>
            </a:r>
            <a:r>
              <a:rPr lang="en-US" altLang="en-US" sz="2400" dirty="0">
                <a:latin typeface="Consolas" panose="020B0609020204030204" pitchFamily="49" charset="0"/>
              </a:rPr>
              <a:t>(</a:t>
            </a:r>
            <a:r>
              <a:rPr lang="en-US" altLang="en-US" sz="2400" dirty="0">
                <a:latin typeface="Consolas" panose="020B0609020204030204" pitchFamily="49" charset="0"/>
                <a:cs typeface="Courier New" panose="02070309020205020404" pitchFamily="49" charset="0"/>
              </a:rPr>
              <a:t>"</a:t>
            </a:r>
            <a:r>
              <a:rPr lang="en-US" altLang="en-US" sz="2400" dirty="0">
                <a:latin typeface="Consolas" panose="020B0609020204030204" pitchFamily="49" charset="0"/>
              </a:rPr>
              <a:t>Hello</a:t>
            </a:r>
            <a:r>
              <a:rPr lang="en-US" altLang="en-US" sz="2400" dirty="0">
                <a:latin typeface="Consolas" panose="020B0609020204030204" pitchFamily="49" charset="0"/>
                <a:cs typeface="Courier New" panose="02070309020205020404" pitchFamily="49" charset="0"/>
              </a:rPr>
              <a:t>"</a:t>
            </a:r>
            <a:r>
              <a:rPr lang="en-US" altLang="en-US" sz="2400" dirty="0">
                <a:latin typeface="Consolas" panose="020B0609020204030204" pitchFamily="49" charset="0"/>
              </a:rPr>
              <a:t>)</a:t>
            </a:r>
            <a:r>
              <a:rPr lang="en-US" altLang="en-US" sz="2400" b="1" dirty="0">
                <a:latin typeface="Consolas" panose="020B0609020204030204" pitchFamily="49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</a:rPr>
              <a:t>}</a:t>
            </a:r>
            <a:endParaRPr lang="en-US" altLang="en-US" sz="2400" b="1" dirty="0">
              <a:latin typeface="Bookman Old Style" panose="020506040505050202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400" b="1" dirty="0">
              <a:latin typeface="Courier New" panose="02070309020205020404" pitchFamily="49" charset="0"/>
            </a:endParaRPr>
          </a:p>
          <a:p>
            <a:pPr marL="457200" indent="-457200">
              <a:lnSpc>
                <a:spcPct val="800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method 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executes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it is called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400" b="1" dirty="0">
              <a:latin typeface="Courier New" panose="02070309020205020404" pitchFamily="49" charset="0"/>
            </a:endParaRP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83475C46-6B6C-695C-6FCC-202FAF422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4949" y="2895600"/>
            <a:ext cx="2514600" cy="38100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4F430894-BA61-CDE4-64A6-1B8DFD8919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5749" y="2895600"/>
            <a:ext cx="838200" cy="38100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DE18705A-EAB9-9CA6-7334-D3EDFEBDD6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0149" y="2895600"/>
            <a:ext cx="2667000" cy="38100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8" name="Rectangle 20">
            <a:extLst>
              <a:ext uri="{FF2B5EF4-FFF2-40B4-BE49-F238E27FC236}">
                <a16:creationId xmlns:a16="http://schemas.microsoft.com/office/drawing/2014/main" id="{BC9525DC-8245-C9C9-8294-4069AB708D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9549" y="2895600"/>
            <a:ext cx="381000" cy="38100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9" name="Text Box 21">
            <a:extLst>
              <a:ext uri="{FF2B5EF4-FFF2-40B4-BE49-F238E27FC236}">
                <a16:creationId xmlns:a16="http://schemas.microsoft.com/office/drawing/2014/main" id="{4DAA56EC-5F69-F10F-97AF-8B112C024B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4487" y="1295400"/>
            <a:ext cx="160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rgbClr val="FF3300"/>
                </a:solidFill>
              </a:rPr>
              <a:t>Method Modifiers</a:t>
            </a:r>
          </a:p>
        </p:txBody>
      </p:sp>
      <p:sp>
        <p:nvSpPr>
          <p:cNvPr id="10" name="Text Box 22">
            <a:extLst>
              <a:ext uri="{FF2B5EF4-FFF2-40B4-BE49-F238E27FC236}">
                <a16:creationId xmlns:a16="http://schemas.microsoft.com/office/drawing/2014/main" id="{AD3DCF52-EFAC-5FDB-F201-EE731FB694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5574" y="1295400"/>
            <a:ext cx="1143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rgbClr val="FF3300"/>
                </a:solidFill>
              </a:rPr>
              <a:t>Return Type</a:t>
            </a:r>
          </a:p>
        </p:txBody>
      </p:sp>
      <p:sp>
        <p:nvSpPr>
          <p:cNvPr id="11" name="Text Box 23">
            <a:extLst>
              <a:ext uri="{FF2B5EF4-FFF2-40B4-BE49-F238E27FC236}">
                <a16:creationId xmlns:a16="http://schemas.microsoft.com/office/drawing/2014/main" id="{A268D1DF-B278-43FE-EFC0-F57624F6F6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0674" y="1295400"/>
            <a:ext cx="1219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rgbClr val="FF3300"/>
                </a:solidFill>
              </a:rPr>
              <a:t>Method Name</a:t>
            </a:r>
          </a:p>
        </p:txBody>
      </p:sp>
      <p:sp>
        <p:nvSpPr>
          <p:cNvPr id="12" name="Text Box 24">
            <a:extLst>
              <a:ext uri="{FF2B5EF4-FFF2-40B4-BE49-F238E27FC236}">
                <a16:creationId xmlns:a16="http://schemas.microsoft.com/office/drawing/2014/main" id="{D6894E3E-E0C3-87ED-6A21-A78FD3F69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1849" y="1660525"/>
            <a:ext cx="162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rgbClr val="FF3300"/>
                </a:solidFill>
              </a:rPr>
              <a:t>Parentheses</a:t>
            </a:r>
          </a:p>
        </p:txBody>
      </p:sp>
      <p:sp>
        <p:nvSpPr>
          <p:cNvPr id="13" name="Line 29">
            <a:extLst>
              <a:ext uri="{FF2B5EF4-FFF2-40B4-BE49-F238E27FC236}">
                <a16:creationId xmlns:a16="http://schemas.microsoft.com/office/drawing/2014/main" id="{E95027BE-CBE5-CA7D-B293-0A6719A1B8CF}"/>
              </a:ext>
            </a:extLst>
          </p:cNvPr>
          <p:cNvSpPr>
            <a:spLocks noChangeShapeType="1"/>
          </p:cNvSpPr>
          <p:nvPr/>
        </p:nvSpPr>
        <p:spPr bwMode="auto">
          <a:xfrm>
            <a:off x="2729349" y="2133600"/>
            <a:ext cx="0" cy="685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" name="Line 30">
            <a:extLst>
              <a:ext uri="{FF2B5EF4-FFF2-40B4-BE49-F238E27FC236}">
                <a16:creationId xmlns:a16="http://schemas.microsoft.com/office/drawing/2014/main" id="{82F13728-798C-8016-ED29-0F2059E37ECB}"/>
              </a:ext>
            </a:extLst>
          </p:cNvPr>
          <p:cNvSpPr>
            <a:spLocks noChangeShapeType="1"/>
          </p:cNvSpPr>
          <p:nvPr/>
        </p:nvSpPr>
        <p:spPr bwMode="auto">
          <a:xfrm>
            <a:off x="4862949" y="2133600"/>
            <a:ext cx="0" cy="685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" name="Line 31">
            <a:extLst>
              <a:ext uri="{FF2B5EF4-FFF2-40B4-BE49-F238E27FC236}">
                <a16:creationId xmlns:a16="http://schemas.microsoft.com/office/drawing/2014/main" id="{1D309790-0C67-7C17-AFF0-47C35695210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07574" y="2133600"/>
            <a:ext cx="0" cy="685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" name="Line 32">
            <a:extLst>
              <a:ext uri="{FF2B5EF4-FFF2-40B4-BE49-F238E27FC236}">
                <a16:creationId xmlns:a16="http://schemas.microsoft.com/office/drawing/2014/main" id="{9976B4D5-F6E8-BDEB-E116-82B79981749D}"/>
              </a:ext>
            </a:extLst>
          </p:cNvPr>
          <p:cNvSpPr>
            <a:spLocks noChangeShapeType="1"/>
          </p:cNvSpPr>
          <p:nvPr/>
        </p:nvSpPr>
        <p:spPr bwMode="auto">
          <a:xfrm>
            <a:off x="8323699" y="2133600"/>
            <a:ext cx="0" cy="685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777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1448</TotalTime>
  <Words>6180</Words>
  <Application>Microsoft Office PowerPoint</Application>
  <PresentationFormat>Widescreen</PresentationFormat>
  <Paragraphs>858</Paragraphs>
  <Slides>57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5" baseType="lpstr">
      <vt:lpstr>Arial</vt:lpstr>
      <vt:lpstr>Bookman Old Style</vt:lpstr>
      <vt:lpstr>Calibri</vt:lpstr>
      <vt:lpstr>Calibri Light</vt:lpstr>
      <vt:lpstr>Consolas</vt:lpstr>
      <vt:lpstr>Courier New</vt:lpstr>
      <vt:lpstr>Times New Roman</vt:lpstr>
      <vt:lpstr>Office Theme</vt:lpstr>
      <vt:lpstr>Chapter 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Ng</dc:creator>
  <cp:lastModifiedBy>Peter Ng</cp:lastModifiedBy>
  <cp:revision>19</cp:revision>
  <dcterms:created xsi:type="dcterms:W3CDTF">2023-07-23T01:41:22Z</dcterms:created>
  <dcterms:modified xsi:type="dcterms:W3CDTF">2024-10-23T17:29:35Z</dcterms:modified>
</cp:coreProperties>
</file>