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0" r:id="rId12"/>
    <p:sldId id="265" r:id="rId13"/>
    <p:sldId id="266" r:id="rId14"/>
    <p:sldId id="268" r:id="rId15"/>
    <p:sldId id="269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02" r:id="rId31"/>
    <p:sldId id="285" r:id="rId32"/>
    <p:sldId id="286" r:id="rId33"/>
    <p:sldId id="287" r:id="rId34"/>
    <p:sldId id="303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66" r:id="rId66"/>
    <p:sldId id="320" r:id="rId67"/>
    <p:sldId id="321" r:id="rId68"/>
    <p:sldId id="322" r:id="rId69"/>
    <p:sldId id="337" r:id="rId70"/>
    <p:sldId id="338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57" r:id="rId79"/>
    <p:sldId id="358" r:id="rId80"/>
    <p:sldId id="330" r:id="rId81"/>
    <p:sldId id="331" r:id="rId82"/>
    <p:sldId id="332" r:id="rId83"/>
    <p:sldId id="359" r:id="rId84"/>
    <p:sldId id="333" r:id="rId85"/>
    <p:sldId id="336" r:id="rId86"/>
    <p:sldId id="334" r:id="rId87"/>
    <p:sldId id="335" r:id="rId88"/>
    <p:sldId id="339" r:id="rId89"/>
    <p:sldId id="360" r:id="rId90"/>
    <p:sldId id="361" r:id="rId91"/>
    <p:sldId id="362" r:id="rId92"/>
    <p:sldId id="363" r:id="rId93"/>
    <p:sldId id="365" r:id="rId94"/>
    <p:sldId id="364" r:id="rId95"/>
    <p:sldId id="340" r:id="rId9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C7B9-5AD2-8593-9EE5-7F95DC8D8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777E0-28FB-1DA9-F934-CAC687FCD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D4624-A0AB-D86F-9492-C7356574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37EA-342C-FDA7-2946-128C2881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F2422-F289-A07E-274A-28D35BC9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0CE8-8603-3030-2832-83B068D5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5BC86-6EAA-4C0F-62CC-7FC15A44A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9E2D3-D7DC-B898-F4D3-825AFBC9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1265-26F8-A221-8FBB-D735D2CE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DC3DF-361B-DC17-D82F-51A2E158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93BEB-33E0-03C2-D26B-2CF106480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0D180-0B20-6F99-CF0B-34D458488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CCD41-C930-51AE-83A2-67DC8D0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5F937-57F4-593B-1616-EAD5105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2F12-EB06-FD1C-6672-69E9904F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3754-E3B8-EF06-CE9F-5FAE7E1E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499A8-7E23-4995-DD71-5F49DCFE1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96269-D734-F28D-827D-D2CCCEFB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7C5B2-D8A8-6FCE-2A35-654E0CE8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65E35-3E34-19CB-BE66-8437B88F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DA67F-7823-1507-8585-ACE9E7464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C5DAB-E1F4-F116-EDF5-B42E479D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22CC1-0240-737A-7FAD-DFCDA7F7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7B7E8-C30B-3CBE-B37A-1E2681CB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4759-1B06-4346-5966-69516C63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EFA1-9F56-2270-7656-58FE78220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EBDB4-4DAB-7CCA-8807-FAF04C450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690E8-1D05-459E-6A6A-529D8633C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7D5D4-6695-12B2-5D4E-4029393C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2CBF1-5925-3D36-889B-23DC40AF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560BD-CDB1-F5B2-F801-6235BA7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7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00C5-F739-0E47-369B-2776E43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1CEC2-8B4A-2391-5901-826AD734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C022B-53BF-F26E-BBEB-D852E9C81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53B324-9C42-2C37-44DD-F1A777390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D05066-AD05-413F-2E98-E9224F087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B8585-16AB-E4D4-BCB0-060366BD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A387-0D61-340D-8DEF-7CD61340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9E0B3-8BC4-DB1C-1B1D-6545485B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C8A8-56BB-0C8B-9F63-590DBE18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A6CC6-249E-905F-B2C6-E12496DE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7BE5-AEA2-15CE-9CB8-D36E8939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9CDCA-6F6F-5788-1327-9F3A394A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01315-F877-17A5-248A-E6C24F4A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A24E4-87B2-E1F2-5453-02812E50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363CA-5C48-F776-E45C-24A38751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6B7C-1A04-7285-5AE6-DBAA4236C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2311E-ABEA-B297-EEE6-1725B95D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112D0-0EEB-6CD0-0F9D-BA1565C08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D13F9-4F25-F5C8-65D4-23E2BC2A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DE01-23C4-9A2A-D5FD-C0E888D4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2658A-CC6E-6618-111D-44CC65C3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5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A36F-66E4-8DB8-9DB4-82433E68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E0F88-6773-5F35-A370-9BF04A43A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810CC-EE81-65B7-310D-58E5E551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B0334-E75B-6B91-2A10-8D75BF67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9CC7-4395-D009-BEE7-43FF79A2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B38EC-4C22-0757-9098-F05FB106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2B28B-427F-E579-5DD9-BFAFC7C1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2A9F1-68EC-5906-6986-5C3299CD1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D00A-A935-64A8-D3A2-8AA0C10D0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7418-5E0C-44E2-B88A-46FCE3CF2AD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79121-8F44-B53D-F35E-CF77B8561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999B8-C656-DBD9-D583-B7BD24153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94E5-9416-448F-B6B1-C41B3CE35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2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WhileLoop.java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SoccerTeams.java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TestAverage1.java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Squares.java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UserSquares.java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IncrementDecrement.java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TotalSales.java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SoccerPoints.java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Clock.java" TargetMode="Externa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refix.java" TargetMode="Externa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FileWriteDemo.java" TargetMode="Externa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ReadFirstLine.java" TargetMode="Externa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ReadFirstLine.java" TargetMode="Externa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FileReadDemo.java" TargetMode="Externa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B8B-2D39-F046-ABB7-C6F646CE0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 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E069D-2FB6-F622-1C50-BCD08E8ED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Loops and </a:t>
            </a:r>
            <a:r>
              <a:rPr lang="en-US" sz="3200" dirty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243389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AF06E68-91E9-74DE-C1C4-76D0557C6FDA}"/>
              </a:ext>
            </a:extLst>
          </p:cNvPr>
          <p:cNvSpPr txBox="1">
            <a:spLocks noChangeArrowheads="1"/>
          </p:cNvSpPr>
          <p:nvPr/>
        </p:nvSpPr>
        <p:spPr>
          <a:xfrm>
            <a:off x="1707285" y="200007"/>
            <a:ext cx="501563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while</a:t>
            </a:r>
            <a:r>
              <a:rPr lang="en-US" altLang="en-US" sz="3200" dirty="0"/>
              <a:t> loop Flowchart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CAD6C840-0F92-820E-97E7-52B06D889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5372" y="4840363"/>
            <a:ext cx="3778825" cy="15696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while (Boolean expression)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      statements;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}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896A96FA-FC9D-A7CF-E5AF-E157B7E44E1F}"/>
              </a:ext>
            </a:extLst>
          </p:cNvPr>
          <p:cNvGrpSpPr>
            <a:grpSpLocks/>
          </p:cNvGrpSpPr>
          <p:nvPr/>
        </p:nvGrpSpPr>
        <p:grpSpPr bwMode="auto">
          <a:xfrm>
            <a:off x="2150635" y="1458193"/>
            <a:ext cx="2828925" cy="4043363"/>
            <a:chOff x="1200" y="823"/>
            <a:chExt cx="1782" cy="2547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8A1D2E59-7628-8199-37BF-9F8B041359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2016" y="1728"/>
              <a:ext cx="720" cy="7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12F04A0F-94C8-2687-0501-E00EAD063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2839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/>
                <a:t>statement(s)</a:t>
              </a:r>
            </a:p>
          </p:txBody>
        </p:sp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1E0326CA-F49B-9066-8A20-4701AEFC2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539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true</a:t>
              </a: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ECD4BD0B-5968-5627-5ED9-0579B40C4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2086"/>
              <a:ext cx="6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7F7C343E-B2D0-15BB-0FAB-13C4D0522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6" y="823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A2F9D83D-2A3C-9C6F-221E-5D3B35C62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884"/>
              <a:ext cx="7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err="1">
                  <a:latin typeface="Courier New" panose="02070309020205020404" pitchFamily="49" charset="0"/>
                </a:rPr>
                <a:t>boolean</a:t>
              </a:r>
              <a:endParaRPr lang="en-US" altLang="en-US" sz="1800" dirty="0">
                <a:latin typeface="Courier New" panose="02070309020205020404" pitchFamily="49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/>
                <a:t>expression?</a:t>
              </a: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806F955C-9E3E-AA49-CD02-76F8C2AB0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5" y="2148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false</a:t>
              </a:r>
            </a:p>
          </p:txBody>
        </p:sp>
        <p:sp>
          <p:nvSpPr>
            <p:cNvPr id="12" name="Line 14">
              <a:extLst>
                <a:ext uri="{FF2B5EF4-FFF2-40B4-BE49-F238E27FC236}">
                  <a16:creationId xmlns:a16="http://schemas.microsoft.com/office/drawing/2014/main" id="{5314B577-3A0C-59E8-2AE7-AD25E93A2E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3070"/>
              <a:ext cx="0" cy="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13" name="Straight Arrow Connector 4">
            <a:extLst>
              <a:ext uri="{FF2B5EF4-FFF2-40B4-BE49-F238E27FC236}">
                <a16:creationId xmlns:a16="http://schemas.microsoft.com/office/drawing/2014/main" id="{5EA40362-9317-378D-9E13-684E031BB3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19991" y="4274604"/>
            <a:ext cx="0" cy="4143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Connector: Elbow 8">
            <a:extLst>
              <a:ext uri="{FF2B5EF4-FFF2-40B4-BE49-F238E27FC236}">
                <a16:creationId xmlns:a16="http://schemas.microsoft.com/office/drawing/2014/main" id="{4FB7B8A2-29D4-6265-5A22-616DEEA9820B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3326104" y="2947268"/>
            <a:ext cx="3240088" cy="1868487"/>
          </a:xfrm>
          <a:prstGeom prst="bentConnector3">
            <a:avLst>
              <a:gd name="adj1" fmla="val 99889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20">
            <a:extLst>
              <a:ext uri="{FF2B5EF4-FFF2-40B4-BE49-F238E27FC236}">
                <a16:creationId xmlns:a16="http://schemas.microsoft.com/office/drawing/2014/main" id="{80911E0A-B6E0-DED1-3378-1E56AC2AAF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50004" y="5501556"/>
            <a:ext cx="185896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F59E248-76F9-8155-F24A-D0901E8EFE5B}"/>
              </a:ext>
            </a:extLst>
          </p:cNvPr>
          <p:cNvSpPr txBox="1"/>
          <p:nvPr/>
        </p:nvSpPr>
        <p:spPr>
          <a:xfrm>
            <a:off x="6965372" y="2819708"/>
            <a:ext cx="28609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403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37075E5-0B65-0171-A11B-44334B550AD1}"/>
              </a:ext>
            </a:extLst>
          </p:cNvPr>
          <p:cNvSpPr txBox="1">
            <a:spLocks noChangeArrowheads="1"/>
          </p:cNvSpPr>
          <p:nvPr/>
        </p:nvSpPr>
        <p:spPr>
          <a:xfrm>
            <a:off x="1562100" y="323996"/>
            <a:ext cx="4745181" cy="808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Block Statements in Loops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A56DCC5-3EE6-A54A-DC3C-9E6F4C0F00E5}"/>
              </a:ext>
            </a:extLst>
          </p:cNvPr>
          <p:cNvSpPr txBox="1">
            <a:spLocks noChangeArrowheads="1"/>
          </p:cNvSpPr>
          <p:nvPr/>
        </p:nvSpPr>
        <p:spPr>
          <a:xfrm>
            <a:off x="1562100" y="1407968"/>
            <a:ext cx="7467600" cy="4599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Curly braces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required to enclose block statements while loops. (like block </a:t>
            </a:r>
            <a:r>
              <a:rPr lang="en-US" altLang="en-US" sz="2600" dirty="0">
                <a:latin typeface="Courier New" panose="02070309020205020404" pitchFamily="49" charset="0"/>
              </a:rPr>
              <a:t>if</a:t>
            </a:r>
            <a:r>
              <a:rPr lang="en-US" altLang="en-US" sz="26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en-US" altLang="en-US" sz="2600" dirty="0"/>
              <a:t>)</a:t>
            </a:r>
            <a:br>
              <a:rPr lang="en-US" altLang="en-US" sz="2600" dirty="0"/>
            </a:br>
            <a:endParaRPr lang="en-US" altLang="en-US" sz="2600" dirty="0"/>
          </a:p>
          <a:p>
            <a:pPr marL="91440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while (</a:t>
            </a:r>
            <a:r>
              <a:rPr lang="en-US" altLang="en-US" i="1" dirty="0">
                <a:latin typeface="Consolas" panose="020B0609020204030204" pitchFamily="49" charset="0"/>
              </a:rPr>
              <a:t>condition</a:t>
            </a:r>
            <a:r>
              <a:rPr lang="en-US" altLang="en-US" dirty="0">
                <a:latin typeface="Consolas" panose="020B0609020204030204" pitchFamily="49" charset="0"/>
              </a:rPr>
              <a:t>)</a:t>
            </a:r>
          </a:p>
          <a:p>
            <a:pPr marL="91440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{</a:t>
            </a:r>
          </a:p>
          <a:p>
            <a:pPr marL="91440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</a:t>
            </a:r>
            <a:r>
              <a:rPr lang="en-US" altLang="en-US" i="1" dirty="0">
                <a:latin typeface="Consolas" panose="020B0609020204030204" pitchFamily="49" charset="0"/>
              </a:rPr>
              <a:t>statement</a:t>
            </a:r>
            <a:r>
              <a:rPr lang="en-US" altLang="en-US" dirty="0">
                <a:latin typeface="Consolas" panose="020B0609020204030204" pitchFamily="49" charset="0"/>
              </a:rPr>
              <a:t>;</a:t>
            </a:r>
          </a:p>
          <a:p>
            <a:pPr marL="91440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</a:t>
            </a:r>
            <a:r>
              <a:rPr lang="en-US" altLang="en-US" i="1" dirty="0">
                <a:latin typeface="Consolas" panose="020B0609020204030204" pitchFamily="49" charset="0"/>
              </a:rPr>
              <a:t>statement;</a:t>
            </a:r>
          </a:p>
          <a:p>
            <a:pPr marL="914400" lvl="1" indent="0">
              <a:buFontTx/>
              <a:buNone/>
            </a:pPr>
            <a:r>
              <a:rPr lang="en-US" altLang="en-US" i="1" dirty="0">
                <a:latin typeface="Consolas" panose="020B0609020204030204" pitchFamily="49" charset="0"/>
              </a:rPr>
              <a:t>		 …</a:t>
            </a:r>
          </a:p>
          <a:p>
            <a:pPr marL="914400" lvl="1" indent="0">
              <a:buFontTx/>
              <a:buNone/>
            </a:pPr>
            <a:r>
              <a:rPr lang="en-US" altLang="en-US" i="1" dirty="0">
                <a:latin typeface="Consolas" panose="020B0609020204030204" pitchFamily="49" charset="0"/>
              </a:rPr>
              <a:t>   statement;</a:t>
            </a:r>
          </a:p>
          <a:p>
            <a:pPr marL="914400" lvl="1" indent="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116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250BFD-20F8-578C-2099-BDFAFF6B8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363" y="874712"/>
            <a:ext cx="953192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s-ES" altLang="en-US" sz="22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s-E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s-E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s-E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0, </a:t>
            </a:r>
            <a:r>
              <a:rPr lang="es-E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s-E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//3 times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+ 2; //twice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- 1;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is %d and y is %d.\n"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 is %d and y is %d.\n"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C99BC3-9236-1BD5-2339-39F28BB6498B}"/>
              </a:ext>
            </a:extLst>
          </p:cNvPr>
          <p:cNvSpPr txBox="1"/>
          <p:nvPr/>
        </p:nvSpPr>
        <p:spPr>
          <a:xfrm>
            <a:off x="8683337" y="944032"/>
            <a:ext cx="1188028" cy="13234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424668-2315-4919-CA4F-146CDB7A4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637" y="3675479"/>
            <a:ext cx="4572000" cy="1016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is 2 and y is 2.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is 4 and y is 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is 4 and y is 1.</a:t>
            </a:r>
            <a:endParaRPr lang="en-US" alt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256AAF-A9D2-7365-67A0-81D1E3EDE837}"/>
              </a:ext>
            </a:extLst>
          </p:cNvPr>
          <p:cNvSpPr/>
          <p:nvPr/>
        </p:nvSpPr>
        <p:spPr>
          <a:xfrm>
            <a:off x="1582016" y="4939146"/>
            <a:ext cx="938077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What happens if the body of the while loop is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x = x + 2;  //four time-executions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y  = y + 1;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The answer is that it outputs (2, 4), (4, 5), and (6, 6). This will end at (8, 7).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6369E-3240-F156-F7F8-85E109FCF855}"/>
              </a:ext>
            </a:extLst>
          </p:cNvPr>
          <p:cNvSpPr txBox="1"/>
          <p:nvPr/>
        </p:nvSpPr>
        <p:spPr>
          <a:xfrm>
            <a:off x="9404638" y="3974976"/>
            <a:ext cx="1205346" cy="1938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&lt;=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&lt;=  7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966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73212A4-CFFA-2988-4518-5E8D08486348}"/>
              </a:ext>
            </a:extLst>
          </p:cNvPr>
          <p:cNvSpPr txBox="1">
            <a:spLocks noChangeArrowheads="1"/>
          </p:cNvSpPr>
          <p:nvPr/>
        </p:nvSpPr>
        <p:spPr>
          <a:xfrm>
            <a:off x="1562101" y="197139"/>
            <a:ext cx="329045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while</a:t>
            </a:r>
            <a:r>
              <a:rPr lang="en-US" altLang="en-US" sz="3200"/>
              <a:t> Loop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5E13F70-047C-205F-AD99-F0A22361437C}"/>
              </a:ext>
            </a:extLst>
          </p:cNvPr>
          <p:cNvSpPr txBox="1">
            <a:spLocks noChangeArrowheads="1"/>
          </p:cNvSpPr>
          <p:nvPr/>
        </p:nvSpPr>
        <p:spPr>
          <a:xfrm>
            <a:off x="1562101" y="1012681"/>
            <a:ext cx="7391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must be taken to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the condition to false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somewhere in the loop so the loop will end.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 that do not end are called </a:t>
            </a:r>
            <a:r>
              <a:rPr lang="en-US" altLang="en-US" sz="26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infinite loops.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while loop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executes 0 or more times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the condition is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false, the loop will not execute.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WhileLoop.java</a:t>
            </a: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797858-9E7B-0975-A6C5-872E330444AC}"/>
              </a:ext>
            </a:extLst>
          </p:cNvPr>
          <p:cNvSpPr txBox="1"/>
          <p:nvPr/>
        </p:nvSpPr>
        <p:spPr>
          <a:xfrm>
            <a:off x="3678383" y="3933045"/>
            <a:ext cx="7263246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int x = 0, y = 3; //initial statements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while( x &gt; y){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     x = x + 1;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     y = y – 1;   //both are update statements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     </a:t>
            </a:r>
            <a:r>
              <a:rPr 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latin typeface="Consolas" panose="020B0609020204030204" pitchFamily="49" charset="0"/>
              </a:rPr>
              <a:t>I was here!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"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} //end while (x &gt; y)</a:t>
            </a:r>
          </a:p>
          <a:p>
            <a:pPr>
              <a:defRPr/>
            </a:pPr>
            <a:r>
              <a:rPr lang="en-US" sz="2000" dirty="0" err="1">
                <a:latin typeface="Consolas" panose="020B0609020204030204" pitchFamily="49" charset="0"/>
              </a:rPr>
              <a:t>System.out.printf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latin typeface="Consolas" panose="020B0609020204030204" pitchFamily="49" charset="0"/>
              </a:rPr>
              <a:t>x is %d and y is %d.\n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latin typeface="Consolas" panose="020B0609020204030204" pitchFamily="49" charset="0"/>
              </a:rPr>
              <a:t>, x, y);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Result is:  x is 0 and y is 3.</a:t>
            </a:r>
          </a:p>
        </p:txBody>
      </p:sp>
    </p:spTree>
    <p:extLst>
      <p:ext uri="{BB962C8B-B14F-4D97-AF65-F5344CB8AC3E}">
        <p14:creationId xmlns:p14="http://schemas.microsoft.com/office/powerpoint/2010/main" val="2662998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1C29B6E-AACD-476F-8787-7BB1A025C85C}"/>
              </a:ext>
            </a:extLst>
          </p:cNvPr>
          <p:cNvSpPr txBox="1">
            <a:spLocks noChangeArrowheads="1"/>
          </p:cNvSpPr>
          <p:nvPr/>
        </p:nvSpPr>
        <p:spPr>
          <a:xfrm>
            <a:off x="1537855" y="266700"/>
            <a:ext cx="2992582" cy="865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Infinite Loops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E161345-0FA8-435A-AC87-DD1BC8FA3303}"/>
              </a:ext>
            </a:extLst>
          </p:cNvPr>
          <p:cNvSpPr txBox="1">
            <a:spLocks noChangeArrowheads="1"/>
          </p:cNvSpPr>
          <p:nvPr/>
        </p:nvSpPr>
        <p:spPr>
          <a:xfrm>
            <a:off x="1537855" y="1198418"/>
            <a:ext cx="8208818" cy="5334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while loop to end, the condition must become false.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loop will not end: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 marL="914400" lvl="1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int x = 20;</a:t>
            </a:r>
          </a:p>
          <a:p>
            <a:pPr marL="914400" lvl="1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while(x &gt; 0)</a:t>
            </a:r>
          </a:p>
          <a:p>
            <a:pPr marL="914400" lvl="1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{</a:t>
            </a:r>
          </a:p>
          <a:p>
            <a:pPr marL="914400" lvl="2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</a:rPr>
              <a:t>(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x is greater 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 + </a:t>
            </a:r>
          </a:p>
          <a:p>
            <a:pPr marL="914400" lvl="2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  "</a:t>
            </a:r>
            <a:r>
              <a:rPr lang="en-US" altLang="en-US" sz="2200" dirty="0">
                <a:latin typeface="Consolas" panose="020B0609020204030204" pitchFamily="49" charset="0"/>
              </a:rPr>
              <a:t>than 0");</a:t>
            </a:r>
          </a:p>
          <a:p>
            <a:pPr marL="914400" lvl="2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   String str = 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x = %d is greater than 0.\n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;</a:t>
            </a:r>
          </a:p>
          <a:p>
            <a:pPr marL="914400" lvl="2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200" dirty="0">
                <a:latin typeface="Consolas" panose="020B0609020204030204" pitchFamily="49" charset="0"/>
              </a:rPr>
              <a:t>(str, x)</a:t>
            </a:r>
          </a:p>
          <a:p>
            <a:pPr marL="914400" lvl="2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// </a:t>
            </a:r>
            <a:r>
              <a:rPr lang="en-US" altLang="en-US" sz="2200" strike="dblStrike" dirty="0">
                <a:latin typeface="Consolas" panose="020B0609020204030204" pitchFamily="49" charset="0"/>
              </a:rPr>
              <a:t>x--; //update statement</a:t>
            </a:r>
          </a:p>
          <a:p>
            <a:pPr marL="914400" lvl="1" indent="-52388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}</a:t>
            </a:r>
          </a:p>
          <a:p>
            <a:pPr marL="457200" indent="-457200">
              <a:lnSpc>
                <a:spcPct val="80000"/>
              </a:lnSpc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</a:t>
            </a:r>
            <a:r>
              <a:rPr lang="en-US" altLang="en-US" sz="2400" dirty="0">
                <a:latin typeface="Consolas" panose="020B06090202040302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never gets decremented so it will always be greater than 0.</a:t>
            </a:r>
          </a:p>
          <a:p>
            <a:pPr marL="457200" indent="-457200">
              <a:lnSpc>
                <a:spcPct val="80000"/>
              </a:lnSpc>
              <a:spcBef>
                <a:spcPts val="1800"/>
              </a:spcBef>
            </a:pP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 the </a:t>
            </a:r>
            <a:r>
              <a:rPr lang="en-US" altLang="en-US" sz="2600" b="1" dirty="0">
                <a:solidFill>
                  <a:srgbClr val="3333FF"/>
                </a:solidFill>
                <a:latin typeface="Consolas" panose="020B0609020204030204" pitchFamily="49" charset="0"/>
              </a:rPr>
              <a:t>x--</a:t>
            </a:r>
            <a:r>
              <a:rPr lang="en-US" altLang="en-US" sz="2600" dirty="0">
                <a:solidFill>
                  <a:srgbClr val="3333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 fixes the problem.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1175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99AD525-8129-4F96-1AFE-9B7C071D965F}"/>
              </a:ext>
            </a:extLst>
          </p:cNvPr>
          <p:cNvSpPr txBox="1">
            <a:spLocks noChangeArrowheads="1"/>
          </p:cNvSpPr>
          <p:nvPr/>
        </p:nvSpPr>
        <p:spPr>
          <a:xfrm>
            <a:off x="1480273" y="0"/>
            <a:ext cx="3819092" cy="904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/>
              <a:t>Infinite Loops</a:t>
            </a:r>
            <a:endParaRPr lang="en-US" altLang="en-US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D008AB-D9C1-A131-38A8-F57648C5EFAF}"/>
              </a:ext>
            </a:extLst>
          </p:cNvPr>
          <p:cNvSpPr txBox="1">
            <a:spLocks noChangeArrowheads="1"/>
          </p:cNvSpPr>
          <p:nvPr/>
        </p:nvSpPr>
        <p:spPr>
          <a:xfrm>
            <a:off x="1355581" y="1413164"/>
            <a:ext cx="8296275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version of the loop decrements x during each iteration:</a:t>
            </a:r>
          </a:p>
          <a:p>
            <a:pPr>
              <a:buFontTx/>
              <a:buNone/>
            </a:pPr>
            <a:endParaRPr lang="en-US" altLang="en-US" sz="2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int x = 20;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while(x &gt; 0) </a:t>
            </a:r>
            <a:r>
              <a:rPr lang="en-US" altLang="en-US" sz="2000" dirty="0">
                <a:latin typeface="Consolas" panose="020B0609020204030204" pitchFamily="49" charset="0"/>
              </a:rPr>
              <a:t>//execute this expression 21 or 2 times.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</a:rPr>
              <a:t>(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x is greater </a:t>
            </a: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200" dirty="0">
                <a:latin typeface="Consolas" panose="020B0609020204030204" pitchFamily="49" charset="0"/>
              </a:rPr>
              <a:t> +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  <a:cs typeface="Courier New" panose="02070309020205020404" pitchFamily="49" charset="0"/>
              </a:rPr>
              <a:t>                   "</a:t>
            </a:r>
            <a:r>
              <a:rPr lang="en-US" altLang="en-US" sz="2200" dirty="0">
                <a:latin typeface="Consolas" panose="020B0609020204030204" pitchFamily="49" charset="0"/>
              </a:rPr>
              <a:t>than 0");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String str = “x = %d is greater than 0.\n”;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2200" dirty="0">
                <a:latin typeface="Consolas" panose="020B0609020204030204" pitchFamily="49" charset="0"/>
              </a:rPr>
              <a:t>(str, x);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solidFill>
                  <a:srgbClr val="3333FF"/>
                </a:solidFill>
                <a:latin typeface="Consolas" panose="020B0609020204030204" pitchFamily="49" charset="0"/>
              </a:rPr>
              <a:t>x--;     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//execute (x &gt; 0) twenty-one time.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200" b="1" dirty="0">
                <a:solidFill>
                  <a:srgbClr val="3333FF"/>
                </a:solidFill>
                <a:latin typeface="Consolas" panose="020B0609020204030204" pitchFamily="49" charset="0"/>
              </a:rPr>
              <a:t>//x = 0; 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//execute (x &gt; 0) twice.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681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3C2123-8988-02C8-6120-E12D13713327}"/>
              </a:ext>
            </a:extLst>
          </p:cNvPr>
          <p:cNvSpPr txBox="1">
            <a:spLocks noChangeArrowheads="1"/>
          </p:cNvSpPr>
          <p:nvPr/>
        </p:nvSpPr>
        <p:spPr>
          <a:xfrm>
            <a:off x="1596978" y="302948"/>
            <a:ext cx="4762258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Block Statements in Loops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637E1F2-7691-538F-C924-228B2A2F2EB6}"/>
              </a:ext>
            </a:extLst>
          </p:cNvPr>
          <p:cNvSpPr txBox="1">
            <a:spLocks noChangeArrowheads="1"/>
          </p:cNvSpPr>
          <p:nvPr/>
        </p:nvSpPr>
        <p:spPr>
          <a:xfrm>
            <a:off x="1596977" y="1295135"/>
            <a:ext cx="7951259" cy="50039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Curly braces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required to enclose block statements while loops. (like block </a:t>
            </a:r>
            <a:r>
              <a:rPr lang="en-US" altLang="en-US" sz="2600" dirty="0">
                <a:latin typeface="Courier New" panose="02070309020205020404" pitchFamily="49" charset="0"/>
              </a:rPr>
              <a:t>if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sz="2400" dirty="0"/>
          </a:p>
          <a:p>
            <a:pPr marL="914400" indent="0" algn="l">
              <a:buNone/>
            </a:pPr>
            <a:r>
              <a:rPr 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 marL="914400" indent="0" algn="l">
              <a:buNone/>
            </a:pPr>
            <a:r>
              <a:rPr 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&gt; 0)  </a:t>
            </a:r>
            <a:r>
              <a:rPr lang="en-US" sz="2400" dirty="0">
                <a:solidFill>
                  <a:srgbClr val="3F7F5F"/>
                </a:solidFill>
                <a:latin typeface="Consolas" panose="020B0609020204030204" pitchFamily="49" charset="0"/>
              </a:rPr>
              <a:t>//execute (c &gt; 0) four times.</a:t>
            </a:r>
          </a:p>
          <a:p>
            <a:pPr marL="9144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- 1;</a:t>
            </a:r>
          </a:p>
          <a:p>
            <a:pPr marL="914400" indent="0" algn="l">
              <a:buNone/>
            </a:pPr>
            <a:r>
              <a:rPr lang="nl-N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System.</a:t>
            </a:r>
            <a:r>
              <a:rPr lang="nl-NL" sz="2400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.printf(</a:t>
            </a:r>
            <a:r>
              <a:rPr lang="nl-NL" sz="2400" i="1" dirty="0">
                <a:solidFill>
                  <a:srgbClr val="2A00FF"/>
                </a:solidFill>
                <a:latin typeface="Consolas" panose="020B0609020204030204" pitchFamily="49" charset="0"/>
              </a:rPr>
              <a:t>"c is %d.\n"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nl-NL" sz="2400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 algn="l"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914400" indent="0" algn="l">
              <a:buNone/>
            </a:pP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 marL="914400" indent="0" algn="l">
              <a:buNone/>
            </a:pPr>
            <a:r>
              <a:rPr lang="en-US" sz="2400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&gt; 0) {</a:t>
            </a:r>
          </a:p>
          <a:p>
            <a:pPr marL="91440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- 1;</a:t>
            </a:r>
          </a:p>
          <a:p>
            <a:pPr marL="914400" indent="0" algn="l">
              <a:buNone/>
            </a:pPr>
            <a:r>
              <a:rPr lang="nl-N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System.</a:t>
            </a:r>
            <a:r>
              <a:rPr lang="nl-NL" sz="2400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.printf(</a:t>
            </a:r>
            <a:r>
              <a:rPr lang="nl-NL" sz="2400" i="1" dirty="0">
                <a:solidFill>
                  <a:srgbClr val="2A00FF"/>
                </a:solidFill>
                <a:latin typeface="Consolas" panose="020B0609020204030204" pitchFamily="49" charset="0"/>
              </a:rPr>
              <a:t>"c is %d.\n"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nl-NL" sz="2400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nl-NL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 algn="l">
              <a:buNone/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  <a:endParaRPr lang="en-US" altLang="en-US" sz="2400" dirty="0"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DC719-928D-9A9D-A9F5-ECFE2D46076B}"/>
              </a:ext>
            </a:extLst>
          </p:cNvPr>
          <p:cNvSpPr txBox="1"/>
          <p:nvPr/>
        </p:nvSpPr>
        <p:spPr>
          <a:xfrm>
            <a:off x="9776837" y="3429000"/>
            <a:ext cx="1295400" cy="30469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c is 0.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c is 2.</a:t>
            </a:r>
          </a:p>
          <a:p>
            <a:pPr>
              <a:defRPr/>
            </a:pPr>
            <a:r>
              <a:rPr lang="en-US" sz="2400" dirty="0"/>
              <a:t>c is 1.</a:t>
            </a:r>
          </a:p>
          <a:p>
            <a:pPr>
              <a:defRPr/>
            </a:pPr>
            <a:r>
              <a:rPr lang="en-US" sz="2400" dirty="0"/>
              <a:t>c is 0.</a:t>
            </a:r>
          </a:p>
        </p:txBody>
      </p:sp>
    </p:spTree>
    <p:extLst>
      <p:ext uri="{BB962C8B-B14F-4D97-AF65-F5344CB8AC3E}">
        <p14:creationId xmlns:p14="http://schemas.microsoft.com/office/powerpoint/2010/main" val="348071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7A84ED-7FC0-C428-1CCA-5390AA7E8CCA}"/>
              </a:ext>
            </a:extLst>
          </p:cNvPr>
          <p:cNvSpPr txBox="1">
            <a:spLocks noChangeArrowheads="1"/>
          </p:cNvSpPr>
          <p:nvPr/>
        </p:nvSpPr>
        <p:spPr>
          <a:xfrm>
            <a:off x="1343891" y="197571"/>
            <a:ext cx="7010400" cy="78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highlight>
                  <a:srgbClr val="FFFF00"/>
                </a:highlight>
              </a:rPr>
              <a:t>The </a:t>
            </a:r>
            <a:r>
              <a:rPr lang="en-US" altLang="en-US" sz="3200" dirty="0">
                <a:highlight>
                  <a:srgbClr val="FFFF00"/>
                </a:highlight>
                <a:latin typeface="Courier New" panose="02070309020205020404" pitchFamily="49" charset="0"/>
              </a:rPr>
              <a:t>while</a:t>
            </a:r>
            <a:r>
              <a:rPr lang="en-US" altLang="en-US" sz="3200" dirty="0">
                <a:highlight>
                  <a:srgbClr val="FFFF00"/>
                </a:highlight>
              </a:rPr>
              <a:t> Loop for Input Validation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ADD965-A52C-4398-B6EC-E807D78B8DB9}"/>
              </a:ext>
            </a:extLst>
          </p:cNvPr>
          <p:cNvSpPr txBox="1">
            <a:spLocks noChangeArrowheads="1"/>
          </p:cNvSpPr>
          <p:nvPr/>
        </p:nvSpPr>
        <p:spPr>
          <a:xfrm>
            <a:off x="1209212" y="1373176"/>
            <a:ext cx="7897554" cy="533311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validation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process of ensuring that user input is valid.</a:t>
            </a:r>
          </a:p>
          <a:p>
            <a:pPr lvl="1"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Scanner keyboard = new Scanner(System.in);</a:t>
            </a:r>
          </a:p>
          <a:p>
            <a:pPr lvl="1">
              <a:buFontTx/>
              <a:buNone/>
              <a:defRPr/>
            </a:pPr>
            <a:r>
              <a:rPr lang="en-US" alt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System.out.print</a:t>
            </a: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("Enter a number in the " +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                 "range of 1 through 100: ");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number = </a:t>
            </a:r>
            <a:r>
              <a:rPr lang="en-US" alt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keyboard.nextInt</a:t>
            </a: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// Validate the input.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while </a:t>
            </a: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(number &lt; 1 || number &gt; 100)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</a:rPr>
              <a:t>("That number is invalid.");    </a:t>
            </a:r>
            <a:r>
              <a:rPr lang="en-US" alt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System.out.print</a:t>
            </a: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("Enter a number in the " +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                   "range of 1 through 100: ");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  number = </a:t>
            </a:r>
            <a:r>
              <a:rPr lang="en-US" alt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keyboard.nextInt</a:t>
            </a:r>
            <a:r>
              <a:rPr lang="en-US" alt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</a:p>
          <a:p>
            <a:pPr lvl="1"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</a:p>
          <a:p>
            <a:pPr lvl="1">
              <a:buFontTx/>
              <a:buNone/>
              <a:defRPr/>
            </a:pPr>
            <a:r>
              <a:rPr lang="en-US" altLang="en-US" sz="20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000" dirty="0">
                <a:latin typeface="Consolas" panose="020B0609020204030204" pitchFamily="49" charset="0"/>
              </a:rPr>
              <a:t>(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The</a:t>
            </a:r>
            <a:r>
              <a:rPr lang="en-US" altLang="en-US" sz="2000" dirty="0">
                <a:latin typeface="Consolas" panose="020B0609020204030204" pitchFamily="49" charset="0"/>
              </a:rPr>
              <a:t> number is </a:t>
            </a:r>
            <a:r>
              <a:rPr lang="en-US" sz="1800" dirty="0">
                <a:solidFill>
                  <a:srgbClr val="2A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</a:t>
            </a:r>
            <a:r>
              <a:rPr lang="en-US" altLang="en-US" sz="2000" dirty="0">
                <a:latin typeface="Consolas" panose="020B0609020204030204" pitchFamily="49" charset="0"/>
              </a:rPr>
              <a:t> + number + ".");</a:t>
            </a:r>
          </a:p>
          <a:p>
            <a:pPr marL="457200" indent="-457200"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SoccerTeams.java</a:t>
            </a: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B7DDD-A246-9890-51C8-AEB46921CF85}"/>
              </a:ext>
            </a:extLst>
          </p:cNvPr>
          <p:cNvSpPr txBox="1"/>
          <p:nvPr/>
        </p:nvSpPr>
        <p:spPr>
          <a:xfrm>
            <a:off x="3784888" y="942851"/>
            <a:ext cx="3686176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import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java.util.Scanner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;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9F81F6-2893-B6E7-DA73-EAE342DA07F4}"/>
              </a:ext>
            </a:extLst>
          </p:cNvPr>
          <p:cNvSpPr txBox="1"/>
          <p:nvPr/>
        </p:nvSpPr>
        <p:spPr>
          <a:xfrm>
            <a:off x="8070274" y="3011935"/>
            <a:ext cx="4035136" cy="138499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Enter a number in the range of 1 through 100: 101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That number is invalid.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Enter a number in the range of 1 through 100: 0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That number is invalid.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Enter a number in the range of 1 through 100: 51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The number is 51.</a:t>
            </a:r>
          </a:p>
        </p:txBody>
      </p:sp>
    </p:spTree>
    <p:extLst>
      <p:ext uri="{BB962C8B-B14F-4D97-AF65-F5344CB8AC3E}">
        <p14:creationId xmlns:p14="http://schemas.microsoft.com/office/powerpoint/2010/main" val="191097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254DCB1-6D01-EA72-78BC-0F4D01FF126F}"/>
              </a:ext>
            </a:extLst>
          </p:cNvPr>
          <p:cNvSpPr txBox="1">
            <a:spLocks noChangeArrowheads="1"/>
          </p:cNvSpPr>
          <p:nvPr/>
        </p:nvSpPr>
        <p:spPr>
          <a:xfrm>
            <a:off x="1499466" y="211281"/>
            <a:ext cx="427788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do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while</a:t>
            </a:r>
            <a:r>
              <a:rPr lang="en-US" altLang="en-US" sz="3200"/>
              <a:t> Loop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5D36150-7B7A-2FE3-A302-751B56D09348}"/>
              </a:ext>
            </a:extLst>
          </p:cNvPr>
          <p:cNvSpPr txBox="1">
            <a:spLocks noChangeArrowheads="1"/>
          </p:cNvSpPr>
          <p:nvPr/>
        </p:nvSpPr>
        <p:spPr>
          <a:xfrm>
            <a:off x="1499466" y="1420091"/>
            <a:ext cx="8153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do</a:t>
            </a:r>
            <a:r>
              <a:rPr lang="en-US" altLang="en-US" sz="2600" dirty="0"/>
              <a:t>-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is a </a:t>
            </a:r>
            <a:r>
              <a:rPr lang="en-US" altLang="en-US" sz="2600" b="1" i="1" dirty="0">
                <a:solidFill>
                  <a:srgbClr val="FF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post-test</a:t>
            </a:r>
            <a:r>
              <a:rPr lang="en-US" altLang="en-US" sz="2600" b="1" dirty="0">
                <a:solidFill>
                  <a:srgbClr val="FF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loop,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means it will execute the loop prior to testing the condition.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do</a:t>
            </a:r>
            <a:r>
              <a:rPr lang="en-US" altLang="en-US" sz="2600" dirty="0"/>
              <a:t>-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(sometimes also called a </a:t>
            </a:r>
            <a:r>
              <a:rPr lang="en-US" altLang="en-US" sz="2600" dirty="0">
                <a:solidFill>
                  <a:srgbClr val="3333FF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sz="2600" dirty="0">
                <a:solidFill>
                  <a:srgbClr val="3333FF"/>
                </a:solidFill>
              </a:rPr>
              <a:t>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takes the form</a:t>
            </a:r>
            <a:r>
              <a:rPr lang="en-US" altLang="en-US" sz="2600" dirty="0"/>
              <a:t>:</a:t>
            </a:r>
          </a:p>
          <a:p>
            <a:pPr marL="1371600" lvl="1" indent="-457200">
              <a:spcBef>
                <a:spcPts val="1200"/>
              </a:spcBef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do</a:t>
            </a:r>
          </a:p>
          <a:p>
            <a:pPr marL="1371600" lvl="1" indent="-457200">
              <a:spcBef>
                <a:spcPts val="1200"/>
              </a:spcBef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{</a:t>
            </a:r>
          </a:p>
          <a:p>
            <a:pPr marL="1371600" lvl="1" indent="-457200">
              <a:spcBef>
                <a:spcPts val="1200"/>
              </a:spcBef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	</a:t>
            </a:r>
            <a:r>
              <a:rPr lang="en-US" altLang="en-US" i="1" dirty="0">
                <a:solidFill>
                  <a:srgbClr val="3333FF"/>
                </a:solidFill>
                <a:latin typeface="Consolas" panose="020B0609020204030204" pitchFamily="49" charset="0"/>
              </a:rPr>
              <a:t>statement(s);</a:t>
            </a:r>
          </a:p>
          <a:p>
            <a:pPr marL="1371600" lvl="1" indent="-457200">
              <a:spcBef>
                <a:spcPts val="1200"/>
              </a:spcBef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} while (</a:t>
            </a:r>
            <a:r>
              <a:rPr lang="en-US" altLang="en-US" i="1" dirty="0">
                <a:solidFill>
                  <a:srgbClr val="3333FF"/>
                </a:solidFill>
                <a:latin typeface="Consolas" panose="020B0609020204030204" pitchFamily="49" charset="0"/>
              </a:rPr>
              <a:t>condition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);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TestAverage1.java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59503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748CE71-B5CB-39DB-8382-0E19D7725E32}"/>
              </a:ext>
            </a:extLst>
          </p:cNvPr>
          <p:cNvSpPr txBox="1">
            <a:spLocks noChangeArrowheads="1"/>
          </p:cNvSpPr>
          <p:nvPr/>
        </p:nvSpPr>
        <p:spPr>
          <a:xfrm>
            <a:off x="1728859" y="164020"/>
            <a:ext cx="5611091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do</a:t>
            </a:r>
            <a:r>
              <a:rPr lang="en-US" altLang="en-US" sz="3200"/>
              <a:t>-</a:t>
            </a:r>
            <a:r>
              <a:rPr lang="en-US" altLang="en-US" sz="3200">
                <a:latin typeface="Courier New" panose="02070309020205020404" pitchFamily="49" charset="0"/>
              </a:rPr>
              <a:t>while</a:t>
            </a:r>
            <a:r>
              <a:rPr lang="en-US" altLang="en-US" sz="3200"/>
              <a:t> Loop Flowchart</a:t>
            </a:r>
            <a:endParaRPr lang="en-US" altLang="en-US" sz="3200" dirty="0"/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D874BF1D-B2E3-72DE-DC55-C8A94AAF61D6}"/>
              </a:ext>
            </a:extLst>
          </p:cNvPr>
          <p:cNvGrpSpPr>
            <a:grpSpLocks/>
          </p:cNvGrpSpPr>
          <p:nvPr/>
        </p:nvGrpSpPr>
        <p:grpSpPr bwMode="auto">
          <a:xfrm>
            <a:off x="2789068" y="1320006"/>
            <a:ext cx="3511711" cy="4217988"/>
            <a:chOff x="1276" y="816"/>
            <a:chExt cx="2136" cy="2657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261BB8F4-4B6E-CEFF-208A-CFBEE52F7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296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statement(s)</a:t>
              </a:r>
            </a:p>
          </p:txBody>
        </p:sp>
        <p:sp>
          <p:nvSpPr>
            <p:cNvPr id="5" name="Line 10">
              <a:extLst>
                <a:ext uri="{FF2B5EF4-FFF2-40B4-BE49-F238E27FC236}">
                  <a16:creationId xmlns:a16="http://schemas.microsoft.com/office/drawing/2014/main" id="{9166AC7D-CEC6-E716-F721-2E2857ED3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81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" name="Group 14">
              <a:extLst>
                <a:ext uri="{FF2B5EF4-FFF2-40B4-BE49-F238E27FC236}">
                  <a16:creationId xmlns:a16="http://schemas.microsoft.com/office/drawing/2014/main" id="{06333221-9D84-AE95-0405-1C78208B9D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968"/>
              <a:ext cx="1444" cy="1505"/>
              <a:chOff x="1968" y="1728"/>
              <a:chExt cx="1444" cy="1505"/>
            </a:xfrm>
          </p:grpSpPr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A7EA2388-ABCD-2817-6BC4-733BE104E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701371">
                <a:off x="2016" y="1728"/>
                <a:ext cx="720" cy="72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5D0017DA-7C38-B08C-4DAA-1CC225E8D7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6" y="2764"/>
                <a:ext cx="34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/>
                  <a:t>true</a:t>
                </a:r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18C03CAD-C573-9517-5100-7986DBC3B5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6" y="2597"/>
                <a:ext cx="3" cy="6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Text Box 11">
                <a:extLst>
                  <a:ext uri="{FF2B5EF4-FFF2-40B4-BE49-F238E27FC236}">
                    <a16:creationId xmlns:a16="http://schemas.microsoft.com/office/drawing/2014/main" id="{B455FE1B-0820-451D-5A1C-C0F15DB5B8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1884"/>
                <a:ext cx="79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 err="1">
                    <a:latin typeface="Courier New" panose="02070309020205020404" pitchFamily="49" charset="0"/>
                  </a:rPr>
                  <a:t>boolean</a:t>
                </a:r>
                <a:endParaRPr lang="en-US" altLang="en-US" sz="1800" dirty="0">
                  <a:latin typeface="Courier New" panose="02070309020205020404" pitchFamily="49" charset="0"/>
                </a:endParaRPr>
              </a:p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/>
                  <a:t>expression?</a:t>
                </a:r>
              </a:p>
            </p:txBody>
          </p:sp>
          <p:sp>
            <p:nvSpPr>
              <p:cNvPr id="15" name="Text Box 12">
                <a:extLst>
                  <a:ext uri="{FF2B5EF4-FFF2-40B4-BE49-F238E27FC236}">
                    <a16:creationId xmlns:a16="http://schemas.microsoft.com/office/drawing/2014/main" id="{53A8B6EE-4EAB-7406-EA47-F100AE05D4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800"/>
                <a:ext cx="3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9A4C25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A4C25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A4C25"/>
                  </a:buClr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/>
                  <a:t>false</a:t>
                </a:r>
              </a:p>
            </p:txBody>
          </p:sp>
        </p:grpSp>
        <p:sp>
          <p:nvSpPr>
            <p:cNvPr id="7" name="Line 13">
              <a:extLst>
                <a:ext uri="{FF2B5EF4-FFF2-40B4-BE49-F238E27FC236}">
                  <a16:creationId xmlns:a16="http://schemas.microsoft.com/office/drawing/2014/main" id="{BC88ACB5-6E0D-4DCF-473D-68D7187E26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4" y="1536"/>
              <a:ext cx="0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7">
              <a:extLst>
                <a:ext uri="{FF2B5EF4-FFF2-40B4-BE49-F238E27FC236}">
                  <a16:creationId xmlns:a16="http://schemas.microsoft.com/office/drawing/2014/main" id="{FD4FC230-1240-B427-E510-D187E1984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1041"/>
              <a:ext cx="1076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CD3BDE77-B770-ACEA-23B3-B09EBC9F91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2698" y="1682317"/>
            <a:ext cx="14271" cy="3829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93F413CE-4F96-31EE-22C5-9E538BF60B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0599" y="5495490"/>
            <a:ext cx="1808466" cy="2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7F47CDAB-19AA-562C-2F30-15CD36021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279" y="3698297"/>
            <a:ext cx="1222584" cy="45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4319237D-323C-DCB2-DF27-E5FD1239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78" y="4084637"/>
            <a:ext cx="4786321" cy="19082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do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i="1" dirty="0">
                <a:solidFill>
                  <a:srgbClr val="3333FF"/>
                </a:solidFill>
                <a:latin typeface="Consolas" panose="020B0609020204030204" pitchFamily="49" charset="0"/>
              </a:rPr>
              <a:t>statement(s);</a:t>
            </a:r>
          </a:p>
          <a:p>
            <a:pPr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} while (</a:t>
            </a:r>
            <a:r>
              <a:rPr lang="en-US" altLang="en-US" sz="2200" i="1" dirty="0" err="1">
                <a:solidFill>
                  <a:srgbClr val="3333FF"/>
                </a:solidFill>
                <a:latin typeface="Consolas" panose="020B0609020204030204" pitchFamily="49" charset="0"/>
              </a:rPr>
              <a:t>boolean</a:t>
            </a:r>
            <a:r>
              <a:rPr lang="en-US" altLang="en-US" sz="2200" i="1" dirty="0">
                <a:solidFill>
                  <a:srgbClr val="3333FF"/>
                </a:solidFill>
                <a:latin typeface="Consolas" panose="020B0609020204030204" pitchFamily="49" charset="0"/>
              </a:rPr>
              <a:t> expression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E2BF5-F100-C737-F8BF-E5D92685421E}"/>
              </a:ext>
            </a:extLst>
          </p:cNvPr>
          <p:cNvSpPr txBox="1"/>
          <p:nvPr/>
        </p:nvSpPr>
        <p:spPr>
          <a:xfrm>
            <a:off x="6965372" y="2819708"/>
            <a:ext cx="28609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post-test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131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677D738-53C8-60E0-DEB8-48C0B94944D3}"/>
              </a:ext>
            </a:extLst>
          </p:cNvPr>
          <p:cNvSpPr txBox="1">
            <a:spLocks noChangeArrowheads="1"/>
          </p:cNvSpPr>
          <p:nvPr/>
        </p:nvSpPr>
        <p:spPr>
          <a:xfrm>
            <a:off x="1572491" y="504104"/>
            <a:ext cx="3861955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Chapter Topics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593665-AF57-7655-874E-83782B2CEBC0}"/>
              </a:ext>
            </a:extLst>
          </p:cNvPr>
          <p:cNvSpPr txBox="1">
            <a:spLocks noChangeArrowheads="1"/>
          </p:cNvSpPr>
          <p:nvPr/>
        </p:nvSpPr>
        <p:spPr>
          <a:xfrm>
            <a:off x="1581150" y="2036618"/>
            <a:ext cx="7708323" cy="4317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4 discusses the following main topics: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Increment and Decrement Operators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while Loop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while Loop for Input Validation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do-while Loop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 Loop</a:t>
            </a:r>
          </a:p>
          <a:p>
            <a:pPr marL="914400" lvl="1" indent="-457200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Running Totals and Sentinel Values</a:t>
            </a:r>
          </a:p>
          <a:p>
            <a:pPr marL="914400" lvl="1" indent="-457200" eaLnBrk="1" hangingPunct="1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Nested Loops</a:t>
            </a:r>
          </a:p>
          <a:p>
            <a:pPr marL="914400" lvl="1" indent="-457200" eaLnBrk="1" hangingPunct="1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break and continue Statements</a:t>
            </a:r>
          </a:p>
          <a:p>
            <a:pPr marL="914400" lvl="1" indent="-457200" eaLnBrk="1" hangingPunct="1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Deciding Which Loop to Use</a:t>
            </a:r>
          </a:p>
          <a:p>
            <a:pPr marL="914400" lvl="1" indent="-457200" eaLnBrk="1" hangingPunct="1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File Input and Output</a:t>
            </a:r>
          </a:p>
          <a:p>
            <a:pPr marL="914400" lvl="1" indent="-457200" eaLnBrk="1" hangingPunct="1"/>
            <a: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Generating Random Numbers with the Random class</a:t>
            </a:r>
          </a:p>
          <a:p>
            <a:pPr marL="914400" lvl="1" indent="-457200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1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4511EE-7EF9-F645-3F60-C5E6E7A50108}"/>
              </a:ext>
            </a:extLst>
          </p:cNvPr>
          <p:cNvSpPr txBox="1">
            <a:spLocks noChangeArrowheads="1"/>
          </p:cNvSpPr>
          <p:nvPr/>
        </p:nvSpPr>
        <p:spPr>
          <a:xfrm>
            <a:off x="1530927" y="274061"/>
            <a:ext cx="3924300" cy="792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for</a:t>
            </a:r>
            <a:r>
              <a:rPr lang="en-US" altLang="en-US" sz="3200" dirty="0"/>
              <a:t> Loop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2AB32AF-B610-85E0-3E02-04AB58D05694}"/>
              </a:ext>
            </a:extLst>
          </p:cNvPr>
          <p:cNvSpPr txBox="1">
            <a:spLocks noChangeArrowheads="1"/>
          </p:cNvSpPr>
          <p:nvPr/>
        </p:nvSpPr>
        <p:spPr>
          <a:xfrm>
            <a:off x="1530927" y="1378527"/>
            <a:ext cx="72390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is a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pre-test loop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allows the programmer to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 a control variable, test a condition, and modify the control variable all in one line of code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takes the form:</a:t>
            </a:r>
          </a:p>
          <a:p>
            <a:pPr marL="914400" lvl="1" indent="0">
              <a:spcBef>
                <a:spcPts val="1200"/>
              </a:spcBef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for(</a:t>
            </a:r>
            <a:r>
              <a:rPr lang="en-US" altLang="en-US" b="1" i="1" dirty="0">
                <a:solidFill>
                  <a:srgbClr val="3333FF"/>
                </a:solidFill>
                <a:latin typeface="Consolas" panose="020B0609020204030204" pitchFamily="49" charset="0"/>
              </a:rPr>
              <a:t>initialization</a:t>
            </a: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; </a:t>
            </a:r>
            <a:r>
              <a:rPr lang="en-US" altLang="en-US" b="1" i="1" dirty="0">
                <a:solidFill>
                  <a:srgbClr val="3333FF"/>
                </a:solidFill>
                <a:latin typeface="Consolas" panose="020B0609020204030204" pitchFamily="49" charset="0"/>
              </a:rPr>
              <a:t>test</a:t>
            </a: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; </a:t>
            </a:r>
            <a:r>
              <a:rPr lang="en-US" altLang="en-US" b="1" i="1" dirty="0">
                <a:solidFill>
                  <a:srgbClr val="3333FF"/>
                </a:solidFill>
                <a:latin typeface="Consolas" panose="020B0609020204030204" pitchFamily="49" charset="0"/>
              </a:rPr>
              <a:t>update</a:t>
            </a: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)</a:t>
            </a:r>
          </a:p>
          <a:p>
            <a:pPr marL="914400" lvl="1" indent="0">
              <a:spcBef>
                <a:spcPts val="1200"/>
              </a:spcBef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{</a:t>
            </a:r>
          </a:p>
          <a:p>
            <a:pPr marL="1319213" lvl="2" indent="-404813">
              <a:spcBef>
                <a:spcPts val="1200"/>
              </a:spcBef>
              <a:buFontTx/>
              <a:buNone/>
            </a:pPr>
            <a:r>
              <a:rPr lang="en-US" altLang="en-US" sz="2400" b="1" i="1" dirty="0">
                <a:solidFill>
                  <a:srgbClr val="3333FF"/>
                </a:solidFill>
                <a:latin typeface="Consolas" panose="020B0609020204030204" pitchFamily="49" charset="0"/>
              </a:rPr>
              <a:t>	statement(s)</a:t>
            </a:r>
            <a:r>
              <a:rPr lang="en-US" altLang="en-US" sz="2400" b="1" dirty="0">
                <a:solidFill>
                  <a:srgbClr val="3333FF"/>
                </a:solidFill>
                <a:latin typeface="Consolas" panose="020B0609020204030204" pitchFamily="49" charset="0"/>
              </a:rPr>
              <a:t>;</a:t>
            </a:r>
          </a:p>
          <a:p>
            <a:pPr marL="914400" lvl="1" indent="0">
              <a:spcBef>
                <a:spcPts val="1200"/>
              </a:spcBef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  <a:latin typeface="Consolas" panose="020B0609020204030204" pitchFamily="49" charset="0"/>
              </a:rPr>
              <a:t>}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Squares.java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78131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9CC7A04-C42F-60BF-1918-7144DD342CBD}"/>
              </a:ext>
            </a:extLst>
          </p:cNvPr>
          <p:cNvSpPr txBox="1">
            <a:spLocks noChangeArrowheads="1"/>
          </p:cNvSpPr>
          <p:nvPr/>
        </p:nvSpPr>
        <p:spPr>
          <a:xfrm>
            <a:off x="1171574" y="205580"/>
            <a:ext cx="4668116" cy="760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for</a:t>
            </a:r>
            <a:r>
              <a:rPr lang="en-US" altLang="en-US" sz="3200" dirty="0"/>
              <a:t> Loop Flowchart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40103A-B0C9-F3F1-C776-F68140AC1FEE}"/>
              </a:ext>
            </a:extLst>
          </p:cNvPr>
          <p:cNvSpPr txBox="1"/>
          <p:nvPr/>
        </p:nvSpPr>
        <p:spPr>
          <a:xfrm>
            <a:off x="5983727" y="1107330"/>
            <a:ext cx="4464048" cy="5078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78FE6F29-EEA1-71C3-5F6B-8C8AB845927A}"/>
              </a:ext>
            </a:extLst>
          </p:cNvPr>
          <p:cNvGrpSpPr>
            <a:grpSpLocks/>
          </p:cNvGrpSpPr>
          <p:nvPr/>
        </p:nvGrpSpPr>
        <p:grpSpPr bwMode="auto">
          <a:xfrm>
            <a:off x="7333102" y="1211263"/>
            <a:ext cx="3314700" cy="4419600"/>
            <a:chOff x="2544" y="816"/>
            <a:chExt cx="2088" cy="2784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89C2898-FADC-4071-D7AA-B97FAD5072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01371">
              <a:off x="2784" y="1716"/>
              <a:ext cx="720" cy="7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562ABF31-724D-1976-7049-09051A934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54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statement(s)</a:t>
              </a: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56B7E253-CFB9-A6D4-0FB5-8EE91A46D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4" y="2543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true</a:t>
              </a: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402E2A78-ED15-EDB5-A72F-0C177FA7C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3" y="2055"/>
              <a:ext cx="979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48E72182-30FF-050B-62F7-D1BCE0B51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4" y="81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A92EF235-6B2D-B508-B6B2-8454B7E2E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" y="1853"/>
              <a:ext cx="803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latin typeface="Courier New" panose="02070309020205020404" pitchFamily="49" charset="0"/>
                </a:rPr>
                <a:t>boolean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expression?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test</a:t>
              </a: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F8D94BF3-E433-6BB2-1FE9-4E957D92C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8" y="1845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false</a:t>
              </a:r>
            </a:p>
          </p:txBody>
        </p:sp>
        <p:sp>
          <p:nvSpPr>
            <p:cNvPr id="12" name="Rectangle 14">
              <a:extLst>
                <a:ext uri="{FF2B5EF4-FFF2-40B4-BE49-F238E27FC236}">
                  <a16:creationId xmlns:a16="http://schemas.microsoft.com/office/drawing/2014/main" id="{99AF3E60-E99E-71E6-35E8-11C367C3B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60"/>
              <a:ext cx="1200" cy="2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9A4C25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A4C25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9A4C25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A4C25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A4C25"/>
                </a:buClr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update</a:t>
              </a:r>
            </a:p>
          </p:txBody>
        </p:sp>
        <p:sp>
          <p:nvSpPr>
            <p:cNvPr id="13" name="Line 15">
              <a:extLst>
                <a:ext uri="{FF2B5EF4-FFF2-40B4-BE49-F238E27FC236}">
                  <a16:creationId xmlns:a16="http://schemas.microsoft.com/office/drawing/2014/main" id="{9EBFE488-F357-0917-66AB-1D587A4CE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4" y="2593"/>
              <a:ext cx="0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" name="Line 15">
            <a:extLst>
              <a:ext uri="{FF2B5EF4-FFF2-40B4-BE49-F238E27FC236}">
                <a16:creationId xmlns:a16="http://schemas.microsoft.com/office/drawing/2014/main" id="{4BDAA582-10E7-41BC-CBB1-D2BD3337C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5602" y="4835525"/>
            <a:ext cx="0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5" name="Connector: Elbow 6">
            <a:extLst>
              <a:ext uri="{FF2B5EF4-FFF2-40B4-BE49-F238E27FC236}">
                <a16:creationId xmlns:a16="http://schemas.microsoft.com/office/drawing/2014/main" id="{D4C93A00-D820-6C2B-0032-9E62F50350E4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rot="5400000">
            <a:off x="7085452" y="4659313"/>
            <a:ext cx="228600" cy="217170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Connector: Elbow 10">
            <a:extLst>
              <a:ext uri="{FF2B5EF4-FFF2-40B4-BE49-F238E27FC236}">
                <a16:creationId xmlns:a16="http://schemas.microsoft.com/office/drawing/2014/main" id="{38F85176-0F05-BBD5-C900-9CAEE0BE9A5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356665" y="2886076"/>
            <a:ext cx="3744913" cy="2201862"/>
          </a:xfrm>
          <a:prstGeom prst="bentConnector3">
            <a:avLst>
              <a:gd name="adj1" fmla="val 99912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4">
            <a:extLst>
              <a:ext uri="{FF2B5EF4-FFF2-40B4-BE49-F238E27FC236}">
                <a16:creationId xmlns:a16="http://schemas.microsoft.com/office/drawing/2014/main" id="{AE808E8C-AD82-2FD6-4616-BF7851CC7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8352" y="1571625"/>
            <a:ext cx="19050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initialization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BE86DB-8C6C-A6BC-50EF-CCE2671EDB2E}"/>
              </a:ext>
            </a:extLst>
          </p:cNvPr>
          <p:cNvSpPr txBox="1"/>
          <p:nvPr/>
        </p:nvSpPr>
        <p:spPr>
          <a:xfrm>
            <a:off x="2529324" y="3319463"/>
            <a:ext cx="3122616" cy="28623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Is for Loop the same as the while Loop?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initialization;</a:t>
            </a:r>
          </a:p>
          <a:p>
            <a:pPr>
              <a:defRPr/>
            </a:pPr>
            <a:r>
              <a:rPr lang="en-US" sz="2400" dirty="0"/>
              <a:t>while (test) {</a:t>
            </a:r>
          </a:p>
          <a:p>
            <a:pPr>
              <a:defRPr/>
            </a:pPr>
            <a:r>
              <a:rPr lang="en-US" sz="2400" dirty="0"/>
              <a:t>     statement(s);</a:t>
            </a:r>
          </a:p>
          <a:p>
            <a:pPr>
              <a:defRPr/>
            </a:pPr>
            <a:r>
              <a:rPr lang="en-US" sz="2400" dirty="0"/>
              <a:t>     update;</a:t>
            </a:r>
          </a:p>
          <a:p>
            <a:pPr>
              <a:defRPr/>
            </a:pPr>
            <a:r>
              <a:rPr lang="en-US" sz="2400" dirty="0"/>
              <a:t>     }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05CEBBA6-8F82-5A27-8903-BAE4A841E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224" y="1060450"/>
            <a:ext cx="5345112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for(</a:t>
            </a:r>
            <a:r>
              <a:rPr lang="en-US" altLang="en-US" sz="2000" b="1" i="1" dirty="0">
                <a:solidFill>
                  <a:srgbClr val="3333FF"/>
                </a:solidFill>
                <a:latin typeface="Consolas" panose="020B0609020204030204" pitchFamily="49" charset="0"/>
              </a:rPr>
              <a:t>initialization</a:t>
            </a: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i="1" dirty="0">
                <a:solidFill>
                  <a:srgbClr val="3333FF"/>
                </a:solidFill>
                <a:latin typeface="Consolas" panose="020B0609020204030204" pitchFamily="49" charset="0"/>
              </a:rPr>
              <a:t>test</a:t>
            </a: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i="1" dirty="0">
                <a:solidFill>
                  <a:srgbClr val="3333FF"/>
                </a:solidFill>
                <a:latin typeface="Consolas" panose="020B0609020204030204" pitchFamily="49" charset="0"/>
              </a:rPr>
              <a:t>update</a:t>
            </a: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)</a:t>
            </a:r>
          </a:p>
          <a:p>
            <a:pPr lvl="1"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{</a:t>
            </a:r>
          </a:p>
          <a:p>
            <a:pPr lvl="1"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000" b="1" i="1" dirty="0">
                <a:solidFill>
                  <a:srgbClr val="3333FF"/>
                </a:solidFill>
                <a:latin typeface="Consolas" panose="020B0609020204030204" pitchFamily="49" charset="0"/>
              </a:rPr>
              <a:t>   statement(s)</a:t>
            </a: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3333FF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CD2D36-C7F4-704B-8998-332666C8C2CE}"/>
              </a:ext>
            </a:extLst>
          </p:cNvPr>
          <p:cNvSpPr txBox="1"/>
          <p:nvPr/>
        </p:nvSpPr>
        <p:spPr>
          <a:xfrm>
            <a:off x="6128190" y="327323"/>
            <a:ext cx="28609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6745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25D8EE-DD1E-5A48-B36A-C6C3AB5395C8}"/>
              </a:ext>
            </a:extLst>
          </p:cNvPr>
          <p:cNvSpPr/>
          <p:nvPr/>
        </p:nvSpPr>
        <p:spPr>
          <a:xfrm>
            <a:off x="1527462" y="249670"/>
            <a:ext cx="6794205" cy="655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n-NO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nn-NO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); //</a:t>
            </a:r>
            <a:r>
              <a:rPr 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is undefined here!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j = 0;</a:t>
            </a:r>
          </a:p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do</a:t>
            </a:r>
          </a:p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  	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out.println</a:t>
            </a:r>
            <a:r>
              <a:rPr lang="en-US" sz="20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(j);</a:t>
            </a:r>
          </a:p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 	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j++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}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while (j &lt; 5);</a:t>
            </a:r>
          </a:p>
          <a:p>
            <a:pPr>
              <a:defRPr/>
            </a:pP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out.println</a:t>
            </a:r>
            <a:r>
              <a:rPr lang="en-US" sz="20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(j);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k = 0;</a:t>
            </a:r>
          </a:p>
          <a:p>
            <a:pPr>
              <a:defRPr/>
            </a:pPr>
            <a:r>
              <a:rPr lang="en-US" sz="2000" b="1" dirty="0"/>
              <a:t>while (k &lt; 5)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	</a:t>
            </a:r>
            <a:r>
              <a:rPr lang="en-US" sz="2000" dirty="0" err="1"/>
              <a:t>System.</a:t>
            </a:r>
            <a:r>
              <a:rPr lang="en-US" sz="2000" b="1" i="1" dirty="0" err="1"/>
              <a:t>out.println</a:t>
            </a:r>
            <a:r>
              <a:rPr lang="en-US" sz="2000" b="1" i="1" dirty="0"/>
              <a:t>(k);</a:t>
            </a:r>
          </a:p>
          <a:p>
            <a:pPr>
              <a:defRPr/>
            </a:pPr>
            <a:r>
              <a:rPr lang="en-US" sz="2000" dirty="0"/>
              <a:t>    	k++;</a:t>
            </a:r>
          </a:p>
          <a:p>
            <a:pPr>
              <a:defRPr/>
            </a:pPr>
            <a:r>
              <a:rPr lang="en-US" sz="2000" dirty="0"/>
              <a:t>}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 err="1"/>
              <a:t>System.</a:t>
            </a:r>
            <a:r>
              <a:rPr lang="en-US" sz="2000" b="1" i="1" dirty="0" err="1"/>
              <a:t>out.println</a:t>
            </a:r>
            <a:r>
              <a:rPr lang="en-US" sz="2000" b="1" i="1" dirty="0"/>
              <a:t>(k);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C7C74F8-975B-9243-A0E3-7CFDCCC63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87758"/>
            <a:ext cx="862013" cy="6680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0</a:t>
            </a:r>
          </a:p>
          <a:p>
            <a:pPr>
              <a:buFontTx/>
              <a:buNone/>
            </a:pPr>
            <a:r>
              <a:rPr lang="en-US" altLang="en-US" sz="2000"/>
              <a:t>1</a:t>
            </a:r>
          </a:p>
          <a:p>
            <a:pPr>
              <a:buFontTx/>
              <a:buNone/>
            </a:pPr>
            <a:r>
              <a:rPr lang="en-US" altLang="en-US" sz="2000"/>
              <a:t>2</a:t>
            </a:r>
          </a:p>
          <a:p>
            <a:pPr>
              <a:buFontTx/>
              <a:buNone/>
            </a:pPr>
            <a:r>
              <a:rPr lang="en-US" altLang="en-US" sz="2000"/>
              <a:t>3</a:t>
            </a:r>
          </a:p>
          <a:p>
            <a:pPr>
              <a:buFontTx/>
              <a:buNone/>
            </a:pPr>
            <a:r>
              <a:rPr lang="en-US" altLang="en-US" sz="2000"/>
              <a:t>4</a:t>
            </a:r>
          </a:p>
          <a:p>
            <a:pPr>
              <a:buFontTx/>
              <a:buNone/>
            </a:pPr>
            <a:r>
              <a:rPr lang="en-US" altLang="en-US" sz="2000"/>
              <a:t>i = U</a:t>
            </a:r>
          </a:p>
          <a:p>
            <a:pPr>
              <a:buFontTx/>
              <a:buNone/>
            </a:pPr>
            <a:r>
              <a:rPr lang="en-US" altLang="en-US" sz="2000"/>
              <a:t>0</a:t>
            </a:r>
          </a:p>
          <a:p>
            <a:pPr>
              <a:buFontTx/>
              <a:buNone/>
            </a:pPr>
            <a:r>
              <a:rPr lang="en-US" altLang="en-US" sz="2000"/>
              <a:t>1</a:t>
            </a:r>
          </a:p>
          <a:p>
            <a:pPr>
              <a:buFontTx/>
              <a:buNone/>
            </a:pPr>
            <a:r>
              <a:rPr lang="en-US" altLang="en-US" sz="2000"/>
              <a:t>2</a:t>
            </a:r>
          </a:p>
          <a:p>
            <a:pPr>
              <a:buFontTx/>
              <a:buNone/>
            </a:pPr>
            <a:r>
              <a:rPr lang="en-US" altLang="en-US" sz="2000"/>
              <a:t>3</a:t>
            </a:r>
          </a:p>
          <a:p>
            <a:pPr>
              <a:buFontTx/>
              <a:buNone/>
            </a:pPr>
            <a:r>
              <a:rPr lang="en-US" altLang="en-US" sz="2000"/>
              <a:t>4</a:t>
            </a:r>
          </a:p>
          <a:p>
            <a:pPr>
              <a:buFontTx/>
              <a:buNone/>
            </a:pPr>
            <a:r>
              <a:rPr lang="en-US" altLang="en-US" sz="2000"/>
              <a:t>j is 5</a:t>
            </a:r>
          </a:p>
          <a:p>
            <a:pPr>
              <a:buFontTx/>
              <a:buNone/>
            </a:pPr>
            <a:r>
              <a:rPr lang="en-US" altLang="en-US" sz="2000"/>
              <a:t>0</a:t>
            </a:r>
          </a:p>
          <a:p>
            <a:pPr>
              <a:buFontTx/>
              <a:buNone/>
            </a:pPr>
            <a:r>
              <a:rPr lang="en-US" altLang="en-US" sz="2000"/>
              <a:t>1</a:t>
            </a:r>
          </a:p>
          <a:p>
            <a:pPr>
              <a:buFontTx/>
              <a:buNone/>
            </a:pPr>
            <a:r>
              <a:rPr lang="en-US" altLang="en-US" sz="2000"/>
              <a:t>2</a:t>
            </a:r>
          </a:p>
          <a:p>
            <a:pPr>
              <a:buFontTx/>
              <a:buNone/>
            </a:pPr>
            <a:r>
              <a:rPr lang="en-US" altLang="en-US" sz="2000"/>
              <a:t>3</a:t>
            </a:r>
          </a:p>
          <a:p>
            <a:pPr>
              <a:buFontTx/>
              <a:buNone/>
            </a:pPr>
            <a:r>
              <a:rPr lang="en-US" altLang="en-US" sz="2000"/>
              <a:t>4</a:t>
            </a:r>
          </a:p>
          <a:p>
            <a:pPr>
              <a:buFontTx/>
              <a:buNone/>
            </a:pPr>
            <a:r>
              <a:rPr lang="en-US" altLang="en-US" sz="2000"/>
              <a:t>k is 5</a:t>
            </a:r>
          </a:p>
        </p:txBody>
      </p:sp>
    </p:spTree>
    <p:extLst>
      <p:ext uri="{BB962C8B-B14F-4D97-AF65-F5344CB8AC3E}">
        <p14:creationId xmlns:p14="http://schemas.microsoft.com/office/powerpoint/2010/main" val="2370850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088F2A-DB7E-0ECF-34BE-C69837DD2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475" y="256878"/>
            <a:ext cx="7772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public class StudyProblem09272021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latin typeface="Consolas" panose="020B0609020204030204" pitchFamily="49" charset="0"/>
              </a:rPr>
              <a:t>   public static void main(String[] </a:t>
            </a:r>
            <a:r>
              <a:rPr lang="en-US" altLang="en-US" sz="2000" b="1" dirty="0" err="1"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2000" b="1" i="1" dirty="0">
                <a:latin typeface="Consolas" panose="020B0609020204030204" pitchFamily="49" charset="0"/>
              </a:rPr>
              <a:t>("Count Down from 10, and "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latin typeface="Consolas" panose="020B0609020204030204" pitchFamily="49" charset="0"/>
              </a:rPr>
              <a:t>        	+ "\noutput 10 ... 5 4 3 2 1 0:\n");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latin typeface="Consolas" panose="020B0609020204030204" pitchFamily="49" charset="0"/>
              </a:rPr>
              <a:t>	for (int i = 10, jDot = 0; i &gt;= 0; i--)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{    </a:t>
            </a:r>
            <a:r>
              <a:rPr lang="en-US" altLang="en-US" sz="2000" b="1" dirty="0">
                <a:latin typeface="Consolas" panose="020B0609020204030204" pitchFamily="49" charset="0"/>
              </a:rPr>
              <a:t>if (</a:t>
            </a:r>
            <a:r>
              <a:rPr lang="en-US" altLang="en-US" sz="2000" b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latin typeface="Consolas" panose="020B0609020204030204" pitchFamily="49" charset="0"/>
              </a:rPr>
              <a:t> == 10 || </a:t>
            </a:r>
            <a:r>
              <a:rPr lang="en-US" altLang="en-US" sz="2000" b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latin typeface="Consolas" panose="020B0609020204030204" pitchFamily="49" charset="0"/>
              </a:rPr>
              <a:t> &lt;= 5)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		  {</a:t>
            </a:r>
            <a:r>
              <a:rPr lang="en-US" altLang="en-US" sz="2000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2000" b="1" i="1" dirty="0">
                <a:latin typeface="Consolas" panose="020B0609020204030204" pitchFamily="49" charset="0"/>
              </a:rPr>
              <a:t>(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i="1" dirty="0">
                <a:latin typeface="Consolas" panose="020B0609020204030204" pitchFamily="49" charset="0"/>
              </a:rPr>
              <a:t>);}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	     </a:t>
            </a:r>
            <a:r>
              <a:rPr lang="en-US" altLang="en-US" sz="2000" b="1" dirty="0">
                <a:latin typeface="Consolas" panose="020B0609020204030204" pitchFamily="49" charset="0"/>
              </a:rPr>
              <a:t>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		  {  </a:t>
            </a:r>
            <a:r>
              <a:rPr lang="en-US" altLang="en-US" sz="2000" dirty="0" err="1">
                <a:latin typeface="Consolas" panose="020B0609020204030204" pitchFamily="49" charset="0"/>
              </a:rPr>
              <a:t>jDot</a:t>
            </a:r>
            <a:r>
              <a:rPr lang="en-US" altLang="en-US" sz="2000" dirty="0">
                <a:latin typeface="Consolas" panose="020B0609020204030204" pitchFamily="49" charset="0"/>
              </a:rPr>
              <a:t>++;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		     </a:t>
            </a:r>
            <a:r>
              <a:rPr lang="en-US" altLang="en-US" sz="2000" b="1" dirty="0">
                <a:latin typeface="Consolas" panose="020B0609020204030204" pitchFamily="49" charset="0"/>
              </a:rPr>
              <a:t>if (</a:t>
            </a:r>
            <a:r>
              <a:rPr lang="en-US" altLang="en-US" sz="2000" b="1" dirty="0" err="1">
                <a:latin typeface="Consolas" panose="020B0609020204030204" pitchFamily="49" charset="0"/>
              </a:rPr>
              <a:t>jDot</a:t>
            </a:r>
            <a:r>
              <a:rPr lang="en-US" altLang="en-US" sz="2000" b="1" dirty="0">
                <a:latin typeface="Consolas" panose="020B0609020204030204" pitchFamily="49" charset="0"/>
              </a:rPr>
              <a:t> &lt;= 3 &amp;&amp; </a:t>
            </a:r>
            <a:r>
              <a:rPr lang="en-US" altLang="en-US" sz="2000" b="1" dirty="0" err="1">
                <a:latin typeface="Consolas" panose="020B0609020204030204" pitchFamily="49" charset="0"/>
              </a:rPr>
              <a:t>i</a:t>
            </a:r>
            <a:r>
              <a:rPr lang="en-US" altLang="en-US" sz="2000" b="1" dirty="0">
                <a:latin typeface="Consolas" panose="020B0609020204030204" pitchFamily="49" charset="0"/>
              </a:rPr>
              <a:t> &gt;= 6) 					   {</a:t>
            </a:r>
            <a:r>
              <a:rPr lang="en-US" altLang="en-US" sz="2000" b="1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2000" b="1" i="1" dirty="0">
                <a:latin typeface="Consolas" panose="020B0609020204030204" pitchFamily="49" charset="0"/>
              </a:rPr>
              <a:t>(".");} 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 		   }//end if-else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 	}//end for-loop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  }//end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}//end class 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10D6C5-C8FD-66A6-5E6A-208367B30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312" y="1549083"/>
            <a:ext cx="3463636" cy="341632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Count Down from 10, and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output 10 ... 5 4 3 2 1 0: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BC2625-CFE6-4E98-AF9D-65A3A3AFC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746350"/>
              </p:ext>
            </p:extLst>
          </p:nvPr>
        </p:nvGraphicFramePr>
        <p:xfrm>
          <a:off x="463715" y="5008356"/>
          <a:ext cx="1059889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540">
                  <a:extLst>
                    <a:ext uri="{9D8B030D-6E8A-4147-A177-3AD203B41FA5}">
                      <a16:colId xmlns:a16="http://schemas.microsoft.com/office/drawing/2014/main" val="2850923094"/>
                    </a:ext>
                  </a:extLst>
                </a:gridCol>
                <a:gridCol w="937803">
                  <a:extLst>
                    <a:ext uri="{9D8B030D-6E8A-4147-A177-3AD203B41FA5}">
                      <a16:colId xmlns:a16="http://schemas.microsoft.com/office/drawing/2014/main" val="294336452"/>
                    </a:ext>
                  </a:extLst>
                </a:gridCol>
                <a:gridCol w="895175">
                  <a:extLst>
                    <a:ext uri="{9D8B030D-6E8A-4147-A177-3AD203B41FA5}">
                      <a16:colId xmlns:a16="http://schemas.microsoft.com/office/drawing/2014/main" val="2230324044"/>
                    </a:ext>
                  </a:extLst>
                </a:gridCol>
                <a:gridCol w="1014532">
                  <a:extLst>
                    <a:ext uri="{9D8B030D-6E8A-4147-A177-3AD203B41FA5}">
                      <a16:colId xmlns:a16="http://schemas.microsoft.com/office/drawing/2014/main" val="550178839"/>
                    </a:ext>
                  </a:extLst>
                </a:gridCol>
                <a:gridCol w="1091260">
                  <a:extLst>
                    <a:ext uri="{9D8B030D-6E8A-4147-A177-3AD203B41FA5}">
                      <a16:colId xmlns:a16="http://schemas.microsoft.com/office/drawing/2014/main" val="1472940423"/>
                    </a:ext>
                  </a:extLst>
                </a:gridCol>
                <a:gridCol w="980430">
                  <a:extLst>
                    <a:ext uri="{9D8B030D-6E8A-4147-A177-3AD203B41FA5}">
                      <a16:colId xmlns:a16="http://schemas.microsoft.com/office/drawing/2014/main" val="756791998"/>
                    </a:ext>
                  </a:extLst>
                </a:gridCol>
                <a:gridCol w="1372602">
                  <a:extLst>
                    <a:ext uri="{9D8B030D-6E8A-4147-A177-3AD203B41FA5}">
                      <a16:colId xmlns:a16="http://schemas.microsoft.com/office/drawing/2014/main" val="521163620"/>
                    </a:ext>
                  </a:extLst>
                </a:gridCol>
                <a:gridCol w="1409772">
                  <a:extLst>
                    <a:ext uri="{9D8B030D-6E8A-4147-A177-3AD203B41FA5}">
                      <a16:colId xmlns:a16="http://schemas.microsoft.com/office/drawing/2014/main" val="1445232749"/>
                    </a:ext>
                  </a:extLst>
                </a:gridCol>
                <a:gridCol w="1059889">
                  <a:extLst>
                    <a:ext uri="{9D8B030D-6E8A-4147-A177-3AD203B41FA5}">
                      <a16:colId xmlns:a16="http://schemas.microsoft.com/office/drawing/2014/main" val="2444815346"/>
                    </a:ext>
                  </a:extLst>
                </a:gridCol>
                <a:gridCol w="1059889">
                  <a:extLst>
                    <a:ext uri="{9D8B030D-6E8A-4147-A177-3AD203B41FA5}">
                      <a16:colId xmlns:a16="http://schemas.microsoft.com/office/drawing/2014/main" val="355520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jDot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&gt;=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a: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b: I &lt;=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||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print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c: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jDot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d: I &gt;=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&amp;&amp;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8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608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29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62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484B8B-B4C8-8222-C319-A124CF753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3145" y="2644170"/>
            <a:ext cx="63142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What are the differences between </a:t>
            </a:r>
            <a:r>
              <a:rPr lang="en-US" altLang="en-US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statement, </a:t>
            </a:r>
            <a:r>
              <a:rPr lang="en-US" altLang="en-US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do-while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statement, and </a:t>
            </a:r>
            <a:r>
              <a:rPr lang="en-US" altLang="en-US" sz="2400" i="1" dirty="0">
                <a:solidFill>
                  <a:srgbClr val="000000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statement?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See the next two slides.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3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51CBB2-438C-43A3-CC2C-64D532F71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944" y="0"/>
            <a:ext cx="8049492" cy="704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chapter04;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Chapter04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Scanner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kbInput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16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an integer as an index: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indexReserved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kbInput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16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indexReserved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altLang="en-US" sz="1600" dirty="0"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for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 ; 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&gt;= 5; </a:t>
            </a:r>
            <a:r>
              <a:rPr lang="en-US" altLang="en-US" sz="16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--) </a:t>
            </a:r>
            <a:r>
              <a:rPr lang="en-US" alt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    </a:t>
            </a:r>
            <a:r>
              <a:rPr lang="en-US" alt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"for loop has an output: "</a:t>
            </a:r>
            <a:r>
              <a:rPr lang="en-US" altLang="en-US" sz="16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+ </a:t>
            </a:r>
            <a:r>
              <a:rPr lang="en-US" altLang="en-US" sz="1600" b="1" i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index</a:t>
            </a:r>
            <a:r>
              <a:rPr lang="en-US" altLang="en-US" sz="16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	} //end of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index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indexReserved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do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"do while has an output: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    index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&gt;= 5);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index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indexReserved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while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&gt;= 5 ) 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"while has an output: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    index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 //end of while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 //end of main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291F30-E147-192A-F531-F156489D7620}"/>
              </a:ext>
            </a:extLst>
          </p:cNvPr>
          <p:cNvSpPr/>
          <p:nvPr/>
        </p:nvSpPr>
        <p:spPr>
          <a:xfrm>
            <a:off x="7153709" y="72737"/>
            <a:ext cx="3733800" cy="1323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Enter an integer as an index: </a:t>
            </a:r>
          </a:p>
          <a:p>
            <a:pPr>
              <a:defRPr/>
            </a:pPr>
            <a:r>
              <a:rPr lang="en-US" sz="1600" dirty="0">
                <a:solidFill>
                  <a:srgbClr val="00C87D"/>
                </a:solidFill>
                <a:latin typeface="Consolas" panose="020B0609020204030204" pitchFamily="49" charset="0"/>
              </a:rPr>
              <a:t>5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for loop has an output: 5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do while has an output: 5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while has an output: 5</a:t>
            </a:r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569DCF-CF13-E073-8317-2EC374EDFC27}"/>
              </a:ext>
            </a:extLst>
          </p:cNvPr>
          <p:cNvSpPr/>
          <p:nvPr/>
        </p:nvSpPr>
        <p:spPr>
          <a:xfrm>
            <a:off x="7153709" y="5749637"/>
            <a:ext cx="3657600" cy="830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Enter an integer as an index: </a:t>
            </a:r>
          </a:p>
          <a:p>
            <a:pPr>
              <a:defRPr/>
            </a:pPr>
            <a:r>
              <a:rPr lang="en-US" sz="1600" dirty="0">
                <a:solidFill>
                  <a:srgbClr val="00C87D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do while has an output: 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724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889794-6331-6CD2-4CA0-FD041A067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521" y="990600"/>
            <a:ext cx="7239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Scope of the variable </a:t>
            </a:r>
            <a:r>
              <a:rPr lang="en-US" alt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=6 ;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&gt;= 5;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--)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"for loop has an output: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16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("for loop has an output: " + </a:t>
            </a:r>
            <a:r>
              <a:rPr lang="en-US" altLang="en-US" sz="1600" b="1" i="1" u="sng" dirty="0" err="1">
                <a:solidFill>
                  <a:srgbClr val="C00000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i="1" u="sng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FF1E0B-118A-9661-69B1-21057FBEA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7520" y="3154363"/>
            <a:ext cx="7135811" cy="101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Exception in thread "main" </a:t>
            </a:r>
            <a:r>
              <a:rPr lang="en-US" alt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java.lang.Error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: Unresolved compilation problem: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cannot be resolved to a variable</a:t>
            </a:r>
            <a:endParaRPr lang="en-US" altLang="en-US" sz="2000" dirty="0"/>
          </a:p>
        </p:txBody>
      </p:sp>
      <p:sp>
        <p:nvSpPr>
          <p:cNvPr id="4" name="Multiply 3">
            <a:extLst>
              <a:ext uri="{FF2B5EF4-FFF2-40B4-BE49-F238E27FC236}">
                <a16:creationId xmlns:a16="http://schemas.microsoft.com/office/drawing/2014/main" id="{7FE0D03F-5F46-4883-7394-CFADB55C272B}"/>
              </a:ext>
            </a:extLst>
          </p:cNvPr>
          <p:cNvSpPr/>
          <p:nvPr/>
        </p:nvSpPr>
        <p:spPr bwMode="auto">
          <a:xfrm>
            <a:off x="1312721" y="2667000"/>
            <a:ext cx="152400" cy="1524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 eaLnBrk="1" hangingPunct="1"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E26660-6BEA-E83D-862D-CC12227CD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509" y="4394200"/>
            <a:ext cx="71358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int </a:t>
            </a:r>
            <a:r>
              <a:rPr lang="en-US" alt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=6 ;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&gt;= 5;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--)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"for loop has an output: 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6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rgbClr val="C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C00000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16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16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Exit from the for loop, an output is: " + </a:t>
            </a:r>
            <a:r>
              <a:rPr lang="en-US" altLang="en-US" sz="1600" b="1" i="1" u="sng" dirty="0" err="1">
                <a:solidFill>
                  <a:srgbClr val="C00000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1600" b="1" i="1" u="sng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54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3B047A-7FF5-F999-AD8F-01942E4B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736" y="959428"/>
            <a:ext cx="7239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Scope of the variable </a:t>
            </a:r>
            <a:r>
              <a:rPr lang="en-US" altLang="en-US" sz="2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iindex</a:t>
            </a:r>
            <a:r>
              <a:rPr lang="en-US" altLang="en-US" sz="2800" b="1" dirty="0">
                <a:solidFill>
                  <a:srgbClr val="7F0055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 b="1" dirty="0">
              <a:solidFill>
                <a:srgbClr val="7F0055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2642EF-EF1D-D06D-EA6D-C6FDA4DC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735" y="1897478"/>
            <a:ext cx="940872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sz="2400" b="1" dirty="0"/>
              <a:t>int </a:t>
            </a:r>
            <a:r>
              <a:rPr lang="en-US" sz="2400" b="1" dirty="0" err="1"/>
              <a:t>iindex</a:t>
            </a:r>
            <a:r>
              <a:rPr lang="en-US" sz="2400" b="1" dirty="0"/>
              <a:t>;</a:t>
            </a:r>
          </a:p>
          <a:p>
            <a:pPr>
              <a:buNone/>
            </a:pPr>
            <a:r>
              <a:rPr lang="en-US" sz="2400" b="1" dirty="0"/>
              <a:t>for (</a:t>
            </a:r>
            <a:r>
              <a:rPr lang="en-US" sz="2400" b="1" dirty="0" err="1"/>
              <a:t>iindex</a:t>
            </a:r>
            <a:r>
              <a:rPr lang="en-US" sz="2400" b="1" dirty="0"/>
              <a:t>=6 ; </a:t>
            </a:r>
            <a:r>
              <a:rPr lang="en-US" sz="2400" b="1" dirty="0" err="1"/>
              <a:t>iindex</a:t>
            </a:r>
            <a:r>
              <a:rPr lang="en-US" sz="2400" b="1" dirty="0"/>
              <a:t> &gt;= 5; </a:t>
            </a:r>
            <a:r>
              <a:rPr lang="en-US" sz="2400" b="1" dirty="0" err="1"/>
              <a:t>iindex</a:t>
            </a:r>
            <a:r>
              <a:rPr lang="en-US" sz="2400" b="1" dirty="0"/>
              <a:t>--)</a:t>
            </a:r>
          </a:p>
          <a:p>
            <a:pPr>
              <a:buNone/>
            </a:pPr>
            <a:r>
              <a:rPr lang="en-US" sz="2400" dirty="0"/>
              <a:t>{</a:t>
            </a:r>
          </a:p>
          <a:p>
            <a:pPr>
              <a:buNone/>
            </a:pPr>
            <a:r>
              <a:rPr lang="en-US" sz="2400" dirty="0"/>
              <a:t>      </a:t>
            </a: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("for loop has an output: " + </a:t>
            </a:r>
            <a:r>
              <a:rPr lang="en-US" sz="2400" b="1" i="1" dirty="0" err="1"/>
              <a:t>iindex</a:t>
            </a:r>
            <a:r>
              <a:rPr lang="en-US" sz="2400" b="1" i="1" dirty="0"/>
              <a:t>);</a:t>
            </a:r>
          </a:p>
          <a:p>
            <a:pPr>
              <a:buNone/>
            </a:pPr>
            <a:r>
              <a:rPr lang="en-US" sz="2400" dirty="0"/>
              <a:t>}</a:t>
            </a:r>
          </a:p>
          <a:p>
            <a:pPr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("Exit from the for loop, an output is: " + </a:t>
            </a:r>
            <a:r>
              <a:rPr lang="en-US" sz="2400" b="1" i="1" dirty="0" err="1"/>
              <a:t>iindex</a:t>
            </a:r>
            <a:r>
              <a:rPr lang="en-US" sz="2400" b="1" i="1" dirty="0"/>
              <a:t>);</a:t>
            </a:r>
            <a:endParaRPr lang="en-US" altLang="en-US" sz="2400" dirty="0">
              <a:solidFill>
                <a:srgbClr val="C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743C8E-10D1-C845-4B04-49E75D3E9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985" y="5034890"/>
            <a:ext cx="4978730" cy="1280351"/>
          </a:xfrm>
          <a:prstGeom prst="rect">
            <a:avLst/>
          </a:prstGeom>
          <a:solidFill>
            <a:srgbClr val="FF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sz="2200" dirty="0"/>
              <a:t>for loop has an output: 6</a:t>
            </a:r>
          </a:p>
          <a:p>
            <a:pPr>
              <a:buNone/>
            </a:pPr>
            <a:r>
              <a:rPr lang="en-US" sz="2200" dirty="0"/>
              <a:t>for loop has an output: 5</a:t>
            </a:r>
          </a:p>
          <a:p>
            <a:pPr>
              <a:buNone/>
            </a:pPr>
            <a:r>
              <a:rPr lang="en-US" sz="2200" dirty="0"/>
              <a:t>Exit from the for loop, an output is: 4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96116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B2C6CAE-8B1E-4694-1F30-488B6EF7E6BC}"/>
              </a:ext>
            </a:extLst>
          </p:cNvPr>
          <p:cNvSpPr txBox="1">
            <a:spLocks noChangeArrowheads="1"/>
          </p:cNvSpPr>
          <p:nvPr/>
        </p:nvSpPr>
        <p:spPr>
          <a:xfrm>
            <a:off x="1416628" y="270452"/>
            <a:ext cx="6934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Sections of The </a:t>
            </a:r>
            <a:r>
              <a:rPr lang="en-US" altLang="en-US" sz="3200">
                <a:latin typeface="Courier New" panose="02070309020205020404" pitchFamily="49" charset="0"/>
              </a:rPr>
              <a:t>for</a:t>
            </a:r>
            <a:r>
              <a:rPr lang="en-US" altLang="en-US" sz="3200"/>
              <a:t> Loop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AC81B2F-E16D-5F7F-6B58-13926A9567F7}"/>
              </a:ext>
            </a:extLst>
          </p:cNvPr>
          <p:cNvSpPr txBox="1">
            <a:spLocks noChangeArrowheads="1"/>
          </p:cNvSpPr>
          <p:nvPr/>
        </p:nvSpPr>
        <p:spPr>
          <a:xfrm>
            <a:off x="1416628" y="1630652"/>
            <a:ext cx="71628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 section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en-US" sz="2600" dirty="0">
                <a:latin typeface="Courier New" panose="02070309020205020404" pitchFamily="49" charset="0"/>
              </a:rPr>
              <a:t>for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allows the loop to initialize its control variable.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i="1" dirty="0">
                <a:solidFill>
                  <a:srgbClr val="3333FF"/>
                </a:solidFill>
              </a:rPr>
              <a:t>test section</a:t>
            </a:r>
            <a:r>
              <a:rPr lang="en-US" altLang="en-US" sz="2600" dirty="0">
                <a:solidFill>
                  <a:srgbClr val="3333FF"/>
                </a:solidFill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en-US" sz="2600" dirty="0">
                <a:latin typeface="Courier New" panose="02070309020205020404" pitchFamily="49" charset="0"/>
              </a:rPr>
              <a:t>for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acts in the same manner as the condition section of a 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altLang="en-US" sz="2600" dirty="0"/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section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en-US" sz="2600" dirty="0">
                <a:latin typeface="Courier New" panose="02070309020205020404" pitchFamily="49" charset="0"/>
              </a:rPr>
              <a:t>for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is the last thing to execute at the end of each loop.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UserSquares.java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15314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339248B-F572-12CA-930C-E7A9F9B47421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5" y="135082"/>
            <a:ext cx="5029200" cy="915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for</a:t>
            </a:r>
            <a:r>
              <a:rPr lang="en-US" altLang="en-US" sz="3200"/>
              <a:t> Loop Initialization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38E7956-56FA-3E65-772D-CCC1DBD97C08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5" y="1051070"/>
            <a:ext cx="801485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 section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is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however, it is usually provided.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 a counter variable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will be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tested by the test section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loop and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by the update section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initialization section can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initialize multiple variables.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declared in this section have scope only for the </a:t>
            </a:r>
            <a:r>
              <a:rPr lang="en-US" altLang="en-US" sz="2400" dirty="0">
                <a:solidFill>
                  <a:srgbClr val="3333FF"/>
                </a:solidFill>
                <a:latin typeface="Courier New" panose="02070309020205020404" pitchFamily="49" charset="0"/>
              </a:rPr>
              <a:t>for-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459A7-5F9B-F21C-BD48-0211627A4D33}"/>
              </a:ext>
            </a:extLst>
          </p:cNvPr>
          <p:cNvSpPr txBox="1"/>
          <p:nvPr/>
        </p:nvSpPr>
        <p:spPr>
          <a:xfrm>
            <a:off x="1381990" y="4749079"/>
            <a:ext cx="4632615" cy="163121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5; </a:t>
            </a:r>
            <a:r>
              <a:rPr lang="en-US" sz="2000" dirty="0" err="1"/>
              <a:t>i</a:t>
            </a:r>
            <a:r>
              <a:rPr lang="en-US" sz="2000" dirty="0"/>
              <a:t>++) 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 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</a:t>
            </a:r>
          </a:p>
          <a:p>
            <a:pPr>
              <a:defRPr/>
            </a:pPr>
            <a:r>
              <a:rPr lang="en-US" sz="2000" dirty="0"/>
              <a:t>}</a:t>
            </a:r>
          </a:p>
          <a:p>
            <a:pPr>
              <a:defRPr/>
            </a:pP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 //</a:t>
            </a:r>
            <a:r>
              <a:rPr lang="en-US" sz="2000" dirty="0" err="1"/>
              <a:t>i</a:t>
            </a:r>
            <a:r>
              <a:rPr lang="en-US" sz="2000" dirty="0"/>
              <a:t> is undefined here!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548579-2FC8-1AA9-D413-772643A29414}"/>
              </a:ext>
            </a:extLst>
          </p:cNvPr>
          <p:cNvSpPr txBox="1"/>
          <p:nvPr/>
        </p:nvSpPr>
        <p:spPr>
          <a:xfrm>
            <a:off x="6094270" y="4441303"/>
            <a:ext cx="4386696" cy="1938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</a:t>
            </a:r>
          </a:p>
          <a:p>
            <a:pPr>
              <a:defRPr/>
            </a:pPr>
            <a:r>
              <a:rPr lang="en-US" sz="2000" dirty="0"/>
              <a:t>for (; </a:t>
            </a:r>
            <a:r>
              <a:rPr lang="en-US" sz="2000" dirty="0" err="1"/>
              <a:t>i</a:t>
            </a:r>
            <a:r>
              <a:rPr lang="en-US" sz="2000" dirty="0"/>
              <a:t> &lt; 5; </a:t>
            </a:r>
            <a:r>
              <a:rPr lang="en-US" sz="2000" dirty="0" err="1"/>
              <a:t>i</a:t>
            </a:r>
            <a:r>
              <a:rPr lang="en-US" sz="2000" dirty="0"/>
              <a:t>++) 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 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</a:t>
            </a:r>
          </a:p>
          <a:p>
            <a:pPr>
              <a:defRPr/>
            </a:pPr>
            <a:r>
              <a:rPr lang="en-US" sz="2000" dirty="0"/>
              <a:t>}</a:t>
            </a:r>
          </a:p>
          <a:p>
            <a:pPr>
              <a:defRPr/>
            </a:pP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 //</a:t>
            </a:r>
            <a:r>
              <a:rPr lang="en-US" sz="2000" dirty="0" err="1"/>
              <a:t>i</a:t>
            </a:r>
            <a:r>
              <a:rPr lang="en-US" sz="2000" dirty="0"/>
              <a:t> is defined here!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6541A-53B1-49D8-9520-DD633E0F5002}"/>
              </a:ext>
            </a:extLst>
          </p:cNvPr>
          <p:cNvSpPr txBox="1"/>
          <p:nvPr/>
        </p:nvSpPr>
        <p:spPr>
          <a:xfrm>
            <a:off x="9375569" y="1806292"/>
            <a:ext cx="2709551" cy="255454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</a:t>
            </a:r>
          </a:p>
          <a:p>
            <a:pPr>
              <a:defRPr/>
            </a:pPr>
            <a:r>
              <a:rPr lang="en-US" sz="2000" dirty="0"/>
              <a:t>while (</a:t>
            </a:r>
            <a:r>
              <a:rPr lang="en-US" sz="2000" dirty="0" err="1"/>
              <a:t>i</a:t>
            </a:r>
            <a:r>
              <a:rPr lang="en-US" sz="2000" dirty="0"/>
              <a:t> &lt; 5)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 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</a:t>
            </a:r>
          </a:p>
          <a:p>
            <a:pPr>
              <a:defRPr/>
            </a:pPr>
            <a:r>
              <a:rPr lang="en-US" sz="2000" dirty="0"/>
              <a:t>    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>
              <a:defRPr/>
            </a:pPr>
            <a:r>
              <a:rPr lang="en-US" sz="2000" dirty="0"/>
              <a:t>}</a:t>
            </a:r>
          </a:p>
          <a:p>
            <a:pPr>
              <a:defRPr/>
            </a:pP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); //</a:t>
            </a:r>
            <a:r>
              <a:rPr lang="en-US" sz="2000" dirty="0" err="1"/>
              <a:t>i</a:t>
            </a:r>
            <a:r>
              <a:rPr lang="en-US" sz="2000" dirty="0"/>
              <a:t> is defined here!</a:t>
            </a:r>
          </a:p>
        </p:txBody>
      </p:sp>
    </p:spTree>
    <p:extLst>
      <p:ext uri="{BB962C8B-B14F-4D97-AF65-F5344CB8AC3E}">
        <p14:creationId xmlns:p14="http://schemas.microsoft.com/office/powerpoint/2010/main" val="4602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86E72E5-9011-EFAC-AEAB-26020F2265FD}"/>
              </a:ext>
            </a:extLst>
          </p:cNvPr>
          <p:cNvSpPr txBox="1">
            <a:spLocks noChangeArrowheads="1"/>
          </p:cNvSpPr>
          <p:nvPr/>
        </p:nvSpPr>
        <p:spPr>
          <a:xfrm>
            <a:off x="1423988" y="230476"/>
            <a:ext cx="78867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Increment and Decrement Operators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0E1BDF-3843-15C8-484C-35355C619CAE}"/>
              </a:ext>
            </a:extLst>
          </p:cNvPr>
          <p:cNvSpPr txBox="1">
            <a:spLocks noChangeArrowheads="1"/>
          </p:cNvSpPr>
          <p:nvPr/>
        </p:nvSpPr>
        <p:spPr>
          <a:xfrm>
            <a:off x="1423988" y="1513608"/>
            <a:ext cx="8185150" cy="486641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numerous times when a variable must simply be incremented or decremented.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number = number + 1;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number = number – 1;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provides shortened ways to increment and decrement a variable’s value.</a:t>
            </a: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unary operators, this task can be completed quickly.</a:t>
            </a:r>
          </a:p>
          <a:p>
            <a:pPr lvl="1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number++;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dirty="0">
                <a:latin typeface="Consolas" panose="020B0609020204030204" pitchFamily="49" charset="0"/>
              </a:rPr>
              <a:t>++number;</a:t>
            </a:r>
          </a:p>
          <a:p>
            <a:pPr lvl="1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number--;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dirty="0">
                <a:latin typeface="Consolas" panose="020B0609020204030204" pitchFamily="49" charset="0"/>
              </a:rPr>
              <a:t>--number;</a:t>
            </a:r>
          </a:p>
          <a:p>
            <a:endParaRPr lang="en-US" altLang="en-US" sz="2400" dirty="0"/>
          </a:p>
          <a:p>
            <a:pPr marL="457200" indent="-457200"/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IncrementDecrement.java</a:t>
            </a:r>
            <a:endParaRPr lang="en-US" altLang="en-US" sz="20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1661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339248B-F572-12CA-930C-E7A9F9B47421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5" y="135082"/>
            <a:ext cx="5029200" cy="915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for</a:t>
            </a:r>
            <a:r>
              <a:rPr lang="en-US" altLang="en-US" sz="3200"/>
              <a:t> Loop Initialization</a:t>
            </a:r>
            <a:endParaRPr lang="en-US" alt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4952BC-7C1E-0BBA-81FA-0040673EB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636" y="1461222"/>
            <a:ext cx="7772400" cy="41549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); //</a:t>
            </a:r>
            <a:r>
              <a:rPr lang="en-US" altLang="en-US" sz="2200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3F7F5F"/>
                </a:solidFill>
                <a:latin typeface="Consolas" panose="020B0609020204030204" pitchFamily="49" charset="0"/>
              </a:rPr>
              <a:t> is undefined here!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(;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5;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200" b="1" i="1" dirty="0" err="1">
                <a:solidFill>
                  <a:srgbClr val="3F7F5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b="1" i="1" dirty="0">
                <a:solidFill>
                  <a:srgbClr val="3F7F5F"/>
                </a:solidFill>
                <a:latin typeface="Consolas" panose="020B0609020204030204" pitchFamily="49" charset="0"/>
              </a:rPr>
              <a:t> is defined here!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B65192-40E0-261E-D732-4861F07B0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1036" y="1461222"/>
            <a:ext cx="810491" cy="41549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042059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DFE94C8-3235-4E1A-DD54-2C020D88A0A1}"/>
              </a:ext>
            </a:extLst>
          </p:cNvPr>
          <p:cNvSpPr txBox="1">
            <a:spLocks noChangeArrowheads="1"/>
          </p:cNvSpPr>
          <p:nvPr/>
        </p:nvSpPr>
        <p:spPr>
          <a:xfrm>
            <a:off x="1395845" y="121516"/>
            <a:ext cx="509847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Update Expression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42CA87D-458A-CE19-43D9-6585F7716BD1}"/>
              </a:ext>
            </a:extLst>
          </p:cNvPr>
          <p:cNvSpPr txBox="1">
            <a:spLocks noChangeArrowheads="1"/>
          </p:cNvSpPr>
          <p:nvPr/>
        </p:nvSpPr>
        <p:spPr>
          <a:xfrm>
            <a:off x="1395845" y="1627766"/>
            <a:ext cx="7602682" cy="3765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expression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used to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increment or decrement the counter variable(s)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declared in the initialization section of the for-loop.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update section of the loop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executes last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loop.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update section may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multiple variables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variable updated is executed as if it were on a line by itself.</a:t>
            </a:r>
          </a:p>
        </p:txBody>
      </p:sp>
    </p:spTree>
    <p:extLst>
      <p:ext uri="{BB962C8B-B14F-4D97-AF65-F5344CB8AC3E}">
        <p14:creationId xmlns:p14="http://schemas.microsoft.com/office/powerpoint/2010/main" val="4172285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63DB1C2-9820-86C9-BF0C-87ADB2DDF53E}"/>
              </a:ext>
            </a:extLst>
          </p:cNvPr>
          <p:cNvSpPr txBox="1">
            <a:spLocks noChangeArrowheads="1"/>
          </p:cNvSpPr>
          <p:nvPr/>
        </p:nvSpPr>
        <p:spPr>
          <a:xfrm>
            <a:off x="1701079" y="346364"/>
            <a:ext cx="6172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Modifying The Control Variable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EC3B16C-1A4D-F278-8365-C96C08C0C660}"/>
              </a:ext>
            </a:extLst>
          </p:cNvPr>
          <p:cNvSpPr txBox="1">
            <a:spLocks noChangeArrowheads="1"/>
          </p:cNvSpPr>
          <p:nvPr/>
        </p:nvSpPr>
        <p:spPr>
          <a:xfrm>
            <a:off x="1701079" y="2015404"/>
            <a:ext cx="7467600" cy="3263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should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avoid updating the control variable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for loop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body of the loop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section should be used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update the control variable.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Updating the control variable in the for loop body leads to difficulty to maintain code and debugging code.</a:t>
            </a:r>
          </a:p>
        </p:txBody>
      </p:sp>
    </p:spTree>
    <p:extLst>
      <p:ext uri="{BB962C8B-B14F-4D97-AF65-F5344CB8AC3E}">
        <p14:creationId xmlns:p14="http://schemas.microsoft.com/office/powerpoint/2010/main" val="2014374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C8B1DE2-1502-34A4-9CBE-DCF3C16A5241}"/>
              </a:ext>
            </a:extLst>
          </p:cNvPr>
          <p:cNvSpPr txBox="1">
            <a:spLocks noChangeArrowheads="1"/>
          </p:cNvSpPr>
          <p:nvPr/>
        </p:nvSpPr>
        <p:spPr>
          <a:xfrm>
            <a:off x="1482434" y="89117"/>
            <a:ext cx="6425046" cy="77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Multiple Initializations and Updates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D12893-ACBC-47A0-87D8-1B44FB3FDB0E}"/>
              </a:ext>
            </a:extLst>
          </p:cNvPr>
          <p:cNvSpPr txBox="1">
            <a:spLocks noChangeArrowheads="1"/>
          </p:cNvSpPr>
          <p:nvPr/>
        </p:nvSpPr>
        <p:spPr>
          <a:xfrm>
            <a:off x="1482434" y="867208"/>
            <a:ext cx="7692736" cy="47910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s-ES" altLang="en-US" sz="18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s-ES" altLang="en-US" sz="1800" b="1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s-ES" altLang="en-US" sz="1800" b="1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x = 0, y = -1; 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(x &lt; 3 &amp;&amp; y &lt; 3); </a:t>
            </a:r>
            <a:r>
              <a:rPr lang="es-ES" altLang="en-US" sz="1800" b="1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x++, y++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("x = %d and y = %d.\n", x, y);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//</a:t>
            </a:r>
            <a:r>
              <a:rPr lang="en-US" altLang="en-US" sz="18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1800" dirty="0">
                <a:latin typeface="Consolas" panose="020B0609020204030204" pitchFamily="49" charset="0"/>
              </a:rPr>
              <a:t>("x = %d and y = %d.\n", x, y); 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//x and y cannot be resolved to variable</a:t>
            </a:r>
          </a:p>
          <a:p>
            <a:pPr marL="0" indent="0"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1800" dirty="0">
                <a:latin typeface="Consolas" panose="020B0609020204030204" pitchFamily="49" charset="0"/>
              </a:rPr>
              <a:t>();    </a:t>
            </a:r>
          </a:p>
          <a:p>
            <a:pPr marL="0" indent="0">
              <a:buFontTx/>
              <a:buNone/>
            </a:pPr>
            <a:r>
              <a:rPr lang="en-US" altLang="en-US" sz="1800" b="1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 x, y;</a:t>
            </a:r>
          </a:p>
          <a:p>
            <a:pPr marL="0" indent="0">
              <a:buFontTx/>
              <a:buNone/>
            </a:pPr>
            <a:r>
              <a:rPr lang="es-ES" altLang="en-US" sz="18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s-ES" altLang="en-US" sz="1800" b="1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 = 0, y = -1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; (x &lt; 3 &amp;&amp; y &lt; 3); </a:t>
            </a:r>
            <a:r>
              <a:rPr lang="es-ES" altLang="en-US" sz="1800" b="1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x++, y++</a:t>
            </a:r>
            <a:r>
              <a:rPr lang="es-ES" altLang="en-US" sz="1800" b="1" dirty="0"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("x = %d and y = %d.\n", x, y);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("Outside for loop: x = %d and y = %d.\n", 			x, y);    </a:t>
            </a:r>
            <a:endParaRPr lang="en-US" altLang="en-US" sz="1800" dirty="0">
              <a:solidFill>
                <a:srgbClr val="3333FF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AA1C28-AC43-12A4-0F4D-404618D8E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1" y="1025237"/>
            <a:ext cx="2639290" cy="1015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0 and y = -1.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1 and y =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2 and y = 1.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9300FEE-F13C-EFEF-845E-2DEE78A1E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2258" y="5445444"/>
            <a:ext cx="4991099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0 and y = -1.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1 and y =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x = 2 and y = 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Outside 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loop: x = 3 and y = 2.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03840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C8B1DE2-1502-34A4-9CBE-DCF3C16A5241}"/>
              </a:ext>
            </a:extLst>
          </p:cNvPr>
          <p:cNvSpPr txBox="1">
            <a:spLocks noChangeArrowheads="1"/>
          </p:cNvSpPr>
          <p:nvPr/>
        </p:nvSpPr>
        <p:spPr>
          <a:xfrm>
            <a:off x="1482434" y="89117"/>
            <a:ext cx="6425046" cy="77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Multiple Initializations and Updates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40CB64-57AB-B3CC-3981-0F8BAFA09688}"/>
              </a:ext>
            </a:extLst>
          </p:cNvPr>
          <p:cNvSpPr txBox="1">
            <a:spLocks noChangeArrowheads="1"/>
          </p:cNvSpPr>
          <p:nvPr/>
        </p:nvSpPr>
        <p:spPr>
          <a:xfrm>
            <a:off x="1482434" y="893329"/>
            <a:ext cx="8296275" cy="47910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s-ES" altLang="en-US" sz="1800" b="1" dirty="0" err="1">
                <a:latin typeface="Consolas" panose="020B0609020204030204" pitchFamily="49" charset="0"/>
              </a:rPr>
              <a:t>for</a:t>
            </a:r>
            <a:r>
              <a:rPr lang="es-ES" altLang="en-US" sz="1800" b="1" dirty="0">
                <a:latin typeface="Consolas" panose="020B0609020204030204" pitchFamily="49" charset="0"/>
              </a:rPr>
              <a:t> (</a:t>
            </a:r>
            <a:r>
              <a:rPr lang="es-ES" altLang="en-US" sz="18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int</a:t>
            </a:r>
            <a:r>
              <a:rPr lang="es-ES" altLang="en-US" sz="1800" b="1" dirty="0">
                <a:solidFill>
                  <a:srgbClr val="3333FF"/>
                </a:solidFill>
                <a:latin typeface="Consolas" panose="020B0609020204030204" pitchFamily="49" charset="0"/>
              </a:rPr>
              <a:t> x = 0, y = -1;</a:t>
            </a:r>
            <a:r>
              <a:rPr lang="es-ES" altLang="en-US" sz="1800" b="1" dirty="0">
                <a:latin typeface="Consolas" panose="020B0609020204030204" pitchFamily="49" charset="0"/>
              </a:rPr>
              <a:t> (x &lt; 3 || y &lt; 3); </a:t>
            </a:r>
            <a:r>
              <a:rPr lang="es-ES" altLang="en-US" sz="1800" b="1" dirty="0">
                <a:solidFill>
                  <a:srgbClr val="3333FF"/>
                </a:solidFill>
                <a:latin typeface="Consolas" panose="020B0609020204030204" pitchFamily="49" charset="0"/>
              </a:rPr>
              <a:t>x++, y++</a:t>
            </a:r>
            <a:r>
              <a:rPr lang="es-ES" altLang="en-US" sz="1800" b="1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("x = %d and y = %d.\n", x, y);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//</a:t>
            </a:r>
            <a:r>
              <a:rPr lang="en-US" altLang="en-US" sz="1800" dirty="0" err="1">
                <a:latin typeface="Consolas" panose="020B0609020204030204" pitchFamily="49" charset="0"/>
              </a:rPr>
              <a:t>System.out.printf</a:t>
            </a:r>
            <a:r>
              <a:rPr lang="en-US" altLang="en-US" sz="1800" dirty="0">
                <a:latin typeface="Consolas" panose="020B0609020204030204" pitchFamily="49" charset="0"/>
              </a:rPr>
              <a:t>("x = %d and y = %d.\n", x, y); 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//x and y cannot be resolved to a variable</a:t>
            </a:r>
          </a:p>
          <a:p>
            <a:pPr marL="0" indent="0">
              <a:buFontTx/>
              <a:buNone/>
            </a:pPr>
            <a:r>
              <a:rPr lang="en-US" altLang="en-US" sz="10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en-US" sz="1800" b="1" dirty="0">
                <a:solidFill>
                  <a:srgbClr val="3333FF"/>
                </a:solidFill>
                <a:latin typeface="Consolas" panose="020B0609020204030204" pitchFamily="49" charset="0"/>
              </a:rPr>
              <a:t>int x, y;</a:t>
            </a:r>
          </a:p>
          <a:p>
            <a:pPr marL="0" indent="0">
              <a:buFontTx/>
              <a:buNone/>
            </a:pPr>
            <a:r>
              <a:rPr lang="es-ES" altLang="en-US" sz="1800" b="1" dirty="0" err="1">
                <a:latin typeface="Consolas" panose="020B0609020204030204" pitchFamily="49" charset="0"/>
              </a:rPr>
              <a:t>for</a:t>
            </a:r>
            <a:r>
              <a:rPr lang="es-ES" altLang="en-US" sz="1800" b="1" dirty="0">
                <a:latin typeface="Consolas" panose="020B0609020204030204" pitchFamily="49" charset="0"/>
              </a:rPr>
              <a:t> (</a:t>
            </a:r>
            <a:r>
              <a:rPr lang="es-ES" altLang="en-US" sz="1800" b="1" dirty="0">
                <a:solidFill>
                  <a:srgbClr val="3333FF"/>
                </a:solidFill>
                <a:latin typeface="Consolas" panose="020B0609020204030204" pitchFamily="49" charset="0"/>
              </a:rPr>
              <a:t>x = 0, y = -1</a:t>
            </a:r>
            <a:r>
              <a:rPr lang="es-ES" altLang="en-US" sz="1800" b="1" dirty="0">
                <a:latin typeface="Consolas" panose="020B0609020204030204" pitchFamily="49" charset="0"/>
              </a:rPr>
              <a:t>; (x &lt; 3 || y &lt; 3); </a:t>
            </a:r>
            <a:r>
              <a:rPr lang="es-ES" altLang="en-US" sz="1800" b="1" dirty="0">
                <a:solidFill>
                  <a:srgbClr val="3333FF"/>
                </a:solidFill>
                <a:latin typeface="Consolas" panose="020B0609020204030204" pitchFamily="49" charset="0"/>
              </a:rPr>
              <a:t>x++, y++</a:t>
            </a:r>
            <a:r>
              <a:rPr lang="es-ES" altLang="en-US" sz="1800" b="1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("x = %d and y = %d.\n", x, y);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("Outside for loop: x = %d and y = %d.\n", 			x, y);    </a:t>
            </a:r>
            <a:endParaRPr lang="en-US" altLang="en-US" sz="1800" dirty="0">
              <a:solidFill>
                <a:srgbClr val="3333FF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829FDB-B085-4D40-C592-2299F0B7900C}"/>
              </a:ext>
            </a:extLst>
          </p:cNvPr>
          <p:cNvSpPr txBox="1"/>
          <p:nvPr/>
        </p:nvSpPr>
        <p:spPr>
          <a:xfrm>
            <a:off x="8316191" y="945284"/>
            <a:ext cx="2625436" cy="13234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0 and y = -1.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1 and y = 0.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2 and y = 1.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3 and y = 2.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A9FA35-112E-4268-0827-1F76F032B6D2}"/>
              </a:ext>
            </a:extLst>
          </p:cNvPr>
          <p:cNvSpPr txBox="1"/>
          <p:nvPr/>
        </p:nvSpPr>
        <p:spPr>
          <a:xfrm>
            <a:off x="6440630" y="5226784"/>
            <a:ext cx="4991099" cy="16312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0 and y = -1.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1 and y = 0.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2 and y = 1.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x = 3 and y = 2.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Outside for loop: x = 4 and y = 3.</a:t>
            </a:r>
          </a:p>
        </p:txBody>
      </p:sp>
    </p:spTree>
    <p:extLst>
      <p:ext uri="{BB962C8B-B14F-4D97-AF65-F5344CB8AC3E}">
        <p14:creationId xmlns:p14="http://schemas.microsoft.com/office/powerpoint/2010/main" val="255688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5888FA-9B80-0E8D-BAB6-B5279F00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881" y="384464"/>
            <a:ext cx="8248650" cy="384720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en-US" sz="20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s-ES" altLang="en-US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 x1 = 100, y1 = 99;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en-US" sz="2000" b="1" dirty="0" err="1"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s-ES" altLang="en-US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s-ES" altLang="en-US" sz="2000" b="1" dirty="0" err="1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s-ES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x1 = 0, y1 = -1; </a:t>
            </a:r>
            <a:r>
              <a:rPr lang="es-ES" altLang="en-US" sz="2000" b="1" dirty="0">
                <a:highlight>
                  <a:srgbClr val="FFFF00"/>
                </a:highlight>
                <a:latin typeface="Consolas" panose="020B0609020204030204" pitchFamily="49" charset="0"/>
              </a:rPr>
              <a:t>(x1 &lt; 3 &amp;&amp; y1 &lt; 3); x1++, y1++)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000" b="1" i="1" dirty="0">
                <a:latin typeface="Consolas" panose="020B0609020204030204" pitchFamily="49" charset="0"/>
              </a:rPr>
              <a:t>("x1 = %d and y1 = %d.\n", x1, y1);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2000" b="1" i="1" dirty="0">
                <a:latin typeface="Consolas" panose="020B0609020204030204" pitchFamily="49" charset="0"/>
              </a:rPr>
              <a:t>("Outside for loop:\n"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s-ES" altLang="en-US" sz="2000" dirty="0">
                <a:latin typeface="Consolas" panose="020B0609020204030204" pitchFamily="49" charset="0"/>
              </a:rPr>
              <a:t>                   + "x1 = %d and y1 = %d.\n", x1, y1); 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Exception in thread "main" </a:t>
            </a:r>
            <a:r>
              <a:rPr lang="en-US" altLang="en-US" sz="2000" dirty="0" err="1">
                <a:solidFill>
                  <a:srgbClr val="FF0000"/>
                </a:solidFill>
              </a:rPr>
              <a:t>java.lang.Error</a:t>
            </a:r>
            <a:r>
              <a:rPr lang="en-US" altLang="en-US" sz="2000" dirty="0">
                <a:solidFill>
                  <a:srgbClr val="FF0000"/>
                </a:solidFill>
              </a:rPr>
              <a:t>: Unresolved compilation problems: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Duplicate local variable x1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Duplicate local variable y1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at forStmtCh04_01.Demos_ForStmt.main</a:t>
            </a:r>
            <a:r>
              <a:rPr lang="en-US" altLang="en-US" sz="2000" dirty="0"/>
              <a:t>(</a:t>
            </a:r>
            <a:r>
              <a:rPr lang="en-US" altLang="en-US" sz="2000" dirty="0">
                <a:solidFill>
                  <a:srgbClr val="3333FF"/>
                </a:solidFill>
              </a:rPr>
              <a:t>Demos_ForStmt.java:15</a:t>
            </a:r>
            <a:r>
              <a:rPr lang="en-US" altLang="en-US" sz="2000" u="sng" dirty="0"/>
              <a:t>)</a:t>
            </a:r>
            <a:endParaRPr lang="en-US" altLang="en-US" sz="2000" dirty="0"/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FB89E0B9-FB64-EA22-34FC-2C974C167218}"/>
              </a:ext>
            </a:extLst>
          </p:cNvPr>
          <p:cNvSpPr/>
          <p:nvPr/>
        </p:nvSpPr>
        <p:spPr bwMode="auto">
          <a:xfrm>
            <a:off x="1361209" y="831272"/>
            <a:ext cx="135082" cy="152400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617CBF-243F-397A-3860-60D03490D361}"/>
              </a:ext>
            </a:extLst>
          </p:cNvPr>
          <p:cNvSpPr txBox="1"/>
          <p:nvPr/>
        </p:nvSpPr>
        <p:spPr>
          <a:xfrm>
            <a:off x="1582881" y="4528103"/>
            <a:ext cx="8248650" cy="2246769"/>
          </a:xfrm>
          <a:prstGeom prst="rect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000" b="1" dirty="0" err="1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100,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y1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99;</a:t>
            </a:r>
          </a:p>
          <a:p>
            <a:pPr>
              <a:defRPr/>
            </a:pPr>
            <a:r>
              <a:rPr lang="es-ES" sz="2000" b="1" dirty="0" err="1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(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0,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y1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-1; (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3 &amp;&amp;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y1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&lt; 3);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x1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++, </a:t>
            </a:r>
            <a:r>
              <a:rPr lang="es-E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y1</a:t>
            </a:r>
            <a:r>
              <a:rPr lang="es-E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"x1 = %d and y1 = %d.\n"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x1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, </a:t>
            </a:r>
            <a:r>
              <a:rPr lang="en-US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y1</a:t>
            </a:r>
            <a:r>
              <a:rPr lang="en-US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defRPr/>
            </a:pP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"Outside for loop:\n"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defRPr/>
            </a:pPr>
            <a:r>
              <a:rPr lang="es-E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+ </a:t>
            </a:r>
            <a:r>
              <a:rPr lang="es-ES" sz="2000" dirty="0">
                <a:solidFill>
                  <a:srgbClr val="2A00FF"/>
                </a:solidFill>
                <a:latin typeface="Consolas" panose="020B0609020204030204" pitchFamily="49" charset="0"/>
              </a:rPr>
              <a:t>"x1 = %d and y1 = %d.\n"</a:t>
            </a:r>
            <a:r>
              <a:rPr lang="es-E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s-E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x1</a:t>
            </a:r>
            <a:r>
              <a:rPr lang="es-E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, </a:t>
            </a:r>
            <a:r>
              <a:rPr lang="es-E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y1</a:t>
            </a:r>
            <a:r>
              <a:rPr lang="es-E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101596-EAC4-A340-212A-08C4777DC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555" y="4681991"/>
            <a:ext cx="2556164" cy="193899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Output: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x1 = 0 and y1 = -1.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x1 = 1 and y1 = 0.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x1 = 2 and y1 = 1.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Outside for loop: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x1 = 3 and y1 = 2.</a:t>
            </a:r>
          </a:p>
        </p:txBody>
      </p:sp>
    </p:spTree>
    <p:extLst>
      <p:ext uri="{BB962C8B-B14F-4D97-AF65-F5344CB8AC3E}">
        <p14:creationId xmlns:p14="http://schemas.microsoft.com/office/powerpoint/2010/main" val="31997006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7E06432-66F9-48DD-DB88-47CD6FF68218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5" y="762000"/>
            <a:ext cx="305492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Running Totals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127BD5E-5260-C20F-70D4-16AC5D5BEE0D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5" y="2095499"/>
            <a:ext cx="7696200" cy="2331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 allow the program to keep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running totals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evaluating data.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Imagine needing to keep a running total of user input</a:t>
            </a:r>
            <a:r>
              <a:rPr lang="en-US" altLang="en-US" sz="2600" dirty="0"/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TotalSales.java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4140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99B0-7D36-D34B-7BE7-260F850CC205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135082"/>
            <a:ext cx="71628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Logic for Calculating a Running Total</a:t>
            </a:r>
            <a:endParaRPr lang="en-US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8C4FED-127B-E81F-3E27-8CB7EB23293F}"/>
              </a:ext>
            </a:extLst>
          </p:cNvPr>
          <p:cNvSpPr txBox="1"/>
          <p:nvPr/>
        </p:nvSpPr>
        <p:spPr>
          <a:xfrm>
            <a:off x="2898775" y="1447800"/>
            <a:ext cx="2438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accumulator to 0</a:t>
            </a:r>
          </a:p>
        </p:txBody>
      </p:sp>
      <p:sp>
        <p:nvSpPr>
          <p:cNvPr id="4" name="Flowchart: Decision 3">
            <a:extLst>
              <a:ext uri="{FF2B5EF4-FFF2-40B4-BE49-F238E27FC236}">
                <a16:creationId xmlns:a16="http://schemas.microsoft.com/office/drawing/2014/main" id="{7ED80733-AC9F-4E07-8DD8-EC72D22DE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2209800"/>
            <a:ext cx="2555875" cy="1371600"/>
          </a:xfrm>
          <a:prstGeom prst="flowChartDecision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Is there another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number to read?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D254D-70BA-043E-6291-0A8FE6D5407D}"/>
              </a:ext>
            </a:extLst>
          </p:cNvPr>
          <p:cNvSpPr txBox="1"/>
          <p:nvPr/>
        </p:nvSpPr>
        <p:spPr>
          <a:xfrm>
            <a:off x="2819400" y="5159375"/>
            <a:ext cx="24384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number to the accumulator </a:t>
            </a:r>
          </a:p>
        </p:txBody>
      </p:sp>
      <p:sp>
        <p:nvSpPr>
          <p:cNvPr id="6" name="Flowchart: Data 4">
            <a:extLst>
              <a:ext uri="{FF2B5EF4-FFF2-40B4-BE49-F238E27FC236}">
                <a16:creationId xmlns:a16="http://schemas.microsoft.com/office/drawing/2014/main" id="{1D378467-1C4C-EAFD-CAEF-8064951E7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081463"/>
            <a:ext cx="2555875" cy="685800"/>
          </a:xfrm>
          <a:prstGeom prst="flowChartInputOutpu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Read the next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number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2919D5-D560-56AB-41B7-09648D62A54D}"/>
              </a:ext>
            </a:extLst>
          </p:cNvPr>
          <p:cNvCxnSpPr>
            <a:cxnSpLocks noChangeShapeType="1"/>
            <a:endCxn id="3" idx="0"/>
          </p:cNvCxnSpPr>
          <p:nvPr/>
        </p:nvCxnSpPr>
        <p:spPr bwMode="auto">
          <a:xfrm>
            <a:off x="4117975" y="1066800"/>
            <a:ext cx="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11">
            <a:extLst>
              <a:ext uri="{FF2B5EF4-FFF2-40B4-BE49-F238E27FC236}">
                <a16:creationId xmlns:a16="http://schemas.microsoft.com/office/drawing/2014/main" id="{B88BD093-AD85-F882-BACB-60E3A6104D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76700" y="1847850"/>
            <a:ext cx="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14">
            <a:extLst>
              <a:ext uri="{FF2B5EF4-FFF2-40B4-BE49-F238E27FC236}">
                <a16:creationId xmlns:a16="http://schemas.microsoft.com/office/drawing/2014/main" id="{F9A2D955-7AD0-2C8B-6CDC-DB10CE3DF89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8600" y="4775200"/>
            <a:ext cx="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Connector: Elbow 10">
            <a:extLst>
              <a:ext uri="{FF2B5EF4-FFF2-40B4-BE49-F238E27FC236}">
                <a16:creationId xmlns:a16="http://schemas.microsoft.com/office/drawing/2014/main" id="{43B77B0E-882D-BE61-5EDE-6475DD8D244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42975" y="3152775"/>
            <a:ext cx="4210050" cy="1981200"/>
          </a:xfrm>
          <a:prstGeom prst="bentConnector3">
            <a:avLst>
              <a:gd name="adj1" fmla="val 99838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45071">
            <a:extLst>
              <a:ext uri="{FF2B5EF4-FFF2-40B4-BE49-F238E27FC236}">
                <a16:creationId xmlns:a16="http://schemas.microsoft.com/office/drawing/2014/main" id="{4849D725-4844-223F-6504-0BD570B4A3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8600" y="3581400"/>
            <a:ext cx="0" cy="5000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48">
            <a:extLst>
              <a:ext uri="{FF2B5EF4-FFF2-40B4-BE49-F238E27FC236}">
                <a16:creationId xmlns:a16="http://schemas.microsoft.com/office/drawing/2014/main" id="{98BE9D93-2B0E-7779-6531-32A95DDA53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38600" y="5867400"/>
            <a:ext cx="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45074">
            <a:extLst>
              <a:ext uri="{FF2B5EF4-FFF2-40B4-BE49-F238E27FC236}">
                <a16:creationId xmlns:a16="http://schemas.microsoft.com/office/drawing/2014/main" id="{C06330F3-1344-19E1-B38B-64BA78C0DAF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57400" y="6248400"/>
            <a:ext cx="1981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45078">
            <a:extLst>
              <a:ext uri="{FF2B5EF4-FFF2-40B4-BE49-F238E27FC236}">
                <a16:creationId xmlns:a16="http://schemas.microsoft.com/office/drawing/2014/main" id="{97390D5F-1D40-B9F8-77D9-091B4624450D}"/>
              </a:ext>
            </a:extLst>
          </p:cNvPr>
          <p:cNvCxnSpPr>
            <a:cxnSpLocks noChangeShapeType="1"/>
            <a:stCxn id="4" idx="3"/>
          </p:cNvCxnSpPr>
          <p:nvPr/>
        </p:nvCxnSpPr>
        <p:spPr bwMode="auto">
          <a:xfrm>
            <a:off x="5334000" y="2895600"/>
            <a:ext cx="990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45079">
            <a:extLst>
              <a:ext uri="{FF2B5EF4-FFF2-40B4-BE49-F238E27FC236}">
                <a16:creationId xmlns:a16="http://schemas.microsoft.com/office/drawing/2014/main" id="{7DEBC9B3-C792-806D-EAC8-2FBBEFFE4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14600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No (false)</a:t>
            </a:r>
          </a:p>
        </p:txBody>
      </p:sp>
      <p:sp>
        <p:nvSpPr>
          <p:cNvPr id="16" name="TextBox 57">
            <a:extLst>
              <a:ext uri="{FF2B5EF4-FFF2-40B4-BE49-F238E27FC236}">
                <a16:creationId xmlns:a16="http://schemas.microsoft.com/office/drawing/2014/main" id="{266EC6EC-A112-E864-8CFC-C71D4778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98838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Yes (true)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4E09BC-2C55-F053-575B-81BB441CECF3}"/>
              </a:ext>
            </a:extLst>
          </p:cNvPr>
          <p:cNvSpPr txBox="1"/>
          <p:nvPr/>
        </p:nvSpPr>
        <p:spPr>
          <a:xfrm>
            <a:off x="7313756" y="1447800"/>
            <a:ext cx="3958937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accumulator to 0;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(Is there another number to read?)</a:t>
            </a:r>
          </a:p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Read the next number;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Add the number to the accumulator;</a:t>
            </a:r>
          </a:p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0D5314-19B4-7037-8735-20EF6202C6C3}"/>
              </a:ext>
            </a:extLst>
          </p:cNvPr>
          <p:cNvSpPr txBox="1"/>
          <p:nvPr/>
        </p:nvSpPr>
        <p:spPr>
          <a:xfrm>
            <a:off x="7313756" y="3831431"/>
            <a:ext cx="3958937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accumulator to 0;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(; Is there another number to read?; )</a:t>
            </a:r>
          </a:p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Read the next number;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Add the number to the accumulator;</a:t>
            </a:r>
          </a:p>
          <a:p>
            <a:pPr>
              <a:defRPr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87229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8173AE4-34E7-E22E-5ABA-3D5275B0D69A}"/>
              </a:ext>
            </a:extLst>
          </p:cNvPr>
          <p:cNvSpPr txBox="1">
            <a:spLocks noChangeArrowheads="1"/>
          </p:cNvSpPr>
          <p:nvPr/>
        </p:nvSpPr>
        <p:spPr>
          <a:xfrm>
            <a:off x="1555173" y="420400"/>
            <a:ext cx="3422072" cy="847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Sentinel Values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D15B739-F8DA-AF9E-FE94-EA8940511474}"/>
              </a:ext>
            </a:extLst>
          </p:cNvPr>
          <p:cNvSpPr txBox="1">
            <a:spLocks noChangeArrowheads="1"/>
          </p:cNvSpPr>
          <p:nvPr/>
        </p:nvSpPr>
        <p:spPr>
          <a:xfrm>
            <a:off x="1555173" y="1638300"/>
            <a:ext cx="7429500" cy="403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end point of input data is not known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sentinel value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can be used to notify the program to stop acquiring input.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is user input, the user could be prompted to input data that is not normally in the input data range (i.e. –1 where normal input would be positive.)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that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file input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end-of-file marker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stop acquiring input data.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SoccerPoints.java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7454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393C36-2576-84EC-69EC-777B873F2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855" y="159040"/>
            <a:ext cx="8582890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TotalSales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sumNumbers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final 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totalNumbers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" + 		"total numbers to be entered: 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totalNumbers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parseInt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	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=0;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totalNumbers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++ 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   input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"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 			"a number: 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	   //number = </a:t>
            </a:r>
            <a:r>
              <a:rPr lang="en-US" altLang="en-US" sz="1800" dirty="0" err="1">
                <a:solidFill>
                  <a:srgbClr val="3F7F5F"/>
                </a:solidFill>
                <a:latin typeface="Consolas" panose="020B0609020204030204" pitchFamily="49" charset="0"/>
              </a:rPr>
              <a:t>Double.parseDouble</a:t>
            </a: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(input);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  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sumNumbers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sumNumbers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Double.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parseDouble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6A3E3E"/>
                </a:solidFill>
                <a:latin typeface="Consolas" panose="020B0609020204030204" pitchFamily="49" charset="0"/>
              </a:rPr>
              <a:t>input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showMessageDialog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"The sum of %d numbers is %.2f."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			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totalNumbers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sumNumbers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System.exit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525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>
            <a:extLst>
              <a:ext uri="{FF2B5EF4-FFF2-40B4-BE49-F238E27FC236}">
                <a16:creationId xmlns:a16="http://schemas.microsoft.com/office/drawing/2014/main" id="{22578A19-A25B-936E-4E35-6C29214DB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683" y="375684"/>
            <a:ext cx="7470148" cy="305331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= 0;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++); //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(number);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//number = number + 1;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Output: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210EB9-C873-B857-34E4-2DA08185E28C}"/>
              </a:ext>
            </a:extLst>
          </p:cNvPr>
          <p:cNvSpPr txBox="1"/>
          <p:nvPr/>
        </p:nvSpPr>
        <p:spPr>
          <a:xfrm>
            <a:off x="1603231" y="3519054"/>
            <a:ext cx="7467600" cy="30777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number</a:t>
            </a:r>
            <a:r>
              <a:rPr lang="en-US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= 0;</a:t>
            </a:r>
          </a:p>
          <a:p>
            <a:pPr>
              <a:defRPr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number</a:t>
            </a:r>
            <a:r>
              <a:rPr lang="en-US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(++</a:t>
            </a:r>
            <a:r>
              <a:rPr lang="en-US" b="1" i="1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number</a:t>
            </a:r>
            <a:r>
              <a:rPr lang="en-US" b="1" i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);</a:t>
            </a:r>
            <a:r>
              <a:rPr lang="en-US" alt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//number = number + 1;</a:t>
            </a:r>
          </a:p>
          <a:p>
            <a:pPr>
              <a:defRPr/>
            </a:pPr>
            <a:r>
              <a:rPr lang="en-US" b="1" i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                             //</a:t>
            </a:r>
            <a:r>
              <a:rPr lang="en-US" b="1" i="1" dirty="0" err="1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println</a:t>
            </a:r>
            <a:r>
              <a:rPr lang="en-US" b="1" i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(number);</a:t>
            </a:r>
          </a:p>
          <a:p>
            <a:pPr>
              <a:defRPr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number</a:t>
            </a:r>
            <a:r>
              <a:rPr lang="en-US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endParaRPr lang="en-US" b="1" i="1" dirty="0">
              <a:solidFill>
                <a:srgbClr val="000000"/>
              </a:solidFill>
              <a:highlight>
                <a:srgbClr val="D4D4D4"/>
              </a:highlight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Output: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84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001D78-8FC8-C669-C313-D9B4B8AEE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63" y="0"/>
            <a:ext cx="8458200" cy="662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import </a:t>
            </a:r>
            <a:r>
              <a:rPr lang="en-US" altLang="en-US" sz="1800" dirty="0" err="1">
                <a:latin typeface="Consolas" panose="020B0609020204030204" pitchFamily="49" charset="0"/>
              </a:rPr>
              <a:t>java.util.Scanner</a:t>
            </a:r>
            <a:r>
              <a:rPr lang="en-US" altLang="en-US" sz="18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TotalSales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sumNumbers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totalNumbers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 = 0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>
                <a:latin typeface="Consolas" panose="020B0609020204030204" pitchFamily="49" charset="0"/>
              </a:rPr>
              <a:t>Scanner kb = </a:t>
            </a:r>
            <a:r>
              <a:rPr lang="en-US" altLang="en-US" sz="1800" b="1" dirty="0">
                <a:latin typeface="Consolas" panose="020B0609020204030204" pitchFamily="49" charset="0"/>
              </a:rPr>
              <a:t>new Scanner(System.</a:t>
            </a:r>
            <a:r>
              <a:rPr lang="en-US" altLang="en-US" sz="1800" b="1" i="1" dirty="0">
                <a:latin typeface="Consolas" panose="020B0609020204030204" pitchFamily="49" charset="0"/>
              </a:rPr>
              <a:t>in);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FF00FF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FF00FF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1800" b="1" i="1" dirty="0">
                <a:solidFill>
                  <a:srgbClr val="FF00FF"/>
                </a:solidFill>
                <a:latin typeface="Consolas" panose="020B0609020204030204" pitchFamily="49" charset="0"/>
              </a:rPr>
              <a:t>("Enter a positive number, "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FF00FF"/>
                </a:solidFill>
                <a:latin typeface="Consolas" panose="020B0609020204030204" pitchFamily="49" charset="0"/>
              </a:rPr>
              <a:t>			  + "otherwise -1 for ending");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	number = </a:t>
            </a:r>
            <a:r>
              <a:rPr lang="en-US" altLang="en-US" sz="1800" dirty="0" err="1">
                <a:solidFill>
                  <a:srgbClr val="FF00FF"/>
                </a:solidFill>
                <a:latin typeface="Consolas" panose="020B0609020204030204" pitchFamily="49" charset="0"/>
              </a:rPr>
              <a:t>kb.nextInt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	while(number != -1)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    </a:t>
            </a:r>
            <a:r>
              <a:rPr lang="en-US" altLang="en-US" sz="1800" dirty="0" err="1">
                <a:latin typeface="Consolas" panose="020B0609020204030204" pitchFamily="49" charset="0"/>
              </a:rPr>
              <a:t>totalNumbers</a:t>
            </a:r>
            <a:r>
              <a:rPr lang="en-US" altLang="en-US" sz="1800" dirty="0">
                <a:latin typeface="Consolas" panose="020B0609020204030204" pitchFamily="49" charset="0"/>
              </a:rPr>
              <a:t>++;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    </a:t>
            </a:r>
            <a:r>
              <a:rPr lang="en-US" altLang="en-US" sz="1800" dirty="0" err="1">
                <a:latin typeface="Consolas" panose="020B0609020204030204" pitchFamily="49" charset="0"/>
              </a:rPr>
              <a:t>sumNumbers</a:t>
            </a:r>
            <a:r>
              <a:rPr lang="en-US" altLang="en-US" sz="1800" dirty="0">
                <a:latin typeface="Consolas" panose="020B0609020204030204" pitchFamily="49" charset="0"/>
              </a:rPr>
              <a:t> += number;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    </a:t>
            </a:r>
            <a:r>
              <a:rPr lang="en-US" altLang="en-US" sz="1800" dirty="0" err="1">
                <a:solidFill>
                  <a:srgbClr val="FF00FF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FF00FF"/>
                </a:solidFill>
                <a:latin typeface="Consolas" panose="020B0609020204030204" pitchFamily="49" charset="0"/>
              </a:rPr>
              <a:t>out.println</a:t>
            </a:r>
            <a:r>
              <a:rPr lang="en-US" altLang="en-US" sz="1800" b="1" i="1" dirty="0">
                <a:solidFill>
                  <a:srgbClr val="FF00FF"/>
                </a:solidFill>
                <a:latin typeface="Consolas" panose="020B0609020204030204" pitchFamily="49" charset="0"/>
              </a:rPr>
              <a:t>("Enter a positive number, "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solidFill>
                  <a:srgbClr val="FF00FF"/>
                </a:solidFill>
                <a:latin typeface="Consolas" panose="020B0609020204030204" pitchFamily="49" charset="0"/>
              </a:rPr>
              <a:t>			      + "otherwise -1 for ending");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	    number = </a:t>
            </a:r>
            <a:r>
              <a:rPr lang="en-US" altLang="en-US" sz="1800" dirty="0" err="1">
                <a:solidFill>
                  <a:srgbClr val="FF00FF"/>
                </a:solidFill>
                <a:latin typeface="Consolas" panose="020B0609020204030204" pitchFamily="49" charset="0"/>
              </a:rPr>
              <a:t>kb.nextInt</a:t>
            </a:r>
            <a:r>
              <a:rPr lang="en-US" altLang="en-US" sz="1800" dirty="0">
                <a:solidFill>
                  <a:srgbClr val="FF00FF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	if (</a:t>
            </a:r>
            <a:r>
              <a:rPr lang="en-US" altLang="en-US" sz="1800" b="1" dirty="0" err="1">
                <a:latin typeface="Consolas" panose="020B0609020204030204" pitchFamily="49" charset="0"/>
              </a:rPr>
              <a:t>totalNumbers</a:t>
            </a:r>
            <a:r>
              <a:rPr lang="en-US" altLang="en-US" sz="1800" b="1" dirty="0">
                <a:latin typeface="Consolas" panose="020B0609020204030204" pitchFamily="49" charset="0"/>
              </a:rPr>
              <a:t>== 0)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 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1800" b="1" i="1" dirty="0">
                <a:latin typeface="Consolas" panose="020B0609020204030204" pitchFamily="49" charset="0"/>
              </a:rPr>
              <a:t>("Sum of 0 number is none!");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	else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	 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b="1" i="1" dirty="0">
                <a:latin typeface="Consolas" panose="020B0609020204030204" pitchFamily="49" charset="0"/>
              </a:rPr>
              <a:t>("Sum of the %d number(s) is %d.\n",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i="1" dirty="0">
                <a:latin typeface="Consolas" panose="020B0609020204030204" pitchFamily="49" charset="0"/>
              </a:rPr>
              <a:t>                         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totalNumbers</a:t>
            </a:r>
            <a:r>
              <a:rPr lang="en-US" altLang="en-US" sz="1800" b="1" i="1" dirty="0">
                <a:latin typeface="Consolas" panose="020B0609020204030204" pitchFamily="49" charset="0"/>
              </a:rPr>
              <a:t>, </a:t>
            </a:r>
            <a:r>
              <a:rPr lang="en-US" altLang="en-US" sz="1800" b="1" i="1" dirty="0" err="1">
                <a:latin typeface="Consolas" panose="020B0609020204030204" pitchFamily="49" charset="0"/>
              </a:rPr>
              <a:t>sumNumbers</a:t>
            </a:r>
            <a:r>
              <a:rPr lang="en-US" altLang="en-US" sz="1800" b="1" i="1" dirty="0">
                <a:latin typeface="Consolas" panose="020B0609020204030204" pitchFamily="49" charset="0"/>
              </a:rPr>
              <a:t> );   </a:t>
            </a: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60200A-76D7-C3AD-0E39-3DF90E01697D}"/>
              </a:ext>
            </a:extLst>
          </p:cNvPr>
          <p:cNvSpPr/>
          <p:nvPr/>
        </p:nvSpPr>
        <p:spPr>
          <a:xfrm>
            <a:off x="7377546" y="342029"/>
            <a:ext cx="4814454" cy="286232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a positive number, otherwise -1 for ending</a:t>
            </a:r>
          </a:p>
          <a:p>
            <a:pPr>
              <a:defRPr/>
            </a:pPr>
            <a:r>
              <a:rPr lang="en-US" dirty="0">
                <a:solidFill>
                  <a:srgbClr val="00C8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 of 0 number is none!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 positive number, otherwise -1 for ending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 positive number, otherwise -1 for ending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the 1 number(s) is 0.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00BDD2-E3A2-7230-45F7-AA83E57E5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440" y="3204351"/>
            <a:ext cx="4783283" cy="258532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Enter a positive number, otherwise -1 for ending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101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Enter a positive number, otherwise -1 for ending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102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Enter a positive number, otherwise -1 for ending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103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Enter a positive number, otherwise -1 for ending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-1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1800" dirty="0"/>
              <a:t>Sum of the 3 number(s) is 306.</a:t>
            </a:r>
          </a:p>
        </p:txBody>
      </p:sp>
    </p:spTree>
    <p:extLst>
      <p:ext uri="{BB962C8B-B14F-4D97-AF65-F5344CB8AC3E}">
        <p14:creationId xmlns:p14="http://schemas.microsoft.com/office/powerpoint/2010/main" val="35065834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8EC83FC-7BDF-DEF5-4E90-41CF9F11DA04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4" y="272833"/>
            <a:ext cx="2885209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Nested Loops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667A46B-F109-3787-4DD2-512FF3CC1173}"/>
              </a:ext>
            </a:extLst>
          </p:cNvPr>
          <p:cNvSpPr txBox="1">
            <a:spLocks noChangeArrowheads="1"/>
          </p:cNvSpPr>
          <p:nvPr/>
        </p:nvSpPr>
        <p:spPr>
          <a:xfrm>
            <a:off x="1478974" y="1808128"/>
            <a:ext cx="829468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if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statements, loops can be nested.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loop is nested, the inner loop will execute all of its iterations for each time the outer loop executes once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ts val="1800"/>
              </a:spcBef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for(int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 = 0;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 &lt; 10;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++)</a:t>
            </a:r>
          </a:p>
          <a:p>
            <a:pPr lvl="2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</a:t>
            </a:r>
            <a:r>
              <a:rPr lang="en-US" altLang="en-US" sz="2400" dirty="0">
                <a:latin typeface="Consolas" panose="020B0609020204030204" pitchFamily="49" charset="0"/>
              </a:rPr>
              <a:t>for(int j = 0; j &lt; 10; </a:t>
            </a:r>
            <a:r>
              <a:rPr lang="en-US" altLang="en-US" sz="2400" dirty="0" err="1">
                <a:latin typeface="Consolas" panose="020B0609020204030204" pitchFamily="49" charset="0"/>
              </a:rPr>
              <a:t>j++</a:t>
            </a:r>
            <a:r>
              <a:rPr lang="en-US" altLang="en-US" sz="2400" dirty="0">
                <a:latin typeface="Consolas" panose="020B0609020204030204" pitchFamily="49" charset="0"/>
              </a:rPr>
              <a:t>)</a:t>
            </a:r>
          </a:p>
          <a:p>
            <a:pPr lvl="3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	loop statements;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loop statements in this example will execute 100 times.</a:t>
            </a:r>
          </a:p>
          <a:p>
            <a:pPr marL="457200" indent="-457200"/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Clock.java</a:t>
            </a:r>
            <a:endParaRPr lang="en-US" altLang="en-US" sz="20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972F4C4-FF35-071E-15F6-8109E2C83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864" y="5161313"/>
            <a:ext cx="6018562" cy="1631216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for(</a:t>
            </a:r>
            <a:r>
              <a:rPr lang="en-US" altLang="en-US" sz="2000" dirty="0" err="1">
                <a:latin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= 0; </a:t>
            </a: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 &lt; 10; </a:t>
            </a:r>
            <a:r>
              <a:rPr lang="en-US" altLang="en-US" sz="2000" dirty="0" err="1"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latin typeface="Consolas" panose="020B0609020204030204" pitchFamily="49" charset="0"/>
              </a:rPr>
              <a:t>++)</a:t>
            </a:r>
          </a:p>
          <a:p>
            <a:pPr lvl="1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{</a:t>
            </a:r>
          </a:p>
          <a:p>
            <a:pPr lvl="2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for(</a:t>
            </a:r>
            <a:r>
              <a:rPr lang="en-US" altLang="en-US" sz="2000" dirty="0" err="1">
                <a:latin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</a:rPr>
              <a:t> j = 0; j &lt; 10; </a:t>
            </a:r>
            <a:r>
              <a:rPr lang="en-US" altLang="en-US" sz="2000" dirty="0" err="1">
                <a:latin typeface="Consolas" panose="020B0609020204030204" pitchFamily="49" charset="0"/>
              </a:rPr>
              <a:t>j++</a:t>
            </a:r>
            <a:r>
              <a:rPr lang="en-US" altLang="en-US" sz="2000" dirty="0">
                <a:latin typeface="Consolas" panose="020B0609020204030204" pitchFamily="49" charset="0"/>
              </a:rPr>
              <a:t>)</a:t>
            </a:r>
          </a:p>
          <a:p>
            <a:pPr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{loop statements;}</a:t>
            </a:r>
            <a:r>
              <a:rPr lang="en-US" altLang="en-US" spc="-100" dirty="0">
                <a:latin typeface="Consolas" panose="020B0609020204030204" pitchFamily="49" charset="0"/>
              </a:rPr>
              <a:t>//end inner for</a:t>
            </a:r>
          </a:p>
          <a:p>
            <a:pPr marL="457200"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}</a:t>
            </a:r>
            <a:r>
              <a:rPr lang="en-US" altLang="en-US" spc="-100" dirty="0">
                <a:latin typeface="Consolas" panose="020B0609020204030204" pitchFamily="49" charset="0"/>
              </a:rPr>
              <a:t>//end outer for-loop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E652B677-4D9B-457E-B86B-E90211F7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819" y="270103"/>
            <a:ext cx="3927370" cy="2062103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ts val="0"/>
              </a:spcBef>
              <a:buClr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int </a:t>
            </a:r>
            <a:r>
              <a:rPr lang="en-US" altLang="en-US" sz="1600" dirty="0" err="1">
                <a:latin typeface="Consolas" panose="020B0609020204030204" pitchFamily="49" charset="0"/>
              </a:rPr>
              <a:t>i</a:t>
            </a:r>
            <a:r>
              <a:rPr lang="en-US" altLang="en-US" sz="1600" dirty="0">
                <a:latin typeface="Consolas" panose="020B0609020204030204" pitchFamily="49" charset="0"/>
              </a:rPr>
              <a:t> = 0;</a:t>
            </a:r>
          </a:p>
          <a:p>
            <a:pPr lvl="1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while(</a:t>
            </a:r>
            <a:r>
              <a:rPr lang="en-US" altLang="en-US" sz="1600" dirty="0" err="1">
                <a:latin typeface="Consolas" panose="020B0609020204030204" pitchFamily="49" charset="0"/>
              </a:rPr>
              <a:t>i</a:t>
            </a:r>
            <a:r>
              <a:rPr lang="en-US" altLang="en-US" sz="1600" dirty="0">
                <a:latin typeface="Consolas" panose="020B0609020204030204" pitchFamily="49" charset="0"/>
              </a:rPr>
              <a:t> &lt; 10)  ; </a:t>
            </a:r>
            <a:r>
              <a:rPr lang="en-US" altLang="en-US" sz="1600" dirty="0" err="1">
                <a:latin typeface="Consolas" panose="020B0609020204030204" pitchFamily="49" charset="0"/>
              </a:rPr>
              <a:t>i</a:t>
            </a:r>
            <a:r>
              <a:rPr lang="en-US" altLang="en-US" sz="1600" dirty="0">
                <a:latin typeface="Consolas" panose="020B0609020204030204" pitchFamily="49" charset="0"/>
              </a:rPr>
              <a:t>++)</a:t>
            </a:r>
          </a:p>
          <a:p>
            <a:pPr lvl="1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{  int j = 0;</a:t>
            </a:r>
          </a:p>
          <a:p>
            <a:pPr lvl="2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while(j &lt; 1)</a:t>
            </a:r>
          </a:p>
          <a:p>
            <a:pPr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{ loop statements; </a:t>
            </a:r>
          </a:p>
          <a:p>
            <a:pPr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latin typeface="Consolas" panose="020B0609020204030204" pitchFamily="49" charset="0"/>
              </a:rPr>
              <a:t>j++</a:t>
            </a:r>
            <a:r>
              <a:rPr lang="en-US" altLang="en-US" sz="1600" dirty="0">
                <a:latin typeface="Consolas" panose="020B0609020204030204" pitchFamily="49" charset="0"/>
              </a:rPr>
              <a:t>;}</a:t>
            </a:r>
            <a:r>
              <a:rPr lang="en-US" altLang="en-US" sz="1600" spc="-100" dirty="0">
                <a:latin typeface="Consolas" panose="020B0609020204030204" pitchFamily="49" charset="0"/>
              </a:rPr>
              <a:t>//end inner for</a:t>
            </a:r>
          </a:p>
          <a:p>
            <a:pPr marL="914400"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spc="-100" dirty="0" err="1">
                <a:latin typeface="Consolas" panose="020B0609020204030204" pitchFamily="49" charset="0"/>
              </a:rPr>
              <a:t>i</a:t>
            </a:r>
            <a:r>
              <a:rPr lang="en-US" altLang="en-US" sz="1600" spc="-100" dirty="0">
                <a:latin typeface="Consolas" panose="020B0609020204030204" pitchFamily="49" charset="0"/>
              </a:rPr>
              <a:t>++;</a:t>
            </a:r>
          </a:p>
          <a:p>
            <a:pPr marL="457200" lvl="3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600" dirty="0">
                <a:latin typeface="Consolas" panose="020B0609020204030204" pitchFamily="49" charset="0"/>
              </a:rPr>
              <a:t>}</a:t>
            </a:r>
            <a:r>
              <a:rPr lang="en-US" altLang="en-US" sz="1600" spc="-100" dirty="0">
                <a:latin typeface="Consolas" panose="020B0609020204030204" pitchFamily="49" charset="0"/>
              </a:rPr>
              <a:t>//end outer for-loop</a:t>
            </a:r>
          </a:p>
        </p:txBody>
      </p:sp>
    </p:spTree>
    <p:extLst>
      <p:ext uri="{BB962C8B-B14F-4D97-AF65-F5344CB8AC3E}">
        <p14:creationId xmlns:p14="http://schemas.microsoft.com/office/powerpoint/2010/main" val="11310908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99C75C-11B1-5EDE-48C5-70AB4293A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194" y="661554"/>
            <a:ext cx="6843823" cy="5940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System.</a:t>
            </a:r>
            <a:r>
              <a:rPr lang="nn-NO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nn-NO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 is "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System.</a:t>
            </a:r>
            <a:r>
              <a:rPr lang="nl-NL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nl-NL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j is "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l-NL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593050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4DB7A4-0DFD-DCD6-10C9-ED5170278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451" y="432955"/>
            <a:ext cx="6843823" cy="5940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System.</a:t>
            </a:r>
            <a:r>
              <a:rPr lang="nn-NO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nn-NO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"i is "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System.</a:t>
            </a:r>
            <a:r>
              <a:rPr lang="nl-NL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nl-NL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j is "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l-NL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nl-NL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B4DCEC-D1AD-DEF6-815C-287FEAE48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199" y="855230"/>
            <a:ext cx="1219200" cy="56324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j is 4</a:t>
            </a:r>
          </a:p>
        </p:txBody>
      </p:sp>
      <p:sp>
        <p:nvSpPr>
          <p:cNvPr id="4" name="Diamond 1">
            <a:extLst>
              <a:ext uri="{FF2B5EF4-FFF2-40B4-BE49-F238E27FC236}">
                <a16:creationId xmlns:a16="http://schemas.microsoft.com/office/drawing/2014/main" id="{DA7F8ED4-ABE9-34BE-830F-B247AA2B0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075" y="4166755"/>
            <a:ext cx="1295400" cy="434975"/>
          </a:xfrm>
          <a:prstGeom prst="diamond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/>
              <a:t>i</a:t>
            </a:r>
            <a:r>
              <a:rPr lang="en-US" altLang="en-US" sz="2000" dirty="0"/>
              <a:t> &lt; 3</a:t>
            </a:r>
          </a:p>
        </p:txBody>
      </p:sp>
      <p:sp>
        <p:nvSpPr>
          <p:cNvPr id="5" name="Diamond 2">
            <a:extLst>
              <a:ext uri="{FF2B5EF4-FFF2-40B4-BE49-F238E27FC236}">
                <a16:creationId xmlns:a16="http://schemas.microsoft.com/office/drawing/2014/main" id="{FB098BF3-BCAD-A770-6DDB-BCDF91A77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075" y="5478030"/>
            <a:ext cx="1295400" cy="381000"/>
          </a:xfrm>
          <a:prstGeom prst="diamond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j &lt; 5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6C6CA1D-DC4F-DC44-261F-ABC490D62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175" y="3480955"/>
            <a:ext cx="1181100" cy="3810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 = 0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6AEE33B-E8F0-689E-9BAA-6F5C07E3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038" y="4828743"/>
            <a:ext cx="1181100" cy="3810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j = 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91831DB-39BF-5DDC-6889-42D61103F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075" y="5233555"/>
            <a:ext cx="1181100" cy="3810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print; j ++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7EFC89-EC33-25F7-6A9C-912EB8D1C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9538" y="3881005"/>
            <a:ext cx="1181100" cy="3810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print;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++</a:t>
            </a:r>
          </a:p>
        </p:txBody>
      </p:sp>
      <p:cxnSp>
        <p:nvCxnSpPr>
          <p:cNvPr id="10" name="Straight Arrow Connector 12">
            <a:extLst>
              <a:ext uri="{FF2B5EF4-FFF2-40B4-BE49-F238E27FC236}">
                <a16:creationId xmlns:a16="http://schemas.microsoft.com/office/drawing/2014/main" id="{7DDF8EA0-B23A-8511-C8E7-FF79540AF187}"/>
              </a:ext>
            </a:extLst>
          </p:cNvPr>
          <p:cNvCxnSpPr>
            <a:cxnSpLocks noChangeShapeType="1"/>
            <a:stCxn id="6" idx="2"/>
            <a:endCxn id="4" idx="0"/>
          </p:cNvCxnSpPr>
          <p:nvPr/>
        </p:nvCxnSpPr>
        <p:spPr bwMode="auto">
          <a:xfrm>
            <a:off x="4812725" y="3861955"/>
            <a:ext cx="1905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6">
            <a:extLst>
              <a:ext uri="{FF2B5EF4-FFF2-40B4-BE49-F238E27FC236}">
                <a16:creationId xmlns:a16="http://schemas.microsoft.com/office/drawing/2014/main" id="{6D8E8047-CB49-1B49-91C0-DF42D4EE7E6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22250" y="4563630"/>
            <a:ext cx="1905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7">
            <a:extLst>
              <a:ext uri="{FF2B5EF4-FFF2-40B4-BE49-F238E27FC236}">
                <a16:creationId xmlns:a16="http://schemas.microsoft.com/office/drawing/2014/main" id="{EE74055D-EC2B-BF73-4490-7630C3C5FA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23838" y="5192280"/>
            <a:ext cx="1905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8">
            <a:extLst>
              <a:ext uri="{FF2B5EF4-FFF2-40B4-BE49-F238E27FC236}">
                <a16:creationId xmlns:a16="http://schemas.microsoft.com/office/drawing/2014/main" id="{91046D85-C480-B88A-38E8-5B3C1742E1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36538" y="5790768"/>
            <a:ext cx="1905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5">
            <a:extLst>
              <a:ext uri="{FF2B5EF4-FFF2-40B4-BE49-F238E27FC236}">
                <a16:creationId xmlns:a16="http://schemas.microsoft.com/office/drawing/2014/main" id="{2E049259-E28C-927B-0F80-EF3C977FF6DF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250625" y="6071755"/>
            <a:ext cx="1590675" cy="238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20">
            <a:extLst>
              <a:ext uri="{FF2B5EF4-FFF2-40B4-BE49-F238E27FC236}">
                <a16:creationId xmlns:a16="http://schemas.microsoft.com/office/drawing/2014/main" id="{473BEFF5-C671-CB67-8283-A0994123AF66}"/>
              </a:ext>
            </a:extLst>
          </p:cNvPr>
          <p:cNvCxnSpPr>
            <a:cxnSpLocks/>
            <a:endCxn id="8" idx="2"/>
          </p:cNvCxnSpPr>
          <p:nvPr/>
        </p:nvCxnSpPr>
        <p:spPr bwMode="auto">
          <a:xfrm flipV="1">
            <a:off x="3250625" y="5614555"/>
            <a:ext cx="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24">
            <a:extLst>
              <a:ext uri="{FF2B5EF4-FFF2-40B4-BE49-F238E27FC236}">
                <a16:creationId xmlns:a16="http://schemas.microsoft.com/office/drawing/2014/main" id="{FC4638D8-5E1A-20CD-C683-33C31D69C32A}"/>
              </a:ext>
            </a:extLst>
          </p:cNvPr>
          <p:cNvCxnSpPr>
            <a:cxnSpLocks noChangeShapeType="1"/>
            <a:stCxn id="8" idx="3"/>
          </p:cNvCxnSpPr>
          <p:nvPr/>
        </p:nvCxnSpPr>
        <p:spPr bwMode="auto">
          <a:xfrm flipV="1">
            <a:off x="3841175" y="5385955"/>
            <a:ext cx="981075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26">
            <a:extLst>
              <a:ext uri="{FF2B5EF4-FFF2-40B4-BE49-F238E27FC236}">
                <a16:creationId xmlns:a16="http://schemas.microsoft.com/office/drawing/2014/main" id="{FCAD1E6F-1613-D1C1-94E3-8E572A87D2C7}"/>
              </a:ext>
            </a:extLst>
          </p:cNvPr>
          <p:cNvCxnSpPr>
            <a:cxnSpLocks noChangeShapeType="1"/>
            <a:stCxn id="5" idx="3"/>
          </p:cNvCxnSpPr>
          <p:nvPr/>
        </p:nvCxnSpPr>
        <p:spPr bwMode="auto">
          <a:xfrm>
            <a:off x="5479475" y="5668530"/>
            <a:ext cx="113823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28">
            <a:extLst>
              <a:ext uri="{FF2B5EF4-FFF2-40B4-BE49-F238E27FC236}">
                <a16:creationId xmlns:a16="http://schemas.microsoft.com/office/drawing/2014/main" id="{1DEC544A-D90B-568B-9EC8-24F6F7811C13}"/>
              </a:ext>
            </a:extLst>
          </p:cNvPr>
          <p:cNvCxnSpPr>
            <a:cxnSpLocks/>
            <a:endCxn id="9" idx="2"/>
          </p:cNvCxnSpPr>
          <p:nvPr/>
        </p:nvCxnSpPr>
        <p:spPr bwMode="auto">
          <a:xfrm flipH="1" flipV="1">
            <a:off x="6570088" y="4262005"/>
            <a:ext cx="19050" cy="1352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88063">
            <a:extLst>
              <a:ext uri="{FF2B5EF4-FFF2-40B4-BE49-F238E27FC236}">
                <a16:creationId xmlns:a16="http://schemas.microsoft.com/office/drawing/2014/main" id="{2D35F7D3-7C16-F8EF-2B37-86FA51058182}"/>
              </a:ext>
            </a:extLst>
          </p:cNvPr>
          <p:cNvCxnSpPr>
            <a:cxnSpLocks noChangeShapeType="1"/>
            <a:stCxn id="9" idx="1"/>
          </p:cNvCxnSpPr>
          <p:nvPr/>
        </p:nvCxnSpPr>
        <p:spPr bwMode="auto">
          <a:xfrm flipH="1">
            <a:off x="4831775" y="4071505"/>
            <a:ext cx="11477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34">
            <a:extLst>
              <a:ext uri="{FF2B5EF4-FFF2-40B4-BE49-F238E27FC236}">
                <a16:creationId xmlns:a16="http://schemas.microsoft.com/office/drawing/2014/main" id="{8AC08109-DD8D-AA96-FD33-6C9B95B0769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36313" y="4393768"/>
            <a:ext cx="1147762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88064">
            <a:extLst>
              <a:ext uri="{FF2B5EF4-FFF2-40B4-BE49-F238E27FC236}">
                <a16:creationId xmlns:a16="http://schemas.microsoft.com/office/drawing/2014/main" id="{90847518-249D-4CDC-C48A-F16351C9D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125" y="5639955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</a:t>
            </a:r>
          </a:p>
        </p:txBody>
      </p:sp>
      <p:sp>
        <p:nvSpPr>
          <p:cNvPr id="22" name="TextBox 88067">
            <a:extLst>
              <a:ext uri="{FF2B5EF4-FFF2-40B4-BE49-F238E27FC236}">
                <a16:creationId xmlns:a16="http://schemas.microsoft.com/office/drawing/2014/main" id="{883B0AF9-A2B6-3D79-9D29-B90CF599D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263" y="4030230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</a:t>
            </a:r>
          </a:p>
        </p:txBody>
      </p:sp>
      <p:sp>
        <p:nvSpPr>
          <p:cNvPr id="23" name="TextBox 88068">
            <a:extLst>
              <a:ext uri="{FF2B5EF4-FFF2-40B4-BE49-F238E27FC236}">
                <a16:creationId xmlns:a16="http://schemas.microsoft.com/office/drawing/2014/main" id="{4A3CE6C1-FDE3-DC0B-6A5D-E2CB5DACA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925" y="5663768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t</a:t>
            </a:r>
          </a:p>
        </p:txBody>
      </p:sp>
      <p:sp>
        <p:nvSpPr>
          <p:cNvPr id="24" name="TextBox 88069">
            <a:extLst>
              <a:ext uri="{FF2B5EF4-FFF2-40B4-BE49-F238E27FC236}">
                <a16:creationId xmlns:a16="http://schemas.microsoft.com/office/drawing/2014/main" id="{08C85720-A85E-CA57-A142-21D406FF4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00" y="4503305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t</a:t>
            </a:r>
          </a:p>
        </p:txBody>
      </p:sp>
      <p:cxnSp>
        <p:nvCxnSpPr>
          <p:cNvPr id="25" name="Straight Connector 88071">
            <a:extLst>
              <a:ext uri="{FF2B5EF4-FFF2-40B4-BE49-F238E27FC236}">
                <a16:creationId xmlns:a16="http://schemas.microsoft.com/office/drawing/2014/main" id="{6C4C1B2C-3B20-646F-EB72-A7970661DA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79075" y="4700155"/>
            <a:ext cx="37004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44">
            <a:extLst>
              <a:ext uri="{FF2B5EF4-FFF2-40B4-BE49-F238E27FC236}">
                <a16:creationId xmlns:a16="http://schemas.microsoft.com/office/drawing/2014/main" id="{8B03303B-3E2B-CA94-78F8-26F4A10FECEB}"/>
              </a:ext>
            </a:extLst>
          </p:cNvPr>
          <p:cNvCxnSpPr>
            <a:cxnSpLocks/>
          </p:cNvCxnSpPr>
          <p:nvPr/>
        </p:nvCxnSpPr>
        <p:spPr bwMode="auto">
          <a:xfrm>
            <a:off x="2279075" y="6300355"/>
            <a:ext cx="381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88073">
            <a:extLst>
              <a:ext uri="{FF2B5EF4-FFF2-40B4-BE49-F238E27FC236}">
                <a16:creationId xmlns:a16="http://schemas.microsoft.com/office/drawing/2014/main" id="{5A0BF90E-2421-C3A9-39A1-C9654F191014}"/>
              </a:ext>
            </a:extLst>
          </p:cNvPr>
          <p:cNvCxnSpPr>
            <a:cxnSpLocks/>
          </p:cNvCxnSpPr>
          <p:nvPr/>
        </p:nvCxnSpPr>
        <p:spPr bwMode="auto">
          <a:xfrm>
            <a:off x="5979538" y="4700155"/>
            <a:ext cx="63500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49">
            <a:extLst>
              <a:ext uri="{FF2B5EF4-FFF2-40B4-BE49-F238E27FC236}">
                <a16:creationId xmlns:a16="http://schemas.microsoft.com/office/drawing/2014/main" id="{28A646A1-24DC-2E59-C5AD-14AEB3E262C5}"/>
              </a:ext>
            </a:extLst>
          </p:cNvPr>
          <p:cNvCxnSpPr>
            <a:cxnSpLocks/>
          </p:cNvCxnSpPr>
          <p:nvPr/>
        </p:nvCxnSpPr>
        <p:spPr bwMode="auto">
          <a:xfrm flipH="1">
            <a:off x="2306063" y="4700155"/>
            <a:ext cx="9525" cy="160020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25802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EF68F09-A80C-8ACE-1032-85197891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547" y="1066800"/>
            <a:ext cx="81534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 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nThis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 is"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it-IT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it-IT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it-IT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0, </a:t>
            </a:r>
            <a:r>
              <a:rPr lang="it-IT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col</a:t>
            </a:r>
            <a:r>
              <a:rPr lang="it-IT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+1)*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jLimit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col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 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}//end inner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}//end outer for-loop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3491A5-5898-77F7-CE0E-39C1AD2C0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575" y="1990099"/>
            <a:ext cx="3048000" cy="3477875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0   1   2   3   4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0   1   2   3   4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0   1   2   3   4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0   1   2   3   4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5   6   7   8   9  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10   11   12  13  14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680904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89C7467-20D5-E686-60C8-2269A362FC10}"/>
              </a:ext>
            </a:extLst>
          </p:cNvPr>
          <p:cNvSpPr txBox="1">
            <a:spLocks noChangeArrowheads="1"/>
          </p:cNvSpPr>
          <p:nvPr/>
        </p:nvSpPr>
        <p:spPr>
          <a:xfrm>
            <a:off x="423863" y="1143000"/>
            <a:ext cx="7348537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4813" indent="-404813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loop is nested, the inner loop will execute all of its iterations for each time the outer loop executes once.</a:t>
            </a:r>
          </a:p>
          <a:p>
            <a:pPr lvl="1">
              <a:spcBef>
                <a:spcPts val="1800"/>
              </a:spcBef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for(int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 = 0;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 &lt; 10; </a:t>
            </a:r>
            <a:r>
              <a:rPr lang="en-US" altLang="en-US" dirty="0" err="1">
                <a:latin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</a:rPr>
              <a:t>++)</a:t>
            </a:r>
          </a:p>
          <a:p>
            <a:pPr lvl="2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for(int j = 0; j &lt; 10; </a:t>
            </a:r>
            <a:r>
              <a:rPr lang="en-US" altLang="en-US" dirty="0" err="1">
                <a:latin typeface="Consolas" panose="020B0609020204030204" pitchFamily="49" charset="0"/>
              </a:rPr>
              <a:t>j++</a:t>
            </a:r>
            <a:r>
              <a:rPr lang="en-US" altLang="en-US" dirty="0">
                <a:latin typeface="Consolas" panose="020B0609020204030204" pitchFamily="49" charset="0"/>
              </a:rPr>
              <a:t>)</a:t>
            </a:r>
          </a:p>
          <a:p>
            <a:pPr lvl="3"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loop statements;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9EF99D-875D-3B01-10FF-849CD2B415A9}"/>
              </a:ext>
            </a:extLst>
          </p:cNvPr>
          <p:cNvSpPr txBox="1"/>
          <p:nvPr/>
        </p:nvSpPr>
        <p:spPr>
          <a:xfrm>
            <a:off x="866198" y="3661064"/>
            <a:ext cx="5867400" cy="269304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 eaLnBrk="1" hangingPunct="1">
              <a:spcBef>
                <a:spcPts val="1800"/>
              </a:spcBef>
              <a:defRPr/>
            </a:pP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for(</a:t>
            </a:r>
            <a:r>
              <a:rPr lang="en-US" altLang="en-US" sz="2200" dirty="0" err="1">
                <a:solidFill>
                  <a:srgbClr val="FF33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dirty="0" err="1">
                <a:solidFill>
                  <a:srgbClr val="FF33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dirty="0" err="1">
                <a:solidFill>
                  <a:srgbClr val="FF33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 &lt; 10; </a:t>
            </a:r>
            <a:r>
              <a:rPr lang="en-US" altLang="en-US" sz="2200" dirty="0" err="1">
                <a:solidFill>
                  <a:srgbClr val="FF33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++)</a:t>
            </a:r>
          </a:p>
          <a:p>
            <a:pPr lvl="1" eaLnBrk="1" hangingPunct="1">
              <a:spcBef>
                <a:spcPts val="1800"/>
              </a:spcBef>
              <a:defRPr/>
            </a:pP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{</a:t>
            </a:r>
          </a:p>
          <a:p>
            <a:pPr lvl="2" eaLnBrk="1" hangingPunct="1"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for(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 j = 0; j &lt; 10; 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j++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)</a:t>
            </a:r>
          </a:p>
          <a:p>
            <a:pPr lvl="2" eaLnBrk="1" hangingPunct="1"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{</a:t>
            </a:r>
          </a:p>
          <a:p>
            <a:pPr lvl="3" eaLnBrk="1" hangingPunct="1"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loop statements;</a:t>
            </a:r>
          </a:p>
          <a:p>
            <a:pPr marL="914400" lvl="3" eaLnBrk="1" hangingPunct="1"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}//end inner 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for_loop</a:t>
            </a:r>
            <a:endParaRPr lang="en-US" altLang="en-US" sz="2200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marL="457200" lvl="3" eaLnBrk="1" hangingPunct="1">
              <a:defRPr/>
            </a:pPr>
            <a:r>
              <a:rPr lang="en-US" altLang="en-US" sz="2200" dirty="0">
                <a:solidFill>
                  <a:srgbClr val="FF3300"/>
                </a:solidFill>
                <a:latin typeface="Consolas" panose="020B0609020204030204" pitchFamily="49" charset="0"/>
              </a:rPr>
              <a:t>}//end outer </a:t>
            </a:r>
            <a:r>
              <a:rPr lang="en-US" altLang="en-US" sz="2200" dirty="0" err="1">
                <a:solidFill>
                  <a:srgbClr val="FF3300"/>
                </a:solidFill>
                <a:latin typeface="Consolas" panose="020B0609020204030204" pitchFamily="49" charset="0"/>
              </a:rPr>
              <a:t>for_loop</a:t>
            </a:r>
            <a:endParaRPr lang="en-US" altLang="en-US" sz="2200" dirty="0">
              <a:solidFill>
                <a:srgbClr val="FF3300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5F8344-785C-B235-E0CF-4453FAE4D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805960"/>
              </p:ext>
            </p:extLst>
          </p:nvPr>
        </p:nvGraphicFramePr>
        <p:xfrm>
          <a:off x="7923352" y="166950"/>
          <a:ext cx="3402450" cy="669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075">
                  <a:extLst>
                    <a:ext uri="{9D8B030D-6E8A-4147-A177-3AD203B41FA5}">
                      <a16:colId xmlns:a16="http://schemas.microsoft.com/office/drawing/2014/main" val="376131361"/>
                    </a:ext>
                  </a:extLst>
                </a:gridCol>
                <a:gridCol w="567075">
                  <a:extLst>
                    <a:ext uri="{9D8B030D-6E8A-4147-A177-3AD203B41FA5}">
                      <a16:colId xmlns:a16="http://schemas.microsoft.com/office/drawing/2014/main" val="2694066692"/>
                    </a:ext>
                  </a:extLst>
                </a:gridCol>
                <a:gridCol w="567075">
                  <a:extLst>
                    <a:ext uri="{9D8B030D-6E8A-4147-A177-3AD203B41FA5}">
                      <a16:colId xmlns:a16="http://schemas.microsoft.com/office/drawing/2014/main" val="1872225813"/>
                    </a:ext>
                  </a:extLst>
                </a:gridCol>
                <a:gridCol w="567075">
                  <a:extLst>
                    <a:ext uri="{9D8B030D-6E8A-4147-A177-3AD203B41FA5}">
                      <a16:colId xmlns:a16="http://schemas.microsoft.com/office/drawing/2014/main" val="3067176092"/>
                    </a:ext>
                  </a:extLst>
                </a:gridCol>
                <a:gridCol w="567075">
                  <a:extLst>
                    <a:ext uri="{9D8B030D-6E8A-4147-A177-3AD203B41FA5}">
                      <a16:colId xmlns:a16="http://schemas.microsoft.com/office/drawing/2014/main" val="2897189016"/>
                    </a:ext>
                  </a:extLst>
                </a:gridCol>
                <a:gridCol w="567075">
                  <a:extLst>
                    <a:ext uri="{9D8B030D-6E8A-4147-A177-3AD203B41FA5}">
                      <a16:colId xmlns:a16="http://schemas.microsoft.com/office/drawing/2014/main" val="4197361727"/>
                    </a:ext>
                  </a:extLst>
                </a:gridCol>
              </a:tblGrid>
              <a:tr h="37172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&lt;10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J&lt;10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56530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50436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55201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06718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709855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512541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9634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564422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634626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15418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697467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86649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442467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578698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01762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46436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43797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61910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7AFE8A1-E921-60DA-9034-3D63CD87C9F7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0"/>
            <a:ext cx="2864427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Nested Loops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707061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F63B18-A054-DF34-AFF9-67BC2151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907" y="703119"/>
            <a:ext cx="814993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final 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iLimit</a:t>
            </a:r>
            <a:r>
              <a:rPr lang="en-US" altLang="en-US" sz="2200" b="1" dirty="0"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final int </a:t>
            </a:r>
            <a:r>
              <a:rPr lang="en-US" altLang="en-US" sz="2200" b="1" dirty="0" err="1">
                <a:latin typeface="Consolas" panose="020B0609020204030204" pitchFamily="49" charset="0"/>
              </a:rPr>
              <a:t>jLimit</a:t>
            </a:r>
            <a:r>
              <a:rPr lang="en-US" altLang="en-US" sz="2200" b="1" dirty="0"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b="1" dirty="0">
                <a:latin typeface="Consolas" panose="020B0609020204030204" pitchFamily="49" charset="0"/>
              </a:rPr>
              <a:t>for(int i = 0; i &lt; iLimit; i++)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latin typeface="Consolas" panose="020B0609020204030204" pitchFamily="49" charset="0"/>
              </a:rPr>
              <a:t>	//System.out.println("i is " + i);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latin typeface="Consolas" panose="020B0609020204030204" pitchFamily="49" charset="0"/>
              </a:rPr>
              <a:t>	for(int j = 0; j &lt; </a:t>
            </a:r>
            <a:r>
              <a:rPr lang="en-US" altLang="en-US" sz="2200" b="1" dirty="0" err="1">
                <a:latin typeface="Consolas" panose="020B0609020204030204" pitchFamily="49" charset="0"/>
              </a:rPr>
              <a:t>jLimit</a:t>
            </a:r>
            <a:r>
              <a:rPr lang="en-US" altLang="en-US" sz="2200" b="1" dirty="0"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latin typeface="Consolas" panose="020B0609020204030204" pitchFamily="49" charset="0"/>
              </a:rPr>
              <a:t>j++</a:t>
            </a:r>
            <a:r>
              <a:rPr lang="en-US" altLang="en-US" sz="2200" b="1" dirty="0"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latin typeface="Consolas" panose="020B0609020204030204" pitchFamily="49" charset="0"/>
              </a:rPr>
              <a:t>	System.</a:t>
            </a:r>
            <a:r>
              <a:rPr lang="nn-NO" altLang="en-US" sz="2200" b="1" i="1" dirty="0">
                <a:latin typeface="Consolas" panose="020B0609020204030204" pitchFamily="49" charset="0"/>
              </a:rPr>
              <a:t>out.print("(" + i + ", " + j + ") 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	</a:t>
            </a:r>
            <a:r>
              <a:rPr lang="en-US" altLang="en-US" sz="2200" dirty="0" err="1"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latin typeface="Consolas" panose="020B0609020204030204" pitchFamily="49" charset="0"/>
              </a:rPr>
              <a:t>out.print</a:t>
            </a:r>
            <a:r>
              <a:rPr lang="en-US" altLang="en-US" sz="2200" b="1" i="1" dirty="0">
                <a:latin typeface="Consolas" panose="020B0609020204030204" pitchFamily="49" charset="0"/>
              </a:rPr>
              <a:t>("\n");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C741A2-EAC9-0790-3904-608CB3DDC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199063"/>
            <a:ext cx="3733800" cy="11079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(0, 0) (0, 1) (0, 2) (0, 3) (0, 4)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(1, 0) (1, 1) (1, 2) (1, 3) (1, 4)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(2, 0) (2, 1) (2, 2) (2, 3) (2, 4)</a:t>
            </a:r>
          </a:p>
        </p:txBody>
      </p:sp>
    </p:spTree>
    <p:extLst>
      <p:ext uri="{BB962C8B-B14F-4D97-AF65-F5344CB8AC3E}">
        <p14:creationId xmlns:p14="http://schemas.microsoft.com/office/powerpoint/2010/main" val="1183378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4E6E1AD-A662-3A1E-13AC-22809DBC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664" y="893618"/>
            <a:ext cx="860020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irows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3;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jcolumns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irows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nn-NO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2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2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"\n"</a:t>
            </a:r>
            <a:r>
              <a:rPr lang="en-US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);//or “”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    for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200" b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jcolumns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n-NO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       System.</a:t>
            </a:r>
            <a:r>
              <a:rPr lang="nn-NO" altLang="en-US" sz="22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.print(</a:t>
            </a:r>
            <a:r>
              <a:rPr lang="nn-NO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"("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2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j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nn-NO" altLang="en-US" sz="22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") "</a:t>
            </a:r>
            <a:r>
              <a:rPr lang="nn-NO" altLang="en-US" sz="22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200" dirty="0"/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EE6B202-29AB-1FB2-59EF-598293FD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810" y="4748646"/>
            <a:ext cx="5486400" cy="1938992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(0, 0) (0, 1) (0, 2) (0, 3) (0, 4)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(1, 0) (1, 1) (1, 2) (1, 3) (1, 4)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(2, 0) (2, 1) (2, 2) (2, 3) (2, 4)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419921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24B3D8A-9A90-BDDB-304E-C7F03328D743}"/>
              </a:ext>
            </a:extLst>
          </p:cNvPr>
          <p:cNvSpPr txBox="1">
            <a:spLocks noChangeArrowheads="1"/>
          </p:cNvSpPr>
          <p:nvPr/>
        </p:nvSpPr>
        <p:spPr>
          <a:xfrm>
            <a:off x="1541318" y="628794"/>
            <a:ext cx="4319155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break</a:t>
            </a:r>
            <a:r>
              <a:rPr lang="en-US" altLang="en-US" sz="3200" dirty="0"/>
              <a:t> Statement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1B15C49-9368-71F9-06FA-0B18E379F52A}"/>
              </a:ext>
            </a:extLst>
          </p:cNvPr>
          <p:cNvSpPr txBox="1">
            <a:spLocks noChangeArrowheads="1"/>
          </p:cNvSpPr>
          <p:nvPr/>
        </p:nvSpPr>
        <p:spPr>
          <a:xfrm>
            <a:off x="1652154" y="2053936"/>
            <a:ext cx="7543800" cy="3183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break statement can be </a:t>
            </a:r>
            <a:r>
              <a:rPr lang="en-US" altLang="en-US" sz="2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abnormally terminate a loop.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the break statement in loops </a:t>
            </a:r>
            <a:r>
              <a:rPr lang="en-US" altLang="en-US" sz="2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bypasses the normal mechanisms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makes the code hard to read and maintain.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considered a bad form to use the break statement in this manner.</a:t>
            </a:r>
          </a:p>
        </p:txBody>
      </p:sp>
    </p:spTree>
    <p:extLst>
      <p:ext uri="{BB962C8B-B14F-4D97-AF65-F5344CB8AC3E}">
        <p14:creationId xmlns:p14="http://schemas.microsoft.com/office/powerpoint/2010/main" val="23348679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15760A-4A1D-C378-3B8E-A1D9192A3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4609" y="800100"/>
            <a:ext cx="7239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one!"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two!"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default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out!"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607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FB0DF59-1B80-3F12-0F21-D87A78B53909}"/>
              </a:ext>
            </a:extLst>
          </p:cNvPr>
          <p:cNvSpPr txBox="1">
            <a:spLocks noChangeArrowheads="1"/>
          </p:cNvSpPr>
          <p:nvPr/>
        </p:nvSpPr>
        <p:spPr>
          <a:xfrm>
            <a:off x="1455160" y="282432"/>
            <a:ext cx="7886700" cy="68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Increment and Decrement Operators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D9413FA-E11C-7E85-676C-7DE8CAE9E454}"/>
              </a:ext>
            </a:extLst>
          </p:cNvPr>
          <p:cNvSpPr txBox="1">
            <a:spLocks noChangeArrowheads="1"/>
          </p:cNvSpPr>
          <p:nvPr/>
        </p:nvSpPr>
        <p:spPr>
          <a:xfrm>
            <a:off x="1350530" y="969819"/>
            <a:ext cx="8435975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pt-BR" altLang="en-US" sz="2200" dirty="0"/>
              <a:t>    </a:t>
            </a:r>
            <a:r>
              <a:rPr lang="pt-BR" altLang="en-US" sz="2200" b="1" dirty="0"/>
              <a:t>int sum = 100, num = 10;</a:t>
            </a:r>
            <a:endParaRPr lang="en-US" altLang="en-US" sz="2200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String </a:t>
            </a:r>
            <a:r>
              <a:rPr lang="en-US" altLang="en-US" sz="2200" dirty="0" err="1"/>
              <a:t>strSumNum</a:t>
            </a:r>
            <a:r>
              <a:rPr lang="en-US" altLang="en-US" sz="2200" dirty="0"/>
              <a:t> = "sum = %d and num = %d. ";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 err="1"/>
              <a:t>System.</a:t>
            </a:r>
            <a:r>
              <a:rPr lang="en-US" altLang="en-US" sz="2200" b="1" i="1" dirty="0" err="1"/>
              <a:t>out.printf</a:t>
            </a:r>
            <a:r>
              <a:rPr lang="en-US" altLang="en-US" sz="2200" b="1" i="1" dirty="0"/>
              <a:t>("\n\</a:t>
            </a:r>
            <a:r>
              <a:rPr lang="en-US" altLang="en-US" sz="2200" b="1" i="1" dirty="0" err="1"/>
              <a:t>nIntially</a:t>
            </a:r>
            <a:r>
              <a:rPr lang="en-US" altLang="en-US" sz="2200" b="1" i="1" dirty="0"/>
              <a:t> " + </a:t>
            </a:r>
            <a:r>
              <a:rPr lang="en-US" altLang="en-US" sz="2200" b="1" i="1" dirty="0" err="1"/>
              <a:t>strSumNum</a:t>
            </a:r>
            <a:r>
              <a:rPr lang="en-US" altLang="en-US" sz="2200" b="1" i="1" dirty="0"/>
              <a:t>, sum, num);//100, 10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>
                <a:solidFill>
                  <a:srgbClr val="3333FF"/>
                </a:solidFill>
              </a:rPr>
              <a:t>sum = sum +  ++num; </a:t>
            </a:r>
            <a:r>
              <a:rPr lang="en-US" altLang="en-US" sz="2200" dirty="0"/>
              <a:t>//</a:t>
            </a:r>
            <a:r>
              <a:rPr lang="en-US" altLang="en-US" sz="2200" dirty="0">
                <a:solidFill>
                  <a:srgbClr val="3333FF"/>
                </a:solidFill>
              </a:rPr>
              <a:t>100 + (10+1) = 111</a:t>
            </a:r>
            <a:r>
              <a:rPr lang="en-US" altLang="en-US" sz="2200" dirty="0"/>
              <a:t>, 11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t-BR" altLang="en-US" sz="2200" dirty="0"/>
              <a:t>    System.</a:t>
            </a:r>
            <a:r>
              <a:rPr lang="pt-BR" altLang="en-US" sz="2200" b="1" i="1" dirty="0"/>
              <a:t>out.printf("\n" + strSumNum, sum, num);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>
                <a:solidFill>
                  <a:srgbClr val="3333FF"/>
                </a:solidFill>
              </a:rPr>
              <a:t>sum = ++num + sum; 11+1 + 111 = 123</a:t>
            </a:r>
            <a:r>
              <a:rPr lang="en-US" altLang="en-US" sz="2200" dirty="0"/>
              <a:t>, 12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t-BR" altLang="en-US" sz="2200" dirty="0"/>
              <a:t>    System.</a:t>
            </a:r>
            <a:r>
              <a:rPr lang="pt-BR" altLang="en-US" sz="2200" b="1" i="1" dirty="0"/>
              <a:t>out.printf("\n" + strSumNum, sum, num);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sum = 100; num = 10;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 err="1"/>
              <a:t>System.</a:t>
            </a:r>
            <a:r>
              <a:rPr lang="en-US" altLang="en-US" sz="2200" b="1" i="1" dirty="0" err="1"/>
              <a:t>out.printf</a:t>
            </a:r>
            <a:r>
              <a:rPr lang="en-US" altLang="en-US" sz="2200" b="1" i="1" dirty="0"/>
              <a:t>("\</a:t>
            </a:r>
            <a:r>
              <a:rPr lang="en-US" altLang="en-US" sz="2200" b="1" i="1" dirty="0" err="1"/>
              <a:t>nIntially</a:t>
            </a:r>
            <a:r>
              <a:rPr lang="en-US" altLang="en-US" sz="2200" b="1" i="1" dirty="0"/>
              <a:t> " + </a:t>
            </a:r>
            <a:r>
              <a:rPr lang="en-US" altLang="en-US" sz="2200" b="1" i="1" dirty="0" err="1"/>
              <a:t>strSumNum</a:t>
            </a:r>
            <a:r>
              <a:rPr lang="en-US" altLang="en-US" sz="2200" b="1" i="1" dirty="0"/>
              <a:t>, sum, num);//100, 10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>
                <a:solidFill>
                  <a:srgbClr val="3333FF"/>
                </a:solidFill>
              </a:rPr>
              <a:t>sum = sum + num++; 100+10= 110</a:t>
            </a:r>
            <a:r>
              <a:rPr lang="en-US" altLang="en-US" sz="2200" dirty="0"/>
              <a:t>, 10+1=11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t-BR" altLang="en-US" sz="2200" dirty="0"/>
              <a:t>    System.</a:t>
            </a:r>
            <a:r>
              <a:rPr lang="pt-BR" altLang="en-US" sz="2200" b="1" i="1" dirty="0"/>
              <a:t>out.printf("\n" + strSumNum, sum, num);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200" dirty="0"/>
              <a:t>    </a:t>
            </a:r>
            <a:r>
              <a:rPr lang="en-US" altLang="en-US" sz="2200" dirty="0">
                <a:solidFill>
                  <a:srgbClr val="3333FF"/>
                </a:solidFill>
              </a:rPr>
              <a:t>sum = num++ + sum;  110+11= 121</a:t>
            </a:r>
            <a:r>
              <a:rPr lang="en-US" altLang="en-US" sz="2200" dirty="0"/>
              <a:t>, 11+1=12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pt-BR" altLang="en-US" sz="2200" dirty="0"/>
              <a:t>    System.</a:t>
            </a:r>
            <a:r>
              <a:rPr lang="pt-BR" altLang="en-US" sz="2200" b="1" i="1" dirty="0"/>
              <a:t>out.printf("\n" + strSumNum, sum, num);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84216F-F9AB-03F0-2319-02AD984A36E3}"/>
              </a:ext>
            </a:extLst>
          </p:cNvPr>
          <p:cNvSpPr/>
          <p:nvPr/>
        </p:nvSpPr>
        <p:spPr>
          <a:xfrm>
            <a:off x="5680363" y="4900758"/>
            <a:ext cx="4824845" cy="19399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Intially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sum = 100 and num = 10.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= 111 and num = 11.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= 123 and num = 12. </a:t>
            </a:r>
          </a:p>
          <a:p>
            <a:pPr>
              <a:defRPr/>
            </a:pP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Intially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sum = 100 and num = 10.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= 110 and num = 11.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= 121 and num = 12.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4644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440FA-05DB-3C49-8D84-0D5B625F5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309" y="302359"/>
            <a:ext cx="7772400" cy="65556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string;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.length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index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switch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one!"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'b’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two!"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default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out!"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 end switch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index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++;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 end while()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5D3125-EC10-9357-A9FF-1E6F5B776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846" y="874712"/>
            <a:ext cx="2286000" cy="25542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Enter a string;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 err="1">
                <a:solidFill>
                  <a:srgbClr val="00C87D"/>
                </a:solidFill>
                <a:latin typeface="Consolas" panose="020B0609020204030204" pitchFamily="49" charset="0"/>
              </a:rPr>
              <a:t>abcd</a:t>
            </a:r>
            <a:r>
              <a:rPr lang="en-US" altLang="en-US" sz="2000" dirty="0">
                <a:solidFill>
                  <a:srgbClr val="00C87D"/>
                </a:solidFill>
                <a:latin typeface="Consolas" panose="020B0609020204030204" pitchFamily="49" charset="0"/>
              </a:rPr>
              <a:t> 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one!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two!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out!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out!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out!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This is out!</a:t>
            </a:r>
          </a:p>
        </p:txBody>
      </p:sp>
    </p:spTree>
    <p:extLst>
      <p:ext uri="{BB962C8B-B14F-4D97-AF65-F5344CB8AC3E}">
        <p14:creationId xmlns:p14="http://schemas.microsoft.com/office/powerpoint/2010/main" val="42009003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C31E92-0AFD-2BEE-03E1-4F3C370DA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627" y="141946"/>
            <a:ext cx="9431482" cy="657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ReadWriteFile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char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//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'a’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//String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i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"Enter a character: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   </a:t>
            </a:r>
          </a:p>
          <a:p>
            <a:pPr>
              <a:buFontTx/>
              <a:buNone/>
              <a:defRPr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//             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</a:rPr>
              <a:t>Input_String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QUESTION_MESSAGE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  <a:endParaRPr lang="en-US" alt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character: "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switch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one!"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	break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case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'b'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two!"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		break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	</a:t>
            </a:r>
            <a:r>
              <a:rPr lang="en-US" alt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default</a:t>
            </a:r>
            <a:r>
              <a:rPr lang="en-US" alt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out!"</a:t>
            </a:r>
            <a:r>
              <a:rPr lang="en-US" altLang="en-US" sz="1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16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60300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AC4BC5-25FE-7AAE-2B70-CCBCED35B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482" y="625763"/>
            <a:ext cx="8763000" cy="601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</a:t>
            </a:r>
            <a:r>
              <a:rPr lang="en-US" altLang="en-US" sz="18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showInputDialog</a:t>
            </a:r>
            <a:r>
              <a:rPr lang="en-US" altLang="en-US" sz="1800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null</a:t>
            </a:r>
            <a:r>
              <a:rPr lang="en-US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</a:p>
          <a:p>
            <a:pPr>
              <a:buFontTx/>
              <a:buNone/>
            </a:pPr>
            <a:r>
              <a:rPr lang="en-US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                    </a:t>
            </a:r>
            <a:r>
              <a:rPr lang="en-US" altLang="en-US" sz="18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"Enter a word: "</a:t>
            </a:r>
            <a:r>
              <a:rPr lang="en-US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18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</a:t>
            </a:r>
            <a:r>
              <a:rPr lang="en-US" altLang="en-US" sz="1800" b="1" i="1" dirty="0" err="1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Input_String</a:t>
            </a:r>
            <a:r>
              <a:rPr lang="en-US" altLang="en-US" sz="1800" b="1" i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</a:t>
            </a:r>
            <a:r>
              <a:rPr lang="en-US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</a:t>
            </a:r>
          </a:p>
          <a:p>
            <a:pPr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                     </a:t>
            </a:r>
            <a:r>
              <a:rPr lang="en-US" alt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JOptionPane.</a:t>
            </a:r>
            <a:r>
              <a:rPr lang="en-US" altLang="en-US" sz="1800" b="1" i="1" dirty="0" err="1">
                <a:solidFill>
                  <a:srgbClr val="0000C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QUESTION_MESSAGE</a:t>
            </a:r>
            <a:r>
              <a:rPr lang="en-US" altLang="en-US" sz="1800" b="1" i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endParaRPr lang="en-US" altLang="en-US" sz="1800" b="1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highlight>
                  <a:srgbClr val="FFFF00"/>
                </a:highlight>
                <a:latin typeface="Consolas" panose="020B0609020204030204" pitchFamily="49" charset="0"/>
              </a:rPr>
              <a:t>String str = </a:t>
            </a:r>
            <a:r>
              <a:rPr lang="en-US" altLang="en-US" sz="1800" dirty="0" err="1">
                <a:highlight>
                  <a:srgbClr val="FFFF00"/>
                </a:highlight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showInputDialog</a:t>
            </a:r>
            <a:r>
              <a:rPr lang="en-US" altLang="en-US" sz="1800" i="1" dirty="0">
                <a:highlight>
                  <a:srgbClr val="FFFF00"/>
                </a:highlight>
                <a:latin typeface="Consolas" panose="020B0609020204030204" pitchFamily="49" charset="0"/>
              </a:rPr>
              <a:t>("Enter " + "a word:");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str = </a:t>
            </a:r>
            <a:r>
              <a:rPr lang="en-US" altLang="en-US" sz="1800" dirty="0" err="1">
                <a:latin typeface="Consolas" panose="020B0609020204030204" pitchFamily="49" charset="0"/>
              </a:rPr>
              <a:t>str.toUpperCase</a:t>
            </a:r>
            <a:r>
              <a:rPr lang="en-US" altLang="en-US" sz="1800" dirty="0">
                <a:latin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switch (str) {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case "PETER":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i="1" dirty="0">
                <a:latin typeface="Consolas" panose="020B0609020204030204" pitchFamily="49" charset="0"/>
              </a:rPr>
              <a:t>("The name is %s.\n", str);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break;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case "PAUL":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latin typeface="Consolas" panose="020B0609020204030204" pitchFamily="49" charset="0"/>
              </a:rPr>
              <a:t>out.printf</a:t>
            </a:r>
            <a:r>
              <a:rPr lang="en-US" altLang="en-US" sz="1800" i="1" dirty="0">
                <a:latin typeface="Consolas" panose="020B0609020204030204" pitchFamily="49" charset="0"/>
              </a:rPr>
              <a:t>("The name is %s.\n", str);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break;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default: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latin typeface="Consolas" panose="020B0609020204030204" pitchFamily="49" charset="0"/>
              </a:rPr>
              <a:t>out.println</a:t>
            </a:r>
            <a:r>
              <a:rPr lang="en-US" altLang="en-US" sz="1800" i="1" dirty="0">
                <a:latin typeface="Consolas" panose="020B0609020204030204" pitchFamily="49" charset="0"/>
              </a:rPr>
              <a:t>(str + " Is No Peter and Paul.");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>
                <a:highlight>
                  <a:srgbClr val="FFFF00"/>
                </a:highlight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highlight>
                  <a:srgbClr val="FFFF00"/>
                </a:highlight>
                <a:latin typeface="Consolas" panose="020B0609020204030204" pitchFamily="49" charset="0"/>
              </a:rPr>
              <a:t>exit</a:t>
            </a:r>
            <a:r>
              <a:rPr lang="en-US" altLang="en-US" sz="1800" i="1" dirty="0">
                <a:highlight>
                  <a:srgbClr val="FFFF00"/>
                </a:highlight>
                <a:latin typeface="Consolas" panose="020B0609020204030204" pitchFamily="49" charset="0"/>
              </a:rPr>
              <a:t>(0);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4F0F0EB-2EDE-7DF5-FF7C-86DDF44BB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691475"/>
            <a:ext cx="3983037" cy="9540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PETER NG Is No Peter and Paul.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The name is PETER.</a:t>
            </a:r>
          </a:p>
        </p:txBody>
      </p:sp>
    </p:spTree>
    <p:extLst>
      <p:ext uri="{BB962C8B-B14F-4D97-AF65-F5344CB8AC3E}">
        <p14:creationId xmlns:p14="http://schemas.microsoft.com/office/powerpoint/2010/main" val="35464504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67A6E2-DF16-4381-497F-EF933C644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91" y="2514600"/>
            <a:ext cx="8011390" cy="69619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37E71C-49BA-3912-4D43-208D44433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328" y="793173"/>
            <a:ext cx="8534400" cy="563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ReadWriteFile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String </a:t>
            </a:r>
            <a:r>
              <a:rPr lang="en-US" alt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1800" i="1" dirty="0">
                <a:solidFill>
                  <a:srgbClr val="2A00FF"/>
                </a:solidFill>
                <a:latin typeface="Consolas" panose="020B0609020204030204" pitchFamily="49" charset="0"/>
              </a:rPr>
              <a:t>"a word:"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3F7F5F"/>
                </a:solidFill>
                <a:latin typeface="Consolas" panose="020B0609020204030204" pitchFamily="49" charset="0"/>
              </a:rPr>
              <a:t>   //</a:t>
            </a:r>
            <a:r>
              <a:rPr lang="en-US" altLang="en-US" sz="1800" u="sng" dirty="0">
                <a:solidFill>
                  <a:srgbClr val="3F7F5F"/>
                </a:solidFill>
                <a:latin typeface="Consolas" panose="020B0609020204030204" pitchFamily="49" charset="0"/>
              </a:rPr>
              <a:t>str = </a:t>
            </a:r>
            <a:r>
              <a:rPr lang="en-US" altLang="en-US" sz="18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str.toUpperCase</a:t>
            </a:r>
            <a:r>
              <a:rPr lang="en-US" altLang="en-US" sz="1800" u="sng" dirty="0">
                <a:solidFill>
                  <a:srgbClr val="3F7F5F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if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8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.equalsIgnoreCase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"PETER"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name is %s.\n"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else</a:t>
            </a:r>
            <a:r>
              <a:rPr lang="en-US" alt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if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2A00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"PAUL"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</a:t>
            </a:r>
            <a:r>
              <a:rPr lang="en-US" alt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equalsIgnoreCase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18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.printf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name is %s.\n"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8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	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"No Peter and Paul."</a:t>
            </a:r>
            <a:r>
              <a:rPr lang="en-US" alt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8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18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190096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226797-F14D-3B8C-E0DB-0CE14ACA3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12725"/>
            <a:ext cx="7696200" cy="6432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"PETER"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switchExpr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.charAt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.equalsIgnoreCase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"Paul"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else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switch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switchExpr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'P'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'p'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one, P!"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case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'A'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two, Paul!"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break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default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"This is out Not p from"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		" Peter or not a from Paul!"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76807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565888-F813-90F6-666F-CF3928E15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846" y="367145"/>
            <a:ext cx="7620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javax.swing.JOptionPane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ReadWriteFile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			 	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JOptionPane.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showInputDialog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"Enter 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						+ </a:t>
            </a:r>
            <a:r>
              <a:rPr lang="en-US" altLang="en-US" sz="2000" i="1" dirty="0">
                <a:solidFill>
                  <a:srgbClr val="2A00FF"/>
                </a:solidFill>
                <a:latin typeface="Consolas" panose="020B0609020204030204" pitchFamily="49" charset="0"/>
              </a:rPr>
              <a:t>"a word:"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str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				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“ </a:t>
            </a:r>
            <a:r>
              <a:rPr lang="en-US" altLang="en-US" sz="2000" b="1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compareTo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(\"PETER\") is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	+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"PETER"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exit</a:t>
            </a:r>
            <a:r>
              <a:rPr lang="en-US" altLang="en-US" sz="2000" i="1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6E54E9-D20E-D41D-F554-7B970BD6373B}"/>
              </a:ext>
            </a:extLst>
          </p:cNvPr>
          <p:cNvSpPr/>
          <p:nvPr/>
        </p:nvSpPr>
        <p:spPr>
          <a:xfrm>
            <a:off x="1472046" y="5166880"/>
            <a:ext cx="8378536" cy="1446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/>
              <a:t>The </a:t>
            </a:r>
            <a:r>
              <a:rPr lang="en-US" sz="2200" dirty="0" err="1"/>
              <a:t>str</a:t>
            </a:r>
            <a:r>
              <a:rPr lang="en-US" sz="2200" dirty="0"/>
              <a:t> PETER </a:t>
            </a:r>
            <a:r>
              <a:rPr lang="en-US" sz="2200" dirty="0" err="1"/>
              <a:t>compareTo</a:t>
            </a:r>
            <a:r>
              <a:rPr lang="en-US" sz="2200" dirty="0"/>
              <a:t>("PETER") is 0</a:t>
            </a:r>
          </a:p>
          <a:p>
            <a:pPr>
              <a:defRPr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PETERABC </a:t>
            </a:r>
            <a:r>
              <a:rPr 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compareTo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("PETER") is 3</a:t>
            </a:r>
          </a:p>
          <a:p>
            <a:pPr>
              <a:defRPr/>
            </a:pPr>
            <a:r>
              <a:rPr lang="en-US" sz="2200" dirty="0"/>
              <a:t>The </a:t>
            </a:r>
            <a:r>
              <a:rPr lang="en-US" sz="2200" dirty="0" err="1"/>
              <a:t>str</a:t>
            </a:r>
            <a:r>
              <a:rPr lang="en-US" sz="2200" dirty="0"/>
              <a:t> </a:t>
            </a:r>
            <a:r>
              <a:rPr lang="en-US" sz="2200" dirty="0" err="1"/>
              <a:t>PETEr</a:t>
            </a:r>
            <a:r>
              <a:rPr lang="en-US" sz="2200" dirty="0"/>
              <a:t> </a:t>
            </a:r>
            <a:r>
              <a:rPr lang="en-US" sz="2200" dirty="0" err="1"/>
              <a:t>compareTo</a:t>
            </a:r>
            <a:r>
              <a:rPr lang="en-US" sz="2200" dirty="0"/>
              <a:t>("PETER") is 32  </a:t>
            </a:r>
          </a:p>
          <a:p>
            <a:pPr>
              <a:defRPr/>
            </a:pPr>
            <a:r>
              <a:rPr lang="en-US" sz="2200" dirty="0"/>
              <a:t>//ASCII code for r is 114 and R is 82 and the difference is 114-82 = 32</a:t>
            </a:r>
          </a:p>
        </p:txBody>
      </p:sp>
    </p:spTree>
    <p:extLst>
      <p:ext uri="{BB962C8B-B14F-4D97-AF65-F5344CB8AC3E}">
        <p14:creationId xmlns:p14="http://schemas.microsoft.com/office/powerpoint/2010/main" val="22124584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1623637-48C3-21B9-EA6A-DDF21080FD73}"/>
              </a:ext>
            </a:extLst>
          </p:cNvPr>
          <p:cNvSpPr txBox="1">
            <a:spLocks noChangeArrowheads="1"/>
          </p:cNvSpPr>
          <p:nvPr/>
        </p:nvSpPr>
        <p:spPr>
          <a:xfrm>
            <a:off x="1541319" y="335973"/>
            <a:ext cx="60960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continue</a:t>
            </a:r>
            <a:r>
              <a:rPr lang="en-US" altLang="en-US" sz="3200"/>
              <a:t> Statement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A207C0-8C7F-FFA7-2FF1-11ED078F798D}"/>
              </a:ext>
            </a:extLst>
          </p:cNvPr>
          <p:cNvSpPr txBox="1">
            <a:spLocks noChangeArrowheads="1"/>
          </p:cNvSpPr>
          <p:nvPr/>
        </p:nvSpPr>
        <p:spPr>
          <a:xfrm>
            <a:off x="1655619" y="1808018"/>
            <a:ext cx="7550726" cy="3532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continue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will 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 the currently executing iteration of a loop to terminate and the next iteration will begin.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latin typeface="Courier New" panose="02070309020205020404" pitchFamily="49" charset="0"/>
              </a:rPr>
              <a:t>continue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will cause the evaluation of the condition in </a:t>
            </a:r>
            <a:r>
              <a:rPr lang="en-US" altLang="en-US" sz="2400" dirty="0">
                <a:latin typeface="Courier New" panose="02070309020205020404" pitchFamily="49" charset="0"/>
              </a:rPr>
              <a:t>while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break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statement, 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rgbClr val="FF3300"/>
                </a:solidFill>
                <a:latin typeface="Courier New" panose="02070309020205020404" pitchFamily="49" charset="0"/>
              </a:rPr>
              <a:t>continue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should be avoided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makes the code hard to read and debug.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39965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621747E8-BD6A-A957-7D52-2F0F3A61C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27" y="3720667"/>
            <a:ext cx="9144000" cy="10779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A90633-40F4-25C4-E220-C7B407EAB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33626"/>
            <a:ext cx="11055928" cy="692497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latin typeface="Consolas" panose="020B0609020204030204" pitchFamily="49" charset="0"/>
              </a:rPr>
              <a:t>import </a:t>
            </a:r>
            <a:r>
              <a:rPr lang="en-US" altLang="en-US" sz="1200" dirty="0" err="1">
                <a:latin typeface="Consolas" panose="020B0609020204030204" pitchFamily="49" charset="0"/>
              </a:rPr>
              <a:t>javax.swing.JOptionPane</a:t>
            </a:r>
            <a:r>
              <a:rPr lang="en-US" altLang="en-US" sz="12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TotalSales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2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2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2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7F0055"/>
                </a:solidFill>
                <a:latin typeface="Consolas" panose="020B0609020204030204" pitchFamily="49" charset="0"/>
              </a:rPr>
              <a:t>   	</a:t>
            </a:r>
            <a:r>
              <a:rPr lang="en-US" altLang="en-US" sz="1200" b="1" dirty="0"/>
              <a:t>double </a:t>
            </a:r>
            <a:r>
              <a:rPr lang="en-US" altLang="en-US" sz="1200" b="1" dirty="0" err="1"/>
              <a:t>sumNumbers</a:t>
            </a:r>
            <a:r>
              <a:rPr lang="en-US" altLang="en-US" sz="1200" b="1" dirty="0"/>
              <a:t> =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//</a:t>
            </a:r>
            <a:r>
              <a:rPr lang="en-US" altLang="en-US" sz="1200" u="sng" dirty="0"/>
              <a:t>int </a:t>
            </a:r>
            <a:r>
              <a:rPr lang="en-US" altLang="en-US" sz="1200" u="sng" dirty="0" err="1"/>
              <a:t>totalNumbers</a:t>
            </a:r>
            <a:r>
              <a:rPr lang="en-US" altLang="en-US" sz="1200" u="sng" dirty="0"/>
              <a:t> = 5;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	double number;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String task = "Enter total numbers to be entered: 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String title = "Determine Sum of Numbers";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String input = </a:t>
            </a:r>
            <a:r>
              <a:rPr lang="en-US" altLang="en-US" sz="1200" dirty="0" err="1"/>
              <a:t>JOptionPane.</a:t>
            </a:r>
            <a:r>
              <a:rPr lang="en-US" altLang="en-US" sz="1200" i="1" dirty="0" err="1"/>
              <a:t>showInputDialog</a:t>
            </a:r>
            <a:r>
              <a:rPr lang="en-US" altLang="en-US" sz="1200" i="1" dirty="0"/>
              <a:t>(</a:t>
            </a:r>
            <a:r>
              <a:rPr lang="en-US" altLang="en-US" sz="1200" b="1" i="1" dirty="0"/>
              <a:t>null, task, title, </a:t>
            </a:r>
            <a:r>
              <a:rPr lang="en-US" altLang="en-US" sz="1200" dirty="0" err="1"/>
              <a:t>JOptionPane.</a:t>
            </a:r>
            <a:r>
              <a:rPr lang="en-US" altLang="en-US" sz="1200" b="1" i="1" dirty="0" err="1"/>
              <a:t>QUESTION_MESSAGE</a:t>
            </a:r>
            <a:r>
              <a:rPr lang="en-US" altLang="en-US" sz="12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//create a name constant with the modifier final.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	final int </a:t>
            </a:r>
            <a:r>
              <a:rPr lang="en-US" altLang="en-US" sz="1200" b="1" dirty="0" err="1"/>
              <a:t>totalNumbers</a:t>
            </a:r>
            <a:r>
              <a:rPr lang="en-US" altLang="en-US" sz="1200" b="1" dirty="0"/>
              <a:t> = </a:t>
            </a:r>
            <a:r>
              <a:rPr lang="en-US" altLang="en-US" sz="1200" b="1" dirty="0" err="1"/>
              <a:t>Integer.</a:t>
            </a:r>
            <a:r>
              <a:rPr lang="en-US" altLang="en-US" sz="1200" b="1" i="1" dirty="0" err="1"/>
              <a:t>parseInt</a:t>
            </a:r>
            <a:r>
              <a:rPr lang="en-US" altLang="en-US" sz="1200" b="1" i="1" dirty="0"/>
              <a:t>(input);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	for(int count=0; count &lt; </a:t>
            </a:r>
            <a:r>
              <a:rPr lang="en-US" altLang="en-US" sz="1200" b="1" dirty="0" err="1"/>
              <a:t>totalNumbers</a:t>
            </a:r>
            <a:r>
              <a:rPr lang="en-US" altLang="en-US" sz="1200" b="1" dirty="0"/>
              <a:t>; count++ 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{</a:t>
            </a:r>
          </a:p>
          <a:p>
            <a:pPr defTabSz="4405313"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                   input = </a:t>
            </a:r>
            <a:r>
              <a:rPr lang="en-US" altLang="en-US" sz="1200" dirty="0" err="1"/>
              <a:t>JOptionPane.</a:t>
            </a:r>
            <a:r>
              <a:rPr lang="en-US" altLang="en-US" sz="1200" i="1" dirty="0" err="1"/>
              <a:t>showInputDialog</a:t>
            </a:r>
            <a:r>
              <a:rPr lang="en-US" altLang="en-US" sz="1200" i="1" dirty="0"/>
              <a:t>(</a:t>
            </a:r>
            <a:r>
              <a:rPr lang="en-US" altLang="en-US" sz="1200" b="1" i="1" dirty="0"/>
              <a:t>null, "Enter  </a:t>
            </a:r>
            <a:r>
              <a:rPr lang="en-US" altLang="en-US" sz="1200" dirty="0"/>
              <a:t>a number: ", title, 		</a:t>
            </a:r>
            <a:r>
              <a:rPr lang="en-US" altLang="en-US" sz="1200" dirty="0" err="1"/>
              <a:t>JOptionPane.</a:t>
            </a:r>
            <a:r>
              <a:rPr lang="en-US" altLang="en-US" sz="1200" b="1" i="1" dirty="0" err="1"/>
              <a:t>QUESTION_MESSAGE</a:t>
            </a:r>
            <a:r>
              <a:rPr lang="en-US" altLang="en-US" sz="12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	      //number = </a:t>
            </a:r>
            <a:r>
              <a:rPr lang="en-US" altLang="en-US" sz="1200" dirty="0" err="1"/>
              <a:t>Double.parseDouble</a:t>
            </a:r>
            <a:r>
              <a:rPr lang="en-US" altLang="en-US" sz="1200" dirty="0"/>
              <a:t>(input);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	     </a:t>
            </a:r>
            <a:r>
              <a:rPr lang="en-US" altLang="en-US" sz="1200" dirty="0" err="1"/>
              <a:t>sumNumbers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sumNumbers</a:t>
            </a:r>
            <a:r>
              <a:rPr lang="en-US" altLang="en-US" sz="1200" dirty="0"/>
              <a:t> + </a:t>
            </a:r>
            <a:r>
              <a:rPr lang="en-US" altLang="en-US" sz="1200" dirty="0" err="1"/>
              <a:t>Double.</a:t>
            </a:r>
            <a:r>
              <a:rPr lang="en-US" altLang="en-US" sz="1200" i="1" dirty="0" err="1"/>
              <a:t>parseDouble</a:t>
            </a:r>
            <a:r>
              <a:rPr lang="en-US" altLang="en-US" sz="1200" i="1" dirty="0"/>
              <a:t>(input);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	      </a:t>
            </a:r>
            <a:r>
              <a:rPr lang="en-US" altLang="en-US" sz="1200" b="1" dirty="0">
                <a:highlight>
                  <a:srgbClr val="FFFF00"/>
                </a:highlight>
              </a:rPr>
              <a:t>int </a:t>
            </a:r>
            <a:r>
              <a:rPr lang="en-US" altLang="en-US" sz="1200" b="1" dirty="0" err="1">
                <a:highlight>
                  <a:srgbClr val="FFFF00"/>
                </a:highlight>
              </a:rPr>
              <a:t>yesNoCancel</a:t>
            </a:r>
            <a:r>
              <a:rPr lang="en-US" altLang="en-US" sz="1200" b="1" dirty="0">
                <a:highlight>
                  <a:srgbClr val="FFFF00"/>
                </a:highlight>
              </a:rPr>
              <a:t> = </a:t>
            </a:r>
            <a:r>
              <a:rPr lang="en-US" altLang="en-US" sz="1200" b="1" dirty="0" err="1">
                <a:highlight>
                  <a:srgbClr val="FFFF00"/>
                </a:highlight>
              </a:rPr>
              <a:t>JOptionPane.</a:t>
            </a:r>
            <a:r>
              <a:rPr lang="en-US" altLang="en-US" sz="1200" b="1" i="1" dirty="0" err="1">
                <a:highlight>
                  <a:srgbClr val="FFFF00"/>
                </a:highlight>
              </a:rPr>
              <a:t>showConfirmDialog</a:t>
            </a:r>
            <a:r>
              <a:rPr lang="en-US" altLang="en-US" sz="1200" b="1" i="1" dirty="0">
                <a:highlight>
                  <a:srgbClr val="FFFF00"/>
                </a:highlight>
              </a:rPr>
              <a:t>(null, </a:t>
            </a:r>
            <a:r>
              <a:rPr lang="en-US" altLang="en-US" sz="1200" dirty="0">
                <a:highlight>
                  <a:srgbClr val="FFFF00"/>
                </a:highlight>
              </a:rPr>
              <a:t> "Continue to enter a number?", title + "Selection One!",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highlight>
                  <a:srgbClr val="FFFF00"/>
                </a:highlight>
              </a:rPr>
              <a:t>	        	</a:t>
            </a:r>
            <a:r>
              <a:rPr lang="en-US" altLang="en-US" sz="1200" dirty="0" err="1">
                <a:highlight>
                  <a:srgbClr val="FFFF00"/>
                </a:highlight>
              </a:rPr>
              <a:t>JOptionPane.</a:t>
            </a:r>
            <a:r>
              <a:rPr lang="en-US" altLang="en-US" sz="1200" b="1" i="1" dirty="0" err="1">
                <a:highlight>
                  <a:srgbClr val="FFFF00"/>
                </a:highlight>
              </a:rPr>
              <a:t>YES_NO_CANCEL_OPTION</a:t>
            </a:r>
            <a:r>
              <a:rPr lang="en-US" altLang="en-US" sz="1200" b="1" i="1" dirty="0">
                <a:highlight>
                  <a:srgbClr val="FFFF00"/>
                </a:highlight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highlight>
                  <a:srgbClr val="FFFF00"/>
                </a:highlight>
              </a:rPr>
              <a:t>    	      </a:t>
            </a:r>
            <a:r>
              <a:rPr lang="en-US" altLang="en-US" sz="1200" b="1" dirty="0">
                <a:highlight>
                  <a:srgbClr val="FFFF00"/>
                </a:highlight>
              </a:rPr>
              <a:t>if (</a:t>
            </a:r>
            <a:r>
              <a:rPr lang="en-US" altLang="en-US" sz="1200" b="1" dirty="0" err="1">
                <a:highlight>
                  <a:srgbClr val="FFFF00"/>
                </a:highlight>
              </a:rPr>
              <a:t>yesNoCancel</a:t>
            </a:r>
            <a:r>
              <a:rPr lang="en-US" altLang="en-US" sz="1200" b="1" dirty="0">
                <a:highlight>
                  <a:srgbClr val="FFFF00"/>
                </a:highlight>
              </a:rPr>
              <a:t> == </a:t>
            </a:r>
            <a:r>
              <a:rPr lang="en-US" altLang="en-US" sz="1200" b="1" dirty="0" err="1">
                <a:highlight>
                  <a:srgbClr val="FFFF00"/>
                </a:highlight>
              </a:rPr>
              <a:t>JOptionPane.</a:t>
            </a:r>
            <a:r>
              <a:rPr lang="en-US" altLang="en-US" sz="1200" b="1" i="1" dirty="0" err="1">
                <a:highlight>
                  <a:srgbClr val="FFFF00"/>
                </a:highlight>
              </a:rPr>
              <a:t>NO_OPTION</a:t>
            </a:r>
            <a:r>
              <a:rPr lang="en-US" altLang="en-US" sz="1200" b="1" i="1" dirty="0">
                <a:highlight>
                  <a:srgbClr val="FFFF00"/>
                </a:highlight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highlight>
                  <a:srgbClr val="FFFF00"/>
                </a:highlight>
              </a:rPr>
              <a:t>              		 </a:t>
            </a:r>
            <a:r>
              <a:rPr lang="en-US" altLang="en-US" sz="1200" b="1" dirty="0">
                <a:highlight>
                  <a:srgbClr val="FFFF00"/>
                </a:highlight>
              </a:rPr>
              <a:t>break;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highlight>
                  <a:srgbClr val="FFFF00"/>
                </a:highlight>
              </a:rPr>
              <a:t>    	      </a:t>
            </a:r>
            <a:r>
              <a:rPr lang="en-US" altLang="en-US" sz="1200" b="1" dirty="0">
                <a:highlight>
                  <a:srgbClr val="FFFF00"/>
                </a:highlight>
              </a:rPr>
              <a:t>else if (</a:t>
            </a:r>
            <a:r>
              <a:rPr lang="en-US" altLang="en-US" sz="1200" b="1" dirty="0" err="1">
                <a:highlight>
                  <a:srgbClr val="FFFF00"/>
                </a:highlight>
              </a:rPr>
              <a:t>yesNoCancel</a:t>
            </a:r>
            <a:r>
              <a:rPr lang="en-US" altLang="en-US" sz="1200" b="1" dirty="0">
                <a:highlight>
                  <a:srgbClr val="FFFF00"/>
                </a:highlight>
              </a:rPr>
              <a:t> == </a:t>
            </a:r>
            <a:r>
              <a:rPr lang="en-US" altLang="en-US" sz="1200" b="1" dirty="0" err="1">
                <a:highlight>
                  <a:srgbClr val="FFFF00"/>
                </a:highlight>
              </a:rPr>
              <a:t>JOptionPane.</a:t>
            </a:r>
            <a:r>
              <a:rPr lang="en-US" altLang="en-US" sz="1200" b="1" i="1" dirty="0" err="1">
                <a:highlight>
                  <a:srgbClr val="FFFF00"/>
                </a:highlight>
              </a:rPr>
              <a:t>CANCEL_OPTION</a:t>
            </a:r>
            <a:r>
              <a:rPr lang="en-US" altLang="en-US" sz="1200" b="1" i="1" dirty="0">
                <a:highlight>
                  <a:srgbClr val="FFFF00"/>
                </a:highlight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	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         		</a:t>
            </a:r>
            <a:r>
              <a:rPr lang="en-US" altLang="en-US" sz="1200" b="1" dirty="0"/>
              <a:t>int </a:t>
            </a:r>
            <a:r>
              <a:rPr lang="en-US" altLang="en-US" sz="1200" b="1" dirty="0" err="1"/>
              <a:t>yesNoContinue</a:t>
            </a:r>
            <a:r>
              <a:rPr lang="en-US" altLang="en-US" sz="1200" b="1" dirty="0"/>
              <a:t> = </a:t>
            </a:r>
            <a:r>
              <a:rPr lang="en-US" altLang="en-US" sz="1200" b="1" dirty="0" err="1"/>
              <a:t>JOptionPane.</a:t>
            </a:r>
            <a:r>
              <a:rPr lang="en-US" altLang="en-US" sz="1200" b="1" i="1" dirty="0" err="1"/>
              <a:t>showConfirmDialog</a:t>
            </a:r>
            <a:r>
              <a:rPr lang="en-US" altLang="en-US" sz="1200" b="1" i="1" dirty="0"/>
              <a:t>(null, </a:t>
            </a:r>
            <a:r>
              <a:rPr lang="en-US" altLang="en-US" sz="1200" dirty="0"/>
              <a:t>"Do you continue to enter a number?",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		                 title + "Selection One!", </a:t>
            </a:r>
            <a:r>
              <a:rPr lang="en-US" altLang="en-US" sz="1200" dirty="0" err="1"/>
              <a:t>JOptionPane.</a:t>
            </a:r>
            <a:r>
              <a:rPr lang="en-US" altLang="en-US" sz="1200" b="1" i="1" dirty="0" err="1"/>
              <a:t>YES_NO_OPTION</a:t>
            </a:r>
            <a:r>
              <a:rPr lang="en-US" altLang="en-US" sz="12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        		 </a:t>
            </a:r>
            <a:r>
              <a:rPr lang="en-US" altLang="en-US" sz="1200" b="1" dirty="0"/>
              <a:t>if (</a:t>
            </a:r>
            <a:r>
              <a:rPr lang="en-US" altLang="en-US" sz="1200" b="1" dirty="0" err="1"/>
              <a:t>yesNoContinue</a:t>
            </a:r>
            <a:r>
              <a:rPr lang="en-US" altLang="en-US" sz="1200" b="1" dirty="0"/>
              <a:t> == </a:t>
            </a:r>
            <a:r>
              <a:rPr lang="en-US" altLang="en-US" sz="1200" b="1" dirty="0" err="1"/>
              <a:t>JOptionPane.</a:t>
            </a:r>
            <a:r>
              <a:rPr lang="en-US" altLang="en-US" sz="1200" b="1" i="1" dirty="0" err="1"/>
              <a:t>YES_OPTION</a:t>
            </a:r>
            <a:r>
              <a:rPr lang="en-US" altLang="en-US" sz="1200" b="1" i="1" dirty="0"/>
              <a:t>)      	</a:t>
            </a:r>
            <a:r>
              <a:rPr lang="en-US" altLang="en-US" sz="1200" b="1" dirty="0"/>
              <a:t>continue;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       		 </a:t>
            </a:r>
            <a:r>
              <a:rPr lang="en-US" altLang="en-US" sz="1200" b="1" dirty="0"/>
              <a:t>else 				break;</a:t>
            </a:r>
            <a:endParaRPr lang="en-US" altLang="en-US" sz="12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	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} //end for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</a:t>
            </a:r>
            <a:r>
              <a:rPr lang="en-US" altLang="en-US" sz="1200" dirty="0" err="1"/>
              <a:t>JOptionPane.</a:t>
            </a:r>
            <a:r>
              <a:rPr lang="en-US" altLang="en-US" sz="1200" i="1" dirty="0" err="1"/>
              <a:t>showMessageDialog</a:t>
            </a:r>
            <a:r>
              <a:rPr lang="en-US" altLang="en-US" sz="1200" i="1" dirty="0"/>
              <a:t>(</a:t>
            </a:r>
            <a:r>
              <a:rPr lang="en-US" altLang="en-US" sz="1200" b="1" i="1" dirty="0"/>
              <a:t>null,  </a:t>
            </a:r>
            <a:r>
              <a:rPr lang="en-US" altLang="en-US" sz="1200" dirty="0" err="1"/>
              <a:t>String.</a:t>
            </a:r>
            <a:r>
              <a:rPr lang="en-US" altLang="en-US" sz="1200" i="1" dirty="0" err="1"/>
              <a:t>format</a:t>
            </a:r>
            <a:r>
              <a:rPr lang="en-US" altLang="en-US" sz="1200" i="1" dirty="0"/>
              <a:t>("The sum of %d numbers is %.2f.", </a:t>
            </a:r>
            <a:r>
              <a:rPr lang="en-US" altLang="en-US" sz="1200" dirty="0" err="1"/>
              <a:t>totalNumbers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sumNumbers</a:t>
            </a:r>
            <a:r>
              <a:rPr lang="en-US" altLang="en-US" sz="1200" dirty="0"/>
              <a:t>),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		title, </a:t>
            </a:r>
            <a:r>
              <a:rPr lang="en-US" altLang="en-US" sz="1200" dirty="0" err="1"/>
              <a:t>JOptionPane.</a:t>
            </a:r>
            <a:r>
              <a:rPr lang="en-US" altLang="en-US" sz="1200" b="1" i="1" dirty="0" err="1"/>
              <a:t>INFORMATION_MESSAGE</a:t>
            </a:r>
            <a:r>
              <a:rPr lang="en-US" altLang="en-US" sz="1200" b="1" i="1" dirty="0"/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       	</a:t>
            </a:r>
            <a:r>
              <a:rPr lang="en-US" altLang="en-US" sz="1200" dirty="0" err="1"/>
              <a:t>System.</a:t>
            </a:r>
            <a:r>
              <a:rPr lang="en-US" altLang="en-US" sz="1200" i="1" dirty="0" err="1"/>
              <a:t>exit</a:t>
            </a:r>
            <a:r>
              <a:rPr lang="en-US" altLang="en-US" sz="1200" i="1" dirty="0"/>
              <a:t>(0);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09375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43210A-4A49-C057-0FB1-EA16DC8A5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35" y="0"/>
            <a:ext cx="9046374" cy="69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dirty="0">
                <a:latin typeface="Consolas" panose="020B0609020204030204" pitchFamily="49" charset="0"/>
              </a:rPr>
              <a:t>import </a:t>
            </a:r>
            <a:r>
              <a:rPr lang="en-US" altLang="en-US" sz="1000" dirty="0" err="1">
                <a:latin typeface="Consolas" panose="020B0609020204030204" pitchFamily="49" charset="0"/>
              </a:rPr>
              <a:t>javax.swing.JOptionPane</a:t>
            </a:r>
            <a:r>
              <a:rPr lang="en-US" altLang="en-US" sz="1000" dirty="0"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TotalSales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1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1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altLang="en-US" sz="1000" b="1" dirty="0">
                <a:solidFill>
                  <a:srgbClr val="7F0055"/>
                </a:solidFill>
                <a:latin typeface="Consolas" panose="020B0609020204030204" pitchFamily="49" charset="0"/>
              </a:rPr>
              <a:t>   	</a:t>
            </a:r>
            <a:r>
              <a:rPr lang="en-US" altLang="en-US" sz="1000" b="1" dirty="0"/>
              <a:t>double </a:t>
            </a:r>
            <a:r>
              <a:rPr lang="en-US" altLang="en-US" sz="1000" b="1" dirty="0" err="1"/>
              <a:t>sumNumbers</a:t>
            </a:r>
            <a:r>
              <a:rPr lang="en-US" altLang="en-US" sz="1000" b="1" dirty="0"/>
              <a:t> = 0, number;</a:t>
            </a:r>
            <a:endParaRPr lang="en-US" altLang="en-US" sz="1000" b="1" u="sng" dirty="0"/>
          </a:p>
          <a:p>
            <a:pPr lvl="2">
              <a:buFontTx/>
              <a:buNone/>
            </a:pPr>
            <a:r>
              <a:rPr lang="en-US" altLang="en-US" sz="1000" b="1" dirty="0"/>
              <a:t>int </a:t>
            </a:r>
            <a:r>
              <a:rPr lang="en-US" altLang="en-US" sz="1000" b="1" dirty="0" err="1"/>
              <a:t>totalCount</a:t>
            </a:r>
            <a:r>
              <a:rPr lang="en-US" altLang="en-US" sz="1000" b="1" dirty="0"/>
              <a:t> = 0;</a:t>
            </a:r>
          </a:p>
          <a:p>
            <a:pPr lvl="2">
              <a:buFontTx/>
              <a:buNone/>
            </a:pPr>
            <a:r>
              <a:rPr lang="en-US" altLang="en-US" sz="1000" dirty="0"/>
              <a:t>String task = "Enter total numbers to be entered: ";</a:t>
            </a:r>
          </a:p>
          <a:p>
            <a:pPr lvl="2">
              <a:buFontTx/>
              <a:buNone/>
            </a:pPr>
            <a:r>
              <a:rPr lang="en-US" altLang="en-US" sz="1000" dirty="0"/>
              <a:t>String title = "Determine Sum of Numbers";</a:t>
            </a:r>
          </a:p>
          <a:p>
            <a:pPr lvl="2">
              <a:buFontTx/>
              <a:buNone/>
            </a:pPr>
            <a:r>
              <a:rPr lang="en-US" altLang="en-US" sz="1000" dirty="0"/>
              <a:t>String input = </a:t>
            </a:r>
            <a:r>
              <a:rPr lang="en-US" altLang="en-US" sz="1000" dirty="0" err="1"/>
              <a:t>JOptionPane.</a:t>
            </a:r>
            <a:r>
              <a:rPr lang="en-US" altLang="en-US" sz="1000" i="1" dirty="0" err="1"/>
              <a:t>showInputDialog</a:t>
            </a:r>
            <a:r>
              <a:rPr lang="en-US" altLang="en-US" sz="1000" i="1" dirty="0"/>
              <a:t>(</a:t>
            </a:r>
            <a:r>
              <a:rPr lang="en-US" altLang="en-US" sz="1000" b="1" i="1" dirty="0"/>
              <a:t>null, task, title, </a:t>
            </a:r>
            <a:r>
              <a:rPr lang="en-US" altLang="en-US" sz="1000" b="1" i="1" dirty="0" err="1"/>
              <a:t>JOptionPane.QUESTION_MESSAGE</a:t>
            </a:r>
            <a:r>
              <a:rPr lang="en-US" altLang="en-US" sz="1000" b="1" i="1" dirty="0"/>
              <a:t>);</a:t>
            </a:r>
          </a:p>
          <a:p>
            <a:pPr lvl="2">
              <a:buFontTx/>
              <a:buNone/>
            </a:pPr>
            <a:r>
              <a:rPr lang="en-US" altLang="en-US" sz="1000" dirty="0"/>
              <a:t>//create a name constant with the modifier final.</a:t>
            </a:r>
          </a:p>
          <a:p>
            <a:pPr lvl="2">
              <a:buFontTx/>
              <a:buNone/>
            </a:pPr>
            <a:r>
              <a:rPr lang="en-US" altLang="en-US" sz="1000" b="1" dirty="0"/>
              <a:t>final int </a:t>
            </a:r>
            <a:r>
              <a:rPr lang="en-US" altLang="en-US" sz="1000" b="1" dirty="0" err="1"/>
              <a:t>totalNumbers</a:t>
            </a:r>
            <a:r>
              <a:rPr lang="en-US" altLang="en-US" sz="1000" b="1" dirty="0"/>
              <a:t> = </a:t>
            </a:r>
            <a:r>
              <a:rPr lang="en-US" altLang="en-US" sz="1000" b="1" dirty="0" err="1"/>
              <a:t>Integer.</a:t>
            </a:r>
            <a:r>
              <a:rPr lang="en-US" altLang="en-US" sz="1000" b="1" i="1" dirty="0" err="1"/>
              <a:t>parseInt</a:t>
            </a:r>
            <a:r>
              <a:rPr lang="en-US" altLang="en-US" sz="1000" b="1" i="1" dirty="0"/>
              <a:t>(input);</a:t>
            </a:r>
          </a:p>
          <a:p>
            <a:pPr lvl="2">
              <a:buFontTx/>
              <a:buNone/>
            </a:pPr>
            <a:endParaRPr lang="en-US" altLang="en-US" sz="1000" dirty="0"/>
          </a:p>
          <a:p>
            <a:pPr lvl="2">
              <a:buFontTx/>
              <a:buNone/>
            </a:pPr>
            <a:r>
              <a:rPr lang="en-US" altLang="en-US" sz="1000" b="1" dirty="0"/>
              <a:t>for(int count=0; count &lt; </a:t>
            </a:r>
            <a:r>
              <a:rPr lang="en-US" altLang="en-US" sz="1000" b="1" dirty="0" err="1"/>
              <a:t>totalNumbers</a:t>
            </a:r>
            <a:r>
              <a:rPr lang="en-US" altLang="en-US" sz="1000" b="1" dirty="0"/>
              <a:t>; count++ )</a:t>
            </a:r>
          </a:p>
          <a:p>
            <a:pPr lvl="2">
              <a:buFontTx/>
              <a:buNone/>
            </a:pPr>
            <a:r>
              <a:rPr lang="en-US" altLang="en-US" sz="1000" dirty="0"/>
              <a:t>{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input = </a:t>
            </a:r>
            <a:r>
              <a:rPr lang="en-US" altLang="en-US" sz="1000" dirty="0" err="1"/>
              <a:t>JOptionPane.</a:t>
            </a:r>
            <a:r>
              <a:rPr lang="en-US" altLang="en-US" sz="1000" i="1" dirty="0" err="1"/>
              <a:t>showInputDialog</a:t>
            </a:r>
            <a:r>
              <a:rPr lang="en-US" altLang="en-US" sz="1000" i="1" dirty="0"/>
              <a:t>(</a:t>
            </a:r>
            <a:r>
              <a:rPr lang="en-US" altLang="en-US" sz="1000" b="1" i="1" dirty="0"/>
              <a:t>null, "Enter  a number: ", title, </a:t>
            </a:r>
            <a:r>
              <a:rPr lang="en-US" altLang="en-US" sz="1000" b="1" i="1" dirty="0" err="1"/>
              <a:t>JOptionPane.QUESTION_MESSAGE</a:t>
            </a:r>
            <a:r>
              <a:rPr lang="en-US" altLang="en-US" sz="1000" b="1" i="1" dirty="0"/>
              <a:t>);</a:t>
            </a:r>
          </a:p>
          <a:p>
            <a:pPr lvl="2">
              <a:buFontTx/>
              <a:buNone/>
            </a:pPr>
            <a:r>
              <a:rPr lang="en-US" altLang="en-US" sz="1000" dirty="0"/>
              <a:t>			</a:t>
            </a:r>
            <a:r>
              <a:rPr lang="en-US" altLang="en-US" sz="1000" dirty="0" err="1"/>
              <a:t>sumNumbers</a:t>
            </a:r>
            <a:r>
              <a:rPr lang="en-US" altLang="en-US" sz="1000" dirty="0"/>
              <a:t> = </a:t>
            </a:r>
            <a:r>
              <a:rPr lang="en-US" altLang="en-US" sz="1000" dirty="0" err="1"/>
              <a:t>sumNumbers</a:t>
            </a:r>
            <a:r>
              <a:rPr lang="en-US" altLang="en-US" sz="1000" dirty="0"/>
              <a:t> + </a:t>
            </a:r>
            <a:r>
              <a:rPr lang="en-US" altLang="en-US" sz="1000" dirty="0" err="1"/>
              <a:t>Double.</a:t>
            </a:r>
            <a:r>
              <a:rPr lang="en-US" altLang="en-US" sz="1000" i="1" dirty="0" err="1"/>
              <a:t>parseDouble</a:t>
            </a:r>
            <a:r>
              <a:rPr lang="en-US" altLang="en-US" sz="1000" i="1" dirty="0"/>
              <a:t>(input);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 </a:t>
            </a:r>
            <a:r>
              <a:rPr lang="en-US" altLang="en-US" sz="1000" dirty="0" err="1"/>
              <a:t>totalCount</a:t>
            </a:r>
            <a:r>
              <a:rPr lang="en-US" altLang="en-US" sz="1000" dirty="0"/>
              <a:t> = </a:t>
            </a:r>
            <a:r>
              <a:rPr lang="en-US" altLang="en-US" sz="1000" dirty="0" err="1"/>
              <a:t>totalCount</a:t>
            </a:r>
            <a:r>
              <a:rPr lang="en-US" altLang="en-US" sz="1000" dirty="0"/>
              <a:t> + 1;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</a:t>
            </a:r>
            <a:r>
              <a:rPr lang="en-US" altLang="en-US" sz="1000" b="1" dirty="0"/>
              <a:t>int </a:t>
            </a:r>
            <a:r>
              <a:rPr lang="en-US" altLang="en-US" sz="1000" b="1" dirty="0" err="1"/>
              <a:t>yesNoCancel</a:t>
            </a:r>
            <a:r>
              <a:rPr lang="en-US" altLang="en-US" sz="1000" b="1" dirty="0"/>
              <a:t> =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showConfirmDialog</a:t>
            </a:r>
            <a:r>
              <a:rPr lang="en-US" altLang="en-US" sz="1000" b="1" i="1" dirty="0"/>
              <a:t>(null,  "Continue to enter a number?", title + "Selection One!",</a:t>
            </a:r>
          </a:p>
          <a:p>
            <a:pPr lvl="2">
              <a:buFontTx/>
              <a:buNone/>
            </a:pPr>
            <a:r>
              <a:rPr lang="en-US" altLang="en-US" sz="1000" dirty="0"/>
              <a:t>       			 </a:t>
            </a:r>
            <a:r>
              <a:rPr lang="en-US" altLang="en-US" sz="1000" dirty="0" err="1"/>
              <a:t>JOptionPane.</a:t>
            </a:r>
            <a:r>
              <a:rPr lang="en-US" altLang="en-US" sz="1000" b="1" i="1" dirty="0" err="1"/>
              <a:t>YES_NO_CANCEL_OPTION</a:t>
            </a:r>
            <a:r>
              <a:rPr lang="en-US" altLang="en-US" sz="1000" b="1" i="1" dirty="0"/>
              <a:t>);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</a:t>
            </a:r>
            <a:r>
              <a:rPr lang="en-US" altLang="en-US" sz="1000" b="1" dirty="0"/>
              <a:t>if (</a:t>
            </a:r>
            <a:r>
              <a:rPr lang="en-US" altLang="en-US" sz="1000" b="1" dirty="0" err="1"/>
              <a:t>yesNoCancel</a:t>
            </a:r>
            <a:r>
              <a:rPr lang="en-US" altLang="en-US" sz="1000" b="1" dirty="0"/>
              <a:t> ==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NO_OPTION</a:t>
            </a:r>
            <a:r>
              <a:rPr lang="en-US" altLang="en-US" sz="1000" b="1" i="1" dirty="0"/>
              <a:t>)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     </a:t>
            </a:r>
            <a:r>
              <a:rPr lang="en-US" altLang="en-US" sz="1000" b="1" dirty="0"/>
              <a:t>break;</a:t>
            </a:r>
          </a:p>
          <a:p>
            <a:pPr lvl="2">
              <a:buFontTx/>
              <a:buNone/>
            </a:pPr>
            <a:r>
              <a:rPr lang="en-US" altLang="en-US" sz="1000" dirty="0"/>
              <a:t>          </a:t>
            </a:r>
            <a:r>
              <a:rPr lang="en-US" altLang="en-US" sz="1000" b="1" dirty="0"/>
              <a:t>else if (</a:t>
            </a:r>
            <a:r>
              <a:rPr lang="en-US" altLang="en-US" sz="1000" b="1" dirty="0" err="1"/>
              <a:t>yesNoCancel</a:t>
            </a:r>
            <a:r>
              <a:rPr lang="en-US" altLang="en-US" sz="1000" b="1" dirty="0"/>
              <a:t> ==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CANCEL_OPTION</a:t>
            </a:r>
            <a:r>
              <a:rPr lang="en-US" altLang="en-US" sz="1000" b="1" i="1" dirty="0"/>
              <a:t>)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{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  </a:t>
            </a:r>
            <a:r>
              <a:rPr lang="en-US" altLang="en-US" sz="1000" b="1" dirty="0"/>
              <a:t>int </a:t>
            </a:r>
            <a:r>
              <a:rPr lang="en-US" altLang="en-US" sz="1000" b="1" dirty="0" err="1"/>
              <a:t>yesNoContinue</a:t>
            </a:r>
            <a:r>
              <a:rPr lang="en-US" altLang="en-US" sz="1000" b="1" dirty="0"/>
              <a:t> =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showConfirmDialog</a:t>
            </a:r>
            <a:r>
              <a:rPr lang="en-US" altLang="en-US" sz="1000" b="1" i="1" dirty="0"/>
              <a:t>(null, </a:t>
            </a:r>
            <a:r>
              <a:rPr lang="en-US" altLang="en-US" sz="1000" dirty="0"/>
              <a:t>   "Do you continue to enter a number?", 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		  title + "Selection One!", </a:t>
            </a:r>
            <a:r>
              <a:rPr lang="en-US" altLang="en-US" sz="1000" dirty="0" err="1"/>
              <a:t>JOptionPane.</a:t>
            </a:r>
            <a:r>
              <a:rPr lang="en-US" altLang="en-US" sz="1000" b="1" i="1" dirty="0" err="1"/>
              <a:t>YES_NO_OPTION</a:t>
            </a:r>
            <a:r>
              <a:rPr lang="en-US" altLang="en-US" sz="1000" b="1" i="1" dirty="0"/>
              <a:t>);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  </a:t>
            </a:r>
            <a:r>
              <a:rPr lang="en-US" altLang="en-US" sz="1000" b="1" dirty="0"/>
              <a:t>if    (</a:t>
            </a:r>
            <a:r>
              <a:rPr lang="en-US" altLang="en-US" sz="1000" b="1" dirty="0" err="1"/>
              <a:t>yesNoContinue</a:t>
            </a:r>
            <a:r>
              <a:rPr lang="en-US" altLang="en-US" sz="1000" b="1" dirty="0"/>
              <a:t> ==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YES_OPTION</a:t>
            </a:r>
            <a:r>
              <a:rPr lang="en-US" altLang="en-US" sz="1000" b="1" i="1" dirty="0"/>
              <a:t>)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        	</a:t>
            </a:r>
            <a:r>
              <a:rPr lang="en-US" altLang="en-US" sz="1000" b="1" dirty="0"/>
              <a:t>continue;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 </a:t>
            </a:r>
            <a:r>
              <a:rPr lang="en-US" altLang="en-US" sz="1000" b="1" dirty="0"/>
              <a:t>else  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  	</a:t>
            </a:r>
            <a:r>
              <a:rPr lang="en-US" altLang="en-US" sz="1000" b="1" dirty="0"/>
              <a:t>break;</a:t>
            </a:r>
          </a:p>
          <a:p>
            <a:pPr lvl="3">
              <a:buFontTx/>
              <a:buNone/>
            </a:pPr>
            <a:r>
              <a:rPr lang="en-US" altLang="en-US" sz="1000" dirty="0"/>
              <a:t>           }</a:t>
            </a:r>
          </a:p>
          <a:p>
            <a:pPr lvl="2">
              <a:buFontTx/>
              <a:buNone/>
            </a:pPr>
            <a:r>
              <a:rPr lang="en-US" altLang="en-US" sz="1000" dirty="0"/>
              <a:t>} //end for</a:t>
            </a:r>
          </a:p>
          <a:p>
            <a:pPr lvl="2">
              <a:buFontTx/>
              <a:buNone/>
            </a:pPr>
            <a:r>
              <a:rPr lang="en-US" altLang="en-US" sz="1000" b="1" dirty="0"/>
              <a:t>if (</a:t>
            </a:r>
            <a:r>
              <a:rPr lang="en-US" altLang="en-US" sz="1000" b="1" dirty="0" err="1"/>
              <a:t>totalNumbers</a:t>
            </a:r>
            <a:r>
              <a:rPr lang="en-US" altLang="en-US" sz="1000" b="1" dirty="0"/>
              <a:t> &lt;= </a:t>
            </a:r>
            <a:r>
              <a:rPr lang="en-US" altLang="en-US" sz="1000" b="1" dirty="0" err="1"/>
              <a:t>totalCount</a:t>
            </a:r>
            <a:r>
              <a:rPr lang="en-US" altLang="en-US" sz="1000" b="1" dirty="0"/>
              <a:t>)</a:t>
            </a:r>
          </a:p>
          <a:p>
            <a:pPr lvl="2">
              <a:buFontTx/>
              <a:buNone/>
            </a:pPr>
            <a:r>
              <a:rPr lang="en-US" altLang="en-US" sz="1000" dirty="0"/>
              <a:t>	</a:t>
            </a:r>
            <a:r>
              <a:rPr lang="en-US" altLang="en-US" sz="1000" dirty="0" err="1"/>
              <a:t>JOptionPane.</a:t>
            </a:r>
            <a:r>
              <a:rPr lang="en-US" altLang="en-US" sz="1000" i="1" dirty="0" err="1"/>
              <a:t>showMessageDialog</a:t>
            </a:r>
            <a:r>
              <a:rPr lang="en-US" altLang="en-US" sz="1000" i="1" dirty="0"/>
              <a:t>(</a:t>
            </a:r>
            <a:r>
              <a:rPr lang="en-US" altLang="en-US" sz="1000" b="1" i="1" dirty="0"/>
              <a:t>null,  </a:t>
            </a:r>
            <a:r>
              <a:rPr lang="en-US" altLang="en-US" sz="1000" dirty="0" err="1"/>
              <a:t>String.</a:t>
            </a:r>
            <a:r>
              <a:rPr lang="en-US" altLang="en-US" sz="1000" i="1" dirty="0" err="1"/>
              <a:t>format</a:t>
            </a:r>
            <a:r>
              <a:rPr lang="en-US" altLang="en-US" sz="1000" i="1" dirty="0"/>
              <a:t>("The sum of %d numbers is %.2f.", </a:t>
            </a:r>
            <a:r>
              <a:rPr lang="en-US" altLang="en-US" sz="1000" dirty="0" err="1"/>
              <a:t>totalNumbers</a:t>
            </a:r>
            <a:r>
              <a:rPr lang="en-US" altLang="en-US" sz="1000" dirty="0"/>
              <a:t>, </a:t>
            </a:r>
            <a:r>
              <a:rPr lang="en-US" altLang="en-US" sz="1000" dirty="0" err="1"/>
              <a:t>sumNumbers</a:t>
            </a:r>
            <a:r>
              <a:rPr lang="en-US" altLang="en-US" sz="1000" dirty="0"/>
              <a:t>), </a:t>
            </a:r>
          </a:p>
          <a:p>
            <a:pPr lvl="2">
              <a:buFontTx/>
              <a:buNone/>
            </a:pPr>
            <a:r>
              <a:rPr lang="en-US" altLang="en-US" sz="1000" dirty="0"/>
              <a:t>		title, </a:t>
            </a:r>
            <a:r>
              <a:rPr lang="en-US" altLang="en-US" sz="1000" dirty="0" err="1"/>
              <a:t>JOptionPane.</a:t>
            </a:r>
            <a:r>
              <a:rPr lang="en-US" altLang="en-US" sz="1000" b="1" i="1" dirty="0" err="1"/>
              <a:t>INFORMATION_MESSAGE</a:t>
            </a:r>
            <a:r>
              <a:rPr lang="en-US" altLang="en-US" sz="1000" b="1" i="1" dirty="0"/>
              <a:t>);</a:t>
            </a:r>
          </a:p>
          <a:p>
            <a:pPr lvl="2">
              <a:buFontTx/>
              <a:buNone/>
            </a:pPr>
            <a:r>
              <a:rPr lang="en-US" altLang="en-US" sz="1000" b="1" dirty="0"/>
              <a:t>else </a:t>
            </a:r>
            <a:r>
              <a:rPr lang="en-US" altLang="en-US" sz="1000" b="1" dirty="0" err="1"/>
              <a:t>JOptionPane.</a:t>
            </a:r>
            <a:r>
              <a:rPr lang="en-US" altLang="en-US" sz="1000" b="1" i="1" dirty="0" err="1"/>
              <a:t>showMessageDialog</a:t>
            </a:r>
            <a:r>
              <a:rPr lang="en-US" altLang="en-US" sz="1000" b="1" i="1" dirty="0"/>
              <a:t>(null,  </a:t>
            </a:r>
            <a:r>
              <a:rPr lang="en-US" altLang="en-US" sz="1000" dirty="0" err="1"/>
              <a:t>String.</a:t>
            </a:r>
            <a:r>
              <a:rPr lang="en-US" altLang="en-US" sz="1000" i="1" dirty="0" err="1"/>
              <a:t>format</a:t>
            </a:r>
            <a:r>
              <a:rPr lang="en-US" altLang="en-US" sz="1000" i="1" dirty="0"/>
              <a:t>("The sum of %d numbers is %.2f.", </a:t>
            </a:r>
            <a:r>
              <a:rPr lang="en-US" altLang="en-US" sz="1000" dirty="0" err="1"/>
              <a:t>totalCount</a:t>
            </a:r>
            <a:r>
              <a:rPr lang="en-US" altLang="en-US" sz="1000" dirty="0"/>
              <a:t>, </a:t>
            </a:r>
            <a:r>
              <a:rPr lang="en-US" altLang="en-US" sz="1000" dirty="0" err="1"/>
              <a:t>sumNumbers</a:t>
            </a:r>
            <a:r>
              <a:rPr lang="en-US" altLang="en-US" sz="1000" dirty="0"/>
              <a:t>), </a:t>
            </a:r>
          </a:p>
          <a:p>
            <a:pPr lvl="2">
              <a:buFontTx/>
              <a:buNone/>
            </a:pPr>
            <a:r>
              <a:rPr lang="en-US" altLang="en-US" sz="1000" dirty="0"/>
              <a:t>		title, </a:t>
            </a:r>
            <a:r>
              <a:rPr lang="en-US" altLang="en-US" sz="1000" dirty="0" err="1"/>
              <a:t>JOptionPane.</a:t>
            </a:r>
            <a:r>
              <a:rPr lang="en-US" altLang="en-US" sz="1000" b="1" i="1" dirty="0" err="1"/>
              <a:t>INFORMATION_MESSAGE</a:t>
            </a:r>
            <a:r>
              <a:rPr lang="en-US" altLang="en-US" sz="1000" b="1" i="1" dirty="0"/>
              <a:t>);</a:t>
            </a:r>
          </a:p>
          <a:p>
            <a:pPr lvl="2">
              <a:buFontTx/>
              <a:buNone/>
            </a:pPr>
            <a:r>
              <a:rPr lang="en-US" altLang="en-US" sz="1000" dirty="0"/>
              <a:t> </a:t>
            </a:r>
            <a:r>
              <a:rPr lang="en-US" altLang="en-US" sz="1000" dirty="0" err="1"/>
              <a:t>System.</a:t>
            </a:r>
            <a:r>
              <a:rPr lang="en-US" altLang="en-US" sz="1000" i="1" dirty="0" err="1"/>
              <a:t>exit</a:t>
            </a:r>
            <a:r>
              <a:rPr lang="en-US" altLang="en-US" sz="1000" i="1" dirty="0"/>
              <a:t>(0);</a:t>
            </a:r>
            <a:endParaRPr lang="en-US" altLang="en-US" sz="10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49154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32AF3A0-C509-EFC3-7676-85062298BFAC}"/>
              </a:ext>
            </a:extLst>
          </p:cNvPr>
          <p:cNvSpPr txBox="1">
            <a:spLocks noChangeArrowheads="1"/>
          </p:cNvSpPr>
          <p:nvPr/>
        </p:nvSpPr>
        <p:spPr>
          <a:xfrm>
            <a:off x="1385454" y="97416"/>
            <a:ext cx="5212773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Deciding Which Loops to Use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E8D3950-327A-B9B4-746E-0673CBC624F4}"/>
              </a:ext>
            </a:extLst>
          </p:cNvPr>
          <p:cNvSpPr txBox="1">
            <a:spLocks noChangeArrowheads="1"/>
          </p:cNvSpPr>
          <p:nvPr/>
        </p:nvSpPr>
        <p:spPr>
          <a:xfrm>
            <a:off x="1510145" y="1089603"/>
            <a:ext cx="7467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loop: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Pretest loop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it where you do not want the statements to execute if the condition is false in the beginning.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do</a:t>
            </a:r>
            <a:r>
              <a:rPr lang="en-US" altLang="en-US" sz="2600" dirty="0"/>
              <a:t>-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loop: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Post-test loop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it where you want the statements to execute at least one time.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for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loop: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Pretest loop</a:t>
            </a:r>
          </a:p>
          <a:p>
            <a:pPr marL="914400" lvl="1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it where there is some type of counting variable that can be evaluated.</a:t>
            </a:r>
          </a:p>
        </p:txBody>
      </p:sp>
    </p:spTree>
    <p:extLst>
      <p:ext uri="{BB962C8B-B14F-4D97-AF65-F5344CB8AC3E}">
        <p14:creationId xmlns:p14="http://schemas.microsoft.com/office/powerpoint/2010/main" val="97838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A5583C6-BE7F-DD43-118A-0E7651ABB12B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1" y="168131"/>
            <a:ext cx="6840682" cy="839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Differences Between Prefix and Postfix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FDE4BC-C95B-F92A-ABC9-18259BB3EBDF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1" y="1007918"/>
            <a:ext cx="8170716" cy="5715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 increment or decrement is the only operation in a statement, there is no difference between prefix and postfix notation. 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e.g.,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nsolas" panose="020B0609020204030204" pitchFamily="49" charset="0"/>
              </a:rPr>
              <a:t>num++;   ++num;    </a:t>
            </a:r>
            <a:r>
              <a:rPr lang="en-US" altLang="en-US" sz="2400" dirty="0" err="1">
                <a:latin typeface="Consolas" panose="020B0609020204030204" pitchFamily="49" charset="0"/>
              </a:rPr>
              <a:t>nos</a:t>
            </a:r>
            <a:r>
              <a:rPr lang="en-US" altLang="en-US" sz="2400" dirty="0">
                <a:latin typeface="Consolas" panose="020B0609020204030204" pitchFamily="49" charset="0"/>
              </a:rPr>
              <a:t>--;    --</a:t>
            </a:r>
            <a:r>
              <a:rPr lang="en-US" altLang="en-US" sz="2400" dirty="0" err="1">
                <a:latin typeface="Consolas" panose="020B0609020204030204" pitchFamily="49" charset="0"/>
              </a:rPr>
              <a:t>nos</a:t>
            </a:r>
            <a:r>
              <a:rPr lang="en-US" altLang="en-US" sz="2400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>
                <a:latin typeface="Constantia" panose="02030602050306030303" pitchFamily="18" charset="0"/>
              </a:rPr>
              <a:t>    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equivalently, </a:t>
            </a:r>
            <a:r>
              <a:rPr lang="en-US" altLang="en-US" sz="2400" dirty="0">
                <a:latin typeface="Consolas" panose="020B0609020204030204" pitchFamily="49" charset="0"/>
              </a:rPr>
              <a:t>num = num +1;   </a:t>
            </a:r>
            <a:r>
              <a:rPr lang="en-US" altLang="en-US" sz="2400" dirty="0" err="1">
                <a:latin typeface="Consolas" panose="020B0609020204030204" pitchFamily="49" charset="0"/>
              </a:rPr>
              <a:t>nos</a:t>
            </a:r>
            <a:r>
              <a:rPr lang="en-US" altLang="en-US" sz="2400" dirty="0">
                <a:latin typeface="Consolas" panose="020B0609020204030204" pitchFamily="49" charset="0"/>
              </a:rPr>
              <a:t> = </a:t>
            </a:r>
            <a:r>
              <a:rPr lang="en-US" altLang="en-US" sz="2400" dirty="0" err="1">
                <a:latin typeface="Consolas" panose="020B0609020204030204" pitchFamily="49" charset="0"/>
              </a:rPr>
              <a:t>nos</a:t>
            </a:r>
            <a:r>
              <a:rPr lang="en-US" altLang="en-US" sz="2400" dirty="0">
                <a:latin typeface="Consolas" panose="020B0609020204030204" pitchFamily="49" charset="0"/>
              </a:rPr>
              <a:t> – 1;</a:t>
            </a:r>
          </a:p>
          <a:p>
            <a:pPr marL="457200" indent="-457200">
              <a:defRPr/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used in an expression:</a:t>
            </a:r>
          </a:p>
          <a:p>
            <a:pPr marL="914400" lvl="1" indent="-457200">
              <a:defRPr/>
            </a:pP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prefix notation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the variable will be incremented or decremented before the rest of the equation is evaluated. 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e.g., </a:t>
            </a:r>
            <a:r>
              <a:rPr lang="en-US" altLang="en-US" dirty="0">
                <a:latin typeface="Consolas" panose="020B0609020204030204" pitchFamily="49" charset="0"/>
              </a:rPr>
              <a:t>sum = sum + ++num; sum = ++num + sum;</a:t>
            </a:r>
          </a:p>
          <a:p>
            <a:pPr marL="914400" lvl="1" indent="-457200">
              <a:defRPr/>
            </a:pP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postfix notation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the variable will be incremented or decremented after the rest of the equation has been evaluated.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e.g., </a:t>
            </a:r>
            <a:r>
              <a:rPr lang="en-US" altLang="en-US" dirty="0">
                <a:latin typeface="Consolas" panose="020B0609020204030204" pitchFamily="49" charset="0"/>
              </a:rPr>
              <a:t>sum = sum + num++; sum = num++ + sum;</a:t>
            </a:r>
          </a:p>
          <a:p>
            <a:pPr marL="457200" indent="-457200">
              <a:defRPr/>
            </a:pPr>
            <a:r>
              <a:rPr lang="en-US" altLang="en-US" sz="2000" dirty="0"/>
              <a:t>Example: </a:t>
            </a:r>
            <a:r>
              <a:rPr lang="en-US" altLang="en-US" sz="2000" dirty="0">
                <a:hlinkClick r:id="rId2" action="ppaction://hlinkfile"/>
              </a:rPr>
              <a:t>Prefix.java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17870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5939072-EDD5-3AAA-7FD2-6BEA14B9EC77}"/>
              </a:ext>
            </a:extLst>
          </p:cNvPr>
          <p:cNvSpPr txBox="1">
            <a:spLocks noChangeArrowheads="1"/>
          </p:cNvSpPr>
          <p:nvPr/>
        </p:nvSpPr>
        <p:spPr>
          <a:xfrm>
            <a:off x="1513608" y="177368"/>
            <a:ext cx="4419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File Input and Output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F3D4A1F-B323-BF8D-CB19-84A05D3E4FB4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6" y="1330036"/>
            <a:ext cx="8001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Reentering data all the time could get tedious for the user.</a:t>
            </a:r>
          </a:p>
          <a:p>
            <a:pPr marL="457200" indent="-457200"/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can be saved to a file.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Files can be </a:t>
            </a:r>
            <a:r>
              <a:rPr lang="en-US" altLang="en-US" sz="26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files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26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files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/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Files: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Files have to be opened.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Data is then </a:t>
            </a:r>
            <a:r>
              <a:rPr lang="en-US" altLang="en-US" sz="26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/written </a:t>
            </a:r>
            <a:r>
              <a:rPr lang="en-US" altLang="en-US" sz="26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/to the file.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file must be closed before program termination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there are two types of files: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binary</a:t>
            </a:r>
          </a:p>
          <a:p>
            <a:pPr marL="914400" lvl="1" indent="-457200"/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….. 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Plain Text  (*.txt)</a:t>
            </a:r>
          </a:p>
        </p:txBody>
      </p:sp>
    </p:spTree>
    <p:extLst>
      <p:ext uri="{BB962C8B-B14F-4D97-AF65-F5344CB8AC3E}">
        <p14:creationId xmlns:p14="http://schemas.microsoft.com/office/powerpoint/2010/main" val="11191503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2C760C-CA9F-D901-94D3-389EFFEDDD07}"/>
              </a:ext>
            </a:extLst>
          </p:cNvPr>
          <p:cNvSpPr txBox="1">
            <a:spLocks noChangeArrowheads="1"/>
          </p:cNvSpPr>
          <p:nvPr/>
        </p:nvSpPr>
        <p:spPr>
          <a:xfrm>
            <a:off x="1461655" y="0"/>
            <a:ext cx="3962400" cy="997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Writing Text To a File</a:t>
            </a:r>
            <a:endParaRPr lang="en-US" altLang="en-US" sz="3200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374720F-D291-6EDC-3E0E-7D49B8A91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2" y="2543752"/>
            <a:ext cx="807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</a:rPr>
              <a:t>outputFile</a:t>
            </a:r>
            <a:r>
              <a:rPr lang="en-US" altLang="en-US" sz="1800" dirty="0">
                <a:latin typeface="Consolas" panose="020B0609020204030204" pitchFamily="49" charset="0"/>
              </a:rPr>
              <a:t> = new </a:t>
            </a:r>
            <a:r>
              <a:rPr lang="en-US" altLang="en-US" sz="1800" dirty="0" err="1">
                <a:latin typeface="Consolas" panose="020B0609020204030204" pitchFamily="49" charset="0"/>
              </a:rPr>
              <a:t>PrintWriter</a:t>
            </a:r>
            <a:r>
              <a:rPr lang="en-US" altLang="en-US" sz="1800" dirty="0">
                <a:latin typeface="Consolas" panose="020B0609020204030204" pitchFamily="49" charset="0"/>
              </a:rPr>
              <a:t>("StudentData.txt");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7694510C-B2DB-13CB-B264-6A86C609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2760" y="3733800"/>
            <a:ext cx="3962400" cy="15700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</a:rPr>
              <a:t>Pass the name of the file that you wish to open as an argument to the </a:t>
            </a:r>
            <a:r>
              <a:rPr lang="en-US" altLang="en-US" sz="2400" dirty="0" err="1">
                <a:solidFill>
                  <a:srgbClr val="3333FF"/>
                </a:solidFill>
                <a:latin typeface="Courier New" panose="02070309020205020404" pitchFamily="49" charset="0"/>
              </a:rPr>
              <a:t>PrintWriter</a:t>
            </a:r>
            <a:r>
              <a:rPr lang="en-US" altLang="en-US" sz="2400" dirty="0">
                <a:solidFill>
                  <a:srgbClr val="3333FF"/>
                </a:solidFill>
              </a:rPr>
              <a:t> constructor.</a:t>
            </a:r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2C373A18-663F-67D1-3784-CEA9D98B2D0F}"/>
              </a:ext>
            </a:extLst>
          </p:cNvPr>
          <p:cNvGrpSpPr>
            <a:grpSpLocks/>
          </p:cNvGrpSpPr>
          <p:nvPr/>
        </p:nvGrpSpPr>
        <p:grpSpPr bwMode="auto">
          <a:xfrm>
            <a:off x="4003960" y="2895600"/>
            <a:ext cx="4343400" cy="990600"/>
            <a:chOff x="2352" y="2016"/>
            <a:chExt cx="2160" cy="624"/>
          </a:xfrm>
        </p:grpSpPr>
        <p:sp>
          <p:nvSpPr>
            <p:cNvPr id="16" name="Line 6">
              <a:extLst>
                <a:ext uri="{FF2B5EF4-FFF2-40B4-BE49-F238E27FC236}">
                  <a16:creationId xmlns:a16="http://schemas.microsoft.com/office/drawing/2014/main" id="{464F67F0-41F5-89D9-F943-EB961D82C9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400"/>
              <a:ext cx="0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7">
              <a:extLst>
                <a:ext uri="{FF2B5EF4-FFF2-40B4-BE49-F238E27FC236}">
                  <a16:creationId xmlns:a16="http://schemas.microsoft.com/office/drawing/2014/main" id="{D54B6813-98B7-774A-DD5C-BB1EE39AF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400"/>
              <a:ext cx="216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C3584213-2555-0B3E-B993-07F050CB83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2" y="2016"/>
              <a:ext cx="0" cy="38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" name="Text Box 11">
            <a:extLst>
              <a:ext uri="{FF2B5EF4-FFF2-40B4-BE49-F238E27FC236}">
                <a16:creationId xmlns:a16="http://schemas.microsoft.com/office/drawing/2014/main" id="{A8D0D8AB-11AD-DD0D-D963-DF6FE292F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960" y="3670300"/>
            <a:ext cx="3124200" cy="15700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Warning: if the file already exists, it will be erased and replaced with a new file.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5FEC8A-591E-08D5-2606-A9C4E7BB7079}"/>
              </a:ext>
            </a:extLst>
          </p:cNvPr>
          <p:cNvSpPr txBox="1"/>
          <p:nvPr/>
        </p:nvSpPr>
        <p:spPr>
          <a:xfrm>
            <a:off x="1904134" y="1382530"/>
            <a:ext cx="81750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 to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open a file for text output for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creating an instance of the </a:t>
            </a:r>
            <a:r>
              <a:rPr lang="en-US" altLang="en-US" sz="2400" dirty="0" err="1">
                <a:highlight>
                  <a:srgbClr val="FFFF00"/>
                </a:highlight>
                <a:latin typeface="Courier New" panose="02070309020205020404" pitchFamily="49" charset="0"/>
              </a:rPr>
              <a:t>PrintWriter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class. 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235747AD-9AA2-6B3D-5674-E4DC6FFED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134" y="5405437"/>
            <a:ext cx="7967230" cy="138499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Create a </a:t>
            </a:r>
            <a:r>
              <a:rPr lang="en-US" altLang="en-US" sz="2000" dirty="0" err="1"/>
              <a:t>PrintWriter</a:t>
            </a:r>
            <a:r>
              <a:rPr lang="en-US" altLang="en-US" sz="2000" dirty="0"/>
              <a:t> object with </a:t>
            </a:r>
            <a:r>
              <a:rPr lang="en-US" altLang="en-US" sz="2000" dirty="0">
                <a:latin typeface="+mn-lt"/>
              </a:rPr>
              <a:t>new</a:t>
            </a:r>
            <a:r>
              <a:rPr lang="en-US" altLang="en-US" sz="2000" dirty="0"/>
              <a:t> operator.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Use the </a:t>
            </a:r>
            <a:r>
              <a:rPr lang="en-US" altLang="en-US" sz="2000" dirty="0">
                <a:latin typeface="+mn-lt"/>
              </a:rPr>
              <a:t>new</a:t>
            </a:r>
            <a:r>
              <a:rPr lang="en-US" altLang="en-US" sz="2000" dirty="0"/>
              <a:t> operator </a:t>
            </a:r>
            <a:r>
              <a:rPr lang="en-US" altLang="en-US" sz="2400" dirty="0"/>
              <a:t>to</a:t>
            </a:r>
            <a:r>
              <a:rPr lang="en-US" altLang="en-US" sz="2000" dirty="0"/>
              <a:t> create a </a:t>
            </a:r>
            <a:r>
              <a:rPr lang="en-US" altLang="en-US" sz="2000" dirty="0" err="1">
                <a:latin typeface="+mn-lt"/>
              </a:rPr>
              <a:t>PrintWriter</a:t>
            </a:r>
            <a:r>
              <a:rPr lang="en-US" altLang="en-US" sz="2000" dirty="0"/>
              <a:t> object (a file) in memory and initialize the object by passing the file name (a string literal) to the </a:t>
            </a:r>
            <a:r>
              <a:rPr lang="en-US" altLang="en-US" sz="2000" dirty="0" err="1">
                <a:latin typeface="+mn-lt"/>
              </a:rPr>
              <a:t>PrintWriter</a:t>
            </a:r>
            <a:r>
              <a:rPr lang="en-US" altLang="en-US" sz="2000" dirty="0"/>
              <a:t> constructor.</a:t>
            </a:r>
          </a:p>
        </p:txBody>
      </p:sp>
    </p:spTree>
    <p:extLst>
      <p:ext uri="{BB962C8B-B14F-4D97-AF65-F5344CB8AC3E}">
        <p14:creationId xmlns:p14="http://schemas.microsoft.com/office/powerpoint/2010/main" val="14345630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50EA52A0-860F-EEAD-5DAE-A9AAC8BA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527175"/>
            <a:ext cx="9663545" cy="99218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5E40A5E-98D6-DB0F-B1A5-51B151EF4601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6" y="200891"/>
            <a:ext cx="54864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PrintWriter</a:t>
            </a:r>
            <a:r>
              <a:rPr lang="en-US" altLang="en-US" sz="3200"/>
              <a:t> Class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E587DF0-FF73-91F4-BEB0-5E7EED1B7E9B}"/>
              </a:ext>
            </a:extLst>
          </p:cNvPr>
          <p:cNvSpPr txBox="1">
            <a:spLocks noChangeArrowheads="1"/>
          </p:cNvSpPr>
          <p:nvPr/>
        </p:nvSpPr>
        <p:spPr>
          <a:xfrm>
            <a:off x="1433946" y="1521547"/>
            <a:ext cx="7563293" cy="367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display data on the screen, the </a:t>
            </a:r>
            <a:r>
              <a:rPr lang="en-US" altLang="en-US" sz="2400" dirty="0" err="1">
                <a:latin typeface="Courier New" panose="02070309020205020404" pitchFamily="49" charset="0"/>
              </a:rPr>
              <a:t>PrintWriter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 you to write data to a file using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print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println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methods.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with the</a:t>
            </a:r>
            <a:r>
              <a:rPr lang="en-US" altLang="en-US" sz="2400" dirty="0"/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System.out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object, </a:t>
            </a:r>
          </a:p>
          <a:p>
            <a:pPr marL="914400" lvl="1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dirty="0"/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println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of the </a:t>
            </a:r>
            <a:r>
              <a:rPr lang="en-US" altLang="en-US" dirty="0" err="1">
                <a:latin typeface="Courier New" panose="02070309020205020404" pitchFamily="49" charset="0"/>
              </a:rPr>
              <a:t>PrintWriter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will 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a newline character after the written data.</a:t>
            </a:r>
          </a:p>
          <a:p>
            <a:pPr marL="914400" lvl="1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print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writes data without writing the newline character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36AEC8-4623-5472-3B85-28C74C927FB4}"/>
              </a:ext>
            </a:extLst>
          </p:cNvPr>
          <p:cNvSpPr txBox="1"/>
          <p:nvPr/>
        </p:nvSpPr>
        <p:spPr>
          <a:xfrm>
            <a:off x="1510145" y="5521470"/>
            <a:ext cx="7162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escape sequence </a:t>
            </a:r>
            <a:r>
              <a:rPr lang="en-US" sz="2400" dirty="0"/>
              <a:t>\r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cause the cursor back to the beginning of the current line, not the next line.</a:t>
            </a:r>
          </a:p>
        </p:txBody>
      </p:sp>
    </p:spTree>
    <p:extLst>
      <p:ext uri="{BB962C8B-B14F-4D97-AF65-F5344CB8AC3E}">
        <p14:creationId xmlns:p14="http://schemas.microsoft.com/office/powerpoint/2010/main" val="654626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1D6F2CA-9758-B83C-FA7F-D619D49F11CC}"/>
              </a:ext>
            </a:extLst>
          </p:cNvPr>
          <p:cNvSpPr txBox="1">
            <a:spLocks noChangeArrowheads="1"/>
          </p:cNvSpPr>
          <p:nvPr/>
        </p:nvSpPr>
        <p:spPr>
          <a:xfrm>
            <a:off x="1439141" y="231631"/>
            <a:ext cx="4816186" cy="1011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PrintWriter</a:t>
            </a:r>
            <a:r>
              <a:rPr lang="en-US" altLang="en-US" sz="3200"/>
              <a:t> Class</a:t>
            </a:r>
            <a:endParaRPr lang="en-US" altLang="en-US" sz="3200" dirty="0"/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0C096EE7-0431-7A11-616F-7C1D4469D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133" y="1555750"/>
            <a:ext cx="2122487" cy="461963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FF"/>
                </a:solidFill>
              </a:rPr>
              <a:t>Open the file.</a:t>
            </a:r>
          </a:p>
        </p:txBody>
      </p:sp>
      <p:sp>
        <p:nvSpPr>
          <p:cNvPr id="4" name="Line 7">
            <a:extLst>
              <a:ext uri="{FF2B5EF4-FFF2-40B4-BE49-F238E27FC236}">
                <a16:creationId xmlns:a16="http://schemas.microsoft.com/office/drawing/2014/main" id="{A2520AA1-2563-AFA7-9F13-22BA7E772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733" y="1784350"/>
            <a:ext cx="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62F2610B-F68A-045F-54D1-BBA16DCF96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5733" y="1784350"/>
            <a:ext cx="533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5FBA8C49-F15A-126A-EB00-B766ACC35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5733" y="2622550"/>
            <a:ext cx="228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74E25C5C-66C0-2758-CF9A-7935B5BC6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733" y="5379893"/>
            <a:ext cx="3041650" cy="461963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</a:rPr>
              <a:t>Write data to the file</a:t>
            </a:r>
            <a:r>
              <a:rPr lang="en-US" altLang="en-US" sz="2000" b="1" dirty="0">
                <a:solidFill>
                  <a:srgbClr val="FF3300"/>
                </a:solidFill>
              </a:rPr>
              <a:t>.</a:t>
            </a:r>
          </a:p>
        </p:txBody>
      </p:sp>
      <p:grpSp>
        <p:nvGrpSpPr>
          <p:cNvPr id="8" name="Group 22">
            <a:extLst>
              <a:ext uri="{FF2B5EF4-FFF2-40B4-BE49-F238E27FC236}">
                <a16:creationId xmlns:a16="http://schemas.microsoft.com/office/drawing/2014/main" id="{132C81AA-139B-5907-5C81-894EC4494857}"/>
              </a:ext>
            </a:extLst>
          </p:cNvPr>
          <p:cNvGrpSpPr>
            <a:grpSpLocks/>
          </p:cNvGrpSpPr>
          <p:nvPr/>
        </p:nvGrpSpPr>
        <p:grpSpPr bwMode="auto">
          <a:xfrm>
            <a:off x="1285733" y="2930236"/>
            <a:ext cx="1530350" cy="2428875"/>
            <a:chOff x="669" y="1859"/>
            <a:chExt cx="964" cy="1381"/>
          </a:xfrm>
        </p:grpSpPr>
        <p:grpSp>
          <p:nvGrpSpPr>
            <p:cNvPr id="9" name="Group 19">
              <a:extLst>
                <a:ext uri="{FF2B5EF4-FFF2-40B4-BE49-F238E27FC236}">
                  <a16:creationId xmlns:a16="http://schemas.microsoft.com/office/drawing/2014/main" id="{934708C2-1D60-8BFA-111A-A8BAB977A9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9" y="1859"/>
              <a:ext cx="148" cy="1051"/>
              <a:chOff x="669" y="1859"/>
              <a:chExt cx="148" cy="1051"/>
            </a:xfrm>
          </p:grpSpPr>
          <p:sp>
            <p:nvSpPr>
              <p:cNvPr id="12" name="Line 14">
                <a:extLst>
                  <a:ext uri="{FF2B5EF4-FFF2-40B4-BE49-F238E27FC236}">
                    <a16:creationId xmlns:a16="http://schemas.microsoft.com/office/drawing/2014/main" id="{2117485B-638D-A692-7C20-D718D3084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3" y="1859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" name="Line 15">
                <a:extLst>
                  <a:ext uri="{FF2B5EF4-FFF2-40B4-BE49-F238E27FC236}">
                    <a16:creationId xmlns:a16="http://schemas.microsoft.com/office/drawing/2014/main" id="{689EBBCE-58A0-0144-9001-CFF06BACE6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3" y="20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" name="Line 16">
                <a:extLst>
                  <a:ext uri="{FF2B5EF4-FFF2-40B4-BE49-F238E27FC236}">
                    <a16:creationId xmlns:a16="http://schemas.microsoft.com/office/drawing/2014/main" id="{780AA85D-FF5F-E388-38A5-A20E46E498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" y="22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" name="Line 18">
                <a:extLst>
                  <a:ext uri="{FF2B5EF4-FFF2-40B4-BE49-F238E27FC236}">
                    <a16:creationId xmlns:a16="http://schemas.microsoft.com/office/drawing/2014/main" id="{92D4EBAF-74F7-4B65-E19A-3F70C566D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9" y="1860"/>
                <a:ext cx="4" cy="105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" name="Line 20">
              <a:extLst>
                <a:ext uri="{FF2B5EF4-FFF2-40B4-BE49-F238E27FC236}">
                  <a16:creationId xmlns:a16="http://schemas.microsoft.com/office/drawing/2014/main" id="{18A5891B-FE15-CBBB-3F1F-2993960007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3" y="2904"/>
              <a:ext cx="96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21">
              <a:extLst>
                <a:ext uri="{FF2B5EF4-FFF2-40B4-BE49-F238E27FC236}">
                  <a16:creationId xmlns:a16="http://schemas.microsoft.com/office/drawing/2014/main" id="{47C985C6-596A-D2AB-9822-981FEE85D9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3" y="2904"/>
              <a:ext cx="0" cy="33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6" name="Text Box 23">
            <a:extLst>
              <a:ext uri="{FF2B5EF4-FFF2-40B4-BE49-F238E27FC236}">
                <a16:creationId xmlns:a16="http://schemas.microsoft.com/office/drawing/2014/main" id="{A02475AA-CAE1-6C90-F564-81F4AAAFF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120" y="4559300"/>
            <a:ext cx="1905000" cy="461963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FF"/>
                </a:solidFill>
              </a:rPr>
              <a:t>Close the file.</a:t>
            </a:r>
          </a:p>
        </p:txBody>
      </p:sp>
      <p:grpSp>
        <p:nvGrpSpPr>
          <p:cNvPr id="17" name="Group 26">
            <a:extLst>
              <a:ext uri="{FF2B5EF4-FFF2-40B4-BE49-F238E27FC236}">
                <a16:creationId xmlns:a16="http://schemas.microsoft.com/office/drawing/2014/main" id="{D1B4CFE7-49C5-BBE9-7B21-11CEF14A0E56}"/>
              </a:ext>
            </a:extLst>
          </p:cNvPr>
          <p:cNvGrpSpPr>
            <a:grpSpLocks/>
          </p:cNvGrpSpPr>
          <p:nvPr/>
        </p:nvGrpSpPr>
        <p:grpSpPr bwMode="auto">
          <a:xfrm>
            <a:off x="5008420" y="4084638"/>
            <a:ext cx="1600200" cy="457200"/>
            <a:chOff x="2496" y="2400"/>
            <a:chExt cx="1008" cy="288"/>
          </a:xfrm>
        </p:grpSpPr>
        <p:sp>
          <p:nvSpPr>
            <p:cNvPr id="18" name="Line 24">
              <a:extLst>
                <a:ext uri="{FF2B5EF4-FFF2-40B4-BE49-F238E27FC236}">
                  <a16:creationId xmlns:a16="http://schemas.microsoft.com/office/drawing/2014/main" id="{4D090416-6CFF-962B-F30A-84379E1394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2400"/>
              <a:ext cx="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25">
              <a:extLst>
                <a:ext uri="{FF2B5EF4-FFF2-40B4-BE49-F238E27FC236}">
                  <a16:creationId xmlns:a16="http://schemas.microsoft.com/office/drawing/2014/main" id="{D380FC46-CEC2-591C-0D37-893FFB6CDC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2400"/>
              <a:ext cx="10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" name="Text Box 4">
            <a:extLst>
              <a:ext uri="{FF2B5EF4-FFF2-40B4-BE49-F238E27FC236}">
                <a16:creationId xmlns:a16="http://schemas.microsoft.com/office/drawing/2014/main" id="{50746782-653D-D600-C869-0E6965D8C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099" y="2317506"/>
            <a:ext cx="933781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highlight>
                  <a:srgbClr val="FFFF00"/>
                </a:highlight>
                <a:latin typeface="Consolas" panose="020B0609020204030204" pitchFamily="49" charset="0"/>
              </a:rPr>
              <a:t>outputFile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 = new </a:t>
            </a:r>
            <a:r>
              <a:rPr lang="en-US" altLang="en-US" sz="2400" dirty="0" err="1"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highlight>
                  <a:srgbClr val="FFFF00"/>
                </a:highlight>
                <a:latin typeface="Consolas" panose="020B0609020204030204" pitchFamily="49" charset="0"/>
              </a:rPr>
              <a:t>("Names.txt");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latin typeface="Consolas" panose="020B0609020204030204" pitchFamily="49" charset="0"/>
              </a:rPr>
              <a:t>outputFile.println</a:t>
            </a:r>
            <a:r>
              <a:rPr lang="en-US" altLang="en-US" sz="2400" dirty="0">
                <a:latin typeface="Consolas" panose="020B0609020204030204" pitchFamily="49" charset="0"/>
              </a:rPr>
              <a:t>("Chris");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latin typeface="Consolas" panose="020B0609020204030204" pitchFamily="49" charset="0"/>
              </a:rPr>
              <a:t>outputFile.println</a:t>
            </a:r>
            <a:r>
              <a:rPr lang="en-US" altLang="en-US" sz="2400" dirty="0">
                <a:latin typeface="Consolas" panose="020B0609020204030204" pitchFamily="49" charset="0"/>
              </a:rPr>
              <a:t>("Kathryn");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latin typeface="Consolas" panose="020B0609020204030204" pitchFamily="49" charset="0"/>
              </a:rPr>
              <a:t>outputFile.println</a:t>
            </a:r>
            <a:r>
              <a:rPr lang="en-US" altLang="en-US" sz="2400" dirty="0">
                <a:latin typeface="Consolas" panose="020B0609020204030204" pitchFamily="49" charset="0"/>
              </a:rPr>
              <a:t>("Jean");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outputFile.close</a:t>
            </a:r>
            <a:r>
              <a:rPr lang="en-US" altLang="en-US" sz="2400" dirty="0">
                <a:solidFill>
                  <a:srgbClr val="C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32910921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F71E7CA-45B5-3DDC-DF69-F0571FD25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827" y="0"/>
            <a:ext cx="5032664" cy="101123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kern="0" dirty="0"/>
              <a:t>The </a:t>
            </a:r>
            <a:r>
              <a:rPr lang="en-US" altLang="en-US" sz="3200" kern="0" dirty="0" err="1">
                <a:latin typeface="Courier New" panose="02070309020205020404" pitchFamily="49" charset="0"/>
              </a:rPr>
              <a:t>PrintWriter</a:t>
            </a:r>
            <a:r>
              <a:rPr lang="en-US" altLang="en-US" sz="3200" kern="0" dirty="0"/>
              <a:t> Class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7C21B9FF-A161-9398-9C6E-61AEFD08F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3398" y="1429039"/>
            <a:ext cx="820640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What is the escape sequence that does not work?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\r \n \t work.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dirty="0">
                <a:solidFill>
                  <a:srgbClr val="2A00FF"/>
                </a:solidFill>
                <a:latin typeface="Consolas" panose="020B0609020204030204" pitchFamily="49" charset="0"/>
              </a:rPr>
              <a:t>"testNames.txt"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"\"testNames.txt\""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"Chris"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"Kathryn\r" + " and"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pt-BR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.print(</a:t>
            </a:r>
            <a:r>
              <a:rPr lang="pt-BR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“\tJean\n"</a:t>
            </a:r>
            <a:r>
              <a:rPr lang="pt-BR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"End of the story!"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endParaRPr lang="en-US" alt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3A1CB2-CCF0-53AF-E984-A5C4CB45D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398" y="5625434"/>
            <a:ext cx="7801156" cy="75278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-31740" anchor="ctr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660066"/>
                </a:solidFill>
                <a:latin typeface="Consolas" panose="020B0609020204030204" pitchFamily="49" charset="0"/>
              </a:rPr>
              <a:t>OutputStream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6666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000088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</a:t>
            </a:r>
            <a:r>
              <a:rPr lang="en-US" altLang="en-US" sz="2400" dirty="0" err="1">
                <a:solidFill>
                  <a:srgbClr val="660066"/>
                </a:solidFill>
                <a:latin typeface="Consolas" panose="020B0609020204030204" pitchFamily="49" charset="0"/>
              </a:rPr>
              <a:t>FileOutputStream</a:t>
            </a:r>
            <a:r>
              <a:rPr lang="en-US" altLang="en-US" sz="2400" dirty="0">
                <a:solidFill>
                  <a:srgbClr val="6666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008800"/>
                </a:solidFill>
                <a:latin typeface="Consolas" panose="020B0609020204030204" pitchFamily="49" charset="0"/>
              </a:rPr>
              <a:t>"test.txt"</a:t>
            </a:r>
            <a:r>
              <a:rPr lang="en-US" altLang="en-US" sz="2400" dirty="0">
                <a:solidFill>
                  <a:srgbClr val="666600"/>
                </a:solidFill>
                <a:latin typeface="Consolas" panose="020B0609020204030204" pitchFamily="49" charset="0"/>
              </a:rPr>
              <a:t>);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57818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60C243-6928-2A2E-163F-3739B85E6A07}"/>
              </a:ext>
            </a:extLst>
          </p:cNvPr>
          <p:cNvSpPr txBox="1"/>
          <p:nvPr/>
        </p:nvSpPr>
        <p:spPr>
          <a:xfrm>
            <a:off x="2456329" y="2690336"/>
            <a:ext cx="717176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2A00FF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"Hello"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;</a:t>
            </a:r>
          </a:p>
          <a:p>
            <a:pPr algn="l"/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FileOutputStream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outputStream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</a:p>
          <a:p>
            <a:pPr algn="l"/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FileOutputStream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>
                <a:solidFill>
                  <a:srgbClr val="2A00FF"/>
                </a:solidFill>
                <a:latin typeface="Consolas" panose="020B0609020204030204" pitchFamily="49" charset="0"/>
              </a:rPr>
              <a:t>"test.txt"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byte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strToBytes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 err="1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string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.getBytes</a:t>
            </a:r>
            <a:r>
              <a:rPr lang="en-US" sz="20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();</a:t>
            </a:r>
          </a:p>
          <a:p>
            <a:pPr algn="l"/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outputStream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.write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strToBytes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The output of in the file “test.txt” is</a:t>
            </a:r>
          </a:p>
          <a:p>
            <a:pPr algn="l"/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Hello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8EEB3D-6AA0-1D0B-1DC0-C96143243CB6}"/>
              </a:ext>
            </a:extLst>
          </p:cNvPr>
          <p:cNvSpPr txBox="1"/>
          <p:nvPr/>
        </p:nvSpPr>
        <p:spPr>
          <a:xfrm>
            <a:off x="2294965" y="815805"/>
            <a:ext cx="73331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 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FileOutputStream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 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write binary data to a file.</a:t>
            </a: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code converts a 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into bytes and writes the bytes to a file using 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FileOutputStream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760005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A6CF679-5459-7E02-5581-E8CAF1A53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218" y="0"/>
            <a:ext cx="5105400" cy="101123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9A4C25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kern="0" dirty="0"/>
              <a:t>The </a:t>
            </a:r>
            <a:r>
              <a:rPr lang="en-US" altLang="en-US" sz="3200" kern="0" dirty="0" err="1">
                <a:latin typeface="Courier New" panose="02070309020205020404" pitchFamily="49" charset="0"/>
              </a:rPr>
              <a:t>PrintWriter</a:t>
            </a:r>
            <a:r>
              <a:rPr lang="en-US" altLang="en-US" sz="3200" kern="0" dirty="0"/>
              <a:t> Class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280DDF-3AE2-601F-E9D9-72DC37D4F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218" y="1323109"/>
            <a:ext cx="8336974" cy="48320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sz="2200" b="1" spc="-100" dirty="0">
                <a:latin typeface="Consolas" panose="020B0609020204030204" pitchFamily="49" charset="0"/>
              </a:rPr>
              <a:t>public static void main(String[] </a:t>
            </a:r>
            <a:r>
              <a:rPr lang="en-US" sz="2200" b="1" spc="-100" dirty="0" err="1">
                <a:latin typeface="Consolas" panose="020B0609020204030204" pitchFamily="49" charset="0"/>
              </a:rPr>
              <a:t>args</a:t>
            </a:r>
            <a:r>
              <a:rPr lang="en-US" sz="2200" b="1" spc="-100" dirty="0">
                <a:latin typeface="Consolas" panose="020B0609020204030204" pitchFamily="49" charset="0"/>
              </a:rPr>
              <a:t>)throws </a:t>
            </a:r>
            <a:r>
              <a:rPr lang="en-US" sz="2200" b="1" spc="-100" dirty="0" err="1">
                <a:latin typeface="Consolas" panose="020B0609020204030204" pitchFamily="49" charset="0"/>
              </a:rPr>
              <a:t>IOException</a:t>
            </a:r>
            <a:r>
              <a:rPr lang="en-US" sz="2200" b="1" spc="-100" dirty="0">
                <a:latin typeface="Consolas" panose="020B0609020204030204" pitchFamily="49" charset="0"/>
              </a:rPr>
              <a:t> {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PrintWriter</a:t>
            </a:r>
            <a:r>
              <a:rPr lang="en-US" sz="2200" spc="-100" dirty="0">
                <a:latin typeface="Consolas" panose="020B0609020204030204" pitchFamily="49" charset="0"/>
              </a:rPr>
              <a:t> </a:t>
            </a:r>
            <a:r>
              <a:rPr lang="en-US" sz="2200" spc="-100" dirty="0" err="1">
                <a:latin typeface="Consolas" panose="020B0609020204030204" pitchFamily="49" charset="0"/>
              </a:rPr>
              <a:t>outputFile</a:t>
            </a:r>
            <a:r>
              <a:rPr lang="en-US" sz="2200" spc="-100" dirty="0">
                <a:latin typeface="Consolas" panose="020B0609020204030204" pitchFamily="49" charset="0"/>
              </a:rPr>
              <a:t> = </a:t>
            </a:r>
          </a:p>
          <a:p>
            <a:pPr lvl="1">
              <a:buFontTx/>
              <a:buNone/>
              <a:defRPr/>
            </a:pPr>
            <a:r>
              <a:rPr lang="en-US" sz="2200" spc="-100" dirty="0">
                <a:latin typeface="Consolas" panose="020B0609020204030204" pitchFamily="49" charset="0"/>
              </a:rPr>
              <a:t>           </a:t>
            </a:r>
            <a:r>
              <a:rPr lang="en-US" sz="2200" b="1" spc="-100" dirty="0">
                <a:latin typeface="Consolas" panose="020B0609020204030204" pitchFamily="49" charset="0"/>
              </a:rPr>
              <a:t>new </a:t>
            </a:r>
            <a:r>
              <a:rPr lang="en-US" sz="2200" b="1" spc="-100" dirty="0" err="1">
                <a:latin typeface="Consolas" panose="020B0609020204030204" pitchFamily="49" charset="0"/>
              </a:rPr>
              <a:t>PrintWriter</a:t>
            </a:r>
            <a:r>
              <a:rPr lang="en-US" sz="2200" b="1" spc="-100" dirty="0">
                <a:latin typeface="Consolas" panose="020B0609020204030204" pitchFamily="49" charset="0"/>
              </a:rPr>
              <a:t>("testNames.txt");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outputFile.println</a:t>
            </a:r>
            <a:r>
              <a:rPr lang="en-US" sz="2200" spc="-100" dirty="0">
                <a:latin typeface="Consolas" panose="020B0609020204030204" pitchFamily="49" charset="0"/>
              </a:rPr>
              <a:t>("\t\"testNames.txt\"");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outputFile.println</a:t>
            </a:r>
            <a:r>
              <a:rPr lang="en-US" sz="2200" spc="-100" dirty="0">
                <a:latin typeface="Consolas" panose="020B0609020204030204" pitchFamily="49" charset="0"/>
              </a:rPr>
              <a:t>();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</a:t>
            </a:r>
            <a:r>
              <a:rPr lang="en-US" sz="2200" spc="-100" dirty="0">
                <a:latin typeface="Consolas" panose="020B0609020204030204" pitchFamily="49" charset="0"/>
              </a:rPr>
              <a:t>("\t\</a:t>
            </a:r>
            <a:r>
              <a:rPr lang="en-US" sz="2200" spc="-100" dirty="0" err="1">
                <a:latin typeface="Consolas" panose="020B0609020204030204" pitchFamily="49" charset="0"/>
              </a:rPr>
              <a:t>tChris</a:t>
            </a:r>
            <a:r>
              <a:rPr lang="en-US" sz="2200" spc="-100" dirty="0">
                <a:latin typeface="Consolas" panose="020B0609020204030204" pitchFamily="49" charset="0"/>
              </a:rPr>
              <a:t>" + " 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</a:t>
            </a:r>
            <a:r>
              <a:rPr lang="en-US" sz="2200" spc="-100" dirty="0">
                <a:latin typeface="Consolas" panose="020B0609020204030204" pitchFamily="49" charset="0"/>
              </a:rPr>
              <a:t>("Kathryn 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outputFile.println</a:t>
            </a:r>
            <a:r>
              <a:rPr lang="en-US" sz="2200" spc="-100" dirty="0">
                <a:latin typeface="Consolas" panose="020B0609020204030204" pitchFamily="49" charset="0"/>
              </a:rPr>
              <a:t>("Jean");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outputFile.println</a:t>
            </a:r>
            <a:r>
              <a:rPr lang="en-US" sz="2200" spc="-100" dirty="0">
                <a:latin typeface="Consolas" panose="020B0609020204030204" pitchFamily="49" charset="0"/>
              </a:rPr>
              <a:t>("End of the story!");</a:t>
            </a:r>
          </a:p>
          <a:p>
            <a:pPr lvl="1">
              <a:buFontTx/>
              <a:buNone/>
              <a:defRPr/>
            </a:pPr>
            <a:r>
              <a:rPr lang="en-US" sz="2200" spc="-100" dirty="0" err="1">
                <a:latin typeface="Consolas" panose="020B0609020204030204" pitchFamily="49" charset="0"/>
              </a:rPr>
              <a:t>outputFile.close</a:t>
            </a:r>
            <a:r>
              <a:rPr lang="en-US" sz="2200" spc="-100" dirty="0">
                <a:latin typeface="Consolas" panose="020B0609020204030204" pitchFamily="49" charset="0"/>
              </a:rPr>
              <a:t>(); 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2200" dirty="0">
                <a:latin typeface="Consolas" panose="020B0609020204030204" pitchFamily="49" charset="0"/>
              </a:rPr>
              <a:t>}//end main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7B4F7-CA66-25FA-CE88-56C857E6C8BC}"/>
              </a:ext>
            </a:extLst>
          </p:cNvPr>
          <p:cNvSpPr/>
          <p:nvPr/>
        </p:nvSpPr>
        <p:spPr>
          <a:xfrm>
            <a:off x="5569527" y="5413520"/>
            <a:ext cx="4572000" cy="13234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	"testNames.txt"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		Chris Kathryn Jean</a:t>
            </a:r>
          </a:p>
          <a:p>
            <a:pPr>
              <a:defRPr/>
            </a:pPr>
            <a:r>
              <a:rPr lang="en-US" sz="2000" dirty="0"/>
              <a:t>End of the story!</a:t>
            </a:r>
          </a:p>
        </p:txBody>
      </p:sp>
    </p:spTree>
    <p:extLst>
      <p:ext uri="{BB962C8B-B14F-4D97-AF65-F5344CB8AC3E}">
        <p14:creationId xmlns:p14="http://schemas.microsoft.com/office/powerpoint/2010/main" val="388208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80D732-BC26-FA80-53EE-899FC6D2EB4B}"/>
              </a:ext>
            </a:extLst>
          </p:cNvPr>
          <p:cNvSpPr txBox="1">
            <a:spLocks noChangeArrowheads="1"/>
          </p:cNvSpPr>
          <p:nvPr/>
        </p:nvSpPr>
        <p:spPr>
          <a:xfrm>
            <a:off x="1555172" y="544225"/>
            <a:ext cx="5181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The </a:t>
            </a:r>
            <a:r>
              <a:rPr lang="en-US" altLang="en-US" sz="3200" dirty="0" err="1">
                <a:latin typeface="Courier New" panose="02070309020205020404" pitchFamily="49" charset="0"/>
              </a:rPr>
              <a:t>PrintWriter</a:t>
            </a:r>
            <a:r>
              <a:rPr lang="en-US" altLang="en-US" sz="3200" dirty="0"/>
              <a:t> Class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D648CC9-AC47-876E-FF3E-BD9BC4506A40}"/>
              </a:ext>
            </a:extLst>
          </p:cNvPr>
          <p:cNvSpPr txBox="1">
            <a:spLocks noChangeArrowheads="1"/>
          </p:cNvSpPr>
          <p:nvPr/>
        </p:nvSpPr>
        <p:spPr>
          <a:xfrm>
            <a:off x="1555172" y="2282537"/>
            <a:ext cx="7391400" cy="2777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the </a:t>
            </a:r>
            <a:r>
              <a:rPr lang="en-US" altLang="en-US" sz="2400" dirty="0" err="1">
                <a:latin typeface="Courier New" panose="02070309020205020404" pitchFamily="49" charset="0"/>
              </a:rPr>
              <a:t>PrintWriter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class, put the following import statement at the top of the source file: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sz="2600" dirty="0">
                <a:solidFill>
                  <a:srgbClr val="3333FF"/>
                </a:solidFill>
                <a:latin typeface="Consolas" panose="020B0609020204030204" pitchFamily="49" charset="0"/>
              </a:rPr>
              <a:t>import java.io.*;</a:t>
            </a:r>
            <a:br>
              <a:rPr lang="en-US" altLang="en-US" dirty="0"/>
            </a:br>
            <a:endParaRPr lang="en-US" altLang="en-US" dirty="0"/>
          </a:p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FileWriteDemo.java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026484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14B884-E62A-9F08-07A8-0D3B73E262F7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415637"/>
            <a:ext cx="244186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Exceptions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501FF7-E155-168A-E07A-B06BD7F697F2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1808017"/>
            <a:ext cx="7543800" cy="378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something unexpected happens in a Java program,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2400" i="1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is thrown.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exception is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thrown, the method that is executing must either </a:t>
            </a:r>
            <a:r>
              <a:rPr lang="en-US" alt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handle the exception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2400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pass it up the line.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solidFill>
                  <a:srgbClr val="061BE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pass it up the line, the method needs a </a:t>
            </a:r>
            <a:r>
              <a:rPr lang="en-US" altLang="en-US" sz="2400" dirty="0">
                <a:solidFill>
                  <a:srgbClr val="061BE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throws</a:t>
            </a:r>
            <a:r>
              <a:rPr lang="en-US" altLang="en-US" sz="2400" dirty="0">
                <a:solidFill>
                  <a:srgbClr val="061BE0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solidFill>
                  <a:srgbClr val="061BE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clause in the method header</a:t>
            </a:r>
            <a:r>
              <a:rPr lang="en-US" altLang="en-US" sz="2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the exception will be discussed later.</a:t>
            </a:r>
          </a:p>
          <a:p>
            <a:pPr>
              <a:spcBef>
                <a:spcPts val="1800"/>
              </a:spcBef>
            </a:pPr>
            <a:endParaRPr lang="en-US" altLang="en-US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211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414B884-E62A-9F08-07A8-0D3B73E262F7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415637"/>
            <a:ext cx="244186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Exceptions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B477DB-470C-0328-0FAA-8E6B4604BEB0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1790700"/>
            <a:ext cx="8697191" cy="4121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defRPr/>
            </a:pP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insert a </a:t>
            </a:r>
            <a:r>
              <a:rPr lang="en-US" altLang="en-US" sz="2400" dirty="0">
                <a:solidFill>
                  <a:srgbClr val="3333FF"/>
                </a:solidFill>
                <a:latin typeface="Courier New" panose="02070309020205020404" pitchFamily="49" charset="0"/>
              </a:rPr>
              <a:t>throws</a:t>
            </a:r>
            <a:r>
              <a:rPr lang="en-US" altLang="en-US" sz="2400" dirty="0">
                <a:solidFill>
                  <a:srgbClr val="3333FF"/>
                </a:solidFill>
              </a:rPr>
              <a:t>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clause in a method header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simply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add the word </a:t>
            </a:r>
            <a:r>
              <a:rPr lang="en-US" altLang="en-US" sz="2400" i="1" dirty="0">
                <a:solidFill>
                  <a:srgbClr val="3333FF"/>
                </a:solidFill>
                <a:highlight>
                  <a:srgbClr val="FFFF00"/>
                </a:highlight>
              </a:rPr>
              <a:t>throws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 the name of the expected exception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800"/>
              </a:spcBef>
              <a:defRPr/>
            </a:pPr>
            <a:r>
              <a:rPr lang="en-US" altLang="en-US" sz="2400" dirty="0" err="1">
                <a:highlight>
                  <a:srgbClr val="FFFF00"/>
                </a:highlight>
                <a:latin typeface="Courier New" panose="02070309020205020404" pitchFamily="49" charset="0"/>
              </a:rPr>
              <a:t>PrintWriter</a:t>
            </a:r>
            <a:r>
              <a:rPr lang="en-US" altLang="en-US" sz="2400" dirty="0"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objects can 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throw an </a:t>
            </a:r>
            <a:r>
              <a:rPr lang="en-US" altLang="en-US" sz="2400" dirty="0" err="1">
                <a:solidFill>
                  <a:srgbClr val="3333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IOException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</a:rPr>
              <a:t>,</a:t>
            </a:r>
            <a:r>
              <a:rPr lang="en-US" altLang="en-US" sz="2400" dirty="0"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 we write the </a:t>
            </a:r>
            <a:r>
              <a:rPr lang="en-US" altLang="en-US" sz="2400" dirty="0">
                <a:highlight>
                  <a:srgbClr val="FFFF00"/>
                </a:highlight>
                <a:latin typeface="Courier New" panose="02070309020205020404" pitchFamily="49" charset="0"/>
              </a:rPr>
              <a:t>throws</a:t>
            </a:r>
            <a:r>
              <a:rPr lang="en-US" altLang="en-US" sz="2400" dirty="0"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clause like this:</a:t>
            </a:r>
            <a:br>
              <a:rPr lang="en-US" altLang="en-US" dirty="0"/>
            </a:br>
            <a:endParaRPr lang="en-US" altLang="en-US" dirty="0"/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altLang="en-US" sz="2000" dirty="0">
                <a:latin typeface="Consolas" panose="020B0609020204030204" pitchFamily="49" charset="0"/>
              </a:rPr>
              <a:t>public static void main(String[] </a:t>
            </a:r>
            <a:r>
              <a:rPr lang="en-US" altLang="en-US" sz="2000" dirty="0" err="1">
                <a:latin typeface="Consolas" panose="020B0609020204030204" pitchFamily="49" charset="0"/>
              </a:rPr>
              <a:t>args</a:t>
            </a:r>
            <a:r>
              <a:rPr lang="en-US" altLang="en-US" sz="2000" dirty="0">
                <a:latin typeface="Consolas" panose="020B0609020204030204" pitchFamily="49" charset="0"/>
              </a:rPr>
              <a:t>) </a:t>
            </a:r>
            <a:r>
              <a:rPr lang="en-US" altLang="en-US" sz="2000" dirty="0">
                <a:solidFill>
                  <a:srgbClr val="3333FF"/>
                </a:solidFill>
                <a:latin typeface="Consolas" panose="020B0609020204030204" pitchFamily="49" charset="0"/>
              </a:rPr>
              <a:t>throws </a:t>
            </a:r>
            <a:r>
              <a:rPr lang="en-US" altLang="en-US" sz="2000" dirty="0" err="1">
                <a:solidFill>
                  <a:srgbClr val="3333FF"/>
                </a:solidFill>
                <a:latin typeface="Consolas" panose="020B0609020204030204" pitchFamily="49" charset="0"/>
              </a:rPr>
              <a:t>IOException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1800"/>
              </a:spcBef>
              <a:buFontTx/>
              <a:buNone/>
              <a:defRPr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057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2156E6-FD32-2CC2-8191-34DD9DCAF168}"/>
              </a:ext>
            </a:extLst>
          </p:cNvPr>
          <p:cNvSpPr/>
          <p:nvPr/>
        </p:nvSpPr>
        <p:spPr>
          <a:xfrm>
            <a:off x="1014846" y="547255"/>
            <a:ext cx="8763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10; </a:t>
            </a:r>
            <a:r>
              <a:rPr lang="en-US" sz="2000" b="1" dirty="0" err="1">
                <a:solidFill>
                  <a:srgbClr val="7F0055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b="1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++</a:t>
            </a:r>
            <a:r>
              <a:rPr lang="en-US" sz="2000" dirty="0" err="1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pt-BR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". num is "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10; 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++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pt-BR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". num is "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10; 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++;</a:t>
            </a:r>
          </a:p>
          <a:p>
            <a:pPr>
              <a:defRPr/>
            </a:pPr>
            <a:r>
              <a:rPr lang="pt-BR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". num is "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10; 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1;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 err="1">
                <a:solidFill>
                  <a:srgbClr val="6A3E3E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highlight>
                  <a:srgbClr val="F0D8A8"/>
                </a:highlight>
                <a:latin typeface="Consolas" panose="020B0609020204030204" pitchFamily="49" charset="0"/>
              </a:rPr>
              <a:t>++ + </a:t>
            </a:r>
            <a:r>
              <a:rPr lang="en-US" sz="2000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en-US" sz="2000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pt-BR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sum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2A00FF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". num is "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 + </a:t>
            </a:r>
            <a:r>
              <a:rPr lang="pt-BR" sz="2000" b="1" i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num</a:t>
            </a:r>
            <a:r>
              <a:rPr lang="pt-BR" sz="2000" b="1" i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);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9602D8-90FA-4562-8CD2-42405C616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336" y="5430116"/>
            <a:ext cx="29718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12. num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12. num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11. num is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11. num is 2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7355144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E613C874-23C9-0B6A-AC81-66909504F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54" y="1862138"/>
            <a:ext cx="8382000" cy="5492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414B884-E62A-9F08-07A8-0D3B73E262F7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415637"/>
            <a:ext cx="2441864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Exceptions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46CB058-BAC3-4FC6-AD34-37F9AE333DCC}"/>
              </a:ext>
            </a:extLst>
          </p:cNvPr>
          <p:cNvSpPr txBox="1">
            <a:spLocks noChangeArrowheads="1"/>
          </p:cNvSpPr>
          <p:nvPr/>
        </p:nvSpPr>
        <p:spPr>
          <a:xfrm>
            <a:off x="1548245" y="1144588"/>
            <a:ext cx="8229600" cy="57134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import java.util.Scanner;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import javax.swing.JOptionPane;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3333FF"/>
                </a:solidFill>
                <a:latin typeface="Consolas" panose="020B0609020204030204" pitchFamily="49" charset="0"/>
              </a:rPr>
              <a:t>import java.util.Random;</a:t>
            </a:r>
          </a:p>
          <a:p>
            <a:pPr marL="0" indent="0">
              <a:spcBef>
                <a:spcPts val="1800"/>
              </a:spcBef>
              <a:buFontTx/>
              <a:buNone/>
            </a:pPr>
            <a:r>
              <a:rPr lang="en-US" altLang="en-US" sz="2000">
                <a:solidFill>
                  <a:srgbClr val="3333FF"/>
                </a:solidFill>
                <a:latin typeface="Consolas" panose="020B0609020204030204" pitchFamily="49" charset="0"/>
              </a:rPr>
              <a:t>import java.io.*;</a:t>
            </a:r>
            <a:endParaRPr lang="en-US" altLang="en-US" sz="2000">
              <a:latin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import java.io.File;</a:t>
            </a:r>
          </a:p>
          <a:p>
            <a:pPr marL="0" indent="0"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import java.io.FileNotFoundException;</a:t>
            </a:r>
          </a:p>
          <a:p>
            <a:pPr marL="0" indent="0"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import java.io.PrintWriter;</a:t>
            </a:r>
          </a:p>
          <a:p>
            <a:pPr marL="0" indent="0"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import java.io.FileReader; </a:t>
            </a:r>
          </a:p>
          <a:p>
            <a:pPr marL="0" indent="0"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import java.io.FileWriter; </a:t>
            </a:r>
          </a:p>
          <a:p>
            <a:pPr marL="0" indent="0"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nsolas" panose="020B0609020204030204" pitchFamily="49" charset="0"/>
              </a:rPr>
              <a:t>import java.io.IOException;</a:t>
            </a:r>
            <a:r>
              <a:rPr lang="en-US" altLang="en-US" sz="2000"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18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public static void main(String[] args)throws FileNotFoundException { …; }</a:t>
            </a:r>
          </a:p>
          <a:p>
            <a:pPr marL="0" indent="0">
              <a:spcBef>
                <a:spcPts val="18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public static void main(String[] args) </a:t>
            </a:r>
            <a:r>
              <a:rPr lang="en-US" altLang="en-US" sz="2000">
                <a:solidFill>
                  <a:srgbClr val="3333FF"/>
                </a:solidFill>
                <a:latin typeface="Consolas" panose="020B0609020204030204" pitchFamily="49" charset="0"/>
              </a:rPr>
              <a:t>throws IOException</a:t>
            </a:r>
            <a:br>
              <a:rPr lang="en-US" altLang="en-US" sz="2000" b="1">
                <a:latin typeface="Courier New" panose="02070309020205020404" pitchFamily="49" charset="0"/>
              </a:rPr>
            </a:br>
            <a:r>
              <a:rPr lang="en-US" altLang="en-US" sz="2000" b="1">
                <a:latin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1800"/>
              </a:spcBef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}</a:t>
            </a:r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11516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35C1B92-5386-787A-D8AC-6E53E9BDC32E}"/>
              </a:ext>
            </a:extLst>
          </p:cNvPr>
          <p:cNvSpPr txBox="1">
            <a:spLocks noChangeArrowheads="1"/>
          </p:cNvSpPr>
          <p:nvPr/>
        </p:nvSpPr>
        <p:spPr>
          <a:xfrm>
            <a:off x="1544782" y="136525"/>
            <a:ext cx="5791200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Appending Text to a File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769199-717E-45CB-E619-EA155BC2527E}"/>
              </a:ext>
            </a:extLst>
          </p:cNvPr>
          <p:cNvSpPr txBox="1">
            <a:spLocks noChangeArrowheads="1"/>
          </p:cNvSpPr>
          <p:nvPr/>
        </p:nvSpPr>
        <p:spPr>
          <a:xfrm>
            <a:off x="1544782" y="1610591"/>
            <a:ext cx="8294688" cy="3906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avoid erasing a file that already exists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create a </a:t>
            </a:r>
            <a:r>
              <a:rPr lang="en-US" altLang="en-US" sz="2400" dirty="0" err="1">
                <a:highlight>
                  <a:srgbClr val="FFFF00"/>
                </a:highlight>
                <a:latin typeface="Courier New" panose="02070309020205020404" pitchFamily="49" charset="0"/>
              </a:rPr>
              <a:t>FileWriter</a:t>
            </a:r>
            <a:r>
              <a:rPr lang="en-US" altLang="en-US" sz="2400" dirty="0"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 in this manner: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fw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=</a:t>
            </a:r>
            <a:b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</a:b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    	new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(“Names.txt", true);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endParaRPr lang="en-US" altLang="en-US" sz="2400" dirty="0">
              <a:latin typeface="Courier New" panose="02070309020205020404" pitchFamily="49" charset="0"/>
            </a:endParaRP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Then, create a </a:t>
            </a:r>
            <a:r>
              <a:rPr lang="en-US" altLang="en-US" sz="2400" dirty="0" err="1">
                <a:highlight>
                  <a:srgbClr val="FFFF00"/>
                </a:highlight>
                <a:latin typeface="Courier New" panose="02070309020205020404" pitchFamily="49" charset="0"/>
              </a:rPr>
              <a:t>PrintWriter</a:t>
            </a:r>
            <a:r>
              <a:rPr lang="en-US" altLang="en-US" sz="2400" dirty="0">
                <a:highlight>
                  <a:srgbClr val="FFFF00"/>
                </a:highlight>
              </a:rPr>
              <a:t>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object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manner: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/>
              <a:t> 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r>
              <a:rPr lang="en-US" altLang="en-US" sz="2400" dirty="0">
                <a:latin typeface="Consolas" panose="020B0609020204030204" pitchFamily="49" charset="0"/>
              </a:rPr>
              <a:t>  	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ofw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fw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2808333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54F0FCD-2EE2-BD62-BC6B-82378EF63C88}"/>
              </a:ext>
            </a:extLst>
          </p:cNvPr>
          <p:cNvSpPr txBox="1">
            <a:spLocks noChangeArrowheads="1"/>
          </p:cNvSpPr>
          <p:nvPr/>
        </p:nvSpPr>
        <p:spPr>
          <a:xfrm>
            <a:off x="1506682" y="148936"/>
            <a:ext cx="4589318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Specifying a File Location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D1D4FFE-797C-DC9F-F887-6C5FDB1E59AB}"/>
              </a:ext>
            </a:extLst>
          </p:cNvPr>
          <p:cNvSpPr txBox="1">
            <a:spLocks noChangeArrowheads="1"/>
          </p:cNvSpPr>
          <p:nvPr/>
        </p:nvSpPr>
        <p:spPr>
          <a:xfrm>
            <a:off x="1427019" y="1143000"/>
            <a:ext cx="786245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Windows computer, paths contain backslash </a:t>
            </a:r>
            <a:r>
              <a:rPr lang="en-US" altLang="en-US" sz="2400" dirty="0"/>
              <a:t>(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/>
              <a:t>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characters. 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Remember,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backslash is used in a string literal, it is the escape character so you must use two of them:</a:t>
            </a:r>
          </a:p>
          <a:p>
            <a:pPr marL="457200" indent="-457200">
              <a:defRPr/>
            </a:pPr>
            <a:r>
              <a:rPr lang="en-US" sz="2400" dirty="0" err="1"/>
              <a:t>PrintWriter</a:t>
            </a:r>
            <a:r>
              <a:rPr lang="en-US" sz="2400" dirty="0"/>
              <a:t> </a:t>
            </a:r>
            <a:r>
              <a:rPr lang="en-US" sz="2400" dirty="0" err="1"/>
              <a:t>ofw</a:t>
            </a:r>
            <a:r>
              <a:rPr lang="en-US" sz="2400" dirty="0"/>
              <a:t> = </a:t>
            </a:r>
            <a:r>
              <a:rPr lang="en-US" sz="2400" b="1" dirty="0"/>
              <a:t>new    </a:t>
            </a:r>
          </a:p>
          <a:p>
            <a:pPr marL="0" indent="0">
              <a:buFontTx/>
              <a:buNone/>
              <a:defRPr/>
            </a:pPr>
            <a:r>
              <a:rPr lang="en-US" sz="2400" b="1" dirty="0"/>
              <a:t>             </a:t>
            </a:r>
            <a:r>
              <a:rPr lang="en-US" sz="2400" b="1" dirty="0" err="1"/>
              <a:t>PrintWriter</a:t>
            </a:r>
            <a:r>
              <a:rPr lang="en-US" sz="2400" b="1" dirty="0"/>
              <a:t>("C:/Users/apeng/ </a:t>
            </a:r>
          </a:p>
          <a:p>
            <a:pPr marL="0" indent="0">
              <a:buFontTx/>
              <a:buNone/>
              <a:defRPr/>
            </a:pPr>
            <a:r>
              <a:rPr lang="en-US" sz="2400" b="1" dirty="0"/>
              <a:t>             	workspace/learnCh04_02152023/newfile.txt");</a:t>
            </a:r>
            <a:endParaRPr lang="en-US" altLang="en-US" sz="2400" dirty="0">
              <a:solidFill>
                <a:srgbClr val="3333FF"/>
              </a:solidFill>
            </a:endParaRPr>
          </a:p>
          <a:p>
            <a:pPr lvl="1">
              <a:buFontTx/>
              <a:buNone/>
              <a:defRPr/>
            </a:pPr>
            <a:r>
              <a:rPr lang="en-US" altLang="en-US" dirty="0" err="1">
                <a:latin typeface="Consolas" panose="020B0609020204030204" pitchFamily="49" charset="0"/>
              </a:rPr>
              <a:t>PrintWriter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</a:rPr>
              <a:t>outFile</a:t>
            </a:r>
            <a:r>
              <a:rPr lang="en-US" altLang="en-US" dirty="0">
                <a:latin typeface="Consolas" panose="020B0609020204030204" pitchFamily="49" charset="0"/>
              </a:rPr>
              <a:t> = </a:t>
            </a:r>
          </a:p>
          <a:p>
            <a:pPr lvl="1"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</a:rPr>
              <a:t>   new </a:t>
            </a:r>
            <a:r>
              <a:rPr lang="en-US" altLang="en-US" dirty="0" err="1">
                <a:latin typeface="Consolas" panose="020B0609020204030204" pitchFamily="49" charset="0"/>
              </a:rPr>
              <a:t>PrintWriter</a:t>
            </a:r>
            <a:r>
              <a:rPr lang="en-US" altLang="en-US" dirty="0">
                <a:latin typeface="Consolas" panose="020B0609020204030204" pitchFamily="49" charset="0"/>
              </a:rPr>
              <a:t>("A:\\PriceList.txt");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A83DFA1-E494-072B-A762-723D02C67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864" y="5715000"/>
            <a:ext cx="7862454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C:\\Users\\apeng\\workspace\\outputToFile\\PersonName.txt</a:t>
            </a:r>
          </a:p>
        </p:txBody>
      </p:sp>
    </p:spTree>
    <p:extLst>
      <p:ext uri="{BB962C8B-B14F-4D97-AF65-F5344CB8AC3E}">
        <p14:creationId xmlns:p14="http://schemas.microsoft.com/office/powerpoint/2010/main" val="10095349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AB445A-15A4-3E81-21DD-790FDAD6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128" y="-1600777"/>
            <a:ext cx="9288991" cy="8458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outputToFilePK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8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OutputToAFile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IOException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//get a filename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Scanner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a filename such as " +  					"PersonName.txt 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kb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	  //open the file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("Names.txt");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(filename);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//Appending data to the file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FileWriter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fwriter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FileWriter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filename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true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fwriter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"Chris Janes"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"Kathryn Kennedy"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"Jean Smith"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.close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outputFile1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PrintWriter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					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outputFile1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"Peter Pan"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2000" dirty="0">
                <a:solidFill>
                  <a:srgbClr val="6A3E3E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outputFile1</a:t>
            </a:r>
            <a:r>
              <a:rPr lang="en-US" alt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.close();</a:t>
            </a:r>
            <a:endParaRPr lang="en-US" altLang="en-US" sz="2000" dirty="0"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}//end of main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6304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FE37AD-6D84-C016-EC7E-A77C152D9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089" y="1151514"/>
            <a:ext cx="840278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outputFile1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			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outputFile1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"Peter Pan"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 outputFile1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.close();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can be replaced with the following statement: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4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 dirty="0">
                <a:solidFill>
                  <a:srgbClr val="2A00FF"/>
                </a:solidFill>
                <a:latin typeface="Consolas" panose="020B0609020204030204" pitchFamily="49" charset="0"/>
              </a:rPr>
              <a:t>"Peter Pan"</a:t>
            </a: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outputFile.close</a:t>
            </a:r>
            <a:r>
              <a:rPr lang="en-US" altLang="en-US" sz="2400" dirty="0">
                <a:latin typeface="Consolas" panose="020B0609020204030204" pitchFamily="49" charset="0"/>
              </a:rPr>
              <a:t>();</a:t>
            </a: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998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B83DA0EA-B65F-7739-E986-C811A0912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07" y="3248747"/>
            <a:ext cx="9475784" cy="3162444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BBA586-C698-1750-A278-A03B9FB4ECEE}"/>
              </a:ext>
            </a:extLst>
          </p:cNvPr>
          <p:cNvSpPr/>
          <p:nvPr/>
        </p:nvSpPr>
        <p:spPr>
          <a:xfrm>
            <a:off x="1330761" y="668482"/>
            <a:ext cx="947578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//Appending data to the file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spc="-100" dirty="0">
                <a:solidFill>
                  <a:srgbClr val="2A00FF"/>
                </a:solidFill>
                <a:latin typeface="Consolas" panose="020B0609020204030204" pitchFamily="49" charset="0"/>
              </a:rPr>
              <a:t>"Chris Janes"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spc="-100" dirty="0">
                <a:solidFill>
                  <a:srgbClr val="2A00FF"/>
                </a:solidFill>
                <a:latin typeface="Consolas" panose="020B0609020204030204" pitchFamily="49" charset="0"/>
              </a:rPr>
              <a:t>"Kathryn Kennedy"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spc="-100" dirty="0">
                <a:solidFill>
                  <a:srgbClr val="2A00FF"/>
                </a:solidFill>
                <a:latin typeface="Consolas" panose="020B0609020204030204" pitchFamily="49" charset="0"/>
              </a:rPr>
              <a:t>"Jean Smith"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//     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outputFile1 = new 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(new       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//                               </a:t>
            </a:r>
            <a:r>
              <a:rPr lang="en-US" sz="2200" spc="-100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(filename, true));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//     outputFile1.println("Peter Pan");</a:t>
            </a:r>
          </a:p>
          <a:p>
            <a:pPr>
              <a:defRPr/>
            </a:pPr>
            <a:r>
              <a:rPr lang="en-US" sz="2200" spc="-100" dirty="0">
                <a:solidFill>
                  <a:srgbClr val="3F7F5F"/>
                </a:solidFill>
                <a:latin typeface="Consolas" panose="020B0609020204030204" pitchFamily="49" charset="0"/>
              </a:rPr>
              <a:t> //     outputFile1.close();</a:t>
            </a:r>
          </a:p>
          <a:p>
            <a:pPr>
              <a:defRPr/>
            </a:pPr>
            <a:endParaRPr lang="en-US" sz="2200" u="sng" spc="-1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spc="-1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200" b="1" spc="-1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200" b="1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spc="-100" dirty="0">
                <a:solidFill>
                  <a:srgbClr val="2A00FF"/>
                </a:solidFill>
                <a:latin typeface="Consolas" panose="020B0609020204030204" pitchFamily="49" charset="0"/>
              </a:rPr>
              <a:t>"Peter Pan Ng"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200" spc="-100" dirty="0">
                <a:solidFill>
                  <a:srgbClr val="6A3E3E"/>
                </a:solidFill>
                <a:latin typeface="Consolas" panose="020B0609020204030204" pitchFamily="49" charset="0"/>
              </a:rPr>
              <a:t>        </a:t>
            </a:r>
            <a:r>
              <a:rPr lang="en-US" sz="2200" spc="-1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200" spc="-1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sz="2200" spc="-1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sz="2200" spc="-100" dirty="0"/>
          </a:p>
        </p:txBody>
      </p:sp>
    </p:spTree>
    <p:extLst>
      <p:ext uri="{BB962C8B-B14F-4D97-AF65-F5344CB8AC3E}">
        <p14:creationId xmlns:p14="http://schemas.microsoft.com/office/powerpoint/2010/main" val="24205343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3782749-A73A-E1AD-6708-6D4D4FF46A8D}"/>
              </a:ext>
            </a:extLst>
          </p:cNvPr>
          <p:cNvSpPr txBox="1">
            <a:spLocks noChangeArrowheads="1"/>
          </p:cNvSpPr>
          <p:nvPr/>
        </p:nvSpPr>
        <p:spPr>
          <a:xfrm>
            <a:off x="1499755" y="200891"/>
            <a:ext cx="522316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Specifying a File Location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E3712E4-F058-36CA-56ED-3D4AC1D3F59E}"/>
              </a:ext>
            </a:extLst>
          </p:cNvPr>
          <p:cNvSpPr txBox="1">
            <a:spLocks noChangeArrowheads="1"/>
          </p:cNvSpPr>
          <p:nvPr/>
        </p:nvSpPr>
        <p:spPr>
          <a:xfrm>
            <a:off x="1499755" y="1617518"/>
            <a:ext cx="9372601" cy="418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only necessary if the backslash is in a string literal.</a:t>
            </a:r>
          </a:p>
          <a:p>
            <a:pPr marL="457200" indent="-45720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backslash is in a </a:t>
            </a:r>
            <a:r>
              <a:rPr lang="en-US" altLang="en-US" sz="2400" dirty="0">
                <a:latin typeface="Courier New" panose="02070309020205020404" pitchFamily="49" charset="0"/>
              </a:rPr>
              <a:t>String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then it will be handled properly.</a:t>
            </a:r>
          </a:p>
          <a:p>
            <a:pPr marL="457200" indent="-457200">
              <a:spcBef>
                <a:spcPts val="1800"/>
              </a:spcBef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Fortunately,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 allows Unix-style filenames using the forward slash</a:t>
            </a:r>
            <a:r>
              <a:rPr lang="en-US" altLang="en-US" sz="2400" dirty="0">
                <a:solidFill>
                  <a:srgbClr val="3333FF"/>
                </a:solidFill>
              </a:rPr>
              <a:t> (</a:t>
            </a:r>
            <a:r>
              <a:rPr lang="en-US" altLang="en-US" sz="2400" dirty="0">
                <a:solidFill>
                  <a:srgbClr val="3333FF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 sz="2400" dirty="0">
                <a:solidFill>
                  <a:srgbClr val="3333FF"/>
                </a:solidFill>
              </a:rPr>
              <a:t>) </a:t>
            </a:r>
            <a:r>
              <a:rPr lang="en-US" altLang="en-US" sz="2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separate directories:</a:t>
            </a:r>
          </a:p>
          <a:p>
            <a:pPr lvl="1">
              <a:spcBef>
                <a:spcPts val="1800"/>
              </a:spcBef>
              <a:buFontTx/>
              <a:buNone/>
              <a:defRPr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	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outFile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 = new</a:t>
            </a:r>
          </a:p>
          <a:p>
            <a:pPr lvl="1">
              <a:spcBef>
                <a:spcPts val="600"/>
              </a:spcBef>
              <a:buFontTx/>
              <a:buNone/>
              <a:defRPr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  		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("/home/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rharrison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/names.txt");</a:t>
            </a:r>
          </a:p>
          <a:p>
            <a:pPr marL="292100" lvl="1">
              <a:spcBef>
                <a:spcPts val="600"/>
              </a:spcBef>
              <a:buFontTx/>
              <a:buNone/>
              <a:defRPr/>
            </a:pPr>
            <a:r>
              <a:rPr lang="en-US" alt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example:</a:t>
            </a:r>
          </a:p>
          <a:p>
            <a:pPr marL="285750" lvl="1">
              <a:spcBef>
                <a:spcPts val="600"/>
              </a:spcBef>
              <a:buFontTx/>
              <a:buNone/>
              <a:defRPr/>
            </a:pPr>
            <a:r>
              <a:rPr lang="en-US" sz="2200" dirty="0"/>
              <a:t>" 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C:\\Users\\apeng\\workspace\\outputToFile\\PersonName.txt</a:t>
            </a:r>
            <a:r>
              <a:rPr lang="en-US" sz="2200" dirty="0"/>
              <a:t> "</a:t>
            </a:r>
            <a:endParaRPr lang="en-US" altLang="en-US" sz="2200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marL="285750" lvl="1">
              <a:spcBef>
                <a:spcPts val="600"/>
              </a:spcBef>
              <a:buFontTx/>
              <a:buNone/>
              <a:defRPr/>
            </a:pPr>
            <a:r>
              <a:rPr lang="en-US" dirty="0"/>
              <a:t>"C:/Users/ngp/eclipse-workspace/ch02_ch03Demos/Names.txt"</a:t>
            </a:r>
            <a:endParaRPr lang="en-US" altLang="en-US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lvl="1">
              <a:buFontTx/>
              <a:buNone/>
              <a:defRPr/>
            </a:pPr>
            <a:endParaRPr lang="en-US" altLang="en-US" sz="16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551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E82FF1E-D7FD-2236-A6E6-D9DFDCB392F5}"/>
              </a:ext>
            </a:extLst>
          </p:cNvPr>
          <p:cNvSpPr txBox="1">
            <a:spLocks noChangeArrowheads="1"/>
          </p:cNvSpPr>
          <p:nvPr/>
        </p:nvSpPr>
        <p:spPr>
          <a:xfrm>
            <a:off x="1468582" y="121950"/>
            <a:ext cx="4627418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Reading Data From a File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C2EAC01-826D-586F-79E2-CF74A64A31DB}"/>
              </a:ext>
            </a:extLst>
          </p:cNvPr>
          <p:cNvSpPr txBox="1">
            <a:spLocks noChangeArrowheads="1"/>
          </p:cNvSpPr>
          <p:nvPr/>
        </p:nvSpPr>
        <p:spPr>
          <a:xfrm>
            <a:off x="1624446" y="1524000"/>
            <a:ext cx="8305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Use the 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File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class and the 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Scanner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class to read data from a file</a:t>
            </a:r>
            <a:r>
              <a:rPr lang="en-US" altLang="en-US" sz="26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1A2EF937-7932-72D7-C441-CE1ECFC71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446" y="4038600"/>
            <a:ext cx="7315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File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myFile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= new File("Customers.txt");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inputFile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 = new Scanner(</a:t>
            </a:r>
            <a:r>
              <a:rPr lang="en-US" altLang="en-US" sz="2400" dirty="0" err="1">
                <a:solidFill>
                  <a:srgbClr val="3333FF"/>
                </a:solidFill>
                <a:latin typeface="Consolas" panose="020B0609020204030204" pitchFamily="49" charset="0"/>
              </a:rPr>
              <a:t>myFile</a:t>
            </a:r>
            <a:r>
              <a:rPr lang="en-US" altLang="en-US" sz="2400" dirty="0">
                <a:solidFill>
                  <a:srgbClr val="3333FF"/>
                </a:solidFill>
                <a:latin typeface="Consolas" panose="020B0609020204030204" pitchFamily="49" charset="0"/>
              </a:rPr>
              <a:t>);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4747AF22-1881-A8B7-7F3E-26C852682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246" y="2447925"/>
            <a:ext cx="3429000" cy="12001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FF3300"/>
                </a:solidFill>
              </a:rPr>
              <a:t>Pass the name of the file as an argument to the </a:t>
            </a:r>
            <a:r>
              <a:rPr lang="en-US" altLang="en-US" sz="2400" dirty="0">
                <a:solidFill>
                  <a:srgbClr val="FF3300"/>
                </a:solidFill>
                <a:latin typeface="Courier New" panose="02070309020205020404" pitchFamily="49" charset="0"/>
              </a:rPr>
              <a:t>File</a:t>
            </a:r>
            <a:r>
              <a:rPr lang="en-US" altLang="en-US" sz="2400" dirty="0">
                <a:solidFill>
                  <a:srgbClr val="FF3300"/>
                </a:solidFill>
              </a:rPr>
              <a:t> class constructor.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CE3862A-1F5F-78AB-B207-7FC823856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046" y="5029200"/>
            <a:ext cx="4038600" cy="12001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Pass the </a:t>
            </a:r>
            <a:r>
              <a:rPr lang="en-US" altLang="en-US" sz="2400">
                <a:solidFill>
                  <a:srgbClr val="FF3300"/>
                </a:solidFill>
                <a:latin typeface="Courier New" panose="02070309020205020404" pitchFamily="49" charset="0"/>
              </a:rPr>
              <a:t>File</a:t>
            </a:r>
            <a:r>
              <a:rPr lang="en-US" altLang="en-US" sz="2400">
                <a:solidFill>
                  <a:srgbClr val="FF3300"/>
                </a:solidFill>
              </a:rPr>
              <a:t> object as an argument to the </a:t>
            </a:r>
            <a:r>
              <a:rPr lang="en-US" altLang="en-US" sz="2400">
                <a:solidFill>
                  <a:srgbClr val="FF3300"/>
                </a:solidFill>
                <a:latin typeface="Courier New" panose="02070309020205020404" pitchFamily="49" charset="0"/>
              </a:rPr>
              <a:t>Scanner</a:t>
            </a:r>
            <a:r>
              <a:rPr lang="en-US" altLang="en-US" sz="2400">
                <a:solidFill>
                  <a:srgbClr val="FF3300"/>
                </a:solidFill>
              </a:rPr>
              <a:t> class constructor.</a:t>
            </a:r>
          </a:p>
        </p:txBody>
      </p:sp>
      <p:grpSp>
        <p:nvGrpSpPr>
          <p:cNvPr id="7" name="Group 10">
            <a:extLst>
              <a:ext uri="{FF2B5EF4-FFF2-40B4-BE49-F238E27FC236}">
                <a16:creationId xmlns:a16="http://schemas.microsoft.com/office/drawing/2014/main" id="{80EB0666-4BF0-EF0D-D122-C77FB41D752F}"/>
              </a:ext>
            </a:extLst>
          </p:cNvPr>
          <p:cNvGrpSpPr>
            <a:grpSpLocks/>
          </p:cNvGrpSpPr>
          <p:nvPr/>
        </p:nvGrpSpPr>
        <p:grpSpPr bwMode="auto">
          <a:xfrm>
            <a:off x="6577446" y="3048000"/>
            <a:ext cx="304800" cy="990600"/>
            <a:chOff x="3312" y="1920"/>
            <a:chExt cx="192" cy="624"/>
          </a:xfrm>
        </p:grpSpPr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57FCD9B2-ECEA-4B4C-E7D2-0C4E08C8AB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1920"/>
              <a:ext cx="19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3D77DE86-ABF9-B6C5-A77E-443CF15AC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920"/>
              <a:ext cx="0" cy="62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" name="Line 11">
            <a:extLst>
              <a:ext uri="{FF2B5EF4-FFF2-40B4-BE49-F238E27FC236}">
                <a16:creationId xmlns:a16="http://schemas.microsoft.com/office/drawing/2014/main" id="{1C6F0A79-3E4E-2A27-AC93-F50059D21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2646" y="5557838"/>
            <a:ext cx="1676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16F5A402-DF57-ABF4-2149-ADFFC4C326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49046" y="4724400"/>
            <a:ext cx="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3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E82FF1E-D7FD-2236-A6E6-D9DFDCB392F5}"/>
              </a:ext>
            </a:extLst>
          </p:cNvPr>
          <p:cNvSpPr txBox="1">
            <a:spLocks noChangeArrowheads="1"/>
          </p:cNvSpPr>
          <p:nvPr/>
        </p:nvSpPr>
        <p:spPr>
          <a:xfrm>
            <a:off x="1468582" y="121950"/>
            <a:ext cx="4627418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Reading Data From a File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DB27367-019D-6F24-7C8F-16308C32462F}"/>
              </a:ext>
            </a:extLst>
          </p:cNvPr>
          <p:cNvSpPr txBox="1">
            <a:spLocks noChangeArrowheads="1"/>
          </p:cNvSpPr>
          <p:nvPr/>
        </p:nvSpPr>
        <p:spPr>
          <a:xfrm>
            <a:off x="1090803" y="1447800"/>
            <a:ext cx="9279325" cy="472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Scanner keyboard = new Scanner(System.in);</a:t>
            </a:r>
          </a:p>
          <a:p>
            <a:pPr lvl="1">
              <a:buFontTx/>
              <a:buNone/>
            </a:pP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System.out.print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("Enter the filename: ");</a:t>
            </a:r>
          </a:p>
          <a:p>
            <a:pPr lvl="1"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String filename = 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keyboard.nextLine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();</a:t>
            </a:r>
          </a:p>
          <a:p>
            <a:pPr lvl="1"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File </a:t>
            </a:r>
            <a:r>
              <a:rPr lang="en-US" altLang="en-US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file</a:t>
            </a: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 = new File(filename);</a:t>
            </a:r>
          </a:p>
          <a:p>
            <a:pPr lvl="1">
              <a:buFontTx/>
              <a:buNone/>
            </a:pP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Scanner </a:t>
            </a:r>
            <a:r>
              <a:rPr lang="en-US" altLang="en-US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inputFile</a:t>
            </a: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  <a:cs typeface="Times New Roman" panose="02020603050405020304" pitchFamily="18" charset="0"/>
              </a:rPr>
              <a:t> = new Scanner(file);</a:t>
            </a:r>
            <a:br>
              <a:rPr lang="en-US" altLang="en-US" sz="1600" b="1" dirty="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endParaRPr lang="en-US" alt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lines above: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an instance of the </a:t>
            </a:r>
            <a:r>
              <a:rPr lang="en-US" altLang="en-US" dirty="0">
                <a:latin typeface="Courier New" panose="02070309020205020404" pitchFamily="49" charset="0"/>
              </a:rPr>
              <a:t>Scanner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to read from the keyboard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Prompt the user for a filename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the filename from the user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instance of the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File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to represent the file</a:t>
            </a:r>
          </a:p>
          <a:p>
            <a:pPr marL="914400" lvl="1" indent="-457200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instance of the </a:t>
            </a:r>
            <a:r>
              <a:rPr lang="en-US" altLang="en-US" dirty="0">
                <a:latin typeface="Courier New" panose="02070309020205020404" pitchFamily="49" charset="0"/>
              </a:rPr>
              <a:t>Scanner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that reads from the file</a:t>
            </a:r>
          </a:p>
        </p:txBody>
      </p:sp>
    </p:spTree>
    <p:extLst>
      <p:ext uri="{BB962C8B-B14F-4D97-AF65-F5344CB8AC3E}">
        <p14:creationId xmlns:p14="http://schemas.microsoft.com/office/powerpoint/2010/main" val="399871921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E82FF1E-D7FD-2236-A6E6-D9DFDCB392F5}"/>
              </a:ext>
            </a:extLst>
          </p:cNvPr>
          <p:cNvSpPr txBox="1">
            <a:spLocks noChangeArrowheads="1"/>
          </p:cNvSpPr>
          <p:nvPr/>
        </p:nvSpPr>
        <p:spPr>
          <a:xfrm>
            <a:off x="1468582" y="121950"/>
            <a:ext cx="4627418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Reading Data From a File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F1FCED-DCC6-BAE8-4D3A-C9601ABEAFB4}"/>
              </a:ext>
            </a:extLst>
          </p:cNvPr>
          <p:cNvSpPr txBox="1">
            <a:spLocks noChangeArrowheads="1"/>
          </p:cNvSpPr>
          <p:nvPr/>
        </p:nvSpPr>
        <p:spPr>
          <a:xfrm>
            <a:off x="1326573" y="1227859"/>
            <a:ext cx="8336972" cy="1590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an instance of </a:t>
            </a:r>
            <a:r>
              <a:rPr lang="en-US" altLang="en-US" sz="2600" dirty="0">
                <a:latin typeface="Courier New" panose="02070309020205020404" pitchFamily="49" charset="0"/>
              </a:rPr>
              <a:t>Scanner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created, data can be read using the same methods that you have used to read keyboard input </a:t>
            </a:r>
            <a:r>
              <a:rPr lang="en-US" altLang="en-US" sz="2600" dirty="0"/>
              <a:t>(</a:t>
            </a:r>
            <a:r>
              <a:rPr lang="en-US" altLang="en-US" sz="2600" dirty="0" err="1">
                <a:latin typeface="Courier New" panose="02070309020205020404" pitchFamily="49" charset="0"/>
              </a:rPr>
              <a:t>nextLine</a:t>
            </a:r>
            <a:r>
              <a:rPr lang="en-US" altLang="en-US" sz="2600" dirty="0"/>
              <a:t>, </a:t>
            </a:r>
            <a:r>
              <a:rPr lang="en-US" altLang="en-US" sz="2600" dirty="0" err="1">
                <a:latin typeface="Courier New" panose="02070309020205020404" pitchFamily="49" charset="0"/>
              </a:rPr>
              <a:t>nextInt</a:t>
            </a:r>
            <a:r>
              <a:rPr lang="en-US" altLang="en-US" sz="2600" dirty="0"/>
              <a:t>, </a:t>
            </a:r>
            <a:r>
              <a:rPr lang="en-US" altLang="en-US" sz="2600" dirty="0" err="1">
                <a:latin typeface="Courier New" panose="02070309020205020404" pitchFamily="49" charset="0"/>
              </a:rPr>
              <a:t>nextDouble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etc</a:t>
            </a:r>
            <a:r>
              <a:rPr lang="en-US" altLang="en-US" sz="2600" dirty="0"/>
              <a:t>).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6F92ECA-E920-29E0-5304-D5D41F67E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958" y="2931591"/>
            <a:ext cx="7725641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 Open the file.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 </a:t>
            </a:r>
            <a:r>
              <a:rPr lang="en-US" altLang="en-US" sz="2400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new File("Names.txt");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Scanner </a:t>
            </a:r>
            <a:r>
              <a:rPr lang="en-US" altLang="en-US" sz="2400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inputFile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= new Scanner(file);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 Read a line from the file.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String str = </a:t>
            </a:r>
            <a:r>
              <a:rPr lang="en-US" altLang="en-US" sz="2400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inputFile.nextLine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// Close the file.</a:t>
            </a: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inputFile.close</a:t>
            </a:r>
            <a:r>
              <a:rPr lang="en-US" altLang="en-US" sz="24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7FD0DA-5361-3A35-CAFE-5778C184D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49" y="5964385"/>
            <a:ext cx="8463396" cy="383448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-31740" anchor="ctr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660066"/>
                </a:solidFill>
                <a:latin typeface="Consolas" panose="020B0609020204030204" pitchFamily="49" charset="0"/>
              </a:rPr>
              <a:t>InputStream</a:t>
            </a: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>
                <a:solidFill>
                  <a:srgbClr val="000088"/>
                </a:solidFill>
                <a:latin typeface="Consolas" panose="020B0609020204030204" pitchFamily="49" charset="0"/>
              </a:rPr>
              <a:t>is</a:t>
            </a: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>
                <a:solidFill>
                  <a:srgbClr val="6666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>
                <a:solidFill>
                  <a:srgbClr val="000088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400">
                <a:solidFill>
                  <a:srgbClr val="660066"/>
                </a:solidFill>
                <a:latin typeface="Consolas" panose="020B0609020204030204" pitchFamily="49" charset="0"/>
              </a:rPr>
              <a:t>FileInputStream</a:t>
            </a:r>
            <a:r>
              <a:rPr lang="en-US" altLang="en-US" sz="2400">
                <a:solidFill>
                  <a:srgbClr val="6666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400">
                <a:solidFill>
                  <a:srgbClr val="008800"/>
                </a:solidFill>
                <a:latin typeface="Consolas" panose="020B0609020204030204" pitchFamily="49" charset="0"/>
              </a:rPr>
              <a:t>"test.txt"</a:t>
            </a:r>
            <a:r>
              <a:rPr lang="en-US" altLang="en-US" sz="2400">
                <a:solidFill>
                  <a:srgbClr val="666600"/>
                </a:solidFill>
                <a:latin typeface="Consolas" panose="020B0609020204030204" pitchFamily="49" charset="0"/>
              </a:rPr>
              <a:t>);</a:t>
            </a:r>
            <a:r>
              <a:rPr lang="en-US" altLang="en-US" sz="240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602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DFEE49-90F1-30EA-40B4-F7B1C4037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699" y="467591"/>
            <a:ext cx="8763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int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10; int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--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num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10;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--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num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10;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num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10;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-- +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pt-BR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System.</a:t>
            </a:r>
            <a:r>
              <a:rPr lang="pt-BR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.println(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"sum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". num is "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pt-BR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num</a:t>
            </a:r>
            <a:r>
              <a:rPr lang="pt-BR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F24B4D-9BC4-7A5F-1A01-A200560F2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818" y="5243946"/>
            <a:ext cx="30480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10. num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10. num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11. num is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nl-N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sum is 11. num is 0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636129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09C83B8-321A-A39F-FBDE-49411ECF78D0}"/>
              </a:ext>
            </a:extLst>
          </p:cNvPr>
          <p:cNvSpPr txBox="1">
            <a:spLocks noChangeArrowheads="1"/>
          </p:cNvSpPr>
          <p:nvPr/>
        </p:nvSpPr>
        <p:spPr>
          <a:xfrm>
            <a:off x="1558636" y="190934"/>
            <a:ext cx="2639291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Exceptions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9BDBBD6-800A-35AB-85FB-3653C5EB78D7}"/>
              </a:ext>
            </a:extLst>
          </p:cNvPr>
          <p:cNvSpPr txBox="1">
            <a:spLocks noChangeArrowheads="1"/>
          </p:cNvSpPr>
          <p:nvPr/>
        </p:nvSpPr>
        <p:spPr>
          <a:xfrm>
            <a:off x="1302328" y="1982210"/>
            <a:ext cx="7924800" cy="343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</a:pP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dirty="0">
                <a:highlight>
                  <a:srgbClr val="FFFF00"/>
                </a:highlight>
              </a:rPr>
              <a:t> </a:t>
            </a:r>
            <a:r>
              <a:rPr lang="en-US" altLang="en-US" dirty="0">
                <a:highlight>
                  <a:srgbClr val="FFFF00"/>
                </a:highlight>
                <a:latin typeface="Courier New" panose="02070309020205020404" pitchFamily="49" charset="0"/>
              </a:rPr>
              <a:t>Scanner</a:t>
            </a:r>
            <a:r>
              <a:rPr lang="en-US" altLang="en-US" dirty="0">
                <a:highlight>
                  <a:srgbClr val="FFFF00"/>
                </a:highlight>
              </a:rPr>
              <a:t> 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class can </a:t>
            </a: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throw an </a:t>
            </a:r>
            <a:r>
              <a:rPr lang="en-US" altLang="en-US" dirty="0" err="1">
                <a:solidFill>
                  <a:srgbClr val="3333FF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IOException</a:t>
            </a: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</a:rPr>
              <a:t> </a:t>
            </a:r>
            <a:r>
              <a:rPr lang="en-US" altLang="en-US" dirty="0">
                <a:highlight>
                  <a:srgbClr val="FFFF00"/>
                </a:highlight>
              </a:rPr>
              <a:t>when a </a:t>
            </a:r>
            <a:r>
              <a:rPr lang="en-US" altLang="en-US" dirty="0">
                <a:highlight>
                  <a:srgbClr val="FFFF00"/>
                </a:highlight>
                <a:latin typeface="Courier New" panose="02070309020205020404" pitchFamily="49" charset="0"/>
              </a:rPr>
              <a:t>File</a:t>
            </a:r>
            <a:r>
              <a:rPr lang="en-US" altLang="en-US" dirty="0">
                <a:highlight>
                  <a:srgbClr val="FFFF00"/>
                </a:highlight>
              </a:rPr>
              <a:t> object is passed to its constructor</a:t>
            </a:r>
            <a:r>
              <a:rPr lang="en-US" altLang="en-US" dirty="0"/>
              <a:t>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we write a </a:t>
            </a:r>
            <a:r>
              <a:rPr lang="en-US" altLang="en-US" dirty="0">
                <a:latin typeface="Courier New" panose="02070309020205020404" pitchFamily="49" charset="0"/>
              </a:rPr>
              <a:t>throws </a:t>
            </a:r>
            <a:r>
              <a:rPr lang="en-US" altLang="en-US" dirty="0" err="1">
                <a:latin typeface="Courier New" panose="02070309020205020404" pitchFamily="49" charset="0"/>
              </a:rPr>
              <a:t>IOException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clause in the header of the method that instantiates the </a:t>
            </a:r>
            <a:r>
              <a:rPr lang="en-US" altLang="en-US" dirty="0">
                <a:latin typeface="Courier New" panose="02070309020205020404" pitchFamily="49" charset="0"/>
              </a:rPr>
              <a:t>Scanner</a:t>
            </a:r>
            <a:r>
              <a:rPr lang="en-US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class.</a:t>
            </a:r>
          </a:p>
          <a:p>
            <a:pPr marL="457200" indent="-457200">
              <a:spcBef>
                <a:spcPts val="1800"/>
              </a:spcBef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ReadFirstLine.java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5318656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51C5EA8-AB2B-D8B3-A925-7D76C3AFCB62}"/>
              </a:ext>
            </a:extLst>
          </p:cNvPr>
          <p:cNvSpPr txBox="1">
            <a:spLocks noChangeArrowheads="1"/>
          </p:cNvSpPr>
          <p:nvPr/>
        </p:nvSpPr>
        <p:spPr>
          <a:xfrm>
            <a:off x="1402773" y="190933"/>
            <a:ext cx="5943600" cy="99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Checking for a File’s Existence</a:t>
            </a:r>
            <a:endParaRPr lang="en-US" altLang="en-US" sz="32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C48E1F6-3E14-A250-8056-1BB7EA2E97C9}"/>
              </a:ext>
            </a:extLst>
          </p:cNvPr>
          <p:cNvSpPr txBox="1">
            <a:spLocks noChangeArrowheads="1"/>
          </p:cNvSpPr>
          <p:nvPr/>
        </p:nvSpPr>
        <p:spPr>
          <a:xfrm>
            <a:off x="1402772" y="1183120"/>
            <a:ext cx="9497291" cy="4926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//Make sure the file exists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. If 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file.exists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() method  //return false, indicating the file does not exist.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File </a:t>
            </a:r>
            <a:r>
              <a:rPr lang="en-US" altLang="en-US" sz="2200" dirty="0" err="1">
                <a:highlight>
                  <a:srgbClr val="FFFF00"/>
                </a:highlight>
                <a:latin typeface="Consolas" panose="020B0609020204030204" pitchFamily="49" charset="0"/>
              </a:rPr>
              <a:t>file</a:t>
            </a: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 = new File(“Numbers.txt”)</a:t>
            </a:r>
            <a:r>
              <a:rPr lang="en-US" altLang="en-US" sz="22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highlight>
                  <a:srgbClr val="FFFF00"/>
                </a:highlight>
                <a:latin typeface="Consolas" panose="020B0609020204030204" pitchFamily="49" charset="0"/>
              </a:rPr>
              <a:t>if </a:t>
            </a:r>
            <a:r>
              <a:rPr lang="en-US" altLang="en-US" sz="22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(!</a:t>
            </a:r>
            <a:r>
              <a:rPr lang="en-US" altLang="en-US" sz="2200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file.exists</a:t>
            </a:r>
            <a:r>
              <a:rPr lang="en-US" altLang="en-US" sz="2200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())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sz="2200" dirty="0">
                <a:latin typeface="Consolas" panose="020B0609020204030204" pitchFamily="49" charset="0"/>
              </a:rPr>
              <a:t>(“The file Numbers.txt is not found”);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    </a:t>
            </a:r>
            <a:r>
              <a:rPr lang="en-US" altLang="en-US" sz="2200" dirty="0" err="1">
                <a:latin typeface="Consolas" panose="020B0609020204030204" pitchFamily="49" charset="0"/>
              </a:rPr>
              <a:t>System.exit</a:t>
            </a:r>
            <a:r>
              <a:rPr lang="en-US" altLang="en-US" sz="2200" dirty="0">
                <a:latin typeface="Consolas" panose="020B0609020204030204" pitchFamily="49" charset="0"/>
              </a:rPr>
              <a:t>(0);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//Open the </a:t>
            </a:r>
            <a:r>
              <a:rPr lang="en-US" altLang="en-US" sz="2200" dirty="0"/>
              <a:t>file for reading.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Scanner </a:t>
            </a:r>
            <a:r>
              <a:rPr lang="en-US" altLang="en-US" sz="2200" dirty="0" err="1">
                <a:latin typeface="Consolas" panose="020B0609020204030204" pitchFamily="49" charset="0"/>
              </a:rPr>
              <a:t>inputFile</a:t>
            </a:r>
            <a:r>
              <a:rPr lang="en-US" altLang="en-US" sz="2200" dirty="0">
                <a:latin typeface="Consolas" panose="020B0609020204030204" pitchFamily="49" charset="0"/>
              </a:rPr>
              <a:t> = new Scanner(file);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altLang="en-US" sz="2200" dirty="0"/>
              <a:t>…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en-US" altLang="en-US" sz="2200" dirty="0"/>
          </a:p>
          <a:p>
            <a:pPr marL="457200" indent="-457200">
              <a:spcBef>
                <a:spcPts val="600"/>
              </a:spcBef>
              <a:defRPr/>
            </a:pPr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ReadFirstLine.java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489081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AE1FA6-CED7-A440-A346-6532868074DC}"/>
              </a:ext>
            </a:extLst>
          </p:cNvPr>
          <p:cNvSpPr txBox="1">
            <a:spLocks noChangeArrowheads="1"/>
          </p:cNvSpPr>
          <p:nvPr/>
        </p:nvSpPr>
        <p:spPr>
          <a:xfrm>
            <a:off x="1409700" y="204354"/>
            <a:ext cx="4928755" cy="763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Detecting The End of a File</a:t>
            </a:r>
            <a:endParaRPr lang="en-US" alt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79EF2C-4000-B169-FE19-7B54022BF98E}"/>
              </a:ext>
            </a:extLst>
          </p:cNvPr>
          <p:cNvSpPr txBox="1">
            <a:spLocks noChangeArrowheads="1"/>
          </p:cNvSpPr>
          <p:nvPr/>
        </p:nvSpPr>
        <p:spPr>
          <a:xfrm>
            <a:off x="1409700" y="1149927"/>
            <a:ext cx="8610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8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Courier New" panose="02070309020205020404" pitchFamily="49" charset="0"/>
              </a:rPr>
              <a:t>Scanner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class’s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3333FF"/>
                </a:solidFill>
                <a:latin typeface="Courier New" panose="02070309020205020404" pitchFamily="49" charset="0"/>
              </a:rPr>
              <a:t>hasNext</a:t>
            </a:r>
            <a:r>
              <a:rPr lang="en-US" altLang="en-US" sz="2600" dirty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method will return true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another item can be read from the file.</a:t>
            </a:r>
          </a:p>
          <a:p>
            <a:pPr lvl="1">
              <a:lnSpc>
                <a:spcPct val="80000"/>
              </a:lnSpc>
              <a:spcBef>
                <a:spcPts val="1800"/>
              </a:spcBef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// Open the file.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File </a:t>
            </a:r>
            <a:r>
              <a:rPr lang="en-US" altLang="en-US" dirty="0" err="1">
                <a:latin typeface="Consolas" panose="020B0609020204030204" pitchFamily="49" charset="0"/>
              </a:rPr>
              <a:t>file</a:t>
            </a:r>
            <a:r>
              <a:rPr lang="en-US" altLang="en-US" dirty="0">
                <a:latin typeface="Consolas" panose="020B0609020204030204" pitchFamily="49" charset="0"/>
              </a:rPr>
              <a:t> = new File(filename);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Scanner </a:t>
            </a:r>
            <a:r>
              <a:rPr lang="en-US" altLang="en-US" dirty="0" err="1">
                <a:latin typeface="Consolas" panose="020B0609020204030204" pitchFamily="49" charset="0"/>
              </a:rPr>
              <a:t>inputFile</a:t>
            </a:r>
            <a:r>
              <a:rPr lang="en-US" altLang="en-US" dirty="0">
                <a:latin typeface="Consolas" panose="020B0609020204030204" pitchFamily="49" charset="0"/>
              </a:rPr>
              <a:t> = new Scanner(file);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200" dirty="0">
              <a:latin typeface="Consolas" panose="020B06090202040302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// Read until the end of the file.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while (</a:t>
            </a:r>
            <a:r>
              <a:rPr lang="en-US" altLang="en-US" dirty="0" err="1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inputFile.hasNext</a:t>
            </a:r>
            <a:r>
              <a:rPr lang="en-US" altLang="en-US" dirty="0">
                <a:solidFill>
                  <a:srgbClr val="3333FF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()</a:t>
            </a:r>
            <a:r>
              <a:rPr lang="en-US" altLang="en-US" dirty="0"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String str = </a:t>
            </a:r>
            <a:r>
              <a:rPr lang="en-US" altLang="en-US" dirty="0" err="1">
                <a:latin typeface="Consolas" panose="020B0609020204030204" pitchFamily="49" charset="0"/>
              </a:rPr>
              <a:t>inputFile.nextLine</a:t>
            </a:r>
            <a:r>
              <a:rPr lang="en-US" altLang="en-US" dirty="0">
                <a:latin typeface="Consolas" panose="020B06090202040302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   </a:t>
            </a:r>
            <a:r>
              <a:rPr lang="en-US" altLang="en-US" dirty="0" err="1">
                <a:latin typeface="Consolas" panose="020B0609020204030204" pitchFamily="49" charset="0"/>
              </a:rPr>
              <a:t>System.out.println</a:t>
            </a:r>
            <a:r>
              <a:rPr lang="en-US" altLang="en-US" dirty="0">
                <a:latin typeface="Consolas" panose="020B0609020204030204" pitchFamily="49" charset="0"/>
              </a:rPr>
              <a:t>(str);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200" dirty="0">
              <a:latin typeface="Consolas" panose="020B06090202040302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err="1">
                <a:solidFill>
                  <a:srgbClr val="FF3300"/>
                </a:solidFill>
                <a:latin typeface="Consolas" panose="020B0609020204030204" pitchFamily="49" charset="0"/>
              </a:rPr>
              <a:t>inputFile.close</a:t>
            </a:r>
            <a:r>
              <a:rPr lang="en-US" altLang="en-US" dirty="0">
                <a:solidFill>
                  <a:srgbClr val="FF3300"/>
                </a:solidFill>
                <a:latin typeface="Consolas" panose="020B0609020204030204" pitchFamily="49" charset="0"/>
              </a:rPr>
              <a:t>(); //close the file when done.</a:t>
            </a:r>
          </a:p>
        </p:txBody>
      </p:sp>
    </p:spTree>
    <p:extLst>
      <p:ext uri="{BB962C8B-B14F-4D97-AF65-F5344CB8AC3E}">
        <p14:creationId xmlns:p14="http://schemas.microsoft.com/office/powerpoint/2010/main" val="403101269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AE1FA6-CED7-A440-A346-6532868074DC}"/>
              </a:ext>
            </a:extLst>
          </p:cNvPr>
          <p:cNvSpPr txBox="1">
            <a:spLocks noChangeArrowheads="1"/>
          </p:cNvSpPr>
          <p:nvPr/>
        </p:nvSpPr>
        <p:spPr>
          <a:xfrm>
            <a:off x="1409700" y="204354"/>
            <a:ext cx="4928755" cy="763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Detecting The End of a File</a:t>
            </a:r>
            <a:endParaRPr lang="en-US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AD2A63E-2606-A04F-BFD3-E6719DB6721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517074"/>
            <a:ext cx="8312409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000" dirty="0"/>
              <a:t>See example: </a:t>
            </a:r>
            <a:r>
              <a:rPr lang="en-US" altLang="en-US" sz="2000" dirty="0">
                <a:hlinkClick r:id="rId2" action="ppaction://hlinkfile"/>
              </a:rPr>
              <a:t>FileReadDemo.java</a:t>
            </a:r>
            <a:endParaRPr lang="en-US" alt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45BD23-EF29-D18C-E045-1BBEBEC0E55D}"/>
              </a:ext>
            </a:extLst>
          </p:cNvPr>
          <p:cNvSpPr txBox="1"/>
          <p:nvPr/>
        </p:nvSpPr>
        <p:spPr>
          <a:xfrm>
            <a:off x="1991591" y="3946453"/>
            <a:ext cx="62380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four slides are to deal with output data to the file and read these data from this file.</a:t>
            </a:r>
          </a:p>
        </p:txBody>
      </p:sp>
    </p:spTree>
    <p:extLst>
      <p:ext uri="{BB962C8B-B14F-4D97-AF65-F5344CB8AC3E}">
        <p14:creationId xmlns:p14="http://schemas.microsoft.com/office/powerpoint/2010/main" val="19277473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6910F5-2343-C999-363B-D38CD4ECD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35" y="-6455280"/>
            <a:ext cx="11287992" cy="1320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fileIOProjectP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IOException</a:t>
            </a: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//Filename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//Create a Scanner object for keyboard input.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Scanner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//Get the filename.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the filename, such as wages.txt: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filename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File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File(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(file0, true);//A wrong way.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);/A wrong way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if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.exists())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"File does not exit."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"My Comments on the Exponential Penny Pay Project."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"One more try!"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//close the output file. Need this here for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//for open file to read.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Scanner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while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.hasNext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"file read: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//close the file.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altLang="en-US" sz="20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program is ended."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56657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E0AFA-B838-B6DD-9D33-EB3CFB698B99}"/>
              </a:ext>
            </a:extLst>
          </p:cNvPr>
          <p:cNvSpPr txBox="1"/>
          <p:nvPr/>
        </p:nvSpPr>
        <p:spPr>
          <a:xfrm>
            <a:off x="862445" y="796602"/>
            <a:ext cx="98298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fileIOProjectP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java.io.*;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IOException</a:t>
            </a:r>
            <a:endParaRPr lang="en-US" alt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String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//Filename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//Create a Scanner object for keyboard input.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Scanner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alt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//Get the filename.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the filename, such as wages.txt: 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filename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File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File(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(file0, true);//A wrong way.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outputFile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= new </a:t>
            </a:r>
            <a:r>
              <a:rPr lang="en-US" alt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fwriter</a:t>
            </a:r>
            <a:r>
              <a:rPr lang="en-US" altLang="en-US" sz="2000" u="sng" dirty="0">
                <a:solidFill>
                  <a:srgbClr val="3F7F5F"/>
                </a:solidFill>
                <a:latin typeface="Consolas" panose="020B0609020204030204" pitchFamily="49" charset="0"/>
              </a:rPr>
              <a:t>);/A wrong way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9E5E9-059E-B382-6A9C-F4B2A95E9E37}"/>
              </a:ext>
            </a:extLst>
          </p:cNvPr>
          <p:cNvSpPr txBox="1"/>
          <p:nvPr/>
        </p:nvSpPr>
        <p:spPr>
          <a:xfrm>
            <a:off x="6930737" y="1111828"/>
            <a:ext cx="195349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 wrong way</a:t>
            </a:r>
          </a:p>
        </p:txBody>
      </p:sp>
    </p:spTree>
    <p:extLst>
      <p:ext uri="{BB962C8B-B14F-4D97-AF65-F5344CB8AC3E}">
        <p14:creationId xmlns:p14="http://schemas.microsoft.com/office/powerpoint/2010/main" val="402416677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D8FA33-1570-F302-C44B-793D3232F369}"/>
              </a:ext>
            </a:extLst>
          </p:cNvPr>
          <p:cNvSpPr/>
          <p:nvPr/>
        </p:nvSpPr>
        <p:spPr>
          <a:xfrm>
            <a:off x="1104900" y="508722"/>
            <a:ext cx="9829800" cy="62484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fileIOProjectP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java.util.Scanner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java.io.*;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FileIO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throws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IOException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String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//Filename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//Create a Scanner object for keyboard input.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Scanner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Scanner(System.</a:t>
            </a:r>
            <a:r>
              <a:rPr lang="en-US" sz="2000" b="1" i="1" dirty="0">
                <a:solidFill>
                  <a:srgbClr val="0000C0"/>
                </a:solidFill>
                <a:latin typeface="Consolas" panose="020B0609020204030204" pitchFamily="49" charset="0"/>
              </a:rPr>
              <a:t>in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//Get the filename.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"Enter the filename, " + </a:t>
            </a:r>
          </a:p>
          <a:p>
            <a:pPr>
              <a:defRPr/>
            </a:pP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					"such as wages.txt: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filename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keyboardInput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        </a:t>
            </a:r>
          </a:p>
          <a:p>
            <a:pPr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	 //output to the file and read from the file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program is ended."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B680AB-305D-D058-81B9-5BA650703795}"/>
              </a:ext>
            </a:extLst>
          </p:cNvPr>
          <p:cNvSpPr txBox="1"/>
          <p:nvPr/>
        </p:nvSpPr>
        <p:spPr>
          <a:xfrm>
            <a:off x="6930737" y="1111828"/>
            <a:ext cx="195349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 correct way</a:t>
            </a:r>
          </a:p>
        </p:txBody>
      </p:sp>
    </p:spTree>
    <p:extLst>
      <p:ext uri="{BB962C8B-B14F-4D97-AF65-F5344CB8AC3E}">
        <p14:creationId xmlns:p14="http://schemas.microsoft.com/office/powerpoint/2010/main" val="249176941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8BC2BF-255A-DCF4-8E44-A8034D8B17CE}"/>
              </a:ext>
            </a:extLst>
          </p:cNvPr>
          <p:cNvSpPr/>
          <p:nvPr/>
        </p:nvSpPr>
        <p:spPr>
          <a:xfrm>
            <a:off x="426028" y="179249"/>
            <a:ext cx="1072341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File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File(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filename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//a wrong way to have </a:t>
            </a:r>
            <a:r>
              <a:rPr 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FileWriter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sz="2000" dirty="0" err="1">
                <a:solidFill>
                  <a:srgbClr val="3F7F5F"/>
                </a:solidFill>
                <a:latin typeface="Consolas" panose="020B0609020204030204" pitchFamily="49" charset="0"/>
              </a:rPr>
              <a:t>PrintWriter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here.</a:t>
            </a:r>
            <a:endParaRPr lang="en-US" sz="2000" u="sng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.exists()) 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"File does not exit."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else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FileWriter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PrintWriter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fwriter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+mn-lt"/>
              </a:rPr>
              <a:t>My Comments on the Exponential Penny Pay Project.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</a:rPr>
              <a:t>"One more try!"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            //close the output file.</a:t>
            </a:r>
          </a:p>
          <a:p>
            <a:pPr>
              <a:defRPr/>
            </a:pP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outputFile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//need this here for open file.</a:t>
            </a:r>
          </a:p>
          <a:p>
            <a:pPr>
              <a:defRPr/>
            </a:pPr>
            <a:endParaRPr lang="en-US" sz="8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Scanner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Scanner(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file0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        while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.hasNext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()) 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String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.nextLine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"file read: 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str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defRPr/>
            </a:pP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		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fileRead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.close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//close the files.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}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"The program is ended."</a:t>
            </a:r>
            <a:r>
              <a:rPr 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88051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12DF971-516D-34DB-C563-844E5B2E2099}"/>
              </a:ext>
            </a:extLst>
          </p:cNvPr>
          <p:cNvSpPr txBox="1">
            <a:spLocks noChangeArrowheads="1"/>
          </p:cNvSpPr>
          <p:nvPr/>
        </p:nvSpPr>
        <p:spPr>
          <a:xfrm>
            <a:off x="1470746" y="232064"/>
            <a:ext cx="9179935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Generating Random Numbers with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143E0C1-6C4D-FA63-0966-20DEB9568487}"/>
              </a:ext>
            </a:extLst>
          </p:cNvPr>
          <p:cNvSpPr txBox="1">
            <a:spLocks noChangeArrowheads="1"/>
          </p:cNvSpPr>
          <p:nvPr/>
        </p:nvSpPr>
        <p:spPr>
          <a:xfrm>
            <a:off x="1603663" y="1433945"/>
            <a:ext cx="8652164" cy="44888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applications, such as games and simulations, require the use of randomly generated numbers.  </a:t>
            </a:r>
          </a:p>
          <a:p>
            <a:pPr marL="457200" indent="-457200">
              <a:spcBef>
                <a:spcPts val="1800"/>
              </a:spcBef>
              <a:defRPr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Java API (application programming interfaces) has a class, </a:t>
            </a:r>
            <a:r>
              <a:rPr lang="en-US" altLang="en-US" sz="2600" dirty="0">
                <a:latin typeface="Courier New" panose="02070309020205020404" pitchFamily="49" charset="0"/>
              </a:rPr>
              <a:t>Random</a:t>
            </a:r>
            <a:r>
              <a:rPr lang="en-US" altLang="en-US" sz="2600" dirty="0"/>
              <a:t>,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purpose. To use the </a:t>
            </a:r>
            <a:r>
              <a:rPr lang="en-US" altLang="en-US" sz="2600" dirty="0">
                <a:latin typeface="Courier New" panose="02070309020205020404" pitchFamily="49" charset="0"/>
              </a:rPr>
              <a:t>Random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class,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following </a:t>
            </a:r>
            <a:r>
              <a:rPr lang="en-US" altLang="en-US" sz="2600" dirty="0">
                <a:solidFill>
                  <a:srgbClr val="3333FF"/>
                </a:solidFill>
                <a:latin typeface="Courier New" panose="02070309020205020404" pitchFamily="49" charset="0"/>
              </a:rPr>
              <a:t>import</a:t>
            </a:r>
            <a:r>
              <a:rPr lang="en-US" altLang="en-US" sz="2600" dirty="0">
                <a:solidFill>
                  <a:srgbClr val="3333FF"/>
                </a:solidFill>
              </a:rPr>
              <a:t>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and create an instance of the class.</a:t>
            </a:r>
          </a:p>
          <a:p>
            <a:pPr lvl="1">
              <a:spcBef>
                <a:spcPts val="1800"/>
              </a:spcBef>
              <a:buFontTx/>
              <a:buNone/>
              <a:defRPr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	import 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ts val="1800"/>
              </a:spcBef>
              <a:buFontTx/>
              <a:buNone/>
              <a:defRPr/>
            </a:pPr>
            <a:endParaRPr lang="en-US" altLang="en-US" sz="1200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lvl="1">
              <a:buFontTx/>
              <a:buNone/>
              <a:defRPr/>
            </a:pP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	Random </a:t>
            </a:r>
            <a:r>
              <a:rPr lang="en-US" altLang="en-US" dirty="0" err="1">
                <a:solidFill>
                  <a:srgbClr val="3333FF"/>
                </a:solidFill>
                <a:latin typeface="Consolas" panose="020B0609020204030204" pitchFamily="49" charset="0"/>
              </a:rPr>
              <a:t>randomNumbers</a:t>
            </a:r>
            <a:r>
              <a:rPr lang="en-US" altLang="en-US" dirty="0">
                <a:solidFill>
                  <a:srgbClr val="3333FF"/>
                </a:solidFill>
                <a:latin typeface="Consolas" panose="020B0609020204030204" pitchFamily="49" charset="0"/>
              </a:rPr>
              <a:t> = new Random();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dirty="0">
                <a:latin typeface="Consolas" panose="020B0609020204030204" pitchFamily="49" charset="0"/>
                <a:cs typeface="Times New Roman" panose="02020603050405020304" pitchFamily="18" charset="0"/>
              </a:rPr>
              <a:t>//Random class constructor, 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latin typeface="Consolas" panose="020B0609020204030204" pitchFamily="49" charset="0"/>
                <a:cs typeface="Times New Roman" panose="02020603050405020304" pitchFamily="18" charset="0"/>
              </a:rPr>
              <a:t> //create a Random object.</a:t>
            </a:r>
          </a:p>
        </p:txBody>
      </p:sp>
    </p:spTree>
    <p:extLst>
      <p:ext uri="{BB962C8B-B14F-4D97-AF65-F5344CB8AC3E}">
        <p14:creationId xmlns:p14="http://schemas.microsoft.com/office/powerpoint/2010/main" val="77966728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12DF971-516D-34DB-C563-844E5B2E2099}"/>
              </a:ext>
            </a:extLst>
          </p:cNvPr>
          <p:cNvSpPr txBox="1">
            <a:spLocks noChangeArrowheads="1"/>
          </p:cNvSpPr>
          <p:nvPr/>
        </p:nvSpPr>
        <p:spPr>
          <a:xfrm>
            <a:off x="1470747" y="232064"/>
            <a:ext cx="9076026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Generating Random Numbers with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5611173-2404-525E-956B-10187C969A70}"/>
              </a:ext>
            </a:extLst>
          </p:cNvPr>
          <p:cNvSpPr txBox="1">
            <a:spLocks noChangeArrowheads="1"/>
          </p:cNvSpPr>
          <p:nvPr/>
        </p:nvSpPr>
        <p:spPr>
          <a:xfrm>
            <a:off x="1025234" y="1350819"/>
            <a:ext cx="9898579" cy="4842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800"/>
              </a:spcBef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import 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;</a:t>
            </a:r>
          </a:p>
          <a:p>
            <a:pPr lvl="1">
              <a:spcBef>
                <a:spcPts val="600"/>
              </a:spcBef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…</a:t>
            </a:r>
          </a:p>
          <a:p>
            <a:pPr lvl="1"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//Declare an int variable.</a:t>
            </a:r>
          </a:p>
          <a:p>
            <a:pPr lvl="1"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int number;</a:t>
            </a:r>
          </a:p>
          <a:p>
            <a:pPr lvl="1"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//Create a Random object.</a:t>
            </a:r>
          </a:p>
          <a:p>
            <a:pPr lvl="1">
              <a:buFontTx/>
              <a:buNone/>
              <a:defRPr/>
            </a:pP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Random </a:t>
            </a:r>
            <a:r>
              <a:rPr lang="en-US" altLang="en-US" sz="2200" dirty="0" err="1">
                <a:solidFill>
                  <a:srgbClr val="3333FF"/>
                </a:solidFill>
                <a:latin typeface="Consolas" panose="020B0609020204030204" pitchFamily="49" charset="0"/>
              </a:rPr>
              <a:t>randomNumbers</a:t>
            </a:r>
            <a:r>
              <a:rPr lang="en-US" altLang="en-US" sz="2200" dirty="0">
                <a:solidFill>
                  <a:srgbClr val="3333FF"/>
                </a:solidFill>
                <a:latin typeface="Consolas" panose="020B0609020204030204" pitchFamily="49" charset="0"/>
              </a:rPr>
              <a:t> = new Random();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//get a random integer and assign it to number of 10 digits.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number = </a:t>
            </a:r>
            <a:r>
              <a:rPr lang="en-US" altLang="en-US" sz="2200" dirty="0" err="1">
                <a:latin typeface="Consolas" panose="020B0609020204030204" pitchFamily="49" charset="0"/>
              </a:rPr>
              <a:t>randomNumbers.nextInt</a:t>
            </a:r>
            <a:r>
              <a:rPr lang="en-US" altLang="en-US" sz="2200" dirty="0">
                <a:latin typeface="Consolas" panose="020B0609020204030204" pitchFamily="49" charset="0"/>
              </a:rPr>
              <a:t>();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//get a random integer with the range of 1 through 10.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number = </a:t>
            </a:r>
            <a:r>
              <a:rPr lang="en-US" altLang="en-US" sz="2200" dirty="0" err="1">
                <a:latin typeface="Consolas" panose="020B0609020204030204" pitchFamily="49" charset="0"/>
              </a:rPr>
              <a:t>randomNumbers.nextInt</a:t>
            </a:r>
            <a:r>
              <a:rPr lang="en-US" altLang="en-US" sz="2200" dirty="0">
                <a:latin typeface="Consolas" panose="020B0609020204030204" pitchFamily="49" charset="0"/>
              </a:rPr>
              <a:t>(10)+1;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//get a random integer with the range of -50 through +49.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number = </a:t>
            </a:r>
            <a:r>
              <a:rPr lang="en-US" altLang="en-US" sz="2200" dirty="0" err="1">
                <a:latin typeface="Consolas" panose="020B0609020204030204" pitchFamily="49" charset="0"/>
              </a:rPr>
              <a:t>randomNumbers.nextInt</a:t>
            </a:r>
            <a:r>
              <a:rPr lang="en-US" altLang="en-US" sz="2200" dirty="0">
                <a:latin typeface="Consolas" panose="020B0609020204030204" pitchFamily="49" charset="0"/>
              </a:rPr>
              <a:t>(100)-50;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2200" dirty="0">
                <a:latin typeface="Consolas" panose="020B0609020204030204" pitchFamily="49" charset="0"/>
              </a:rPr>
              <a:t>//get a random floating points with rang of 1 through less than 2.</a:t>
            </a:r>
          </a:p>
          <a:p>
            <a:pPr marL="457200" lvl="1" indent="0">
              <a:buFontTx/>
              <a:buNone/>
              <a:defRPr/>
            </a:pPr>
            <a:r>
              <a:rPr lang="en-US" dirty="0" err="1"/>
              <a:t>System.</a:t>
            </a:r>
            <a:r>
              <a:rPr lang="en-US" b="1" i="1" dirty="0" err="1"/>
              <a:t>out.println</a:t>
            </a:r>
            <a:r>
              <a:rPr lang="en-US" b="1" i="1" dirty="0"/>
              <a:t>(new Random().</a:t>
            </a:r>
            <a:r>
              <a:rPr lang="en-US" b="1" i="1" dirty="0" err="1"/>
              <a:t>nextDouble</a:t>
            </a:r>
            <a:r>
              <a:rPr lang="en-US" b="1" i="1" dirty="0"/>
              <a:t>()+1);</a:t>
            </a:r>
            <a:endParaRPr lang="en-US" altLang="en-US" sz="2200" dirty="0">
              <a:latin typeface="Consolas" panose="020B0609020204030204" pitchFamily="49" charset="0"/>
            </a:endParaRPr>
          </a:p>
          <a:p>
            <a:pPr marL="457200" lvl="1" indent="0">
              <a:buFontTx/>
              <a:buNone/>
              <a:defRPr/>
            </a:pPr>
            <a:endParaRPr lang="en-US" altLang="en-US" sz="2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6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1A84BE4-C38B-3219-515A-1B05FB0A35C8}"/>
              </a:ext>
            </a:extLst>
          </p:cNvPr>
          <p:cNvSpPr txBox="1">
            <a:spLocks noChangeArrowheads="1"/>
          </p:cNvSpPr>
          <p:nvPr/>
        </p:nvSpPr>
        <p:spPr>
          <a:xfrm>
            <a:off x="1406236" y="164089"/>
            <a:ext cx="3498273" cy="99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/>
              <a:t>The </a:t>
            </a:r>
            <a:r>
              <a:rPr lang="en-US" altLang="en-US" sz="3200">
                <a:latin typeface="Courier New" panose="02070309020205020404" pitchFamily="49" charset="0"/>
              </a:rPr>
              <a:t>while</a:t>
            </a:r>
            <a:r>
              <a:rPr lang="en-US" altLang="en-US" sz="3200"/>
              <a:t> Loop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3CCC76-31AA-4893-C0D2-5B526FFB0F5A}"/>
              </a:ext>
            </a:extLst>
          </p:cNvPr>
          <p:cNvSpPr txBox="1">
            <a:spLocks noChangeArrowheads="1"/>
          </p:cNvSpPr>
          <p:nvPr/>
        </p:nvSpPr>
        <p:spPr>
          <a:xfrm>
            <a:off x="1520536" y="1291359"/>
            <a:ext cx="7329488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provides three different looping structures.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has the form:</a:t>
            </a:r>
          </a:p>
          <a:p>
            <a:pPr marL="914400" lvl="1" indent="0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while(condition)</a:t>
            </a:r>
          </a:p>
          <a:p>
            <a:pPr marL="914400" lvl="1" indent="0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{</a:t>
            </a:r>
          </a:p>
          <a:p>
            <a:pPr marL="914400" lvl="2" indent="0">
              <a:buFontTx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statements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914400" lvl="1" indent="0">
              <a:buFontTx/>
              <a:buNone/>
            </a:pPr>
            <a:r>
              <a:rPr lang="en-US" altLang="en-US" b="1" dirty="0">
                <a:latin typeface="Consolas" panose="020B0609020204030204" pitchFamily="49" charset="0"/>
              </a:rPr>
              <a:t>}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//end of while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 is true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statements will execute repeatedly.</a:t>
            </a:r>
          </a:p>
          <a:p>
            <a:pPr marL="457200" indent="-457200">
              <a:spcBef>
                <a:spcPts val="12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600" dirty="0">
                <a:latin typeface="Courier New" panose="02070309020205020404" pitchFamily="49" charset="0"/>
              </a:rPr>
              <a:t>while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 is </a:t>
            </a:r>
            <a:r>
              <a:rPr lang="en-US" alt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600" i="1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pretest</a:t>
            </a:r>
            <a:r>
              <a:rPr lang="en-US" altLang="en-US" sz="2600" dirty="0">
                <a:solidFill>
                  <a:srgbClr val="3333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loop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means that it will test the value of the condition before executing the loop.</a:t>
            </a:r>
          </a:p>
        </p:txBody>
      </p:sp>
      <p:sp>
        <p:nvSpPr>
          <p:cNvPr id="4" name="Flowchart: Decision 1">
            <a:extLst>
              <a:ext uri="{FF2B5EF4-FFF2-40B4-BE49-F238E27FC236}">
                <a16:creationId xmlns:a16="http://schemas.microsoft.com/office/drawing/2014/main" id="{360D0E50-D15D-ED2B-7414-0DDF18E49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588" y="2074717"/>
            <a:ext cx="990600" cy="304800"/>
          </a:xfrm>
          <a:prstGeom prst="flowChartDecision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4115AC-1D0F-B4B0-554A-80EDD2377DA8}"/>
              </a:ext>
            </a:extLst>
          </p:cNvPr>
          <p:cNvSpPr txBox="1"/>
          <p:nvPr/>
        </p:nvSpPr>
        <p:spPr>
          <a:xfrm>
            <a:off x="7743976" y="2757342"/>
            <a:ext cx="1371600" cy="4308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/>
              <a:t>S</a:t>
            </a:r>
          </a:p>
        </p:txBody>
      </p:sp>
      <p:cxnSp>
        <p:nvCxnSpPr>
          <p:cNvPr id="6" name="Straight Arrow Connector 4">
            <a:extLst>
              <a:ext uri="{FF2B5EF4-FFF2-40B4-BE49-F238E27FC236}">
                <a16:creationId xmlns:a16="http://schemas.microsoft.com/office/drawing/2014/main" id="{A999763F-C2A0-5A41-42E8-88D526531D6C}"/>
              </a:ext>
            </a:extLst>
          </p:cNvPr>
          <p:cNvCxnSpPr>
            <a:cxnSpLocks/>
          </p:cNvCxnSpPr>
          <p:nvPr/>
        </p:nvCxnSpPr>
        <p:spPr bwMode="auto">
          <a:xfrm>
            <a:off x="8440888" y="1723880"/>
            <a:ext cx="47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9">
            <a:extLst>
              <a:ext uri="{FF2B5EF4-FFF2-40B4-BE49-F238E27FC236}">
                <a16:creationId xmlns:a16="http://schemas.microsoft.com/office/drawing/2014/main" id="{AE2D7574-8243-5429-ECE4-04D84ABB1FA2}"/>
              </a:ext>
            </a:extLst>
          </p:cNvPr>
          <p:cNvCxnSpPr>
            <a:cxnSpLocks/>
          </p:cNvCxnSpPr>
          <p:nvPr/>
        </p:nvCxnSpPr>
        <p:spPr bwMode="auto">
          <a:xfrm>
            <a:off x="8440888" y="2393805"/>
            <a:ext cx="47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E75874E-7726-BE42-72FD-8F5479C25960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 rot="5400000">
            <a:off x="7711770" y="2877535"/>
            <a:ext cx="407313" cy="1028700"/>
          </a:xfrm>
          <a:prstGeom prst="bentConnector2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FCCA798A-78C6-95CB-CFA6-46299E619997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602563" y="2801792"/>
            <a:ext cx="1606550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22">
            <a:extLst>
              <a:ext uri="{FF2B5EF4-FFF2-40B4-BE49-F238E27FC236}">
                <a16:creationId xmlns:a16="http://schemas.microsoft.com/office/drawing/2014/main" id="{B9BBA5B7-51D0-E6C8-518F-56A3FAE478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05838" y="1998517"/>
            <a:ext cx="103505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24">
            <a:extLst>
              <a:ext uri="{FF2B5EF4-FFF2-40B4-BE49-F238E27FC236}">
                <a16:creationId xmlns:a16="http://schemas.microsoft.com/office/drawing/2014/main" id="{C412FF36-7046-B6ED-9EE4-86C80107BAA5}"/>
              </a:ext>
            </a:extLst>
          </p:cNvPr>
          <p:cNvCxnSpPr>
            <a:cxnSpLocks noChangeShapeType="1"/>
            <a:stCxn id="4" idx="3"/>
          </p:cNvCxnSpPr>
          <p:nvPr/>
        </p:nvCxnSpPr>
        <p:spPr bwMode="auto">
          <a:xfrm>
            <a:off x="8936188" y="2227117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28">
            <a:extLst>
              <a:ext uri="{FF2B5EF4-FFF2-40B4-BE49-F238E27FC236}">
                <a16:creationId xmlns:a16="http://schemas.microsoft.com/office/drawing/2014/main" id="{1A628D5C-6473-F736-592D-113BAC45F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938" y="2274742"/>
            <a:ext cx="381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t</a:t>
            </a:r>
          </a:p>
        </p:txBody>
      </p:sp>
      <p:sp>
        <p:nvSpPr>
          <p:cNvPr id="13" name="TextBox 34">
            <a:extLst>
              <a:ext uri="{FF2B5EF4-FFF2-40B4-BE49-F238E27FC236}">
                <a16:creationId xmlns:a16="http://schemas.microsoft.com/office/drawing/2014/main" id="{BFAA039F-DA7C-BDD3-1843-027C38797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3963" y="1871517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367776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F62FA-1110-6FE3-73D9-A543542FB3F1}"/>
              </a:ext>
            </a:extLst>
          </p:cNvPr>
          <p:cNvSpPr txBox="1">
            <a:spLocks noChangeArrowheads="1"/>
          </p:cNvSpPr>
          <p:nvPr/>
        </p:nvSpPr>
        <p:spPr>
          <a:xfrm>
            <a:off x="1412680" y="162791"/>
            <a:ext cx="6972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Some Methods of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B2F175DC-ADEB-668F-12D7-3203BB69A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36730"/>
              </p:ext>
            </p:extLst>
          </p:nvPr>
        </p:nvGraphicFramePr>
        <p:xfrm>
          <a:off x="1669471" y="1382233"/>
          <a:ext cx="9126683" cy="5195884"/>
        </p:xfrm>
        <a:graphic>
          <a:graphicData uri="http://schemas.openxmlformats.org/drawingml/2006/table">
            <a:tbl>
              <a:tblPr/>
              <a:tblGrid>
                <a:gridCol w="2433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Method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nextDouble()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Returns the next random number as a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double.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The number will be within the range of 0.0 and 1.0.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nextFloat()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Returns the next random number as a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float.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The number will be within the range of 0.0 and 1.0.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Returns the next random number as an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int.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The number will be within the range of an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which is –2,147,483,648 to +2,147,483,64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5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Should 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 n;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(100)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This method accepts an integer argument, n.  It returns a random number as an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.  The number will be within the range of 0 to n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- 1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Can be written as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(100)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for range [0, 99];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(100) – 60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for range [-60, 39];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885E3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 n = 10;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nextInt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Arial" charset="0"/>
                        </a:rPr>
                        <a:t>(n) – n/2;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10176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F62FA-1110-6FE3-73D9-A543542FB3F1}"/>
              </a:ext>
            </a:extLst>
          </p:cNvPr>
          <p:cNvSpPr txBox="1">
            <a:spLocks noChangeArrowheads="1"/>
          </p:cNvSpPr>
          <p:nvPr/>
        </p:nvSpPr>
        <p:spPr>
          <a:xfrm>
            <a:off x="1412680" y="162791"/>
            <a:ext cx="6972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Some Methods of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6BD900-DF5E-4F6D-E5EA-0FB14F26A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679" y="1004166"/>
            <a:ext cx="836516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RandomNumberGenerator_5_1_02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intNumber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doubleNumber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12;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US" alt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Random 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intNumber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 err="1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.nextInt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)-</a:t>
            </a:r>
            <a:r>
              <a:rPr lang="en-US" alt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/2;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000" dirty="0">
                <a:solidFill>
                  <a:srgbClr val="3F7F5F"/>
                </a:solidFill>
                <a:latin typeface="Consolas" panose="020B0609020204030204" pitchFamily="49" charset="0"/>
              </a:rPr>
              <a:t>//range [-6, 5]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i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>
                <a:solidFill>
                  <a:srgbClr val="2A00FF"/>
                </a:solidFill>
                <a:latin typeface="Consolas" panose="020B0609020204030204" pitchFamily="49" charset="0"/>
              </a:rPr>
              <a:t>"\t"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000" b="1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intNumber</a:t>
            </a:r>
            <a:r>
              <a:rPr lang="en-US" altLang="en-US" sz="20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}//end for-loop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 //end main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}//end class</a:t>
            </a:r>
            <a:endParaRPr lang="en-US" altLang="en-US" sz="2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8947D67-BD95-43CE-50A1-77D10ACC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509" y="2555297"/>
            <a:ext cx="1219200" cy="3170238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0    0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1    4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2   -4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3   -4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4   -3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5   -1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6    1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7   -4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8    5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9   -6</a:t>
            </a:r>
            <a:endParaRPr lang="en-US" alt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95B4A7-D6BA-83E3-E57F-33E928225DFF}"/>
              </a:ext>
            </a:extLst>
          </p:cNvPr>
          <p:cNvSpPr txBox="1"/>
          <p:nvPr/>
        </p:nvSpPr>
        <p:spPr>
          <a:xfrm>
            <a:off x="8485909" y="5980981"/>
            <a:ext cx="2209800" cy="4000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(12)-6 = [0-6, 11-6]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2C2929-0D01-05C5-D8E1-B4DCA164744E}"/>
              </a:ext>
            </a:extLst>
          </p:cNvPr>
          <p:cNvSpPr txBox="1"/>
          <p:nvPr/>
        </p:nvSpPr>
        <p:spPr>
          <a:xfrm>
            <a:off x="10695709" y="2555297"/>
            <a:ext cx="1026102" cy="31700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  -6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2  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3  -2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4   1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5  -4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6  -6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7  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8  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9   2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14573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F62FA-1110-6FE3-73D9-A543542FB3F1}"/>
              </a:ext>
            </a:extLst>
          </p:cNvPr>
          <p:cNvSpPr txBox="1">
            <a:spLocks noChangeArrowheads="1"/>
          </p:cNvSpPr>
          <p:nvPr/>
        </p:nvSpPr>
        <p:spPr>
          <a:xfrm>
            <a:off x="1412680" y="162791"/>
            <a:ext cx="6972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Some Methods of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1CE86C-7F3D-6499-50C3-99009C0E0844}"/>
              </a:ext>
            </a:extLst>
          </p:cNvPr>
          <p:cNvSpPr/>
          <p:nvPr/>
        </p:nvSpPr>
        <p:spPr>
          <a:xfrm>
            <a:off x="1510145" y="1149639"/>
            <a:ext cx="90158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RandomNumberGenerator_5_1_02 {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//	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intNumber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doubleNumber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12;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Random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//Range [0.0+1.0, 1.0 + 1.0); i.e., [1.0, 2.0).</a:t>
            </a: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	    </a:t>
            </a:r>
            <a:r>
              <a:rPr lang="en-US" sz="2000" dirty="0" err="1">
                <a:latin typeface="Consolas" panose="020B0609020204030204" pitchFamily="49" charset="0"/>
              </a:rPr>
              <a:t>doubleNumber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rand.nextDouble</a:t>
            </a:r>
            <a:r>
              <a:rPr lang="en-US" sz="2000" dirty="0">
                <a:latin typeface="Consolas" panose="020B0609020204030204" pitchFamily="49" charset="0"/>
              </a:rPr>
              <a:t>() + 1.0;</a:t>
            </a:r>
          </a:p>
          <a:p>
            <a:pPr>
              <a:defRPr/>
            </a:pPr>
            <a:r>
              <a:rPr lang="en-US" sz="2000" dirty="0">
                <a:latin typeface="Consolas" panose="020B0609020204030204" pitchFamily="49" charset="0"/>
              </a:rPr>
              <a:t>	    </a:t>
            </a:r>
            <a:r>
              <a:rPr lang="en-US" sz="2000" dirty="0" err="1">
                <a:latin typeface="Consolas" panose="020B0609020204030204" pitchFamily="49" charset="0"/>
              </a:rPr>
              <a:t>System.</a:t>
            </a:r>
            <a:r>
              <a:rPr lang="en-US" sz="2000" b="1" i="1" dirty="0" err="1">
                <a:latin typeface="Consolas" panose="020B0609020204030204" pitchFamily="49" charset="0"/>
              </a:rPr>
              <a:t>out.println</a:t>
            </a:r>
            <a:r>
              <a:rPr lang="en-US" sz="2000" b="1" i="1" dirty="0">
                <a:latin typeface="Consolas" panose="020B0609020204030204" pitchFamily="49" charset="0"/>
              </a:rPr>
              <a:t>(count + "\t" + </a:t>
            </a:r>
            <a:r>
              <a:rPr lang="en-US" sz="2000" b="1" i="1" dirty="0" err="1">
                <a:latin typeface="Consolas" panose="020B0609020204030204" pitchFamily="49" charset="0"/>
              </a:rPr>
              <a:t>doubleNumber</a:t>
            </a:r>
            <a:r>
              <a:rPr lang="en-US" sz="2000" b="1" i="1" dirty="0">
                <a:latin typeface="Consolas" panose="020B0609020204030204" pitchFamily="49" charset="0"/>
              </a:rPr>
              <a:t>);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2A7060D-7102-7FEA-46E6-1A177E869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463" y="1475509"/>
            <a:ext cx="2871210" cy="31700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A4C25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A4C25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A4C25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A4C25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4C25"/>
              </a:buClr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0    1.4859759142009537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1    1.2552330132755973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2    1.752354690086619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3    1.1735749253824075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4    1.0658897461299754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5    1.5554388343617656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6    1.7470721933360904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7    1.6203621752503685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8    1.2553601726070869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9    1.2694153737382547</a:t>
            </a:r>
          </a:p>
        </p:txBody>
      </p:sp>
    </p:spTree>
    <p:extLst>
      <p:ext uri="{BB962C8B-B14F-4D97-AF65-F5344CB8AC3E}">
        <p14:creationId xmlns:p14="http://schemas.microsoft.com/office/powerpoint/2010/main" val="78981551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F62FA-1110-6FE3-73D9-A543542FB3F1}"/>
              </a:ext>
            </a:extLst>
          </p:cNvPr>
          <p:cNvSpPr txBox="1">
            <a:spLocks noChangeArrowheads="1"/>
          </p:cNvSpPr>
          <p:nvPr/>
        </p:nvSpPr>
        <p:spPr>
          <a:xfrm>
            <a:off x="1412680" y="162791"/>
            <a:ext cx="6972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Some Methods of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01EBBC-3BC6-AC6C-D690-838957145951}"/>
              </a:ext>
            </a:extLst>
          </p:cNvPr>
          <p:cNvSpPr/>
          <p:nvPr/>
        </p:nvSpPr>
        <p:spPr>
          <a:xfrm>
            <a:off x="1429998" y="1125104"/>
            <a:ext cx="93493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RandomNumberGenerator_5_1_02 {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doubleNumber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12;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Random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	         //Range [-0.5, 0.5).</a:t>
            </a:r>
            <a:r>
              <a:rPr lang="en-US" sz="2000" dirty="0"/>
              <a:t>	        </a:t>
            </a:r>
          </a:p>
          <a:p>
            <a:pPr>
              <a:defRPr/>
            </a:pPr>
            <a:r>
              <a:rPr lang="en-US" sz="2000" dirty="0"/>
              <a:t>	         </a:t>
            </a:r>
            <a:r>
              <a:rPr lang="en-US" sz="2000" dirty="0" err="1"/>
              <a:t>doubleNumber</a:t>
            </a:r>
            <a:r>
              <a:rPr lang="en-US" sz="2000" dirty="0"/>
              <a:t> = </a:t>
            </a:r>
            <a:r>
              <a:rPr lang="en-US" sz="2000" dirty="0" err="1"/>
              <a:t>rand.nextDouble</a:t>
            </a:r>
            <a:r>
              <a:rPr lang="en-US" sz="2000" dirty="0"/>
              <a:t>() - 0.5;	        	  	        		 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out.println</a:t>
            </a:r>
            <a:r>
              <a:rPr lang="en-US" sz="2000" b="1" i="1" dirty="0"/>
              <a:t>(count + "\t" + </a:t>
            </a:r>
            <a:r>
              <a:rPr lang="en-US" sz="2000" dirty="0" err="1"/>
              <a:t>doubleNumber</a:t>
            </a:r>
            <a:r>
              <a:rPr lang="en-US" sz="2000" b="1" i="1" dirty="0"/>
              <a:t>);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}//end main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FB6686-3CF4-D89A-4CF2-0D052B5ED635}"/>
              </a:ext>
            </a:extLst>
          </p:cNvPr>
          <p:cNvSpPr txBox="1"/>
          <p:nvPr/>
        </p:nvSpPr>
        <p:spPr>
          <a:xfrm>
            <a:off x="8042563" y="1717285"/>
            <a:ext cx="3574473" cy="31700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0   0.35619362476447136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1   -0.35013034141041177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2   -0.13111569484253538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3   0.365979680334227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4   -0.3475012887361335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5   0.2843810205339665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6   -0.24882715925827492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7   0.32794151075102473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8   0.2341797393000833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9   -0.11017150933735187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799710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BF62FA-1110-6FE3-73D9-A543542FB3F1}"/>
              </a:ext>
            </a:extLst>
          </p:cNvPr>
          <p:cNvSpPr txBox="1">
            <a:spLocks noChangeArrowheads="1"/>
          </p:cNvSpPr>
          <p:nvPr/>
        </p:nvSpPr>
        <p:spPr>
          <a:xfrm>
            <a:off x="1412680" y="162791"/>
            <a:ext cx="69727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/>
              <a:t>Some Methods of the </a:t>
            </a:r>
            <a:r>
              <a:rPr lang="en-US" altLang="en-US" sz="3200" dirty="0">
                <a:latin typeface="Consolas" panose="020B0609020204030204" pitchFamily="49" charset="0"/>
              </a:rPr>
              <a:t>Random</a:t>
            </a:r>
            <a:r>
              <a:rPr lang="en-US" altLang="en-US" sz="3200" dirty="0"/>
              <a:t>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01EBBC-3BC6-AC6C-D690-838957145951}"/>
              </a:ext>
            </a:extLst>
          </p:cNvPr>
          <p:cNvSpPr/>
          <p:nvPr/>
        </p:nvSpPr>
        <p:spPr>
          <a:xfrm>
            <a:off x="1429998" y="1031586"/>
            <a:ext cx="93493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java.util.Random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RandomNumberGenerator_5_1_02 {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double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doubleNumber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12;</a:t>
            </a:r>
          </a:p>
          <a:p>
            <a:pPr>
              <a:defRPr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	for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10;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</a:rPr>
              <a:t>count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    Random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</a:rPr>
              <a:t>rand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Random();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	         //Range [-0.5, 0.5).</a:t>
            </a:r>
            <a:r>
              <a:rPr lang="en-US" sz="2000" dirty="0"/>
              <a:t>	        </a:t>
            </a:r>
          </a:p>
          <a:p>
            <a:pPr>
              <a:defRPr/>
            </a:pPr>
            <a:r>
              <a:rPr lang="en-US" sz="2000" dirty="0"/>
              <a:t>	        //</a:t>
            </a:r>
            <a:r>
              <a:rPr lang="en-US" sz="2000" dirty="0" err="1"/>
              <a:t>doubleNumber</a:t>
            </a:r>
            <a:r>
              <a:rPr lang="en-US" sz="2000" dirty="0"/>
              <a:t> = </a:t>
            </a:r>
            <a:r>
              <a:rPr lang="en-US" sz="2000" dirty="0" err="1"/>
              <a:t>rand.nextDouble</a:t>
            </a:r>
            <a:r>
              <a:rPr lang="en-US" sz="2000" dirty="0"/>
              <a:t>() - 0.5;	        	  	        		        //</a:t>
            </a:r>
            <a:r>
              <a:rPr lang="en-US" sz="2000" dirty="0" err="1"/>
              <a:t>System.</a:t>
            </a:r>
            <a:r>
              <a:rPr lang="en-US" sz="2000" b="1" i="1" dirty="0" err="1"/>
              <a:t>out.println</a:t>
            </a:r>
            <a:r>
              <a:rPr lang="en-US" sz="2000" b="1" i="1" dirty="0"/>
              <a:t>(count + "\t" + </a:t>
            </a:r>
            <a:r>
              <a:rPr lang="en-US" sz="2000" dirty="0" err="1"/>
              <a:t>doubleNumber</a:t>
            </a:r>
            <a:r>
              <a:rPr lang="en-US" sz="2000" b="1" i="1" dirty="0"/>
              <a:t>);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out</a:t>
            </a:r>
            <a:r>
              <a:rPr lang="en-US" sz="1800" b="1" i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.printf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(</a:t>
            </a:r>
            <a:r>
              <a:rPr lang="en-US" sz="1800" b="1" i="1" dirty="0">
                <a:solidFill>
                  <a:srgbClr val="2A00FF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"%d  %+19.16f\n"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, </a:t>
            </a:r>
          </a:p>
          <a:p>
            <a:pPr>
              <a:defRPr/>
            </a:pPr>
            <a:r>
              <a:rPr lang="en-US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                               </a:t>
            </a:r>
            <a:r>
              <a:rPr lang="en-US" sz="1800" b="1" i="1" dirty="0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count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, </a:t>
            </a:r>
            <a:r>
              <a:rPr lang="en-US" sz="1800" b="1" i="1" dirty="0" err="1">
                <a:solidFill>
                  <a:srgbClr val="6A3E3E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rand</a:t>
            </a:r>
            <a:r>
              <a:rPr lang="en-US" sz="1800" b="1" i="1" dirty="0" err="1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.nextDouble</a:t>
            </a:r>
            <a:r>
              <a:rPr lang="en-US" sz="1800" b="1" i="1" dirty="0">
                <a:solidFill>
                  <a:srgbClr val="000000"/>
                </a:solidFill>
                <a:highlight>
                  <a:srgbClr val="E8F2FE"/>
                </a:highlight>
                <a:latin typeface="Consolas" panose="020B0609020204030204" pitchFamily="49" charset="0"/>
              </a:rPr>
              <a:t>() - 0.5);</a:t>
            </a:r>
            <a:endParaRPr 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}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//the range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nextDouble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is [0.0, 1.0)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000">
                <a:solidFill>
                  <a:srgbClr val="000000"/>
                </a:solidFill>
                <a:latin typeface="Consolas" panose="020B0609020204030204" pitchFamily="49" charset="0"/>
              </a:rPr>
              <a:t>}     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range of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nextDouble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– 0.5 is [0+ -0.5, 1.0+ -0.5) = [-0.5, 0.5)</a:t>
            </a: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8CE334-9D68-A4D2-335A-B86EC4A56D72}"/>
              </a:ext>
            </a:extLst>
          </p:cNvPr>
          <p:cNvSpPr txBox="1"/>
          <p:nvPr/>
        </p:nvSpPr>
        <p:spPr>
          <a:xfrm>
            <a:off x="8468590" y="2555080"/>
            <a:ext cx="3177021" cy="286232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0  -0.0360722463025837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1  -0.0505373329362028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2  +0.1905786767079771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3  -0.2606896520772981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4  +0.3497802619857749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5  -0.4641918426792330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6  -0.1157063014244653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7  -0.0226411381971687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8  +0.1007773036773660</a:t>
            </a:r>
          </a:p>
          <a:p>
            <a:pPr algn="l"/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9  -0.1558820569597588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4931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648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</TotalTime>
  <Words>11589</Words>
  <Application>Microsoft Office PowerPoint</Application>
  <PresentationFormat>Widescreen</PresentationFormat>
  <Paragraphs>1648</Paragraphs>
  <Slides>95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103" baseType="lpstr">
      <vt:lpstr>Arial</vt:lpstr>
      <vt:lpstr>Calibri</vt:lpstr>
      <vt:lpstr>Calibri Light</vt:lpstr>
      <vt:lpstr>Consolas</vt:lpstr>
      <vt:lpstr>Constantia</vt:lpstr>
      <vt:lpstr>Courier New</vt:lpstr>
      <vt:lpstr>Times New Roman</vt:lpstr>
      <vt:lpstr>Office Theme</vt:lpstr>
      <vt:lpstr>Chapter 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Ng</dc:creator>
  <cp:lastModifiedBy>Peter Ng</cp:lastModifiedBy>
  <cp:revision>37</cp:revision>
  <dcterms:created xsi:type="dcterms:W3CDTF">2023-07-23T01:41:22Z</dcterms:created>
  <dcterms:modified xsi:type="dcterms:W3CDTF">2024-10-07T15:50:29Z</dcterms:modified>
</cp:coreProperties>
</file>