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2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9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34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48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49" r:id="rId60"/>
    <p:sldId id="350" r:id="rId61"/>
    <p:sldId id="351" r:id="rId62"/>
    <p:sldId id="352" r:id="rId63"/>
    <p:sldId id="313" r:id="rId64"/>
    <p:sldId id="314" r:id="rId65"/>
    <p:sldId id="315" r:id="rId66"/>
    <p:sldId id="316" r:id="rId67"/>
    <p:sldId id="317" r:id="rId68"/>
    <p:sldId id="353" r:id="rId69"/>
    <p:sldId id="318" r:id="rId70"/>
    <p:sldId id="319" r:id="rId71"/>
    <p:sldId id="354" r:id="rId72"/>
    <p:sldId id="358" r:id="rId73"/>
    <p:sldId id="355" r:id="rId74"/>
    <p:sldId id="356" r:id="rId75"/>
    <p:sldId id="357" r:id="rId76"/>
    <p:sldId id="359" r:id="rId77"/>
    <p:sldId id="361" r:id="rId78"/>
    <p:sldId id="360" r:id="rId79"/>
    <p:sldId id="363" r:id="rId80"/>
    <p:sldId id="362" r:id="rId81"/>
    <p:sldId id="364" r:id="rId82"/>
    <p:sldId id="365" r:id="rId83"/>
    <p:sldId id="320" r:id="rId84"/>
    <p:sldId id="321" r:id="rId85"/>
    <p:sldId id="366" r:id="rId86"/>
    <p:sldId id="322" r:id="rId87"/>
    <p:sldId id="369" r:id="rId88"/>
    <p:sldId id="370" r:id="rId89"/>
    <p:sldId id="323" r:id="rId90"/>
    <p:sldId id="324" r:id="rId9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5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8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6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45AB1-C712-4896-A3FA-AD7FC129A26A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B47F8-4FE8-48C0-AD83-A9DD188CE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700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6C7B9-5AD2-8593-9EE5-7F95DC8D83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F777E0-28FB-1DA9-F934-CAC687FCD0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DD4624-A0AB-D86F-9492-C73565745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2337EA-342C-FDA7-2946-128C2881F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DF2422-F289-A07E-274A-28D35BC9F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8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A0CE8-8603-3030-2832-83B068D56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35BC86-6EAA-4C0F-62CC-7FC15A44AE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9E2D3-D7DC-B898-F4D3-825AFBC94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71265-26F8-A221-8FBB-D735D2CEB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DC3DF-361B-DC17-D82F-51A2E1583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176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C93BEB-33E0-03C2-D26B-2CF1064801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50D180-0B20-6F99-CF0B-34D458488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CCD41-C930-51AE-83A2-67DC8D074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5F937-57F4-593B-1616-EAD5105A7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C2F12-EB06-FD1C-6672-69E9904F0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932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13754-E3B8-EF06-CE9F-5FAE7E1EE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499A8-7E23-4995-DD71-5F49DCFE1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96269-D734-F28D-827D-D2CCCEFB4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7C5B2-D8A8-6FCE-2A35-654E0CE8C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D65E35-3E34-19CB-BE66-8437B88F3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530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DA67F-7823-1507-8585-ACE9E7464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7C5DAB-E1F4-F116-EDF5-B42E479DB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22CC1-0240-737A-7FAD-DFCDA7F7E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B7B7E8-C30B-3CBE-B37A-1E2681CBC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24759-1B06-4346-5966-69516C638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967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4EFA1-9F56-2270-7656-58FE78220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EBDB4-4DAB-7CCA-8807-FAF04C4509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7690E8-1D05-459E-6A6A-529D8633C3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97D5D4-6695-12B2-5D4E-4029393C7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72CBF1-5925-3D36-889B-23DC40AF9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A560BD-CDB1-F5B2-F801-6235BA73A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175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D00C5-F739-0E47-369B-2776E4319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11CEC2-8B4A-2391-5901-826AD734E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DC022B-53BF-F26E-BBEB-D852E9C81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53B324-9C42-2C37-44DD-F1A7773900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D05066-AD05-413F-2E98-E9224F0871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9B8585-16AB-E4D4-BCB0-060366BD8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C5A387-0D61-340D-8DEF-7CD613408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29E0B3-8BC4-DB1C-1B1D-6545485B1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49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FC8A8-56BB-0C8B-9F63-590DBE180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8A6CC6-249E-905F-B2C6-E12496DE3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437BE5-AEA2-15CE-9CB8-D36E8939F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79CDCA-6F6F-5788-1327-9F3A394A7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00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301315-F877-17A5-248A-E6C24F4A2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5A24E4-87B2-E1F2-5453-02812E503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363CA-5C48-F776-E45C-24A387516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40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66B7C-1A04-7285-5AE6-DBAA4236C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2311E-ABEA-B297-EEE6-1725B95D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B112D0-0EEB-6CD0-0F9D-BA1565C084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4D13F9-4F25-F5C8-65D4-23E2BC2AC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BDDE01-23C4-9A2A-D5FD-C0E888D4A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02658A-CC6E-6618-111D-44CC65C32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51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BA36F-66E4-8DB8-9DB4-82433E689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0E0F88-6773-5F35-A370-9BF04A43A3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5810CC-EE81-65B7-310D-58E5E551BC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8B0334-E75B-6B91-2A10-8D75BF67B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4D9CC7-4395-D009-BEE7-43FF79A26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7B38EC-4C22-0757-9098-F05FB1065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79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02B28B-427F-E579-5DD9-BFAFC7C15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B2A9F1-68EC-5906-6986-5C3299CD1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2D00A-A935-64A8-D3A2-8AA0C10D05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E7418-5E0C-44E2-B88A-46FCE3CF2ADF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79121-8F44-B53D-F35E-CF77B85614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999B8-C656-DBD9-D583-B7BD24153A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2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Division.java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LoanQualifier.java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TestResults.java" TargetMode="Externa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LogicalAnd.java" TargetMode="Externa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LogicalOr.java" TargetMode="Externa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StringCompareTo.java" TargetMode="External"/><Relationship Id="rId2" Type="http://schemas.openxmlformats.org/officeDocument/2006/relationships/hyperlink" Target="StringCompare.java" TargetMode="Externa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SecretWord.java" TargetMode="Externa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VariableScope.java" TargetMode="Externa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hyperlink" Target="PetFood.java" TargetMode="External"/><Relationship Id="rId2" Type="http://schemas.openxmlformats.org/officeDocument/2006/relationships/hyperlink" Target="NoBreaks.java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SwitchDemo.java" TargetMode="Externa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CurrencyFormat.java" TargetMode="External"/><Relationship Id="rId2" Type="http://schemas.openxmlformats.org/officeDocument/2006/relationships/hyperlink" Target="Columns.java" TargetMode="Externa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CurrencyFormat.java" TargetMode="External"/><Relationship Id="rId2" Type="http://schemas.openxmlformats.org/officeDocument/2006/relationships/hyperlink" Target="Columns.java" TargetMode="Externa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AverageScore.java" TargetMode="Externa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BCB8B-2D39-F046-ABB7-C6F646CE0C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Chapter  3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9E069D-2FB6-F622-1C50-BCD08E8ED4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/>
              <a:t>Decision Structures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33899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71A6922-7CCA-A5DE-E59C-FEEAD2C41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890" y="235527"/>
            <a:ext cx="9490365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booleanStudy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BooleanExpr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rainingDay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s-E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	</a:t>
            </a:r>
            <a:r>
              <a:rPr lang="es-ES" alt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s-E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s-E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s-E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100, </a:t>
            </a:r>
            <a:r>
              <a:rPr lang="es-E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s-E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50;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	x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20;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40;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	if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&gt; 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{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18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rainingDay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is "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8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rainingDay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"x &gt; y? is "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(</a:t>
            </a:r>
            <a:r>
              <a:rPr lang="en-US" altLang="en-US" sz="1800" b="1" i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)(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));}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	else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	{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"x &gt; y? is "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(</a:t>
            </a:r>
            <a:r>
              <a:rPr lang="en-US" altLang="en-US" sz="1800" b="1" i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)(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	 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"x = y? is "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(</a:t>
            </a:r>
            <a:r>
              <a:rPr lang="en-US" altLang="en-US" sz="1800" b="1" i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)(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));}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   else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800" baseline="0" dirty="0">
                <a:latin typeface="Consolas" panose="020B0609020204030204" pitchFamily="49" charset="0"/>
              </a:rPr>
              <a:t>     	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{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"x &gt; y? is "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(</a:t>
            </a:r>
            <a:r>
              <a:rPr lang="en-US" altLang="en-US" sz="1800" b="1" i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)(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&gt; 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	 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"x = y? is "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(</a:t>
            </a:r>
            <a:r>
              <a:rPr lang="en-US" altLang="en-US" sz="1800" b="1" i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)(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	 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"x &lt; y? is "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(</a:t>
            </a:r>
            <a:r>
              <a:rPr lang="en-US" altLang="en-US" sz="1800" b="1" i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)(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));}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"End of if ese if else!"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}//end of main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}//end of class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BooleanExpr</a:t>
            </a:r>
            <a:endParaRPr lang="en-US" altLang="en-US" sz="18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3946376-3C16-5F0D-979E-FCF911D6A243}"/>
              </a:ext>
            </a:extLst>
          </p:cNvPr>
          <p:cNvSpPr/>
          <p:nvPr/>
        </p:nvSpPr>
        <p:spPr>
          <a:xfrm>
            <a:off x="7768936" y="5380672"/>
            <a:ext cx="3162302" cy="14773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Output: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x &gt; y? is false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x = y? is false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x &lt; y? is true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End of if ese if else!        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786AAF-FB11-23C6-A423-FFDF697BBBAB}"/>
              </a:ext>
            </a:extLst>
          </p:cNvPr>
          <p:cNvSpPr txBox="1"/>
          <p:nvPr/>
        </p:nvSpPr>
        <p:spPr>
          <a:xfrm>
            <a:off x="7671956" y="1049481"/>
            <a:ext cx="3162303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 need the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boolean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to cast (x &gt; y) etc. Simply use (x &gt; y) to yield true or false.</a:t>
            </a:r>
          </a:p>
        </p:txBody>
      </p:sp>
    </p:spTree>
    <p:extLst>
      <p:ext uri="{BB962C8B-B14F-4D97-AF65-F5344CB8AC3E}">
        <p14:creationId xmlns:p14="http://schemas.microsoft.com/office/powerpoint/2010/main" val="2036819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8AF36CD-C13B-FC59-F4CB-B3FFF5DE2FEC}"/>
              </a:ext>
            </a:extLst>
          </p:cNvPr>
          <p:cNvSpPr txBox="1">
            <a:spLocks noChangeArrowheads="1"/>
          </p:cNvSpPr>
          <p:nvPr/>
        </p:nvSpPr>
        <p:spPr>
          <a:xfrm>
            <a:off x="1433945" y="87890"/>
            <a:ext cx="75057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Programming Style and </a:t>
            </a:r>
            <a:r>
              <a:rPr lang="en-US" altLang="en-US" sz="3200">
                <a:latin typeface="Courier New" panose="02070309020205020404" pitchFamily="49" charset="0"/>
              </a:rPr>
              <a:t>if</a:t>
            </a:r>
            <a:r>
              <a:rPr lang="en-US" altLang="en-US" sz="3200"/>
              <a:t> Statements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165E256-5F61-11A1-A642-6DBE5C2146D1}"/>
              </a:ext>
            </a:extLst>
          </p:cNvPr>
          <p:cNvSpPr txBox="1">
            <a:spLocks noChangeArrowheads="1"/>
          </p:cNvSpPr>
          <p:nvPr/>
        </p:nvSpPr>
        <p:spPr>
          <a:xfrm>
            <a:off x="1302328" y="1478684"/>
            <a:ext cx="7391400" cy="52165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if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span more than one line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however, it is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still one statement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FontTx/>
              <a:buNone/>
              <a:defRPr/>
            </a:pPr>
            <a:r>
              <a:rPr lang="en-US" altLang="en-US" sz="2400" dirty="0"/>
              <a:t>         	</a:t>
            </a:r>
            <a:r>
              <a:rPr lang="en-US" altLang="en-US" sz="2200" dirty="0">
                <a:latin typeface="Consolas" panose="020B0609020204030204" pitchFamily="49" charset="0"/>
              </a:rPr>
              <a:t>char grade;</a:t>
            </a:r>
          </a:p>
          <a:p>
            <a:pPr marL="685800" lvl="2">
              <a:spcBef>
                <a:spcPct val="0"/>
              </a:spcBef>
              <a:buFontTx/>
              <a:buNone/>
              <a:defRPr/>
            </a:pPr>
            <a:r>
              <a:rPr lang="en-US" altLang="en-US" sz="2200" dirty="0">
                <a:latin typeface="Consolas" panose="020B0609020204030204" pitchFamily="49" charset="0"/>
              </a:rPr>
              <a:t>		if (average &gt; 95)</a:t>
            </a:r>
          </a:p>
          <a:p>
            <a:pPr lvl="2">
              <a:spcBef>
                <a:spcPct val="0"/>
              </a:spcBef>
              <a:buFontTx/>
              <a:buNone/>
              <a:defRPr/>
            </a:pPr>
            <a:r>
              <a:rPr lang="en-US" altLang="en-US" sz="2200" dirty="0">
                <a:latin typeface="Consolas" panose="020B0609020204030204" pitchFamily="49" charset="0"/>
              </a:rPr>
              <a:t>   	grade = ′A′;</a:t>
            </a:r>
          </a:p>
          <a:p>
            <a:pPr marL="404813" indent="-404813">
              <a:spcBef>
                <a:spcPts val="600"/>
              </a:spcBef>
              <a:spcAft>
                <a:spcPts val="1200"/>
              </a:spcAft>
              <a:buFontTx/>
              <a:buNone/>
              <a:defRPr/>
            </a:pPr>
            <a:r>
              <a:rPr lang="en-US" altLang="en-US" sz="2400" dirty="0"/>
              <a:t>	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functionally equivalent to any of the following two statements</a:t>
            </a:r>
          </a:p>
          <a:p>
            <a:pPr marL="914400" lvl="2" indent="-457200">
              <a:spcBef>
                <a:spcPct val="0"/>
              </a:spcBef>
              <a:buFontTx/>
              <a:buNone/>
              <a:defRPr/>
            </a:pPr>
            <a:r>
              <a:rPr lang="en-US" altLang="en-US" dirty="0">
                <a:latin typeface="Consolas" panose="020B0609020204030204" pitchFamily="49" charset="0"/>
              </a:rPr>
              <a:t>	</a:t>
            </a:r>
            <a:r>
              <a:rPr lang="en-US" altLang="en-US" sz="2200" dirty="0">
                <a:latin typeface="Consolas" panose="020B0609020204030204" pitchFamily="49" charset="0"/>
              </a:rPr>
              <a:t>if(average &gt; 95) grade = ′A′;</a:t>
            </a:r>
          </a:p>
          <a:p>
            <a:pPr marL="914400" lvl="2" indent="-457200">
              <a:spcBef>
                <a:spcPct val="0"/>
              </a:spcBef>
              <a:buNone/>
              <a:defRPr/>
            </a:pPr>
            <a:r>
              <a:rPr lang="en-US" altLang="en-US" sz="2200" dirty="0">
                <a:latin typeface="Consolas" panose="020B0609020204030204" pitchFamily="49" charset="0"/>
              </a:rPr>
              <a:t>  	if(average &gt; 95) {grade = ′A′;}</a:t>
            </a:r>
          </a:p>
          <a:p>
            <a:pPr marL="685800" lvl="2">
              <a:spcBef>
                <a:spcPct val="0"/>
              </a:spcBef>
              <a:buFontTx/>
              <a:buNone/>
              <a:defRPr/>
            </a:pPr>
            <a:endParaRPr lang="en-US" altLang="en-US" dirty="0">
              <a:latin typeface="Consolas" panose="020B0609020204030204" pitchFamily="49" charset="0"/>
            </a:endParaRPr>
          </a:p>
          <a:p>
            <a:pPr marL="685800" lvl="2">
              <a:spcBef>
                <a:spcPct val="0"/>
              </a:spcBef>
              <a:buFontTx/>
              <a:buNone/>
              <a:defRPr/>
            </a:pPr>
            <a:endParaRPr lang="en-US" altLang="en-US" dirty="0">
              <a:latin typeface="Consolas" panose="020B0609020204030204" pitchFamily="49" charset="0"/>
            </a:endParaRPr>
          </a:p>
          <a:p>
            <a:pPr marL="342900" lvl="1" indent="-342900">
              <a:spcBef>
                <a:spcPct val="0"/>
              </a:spcBef>
              <a:defRPr/>
            </a:pPr>
            <a:r>
              <a:rPr lang="en-US" altLang="en-US" dirty="0">
                <a:latin typeface="Consolas" panose="020B0609020204030204" pitchFamily="49" charset="0"/>
              </a:rPr>
              <a:t>	</a:t>
            </a:r>
            <a:r>
              <a:rPr lang="en-US" altLang="en-US" sz="2200" dirty="0">
                <a:latin typeface="Consolas" panose="020B0609020204030204" pitchFamily="49" charset="0"/>
              </a:rPr>
              <a:t>if (average &gt; 95) {</a:t>
            </a:r>
          </a:p>
          <a:p>
            <a:pPr lvl="2">
              <a:spcBef>
                <a:spcPct val="0"/>
              </a:spcBef>
              <a:buFontTx/>
              <a:buNone/>
              <a:defRPr/>
            </a:pPr>
            <a:r>
              <a:rPr lang="en-US" altLang="en-US" sz="2200" dirty="0">
                <a:latin typeface="Consolas" panose="020B0609020204030204" pitchFamily="49" charset="0"/>
              </a:rPr>
              <a:t>   grade = ′A′;</a:t>
            </a:r>
          </a:p>
          <a:p>
            <a:pPr lvl="2">
              <a:spcBef>
                <a:spcPct val="0"/>
              </a:spcBef>
              <a:buFontTx/>
              <a:buNone/>
              <a:defRPr/>
            </a:pPr>
            <a:r>
              <a:rPr lang="en-US" altLang="en-US" sz="2200" dirty="0">
                <a:latin typeface="Consolas" panose="020B0609020204030204" pitchFamily="49" charset="0"/>
              </a:rPr>
              <a:t>   </a:t>
            </a:r>
            <a:r>
              <a:rPr lang="en-US" altLang="en-US" sz="2200" dirty="0" err="1">
                <a:latin typeface="Consolas" panose="020B0609020204030204" pitchFamily="49" charset="0"/>
              </a:rPr>
              <a:t>System.out.println</a:t>
            </a:r>
            <a:r>
              <a:rPr lang="en-US" altLang="en-US" sz="2200" dirty="0">
                <a:latin typeface="Consolas" panose="020B0609020204030204" pitchFamily="49" charset="0"/>
              </a:rPr>
              <a:t>(grade);</a:t>
            </a:r>
          </a:p>
          <a:p>
            <a:pPr lvl="2">
              <a:spcBef>
                <a:spcPct val="0"/>
              </a:spcBef>
              <a:buFontTx/>
              <a:buNone/>
              <a:defRPr/>
            </a:pPr>
            <a:r>
              <a:rPr lang="en-US" altLang="en-US" sz="2200" dirty="0">
                <a:latin typeface="Consolas" panose="020B0609020204030204" pitchFamily="49" charset="0"/>
              </a:rPr>
              <a:t>} //end if</a:t>
            </a:r>
            <a:endParaRPr lang="en-US" altLang="en-US" sz="2200" dirty="0">
              <a:latin typeface="Courier New" panose="02070309020205020404" pitchFamily="49" charset="0"/>
            </a:endParaRPr>
          </a:p>
          <a:p>
            <a:pPr marL="0" indent="0">
              <a:buFontTx/>
              <a:buNone/>
              <a:defRPr/>
            </a:pPr>
            <a:endParaRPr lang="en-US" altLang="en-US" sz="2400" dirty="0"/>
          </a:p>
          <a:p>
            <a:pPr marL="0" indent="0">
              <a:buFontTx/>
              <a:buNone/>
              <a:defRPr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64966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F643571-2152-5804-A654-6B5B9D48BA30}"/>
              </a:ext>
            </a:extLst>
          </p:cNvPr>
          <p:cNvSpPr txBox="1">
            <a:spLocks noChangeArrowheads="1"/>
          </p:cNvSpPr>
          <p:nvPr/>
        </p:nvSpPr>
        <p:spPr>
          <a:xfrm>
            <a:off x="1481138" y="252557"/>
            <a:ext cx="7543800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Programming Style and </a:t>
            </a:r>
            <a:r>
              <a:rPr lang="en-US" altLang="en-US" sz="3200">
                <a:latin typeface="Courier New" panose="02070309020205020404" pitchFamily="49" charset="0"/>
              </a:rPr>
              <a:t>if</a:t>
            </a:r>
            <a:r>
              <a:rPr lang="en-US" altLang="en-US" sz="3200"/>
              <a:t> Statements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C17D3E8-CD30-BBFB-A10E-61FEBD97C060}"/>
              </a:ext>
            </a:extLst>
          </p:cNvPr>
          <p:cNvSpPr txBox="1">
            <a:spLocks noChangeArrowheads="1"/>
          </p:cNvSpPr>
          <p:nvPr/>
        </p:nvSpPr>
        <p:spPr>
          <a:xfrm>
            <a:off x="1481138" y="1582883"/>
            <a:ext cx="78486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Rules of thumb: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conditionally executed statement should be on the line after the </a:t>
            </a:r>
            <a:r>
              <a:rPr lang="en-US" altLang="en-US" dirty="0">
                <a:latin typeface="Courier New" panose="02070309020205020404" pitchFamily="49" charset="0"/>
              </a:rPr>
              <a:t>if</a:t>
            </a:r>
            <a:r>
              <a:rPr lang="en-US" altLang="en-US" dirty="0"/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condition.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conditionally executed statement should be indented one level from the </a:t>
            </a:r>
            <a:r>
              <a:rPr lang="en-US" altLang="en-US" dirty="0">
                <a:latin typeface="Courier New" panose="02070309020205020404" pitchFamily="49" charset="0"/>
              </a:rPr>
              <a:t>if</a:t>
            </a:r>
            <a:r>
              <a:rPr lang="en-US" altLang="en-US" dirty="0"/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condition.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an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anose="02070309020205020404" pitchFamily="49" charset="0"/>
              </a:rPr>
              <a:t>if</a:t>
            </a:r>
            <a:r>
              <a:rPr lang="en-US" altLang="en-US" dirty="0"/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does not have the block curly braces, it is ended by the first semicolon encountered after the </a:t>
            </a:r>
            <a:r>
              <a:rPr lang="en-US" altLang="en-US" dirty="0">
                <a:latin typeface="Courier New" panose="02070309020205020404" pitchFamily="49" charset="0"/>
              </a:rPr>
              <a:t>if</a:t>
            </a:r>
            <a:r>
              <a:rPr lang="en-US" altLang="en-US" dirty="0"/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2000" dirty="0"/>
          </a:p>
          <a:p>
            <a:pPr lvl="2"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if (</a:t>
            </a:r>
            <a:r>
              <a:rPr lang="en-US" altLang="en-US" sz="2400" i="1" dirty="0">
                <a:solidFill>
                  <a:srgbClr val="0000FF"/>
                </a:solidFill>
                <a:latin typeface="Consolas" panose="020B0609020204030204" pitchFamily="49" charset="0"/>
              </a:rPr>
              <a:t>expression</a:t>
            </a:r>
            <a:r>
              <a:rPr lang="en-US" alt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)</a:t>
            </a:r>
          </a:p>
          <a:p>
            <a:pPr lvl="2"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	  </a:t>
            </a:r>
            <a:r>
              <a:rPr lang="en-US" altLang="en-US" sz="2400" i="1" dirty="0">
                <a:solidFill>
                  <a:srgbClr val="0000FF"/>
                </a:solidFill>
                <a:latin typeface="Consolas" panose="020B0609020204030204" pitchFamily="49" charset="0"/>
              </a:rPr>
              <a:t>statement</a:t>
            </a:r>
            <a:r>
              <a:rPr lang="en-US" alt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85D9C864-C579-9978-D883-3FF82FC2D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9182" y="4846927"/>
            <a:ext cx="34258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aseline="0" dirty="0">
                <a:solidFill>
                  <a:srgbClr val="FF3300"/>
                </a:solidFill>
              </a:rPr>
              <a:t>No semicolon here.</a:t>
            </a:r>
            <a:br>
              <a:rPr lang="en-US" altLang="en-US" sz="2000" baseline="0" dirty="0">
                <a:solidFill>
                  <a:srgbClr val="FF3300"/>
                </a:solidFill>
              </a:rPr>
            </a:br>
            <a:r>
              <a:rPr lang="en-US" altLang="en-US" sz="2000" baseline="0" dirty="0">
                <a:solidFill>
                  <a:srgbClr val="FF3300"/>
                </a:solidFill>
              </a:rPr>
              <a:t>Semicolon ends statement here.</a:t>
            </a: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B56A673E-492D-8F62-9942-910A5E33001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30982" y="5032664"/>
            <a:ext cx="838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F5B99074-E721-EC40-02FC-C57CCDC82A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49982" y="5413664"/>
            <a:ext cx="1219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98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855F5C2-2B83-E8C4-03D3-AAB033BEA11B}"/>
              </a:ext>
            </a:extLst>
          </p:cNvPr>
          <p:cNvSpPr txBox="1">
            <a:spLocks noChangeArrowheads="1"/>
          </p:cNvSpPr>
          <p:nvPr/>
        </p:nvSpPr>
        <p:spPr>
          <a:xfrm>
            <a:off x="1503218" y="175852"/>
            <a:ext cx="4326082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Block </a:t>
            </a:r>
            <a:r>
              <a:rPr lang="en-US" altLang="en-US" sz="3200">
                <a:latin typeface="Courier New" panose="02070309020205020404" pitchFamily="49" charset="0"/>
              </a:rPr>
              <a:t>if</a:t>
            </a:r>
            <a:r>
              <a:rPr lang="en-US" altLang="en-US" sz="3200"/>
              <a:t> Statements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C8C9AAC-1678-12B1-F822-D1B8D001654F}"/>
              </a:ext>
            </a:extLst>
          </p:cNvPr>
          <p:cNvSpPr txBox="1">
            <a:spLocks noChangeArrowheads="1"/>
          </p:cNvSpPr>
          <p:nvPr/>
        </p:nvSpPr>
        <p:spPr>
          <a:xfrm>
            <a:off x="1503218" y="1288472"/>
            <a:ext cx="7315200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Conditionally executed statements can be grouped into a block by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curly braces </a:t>
            </a:r>
            <a:r>
              <a:rPr lang="en-US" altLang="en-US" sz="2400" b="1" dirty="0">
                <a:solidFill>
                  <a:srgbClr val="FF3300"/>
                </a:solidFill>
                <a:latin typeface="Courier New" panose="02070309020205020404" pitchFamily="49" charset="0"/>
              </a:rPr>
              <a:t>{}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enclose them.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curly braces are used to group conditionally executed statements, the </a:t>
            </a:r>
            <a:r>
              <a:rPr lang="en-US" altLang="en-US" sz="2400" dirty="0">
                <a:latin typeface="Courier New" panose="02070309020205020404" pitchFamily="49" charset="0"/>
              </a:rPr>
              <a:t>if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is ended by the closing curly brace.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if (</a:t>
            </a:r>
            <a:r>
              <a:rPr lang="en-US" altLang="en-US" i="1" dirty="0">
                <a:latin typeface="Consolas" panose="020B0609020204030204" pitchFamily="49" charset="0"/>
              </a:rPr>
              <a:t>expression</a:t>
            </a:r>
            <a:r>
              <a:rPr lang="en-US" altLang="en-US" dirty="0">
                <a:latin typeface="Consolas" panose="020B0609020204030204" pitchFamily="49" charset="0"/>
              </a:rPr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b="1" dirty="0">
                <a:solidFill>
                  <a:srgbClr val="FF3300"/>
                </a:solidFill>
                <a:latin typeface="Consolas" panose="020B0609020204030204" pitchFamily="49" charset="0"/>
              </a:rPr>
              <a:t>{</a:t>
            </a:r>
            <a:endParaRPr lang="en-US" altLang="en-US" b="1" dirty="0">
              <a:solidFill>
                <a:srgbClr val="FFFF00"/>
              </a:solidFill>
              <a:latin typeface="Consolas" panose="020B0609020204030204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	</a:t>
            </a:r>
            <a:r>
              <a:rPr lang="en-US" altLang="en-US" i="1" dirty="0">
                <a:latin typeface="Consolas" panose="020B0609020204030204" pitchFamily="49" charset="0"/>
              </a:rPr>
              <a:t>statement1</a:t>
            </a:r>
            <a:r>
              <a:rPr lang="en-US" altLang="en-US" dirty="0">
                <a:latin typeface="Consolas" panose="020B0609020204030204" pitchFamily="49" charset="0"/>
              </a:rPr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	</a:t>
            </a:r>
            <a:r>
              <a:rPr lang="en-US" altLang="en-US" i="1" dirty="0">
                <a:latin typeface="Consolas" panose="020B0609020204030204" pitchFamily="49" charset="0"/>
              </a:rPr>
              <a:t>statement2</a:t>
            </a:r>
            <a:r>
              <a:rPr lang="en-US" altLang="en-US" dirty="0">
                <a:latin typeface="Consolas" panose="020B0609020204030204" pitchFamily="49" charset="0"/>
              </a:rPr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b="1" dirty="0">
                <a:solidFill>
                  <a:srgbClr val="FF3300"/>
                </a:solidFill>
                <a:latin typeface="Consolas" panose="020B0609020204030204" pitchFamily="49" charset="0"/>
              </a:rPr>
              <a:t>}               </a:t>
            </a:r>
            <a:r>
              <a:rPr lang="en-US" altLang="en-US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Curly brace ends the statement</a:t>
            </a:r>
            <a:r>
              <a:rPr lang="en-US" altLang="en-US" dirty="0">
                <a:solidFill>
                  <a:srgbClr val="FF3300"/>
                </a:solidFill>
              </a:rPr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2600" b="1" dirty="0">
              <a:solidFill>
                <a:srgbClr val="FFFF00"/>
              </a:solidFill>
              <a:latin typeface="Courier New" panose="02070309020205020404" pitchFamily="49" charset="0"/>
            </a:endParaRPr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E02831E0-A6E5-215B-8FA6-DFF89FECBA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90740" y="5077691"/>
            <a:ext cx="1951038" cy="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038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7CF6A4A-A098-936C-6ABA-D1E22101BA44}"/>
              </a:ext>
            </a:extLst>
          </p:cNvPr>
          <p:cNvSpPr txBox="1">
            <a:spLocks noChangeArrowheads="1"/>
          </p:cNvSpPr>
          <p:nvPr/>
        </p:nvSpPr>
        <p:spPr>
          <a:xfrm>
            <a:off x="1537854" y="394422"/>
            <a:ext cx="5257800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Block </a:t>
            </a:r>
            <a:r>
              <a:rPr lang="en-US" altLang="en-US" sz="3200">
                <a:latin typeface="Courier New" panose="02070309020205020404" pitchFamily="49" charset="0"/>
              </a:rPr>
              <a:t>if</a:t>
            </a:r>
            <a:r>
              <a:rPr lang="en-US" altLang="en-US" sz="3200"/>
              <a:t> Statements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6565E8B-AC86-5B43-4D48-1074DDD36C84}"/>
              </a:ext>
            </a:extLst>
          </p:cNvPr>
          <p:cNvSpPr txBox="1">
            <a:spLocks noChangeArrowheads="1"/>
          </p:cNvSpPr>
          <p:nvPr/>
        </p:nvSpPr>
        <p:spPr>
          <a:xfrm>
            <a:off x="1537853" y="1835295"/>
            <a:ext cx="9040092" cy="40771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that when the curly braces are not used, then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the next statement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the </a:t>
            </a:r>
            <a:r>
              <a:rPr lang="en-US" altLang="en-US" sz="2400" dirty="0">
                <a:latin typeface="Courier New" panose="02070309020205020404" pitchFamily="49" charset="0"/>
              </a:rPr>
              <a:t>if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 will be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executed conditionally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altLang="en-US" sz="2400" dirty="0"/>
          </a:p>
          <a:p>
            <a:pPr lvl="1"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if (</a:t>
            </a:r>
            <a:r>
              <a:rPr lang="en-US" altLang="en-US" i="1" dirty="0">
                <a:latin typeface="Courier New" panose="02070309020205020404" pitchFamily="49" charset="0"/>
              </a:rPr>
              <a:t>expression</a:t>
            </a:r>
            <a:r>
              <a:rPr lang="en-US" altLang="en-US" dirty="0">
                <a:latin typeface="Courier New" panose="02070309020205020404" pitchFamily="49" charset="0"/>
              </a:rPr>
              <a:t>)</a:t>
            </a:r>
          </a:p>
          <a:p>
            <a:pPr lvl="1"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i="1" dirty="0">
                <a:solidFill>
                  <a:srgbClr val="0000FF"/>
                </a:solidFill>
                <a:latin typeface="Courier New" panose="02070309020205020404" pitchFamily="49" charset="0"/>
              </a:rPr>
              <a:t>statement1</a:t>
            </a:r>
            <a:r>
              <a:rPr lang="en-US" alt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;</a:t>
            </a:r>
            <a:r>
              <a:rPr lang="en-US" altLang="en-US" dirty="0">
                <a:solidFill>
                  <a:srgbClr val="FF3300"/>
                </a:solidFill>
              </a:rPr>
              <a:t>          </a:t>
            </a:r>
            <a:r>
              <a:rPr lang="en-US" altLang="en-US" sz="2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this statement is conditionally executed</a:t>
            </a:r>
            <a:r>
              <a:rPr lang="en-US" altLang="en-US" sz="2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i="1" dirty="0">
                <a:latin typeface="Courier New" panose="02070309020205020404" pitchFamily="49" charset="0"/>
              </a:rPr>
              <a:t>statement2</a:t>
            </a:r>
            <a:r>
              <a:rPr lang="en-US" altLang="en-US" dirty="0">
                <a:latin typeface="Courier New" panose="02070309020205020404" pitchFamily="49" charset="0"/>
              </a:rPr>
              <a:t>;</a:t>
            </a:r>
          </a:p>
          <a:p>
            <a:pPr lvl="1"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i="1" dirty="0">
                <a:latin typeface="Courier New" panose="02070309020205020404" pitchFamily="49" charset="0"/>
              </a:rPr>
              <a:t>statement3</a:t>
            </a:r>
            <a:r>
              <a:rPr lang="en-US" altLang="en-US" dirty="0">
                <a:latin typeface="Courier New" panose="02070309020205020404" pitchFamily="49" charset="0"/>
              </a:rPr>
              <a:t>;</a:t>
            </a:r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0844A5C3-8208-4066-C325-E1C3B794F9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68091" y="3640282"/>
            <a:ext cx="457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175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60469E3-8E91-B2F3-C2AC-1F6A7D6202E2}"/>
              </a:ext>
            </a:extLst>
          </p:cNvPr>
          <p:cNvSpPr txBox="1">
            <a:spLocks noChangeArrowheads="1"/>
          </p:cNvSpPr>
          <p:nvPr/>
        </p:nvSpPr>
        <p:spPr>
          <a:xfrm>
            <a:off x="1581439" y="128154"/>
            <a:ext cx="3489325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Flags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9E51A3E-D53E-0A54-4E89-E04B61A5945D}"/>
              </a:ext>
            </a:extLst>
          </p:cNvPr>
          <p:cNvSpPr txBox="1">
            <a:spLocks noChangeArrowheads="1"/>
          </p:cNvSpPr>
          <p:nvPr/>
        </p:nvSpPr>
        <p:spPr>
          <a:xfrm>
            <a:off x="1695739" y="1320440"/>
            <a:ext cx="8071716" cy="478941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</a:t>
            </a:r>
            <a:r>
              <a:rPr lang="en-US" sz="2600" dirty="0">
                <a:solidFill>
                  <a:srgbClr val="7F0055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int</a:t>
            </a:r>
            <a:r>
              <a:rPr lang="en-US" sz="2600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 </a:t>
            </a:r>
            <a:r>
              <a:rPr lang="en-US" sz="2600" dirty="0">
                <a:solidFill>
                  <a:srgbClr val="6A3E3E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average</a:t>
            </a:r>
            <a:r>
              <a:rPr lang="en-US" sz="2600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 = 94;</a:t>
            </a:r>
            <a:endParaRPr lang="en-US" altLang="en-US" sz="2600" dirty="0">
              <a:latin typeface="Consolas" panose="020B0609020204030204" pitchFamily="49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defRPr/>
            </a:pP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flag is a </a:t>
            </a:r>
            <a:r>
              <a:rPr lang="en-US" altLang="en-US" sz="2400" dirty="0" err="1">
                <a:solidFill>
                  <a:srgbClr val="0000FF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boolean</a:t>
            </a: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</a:rPr>
              <a:t> </a:t>
            </a: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variable 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that monitors some condition in a program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1200"/>
              </a:spcBef>
              <a:buFontTx/>
              <a:buNone/>
              <a:defRPr/>
            </a:pPr>
            <a:r>
              <a:rPr lang="en-US" altLang="en-US" dirty="0"/>
              <a:t>	</a:t>
            </a:r>
            <a:r>
              <a:rPr lang="en-US" altLang="en-US" sz="2600" dirty="0" err="1">
                <a:solidFill>
                  <a:srgbClr val="0000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boolean</a:t>
            </a:r>
            <a:r>
              <a:rPr lang="en-US" altLang="en-US" sz="2600" dirty="0">
                <a:solidFill>
                  <a:srgbClr val="0000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highScore</a:t>
            </a:r>
            <a:r>
              <a:rPr lang="en-US" altLang="en-US" sz="2600" dirty="0">
                <a:solidFill>
                  <a:srgbClr val="0000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= false;</a:t>
            </a:r>
          </a:p>
          <a:p>
            <a:pPr marL="457200" indent="-457200">
              <a:spcBef>
                <a:spcPts val="1200"/>
              </a:spcBef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a condition is true, the flag is set to </a:t>
            </a:r>
            <a:r>
              <a:rPr lang="en-US" altLang="en-US" sz="2400" dirty="0">
                <a:latin typeface="Courier New" panose="02070309020205020404" pitchFamily="49" charset="0"/>
              </a:rPr>
              <a:t>true</a:t>
            </a:r>
            <a:r>
              <a:rPr lang="en-US" altLang="en-US" sz="2400" dirty="0"/>
              <a:t>.</a:t>
            </a:r>
          </a:p>
          <a:p>
            <a:pPr marL="457200" indent="-457200">
              <a:spcBef>
                <a:spcPts val="1200"/>
              </a:spcBef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flag can be tested to see if the condition has changed.</a:t>
            </a:r>
          </a:p>
          <a:p>
            <a:pPr lvl="1">
              <a:spcBef>
                <a:spcPts val="600"/>
              </a:spcBef>
              <a:buFontTx/>
              <a:buNone/>
              <a:defRPr/>
            </a:pPr>
            <a:r>
              <a:rPr lang="en-US" altLang="en-US" dirty="0">
                <a:latin typeface="Consolas" panose="020B0609020204030204" pitchFamily="49" charset="0"/>
              </a:rPr>
              <a:t>  if (average &gt; 95)</a:t>
            </a:r>
          </a:p>
          <a:p>
            <a:pPr lvl="1">
              <a:spcBef>
                <a:spcPts val="300"/>
              </a:spcBef>
              <a:buFontTx/>
              <a:buNone/>
              <a:defRPr/>
            </a:pPr>
            <a:r>
              <a:rPr lang="en-US" altLang="en-US" dirty="0">
                <a:latin typeface="Consolas" panose="020B0609020204030204" pitchFamily="49" charset="0"/>
              </a:rPr>
              <a:t>	     </a:t>
            </a:r>
            <a:r>
              <a:rPr lang="en-US" altLang="en-US" dirty="0" err="1">
                <a:latin typeface="Consolas" panose="020B0609020204030204" pitchFamily="49" charset="0"/>
              </a:rPr>
              <a:t>highScore</a:t>
            </a:r>
            <a:r>
              <a:rPr lang="en-US" altLang="en-US" dirty="0">
                <a:latin typeface="Consolas" panose="020B0609020204030204" pitchFamily="49" charset="0"/>
              </a:rPr>
              <a:t> = true;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highScore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flag</a:t>
            </a:r>
          </a:p>
          <a:p>
            <a:pPr marL="457200" indent="-457200">
              <a:spcBef>
                <a:spcPts val="1200"/>
              </a:spcBef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Later, this condition can be tested:</a:t>
            </a:r>
          </a:p>
          <a:p>
            <a:pPr lvl="1">
              <a:spcBef>
                <a:spcPts val="300"/>
              </a:spcBef>
              <a:buFontTx/>
              <a:buNone/>
              <a:defRPr/>
            </a:pPr>
            <a:r>
              <a:rPr lang="en-US" altLang="en-US" dirty="0">
                <a:latin typeface="Consolas" panose="020B0609020204030204" pitchFamily="49" charset="0"/>
                <a:cs typeface="Courier New" panose="02070309020205020404" pitchFamily="49" charset="0"/>
              </a:rPr>
              <a:t>  if (</a:t>
            </a:r>
            <a:r>
              <a:rPr lang="en-US" altLang="en-US" dirty="0" err="1">
                <a:latin typeface="Consolas" panose="020B0609020204030204" pitchFamily="49" charset="0"/>
                <a:cs typeface="Courier New" panose="02070309020205020404" pitchFamily="49" charset="0"/>
              </a:rPr>
              <a:t>highScore</a:t>
            </a:r>
            <a:r>
              <a:rPr lang="en-US" altLang="en-US" dirty="0"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lvl="1">
              <a:spcBef>
                <a:spcPts val="300"/>
              </a:spcBef>
              <a:buFontTx/>
              <a:buNone/>
              <a:defRPr/>
            </a:pPr>
            <a:r>
              <a:rPr lang="en-US" altLang="en-US" dirty="0">
                <a:latin typeface="Consolas" panose="020B0609020204030204" pitchFamily="49" charset="0"/>
                <a:cs typeface="Courier New" panose="02070309020205020404" pitchFamily="49" charset="0"/>
              </a:rPr>
              <a:t>	     </a:t>
            </a:r>
            <a:r>
              <a:rPr lang="en-US" altLang="en-US" dirty="0" err="1">
                <a:latin typeface="Consolas" panose="020B0609020204030204" pitchFamily="49" charset="0"/>
                <a:cs typeface="Courier New" panose="02070309020205020404" pitchFamily="49" charset="0"/>
              </a:rPr>
              <a:t>System.out.println</a:t>
            </a:r>
            <a:r>
              <a:rPr lang="en-US" altLang="en-US" dirty="0">
                <a:latin typeface="Consolas" panose="020B0609020204030204" pitchFamily="49" charset="0"/>
                <a:cs typeface="Courier New" panose="02070309020205020404" pitchFamily="49" charset="0"/>
              </a:rPr>
              <a:t>("That’s a high" + </a:t>
            </a:r>
          </a:p>
          <a:p>
            <a:pPr lvl="1">
              <a:spcBef>
                <a:spcPts val="300"/>
              </a:spcBef>
              <a:buFontTx/>
              <a:buNone/>
              <a:defRPr/>
            </a:pPr>
            <a:r>
              <a:rPr lang="en-US" altLang="en-US" dirty="0">
                <a:latin typeface="Consolas" panose="020B0609020204030204" pitchFamily="49" charset="0"/>
                <a:cs typeface="Courier New" panose="02070309020205020404" pitchFamily="49" charset="0"/>
              </a:rPr>
              <a:t>                      "score!");</a:t>
            </a:r>
          </a:p>
          <a:p>
            <a:pPr marL="0" indent="0" algn="l">
              <a:buNone/>
            </a:pPr>
            <a:r>
              <a:rPr lang="en-US" sz="2400" dirty="0">
                <a:solidFill>
                  <a:srgbClr val="7F0055"/>
                </a:solidFill>
                <a:latin typeface="Consolas" panose="020B0609020204030204" pitchFamily="49" charset="0"/>
              </a:rPr>
              <a:t>     else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400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4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24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i="1" dirty="0">
                <a:solidFill>
                  <a:srgbClr val="2A00FF"/>
                </a:solidFill>
                <a:latin typeface="Consolas" panose="020B0609020204030204" pitchFamily="49" charset="0"/>
              </a:rPr>
              <a:t>"That’s not a high"</a:t>
            </a:r>
            <a:r>
              <a:rPr lang="en-US" sz="2400" i="1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</a:p>
          <a:p>
            <a:pPr marL="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  + </a:t>
            </a:r>
            <a:r>
              <a:rPr lang="en-US" sz="2400" dirty="0">
                <a:solidFill>
                  <a:srgbClr val="2A00FF"/>
                </a:solidFill>
                <a:latin typeface="Consolas" panose="020B0609020204030204" pitchFamily="49" charset="0"/>
              </a:rPr>
              <a:t>"score!"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altLang="en-US" sz="2400" dirty="0"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160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99AF895-8809-BD60-4179-67B6B6D61AC9}"/>
              </a:ext>
            </a:extLst>
          </p:cNvPr>
          <p:cNvSpPr txBox="1">
            <a:spLocks noChangeArrowheads="1"/>
          </p:cNvSpPr>
          <p:nvPr/>
        </p:nvSpPr>
        <p:spPr>
          <a:xfrm>
            <a:off x="1475509" y="178522"/>
            <a:ext cx="4291445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Comparing Characters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536316D-B97C-BB3F-0672-38D6192FBC29}"/>
              </a:ext>
            </a:extLst>
          </p:cNvPr>
          <p:cNvSpPr txBox="1">
            <a:spLocks noChangeArrowheads="1"/>
          </p:cNvSpPr>
          <p:nvPr/>
        </p:nvSpPr>
        <p:spPr>
          <a:xfrm>
            <a:off x="1475508" y="1170709"/>
            <a:ext cx="8219209" cy="531627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Characters can be tested with relational operators.</a:t>
            </a: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Characters are stored in memory using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Unicode character format.</a:t>
            </a: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Unicode is stored as a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sixteen (16) bit number. (ASCII 8 bits)</a:t>
            </a:r>
          </a:p>
          <a:p>
            <a:pPr marL="457200" indent="-457200"/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Characters are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ordinal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meaning they have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order in the Unicode character set.</a:t>
            </a:r>
          </a:p>
          <a:p>
            <a:pPr marL="457200" indent="-457200"/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characters are ordinal, they can be compared to each other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altLang="en-US" sz="2400" dirty="0"/>
            </a:br>
            <a:endParaRPr lang="en-US" altLang="en-US" sz="2400" dirty="0"/>
          </a:p>
          <a:p>
            <a:pPr marL="400050" lvl="1" indent="0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char c = 'A'; //</a:t>
            </a:r>
            <a:r>
              <a:rPr lang="en-US" altLang="en-US" dirty="0" err="1">
                <a:latin typeface="Consolas" panose="020B0609020204030204" pitchFamily="49" charset="0"/>
              </a:rPr>
              <a:t>deci</a:t>
            </a:r>
            <a:r>
              <a:rPr lang="en-US" altLang="en-US" dirty="0">
                <a:latin typeface="Consolas" panose="020B0609020204030204" pitchFamily="49" charset="0"/>
              </a:rPr>
              <a:t> for A is 65 or 0041</a:t>
            </a:r>
          </a:p>
          <a:p>
            <a:pPr marL="400050" lvl="1" indent="0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if(c &lt; 'Z')   //</a:t>
            </a:r>
            <a:r>
              <a:rPr lang="en-US" altLang="en-US" dirty="0" err="1">
                <a:latin typeface="Consolas" panose="020B0609020204030204" pitchFamily="49" charset="0"/>
              </a:rPr>
              <a:t>deci</a:t>
            </a:r>
            <a:r>
              <a:rPr lang="en-US" altLang="en-US" dirty="0">
                <a:latin typeface="Consolas" panose="020B0609020204030204" pitchFamily="49" charset="0"/>
              </a:rPr>
              <a:t> for Z is 90 or 005A</a:t>
            </a:r>
          </a:p>
          <a:p>
            <a:pPr marL="400050" lvl="1" indent="0">
              <a:buFontTx/>
              <a:buNone/>
            </a:pPr>
            <a:r>
              <a:rPr lang="en-US" altLang="en-US" dirty="0" err="1">
                <a:latin typeface="Consolas" panose="020B0609020204030204" pitchFamily="49" charset="0"/>
              </a:rPr>
              <a:t>System.</a:t>
            </a:r>
            <a:r>
              <a:rPr lang="en-US" altLang="en-US" i="1" dirty="0" err="1">
                <a:latin typeface="Consolas" panose="020B0609020204030204" pitchFamily="49" charset="0"/>
              </a:rPr>
              <a:t>out.println</a:t>
            </a:r>
            <a:r>
              <a:rPr lang="en-US" altLang="en-US" i="1" dirty="0">
                <a:latin typeface="Consolas" panose="020B0609020204030204" pitchFamily="49" charset="0"/>
              </a:rPr>
              <a:t>("A is less than Z: " </a:t>
            </a:r>
          </a:p>
          <a:p>
            <a:pPr marL="400050" lvl="1" indent="0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                + (int)c + " " + (int)'Z');</a:t>
            </a:r>
          </a:p>
          <a:p>
            <a:pPr marL="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"A "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(</a:t>
            </a:r>
            <a:r>
              <a:rPr lang="en-US" sz="2400" b="1" i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sz="2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is "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</a:p>
          <a:p>
            <a:pPr marL="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+ </a:t>
            </a:r>
            <a:r>
              <a:rPr lang="en-US" sz="2400" dirty="0">
                <a:solidFill>
                  <a:srgbClr val="2A00FF"/>
                </a:solidFill>
                <a:latin typeface="Consolas" panose="020B0609020204030204" pitchFamily="49" charset="0"/>
              </a:rPr>
              <a:t>"less than Z "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+ (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sz="2400" b="1" dirty="0">
                <a:solidFill>
                  <a:srgbClr val="2A00FF"/>
                </a:solidFill>
                <a:latin typeface="Consolas" panose="020B0609020204030204" pitchFamily="49" charset="0"/>
              </a:rPr>
              <a:t>'Z'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altLang="en-US" sz="2400" dirty="0"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8A2C4C-2F7B-3D8E-F42D-9FC0B68C0CA7}"/>
              </a:ext>
            </a:extLst>
          </p:cNvPr>
          <p:cNvSpPr txBox="1"/>
          <p:nvPr/>
        </p:nvSpPr>
        <p:spPr>
          <a:xfrm>
            <a:off x="7723043" y="6163822"/>
            <a:ext cx="3301711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l"/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A is less than Z: 65 90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A 65 is less than Z 90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7126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A4B195B-ADD6-65CF-2422-B667751F7393}"/>
              </a:ext>
            </a:extLst>
          </p:cNvPr>
          <p:cNvSpPr txBox="1"/>
          <p:nvPr/>
        </p:nvSpPr>
        <p:spPr>
          <a:xfrm>
            <a:off x="2358735" y="1800274"/>
            <a:ext cx="851015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char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400" b="1" dirty="0">
                <a:solidFill>
                  <a:srgbClr val="2A00FF"/>
                </a:solidFill>
                <a:latin typeface="Consolas" panose="020B0609020204030204" pitchFamily="49" charset="0"/>
              </a:rPr>
              <a:t>'A'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2400" b="1" dirty="0">
                <a:solidFill>
                  <a:srgbClr val="3F7F5F"/>
                </a:solidFill>
                <a:latin typeface="Consolas" panose="020B0609020204030204" pitchFamily="49" charset="0"/>
              </a:rPr>
              <a:t>//</a:t>
            </a:r>
            <a:r>
              <a:rPr lang="en-US" sz="2400" b="1" u="sng" dirty="0" err="1">
                <a:solidFill>
                  <a:srgbClr val="3F7F5F"/>
                </a:solidFill>
                <a:latin typeface="Consolas" panose="020B0609020204030204" pitchFamily="49" charset="0"/>
              </a:rPr>
              <a:t>deci</a:t>
            </a:r>
            <a:r>
              <a:rPr lang="en-US" sz="2400" b="1" u="sng" dirty="0">
                <a:solidFill>
                  <a:srgbClr val="3F7F5F"/>
                </a:solidFill>
                <a:latin typeface="Consolas" panose="020B0609020204030204" pitchFamily="49" charset="0"/>
              </a:rPr>
              <a:t> for A is 65 or 0041</a:t>
            </a:r>
          </a:p>
          <a:p>
            <a:pPr algn="l"/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b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sz="2400" b="1" dirty="0">
                <a:solidFill>
                  <a:srgbClr val="2A00FF"/>
                </a:solidFill>
                <a:latin typeface="Consolas" panose="020B0609020204030204" pitchFamily="49" charset="0"/>
              </a:rPr>
              <a:t>'c'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)   </a:t>
            </a:r>
            <a:r>
              <a:rPr lang="en-US" sz="2400" b="1" dirty="0">
                <a:solidFill>
                  <a:srgbClr val="3F7F5F"/>
                </a:solidFill>
                <a:latin typeface="Consolas" panose="020B0609020204030204" pitchFamily="49" charset="0"/>
              </a:rPr>
              <a:t>//</a:t>
            </a:r>
            <a:r>
              <a:rPr lang="en-US" sz="2400" b="1" u="sng" dirty="0" err="1">
                <a:solidFill>
                  <a:srgbClr val="3F7F5F"/>
                </a:solidFill>
                <a:latin typeface="Consolas" panose="020B0609020204030204" pitchFamily="49" charset="0"/>
              </a:rPr>
              <a:t>deci</a:t>
            </a:r>
            <a:r>
              <a:rPr lang="en-US" sz="2400" b="1" u="sng" dirty="0">
                <a:solidFill>
                  <a:srgbClr val="3F7F5F"/>
                </a:solidFill>
                <a:latin typeface="Consolas" panose="020B0609020204030204" pitchFamily="49" charset="0"/>
              </a:rPr>
              <a:t> for c is 99 or 0063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"A is less than c: "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+ (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sz="2400" b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2400" b="1" dirty="0">
                <a:solidFill>
                  <a:srgbClr val="2A00FF"/>
                </a:solidFill>
                <a:latin typeface="Consolas" panose="020B0609020204030204" pitchFamily="49" charset="0"/>
              </a:rPr>
              <a:t>" "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+ (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sz="2400" b="1" dirty="0">
                <a:solidFill>
                  <a:srgbClr val="2A00FF"/>
                </a:solidFill>
                <a:latin typeface="Consolas" panose="020B0609020204030204" pitchFamily="49" charset="0"/>
              </a:rPr>
              <a:t>'c'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"A "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(</a:t>
            </a:r>
            <a:r>
              <a:rPr lang="en-US" sz="2400" b="1" i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sz="2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is "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+ </a:t>
            </a:r>
            <a:r>
              <a:rPr lang="en-US" sz="2400" dirty="0">
                <a:solidFill>
                  <a:srgbClr val="2A00FF"/>
                </a:solidFill>
                <a:latin typeface="Consolas" panose="020B0609020204030204" pitchFamily="49" charset="0"/>
              </a:rPr>
              <a:t>"less than c "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+ (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sz="2400" b="1" dirty="0">
                <a:solidFill>
                  <a:srgbClr val="2A00FF"/>
                </a:solidFill>
                <a:latin typeface="Consolas" panose="020B0609020204030204" pitchFamily="49" charset="0"/>
              </a:rPr>
              <a:t>'c'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);} 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CC380D-7569-E6C9-32C9-6B0DFB8653A3}"/>
              </a:ext>
            </a:extLst>
          </p:cNvPr>
          <p:cNvSpPr txBox="1"/>
          <p:nvPr/>
        </p:nvSpPr>
        <p:spPr>
          <a:xfrm>
            <a:off x="3842471" y="4768381"/>
            <a:ext cx="4507057" cy="120032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Output: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A is less than c: 65 99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A 65 is less than c 99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10974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6B0064B-56FC-A6A3-9063-45DB204445C4}"/>
              </a:ext>
            </a:extLst>
          </p:cNvPr>
          <p:cNvSpPr txBox="1">
            <a:spLocks noChangeArrowheads="1"/>
          </p:cNvSpPr>
          <p:nvPr/>
        </p:nvSpPr>
        <p:spPr>
          <a:xfrm>
            <a:off x="1340427" y="86591"/>
            <a:ext cx="5500688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>
                <a:latin typeface="Courier New" panose="02070309020205020404" pitchFamily="49" charset="0"/>
              </a:rPr>
              <a:t>if</a:t>
            </a:r>
            <a:r>
              <a:rPr lang="en-US" altLang="en-US" sz="3200"/>
              <a:t>-</a:t>
            </a:r>
            <a:r>
              <a:rPr lang="en-US" altLang="en-US" sz="3200">
                <a:latin typeface="Courier New" panose="02070309020205020404" pitchFamily="49" charset="0"/>
              </a:rPr>
              <a:t>else</a:t>
            </a:r>
            <a:r>
              <a:rPr lang="en-US" altLang="en-US" sz="3200"/>
              <a:t> Statements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6F59FD8-16DA-E5ED-8D3C-16A6CEFD4087}"/>
              </a:ext>
            </a:extLst>
          </p:cNvPr>
          <p:cNvSpPr txBox="1">
            <a:spLocks noChangeArrowheads="1"/>
          </p:cNvSpPr>
          <p:nvPr/>
        </p:nvSpPr>
        <p:spPr>
          <a:xfrm>
            <a:off x="1520536" y="1738746"/>
            <a:ext cx="6968836" cy="438149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if</a:t>
            </a:r>
            <a:r>
              <a:rPr lang="en-US" altLang="en-US" sz="2400" dirty="0"/>
              <a:t>-</a:t>
            </a:r>
            <a:r>
              <a:rPr lang="en-US" altLang="en-US" sz="2400" dirty="0">
                <a:latin typeface="Courier New" panose="02070309020205020404" pitchFamily="49" charset="0"/>
              </a:rPr>
              <a:t>else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adds the ability to conditionally execute code when the </a:t>
            </a:r>
            <a:r>
              <a:rPr lang="en-US" altLang="en-US" sz="2400" dirty="0">
                <a:latin typeface="Courier New" panose="02070309020205020404" pitchFamily="49" charset="0"/>
              </a:rPr>
              <a:t>if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 is false.</a:t>
            </a:r>
          </a:p>
          <a:p>
            <a:pPr lvl="1">
              <a:spcBef>
                <a:spcPts val="1200"/>
              </a:spcBef>
              <a:buFontTx/>
              <a:buNone/>
              <a:defRPr/>
            </a:pP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	if (</a:t>
            </a:r>
            <a:r>
              <a:rPr lang="en-US" altLang="en-US" i="1" dirty="0">
                <a:solidFill>
                  <a:srgbClr val="0000FF"/>
                </a:solidFill>
                <a:latin typeface="Consolas" panose="020B0609020204030204" pitchFamily="49" charset="0"/>
              </a:rPr>
              <a:t>expression</a:t>
            </a: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)</a:t>
            </a:r>
          </a:p>
          <a:p>
            <a:pPr lvl="1">
              <a:spcBef>
                <a:spcPts val="1200"/>
              </a:spcBef>
              <a:buFontTx/>
              <a:buNone/>
              <a:defRPr/>
            </a:pP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		  </a:t>
            </a:r>
            <a:r>
              <a:rPr lang="en-US" altLang="en-US" i="1" dirty="0" err="1">
                <a:solidFill>
                  <a:srgbClr val="0000FF"/>
                </a:solidFill>
                <a:latin typeface="Consolas" panose="020B0609020204030204" pitchFamily="49" charset="0"/>
              </a:rPr>
              <a:t>statementOrBlockIfTrue</a:t>
            </a: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;</a:t>
            </a:r>
          </a:p>
          <a:p>
            <a:pPr lvl="1">
              <a:spcBef>
                <a:spcPts val="1200"/>
              </a:spcBef>
              <a:buFontTx/>
              <a:buNone/>
              <a:defRPr/>
            </a:pP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	else</a:t>
            </a:r>
          </a:p>
          <a:p>
            <a:pPr lvl="1">
              <a:spcBef>
                <a:spcPts val="1200"/>
              </a:spcBef>
              <a:buFontTx/>
              <a:buNone/>
              <a:defRPr/>
            </a:pP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		  </a:t>
            </a:r>
            <a:r>
              <a:rPr lang="en-US" altLang="en-US" i="1" dirty="0" err="1">
                <a:solidFill>
                  <a:srgbClr val="0000FF"/>
                </a:solidFill>
                <a:latin typeface="Consolas" panose="020B0609020204030204" pitchFamily="49" charset="0"/>
              </a:rPr>
              <a:t>statementOrBlockIfFalse</a:t>
            </a: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ts val="1200"/>
              </a:spcBef>
              <a:defRPr/>
            </a:pPr>
            <a:endParaRPr lang="en-US" altLang="en-US" sz="2400" dirty="0"/>
          </a:p>
          <a:p>
            <a:pPr marL="457200" indent="-457200">
              <a:spcBef>
                <a:spcPts val="1200"/>
              </a:spcBef>
              <a:defRPr/>
            </a:pPr>
            <a:r>
              <a:rPr lang="en-US" altLang="en-US" sz="2000" dirty="0"/>
              <a:t>See example: </a:t>
            </a:r>
            <a:r>
              <a:rPr lang="en-US" altLang="en-US" sz="2000" dirty="0">
                <a:hlinkClick r:id="rId2" action="ppaction://hlinkfile"/>
              </a:rPr>
              <a:t>Division.java</a:t>
            </a:r>
            <a:endParaRPr lang="en-US" altLang="en-US" sz="2000" dirty="0"/>
          </a:p>
          <a:p>
            <a:pPr>
              <a:spcBef>
                <a:spcPts val="1200"/>
              </a:spcBef>
              <a:defRPr/>
            </a:pPr>
            <a:endParaRPr lang="en-US" altLang="en-US" sz="2400" dirty="0"/>
          </a:p>
          <a:p>
            <a:pPr marL="0" indent="0">
              <a:spcBef>
                <a:spcPts val="1200"/>
              </a:spcBef>
              <a:buFontTx/>
              <a:buNone/>
              <a:defRPr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013178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3D5BE2A-786D-232B-E9DD-465538070637}"/>
              </a:ext>
            </a:extLst>
          </p:cNvPr>
          <p:cNvSpPr txBox="1">
            <a:spLocks noChangeArrowheads="1"/>
          </p:cNvSpPr>
          <p:nvPr/>
        </p:nvSpPr>
        <p:spPr>
          <a:xfrm>
            <a:off x="1406525" y="183862"/>
            <a:ext cx="6324600" cy="962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>
                <a:latin typeface="Courier New" panose="02070309020205020404" pitchFamily="49" charset="0"/>
              </a:rPr>
              <a:t>if</a:t>
            </a:r>
            <a:r>
              <a:rPr lang="en-US" altLang="en-US" sz="3200"/>
              <a:t>-</a:t>
            </a:r>
            <a:r>
              <a:rPr lang="en-US" altLang="en-US" sz="3200">
                <a:latin typeface="Courier New" panose="02070309020205020404" pitchFamily="49" charset="0"/>
              </a:rPr>
              <a:t>else</a:t>
            </a:r>
            <a:r>
              <a:rPr lang="en-US" altLang="en-US" sz="3200"/>
              <a:t> Statement Flowcharts</a:t>
            </a:r>
          </a:p>
        </p:txBody>
      </p:sp>
      <p:sp>
        <p:nvSpPr>
          <p:cNvPr id="14" name="Text Box 28">
            <a:extLst>
              <a:ext uri="{FF2B5EF4-FFF2-40B4-BE49-F238E27FC236}">
                <a16:creationId xmlns:a16="http://schemas.microsoft.com/office/drawing/2014/main" id="{126BD5E7-2B25-730E-6C9F-1DD83CEF5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5954" y="2331901"/>
            <a:ext cx="764383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aseline="0" dirty="0"/>
              <a:t>false</a:t>
            </a:r>
          </a:p>
        </p:txBody>
      </p:sp>
      <p:sp>
        <p:nvSpPr>
          <p:cNvPr id="15" name="Oval 1">
            <a:extLst>
              <a:ext uri="{FF2B5EF4-FFF2-40B4-BE49-F238E27FC236}">
                <a16:creationId xmlns:a16="http://schemas.microsoft.com/office/drawing/2014/main" id="{730C30B1-CD25-A962-1532-319617936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1809" y="4961719"/>
            <a:ext cx="171868" cy="1869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16" name="TextBox 2">
            <a:extLst>
              <a:ext uri="{FF2B5EF4-FFF2-40B4-BE49-F238E27FC236}">
                <a16:creationId xmlns:a16="http://schemas.microsoft.com/office/drawing/2014/main" id="{C44A7799-DCD0-14DD-F29F-1127104A2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4824" y="5163293"/>
            <a:ext cx="4513840" cy="15696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  <a:cs typeface="Courier New" panose="02070309020205020404" pitchFamily="49" charset="0"/>
              </a:rPr>
              <a:t>if (Is it cold outside?)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2400" dirty="0" err="1">
                <a:latin typeface="Consolas" panose="020B0609020204030204" pitchFamily="49" charset="0"/>
                <a:cs typeface="Courier New" panose="02070309020205020404" pitchFamily="49" charset="0"/>
              </a:rPr>
              <a:t>wear_a_coat</a:t>
            </a:r>
            <a:r>
              <a:rPr lang="en-US" altLang="en-US" sz="2400" dirty="0">
                <a:latin typeface="Consolas" panose="020B06090202040302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  <a:cs typeface="Courier New" panose="02070309020205020404" pitchFamily="49" charset="0"/>
              </a:rPr>
              <a:t>else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2400" dirty="0" err="1">
                <a:latin typeface="Consolas" panose="020B0609020204030204" pitchFamily="49" charset="0"/>
                <a:cs typeface="Courier New" panose="02070309020205020404" pitchFamily="49" charset="0"/>
              </a:rPr>
              <a:t>wear_short</a:t>
            </a:r>
            <a:r>
              <a:rPr lang="en-US" altLang="en-US" sz="2400" dirty="0">
                <a:latin typeface="Consolas" panose="020B06090202040302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18" name="Diamond 17">
            <a:extLst>
              <a:ext uri="{FF2B5EF4-FFF2-40B4-BE49-F238E27FC236}">
                <a16:creationId xmlns:a16="http://schemas.microsoft.com/office/drawing/2014/main" id="{29B5EF21-7609-926B-645E-AE5B75C540BE}"/>
              </a:ext>
            </a:extLst>
          </p:cNvPr>
          <p:cNvSpPr/>
          <p:nvPr/>
        </p:nvSpPr>
        <p:spPr>
          <a:xfrm>
            <a:off x="4018732" y="1969911"/>
            <a:ext cx="2596091" cy="1612333"/>
          </a:xfrm>
          <a:prstGeom prst="diamond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it cold outside?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848889F-8EAD-22EC-AFCC-F5E040853E37}"/>
              </a:ext>
            </a:extLst>
          </p:cNvPr>
          <p:cNvSpPr txBox="1"/>
          <p:nvPr/>
        </p:nvSpPr>
        <p:spPr>
          <a:xfrm>
            <a:off x="1897628" y="3667989"/>
            <a:ext cx="2119746" cy="46166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Wear a coat.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10F2009-DA01-D71B-795E-99E81DD77946}"/>
              </a:ext>
            </a:extLst>
          </p:cNvPr>
          <p:cNvSpPr txBox="1"/>
          <p:nvPr/>
        </p:nvSpPr>
        <p:spPr>
          <a:xfrm>
            <a:off x="6614823" y="3667990"/>
            <a:ext cx="2119746" cy="46166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Wear short.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465A925-A311-50EA-88F3-955E7D258090}"/>
              </a:ext>
            </a:extLst>
          </p:cNvPr>
          <p:cNvCxnSpPr>
            <a:endCxn id="18" idx="0"/>
          </p:cNvCxnSpPr>
          <p:nvPr/>
        </p:nvCxnSpPr>
        <p:spPr>
          <a:xfrm>
            <a:off x="5316777" y="1478040"/>
            <a:ext cx="1" cy="49187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F929E2F-2C19-BDF7-DEBF-081A618CD588}"/>
              </a:ext>
            </a:extLst>
          </p:cNvPr>
          <p:cNvCxnSpPr/>
          <p:nvPr/>
        </p:nvCxnSpPr>
        <p:spPr>
          <a:xfrm>
            <a:off x="5316777" y="5134024"/>
            <a:ext cx="1" cy="4918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48486B0-2285-10C6-8363-2C98F0FE21F0}"/>
              </a:ext>
            </a:extLst>
          </p:cNvPr>
          <p:cNvCxnSpPr>
            <a:stCxn id="18" idx="3"/>
          </p:cNvCxnSpPr>
          <p:nvPr/>
        </p:nvCxnSpPr>
        <p:spPr>
          <a:xfrm flipV="1">
            <a:off x="6614823" y="2776077"/>
            <a:ext cx="1059873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8052085-3322-F170-E9FD-02DDE80C5C52}"/>
              </a:ext>
            </a:extLst>
          </p:cNvPr>
          <p:cNvCxnSpPr>
            <a:stCxn id="18" idx="1"/>
          </p:cNvCxnSpPr>
          <p:nvPr/>
        </p:nvCxnSpPr>
        <p:spPr>
          <a:xfrm flipH="1" flipV="1">
            <a:off x="2957501" y="2776077"/>
            <a:ext cx="1061231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9338C24-378A-D7BB-E39D-97CF811C60D1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2957501" y="2776077"/>
            <a:ext cx="0" cy="89191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EF226C81-D8C9-DB43-464D-516DD6236607}"/>
              </a:ext>
            </a:extLst>
          </p:cNvPr>
          <p:cNvCxnSpPr>
            <a:cxnSpLocks/>
          </p:cNvCxnSpPr>
          <p:nvPr/>
        </p:nvCxnSpPr>
        <p:spPr>
          <a:xfrm>
            <a:off x="7640340" y="2793394"/>
            <a:ext cx="0" cy="89191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2C46CC3-B0BE-5114-1C65-874967709F51}"/>
              </a:ext>
            </a:extLst>
          </p:cNvPr>
          <p:cNvCxnSpPr>
            <a:cxnSpLocks/>
          </p:cNvCxnSpPr>
          <p:nvPr/>
        </p:nvCxnSpPr>
        <p:spPr>
          <a:xfrm>
            <a:off x="2957501" y="4129654"/>
            <a:ext cx="0" cy="89191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5D09A28-4856-3293-1FD1-0B868FD7B6BE}"/>
              </a:ext>
            </a:extLst>
          </p:cNvPr>
          <p:cNvCxnSpPr>
            <a:cxnSpLocks/>
          </p:cNvCxnSpPr>
          <p:nvPr/>
        </p:nvCxnSpPr>
        <p:spPr>
          <a:xfrm>
            <a:off x="7640340" y="4129654"/>
            <a:ext cx="0" cy="92032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23240EB-58AE-F635-9278-CAC5B17B71CE}"/>
              </a:ext>
            </a:extLst>
          </p:cNvPr>
          <p:cNvCxnSpPr>
            <a:cxnSpLocks/>
          </p:cNvCxnSpPr>
          <p:nvPr/>
        </p:nvCxnSpPr>
        <p:spPr>
          <a:xfrm>
            <a:off x="2957501" y="5044778"/>
            <a:ext cx="2264308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55B869D-B74F-9DCA-AAE9-A20B687FE671}"/>
              </a:ext>
            </a:extLst>
          </p:cNvPr>
          <p:cNvCxnSpPr>
            <a:endCxn id="15" idx="6"/>
          </p:cNvCxnSpPr>
          <p:nvPr/>
        </p:nvCxnSpPr>
        <p:spPr>
          <a:xfrm flipH="1">
            <a:off x="5393677" y="5049981"/>
            <a:ext cx="2281019" cy="51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28">
            <a:extLst>
              <a:ext uri="{FF2B5EF4-FFF2-40B4-BE49-F238E27FC236}">
                <a16:creationId xmlns:a16="http://schemas.microsoft.com/office/drawing/2014/main" id="{B0900B6B-5B7A-FCB7-923C-C075D3A8D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5925" y="2302806"/>
            <a:ext cx="764383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aseline="0" dirty="0"/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3759503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FED5BA3-634C-8E75-99AF-962482D678B7}"/>
              </a:ext>
            </a:extLst>
          </p:cNvPr>
          <p:cNvSpPr txBox="1">
            <a:spLocks noChangeArrowheads="1"/>
          </p:cNvSpPr>
          <p:nvPr/>
        </p:nvSpPr>
        <p:spPr>
          <a:xfrm>
            <a:off x="1646275" y="106511"/>
            <a:ext cx="3287233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Chapter Topics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EEFC711-35B7-BF41-AF4C-DA7550538BDB}"/>
              </a:ext>
            </a:extLst>
          </p:cNvPr>
          <p:cNvSpPr txBox="1">
            <a:spLocks noChangeArrowheads="1"/>
          </p:cNvSpPr>
          <p:nvPr/>
        </p:nvSpPr>
        <p:spPr>
          <a:xfrm>
            <a:off x="1646274" y="1407041"/>
            <a:ext cx="7348869" cy="475984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FontTx/>
              <a:buNone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3 discusses the following main topics:</a:t>
            </a:r>
          </a:p>
          <a:p>
            <a:pPr marL="914400" lvl="1" indent="-457200">
              <a:spcBef>
                <a:spcPts val="12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600" dirty="0">
                <a:latin typeface="Consolas" panose="020B0609020204030204" pitchFamily="49" charset="0"/>
                <a:cs typeface="Times New Roman" panose="02020603050405020304" pitchFamily="18" charset="0"/>
              </a:rPr>
              <a:t>if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Statement</a:t>
            </a:r>
          </a:p>
          <a:p>
            <a:pPr marL="914400" lvl="1" indent="-457200">
              <a:spcBef>
                <a:spcPts val="12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600" dirty="0">
                <a:latin typeface="Consolas" panose="020B0609020204030204" pitchFamily="49" charset="0"/>
                <a:cs typeface="Times New Roman" panose="02020603050405020304" pitchFamily="18" charset="0"/>
              </a:rPr>
              <a:t>if-else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Statement</a:t>
            </a:r>
          </a:p>
          <a:p>
            <a:pPr marL="914400" lvl="1" indent="-457200">
              <a:spcBef>
                <a:spcPts val="1200"/>
              </a:spcBef>
            </a:pPr>
            <a:r>
              <a:rPr lang="en-US" altLang="en-US" sz="2600" dirty="0">
                <a:latin typeface="Consolas" panose="020B0609020204030204" pitchFamily="49" charset="0"/>
                <a:cs typeface="Times New Roman" panose="02020603050405020304" pitchFamily="18" charset="0"/>
              </a:rPr>
              <a:t>Nested if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</a:p>
          <a:p>
            <a:pPr marL="914400" lvl="1" indent="-457200">
              <a:spcBef>
                <a:spcPts val="12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600" dirty="0">
                <a:latin typeface="Consolas" panose="020B0609020204030204" pitchFamily="49" charset="0"/>
                <a:cs typeface="Times New Roman" panose="02020603050405020304" pitchFamily="18" charset="0"/>
              </a:rPr>
              <a:t>if-else-if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</a:p>
          <a:p>
            <a:pPr marL="914400" lvl="1" indent="-457200">
              <a:spcBef>
                <a:spcPts val="12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Logical Operators</a:t>
            </a:r>
          </a:p>
          <a:p>
            <a:pPr marL="914400" lvl="1" indent="-457200">
              <a:spcBef>
                <a:spcPts val="12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Comparing </a:t>
            </a:r>
            <a:r>
              <a:rPr lang="en-US" altLang="en-US" sz="2600" dirty="0">
                <a:latin typeface="Consolas" panose="020B0609020204030204" pitchFamily="49" charset="0"/>
                <a:cs typeface="Times New Roman" panose="02020603050405020304" pitchFamily="18" charset="0"/>
              </a:rPr>
              <a:t>String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Objects</a:t>
            </a:r>
          </a:p>
          <a:p>
            <a:pPr marL="914400" lvl="1" indent="-457200" eaLnBrk="1" hangingPunct="1">
              <a:spcBef>
                <a:spcPts val="12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about Variable Declaration and Scope</a:t>
            </a:r>
          </a:p>
          <a:p>
            <a:pPr marL="914400" lvl="1" indent="-457200" eaLnBrk="1" hangingPunct="1">
              <a:spcBef>
                <a:spcPts val="12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Conditional Operator</a:t>
            </a:r>
          </a:p>
          <a:p>
            <a:pPr marL="914400" lvl="1" indent="-457200" eaLnBrk="1" hangingPunct="1">
              <a:spcBef>
                <a:spcPts val="12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600" dirty="0">
                <a:latin typeface="Consolas" panose="020B0609020204030204" pitchFamily="49" charset="0"/>
                <a:cs typeface="Times New Roman" panose="02020603050405020304" pitchFamily="18" charset="0"/>
              </a:rPr>
              <a:t>switch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Statement</a:t>
            </a:r>
          </a:p>
          <a:p>
            <a:pPr marL="914400" lvl="1" indent="-457200" eaLnBrk="1" hangingPunct="1">
              <a:spcBef>
                <a:spcPts val="12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Displaying Formatted Output with </a:t>
            </a:r>
            <a:r>
              <a:rPr lang="en-US" altLang="en-US" sz="2600" dirty="0" err="1">
                <a:latin typeface="Consolas" panose="020B0609020204030204" pitchFamily="49" charset="0"/>
                <a:cs typeface="Times New Roman" panose="02020603050405020304" pitchFamily="18" charset="0"/>
              </a:rPr>
              <a:t>System.out.printf</a:t>
            </a:r>
            <a:r>
              <a:rPr lang="en-US" altLang="en-US" sz="2600" dirty="0">
                <a:latin typeface="Consolas" panose="020B0609020204030204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en-US" sz="2600" dirty="0" err="1">
                <a:latin typeface="Consolas" panose="020B0609020204030204" pitchFamily="49" charset="0"/>
                <a:cs typeface="Times New Roman" panose="02020603050405020304" pitchFamily="18" charset="0"/>
              </a:rPr>
              <a:t>String.format</a:t>
            </a:r>
            <a:endParaRPr lang="en-US" altLang="en-US" sz="2600" dirty="0">
              <a:latin typeface="Consolas" panose="020B0609020204030204" pitchFamily="49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ts val="600"/>
              </a:spcBef>
              <a:buNone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0180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0B8BD8B-7041-BB26-E46A-6DF8B5CB9F39}"/>
              </a:ext>
            </a:extLst>
          </p:cNvPr>
          <p:cNvSpPr txBox="1">
            <a:spLocks noChangeArrowheads="1"/>
          </p:cNvSpPr>
          <p:nvPr/>
        </p:nvSpPr>
        <p:spPr>
          <a:xfrm>
            <a:off x="1461654" y="169718"/>
            <a:ext cx="5486400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Nested </a:t>
            </a:r>
            <a:r>
              <a:rPr lang="en-US" altLang="en-US" sz="3200">
                <a:latin typeface="Courier New" panose="02070309020205020404" pitchFamily="49" charset="0"/>
              </a:rPr>
              <a:t>if</a:t>
            </a:r>
            <a:r>
              <a:rPr lang="en-US" altLang="en-US" sz="3200"/>
              <a:t> Statements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04E9814-AB7B-410C-517C-CBF81E8C61F9}"/>
              </a:ext>
            </a:extLst>
          </p:cNvPr>
          <p:cNvSpPr txBox="1">
            <a:spLocks noChangeArrowheads="1"/>
          </p:cNvSpPr>
          <p:nvPr/>
        </p:nvSpPr>
        <p:spPr>
          <a:xfrm>
            <a:off x="1461654" y="1627910"/>
            <a:ext cx="7083425" cy="381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an </a:t>
            </a:r>
            <a:r>
              <a:rPr lang="en-US" altLang="en-US" sz="2400" dirty="0">
                <a:latin typeface="Courier New" panose="02070309020205020404" pitchFamily="49" charset="0"/>
              </a:rPr>
              <a:t>if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appears inside another </a:t>
            </a:r>
            <a:r>
              <a:rPr lang="en-US" altLang="en-US" sz="2400" dirty="0">
                <a:latin typeface="Courier New" panose="02070309020205020404" pitchFamily="49" charset="0"/>
              </a:rPr>
              <a:t>if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(single or block) it is called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nested </a:t>
            </a:r>
            <a:r>
              <a:rPr lang="en-US" altLang="en-US" sz="2400" i="1" dirty="0">
                <a:solidFill>
                  <a:srgbClr val="0000FF"/>
                </a:solidFill>
                <a:latin typeface="Courier New" panose="02070309020205020404" pitchFamily="49" charset="0"/>
              </a:rPr>
              <a:t>if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en-US" altLang="en-US" sz="2400" dirty="0">
                <a:solidFill>
                  <a:srgbClr val="0000FF"/>
                </a:solidFill>
              </a:rPr>
              <a:t>.</a:t>
            </a:r>
          </a:p>
          <a:p>
            <a:pPr marL="457200" indent="-457200"/>
            <a:endParaRPr lang="en-US" altLang="en-US" sz="2400" dirty="0"/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nested </a:t>
            </a:r>
            <a:r>
              <a:rPr lang="en-US" altLang="en-US" sz="2400" dirty="0">
                <a:latin typeface="Courier New" panose="02070309020205020404" pitchFamily="49" charset="0"/>
              </a:rPr>
              <a:t>if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executed only if the outer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if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results in a true condition.</a:t>
            </a:r>
          </a:p>
          <a:p>
            <a:pPr marL="457200" indent="-457200"/>
            <a:endParaRPr lang="en-US" altLang="en-US" dirty="0"/>
          </a:p>
          <a:p>
            <a:pPr marL="457200" indent="-457200"/>
            <a:r>
              <a:rPr lang="en-US" altLang="en-US" sz="2200" dirty="0"/>
              <a:t>See example: </a:t>
            </a:r>
            <a:r>
              <a:rPr lang="en-US" altLang="en-US" sz="2200" dirty="0">
                <a:hlinkClick r:id="rId2" action="ppaction://hlinkfile"/>
              </a:rPr>
              <a:t>LoanQualifier.java</a:t>
            </a: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5781317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FF93008-93F4-1CE6-EB2E-E41CA7B8D2C9}"/>
              </a:ext>
            </a:extLst>
          </p:cNvPr>
          <p:cNvSpPr txBox="1">
            <a:spLocks noChangeArrowheads="1"/>
          </p:cNvSpPr>
          <p:nvPr/>
        </p:nvSpPr>
        <p:spPr>
          <a:xfrm>
            <a:off x="1614054" y="126567"/>
            <a:ext cx="5846619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Nested </a:t>
            </a:r>
            <a:r>
              <a:rPr lang="en-US" altLang="en-US" sz="3200">
                <a:latin typeface="Courier New" panose="02070309020205020404" pitchFamily="49" charset="0"/>
              </a:rPr>
              <a:t>if</a:t>
            </a:r>
            <a:r>
              <a:rPr lang="en-US" altLang="en-US" sz="3200"/>
              <a:t> Statement Flowcharts</a:t>
            </a:r>
            <a:endParaRPr lang="en-US" altLang="en-US" sz="32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AB27E79-2DBB-F568-F489-7F17EEF1A109}"/>
              </a:ext>
            </a:extLst>
          </p:cNvPr>
          <p:cNvSpPr txBox="1"/>
          <p:nvPr/>
        </p:nvSpPr>
        <p:spPr>
          <a:xfrm>
            <a:off x="4222179" y="3200400"/>
            <a:ext cx="5105400" cy="2652713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33" name="Freeform: Shape 3">
            <a:extLst>
              <a:ext uri="{FF2B5EF4-FFF2-40B4-BE49-F238E27FC236}">
                <a16:creationId xmlns:a16="http://schemas.microsoft.com/office/drawing/2014/main" id="{5441AD59-4B28-4079-AED2-9004653B8ED6}"/>
              </a:ext>
            </a:extLst>
          </p:cNvPr>
          <p:cNvSpPr>
            <a:spLocks/>
          </p:cNvSpPr>
          <p:nvPr/>
        </p:nvSpPr>
        <p:spPr bwMode="auto">
          <a:xfrm>
            <a:off x="4376167" y="3217863"/>
            <a:ext cx="4699000" cy="2635250"/>
          </a:xfrm>
          <a:custGeom>
            <a:avLst/>
            <a:gdLst>
              <a:gd name="T0" fmla="*/ 3005483 w 4699645"/>
              <a:gd name="T1" fmla="*/ 31992 h 2636703"/>
              <a:gd name="T2" fmla="*/ 3200436 w 4699645"/>
              <a:gd name="T3" fmla="*/ 87995 h 2636703"/>
              <a:gd name="T4" fmla="*/ 3379139 w 4699645"/>
              <a:gd name="T5" fmla="*/ 167990 h 2636703"/>
              <a:gd name="T6" fmla="*/ 3622827 w 4699645"/>
              <a:gd name="T7" fmla="*/ 263983 h 2636703"/>
              <a:gd name="T8" fmla="*/ 3825900 w 4699645"/>
              <a:gd name="T9" fmla="*/ 359977 h 2636703"/>
              <a:gd name="T10" fmla="*/ 3963990 w 4699645"/>
              <a:gd name="T11" fmla="*/ 439971 h 2636703"/>
              <a:gd name="T12" fmla="*/ 4045220 w 4699645"/>
              <a:gd name="T13" fmla="*/ 471968 h 2636703"/>
              <a:gd name="T14" fmla="*/ 4223923 w 4699645"/>
              <a:gd name="T15" fmla="*/ 591961 h 2636703"/>
              <a:gd name="T16" fmla="*/ 4305153 w 4699645"/>
              <a:gd name="T17" fmla="*/ 679955 h 2636703"/>
              <a:gd name="T18" fmla="*/ 4370136 w 4699645"/>
              <a:gd name="T19" fmla="*/ 783948 h 2636703"/>
              <a:gd name="T20" fmla="*/ 4475735 w 4699645"/>
              <a:gd name="T21" fmla="*/ 919938 h 2636703"/>
              <a:gd name="T22" fmla="*/ 4540718 w 4699645"/>
              <a:gd name="T23" fmla="*/ 1015934 h 2636703"/>
              <a:gd name="T24" fmla="*/ 4605702 w 4699645"/>
              <a:gd name="T25" fmla="*/ 1143923 h 2636703"/>
              <a:gd name="T26" fmla="*/ 4662562 w 4699645"/>
              <a:gd name="T27" fmla="*/ 1295914 h 2636703"/>
              <a:gd name="T28" fmla="*/ 4630069 w 4699645"/>
              <a:gd name="T29" fmla="*/ 1775882 h 2636703"/>
              <a:gd name="T30" fmla="*/ 4556963 w 4699645"/>
              <a:gd name="T31" fmla="*/ 1927870 h 2636703"/>
              <a:gd name="T32" fmla="*/ 4475735 w 4699645"/>
              <a:gd name="T33" fmla="*/ 2047863 h 2636703"/>
              <a:gd name="T34" fmla="*/ 4394505 w 4699645"/>
              <a:gd name="T35" fmla="*/ 2151855 h 2636703"/>
              <a:gd name="T36" fmla="*/ 4305153 w 4699645"/>
              <a:gd name="T37" fmla="*/ 2247849 h 2636703"/>
              <a:gd name="T38" fmla="*/ 4175186 w 4699645"/>
              <a:gd name="T39" fmla="*/ 2327844 h 2636703"/>
              <a:gd name="T40" fmla="*/ 4045220 w 4699645"/>
              <a:gd name="T41" fmla="*/ 2383840 h 2636703"/>
              <a:gd name="T42" fmla="*/ 3817779 w 4699645"/>
              <a:gd name="T43" fmla="*/ 2463834 h 2636703"/>
              <a:gd name="T44" fmla="*/ 3647195 w 4699645"/>
              <a:gd name="T45" fmla="*/ 2495833 h 2636703"/>
              <a:gd name="T46" fmla="*/ 3403510 w 4699645"/>
              <a:gd name="T47" fmla="*/ 2527830 h 2636703"/>
              <a:gd name="T48" fmla="*/ 2290664 w 4699645"/>
              <a:gd name="T49" fmla="*/ 2535831 h 2636703"/>
              <a:gd name="T50" fmla="*/ 1965749 w 4699645"/>
              <a:gd name="T51" fmla="*/ 2495833 h 2636703"/>
              <a:gd name="T52" fmla="*/ 1778924 w 4699645"/>
              <a:gd name="T53" fmla="*/ 2455834 h 2636703"/>
              <a:gd name="T54" fmla="*/ 1575850 w 4699645"/>
              <a:gd name="T55" fmla="*/ 2423838 h 2636703"/>
              <a:gd name="T56" fmla="*/ 1413390 w 4699645"/>
              <a:gd name="T57" fmla="*/ 2383840 h 2636703"/>
              <a:gd name="T58" fmla="*/ 1250933 w 4699645"/>
              <a:gd name="T59" fmla="*/ 2311844 h 2636703"/>
              <a:gd name="T60" fmla="*/ 1112845 w 4699645"/>
              <a:gd name="T61" fmla="*/ 2263847 h 2636703"/>
              <a:gd name="T62" fmla="*/ 836667 w 4699645"/>
              <a:gd name="T63" fmla="*/ 2167851 h 2636703"/>
              <a:gd name="T64" fmla="*/ 698577 w 4699645"/>
              <a:gd name="T65" fmla="*/ 2095858 h 2636703"/>
              <a:gd name="T66" fmla="*/ 495506 w 4699645"/>
              <a:gd name="T67" fmla="*/ 1999865 h 2636703"/>
              <a:gd name="T68" fmla="*/ 398015 w 4699645"/>
              <a:gd name="T69" fmla="*/ 1927870 h 2636703"/>
              <a:gd name="T70" fmla="*/ 333034 w 4699645"/>
              <a:gd name="T71" fmla="*/ 1847876 h 2636703"/>
              <a:gd name="T72" fmla="*/ 162472 w 4699645"/>
              <a:gd name="T73" fmla="*/ 1655885 h 2636703"/>
              <a:gd name="T74" fmla="*/ 48727 w 4699645"/>
              <a:gd name="T75" fmla="*/ 1471902 h 2636703"/>
              <a:gd name="T76" fmla="*/ 0 w 4699645"/>
              <a:gd name="T77" fmla="*/ 1343910 h 2636703"/>
              <a:gd name="T78" fmla="*/ 40600 w 4699645"/>
              <a:gd name="T79" fmla="*/ 1079930 h 2636703"/>
              <a:gd name="T80" fmla="*/ 97491 w 4699645"/>
              <a:gd name="T81" fmla="*/ 991933 h 2636703"/>
              <a:gd name="T82" fmla="*/ 243683 w 4699645"/>
              <a:gd name="T83" fmla="*/ 799947 h 2636703"/>
              <a:gd name="T84" fmla="*/ 349289 w 4699645"/>
              <a:gd name="T85" fmla="*/ 687954 h 2636703"/>
              <a:gd name="T86" fmla="*/ 536105 w 4699645"/>
              <a:gd name="T87" fmla="*/ 527965 h 2636703"/>
              <a:gd name="T88" fmla="*/ 739179 w 4699645"/>
              <a:gd name="T89" fmla="*/ 407974 h 2636703"/>
              <a:gd name="T90" fmla="*/ 926016 w 4699645"/>
              <a:gd name="T91" fmla="*/ 295982 h 2636703"/>
              <a:gd name="T92" fmla="*/ 1096592 w 4699645"/>
              <a:gd name="T93" fmla="*/ 223984 h 2636703"/>
              <a:gd name="T94" fmla="*/ 1218439 w 4699645"/>
              <a:gd name="T95" fmla="*/ 175989 h 2636703"/>
              <a:gd name="T96" fmla="*/ 1340283 w 4699645"/>
              <a:gd name="T97" fmla="*/ 143990 h 2636703"/>
              <a:gd name="T98" fmla="*/ 1730182 w 4699645"/>
              <a:gd name="T99" fmla="*/ 79995 h 2636703"/>
              <a:gd name="T100" fmla="*/ 1933257 w 4699645"/>
              <a:gd name="T101" fmla="*/ 47990 h 2636703"/>
              <a:gd name="T102" fmla="*/ 2103839 w 4699645"/>
              <a:gd name="T103" fmla="*/ 15996 h 2636703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4699645" h="2636703">
                <a:moveTo>
                  <a:pt x="2563586" y="0"/>
                </a:moveTo>
                <a:lnTo>
                  <a:pt x="2898322" y="16329"/>
                </a:lnTo>
                <a:cubicBezTo>
                  <a:pt x="2981865" y="21149"/>
                  <a:pt x="2965477" y="18830"/>
                  <a:pt x="3020786" y="32658"/>
                </a:cubicBezTo>
                <a:cubicBezTo>
                  <a:pt x="3028950" y="38101"/>
                  <a:pt x="3036260" y="45121"/>
                  <a:pt x="3045279" y="48986"/>
                </a:cubicBezTo>
                <a:cubicBezTo>
                  <a:pt x="3055592" y="53406"/>
                  <a:pt x="3066983" y="54716"/>
                  <a:pt x="3077936" y="57150"/>
                </a:cubicBezTo>
                <a:cubicBezTo>
                  <a:pt x="3116325" y="65681"/>
                  <a:pt x="3191268" y="77077"/>
                  <a:pt x="3216729" y="89808"/>
                </a:cubicBezTo>
                <a:cubicBezTo>
                  <a:pt x="3238500" y="100694"/>
                  <a:pt x="3258951" y="114768"/>
                  <a:pt x="3282043" y="122465"/>
                </a:cubicBezTo>
                <a:cubicBezTo>
                  <a:pt x="3298372" y="127908"/>
                  <a:pt x="3315209" y="132013"/>
                  <a:pt x="3331029" y="138793"/>
                </a:cubicBezTo>
                <a:cubicBezTo>
                  <a:pt x="3353402" y="148381"/>
                  <a:pt x="3374242" y="161250"/>
                  <a:pt x="3396343" y="171450"/>
                </a:cubicBezTo>
                <a:cubicBezTo>
                  <a:pt x="3409650" y="177592"/>
                  <a:pt x="3423858" y="181637"/>
                  <a:pt x="3437165" y="187779"/>
                </a:cubicBezTo>
                <a:cubicBezTo>
                  <a:pt x="3459266" y="197979"/>
                  <a:pt x="3479971" y="211168"/>
                  <a:pt x="3502479" y="220436"/>
                </a:cubicBezTo>
                <a:cubicBezTo>
                  <a:pt x="3727101" y="312928"/>
                  <a:pt x="3435525" y="181244"/>
                  <a:pt x="3641272" y="269422"/>
                </a:cubicBezTo>
                <a:cubicBezTo>
                  <a:pt x="3708345" y="298168"/>
                  <a:pt x="3681633" y="294407"/>
                  <a:pt x="3755572" y="334736"/>
                </a:cubicBezTo>
                <a:cubicBezTo>
                  <a:pt x="3763127" y="338857"/>
                  <a:pt x="3771977" y="339959"/>
                  <a:pt x="3780065" y="342900"/>
                </a:cubicBezTo>
                <a:cubicBezTo>
                  <a:pt x="3801917" y="350846"/>
                  <a:pt x="3823527" y="359447"/>
                  <a:pt x="3845379" y="367393"/>
                </a:cubicBezTo>
                <a:cubicBezTo>
                  <a:pt x="3867238" y="375342"/>
                  <a:pt x="3890043" y="380622"/>
                  <a:pt x="3910693" y="391886"/>
                </a:cubicBezTo>
                <a:cubicBezTo>
                  <a:pt x="3927921" y="401283"/>
                  <a:pt x="3945802" y="410666"/>
                  <a:pt x="3959679" y="424543"/>
                </a:cubicBezTo>
                <a:cubicBezTo>
                  <a:pt x="3967843" y="432707"/>
                  <a:pt x="3974565" y="442631"/>
                  <a:pt x="3984172" y="449036"/>
                </a:cubicBezTo>
                <a:cubicBezTo>
                  <a:pt x="3991333" y="453810"/>
                  <a:pt x="4000501" y="454479"/>
                  <a:pt x="4008665" y="457200"/>
                </a:cubicBezTo>
                <a:cubicBezTo>
                  <a:pt x="4016829" y="462643"/>
                  <a:pt x="4024138" y="469664"/>
                  <a:pt x="4033157" y="473529"/>
                </a:cubicBezTo>
                <a:cubicBezTo>
                  <a:pt x="4043471" y="477949"/>
                  <a:pt x="4056006" y="476244"/>
                  <a:pt x="4065815" y="481693"/>
                </a:cubicBezTo>
                <a:cubicBezTo>
                  <a:pt x="4081048" y="490155"/>
                  <a:pt x="4092543" y="504101"/>
                  <a:pt x="4106636" y="514350"/>
                </a:cubicBezTo>
                <a:cubicBezTo>
                  <a:pt x="4154146" y="548903"/>
                  <a:pt x="4140792" y="542065"/>
                  <a:pt x="4180115" y="555172"/>
                </a:cubicBezTo>
                <a:cubicBezTo>
                  <a:pt x="4201886" y="571501"/>
                  <a:pt x="4222785" y="589063"/>
                  <a:pt x="4245429" y="604158"/>
                </a:cubicBezTo>
                <a:cubicBezTo>
                  <a:pt x="4253593" y="609601"/>
                  <a:pt x="4262384" y="614204"/>
                  <a:pt x="4269922" y="620486"/>
                </a:cubicBezTo>
                <a:cubicBezTo>
                  <a:pt x="4278792" y="627878"/>
                  <a:pt x="4286251" y="636815"/>
                  <a:pt x="4294415" y="644979"/>
                </a:cubicBezTo>
                <a:cubicBezTo>
                  <a:pt x="4308763" y="688023"/>
                  <a:pt x="4293096" y="653193"/>
                  <a:pt x="4327072" y="693965"/>
                </a:cubicBezTo>
                <a:cubicBezTo>
                  <a:pt x="4383897" y="762156"/>
                  <a:pt x="4296345" y="671405"/>
                  <a:pt x="4367893" y="742950"/>
                </a:cubicBezTo>
                <a:cubicBezTo>
                  <a:pt x="4373336" y="753836"/>
                  <a:pt x="4379428" y="764421"/>
                  <a:pt x="4384222" y="775608"/>
                </a:cubicBezTo>
                <a:cubicBezTo>
                  <a:pt x="4387612" y="783518"/>
                  <a:pt x="4387612" y="792940"/>
                  <a:pt x="4392386" y="800100"/>
                </a:cubicBezTo>
                <a:cubicBezTo>
                  <a:pt x="4398791" y="809707"/>
                  <a:pt x="4409365" y="815827"/>
                  <a:pt x="4416879" y="824593"/>
                </a:cubicBezTo>
                <a:cubicBezTo>
                  <a:pt x="4425734" y="834924"/>
                  <a:pt x="4433569" y="846103"/>
                  <a:pt x="4441372" y="857250"/>
                </a:cubicBezTo>
                <a:cubicBezTo>
                  <a:pt x="4459260" y="882804"/>
                  <a:pt x="4477728" y="914634"/>
                  <a:pt x="4498522" y="938893"/>
                </a:cubicBezTo>
                <a:cubicBezTo>
                  <a:pt x="4506036" y="947659"/>
                  <a:pt x="4514851" y="955222"/>
                  <a:pt x="4523015" y="963386"/>
                </a:cubicBezTo>
                <a:cubicBezTo>
                  <a:pt x="4542427" y="1021624"/>
                  <a:pt x="4514901" y="951215"/>
                  <a:pt x="4555672" y="1012372"/>
                </a:cubicBezTo>
                <a:cubicBezTo>
                  <a:pt x="4560446" y="1019533"/>
                  <a:pt x="4559566" y="1029393"/>
                  <a:pt x="4563836" y="1036865"/>
                </a:cubicBezTo>
                <a:cubicBezTo>
                  <a:pt x="4570587" y="1048679"/>
                  <a:pt x="4580165" y="1058636"/>
                  <a:pt x="4588329" y="1069522"/>
                </a:cubicBezTo>
                <a:cubicBezTo>
                  <a:pt x="4591050" y="1077686"/>
                  <a:pt x="4593103" y="1086105"/>
                  <a:pt x="4596493" y="1094015"/>
                </a:cubicBezTo>
                <a:cubicBezTo>
                  <a:pt x="4612578" y="1131547"/>
                  <a:pt x="4616488" y="1125285"/>
                  <a:pt x="4629150" y="1167493"/>
                </a:cubicBezTo>
                <a:cubicBezTo>
                  <a:pt x="4647028" y="1227085"/>
                  <a:pt x="4621306" y="1192305"/>
                  <a:pt x="4661807" y="1232808"/>
                </a:cubicBezTo>
                <a:cubicBezTo>
                  <a:pt x="4664529" y="1249136"/>
                  <a:pt x="4665616" y="1265823"/>
                  <a:pt x="4669972" y="1281793"/>
                </a:cubicBezTo>
                <a:cubicBezTo>
                  <a:pt x="4673828" y="1295932"/>
                  <a:pt x="4681154" y="1308893"/>
                  <a:pt x="4686300" y="1322615"/>
                </a:cubicBezTo>
                <a:cubicBezTo>
                  <a:pt x="4689322" y="1330673"/>
                  <a:pt x="4691743" y="1338944"/>
                  <a:pt x="4694465" y="1347108"/>
                </a:cubicBezTo>
                <a:cubicBezTo>
                  <a:pt x="4693358" y="1395833"/>
                  <a:pt x="4714663" y="1620278"/>
                  <a:pt x="4678136" y="1738993"/>
                </a:cubicBezTo>
                <a:cubicBezTo>
                  <a:pt x="4670543" y="1763669"/>
                  <a:pt x="4661807" y="1787979"/>
                  <a:pt x="4653643" y="1812472"/>
                </a:cubicBezTo>
                <a:lnTo>
                  <a:pt x="4637315" y="1861458"/>
                </a:lnTo>
                <a:cubicBezTo>
                  <a:pt x="4628871" y="1886789"/>
                  <a:pt x="4627949" y="1893396"/>
                  <a:pt x="4612822" y="1918608"/>
                </a:cubicBezTo>
                <a:cubicBezTo>
                  <a:pt x="4602726" y="1935436"/>
                  <a:pt x="4591051" y="1951265"/>
                  <a:pt x="4580165" y="1967593"/>
                </a:cubicBezTo>
                <a:lnTo>
                  <a:pt x="4563836" y="1992086"/>
                </a:lnTo>
                <a:cubicBezTo>
                  <a:pt x="4553570" y="2022886"/>
                  <a:pt x="4551088" y="2037492"/>
                  <a:pt x="4523015" y="2065565"/>
                </a:cubicBezTo>
                <a:cubicBezTo>
                  <a:pt x="4514851" y="2073729"/>
                  <a:pt x="4505611" y="2080944"/>
                  <a:pt x="4498522" y="2090058"/>
                </a:cubicBezTo>
                <a:cubicBezTo>
                  <a:pt x="4486474" y="2105548"/>
                  <a:pt x="4476751" y="2122715"/>
                  <a:pt x="4465865" y="2139043"/>
                </a:cubicBezTo>
                <a:cubicBezTo>
                  <a:pt x="4460422" y="2147207"/>
                  <a:pt x="4456474" y="2156598"/>
                  <a:pt x="4449536" y="2163536"/>
                </a:cubicBezTo>
                <a:cubicBezTo>
                  <a:pt x="4438650" y="2174422"/>
                  <a:pt x="4426496" y="2184172"/>
                  <a:pt x="4416879" y="2196193"/>
                </a:cubicBezTo>
                <a:cubicBezTo>
                  <a:pt x="4404620" y="2211517"/>
                  <a:pt x="4399922" y="2233404"/>
                  <a:pt x="4384222" y="2245179"/>
                </a:cubicBezTo>
                <a:cubicBezTo>
                  <a:pt x="4373336" y="2253343"/>
                  <a:pt x="4361896" y="2260817"/>
                  <a:pt x="4351565" y="2269672"/>
                </a:cubicBezTo>
                <a:cubicBezTo>
                  <a:pt x="4342799" y="2277186"/>
                  <a:pt x="4335942" y="2286773"/>
                  <a:pt x="4327072" y="2294165"/>
                </a:cubicBezTo>
                <a:cubicBezTo>
                  <a:pt x="4319534" y="2300447"/>
                  <a:pt x="4310117" y="2304211"/>
                  <a:pt x="4302579" y="2310493"/>
                </a:cubicBezTo>
                <a:cubicBezTo>
                  <a:pt x="4277868" y="2331085"/>
                  <a:pt x="4264477" y="2358798"/>
                  <a:pt x="4229100" y="2367643"/>
                </a:cubicBezTo>
                <a:lnTo>
                  <a:pt x="4196443" y="2375808"/>
                </a:lnTo>
                <a:cubicBezTo>
                  <a:pt x="4149106" y="2423144"/>
                  <a:pt x="4198775" y="2383272"/>
                  <a:pt x="4114800" y="2408465"/>
                </a:cubicBezTo>
                <a:cubicBezTo>
                  <a:pt x="4105402" y="2411285"/>
                  <a:pt x="4099083" y="2420405"/>
                  <a:pt x="4090307" y="2424793"/>
                </a:cubicBezTo>
                <a:cubicBezTo>
                  <a:pt x="4082610" y="2428642"/>
                  <a:pt x="4073512" y="2429109"/>
                  <a:pt x="4065815" y="2432958"/>
                </a:cubicBezTo>
                <a:cubicBezTo>
                  <a:pt x="4057039" y="2437346"/>
                  <a:pt x="4050098" y="2444898"/>
                  <a:pt x="4041322" y="2449286"/>
                </a:cubicBezTo>
                <a:cubicBezTo>
                  <a:pt x="4015403" y="2462245"/>
                  <a:pt x="3945922" y="2483808"/>
                  <a:pt x="3927022" y="2490108"/>
                </a:cubicBezTo>
                <a:cubicBezTo>
                  <a:pt x="3870651" y="2508898"/>
                  <a:pt x="3938487" y="2486980"/>
                  <a:pt x="3837215" y="2514600"/>
                </a:cubicBezTo>
                <a:cubicBezTo>
                  <a:pt x="3828912" y="2516864"/>
                  <a:pt x="3821189" y="2521225"/>
                  <a:pt x="3812722" y="2522765"/>
                </a:cubicBezTo>
                <a:cubicBezTo>
                  <a:pt x="3791135" y="2526690"/>
                  <a:pt x="3769050" y="2527322"/>
                  <a:pt x="3747407" y="2530929"/>
                </a:cubicBezTo>
                <a:cubicBezTo>
                  <a:pt x="3720032" y="2535492"/>
                  <a:pt x="3692807" y="2541017"/>
                  <a:pt x="3665765" y="2547258"/>
                </a:cubicBezTo>
                <a:cubicBezTo>
                  <a:pt x="3657379" y="2549193"/>
                  <a:pt x="3649791" y="2554205"/>
                  <a:pt x="3641272" y="2555422"/>
                </a:cubicBezTo>
                <a:cubicBezTo>
                  <a:pt x="3611515" y="2559673"/>
                  <a:pt x="3581340" y="2560267"/>
                  <a:pt x="3551465" y="2563586"/>
                </a:cubicBezTo>
                <a:cubicBezTo>
                  <a:pt x="3507852" y="2568432"/>
                  <a:pt x="3464277" y="2573709"/>
                  <a:pt x="3420836" y="2579915"/>
                </a:cubicBezTo>
                <a:cubicBezTo>
                  <a:pt x="3407099" y="2581877"/>
                  <a:pt x="3393796" y="2586458"/>
                  <a:pt x="3380015" y="2588079"/>
                </a:cubicBezTo>
                <a:cubicBezTo>
                  <a:pt x="3347469" y="2591908"/>
                  <a:pt x="3314700" y="2593522"/>
                  <a:pt x="3282043" y="2596243"/>
                </a:cubicBezTo>
                <a:cubicBezTo>
                  <a:pt x="2943854" y="2680798"/>
                  <a:pt x="3238893" y="2610030"/>
                  <a:pt x="2302329" y="2588079"/>
                </a:cubicBezTo>
                <a:cubicBezTo>
                  <a:pt x="2269567" y="2587311"/>
                  <a:pt x="2236947" y="2583346"/>
                  <a:pt x="2204357" y="2579915"/>
                </a:cubicBezTo>
                <a:cubicBezTo>
                  <a:pt x="1925120" y="2550521"/>
                  <a:pt x="2374169" y="2596008"/>
                  <a:pt x="2090057" y="2555422"/>
                </a:cubicBezTo>
                <a:cubicBezTo>
                  <a:pt x="2052244" y="2550020"/>
                  <a:pt x="2013857" y="2549979"/>
                  <a:pt x="1975757" y="2547258"/>
                </a:cubicBezTo>
                <a:cubicBezTo>
                  <a:pt x="1898663" y="2527983"/>
                  <a:pt x="1990514" y="2550025"/>
                  <a:pt x="1845129" y="2522765"/>
                </a:cubicBezTo>
                <a:cubicBezTo>
                  <a:pt x="1834100" y="2520697"/>
                  <a:pt x="1823261" y="2517683"/>
                  <a:pt x="1812472" y="2514600"/>
                </a:cubicBezTo>
                <a:cubicBezTo>
                  <a:pt x="1804197" y="2512236"/>
                  <a:pt x="1796468" y="2507851"/>
                  <a:pt x="1787979" y="2506436"/>
                </a:cubicBezTo>
                <a:cubicBezTo>
                  <a:pt x="1763671" y="2502385"/>
                  <a:pt x="1738993" y="2500993"/>
                  <a:pt x="1714500" y="2498272"/>
                </a:cubicBezTo>
                <a:cubicBezTo>
                  <a:pt x="1695450" y="2492829"/>
                  <a:pt x="1676823" y="2485594"/>
                  <a:pt x="1657350" y="2481943"/>
                </a:cubicBezTo>
                <a:cubicBezTo>
                  <a:pt x="1633129" y="2477401"/>
                  <a:pt x="1608268" y="2477264"/>
                  <a:pt x="1583872" y="2473779"/>
                </a:cubicBezTo>
                <a:cubicBezTo>
                  <a:pt x="1570135" y="2471817"/>
                  <a:pt x="1556657" y="2468336"/>
                  <a:pt x="1543050" y="2465615"/>
                </a:cubicBezTo>
                <a:cubicBezTo>
                  <a:pt x="1529443" y="2460172"/>
                  <a:pt x="1516132" y="2453920"/>
                  <a:pt x="1502229" y="2449286"/>
                </a:cubicBezTo>
                <a:cubicBezTo>
                  <a:pt x="1477873" y="2441167"/>
                  <a:pt x="1444701" y="2436977"/>
                  <a:pt x="1420586" y="2432958"/>
                </a:cubicBezTo>
                <a:cubicBezTo>
                  <a:pt x="1410050" y="2426636"/>
                  <a:pt x="1362725" y="2396821"/>
                  <a:pt x="1347107" y="2392136"/>
                </a:cubicBezTo>
                <a:cubicBezTo>
                  <a:pt x="1331252" y="2387379"/>
                  <a:pt x="1314450" y="2386693"/>
                  <a:pt x="1298122" y="2383972"/>
                </a:cubicBezTo>
                <a:cubicBezTo>
                  <a:pt x="1284515" y="2375808"/>
                  <a:pt x="1271801" y="2365924"/>
                  <a:pt x="1257300" y="2359479"/>
                </a:cubicBezTo>
                <a:cubicBezTo>
                  <a:pt x="1247046" y="2354922"/>
                  <a:pt x="1235468" y="2354267"/>
                  <a:pt x="1224643" y="2351315"/>
                </a:cubicBezTo>
                <a:cubicBezTo>
                  <a:pt x="1205529" y="2346102"/>
                  <a:pt x="1185985" y="2342098"/>
                  <a:pt x="1167493" y="2334986"/>
                </a:cubicBezTo>
                <a:cubicBezTo>
                  <a:pt x="1150454" y="2328432"/>
                  <a:pt x="1135359" y="2317515"/>
                  <a:pt x="1118507" y="2310493"/>
                </a:cubicBezTo>
                <a:cubicBezTo>
                  <a:pt x="1063178" y="2287439"/>
                  <a:pt x="1071738" y="2299424"/>
                  <a:pt x="1012372" y="2277836"/>
                </a:cubicBezTo>
                <a:cubicBezTo>
                  <a:pt x="1000934" y="2273677"/>
                  <a:pt x="990901" y="2266302"/>
                  <a:pt x="979715" y="2261508"/>
                </a:cubicBezTo>
                <a:cubicBezTo>
                  <a:pt x="899678" y="2227206"/>
                  <a:pt x="912736" y="2233040"/>
                  <a:pt x="840922" y="2212522"/>
                </a:cubicBezTo>
                <a:cubicBezTo>
                  <a:pt x="830036" y="2201636"/>
                  <a:pt x="820792" y="2188813"/>
                  <a:pt x="808265" y="2179865"/>
                </a:cubicBezTo>
                <a:cubicBezTo>
                  <a:pt x="801262" y="2174863"/>
                  <a:pt x="791636" y="2175195"/>
                  <a:pt x="783772" y="2171700"/>
                </a:cubicBezTo>
                <a:cubicBezTo>
                  <a:pt x="707889" y="2137974"/>
                  <a:pt x="762860" y="2154227"/>
                  <a:pt x="702129" y="2139043"/>
                </a:cubicBezTo>
                <a:cubicBezTo>
                  <a:pt x="685800" y="2128157"/>
                  <a:pt x="670926" y="2114685"/>
                  <a:pt x="653143" y="2106386"/>
                </a:cubicBezTo>
                <a:cubicBezTo>
                  <a:pt x="558716" y="2062320"/>
                  <a:pt x="607636" y="2099961"/>
                  <a:pt x="538843" y="2065565"/>
                </a:cubicBezTo>
                <a:cubicBezTo>
                  <a:pt x="524650" y="2058468"/>
                  <a:pt x="511893" y="2048779"/>
                  <a:pt x="498022" y="2041072"/>
                </a:cubicBezTo>
                <a:cubicBezTo>
                  <a:pt x="487383" y="2035161"/>
                  <a:pt x="475269" y="2031817"/>
                  <a:pt x="465365" y="2024743"/>
                </a:cubicBezTo>
                <a:cubicBezTo>
                  <a:pt x="455970" y="2018032"/>
                  <a:pt x="449561" y="2007853"/>
                  <a:pt x="440872" y="2000250"/>
                </a:cubicBezTo>
                <a:cubicBezTo>
                  <a:pt x="427758" y="1988775"/>
                  <a:pt x="413657" y="1978479"/>
                  <a:pt x="400050" y="1967593"/>
                </a:cubicBezTo>
                <a:cubicBezTo>
                  <a:pt x="397329" y="1959429"/>
                  <a:pt x="397487" y="1949634"/>
                  <a:pt x="391886" y="1943100"/>
                </a:cubicBezTo>
                <a:cubicBezTo>
                  <a:pt x="380546" y="1929869"/>
                  <a:pt x="363387" y="1922765"/>
                  <a:pt x="351065" y="1910443"/>
                </a:cubicBezTo>
                <a:cubicBezTo>
                  <a:pt x="344127" y="1903505"/>
                  <a:pt x="340179" y="1894114"/>
                  <a:pt x="334736" y="1885950"/>
                </a:cubicBezTo>
                <a:cubicBezTo>
                  <a:pt x="312844" y="1820273"/>
                  <a:pt x="346939" y="1910389"/>
                  <a:pt x="261257" y="1796143"/>
                </a:cubicBezTo>
                <a:cubicBezTo>
                  <a:pt x="222911" y="1745014"/>
                  <a:pt x="246384" y="1773104"/>
                  <a:pt x="187779" y="1714500"/>
                </a:cubicBezTo>
                <a:lnTo>
                  <a:pt x="163286" y="1690008"/>
                </a:lnTo>
                <a:lnTo>
                  <a:pt x="138793" y="1665515"/>
                </a:lnTo>
                <a:cubicBezTo>
                  <a:pt x="101036" y="1552239"/>
                  <a:pt x="146332" y="1670919"/>
                  <a:pt x="97972" y="1583872"/>
                </a:cubicBezTo>
                <a:cubicBezTo>
                  <a:pt x="46152" y="1490598"/>
                  <a:pt x="125302" y="1597623"/>
                  <a:pt x="48986" y="1502229"/>
                </a:cubicBezTo>
                <a:cubicBezTo>
                  <a:pt x="43543" y="1485900"/>
                  <a:pt x="42204" y="1467564"/>
                  <a:pt x="32657" y="1453243"/>
                </a:cubicBezTo>
                <a:cubicBezTo>
                  <a:pt x="27214" y="1445079"/>
                  <a:pt x="20717" y="1437526"/>
                  <a:pt x="16329" y="1428750"/>
                </a:cubicBezTo>
                <a:cubicBezTo>
                  <a:pt x="10473" y="1417039"/>
                  <a:pt x="2615" y="1382061"/>
                  <a:pt x="0" y="1371600"/>
                </a:cubicBezTo>
                <a:cubicBezTo>
                  <a:pt x="1453" y="1342533"/>
                  <a:pt x="-637" y="1224047"/>
                  <a:pt x="16329" y="1167493"/>
                </a:cubicBezTo>
                <a:cubicBezTo>
                  <a:pt x="20540" y="1153456"/>
                  <a:pt x="27511" y="1140394"/>
                  <a:pt x="32657" y="1126672"/>
                </a:cubicBezTo>
                <a:cubicBezTo>
                  <a:pt x="35679" y="1118614"/>
                  <a:pt x="38458" y="1110454"/>
                  <a:pt x="40822" y="1102179"/>
                </a:cubicBezTo>
                <a:cubicBezTo>
                  <a:pt x="43905" y="1091390"/>
                  <a:pt x="43419" y="1079264"/>
                  <a:pt x="48986" y="1069522"/>
                </a:cubicBezTo>
                <a:cubicBezTo>
                  <a:pt x="54714" y="1059497"/>
                  <a:pt x="65965" y="1053795"/>
                  <a:pt x="73479" y="1045029"/>
                </a:cubicBezTo>
                <a:cubicBezTo>
                  <a:pt x="82334" y="1034698"/>
                  <a:pt x="91116" y="1024126"/>
                  <a:pt x="97972" y="1012372"/>
                </a:cubicBezTo>
                <a:cubicBezTo>
                  <a:pt x="110237" y="991347"/>
                  <a:pt x="116024" y="966531"/>
                  <a:pt x="130629" y="947058"/>
                </a:cubicBezTo>
                <a:cubicBezTo>
                  <a:pt x="149103" y="922426"/>
                  <a:pt x="180102" y="908145"/>
                  <a:pt x="195943" y="881743"/>
                </a:cubicBezTo>
                <a:cubicBezTo>
                  <a:pt x="247416" y="795956"/>
                  <a:pt x="193906" y="877657"/>
                  <a:pt x="244929" y="816429"/>
                </a:cubicBezTo>
                <a:cubicBezTo>
                  <a:pt x="251211" y="808891"/>
                  <a:pt x="254657" y="799196"/>
                  <a:pt x="261257" y="791936"/>
                </a:cubicBezTo>
                <a:cubicBezTo>
                  <a:pt x="281968" y="769154"/>
                  <a:pt x="304800" y="748393"/>
                  <a:pt x="326572" y="726622"/>
                </a:cubicBezTo>
                <a:cubicBezTo>
                  <a:pt x="334736" y="718458"/>
                  <a:pt x="342195" y="709521"/>
                  <a:pt x="351065" y="702129"/>
                </a:cubicBezTo>
                <a:lnTo>
                  <a:pt x="449036" y="620486"/>
                </a:lnTo>
                <a:cubicBezTo>
                  <a:pt x="471078" y="601750"/>
                  <a:pt x="493894" y="583792"/>
                  <a:pt x="514350" y="563336"/>
                </a:cubicBezTo>
                <a:cubicBezTo>
                  <a:pt x="522514" y="555172"/>
                  <a:pt x="529236" y="545248"/>
                  <a:pt x="538843" y="538843"/>
                </a:cubicBezTo>
                <a:cubicBezTo>
                  <a:pt x="554033" y="528716"/>
                  <a:pt x="572639" y="524477"/>
                  <a:pt x="587829" y="514350"/>
                </a:cubicBezTo>
                <a:cubicBezTo>
                  <a:pt x="613647" y="497138"/>
                  <a:pt x="633554" y="471076"/>
                  <a:pt x="661307" y="457200"/>
                </a:cubicBezTo>
                <a:cubicBezTo>
                  <a:pt x="688521" y="443593"/>
                  <a:pt x="718609" y="434635"/>
                  <a:pt x="742950" y="416379"/>
                </a:cubicBezTo>
                <a:cubicBezTo>
                  <a:pt x="792689" y="379075"/>
                  <a:pt x="800430" y="371309"/>
                  <a:pt x="873579" y="334736"/>
                </a:cubicBezTo>
                <a:cubicBezTo>
                  <a:pt x="884465" y="329293"/>
                  <a:pt x="895669" y="324446"/>
                  <a:pt x="906236" y="318408"/>
                </a:cubicBezTo>
                <a:cubicBezTo>
                  <a:pt x="914756" y="313540"/>
                  <a:pt x="922115" y="306778"/>
                  <a:pt x="930729" y="302079"/>
                </a:cubicBezTo>
                <a:cubicBezTo>
                  <a:pt x="952098" y="290423"/>
                  <a:pt x="974272" y="280308"/>
                  <a:pt x="996043" y="269422"/>
                </a:cubicBezTo>
                <a:cubicBezTo>
                  <a:pt x="1006929" y="263979"/>
                  <a:pt x="1017154" y="256942"/>
                  <a:pt x="1028700" y="253093"/>
                </a:cubicBezTo>
                <a:cubicBezTo>
                  <a:pt x="1053193" y="244929"/>
                  <a:pt x="1080697" y="242921"/>
                  <a:pt x="1102179" y="228600"/>
                </a:cubicBezTo>
                <a:cubicBezTo>
                  <a:pt x="1110343" y="223157"/>
                  <a:pt x="1117896" y="216660"/>
                  <a:pt x="1126672" y="212272"/>
                </a:cubicBezTo>
                <a:cubicBezTo>
                  <a:pt x="1134369" y="208423"/>
                  <a:pt x="1143107" y="207130"/>
                  <a:pt x="1151165" y="204108"/>
                </a:cubicBezTo>
                <a:cubicBezTo>
                  <a:pt x="1241258" y="170323"/>
                  <a:pt x="1148020" y="201508"/>
                  <a:pt x="1224643" y="179615"/>
                </a:cubicBezTo>
                <a:cubicBezTo>
                  <a:pt x="1232918" y="177251"/>
                  <a:pt x="1241078" y="174472"/>
                  <a:pt x="1249136" y="171450"/>
                </a:cubicBezTo>
                <a:cubicBezTo>
                  <a:pt x="1262858" y="166304"/>
                  <a:pt x="1275739" y="158676"/>
                  <a:pt x="1289957" y="155122"/>
                </a:cubicBezTo>
                <a:cubicBezTo>
                  <a:pt x="1308626" y="150455"/>
                  <a:pt x="1328057" y="149679"/>
                  <a:pt x="1347107" y="146958"/>
                </a:cubicBezTo>
                <a:cubicBezTo>
                  <a:pt x="1416908" y="123691"/>
                  <a:pt x="1379014" y="132764"/>
                  <a:pt x="1461407" y="122465"/>
                </a:cubicBezTo>
                <a:cubicBezTo>
                  <a:pt x="1578136" y="93282"/>
                  <a:pt x="1475704" y="115163"/>
                  <a:pt x="1624693" y="97972"/>
                </a:cubicBezTo>
                <a:cubicBezTo>
                  <a:pt x="1662926" y="93560"/>
                  <a:pt x="1700803" y="86417"/>
                  <a:pt x="1738993" y="81643"/>
                </a:cubicBezTo>
                <a:cubicBezTo>
                  <a:pt x="1795757" y="74548"/>
                  <a:pt x="1801509" y="74730"/>
                  <a:pt x="1853293" y="65315"/>
                </a:cubicBezTo>
                <a:cubicBezTo>
                  <a:pt x="1866946" y="62833"/>
                  <a:pt x="1880462" y="59632"/>
                  <a:pt x="1894115" y="57150"/>
                </a:cubicBezTo>
                <a:cubicBezTo>
                  <a:pt x="1910402" y="54189"/>
                  <a:pt x="1927041" y="53001"/>
                  <a:pt x="1943100" y="48986"/>
                </a:cubicBezTo>
                <a:cubicBezTo>
                  <a:pt x="1959798" y="44812"/>
                  <a:pt x="1975047" y="35092"/>
                  <a:pt x="1992086" y="32658"/>
                </a:cubicBezTo>
                <a:lnTo>
                  <a:pt x="2049236" y="24493"/>
                </a:lnTo>
                <a:cubicBezTo>
                  <a:pt x="2070984" y="21593"/>
                  <a:pt x="2092908" y="19936"/>
                  <a:pt x="2114550" y="16329"/>
                </a:cubicBezTo>
                <a:cubicBezTo>
                  <a:pt x="2171456" y="6845"/>
                  <a:pt x="2126785" y="8165"/>
                  <a:pt x="2163536" y="8165"/>
                </a:cubicBezTo>
              </a:path>
            </a:pathLst>
          </a:cu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/>
          <a:lstStyle/>
          <a:p>
            <a:endParaRPr lang="en-US"/>
          </a:p>
        </p:txBody>
      </p:sp>
      <p:grpSp>
        <p:nvGrpSpPr>
          <p:cNvPr id="34" name="Group 34">
            <a:extLst>
              <a:ext uri="{FF2B5EF4-FFF2-40B4-BE49-F238E27FC236}">
                <a16:creationId xmlns:a16="http://schemas.microsoft.com/office/drawing/2014/main" id="{0DE79190-4729-052D-8586-37C2938A1B6B}"/>
              </a:ext>
            </a:extLst>
          </p:cNvPr>
          <p:cNvGrpSpPr>
            <a:grpSpLocks/>
          </p:cNvGrpSpPr>
          <p:nvPr/>
        </p:nvGrpSpPr>
        <p:grpSpPr bwMode="auto">
          <a:xfrm>
            <a:off x="1783779" y="1455888"/>
            <a:ext cx="7010400" cy="4953000"/>
            <a:chOff x="864" y="672"/>
            <a:chExt cx="4416" cy="3120"/>
          </a:xfrm>
        </p:grpSpPr>
        <p:sp>
          <p:nvSpPr>
            <p:cNvPr id="35" name="Rectangle 5">
              <a:extLst>
                <a:ext uri="{FF2B5EF4-FFF2-40B4-BE49-F238E27FC236}">
                  <a16:creationId xmlns:a16="http://schemas.microsoft.com/office/drawing/2014/main" id="{4B81DD99-948D-FAF5-5DD0-C4B3AC8B219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1371">
              <a:off x="2368" y="1097"/>
              <a:ext cx="782" cy="783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1800" baseline="0"/>
            </a:p>
          </p:txBody>
        </p:sp>
        <p:sp>
          <p:nvSpPr>
            <p:cNvPr id="36" name="Rectangle 6">
              <a:extLst>
                <a:ext uri="{FF2B5EF4-FFF2-40B4-BE49-F238E27FC236}">
                  <a16:creationId xmlns:a16="http://schemas.microsoft.com/office/drawing/2014/main" id="{1BBDE3EE-4446-BCF1-21DC-8DC8998DF0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2544"/>
              <a:ext cx="864" cy="24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aseline="0" dirty="0"/>
                <a:t>Wear a jacket.</a:t>
              </a:r>
            </a:p>
          </p:txBody>
        </p:sp>
        <p:cxnSp>
          <p:nvCxnSpPr>
            <p:cNvPr id="37" name="AutoShape 7">
              <a:extLst>
                <a:ext uri="{FF2B5EF4-FFF2-40B4-BE49-F238E27FC236}">
                  <a16:creationId xmlns:a16="http://schemas.microsoft.com/office/drawing/2014/main" id="{4675D8DB-ED9D-5C79-E621-A48255D6E7E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312" y="1488"/>
              <a:ext cx="696" cy="288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8" name="Text Box 8">
              <a:extLst>
                <a:ext uri="{FF2B5EF4-FFF2-40B4-BE49-F238E27FC236}">
                  <a16:creationId xmlns:a16="http://schemas.microsoft.com/office/drawing/2014/main" id="{20E9D54E-2EE2-3087-471D-8FF0672F31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7" y="1246"/>
              <a:ext cx="3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aseline="0"/>
                <a:t>Yes</a:t>
              </a:r>
            </a:p>
          </p:txBody>
        </p:sp>
        <p:sp>
          <p:nvSpPr>
            <p:cNvPr id="39" name="Line 9">
              <a:extLst>
                <a:ext uri="{FF2B5EF4-FFF2-40B4-BE49-F238E27FC236}">
                  <a16:creationId xmlns:a16="http://schemas.microsoft.com/office/drawing/2014/main" id="{212066F1-EDFC-7836-F225-BD026A0687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7" y="6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0" name="Text Box 10">
              <a:extLst>
                <a:ext uri="{FF2B5EF4-FFF2-40B4-BE49-F238E27FC236}">
                  <a16:creationId xmlns:a16="http://schemas.microsoft.com/office/drawing/2014/main" id="{9D924258-5D97-8ADC-6B52-25236C4F0C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1296"/>
              <a:ext cx="62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aseline="0"/>
                <a:t>Is it cold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aseline="0"/>
                <a:t>outside?</a:t>
              </a:r>
            </a:p>
          </p:txBody>
        </p:sp>
        <p:sp>
          <p:nvSpPr>
            <p:cNvPr id="41" name="Rectangle 11">
              <a:extLst>
                <a:ext uri="{FF2B5EF4-FFF2-40B4-BE49-F238E27FC236}">
                  <a16:creationId xmlns:a16="http://schemas.microsoft.com/office/drawing/2014/main" id="{F49D1BBC-8B68-6BD8-8982-EC0C302939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1776"/>
              <a:ext cx="1200" cy="24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aseline="0"/>
                <a:t>Wear shorts.</a:t>
              </a:r>
            </a:p>
          </p:txBody>
        </p:sp>
        <p:cxnSp>
          <p:nvCxnSpPr>
            <p:cNvPr id="42" name="AutoShape 12">
              <a:extLst>
                <a:ext uri="{FF2B5EF4-FFF2-40B4-BE49-F238E27FC236}">
                  <a16:creationId xmlns:a16="http://schemas.microsoft.com/office/drawing/2014/main" id="{B49F2F51-5A2C-EB25-014F-FFFF1ED74E9B}"/>
                </a:ext>
              </a:extLst>
            </p:cNvPr>
            <p:cNvCxnSpPr>
              <a:cxnSpLocks noChangeShapeType="1"/>
              <a:endCxn id="41" idx="0"/>
            </p:cNvCxnSpPr>
            <p:nvPr/>
          </p:nvCxnSpPr>
          <p:spPr bwMode="auto">
            <a:xfrm rot="10800000" flipV="1">
              <a:off x="1464" y="1489"/>
              <a:ext cx="744" cy="287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" name="Rectangle 15">
              <a:extLst>
                <a:ext uri="{FF2B5EF4-FFF2-40B4-BE49-F238E27FC236}">
                  <a16:creationId xmlns:a16="http://schemas.microsoft.com/office/drawing/2014/main" id="{EA3C6372-FAE4-78FF-B106-81D3E36634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1371">
              <a:off x="3686" y="1910"/>
              <a:ext cx="620" cy="65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1800" baseline="0"/>
            </a:p>
          </p:txBody>
        </p:sp>
        <p:sp>
          <p:nvSpPr>
            <p:cNvPr id="44" name="Text Box 16">
              <a:extLst>
                <a:ext uri="{FF2B5EF4-FFF2-40B4-BE49-F238E27FC236}">
                  <a16:creationId xmlns:a16="http://schemas.microsoft.com/office/drawing/2014/main" id="{3D1D0BE5-418B-9FBC-37FA-423D9B7F64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4" y="1968"/>
              <a:ext cx="66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aseline="0" dirty="0"/>
                <a:t>Is it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aseline="0" dirty="0"/>
                <a:t>snowing?</a:t>
              </a:r>
            </a:p>
          </p:txBody>
        </p:sp>
        <p:sp>
          <p:nvSpPr>
            <p:cNvPr id="45" name="Rectangle 17">
              <a:extLst>
                <a:ext uri="{FF2B5EF4-FFF2-40B4-BE49-F238E27FC236}">
                  <a16:creationId xmlns:a16="http://schemas.microsoft.com/office/drawing/2014/main" id="{89022679-F5C2-11B2-E250-91E66C76E5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2544"/>
              <a:ext cx="864" cy="24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aseline="0" dirty="0"/>
                <a:t>Wear a parka.</a:t>
              </a:r>
            </a:p>
          </p:txBody>
        </p:sp>
        <p:cxnSp>
          <p:nvCxnSpPr>
            <p:cNvPr id="46" name="AutoShape 18">
              <a:extLst>
                <a:ext uri="{FF2B5EF4-FFF2-40B4-BE49-F238E27FC236}">
                  <a16:creationId xmlns:a16="http://schemas.microsoft.com/office/drawing/2014/main" id="{E38954E5-36CA-B290-A6BC-CC51CDD0D54F}"/>
                </a:ext>
              </a:extLst>
            </p:cNvPr>
            <p:cNvCxnSpPr>
              <a:cxnSpLocks noChangeShapeType="1"/>
              <a:endCxn id="36" idx="0"/>
            </p:cNvCxnSpPr>
            <p:nvPr/>
          </p:nvCxnSpPr>
          <p:spPr bwMode="auto">
            <a:xfrm rot="10800000" flipV="1">
              <a:off x="3120" y="2256"/>
              <a:ext cx="456" cy="288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7" name="Text Box 20">
              <a:extLst>
                <a:ext uri="{FF2B5EF4-FFF2-40B4-BE49-F238E27FC236}">
                  <a16:creationId xmlns:a16="http://schemas.microsoft.com/office/drawing/2014/main" id="{25D295B2-0777-D9C0-75AB-D023AC18B2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1198"/>
              <a:ext cx="2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aseline="0"/>
                <a:t>No</a:t>
              </a:r>
            </a:p>
          </p:txBody>
        </p:sp>
        <p:sp>
          <p:nvSpPr>
            <p:cNvPr id="48" name="Text Box 21">
              <a:extLst>
                <a:ext uri="{FF2B5EF4-FFF2-40B4-BE49-F238E27FC236}">
                  <a16:creationId xmlns:a16="http://schemas.microsoft.com/office/drawing/2014/main" id="{1C635010-F839-6466-3546-52D0E75B8C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2016"/>
              <a:ext cx="2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aseline="0"/>
                <a:t>No</a:t>
              </a:r>
            </a:p>
          </p:txBody>
        </p:sp>
        <p:cxnSp>
          <p:nvCxnSpPr>
            <p:cNvPr id="49" name="AutoShape 22">
              <a:extLst>
                <a:ext uri="{FF2B5EF4-FFF2-40B4-BE49-F238E27FC236}">
                  <a16:creationId xmlns:a16="http://schemas.microsoft.com/office/drawing/2014/main" id="{4E0B64DF-5596-B052-92D8-372A4D8B3C5D}"/>
                </a:ext>
              </a:extLst>
            </p:cNvPr>
            <p:cNvCxnSpPr>
              <a:cxnSpLocks noChangeShapeType="1"/>
              <a:endCxn id="45" idx="0"/>
            </p:cNvCxnSpPr>
            <p:nvPr/>
          </p:nvCxnSpPr>
          <p:spPr bwMode="auto">
            <a:xfrm>
              <a:off x="4416" y="2208"/>
              <a:ext cx="432" cy="336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0" name="Text Box 23">
              <a:extLst>
                <a:ext uri="{FF2B5EF4-FFF2-40B4-BE49-F238E27FC236}">
                  <a16:creationId xmlns:a16="http://schemas.microsoft.com/office/drawing/2014/main" id="{EAEDFF06-D739-5D1D-2FC3-5F213F9EE6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1968"/>
              <a:ext cx="3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aseline="0"/>
                <a:t>Yes</a:t>
              </a:r>
            </a:p>
          </p:txBody>
        </p:sp>
        <p:sp>
          <p:nvSpPr>
            <p:cNvPr id="51" name="Line 26">
              <a:extLst>
                <a:ext uri="{FF2B5EF4-FFF2-40B4-BE49-F238E27FC236}">
                  <a16:creationId xmlns:a16="http://schemas.microsoft.com/office/drawing/2014/main" id="{720F5327-7562-A1B8-A87B-FFBF428EA4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2016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" name="Line 27">
              <a:extLst>
                <a:ext uri="{FF2B5EF4-FFF2-40B4-BE49-F238E27FC236}">
                  <a16:creationId xmlns:a16="http://schemas.microsoft.com/office/drawing/2014/main" id="{C1FDB1F7-34AC-A1C3-836D-E543295F6A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3216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" name="Line 28">
              <a:extLst>
                <a:ext uri="{FF2B5EF4-FFF2-40B4-BE49-F238E27FC236}">
                  <a16:creationId xmlns:a16="http://schemas.microsoft.com/office/drawing/2014/main" id="{FAF0AF38-E749-81D6-4B75-08FE7B37F6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8" y="2784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" name="Line 30">
              <a:extLst>
                <a:ext uri="{FF2B5EF4-FFF2-40B4-BE49-F238E27FC236}">
                  <a16:creationId xmlns:a16="http://schemas.microsoft.com/office/drawing/2014/main" id="{55B8BCF2-FEFE-FFD1-839F-25A7C3D917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784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" name="Line 31">
              <a:extLst>
                <a:ext uri="{FF2B5EF4-FFF2-40B4-BE49-F238E27FC236}">
                  <a16:creationId xmlns:a16="http://schemas.microsoft.com/office/drawing/2014/main" id="{B5294E03-66C2-7A29-1B34-6F52040F40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3600"/>
              <a:ext cx="2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" name="Line 32">
              <a:extLst>
                <a:ext uri="{FF2B5EF4-FFF2-40B4-BE49-F238E27FC236}">
                  <a16:creationId xmlns:a16="http://schemas.microsoft.com/office/drawing/2014/main" id="{38D57A5F-6755-9CA0-5C85-2F8B5F4E07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4" y="321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7" name="Line 33">
              <a:extLst>
                <a:ext uri="{FF2B5EF4-FFF2-40B4-BE49-F238E27FC236}">
                  <a16:creationId xmlns:a16="http://schemas.microsoft.com/office/drawing/2014/main" id="{B00D874D-10E2-C79D-80F9-AE3F3183DD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36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58" name="Oval 28">
            <a:extLst>
              <a:ext uri="{FF2B5EF4-FFF2-40B4-BE49-F238E27FC236}">
                <a16:creationId xmlns:a16="http://schemas.microsoft.com/office/drawing/2014/main" id="{2042E323-200D-D383-A35D-71B1AE4DE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2167" y="5408613"/>
            <a:ext cx="149225" cy="119062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59" name="Oval 29">
            <a:extLst>
              <a:ext uri="{FF2B5EF4-FFF2-40B4-BE49-F238E27FC236}">
                <a16:creationId xmlns:a16="http://schemas.microsoft.com/office/drawing/2014/main" id="{D92B6636-E776-0899-0FD9-6696C3D22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379" y="6035675"/>
            <a:ext cx="149225" cy="1206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8AAEF249-0E43-D03A-BA98-313C860EFA56}"/>
              </a:ext>
            </a:extLst>
          </p:cNvPr>
          <p:cNvCxnSpPr>
            <a:stCxn id="54" idx="1"/>
            <a:endCxn id="58" idx="3"/>
          </p:cNvCxnSpPr>
          <p:nvPr/>
        </p:nvCxnSpPr>
        <p:spPr>
          <a:xfrm>
            <a:off x="5365180" y="5494488"/>
            <a:ext cx="1318840" cy="157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4FF9D2C2-E808-4406-9396-2D9F7394E824}"/>
              </a:ext>
            </a:extLst>
          </p:cNvPr>
          <p:cNvCxnSpPr>
            <a:stCxn id="53" idx="1"/>
            <a:endCxn id="58" idx="5"/>
          </p:cNvCxnSpPr>
          <p:nvPr/>
        </p:nvCxnSpPr>
        <p:spPr>
          <a:xfrm flipH="1">
            <a:off x="6789539" y="5494488"/>
            <a:ext cx="1318841" cy="157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67450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2BA08C16-072A-8BC1-3B87-F1893A54E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5287" y="1225689"/>
            <a:ext cx="4862513" cy="563231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boolean</a:t>
            </a: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coldOutside</a:t>
            </a: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, snowing;</a:t>
            </a:r>
            <a:r>
              <a:rPr lang="en-US" altLang="en-US" sz="2000" baseline="0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endParaRPr lang="en-US" altLang="en-US" sz="2000" dirty="0"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coldOutside</a:t>
            </a: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= true;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aseline="0" dirty="0">
                <a:latin typeface="Consolas" panose="020B0609020204030204" pitchFamily="49" charset="0"/>
                <a:cs typeface="Courier New" panose="02070309020205020404" pitchFamily="49" charset="0"/>
              </a:rPr>
              <a:t>snowing = false; </a:t>
            </a:r>
            <a:endParaRPr lang="en-US" altLang="en-US" sz="2000" dirty="0"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if (</a:t>
            </a:r>
            <a:r>
              <a:rPr lang="en-US" alt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coldOutside</a:t>
            </a: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</a:t>
            </a:r>
            <a:r>
              <a:rPr lang="en-US" altLang="en-US" sz="2000" dirty="0">
                <a:solidFill>
                  <a:srgbClr val="0000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if (snowing)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{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 </a:t>
            </a:r>
            <a:r>
              <a:rPr lang="en-US" altLang="en-US" sz="2000" dirty="0" err="1">
                <a:solidFill>
                  <a:srgbClr val="0000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wearParka</a:t>
            </a:r>
            <a:r>
              <a:rPr lang="en-US" altLang="en-US" sz="2000" dirty="0">
                <a:solidFill>
                  <a:srgbClr val="0000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}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else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{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 </a:t>
            </a:r>
            <a:r>
              <a:rPr lang="en-US" altLang="en-US" sz="2000" dirty="0" err="1">
                <a:solidFill>
                  <a:srgbClr val="0000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wearJacket</a:t>
            </a:r>
            <a:r>
              <a:rPr lang="en-US" altLang="en-US" sz="2000" dirty="0">
                <a:solidFill>
                  <a:srgbClr val="0000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FF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}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</a:t>
            </a:r>
            <a:r>
              <a:rPr lang="en-US" alt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wearShorts</a:t>
            </a: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441F5B8-9549-B3AD-EDD9-FE6087B5E2AD}"/>
              </a:ext>
            </a:extLst>
          </p:cNvPr>
          <p:cNvSpPr txBox="1">
            <a:spLocks noChangeArrowheads="1"/>
          </p:cNvSpPr>
          <p:nvPr/>
        </p:nvSpPr>
        <p:spPr>
          <a:xfrm>
            <a:off x="1392382" y="0"/>
            <a:ext cx="4703618" cy="9859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Nested </a:t>
            </a:r>
            <a:r>
              <a:rPr lang="en-US" altLang="en-US" sz="3200">
                <a:latin typeface="Courier New" panose="02070309020205020404" pitchFamily="49" charset="0"/>
              </a:rPr>
              <a:t>if</a:t>
            </a:r>
            <a:r>
              <a:rPr lang="en-US" altLang="en-US" sz="3200"/>
              <a:t> Statements</a:t>
            </a:r>
            <a:endParaRPr lang="en-US" altLang="en-US" sz="3200" dirty="0"/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25F0407A-A063-4608-1B42-0BCD081C2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0419" y="2850425"/>
            <a:ext cx="2895600" cy="2382838"/>
          </a:xfrm>
          <a:prstGeom prst="rect">
            <a:avLst/>
          </a:prstGeom>
          <a:noFill/>
          <a:ln w="9525">
            <a:solidFill>
              <a:srgbClr val="0000FF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F86CF0-BD56-BD3F-AB5E-FC045FF944ED}"/>
              </a:ext>
            </a:extLst>
          </p:cNvPr>
          <p:cNvSpPr txBox="1"/>
          <p:nvPr/>
        </p:nvSpPr>
        <p:spPr>
          <a:xfrm>
            <a:off x="6445836" y="2847106"/>
            <a:ext cx="5105400" cy="2652713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Freeform: Shape 3">
            <a:extLst>
              <a:ext uri="{FF2B5EF4-FFF2-40B4-BE49-F238E27FC236}">
                <a16:creationId xmlns:a16="http://schemas.microsoft.com/office/drawing/2014/main" id="{647B3558-C01E-B9B1-93D4-CB7F9DA85DEC}"/>
              </a:ext>
            </a:extLst>
          </p:cNvPr>
          <p:cNvSpPr>
            <a:spLocks/>
          </p:cNvSpPr>
          <p:nvPr/>
        </p:nvSpPr>
        <p:spPr bwMode="auto">
          <a:xfrm>
            <a:off x="6599824" y="2864569"/>
            <a:ext cx="4699000" cy="2635250"/>
          </a:xfrm>
          <a:custGeom>
            <a:avLst/>
            <a:gdLst>
              <a:gd name="T0" fmla="*/ 3005483 w 4699645"/>
              <a:gd name="T1" fmla="*/ 31992 h 2636703"/>
              <a:gd name="T2" fmla="*/ 3200436 w 4699645"/>
              <a:gd name="T3" fmla="*/ 87995 h 2636703"/>
              <a:gd name="T4" fmla="*/ 3379139 w 4699645"/>
              <a:gd name="T5" fmla="*/ 167990 h 2636703"/>
              <a:gd name="T6" fmla="*/ 3622827 w 4699645"/>
              <a:gd name="T7" fmla="*/ 263983 h 2636703"/>
              <a:gd name="T8" fmla="*/ 3825900 w 4699645"/>
              <a:gd name="T9" fmla="*/ 359977 h 2636703"/>
              <a:gd name="T10" fmla="*/ 3963990 w 4699645"/>
              <a:gd name="T11" fmla="*/ 439971 h 2636703"/>
              <a:gd name="T12" fmla="*/ 4045220 w 4699645"/>
              <a:gd name="T13" fmla="*/ 471968 h 2636703"/>
              <a:gd name="T14" fmla="*/ 4223923 w 4699645"/>
              <a:gd name="T15" fmla="*/ 591961 h 2636703"/>
              <a:gd name="T16" fmla="*/ 4305153 w 4699645"/>
              <a:gd name="T17" fmla="*/ 679955 h 2636703"/>
              <a:gd name="T18" fmla="*/ 4370136 w 4699645"/>
              <a:gd name="T19" fmla="*/ 783948 h 2636703"/>
              <a:gd name="T20" fmla="*/ 4475735 w 4699645"/>
              <a:gd name="T21" fmla="*/ 919938 h 2636703"/>
              <a:gd name="T22" fmla="*/ 4540718 w 4699645"/>
              <a:gd name="T23" fmla="*/ 1015934 h 2636703"/>
              <a:gd name="T24" fmla="*/ 4605702 w 4699645"/>
              <a:gd name="T25" fmla="*/ 1143923 h 2636703"/>
              <a:gd name="T26" fmla="*/ 4662562 w 4699645"/>
              <a:gd name="T27" fmla="*/ 1295914 h 2636703"/>
              <a:gd name="T28" fmla="*/ 4630069 w 4699645"/>
              <a:gd name="T29" fmla="*/ 1775882 h 2636703"/>
              <a:gd name="T30" fmla="*/ 4556963 w 4699645"/>
              <a:gd name="T31" fmla="*/ 1927870 h 2636703"/>
              <a:gd name="T32" fmla="*/ 4475735 w 4699645"/>
              <a:gd name="T33" fmla="*/ 2047863 h 2636703"/>
              <a:gd name="T34" fmla="*/ 4394505 w 4699645"/>
              <a:gd name="T35" fmla="*/ 2151855 h 2636703"/>
              <a:gd name="T36" fmla="*/ 4305153 w 4699645"/>
              <a:gd name="T37" fmla="*/ 2247849 h 2636703"/>
              <a:gd name="T38" fmla="*/ 4175186 w 4699645"/>
              <a:gd name="T39" fmla="*/ 2327844 h 2636703"/>
              <a:gd name="T40" fmla="*/ 4045220 w 4699645"/>
              <a:gd name="T41" fmla="*/ 2383840 h 2636703"/>
              <a:gd name="T42" fmla="*/ 3817779 w 4699645"/>
              <a:gd name="T43" fmla="*/ 2463834 h 2636703"/>
              <a:gd name="T44" fmla="*/ 3647195 w 4699645"/>
              <a:gd name="T45" fmla="*/ 2495833 h 2636703"/>
              <a:gd name="T46" fmla="*/ 3403510 w 4699645"/>
              <a:gd name="T47" fmla="*/ 2527830 h 2636703"/>
              <a:gd name="T48" fmla="*/ 2290664 w 4699645"/>
              <a:gd name="T49" fmla="*/ 2535831 h 2636703"/>
              <a:gd name="T50" fmla="*/ 1965749 w 4699645"/>
              <a:gd name="T51" fmla="*/ 2495833 h 2636703"/>
              <a:gd name="T52" fmla="*/ 1778924 w 4699645"/>
              <a:gd name="T53" fmla="*/ 2455834 h 2636703"/>
              <a:gd name="T54" fmla="*/ 1575850 w 4699645"/>
              <a:gd name="T55" fmla="*/ 2423838 h 2636703"/>
              <a:gd name="T56" fmla="*/ 1413390 w 4699645"/>
              <a:gd name="T57" fmla="*/ 2383840 h 2636703"/>
              <a:gd name="T58" fmla="*/ 1250933 w 4699645"/>
              <a:gd name="T59" fmla="*/ 2311844 h 2636703"/>
              <a:gd name="T60" fmla="*/ 1112845 w 4699645"/>
              <a:gd name="T61" fmla="*/ 2263847 h 2636703"/>
              <a:gd name="T62" fmla="*/ 836667 w 4699645"/>
              <a:gd name="T63" fmla="*/ 2167851 h 2636703"/>
              <a:gd name="T64" fmla="*/ 698577 w 4699645"/>
              <a:gd name="T65" fmla="*/ 2095858 h 2636703"/>
              <a:gd name="T66" fmla="*/ 495506 w 4699645"/>
              <a:gd name="T67" fmla="*/ 1999865 h 2636703"/>
              <a:gd name="T68" fmla="*/ 398015 w 4699645"/>
              <a:gd name="T69" fmla="*/ 1927870 h 2636703"/>
              <a:gd name="T70" fmla="*/ 333034 w 4699645"/>
              <a:gd name="T71" fmla="*/ 1847876 h 2636703"/>
              <a:gd name="T72" fmla="*/ 162472 w 4699645"/>
              <a:gd name="T73" fmla="*/ 1655885 h 2636703"/>
              <a:gd name="T74" fmla="*/ 48727 w 4699645"/>
              <a:gd name="T75" fmla="*/ 1471902 h 2636703"/>
              <a:gd name="T76" fmla="*/ 0 w 4699645"/>
              <a:gd name="T77" fmla="*/ 1343910 h 2636703"/>
              <a:gd name="T78" fmla="*/ 40600 w 4699645"/>
              <a:gd name="T79" fmla="*/ 1079930 h 2636703"/>
              <a:gd name="T80" fmla="*/ 97491 w 4699645"/>
              <a:gd name="T81" fmla="*/ 991933 h 2636703"/>
              <a:gd name="T82" fmla="*/ 243683 w 4699645"/>
              <a:gd name="T83" fmla="*/ 799947 h 2636703"/>
              <a:gd name="T84" fmla="*/ 349289 w 4699645"/>
              <a:gd name="T85" fmla="*/ 687954 h 2636703"/>
              <a:gd name="T86" fmla="*/ 536105 w 4699645"/>
              <a:gd name="T87" fmla="*/ 527965 h 2636703"/>
              <a:gd name="T88" fmla="*/ 739179 w 4699645"/>
              <a:gd name="T89" fmla="*/ 407974 h 2636703"/>
              <a:gd name="T90" fmla="*/ 926016 w 4699645"/>
              <a:gd name="T91" fmla="*/ 295982 h 2636703"/>
              <a:gd name="T92" fmla="*/ 1096592 w 4699645"/>
              <a:gd name="T93" fmla="*/ 223984 h 2636703"/>
              <a:gd name="T94" fmla="*/ 1218439 w 4699645"/>
              <a:gd name="T95" fmla="*/ 175989 h 2636703"/>
              <a:gd name="T96" fmla="*/ 1340283 w 4699645"/>
              <a:gd name="T97" fmla="*/ 143990 h 2636703"/>
              <a:gd name="T98" fmla="*/ 1730182 w 4699645"/>
              <a:gd name="T99" fmla="*/ 79995 h 2636703"/>
              <a:gd name="T100" fmla="*/ 1933257 w 4699645"/>
              <a:gd name="T101" fmla="*/ 47990 h 2636703"/>
              <a:gd name="T102" fmla="*/ 2103839 w 4699645"/>
              <a:gd name="T103" fmla="*/ 15996 h 2636703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4699645" h="2636703">
                <a:moveTo>
                  <a:pt x="2563586" y="0"/>
                </a:moveTo>
                <a:lnTo>
                  <a:pt x="2898322" y="16329"/>
                </a:lnTo>
                <a:cubicBezTo>
                  <a:pt x="2981865" y="21149"/>
                  <a:pt x="2965477" y="18830"/>
                  <a:pt x="3020786" y="32658"/>
                </a:cubicBezTo>
                <a:cubicBezTo>
                  <a:pt x="3028950" y="38101"/>
                  <a:pt x="3036260" y="45121"/>
                  <a:pt x="3045279" y="48986"/>
                </a:cubicBezTo>
                <a:cubicBezTo>
                  <a:pt x="3055592" y="53406"/>
                  <a:pt x="3066983" y="54716"/>
                  <a:pt x="3077936" y="57150"/>
                </a:cubicBezTo>
                <a:cubicBezTo>
                  <a:pt x="3116325" y="65681"/>
                  <a:pt x="3191268" y="77077"/>
                  <a:pt x="3216729" y="89808"/>
                </a:cubicBezTo>
                <a:cubicBezTo>
                  <a:pt x="3238500" y="100694"/>
                  <a:pt x="3258951" y="114768"/>
                  <a:pt x="3282043" y="122465"/>
                </a:cubicBezTo>
                <a:cubicBezTo>
                  <a:pt x="3298372" y="127908"/>
                  <a:pt x="3315209" y="132013"/>
                  <a:pt x="3331029" y="138793"/>
                </a:cubicBezTo>
                <a:cubicBezTo>
                  <a:pt x="3353402" y="148381"/>
                  <a:pt x="3374242" y="161250"/>
                  <a:pt x="3396343" y="171450"/>
                </a:cubicBezTo>
                <a:cubicBezTo>
                  <a:pt x="3409650" y="177592"/>
                  <a:pt x="3423858" y="181637"/>
                  <a:pt x="3437165" y="187779"/>
                </a:cubicBezTo>
                <a:cubicBezTo>
                  <a:pt x="3459266" y="197979"/>
                  <a:pt x="3479971" y="211168"/>
                  <a:pt x="3502479" y="220436"/>
                </a:cubicBezTo>
                <a:cubicBezTo>
                  <a:pt x="3727101" y="312928"/>
                  <a:pt x="3435525" y="181244"/>
                  <a:pt x="3641272" y="269422"/>
                </a:cubicBezTo>
                <a:cubicBezTo>
                  <a:pt x="3708345" y="298168"/>
                  <a:pt x="3681633" y="294407"/>
                  <a:pt x="3755572" y="334736"/>
                </a:cubicBezTo>
                <a:cubicBezTo>
                  <a:pt x="3763127" y="338857"/>
                  <a:pt x="3771977" y="339959"/>
                  <a:pt x="3780065" y="342900"/>
                </a:cubicBezTo>
                <a:cubicBezTo>
                  <a:pt x="3801917" y="350846"/>
                  <a:pt x="3823527" y="359447"/>
                  <a:pt x="3845379" y="367393"/>
                </a:cubicBezTo>
                <a:cubicBezTo>
                  <a:pt x="3867238" y="375342"/>
                  <a:pt x="3890043" y="380622"/>
                  <a:pt x="3910693" y="391886"/>
                </a:cubicBezTo>
                <a:cubicBezTo>
                  <a:pt x="3927921" y="401283"/>
                  <a:pt x="3945802" y="410666"/>
                  <a:pt x="3959679" y="424543"/>
                </a:cubicBezTo>
                <a:cubicBezTo>
                  <a:pt x="3967843" y="432707"/>
                  <a:pt x="3974565" y="442631"/>
                  <a:pt x="3984172" y="449036"/>
                </a:cubicBezTo>
                <a:cubicBezTo>
                  <a:pt x="3991333" y="453810"/>
                  <a:pt x="4000501" y="454479"/>
                  <a:pt x="4008665" y="457200"/>
                </a:cubicBezTo>
                <a:cubicBezTo>
                  <a:pt x="4016829" y="462643"/>
                  <a:pt x="4024138" y="469664"/>
                  <a:pt x="4033157" y="473529"/>
                </a:cubicBezTo>
                <a:cubicBezTo>
                  <a:pt x="4043471" y="477949"/>
                  <a:pt x="4056006" y="476244"/>
                  <a:pt x="4065815" y="481693"/>
                </a:cubicBezTo>
                <a:cubicBezTo>
                  <a:pt x="4081048" y="490155"/>
                  <a:pt x="4092543" y="504101"/>
                  <a:pt x="4106636" y="514350"/>
                </a:cubicBezTo>
                <a:cubicBezTo>
                  <a:pt x="4154146" y="548903"/>
                  <a:pt x="4140792" y="542065"/>
                  <a:pt x="4180115" y="555172"/>
                </a:cubicBezTo>
                <a:cubicBezTo>
                  <a:pt x="4201886" y="571501"/>
                  <a:pt x="4222785" y="589063"/>
                  <a:pt x="4245429" y="604158"/>
                </a:cubicBezTo>
                <a:cubicBezTo>
                  <a:pt x="4253593" y="609601"/>
                  <a:pt x="4262384" y="614204"/>
                  <a:pt x="4269922" y="620486"/>
                </a:cubicBezTo>
                <a:cubicBezTo>
                  <a:pt x="4278792" y="627878"/>
                  <a:pt x="4286251" y="636815"/>
                  <a:pt x="4294415" y="644979"/>
                </a:cubicBezTo>
                <a:cubicBezTo>
                  <a:pt x="4308763" y="688023"/>
                  <a:pt x="4293096" y="653193"/>
                  <a:pt x="4327072" y="693965"/>
                </a:cubicBezTo>
                <a:cubicBezTo>
                  <a:pt x="4383897" y="762156"/>
                  <a:pt x="4296345" y="671405"/>
                  <a:pt x="4367893" y="742950"/>
                </a:cubicBezTo>
                <a:cubicBezTo>
                  <a:pt x="4373336" y="753836"/>
                  <a:pt x="4379428" y="764421"/>
                  <a:pt x="4384222" y="775608"/>
                </a:cubicBezTo>
                <a:cubicBezTo>
                  <a:pt x="4387612" y="783518"/>
                  <a:pt x="4387612" y="792940"/>
                  <a:pt x="4392386" y="800100"/>
                </a:cubicBezTo>
                <a:cubicBezTo>
                  <a:pt x="4398791" y="809707"/>
                  <a:pt x="4409365" y="815827"/>
                  <a:pt x="4416879" y="824593"/>
                </a:cubicBezTo>
                <a:cubicBezTo>
                  <a:pt x="4425734" y="834924"/>
                  <a:pt x="4433569" y="846103"/>
                  <a:pt x="4441372" y="857250"/>
                </a:cubicBezTo>
                <a:cubicBezTo>
                  <a:pt x="4459260" y="882804"/>
                  <a:pt x="4477728" y="914634"/>
                  <a:pt x="4498522" y="938893"/>
                </a:cubicBezTo>
                <a:cubicBezTo>
                  <a:pt x="4506036" y="947659"/>
                  <a:pt x="4514851" y="955222"/>
                  <a:pt x="4523015" y="963386"/>
                </a:cubicBezTo>
                <a:cubicBezTo>
                  <a:pt x="4542427" y="1021624"/>
                  <a:pt x="4514901" y="951215"/>
                  <a:pt x="4555672" y="1012372"/>
                </a:cubicBezTo>
                <a:cubicBezTo>
                  <a:pt x="4560446" y="1019533"/>
                  <a:pt x="4559566" y="1029393"/>
                  <a:pt x="4563836" y="1036865"/>
                </a:cubicBezTo>
                <a:cubicBezTo>
                  <a:pt x="4570587" y="1048679"/>
                  <a:pt x="4580165" y="1058636"/>
                  <a:pt x="4588329" y="1069522"/>
                </a:cubicBezTo>
                <a:cubicBezTo>
                  <a:pt x="4591050" y="1077686"/>
                  <a:pt x="4593103" y="1086105"/>
                  <a:pt x="4596493" y="1094015"/>
                </a:cubicBezTo>
                <a:cubicBezTo>
                  <a:pt x="4612578" y="1131547"/>
                  <a:pt x="4616488" y="1125285"/>
                  <a:pt x="4629150" y="1167493"/>
                </a:cubicBezTo>
                <a:cubicBezTo>
                  <a:pt x="4647028" y="1227085"/>
                  <a:pt x="4621306" y="1192305"/>
                  <a:pt x="4661807" y="1232808"/>
                </a:cubicBezTo>
                <a:cubicBezTo>
                  <a:pt x="4664529" y="1249136"/>
                  <a:pt x="4665616" y="1265823"/>
                  <a:pt x="4669972" y="1281793"/>
                </a:cubicBezTo>
                <a:cubicBezTo>
                  <a:pt x="4673828" y="1295932"/>
                  <a:pt x="4681154" y="1308893"/>
                  <a:pt x="4686300" y="1322615"/>
                </a:cubicBezTo>
                <a:cubicBezTo>
                  <a:pt x="4689322" y="1330673"/>
                  <a:pt x="4691743" y="1338944"/>
                  <a:pt x="4694465" y="1347108"/>
                </a:cubicBezTo>
                <a:cubicBezTo>
                  <a:pt x="4693358" y="1395833"/>
                  <a:pt x="4714663" y="1620278"/>
                  <a:pt x="4678136" y="1738993"/>
                </a:cubicBezTo>
                <a:cubicBezTo>
                  <a:pt x="4670543" y="1763669"/>
                  <a:pt x="4661807" y="1787979"/>
                  <a:pt x="4653643" y="1812472"/>
                </a:cubicBezTo>
                <a:lnTo>
                  <a:pt x="4637315" y="1861458"/>
                </a:lnTo>
                <a:cubicBezTo>
                  <a:pt x="4628871" y="1886789"/>
                  <a:pt x="4627949" y="1893396"/>
                  <a:pt x="4612822" y="1918608"/>
                </a:cubicBezTo>
                <a:cubicBezTo>
                  <a:pt x="4602726" y="1935436"/>
                  <a:pt x="4591051" y="1951265"/>
                  <a:pt x="4580165" y="1967593"/>
                </a:cubicBezTo>
                <a:lnTo>
                  <a:pt x="4563836" y="1992086"/>
                </a:lnTo>
                <a:cubicBezTo>
                  <a:pt x="4553570" y="2022886"/>
                  <a:pt x="4551088" y="2037492"/>
                  <a:pt x="4523015" y="2065565"/>
                </a:cubicBezTo>
                <a:cubicBezTo>
                  <a:pt x="4514851" y="2073729"/>
                  <a:pt x="4505611" y="2080944"/>
                  <a:pt x="4498522" y="2090058"/>
                </a:cubicBezTo>
                <a:cubicBezTo>
                  <a:pt x="4486474" y="2105548"/>
                  <a:pt x="4476751" y="2122715"/>
                  <a:pt x="4465865" y="2139043"/>
                </a:cubicBezTo>
                <a:cubicBezTo>
                  <a:pt x="4460422" y="2147207"/>
                  <a:pt x="4456474" y="2156598"/>
                  <a:pt x="4449536" y="2163536"/>
                </a:cubicBezTo>
                <a:cubicBezTo>
                  <a:pt x="4438650" y="2174422"/>
                  <a:pt x="4426496" y="2184172"/>
                  <a:pt x="4416879" y="2196193"/>
                </a:cubicBezTo>
                <a:cubicBezTo>
                  <a:pt x="4404620" y="2211517"/>
                  <a:pt x="4399922" y="2233404"/>
                  <a:pt x="4384222" y="2245179"/>
                </a:cubicBezTo>
                <a:cubicBezTo>
                  <a:pt x="4373336" y="2253343"/>
                  <a:pt x="4361896" y="2260817"/>
                  <a:pt x="4351565" y="2269672"/>
                </a:cubicBezTo>
                <a:cubicBezTo>
                  <a:pt x="4342799" y="2277186"/>
                  <a:pt x="4335942" y="2286773"/>
                  <a:pt x="4327072" y="2294165"/>
                </a:cubicBezTo>
                <a:cubicBezTo>
                  <a:pt x="4319534" y="2300447"/>
                  <a:pt x="4310117" y="2304211"/>
                  <a:pt x="4302579" y="2310493"/>
                </a:cubicBezTo>
                <a:cubicBezTo>
                  <a:pt x="4277868" y="2331085"/>
                  <a:pt x="4264477" y="2358798"/>
                  <a:pt x="4229100" y="2367643"/>
                </a:cubicBezTo>
                <a:lnTo>
                  <a:pt x="4196443" y="2375808"/>
                </a:lnTo>
                <a:cubicBezTo>
                  <a:pt x="4149106" y="2423144"/>
                  <a:pt x="4198775" y="2383272"/>
                  <a:pt x="4114800" y="2408465"/>
                </a:cubicBezTo>
                <a:cubicBezTo>
                  <a:pt x="4105402" y="2411285"/>
                  <a:pt x="4099083" y="2420405"/>
                  <a:pt x="4090307" y="2424793"/>
                </a:cubicBezTo>
                <a:cubicBezTo>
                  <a:pt x="4082610" y="2428642"/>
                  <a:pt x="4073512" y="2429109"/>
                  <a:pt x="4065815" y="2432958"/>
                </a:cubicBezTo>
                <a:cubicBezTo>
                  <a:pt x="4057039" y="2437346"/>
                  <a:pt x="4050098" y="2444898"/>
                  <a:pt x="4041322" y="2449286"/>
                </a:cubicBezTo>
                <a:cubicBezTo>
                  <a:pt x="4015403" y="2462245"/>
                  <a:pt x="3945922" y="2483808"/>
                  <a:pt x="3927022" y="2490108"/>
                </a:cubicBezTo>
                <a:cubicBezTo>
                  <a:pt x="3870651" y="2508898"/>
                  <a:pt x="3938487" y="2486980"/>
                  <a:pt x="3837215" y="2514600"/>
                </a:cubicBezTo>
                <a:cubicBezTo>
                  <a:pt x="3828912" y="2516864"/>
                  <a:pt x="3821189" y="2521225"/>
                  <a:pt x="3812722" y="2522765"/>
                </a:cubicBezTo>
                <a:cubicBezTo>
                  <a:pt x="3791135" y="2526690"/>
                  <a:pt x="3769050" y="2527322"/>
                  <a:pt x="3747407" y="2530929"/>
                </a:cubicBezTo>
                <a:cubicBezTo>
                  <a:pt x="3720032" y="2535492"/>
                  <a:pt x="3692807" y="2541017"/>
                  <a:pt x="3665765" y="2547258"/>
                </a:cubicBezTo>
                <a:cubicBezTo>
                  <a:pt x="3657379" y="2549193"/>
                  <a:pt x="3649791" y="2554205"/>
                  <a:pt x="3641272" y="2555422"/>
                </a:cubicBezTo>
                <a:cubicBezTo>
                  <a:pt x="3611515" y="2559673"/>
                  <a:pt x="3581340" y="2560267"/>
                  <a:pt x="3551465" y="2563586"/>
                </a:cubicBezTo>
                <a:cubicBezTo>
                  <a:pt x="3507852" y="2568432"/>
                  <a:pt x="3464277" y="2573709"/>
                  <a:pt x="3420836" y="2579915"/>
                </a:cubicBezTo>
                <a:cubicBezTo>
                  <a:pt x="3407099" y="2581877"/>
                  <a:pt x="3393796" y="2586458"/>
                  <a:pt x="3380015" y="2588079"/>
                </a:cubicBezTo>
                <a:cubicBezTo>
                  <a:pt x="3347469" y="2591908"/>
                  <a:pt x="3314700" y="2593522"/>
                  <a:pt x="3282043" y="2596243"/>
                </a:cubicBezTo>
                <a:cubicBezTo>
                  <a:pt x="2943854" y="2680798"/>
                  <a:pt x="3238893" y="2610030"/>
                  <a:pt x="2302329" y="2588079"/>
                </a:cubicBezTo>
                <a:cubicBezTo>
                  <a:pt x="2269567" y="2587311"/>
                  <a:pt x="2236947" y="2583346"/>
                  <a:pt x="2204357" y="2579915"/>
                </a:cubicBezTo>
                <a:cubicBezTo>
                  <a:pt x="1925120" y="2550521"/>
                  <a:pt x="2374169" y="2596008"/>
                  <a:pt x="2090057" y="2555422"/>
                </a:cubicBezTo>
                <a:cubicBezTo>
                  <a:pt x="2052244" y="2550020"/>
                  <a:pt x="2013857" y="2549979"/>
                  <a:pt x="1975757" y="2547258"/>
                </a:cubicBezTo>
                <a:cubicBezTo>
                  <a:pt x="1898663" y="2527983"/>
                  <a:pt x="1990514" y="2550025"/>
                  <a:pt x="1845129" y="2522765"/>
                </a:cubicBezTo>
                <a:cubicBezTo>
                  <a:pt x="1834100" y="2520697"/>
                  <a:pt x="1823261" y="2517683"/>
                  <a:pt x="1812472" y="2514600"/>
                </a:cubicBezTo>
                <a:cubicBezTo>
                  <a:pt x="1804197" y="2512236"/>
                  <a:pt x="1796468" y="2507851"/>
                  <a:pt x="1787979" y="2506436"/>
                </a:cubicBezTo>
                <a:cubicBezTo>
                  <a:pt x="1763671" y="2502385"/>
                  <a:pt x="1738993" y="2500993"/>
                  <a:pt x="1714500" y="2498272"/>
                </a:cubicBezTo>
                <a:cubicBezTo>
                  <a:pt x="1695450" y="2492829"/>
                  <a:pt x="1676823" y="2485594"/>
                  <a:pt x="1657350" y="2481943"/>
                </a:cubicBezTo>
                <a:cubicBezTo>
                  <a:pt x="1633129" y="2477401"/>
                  <a:pt x="1608268" y="2477264"/>
                  <a:pt x="1583872" y="2473779"/>
                </a:cubicBezTo>
                <a:cubicBezTo>
                  <a:pt x="1570135" y="2471817"/>
                  <a:pt x="1556657" y="2468336"/>
                  <a:pt x="1543050" y="2465615"/>
                </a:cubicBezTo>
                <a:cubicBezTo>
                  <a:pt x="1529443" y="2460172"/>
                  <a:pt x="1516132" y="2453920"/>
                  <a:pt x="1502229" y="2449286"/>
                </a:cubicBezTo>
                <a:cubicBezTo>
                  <a:pt x="1477873" y="2441167"/>
                  <a:pt x="1444701" y="2436977"/>
                  <a:pt x="1420586" y="2432958"/>
                </a:cubicBezTo>
                <a:cubicBezTo>
                  <a:pt x="1410050" y="2426636"/>
                  <a:pt x="1362725" y="2396821"/>
                  <a:pt x="1347107" y="2392136"/>
                </a:cubicBezTo>
                <a:cubicBezTo>
                  <a:pt x="1331252" y="2387379"/>
                  <a:pt x="1314450" y="2386693"/>
                  <a:pt x="1298122" y="2383972"/>
                </a:cubicBezTo>
                <a:cubicBezTo>
                  <a:pt x="1284515" y="2375808"/>
                  <a:pt x="1271801" y="2365924"/>
                  <a:pt x="1257300" y="2359479"/>
                </a:cubicBezTo>
                <a:cubicBezTo>
                  <a:pt x="1247046" y="2354922"/>
                  <a:pt x="1235468" y="2354267"/>
                  <a:pt x="1224643" y="2351315"/>
                </a:cubicBezTo>
                <a:cubicBezTo>
                  <a:pt x="1205529" y="2346102"/>
                  <a:pt x="1185985" y="2342098"/>
                  <a:pt x="1167493" y="2334986"/>
                </a:cubicBezTo>
                <a:cubicBezTo>
                  <a:pt x="1150454" y="2328432"/>
                  <a:pt x="1135359" y="2317515"/>
                  <a:pt x="1118507" y="2310493"/>
                </a:cubicBezTo>
                <a:cubicBezTo>
                  <a:pt x="1063178" y="2287439"/>
                  <a:pt x="1071738" y="2299424"/>
                  <a:pt x="1012372" y="2277836"/>
                </a:cubicBezTo>
                <a:cubicBezTo>
                  <a:pt x="1000934" y="2273677"/>
                  <a:pt x="990901" y="2266302"/>
                  <a:pt x="979715" y="2261508"/>
                </a:cubicBezTo>
                <a:cubicBezTo>
                  <a:pt x="899678" y="2227206"/>
                  <a:pt x="912736" y="2233040"/>
                  <a:pt x="840922" y="2212522"/>
                </a:cubicBezTo>
                <a:cubicBezTo>
                  <a:pt x="830036" y="2201636"/>
                  <a:pt x="820792" y="2188813"/>
                  <a:pt x="808265" y="2179865"/>
                </a:cubicBezTo>
                <a:cubicBezTo>
                  <a:pt x="801262" y="2174863"/>
                  <a:pt x="791636" y="2175195"/>
                  <a:pt x="783772" y="2171700"/>
                </a:cubicBezTo>
                <a:cubicBezTo>
                  <a:pt x="707889" y="2137974"/>
                  <a:pt x="762860" y="2154227"/>
                  <a:pt x="702129" y="2139043"/>
                </a:cubicBezTo>
                <a:cubicBezTo>
                  <a:pt x="685800" y="2128157"/>
                  <a:pt x="670926" y="2114685"/>
                  <a:pt x="653143" y="2106386"/>
                </a:cubicBezTo>
                <a:cubicBezTo>
                  <a:pt x="558716" y="2062320"/>
                  <a:pt x="607636" y="2099961"/>
                  <a:pt x="538843" y="2065565"/>
                </a:cubicBezTo>
                <a:cubicBezTo>
                  <a:pt x="524650" y="2058468"/>
                  <a:pt x="511893" y="2048779"/>
                  <a:pt x="498022" y="2041072"/>
                </a:cubicBezTo>
                <a:cubicBezTo>
                  <a:pt x="487383" y="2035161"/>
                  <a:pt x="475269" y="2031817"/>
                  <a:pt x="465365" y="2024743"/>
                </a:cubicBezTo>
                <a:cubicBezTo>
                  <a:pt x="455970" y="2018032"/>
                  <a:pt x="449561" y="2007853"/>
                  <a:pt x="440872" y="2000250"/>
                </a:cubicBezTo>
                <a:cubicBezTo>
                  <a:pt x="427758" y="1988775"/>
                  <a:pt x="413657" y="1978479"/>
                  <a:pt x="400050" y="1967593"/>
                </a:cubicBezTo>
                <a:cubicBezTo>
                  <a:pt x="397329" y="1959429"/>
                  <a:pt x="397487" y="1949634"/>
                  <a:pt x="391886" y="1943100"/>
                </a:cubicBezTo>
                <a:cubicBezTo>
                  <a:pt x="380546" y="1929869"/>
                  <a:pt x="363387" y="1922765"/>
                  <a:pt x="351065" y="1910443"/>
                </a:cubicBezTo>
                <a:cubicBezTo>
                  <a:pt x="344127" y="1903505"/>
                  <a:pt x="340179" y="1894114"/>
                  <a:pt x="334736" y="1885950"/>
                </a:cubicBezTo>
                <a:cubicBezTo>
                  <a:pt x="312844" y="1820273"/>
                  <a:pt x="346939" y="1910389"/>
                  <a:pt x="261257" y="1796143"/>
                </a:cubicBezTo>
                <a:cubicBezTo>
                  <a:pt x="222911" y="1745014"/>
                  <a:pt x="246384" y="1773104"/>
                  <a:pt x="187779" y="1714500"/>
                </a:cubicBezTo>
                <a:lnTo>
                  <a:pt x="163286" y="1690008"/>
                </a:lnTo>
                <a:lnTo>
                  <a:pt x="138793" y="1665515"/>
                </a:lnTo>
                <a:cubicBezTo>
                  <a:pt x="101036" y="1552239"/>
                  <a:pt x="146332" y="1670919"/>
                  <a:pt x="97972" y="1583872"/>
                </a:cubicBezTo>
                <a:cubicBezTo>
                  <a:pt x="46152" y="1490598"/>
                  <a:pt x="125302" y="1597623"/>
                  <a:pt x="48986" y="1502229"/>
                </a:cubicBezTo>
                <a:cubicBezTo>
                  <a:pt x="43543" y="1485900"/>
                  <a:pt x="42204" y="1467564"/>
                  <a:pt x="32657" y="1453243"/>
                </a:cubicBezTo>
                <a:cubicBezTo>
                  <a:pt x="27214" y="1445079"/>
                  <a:pt x="20717" y="1437526"/>
                  <a:pt x="16329" y="1428750"/>
                </a:cubicBezTo>
                <a:cubicBezTo>
                  <a:pt x="10473" y="1417039"/>
                  <a:pt x="2615" y="1382061"/>
                  <a:pt x="0" y="1371600"/>
                </a:cubicBezTo>
                <a:cubicBezTo>
                  <a:pt x="1453" y="1342533"/>
                  <a:pt x="-637" y="1224047"/>
                  <a:pt x="16329" y="1167493"/>
                </a:cubicBezTo>
                <a:cubicBezTo>
                  <a:pt x="20540" y="1153456"/>
                  <a:pt x="27511" y="1140394"/>
                  <a:pt x="32657" y="1126672"/>
                </a:cubicBezTo>
                <a:cubicBezTo>
                  <a:pt x="35679" y="1118614"/>
                  <a:pt x="38458" y="1110454"/>
                  <a:pt x="40822" y="1102179"/>
                </a:cubicBezTo>
                <a:cubicBezTo>
                  <a:pt x="43905" y="1091390"/>
                  <a:pt x="43419" y="1079264"/>
                  <a:pt x="48986" y="1069522"/>
                </a:cubicBezTo>
                <a:cubicBezTo>
                  <a:pt x="54714" y="1059497"/>
                  <a:pt x="65965" y="1053795"/>
                  <a:pt x="73479" y="1045029"/>
                </a:cubicBezTo>
                <a:cubicBezTo>
                  <a:pt x="82334" y="1034698"/>
                  <a:pt x="91116" y="1024126"/>
                  <a:pt x="97972" y="1012372"/>
                </a:cubicBezTo>
                <a:cubicBezTo>
                  <a:pt x="110237" y="991347"/>
                  <a:pt x="116024" y="966531"/>
                  <a:pt x="130629" y="947058"/>
                </a:cubicBezTo>
                <a:cubicBezTo>
                  <a:pt x="149103" y="922426"/>
                  <a:pt x="180102" y="908145"/>
                  <a:pt x="195943" y="881743"/>
                </a:cubicBezTo>
                <a:cubicBezTo>
                  <a:pt x="247416" y="795956"/>
                  <a:pt x="193906" y="877657"/>
                  <a:pt x="244929" y="816429"/>
                </a:cubicBezTo>
                <a:cubicBezTo>
                  <a:pt x="251211" y="808891"/>
                  <a:pt x="254657" y="799196"/>
                  <a:pt x="261257" y="791936"/>
                </a:cubicBezTo>
                <a:cubicBezTo>
                  <a:pt x="281968" y="769154"/>
                  <a:pt x="304800" y="748393"/>
                  <a:pt x="326572" y="726622"/>
                </a:cubicBezTo>
                <a:cubicBezTo>
                  <a:pt x="334736" y="718458"/>
                  <a:pt x="342195" y="709521"/>
                  <a:pt x="351065" y="702129"/>
                </a:cubicBezTo>
                <a:lnTo>
                  <a:pt x="449036" y="620486"/>
                </a:lnTo>
                <a:cubicBezTo>
                  <a:pt x="471078" y="601750"/>
                  <a:pt x="493894" y="583792"/>
                  <a:pt x="514350" y="563336"/>
                </a:cubicBezTo>
                <a:cubicBezTo>
                  <a:pt x="522514" y="555172"/>
                  <a:pt x="529236" y="545248"/>
                  <a:pt x="538843" y="538843"/>
                </a:cubicBezTo>
                <a:cubicBezTo>
                  <a:pt x="554033" y="528716"/>
                  <a:pt x="572639" y="524477"/>
                  <a:pt x="587829" y="514350"/>
                </a:cubicBezTo>
                <a:cubicBezTo>
                  <a:pt x="613647" y="497138"/>
                  <a:pt x="633554" y="471076"/>
                  <a:pt x="661307" y="457200"/>
                </a:cubicBezTo>
                <a:cubicBezTo>
                  <a:pt x="688521" y="443593"/>
                  <a:pt x="718609" y="434635"/>
                  <a:pt x="742950" y="416379"/>
                </a:cubicBezTo>
                <a:cubicBezTo>
                  <a:pt x="792689" y="379075"/>
                  <a:pt x="800430" y="371309"/>
                  <a:pt x="873579" y="334736"/>
                </a:cubicBezTo>
                <a:cubicBezTo>
                  <a:pt x="884465" y="329293"/>
                  <a:pt x="895669" y="324446"/>
                  <a:pt x="906236" y="318408"/>
                </a:cubicBezTo>
                <a:cubicBezTo>
                  <a:pt x="914756" y="313540"/>
                  <a:pt x="922115" y="306778"/>
                  <a:pt x="930729" y="302079"/>
                </a:cubicBezTo>
                <a:cubicBezTo>
                  <a:pt x="952098" y="290423"/>
                  <a:pt x="974272" y="280308"/>
                  <a:pt x="996043" y="269422"/>
                </a:cubicBezTo>
                <a:cubicBezTo>
                  <a:pt x="1006929" y="263979"/>
                  <a:pt x="1017154" y="256942"/>
                  <a:pt x="1028700" y="253093"/>
                </a:cubicBezTo>
                <a:cubicBezTo>
                  <a:pt x="1053193" y="244929"/>
                  <a:pt x="1080697" y="242921"/>
                  <a:pt x="1102179" y="228600"/>
                </a:cubicBezTo>
                <a:cubicBezTo>
                  <a:pt x="1110343" y="223157"/>
                  <a:pt x="1117896" y="216660"/>
                  <a:pt x="1126672" y="212272"/>
                </a:cubicBezTo>
                <a:cubicBezTo>
                  <a:pt x="1134369" y="208423"/>
                  <a:pt x="1143107" y="207130"/>
                  <a:pt x="1151165" y="204108"/>
                </a:cubicBezTo>
                <a:cubicBezTo>
                  <a:pt x="1241258" y="170323"/>
                  <a:pt x="1148020" y="201508"/>
                  <a:pt x="1224643" y="179615"/>
                </a:cubicBezTo>
                <a:cubicBezTo>
                  <a:pt x="1232918" y="177251"/>
                  <a:pt x="1241078" y="174472"/>
                  <a:pt x="1249136" y="171450"/>
                </a:cubicBezTo>
                <a:cubicBezTo>
                  <a:pt x="1262858" y="166304"/>
                  <a:pt x="1275739" y="158676"/>
                  <a:pt x="1289957" y="155122"/>
                </a:cubicBezTo>
                <a:cubicBezTo>
                  <a:pt x="1308626" y="150455"/>
                  <a:pt x="1328057" y="149679"/>
                  <a:pt x="1347107" y="146958"/>
                </a:cubicBezTo>
                <a:cubicBezTo>
                  <a:pt x="1416908" y="123691"/>
                  <a:pt x="1379014" y="132764"/>
                  <a:pt x="1461407" y="122465"/>
                </a:cubicBezTo>
                <a:cubicBezTo>
                  <a:pt x="1578136" y="93282"/>
                  <a:pt x="1475704" y="115163"/>
                  <a:pt x="1624693" y="97972"/>
                </a:cubicBezTo>
                <a:cubicBezTo>
                  <a:pt x="1662926" y="93560"/>
                  <a:pt x="1700803" y="86417"/>
                  <a:pt x="1738993" y="81643"/>
                </a:cubicBezTo>
                <a:cubicBezTo>
                  <a:pt x="1795757" y="74548"/>
                  <a:pt x="1801509" y="74730"/>
                  <a:pt x="1853293" y="65315"/>
                </a:cubicBezTo>
                <a:cubicBezTo>
                  <a:pt x="1866946" y="62833"/>
                  <a:pt x="1880462" y="59632"/>
                  <a:pt x="1894115" y="57150"/>
                </a:cubicBezTo>
                <a:cubicBezTo>
                  <a:pt x="1910402" y="54189"/>
                  <a:pt x="1927041" y="53001"/>
                  <a:pt x="1943100" y="48986"/>
                </a:cubicBezTo>
                <a:cubicBezTo>
                  <a:pt x="1959798" y="44812"/>
                  <a:pt x="1975047" y="35092"/>
                  <a:pt x="1992086" y="32658"/>
                </a:cubicBezTo>
                <a:lnTo>
                  <a:pt x="2049236" y="24493"/>
                </a:lnTo>
                <a:cubicBezTo>
                  <a:pt x="2070984" y="21593"/>
                  <a:pt x="2092908" y="19936"/>
                  <a:pt x="2114550" y="16329"/>
                </a:cubicBezTo>
                <a:cubicBezTo>
                  <a:pt x="2171456" y="6845"/>
                  <a:pt x="2126785" y="8165"/>
                  <a:pt x="2163536" y="8165"/>
                </a:cubicBezTo>
              </a:path>
            </a:pathLst>
          </a:cu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/>
          <a:lstStyle/>
          <a:p>
            <a:endParaRPr lang="en-US"/>
          </a:p>
        </p:txBody>
      </p:sp>
      <p:grpSp>
        <p:nvGrpSpPr>
          <p:cNvPr id="7" name="Group 34">
            <a:extLst>
              <a:ext uri="{FF2B5EF4-FFF2-40B4-BE49-F238E27FC236}">
                <a16:creationId xmlns:a16="http://schemas.microsoft.com/office/drawing/2014/main" id="{64F38586-33E5-1108-7DA8-69DD1B5888FB}"/>
              </a:ext>
            </a:extLst>
          </p:cNvPr>
          <p:cNvGrpSpPr>
            <a:grpSpLocks/>
          </p:cNvGrpSpPr>
          <p:nvPr/>
        </p:nvGrpSpPr>
        <p:grpSpPr bwMode="auto">
          <a:xfrm>
            <a:off x="4007436" y="1102594"/>
            <a:ext cx="7010400" cy="4953000"/>
            <a:chOff x="864" y="672"/>
            <a:chExt cx="4416" cy="3120"/>
          </a:xfrm>
        </p:grpSpPr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00C866DA-B086-7337-2FA7-039171811B2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1371">
              <a:off x="2368" y="1097"/>
              <a:ext cx="782" cy="783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1800" baseline="0"/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AAFBB1B7-A310-B1A6-BA26-95985AD096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2544"/>
              <a:ext cx="864" cy="24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aseline="0" dirty="0"/>
                <a:t>Wear a jacket.</a:t>
              </a:r>
            </a:p>
          </p:txBody>
        </p:sp>
        <p:cxnSp>
          <p:nvCxnSpPr>
            <p:cNvPr id="10" name="AutoShape 7">
              <a:extLst>
                <a:ext uri="{FF2B5EF4-FFF2-40B4-BE49-F238E27FC236}">
                  <a16:creationId xmlns:a16="http://schemas.microsoft.com/office/drawing/2014/main" id="{77F09811-60C3-BC20-EA90-42495B7B0A7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312" y="1488"/>
              <a:ext cx="696" cy="288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Text Box 8">
              <a:extLst>
                <a:ext uri="{FF2B5EF4-FFF2-40B4-BE49-F238E27FC236}">
                  <a16:creationId xmlns:a16="http://schemas.microsoft.com/office/drawing/2014/main" id="{C8D7474F-A41F-AF60-2A75-2553C55D8B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7" y="1246"/>
              <a:ext cx="3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aseline="0"/>
                <a:t>Yes</a:t>
              </a:r>
            </a:p>
          </p:txBody>
        </p:sp>
        <p:sp>
          <p:nvSpPr>
            <p:cNvPr id="12" name="Line 9">
              <a:extLst>
                <a:ext uri="{FF2B5EF4-FFF2-40B4-BE49-F238E27FC236}">
                  <a16:creationId xmlns:a16="http://schemas.microsoft.com/office/drawing/2014/main" id="{08E4CB95-87BA-F510-2424-24EAE01D6D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7" y="6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" name="Text Box 10">
              <a:extLst>
                <a:ext uri="{FF2B5EF4-FFF2-40B4-BE49-F238E27FC236}">
                  <a16:creationId xmlns:a16="http://schemas.microsoft.com/office/drawing/2014/main" id="{E5CD4B38-A7E5-4B77-FFE0-6170606A0C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1296"/>
              <a:ext cx="62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aseline="0"/>
                <a:t>Is it cold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aseline="0"/>
                <a:t>outside?</a:t>
              </a:r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DF822B93-D10B-37B1-3831-A64335162A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1776"/>
              <a:ext cx="1200" cy="24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aseline="0"/>
                <a:t>Wear shorts.</a:t>
              </a:r>
            </a:p>
          </p:txBody>
        </p:sp>
        <p:cxnSp>
          <p:nvCxnSpPr>
            <p:cNvPr id="15" name="AutoShape 12">
              <a:extLst>
                <a:ext uri="{FF2B5EF4-FFF2-40B4-BE49-F238E27FC236}">
                  <a16:creationId xmlns:a16="http://schemas.microsoft.com/office/drawing/2014/main" id="{30FF2B5F-60C7-CCC1-D15A-6BA88572CD65}"/>
                </a:ext>
              </a:extLst>
            </p:cNvPr>
            <p:cNvCxnSpPr>
              <a:cxnSpLocks noChangeShapeType="1"/>
              <a:endCxn id="14" idx="0"/>
            </p:cNvCxnSpPr>
            <p:nvPr/>
          </p:nvCxnSpPr>
          <p:spPr bwMode="auto">
            <a:xfrm rot="10800000" flipV="1">
              <a:off x="1464" y="1489"/>
              <a:ext cx="744" cy="287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F65F3B9-5F22-A90E-3ADB-15FE3EB4952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1371">
              <a:off x="3686" y="1910"/>
              <a:ext cx="620" cy="65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1800" baseline="0"/>
            </a:p>
          </p:txBody>
        </p:sp>
        <p:sp>
          <p:nvSpPr>
            <p:cNvPr id="17" name="Text Box 16">
              <a:extLst>
                <a:ext uri="{FF2B5EF4-FFF2-40B4-BE49-F238E27FC236}">
                  <a16:creationId xmlns:a16="http://schemas.microsoft.com/office/drawing/2014/main" id="{74D56E42-97DC-BA35-552F-2766AB068B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4" y="1968"/>
              <a:ext cx="66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aseline="0" dirty="0"/>
                <a:t>Is it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aseline="0" dirty="0"/>
                <a:t>snowing?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BA17FA1-1666-DE7A-EC0E-8ACFEB1EC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2544"/>
              <a:ext cx="864" cy="24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aseline="0" dirty="0"/>
                <a:t>Wear a parka.</a:t>
              </a:r>
            </a:p>
          </p:txBody>
        </p:sp>
        <p:cxnSp>
          <p:nvCxnSpPr>
            <p:cNvPr id="19" name="AutoShape 18">
              <a:extLst>
                <a:ext uri="{FF2B5EF4-FFF2-40B4-BE49-F238E27FC236}">
                  <a16:creationId xmlns:a16="http://schemas.microsoft.com/office/drawing/2014/main" id="{840AD01D-C52A-030C-275E-78C18AB68B46}"/>
                </a:ext>
              </a:extLst>
            </p:cNvPr>
            <p:cNvCxnSpPr>
              <a:cxnSpLocks noChangeShapeType="1"/>
              <a:endCxn id="9" idx="0"/>
            </p:cNvCxnSpPr>
            <p:nvPr/>
          </p:nvCxnSpPr>
          <p:spPr bwMode="auto">
            <a:xfrm rot="10800000" flipV="1">
              <a:off x="3120" y="2256"/>
              <a:ext cx="456" cy="288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" name="Text Box 20">
              <a:extLst>
                <a:ext uri="{FF2B5EF4-FFF2-40B4-BE49-F238E27FC236}">
                  <a16:creationId xmlns:a16="http://schemas.microsoft.com/office/drawing/2014/main" id="{00A0D052-6630-1C98-D7C3-9A8496C954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1198"/>
              <a:ext cx="2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aseline="0"/>
                <a:t>No</a:t>
              </a:r>
            </a:p>
          </p:txBody>
        </p:sp>
        <p:sp>
          <p:nvSpPr>
            <p:cNvPr id="21" name="Text Box 21">
              <a:extLst>
                <a:ext uri="{FF2B5EF4-FFF2-40B4-BE49-F238E27FC236}">
                  <a16:creationId xmlns:a16="http://schemas.microsoft.com/office/drawing/2014/main" id="{E94C62E7-9A66-1370-B184-D0203FA930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2016"/>
              <a:ext cx="2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aseline="0"/>
                <a:t>No</a:t>
              </a:r>
            </a:p>
          </p:txBody>
        </p:sp>
        <p:cxnSp>
          <p:nvCxnSpPr>
            <p:cNvPr id="22" name="AutoShape 22">
              <a:extLst>
                <a:ext uri="{FF2B5EF4-FFF2-40B4-BE49-F238E27FC236}">
                  <a16:creationId xmlns:a16="http://schemas.microsoft.com/office/drawing/2014/main" id="{8660E56D-1124-6AD3-EA4A-1749EE26F6C7}"/>
                </a:ext>
              </a:extLst>
            </p:cNvPr>
            <p:cNvCxnSpPr>
              <a:cxnSpLocks noChangeShapeType="1"/>
              <a:endCxn id="18" idx="0"/>
            </p:cNvCxnSpPr>
            <p:nvPr/>
          </p:nvCxnSpPr>
          <p:spPr bwMode="auto">
            <a:xfrm>
              <a:off x="4416" y="2208"/>
              <a:ext cx="432" cy="336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" name="Text Box 23">
              <a:extLst>
                <a:ext uri="{FF2B5EF4-FFF2-40B4-BE49-F238E27FC236}">
                  <a16:creationId xmlns:a16="http://schemas.microsoft.com/office/drawing/2014/main" id="{8ACDE226-722A-DF6F-88E7-150AE27505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1968"/>
              <a:ext cx="3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aseline="0"/>
                <a:t>Yes</a:t>
              </a:r>
            </a:p>
          </p:txBody>
        </p:sp>
        <p:sp>
          <p:nvSpPr>
            <p:cNvPr id="24" name="Line 26">
              <a:extLst>
                <a:ext uri="{FF2B5EF4-FFF2-40B4-BE49-F238E27FC236}">
                  <a16:creationId xmlns:a16="http://schemas.microsoft.com/office/drawing/2014/main" id="{5059391A-D4CA-FBE6-BB42-1F45487AF8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2016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Line 27">
              <a:extLst>
                <a:ext uri="{FF2B5EF4-FFF2-40B4-BE49-F238E27FC236}">
                  <a16:creationId xmlns:a16="http://schemas.microsoft.com/office/drawing/2014/main" id="{9DBC80BD-B234-9B3D-7E52-CA942AA45C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3216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Line 28">
              <a:extLst>
                <a:ext uri="{FF2B5EF4-FFF2-40B4-BE49-F238E27FC236}">
                  <a16:creationId xmlns:a16="http://schemas.microsoft.com/office/drawing/2014/main" id="{E36FEB43-4CF2-223A-ECAD-145400DD1D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8" y="2784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" name="Line 30">
              <a:extLst>
                <a:ext uri="{FF2B5EF4-FFF2-40B4-BE49-F238E27FC236}">
                  <a16:creationId xmlns:a16="http://schemas.microsoft.com/office/drawing/2014/main" id="{3B367370-6B9D-F29A-F3C7-1F63014CA1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784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Line 31">
              <a:extLst>
                <a:ext uri="{FF2B5EF4-FFF2-40B4-BE49-F238E27FC236}">
                  <a16:creationId xmlns:a16="http://schemas.microsoft.com/office/drawing/2014/main" id="{96673276-D9D7-1FBF-5977-DE363A16D3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3600"/>
              <a:ext cx="2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Line 32">
              <a:extLst>
                <a:ext uri="{FF2B5EF4-FFF2-40B4-BE49-F238E27FC236}">
                  <a16:creationId xmlns:a16="http://schemas.microsoft.com/office/drawing/2014/main" id="{B790C8AF-4C90-2817-0D24-473DF19816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4" y="321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" name="Line 33">
              <a:extLst>
                <a:ext uri="{FF2B5EF4-FFF2-40B4-BE49-F238E27FC236}">
                  <a16:creationId xmlns:a16="http://schemas.microsoft.com/office/drawing/2014/main" id="{74F22251-5DEE-6F93-B3E7-B3AC4D2A77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36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1" name="Oval 28">
            <a:extLst>
              <a:ext uri="{FF2B5EF4-FFF2-40B4-BE49-F238E27FC236}">
                <a16:creationId xmlns:a16="http://schemas.microsoft.com/office/drawing/2014/main" id="{62BC9968-C00A-854D-0CA8-47609F574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5824" y="5055319"/>
            <a:ext cx="149225" cy="119062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32" name="Oval 29">
            <a:extLst>
              <a:ext uri="{FF2B5EF4-FFF2-40B4-BE49-F238E27FC236}">
                <a16:creationId xmlns:a16="http://schemas.microsoft.com/office/drawing/2014/main" id="{1895318A-1EE7-5079-3B58-D0EBFB478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3036" y="5682381"/>
            <a:ext cx="149225" cy="1206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50A79F2-7EF1-9BF0-DA26-698045C50150}"/>
              </a:ext>
            </a:extLst>
          </p:cNvPr>
          <p:cNvCxnSpPr>
            <a:stCxn id="27" idx="1"/>
            <a:endCxn id="31" idx="3"/>
          </p:cNvCxnSpPr>
          <p:nvPr/>
        </p:nvCxnSpPr>
        <p:spPr>
          <a:xfrm>
            <a:off x="7588837" y="5141194"/>
            <a:ext cx="1318840" cy="157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3268237-1020-E067-E210-BEECD23801EC}"/>
              </a:ext>
            </a:extLst>
          </p:cNvPr>
          <p:cNvCxnSpPr>
            <a:stCxn id="26" idx="1"/>
            <a:endCxn id="31" idx="5"/>
          </p:cNvCxnSpPr>
          <p:nvPr/>
        </p:nvCxnSpPr>
        <p:spPr>
          <a:xfrm flipH="1">
            <a:off x="9013196" y="5141194"/>
            <a:ext cx="1318841" cy="157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48343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BEA4445-2B1B-C080-26CA-E08E61A06B67}"/>
              </a:ext>
            </a:extLst>
          </p:cNvPr>
          <p:cNvSpPr txBox="1">
            <a:spLocks noChangeArrowheads="1"/>
          </p:cNvSpPr>
          <p:nvPr/>
        </p:nvSpPr>
        <p:spPr>
          <a:xfrm>
            <a:off x="1405466" y="194733"/>
            <a:ext cx="5029200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>
                <a:latin typeface="Courier New" panose="02070309020205020404" pitchFamily="49" charset="0"/>
              </a:rPr>
              <a:t>if</a:t>
            </a:r>
            <a:r>
              <a:rPr lang="en-US" altLang="en-US" sz="3200"/>
              <a:t>-</a:t>
            </a:r>
            <a:r>
              <a:rPr lang="en-US" altLang="en-US" sz="3200">
                <a:latin typeface="Courier New" panose="02070309020205020404" pitchFamily="49" charset="0"/>
              </a:rPr>
              <a:t>else</a:t>
            </a:r>
            <a:r>
              <a:rPr lang="en-US" altLang="en-US" sz="3200"/>
              <a:t> Matching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4464CCF-2223-0777-BA9C-DFB83D66A48E}"/>
              </a:ext>
            </a:extLst>
          </p:cNvPr>
          <p:cNvSpPr txBox="1">
            <a:spLocks noChangeArrowheads="1"/>
          </p:cNvSpPr>
          <p:nvPr/>
        </p:nvSpPr>
        <p:spPr>
          <a:xfrm>
            <a:off x="1552221" y="1760537"/>
            <a:ext cx="7862712" cy="3996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indent="-46355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Curly brace use is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required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one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statement to be conditionally executed.</a:t>
            </a:r>
          </a:p>
          <a:p>
            <a:pPr marL="463550" indent="-46355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sometimes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curly braces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help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the program more readable.</a:t>
            </a:r>
          </a:p>
          <a:p>
            <a:pPr marL="463550" indent="-46355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Additionally,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 indentation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makes it much easier to match up else statements with their corresponding </a:t>
            </a:r>
            <a:r>
              <a:rPr lang="en-US" altLang="en-US" sz="2400" dirty="0">
                <a:latin typeface="Courier New" panose="02070309020205020404" pitchFamily="49" charset="0"/>
              </a:rPr>
              <a:t>if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statements.</a:t>
            </a:r>
          </a:p>
        </p:txBody>
      </p:sp>
    </p:spTree>
    <p:extLst>
      <p:ext uri="{BB962C8B-B14F-4D97-AF65-F5344CB8AC3E}">
        <p14:creationId xmlns:p14="http://schemas.microsoft.com/office/powerpoint/2010/main" val="9198626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FA179-025E-1284-1EDB-A42A10CF389E}"/>
              </a:ext>
            </a:extLst>
          </p:cNvPr>
          <p:cNvSpPr txBox="1">
            <a:spLocks noChangeArrowheads="1"/>
          </p:cNvSpPr>
          <p:nvPr/>
        </p:nvSpPr>
        <p:spPr>
          <a:xfrm>
            <a:off x="800101" y="84138"/>
            <a:ext cx="7045678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Alignment and Nested </a:t>
            </a:r>
            <a:r>
              <a:rPr lang="en-US" altLang="en-US" sz="3200">
                <a:latin typeface="Courier New" panose="02070309020205020404" pitchFamily="49" charset="0"/>
              </a:rPr>
              <a:t>if</a:t>
            </a:r>
            <a:r>
              <a:rPr lang="en-US" altLang="en-US" sz="3200"/>
              <a:t> Statements</a:t>
            </a:r>
            <a:endParaRPr lang="en-US" alt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EA196B-5826-B630-EB8B-C75A11C73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4334" y="1518356"/>
            <a:ext cx="415733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coldOutside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(snowing)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alt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wearParka</a:t>
            </a:r>
            <a:r>
              <a:rPr lang="en-US" alt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else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alt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wearJacket</a:t>
            </a:r>
            <a:r>
              <a:rPr lang="en-US" alt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wearShorts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6" name="Group 28">
            <a:extLst>
              <a:ext uri="{FF2B5EF4-FFF2-40B4-BE49-F238E27FC236}">
                <a16:creationId xmlns:a16="http://schemas.microsoft.com/office/drawing/2014/main" id="{1514737C-1B22-021C-3DA3-750E5ABEC41F}"/>
              </a:ext>
            </a:extLst>
          </p:cNvPr>
          <p:cNvGrpSpPr>
            <a:grpSpLocks/>
          </p:cNvGrpSpPr>
          <p:nvPr/>
        </p:nvGrpSpPr>
        <p:grpSpPr bwMode="auto">
          <a:xfrm>
            <a:off x="3395133" y="1735665"/>
            <a:ext cx="2971800" cy="3355623"/>
            <a:chOff x="762000" y="1905000"/>
            <a:chExt cx="2971800" cy="3201988"/>
          </a:xfrm>
        </p:grpSpPr>
        <p:cxnSp>
          <p:nvCxnSpPr>
            <p:cNvPr id="7" name="Straight Arrow Connector 16">
              <a:extLst>
                <a:ext uri="{FF2B5EF4-FFF2-40B4-BE49-F238E27FC236}">
                  <a16:creationId xmlns:a16="http://schemas.microsoft.com/office/drawing/2014/main" id="{62E452CD-0533-AE79-BEFA-99339CD505E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371600" y="1905000"/>
              <a:ext cx="2362200" cy="1588"/>
            </a:xfrm>
            <a:prstGeom prst="straightConnector1">
              <a:avLst/>
            </a:prstGeom>
            <a:noFill/>
            <a:ln w="50800" algn="ctr">
              <a:solidFill>
                <a:srgbClr val="00B05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Straight Arrow Connector 17">
              <a:extLst>
                <a:ext uri="{FF2B5EF4-FFF2-40B4-BE49-F238E27FC236}">
                  <a16:creationId xmlns:a16="http://schemas.microsoft.com/office/drawing/2014/main" id="{7EADE76A-684F-601C-8C49-40078878D64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371600" y="5105400"/>
              <a:ext cx="2362200" cy="1588"/>
            </a:xfrm>
            <a:prstGeom prst="straightConnector1">
              <a:avLst/>
            </a:prstGeom>
            <a:noFill/>
            <a:ln w="50800" algn="ctr">
              <a:solidFill>
                <a:srgbClr val="00B05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Connector 23">
              <a:extLst>
                <a:ext uri="{FF2B5EF4-FFF2-40B4-BE49-F238E27FC236}">
                  <a16:creationId xmlns:a16="http://schemas.microsoft.com/office/drawing/2014/main" id="{F2FDD06D-1139-0A8A-04B2-0E839C57F9E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-229394" y="3505200"/>
              <a:ext cx="3201194" cy="794"/>
            </a:xfrm>
            <a:prstGeom prst="line">
              <a:avLst/>
            </a:prstGeom>
            <a:noFill/>
            <a:ln w="50800" algn="ctr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Connector 26">
              <a:extLst>
                <a:ext uri="{FF2B5EF4-FFF2-40B4-BE49-F238E27FC236}">
                  <a16:creationId xmlns:a16="http://schemas.microsoft.com/office/drawing/2014/main" id="{27278886-CAAB-1F66-97E7-75D57C5D71C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>
              <a:off x="762000" y="3429000"/>
              <a:ext cx="609600" cy="1588"/>
            </a:xfrm>
            <a:prstGeom prst="line">
              <a:avLst/>
            </a:prstGeom>
            <a:noFill/>
            <a:ln w="50800" algn="ctr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" name="Group 27">
            <a:extLst>
              <a:ext uri="{FF2B5EF4-FFF2-40B4-BE49-F238E27FC236}">
                <a16:creationId xmlns:a16="http://schemas.microsoft.com/office/drawing/2014/main" id="{FEFA64A6-A431-B820-F779-C91BF44BEF78}"/>
              </a:ext>
            </a:extLst>
          </p:cNvPr>
          <p:cNvGrpSpPr>
            <a:grpSpLocks/>
          </p:cNvGrpSpPr>
          <p:nvPr/>
        </p:nvGrpSpPr>
        <p:grpSpPr bwMode="auto">
          <a:xfrm>
            <a:off x="6849534" y="2367844"/>
            <a:ext cx="1143000" cy="1144588"/>
            <a:chOff x="3200400" y="2514600"/>
            <a:chExt cx="1143000" cy="1143794"/>
          </a:xfrm>
        </p:grpSpPr>
        <p:cxnSp>
          <p:nvCxnSpPr>
            <p:cNvPr id="12" name="Straight Arrow Connector 9">
              <a:extLst>
                <a:ext uri="{FF2B5EF4-FFF2-40B4-BE49-F238E27FC236}">
                  <a16:creationId xmlns:a16="http://schemas.microsoft.com/office/drawing/2014/main" id="{FDF64907-B2A1-2640-2C00-A589E44A5A2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810000" y="2514600"/>
              <a:ext cx="533400" cy="1588"/>
            </a:xfrm>
            <a:prstGeom prst="straightConnector1">
              <a:avLst/>
            </a:prstGeom>
            <a:noFill/>
            <a:ln w="50800" algn="ctr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Straight Arrow Connector 10">
              <a:extLst>
                <a:ext uri="{FF2B5EF4-FFF2-40B4-BE49-F238E27FC236}">
                  <a16:creationId xmlns:a16="http://schemas.microsoft.com/office/drawing/2014/main" id="{174413C1-38B5-EDA7-C554-E3E83CA74F6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810000" y="3656012"/>
              <a:ext cx="533400" cy="1588"/>
            </a:xfrm>
            <a:prstGeom prst="straightConnector1">
              <a:avLst/>
            </a:prstGeom>
            <a:noFill/>
            <a:ln w="50800" algn="ctr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12">
              <a:extLst>
                <a:ext uri="{FF2B5EF4-FFF2-40B4-BE49-F238E27FC236}">
                  <a16:creationId xmlns:a16="http://schemas.microsoft.com/office/drawing/2014/main" id="{2FEE6017-2D7B-D462-36A9-52A9AB15B9D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3238500" y="3086100"/>
              <a:ext cx="1143000" cy="1588"/>
            </a:xfrm>
            <a:prstGeom prst="line">
              <a:avLst/>
            </a:prstGeom>
            <a:noFill/>
            <a:ln w="508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Connector 15">
              <a:extLst>
                <a:ext uri="{FF2B5EF4-FFF2-40B4-BE49-F238E27FC236}">
                  <a16:creationId xmlns:a16="http://schemas.microsoft.com/office/drawing/2014/main" id="{40654663-B1E5-D9C7-D76F-CA834253EF8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>
              <a:off x="3200400" y="3048000"/>
              <a:ext cx="609600" cy="1588"/>
            </a:xfrm>
            <a:prstGeom prst="line">
              <a:avLst/>
            </a:prstGeom>
            <a:noFill/>
            <a:ln w="508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85758538-28DF-B6FA-2160-E767516CE1F7}"/>
              </a:ext>
            </a:extLst>
          </p:cNvPr>
          <p:cNvSpPr txBox="1"/>
          <p:nvPr/>
        </p:nvSpPr>
        <p:spPr>
          <a:xfrm>
            <a:off x="4495799" y="2547671"/>
            <a:ext cx="2362200" cy="707886"/>
          </a:xfrm>
          <a:prstGeom prst="rect">
            <a:avLst/>
          </a:prstGeom>
          <a:solidFill>
            <a:srgbClr val="CCFFCC"/>
          </a:solidFill>
          <a:ln>
            <a:solidFill>
              <a:srgbClr val="FF3300"/>
            </a:solidFill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FF0000"/>
                </a:solidFill>
                <a:latin typeface="+mj-lt"/>
                <a:cs typeface="+mn-cs"/>
              </a:rPr>
              <a:t>This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+mj-lt"/>
                <a:cs typeface="+mn-cs"/>
              </a:rPr>
              <a:t>and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ctr" eaLnBrk="1" hangingPunct="1">
              <a:defRPr/>
            </a:pPr>
            <a:r>
              <a:rPr lang="en-US" sz="2000" b="1" dirty="0">
                <a:solidFill>
                  <a:srgbClr val="FF0000"/>
                </a:solidFill>
                <a:latin typeface="+mj-lt"/>
                <a:cs typeface="+mn-cs"/>
              </a:rPr>
              <a:t>go together.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F95470C-1843-72AB-0A06-B053E939D691}"/>
              </a:ext>
            </a:extLst>
          </p:cNvPr>
          <p:cNvSpPr txBox="1"/>
          <p:nvPr/>
        </p:nvSpPr>
        <p:spPr>
          <a:xfrm>
            <a:off x="1032933" y="3040688"/>
            <a:ext cx="2362198" cy="707886"/>
          </a:xfrm>
          <a:prstGeom prst="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+mj-lt"/>
                <a:cs typeface="+mn-cs"/>
              </a:rPr>
              <a:t>This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cs typeface="+mn-cs"/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+mj-lt"/>
                <a:cs typeface="+mn-cs"/>
              </a:rPr>
              <a:t>and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ctr" eaLnBrk="1" hangingPunct="1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+mj-lt"/>
                <a:cs typeface="+mn-cs"/>
              </a:rPr>
              <a:t>go together.</a:t>
            </a:r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D2C99E98-84C2-C049-9C98-EC1ACD971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2533" y="2195185"/>
            <a:ext cx="2906173" cy="2444547"/>
          </a:xfrm>
          <a:prstGeom prst="rect">
            <a:avLst/>
          </a:prstGeom>
          <a:noFill/>
          <a:ln w="9525">
            <a:solidFill>
              <a:srgbClr val="0000FF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19" name="TextBox 3">
            <a:extLst>
              <a:ext uri="{FF2B5EF4-FFF2-40B4-BE49-F238E27FC236}">
                <a16:creationId xmlns:a16="http://schemas.microsoft.com/office/drawing/2014/main" id="{10BCB925-14E7-C7BF-36B7-E78FA4109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49356" y="2771466"/>
            <a:ext cx="2514600" cy="338137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20" name="TextBox 4">
            <a:extLst>
              <a:ext uri="{FF2B5EF4-FFF2-40B4-BE49-F238E27FC236}">
                <a16:creationId xmlns:a16="http://schemas.microsoft.com/office/drawing/2014/main" id="{45CCF777-B95E-5AE0-E7CC-37A05BDA7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1934" y="3972101"/>
            <a:ext cx="2514600" cy="338137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21" name="TextBox 1">
            <a:extLst>
              <a:ext uri="{FF2B5EF4-FFF2-40B4-BE49-F238E27FC236}">
                <a16:creationId xmlns:a16="http://schemas.microsoft.com/office/drawing/2014/main" id="{F4157433-F9B5-D8FE-30D1-DE7FB2036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4122" y="2196774"/>
            <a:ext cx="2904584" cy="2442958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22" name="TextBox 1">
            <a:extLst>
              <a:ext uri="{FF2B5EF4-FFF2-40B4-BE49-F238E27FC236}">
                <a16:creationId xmlns:a16="http://schemas.microsoft.com/office/drawing/2014/main" id="{9564998F-4092-FCCC-37AF-96C5662F7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4101" y="5419037"/>
            <a:ext cx="2901728" cy="43881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19758306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4">
            <a:extLst>
              <a:ext uri="{FF2B5EF4-FFF2-40B4-BE49-F238E27FC236}">
                <a16:creationId xmlns:a16="http://schemas.microsoft.com/office/drawing/2014/main" id="{6EB65D16-7998-8805-DB56-439524241C9B}"/>
              </a:ext>
            </a:extLst>
          </p:cNvPr>
          <p:cNvSpPr txBox="1">
            <a:spLocks noChangeArrowheads="1"/>
          </p:cNvSpPr>
          <p:nvPr/>
        </p:nvSpPr>
        <p:spPr>
          <a:xfrm>
            <a:off x="1546578" y="208139"/>
            <a:ext cx="4829175" cy="927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>
                <a:latin typeface="Courier New" panose="02070309020205020404" pitchFamily="49" charset="0"/>
              </a:rPr>
              <a:t>if</a:t>
            </a:r>
            <a:r>
              <a:rPr lang="en-US" altLang="en-US" sz="3200" dirty="0"/>
              <a:t>-</a:t>
            </a:r>
            <a:r>
              <a:rPr lang="en-US" altLang="en-US" sz="3200" dirty="0">
                <a:latin typeface="Courier New" panose="02070309020205020404" pitchFamily="49" charset="0"/>
              </a:rPr>
              <a:t>else</a:t>
            </a:r>
            <a:r>
              <a:rPr lang="en-US" altLang="en-US" sz="3200" dirty="0"/>
              <a:t>-</a:t>
            </a:r>
            <a:r>
              <a:rPr lang="en-US" altLang="en-US" sz="3200" dirty="0">
                <a:latin typeface="Courier New" panose="02070309020205020404" pitchFamily="49" charset="0"/>
              </a:rPr>
              <a:t>if</a:t>
            </a:r>
            <a:r>
              <a:rPr lang="en-US" altLang="en-US" sz="3200" dirty="0"/>
              <a:t> Statements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DC505D-CB3A-6625-81A3-02E08C080E7F}"/>
              </a:ext>
            </a:extLst>
          </p:cNvPr>
          <p:cNvSpPr txBox="1"/>
          <p:nvPr/>
        </p:nvSpPr>
        <p:spPr>
          <a:xfrm>
            <a:off x="1682044" y="955675"/>
            <a:ext cx="8556978" cy="59093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expression_1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s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tatement;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s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tatement;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etc.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expression_2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s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tatement;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s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tatement;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etc.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 </a:t>
            </a:r>
          </a:p>
          <a:p>
            <a:pPr eaLnBrk="1" hangingPunct="1">
              <a:defRPr/>
            </a:pPr>
            <a:r>
              <a:rPr lang="en-US" b="1" i="1" dirty="0">
                <a:latin typeface="+mj-lt"/>
                <a:cs typeface="Courier New" pitchFamily="49" charset="0"/>
              </a:rPr>
              <a:t>Insert as many </a:t>
            </a:r>
            <a:r>
              <a:rPr lang="en-US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else if clauses</a:t>
            </a:r>
            <a:r>
              <a:rPr lang="en-US" b="1" i="1" dirty="0">
                <a:latin typeface="+mj-lt"/>
                <a:cs typeface="Courier New" pitchFamily="49" charset="0"/>
              </a:rPr>
              <a:t> as necessary</a:t>
            </a:r>
            <a:endParaRPr lang="en-US" b="1" dirty="0">
              <a:latin typeface="+mj-lt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 </a:t>
            </a:r>
          </a:p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{    </a:t>
            </a:r>
          </a:p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	s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tatement;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	s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tatement;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	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etc.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}</a:t>
            </a:r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09A186C8-1DC9-E4ED-ED9D-16B609715375}"/>
              </a:ext>
            </a:extLst>
          </p:cNvPr>
          <p:cNvSpPr>
            <a:spLocks/>
          </p:cNvSpPr>
          <p:nvPr/>
        </p:nvSpPr>
        <p:spPr bwMode="auto">
          <a:xfrm>
            <a:off x="3854803" y="1639710"/>
            <a:ext cx="207963" cy="492125"/>
          </a:xfrm>
          <a:prstGeom prst="rightBrace">
            <a:avLst>
              <a:gd name="adj1" fmla="val 19720"/>
              <a:gd name="adj2" fmla="val 51741"/>
            </a:avLst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86018155-A112-A874-9B28-EE7C6106E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4366" y="1574623"/>
            <a:ext cx="5690834" cy="6286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ClrTx/>
              <a:buFontTx/>
              <a:buNone/>
            </a:pPr>
            <a:r>
              <a:rPr lang="en-US" altLang="en-US" sz="2000" i="1" baseline="0" dirty="0">
                <a:solidFill>
                  <a:srgbClr val="0000FF"/>
                </a:solidFill>
                <a:latin typeface="Calibri" panose="020F0502020204030204" pitchFamily="34" charset="0"/>
              </a:rPr>
              <a:t>If </a:t>
            </a:r>
            <a:r>
              <a:rPr lang="en-US" altLang="en-US" sz="2000" i="1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expression_1</a:t>
            </a:r>
            <a:r>
              <a:rPr lang="en-US" altLang="en-US" sz="2000" i="1" baseline="0" dirty="0">
                <a:solidFill>
                  <a:srgbClr val="0000FF"/>
                </a:solidFill>
                <a:latin typeface="Calibri" panose="020F0502020204030204" pitchFamily="34" charset="0"/>
              </a:rPr>
              <a:t> is true these statements are executed, and the rest of the structure is ignored.</a:t>
            </a:r>
            <a:endParaRPr lang="en-US" altLang="en-US" sz="2000" baseline="0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 dirty="0"/>
          </a:p>
        </p:txBody>
      </p:sp>
      <p:sp>
        <p:nvSpPr>
          <p:cNvPr id="6" name="AutoShape 3">
            <a:extLst>
              <a:ext uri="{FF2B5EF4-FFF2-40B4-BE49-F238E27FC236}">
                <a16:creationId xmlns:a16="http://schemas.microsoft.com/office/drawing/2014/main" id="{E2C18686-DFDD-7DDE-5637-D8BEDA904103}"/>
              </a:ext>
            </a:extLst>
          </p:cNvPr>
          <p:cNvSpPr>
            <a:spLocks/>
          </p:cNvSpPr>
          <p:nvPr/>
        </p:nvSpPr>
        <p:spPr bwMode="auto">
          <a:xfrm>
            <a:off x="3900844" y="3224213"/>
            <a:ext cx="207962" cy="492125"/>
          </a:xfrm>
          <a:prstGeom prst="rightBrace">
            <a:avLst>
              <a:gd name="adj1" fmla="val 19720"/>
              <a:gd name="adj2" fmla="val 51741"/>
            </a:avLst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9B43C5A3-DEFC-2070-8C11-3661BEADF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1844" y="3208338"/>
            <a:ext cx="5957178" cy="6286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ClrTx/>
              <a:buFontTx/>
              <a:buNone/>
            </a:pPr>
            <a:r>
              <a:rPr lang="en-US" altLang="en-US" sz="2000" i="1" baseline="0" dirty="0">
                <a:solidFill>
                  <a:srgbClr val="0000FF"/>
                </a:solidFill>
                <a:latin typeface="Calibri" panose="020F0502020204030204" pitchFamily="34" charset="0"/>
              </a:rPr>
              <a:t>Otherwise, if </a:t>
            </a:r>
            <a:r>
              <a:rPr lang="en-US" altLang="en-US" sz="2000" i="1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expression_2</a:t>
            </a:r>
            <a:r>
              <a:rPr lang="en-US" altLang="en-US" sz="2000" i="1" baseline="0" dirty="0">
                <a:solidFill>
                  <a:srgbClr val="0000FF"/>
                </a:solidFill>
                <a:latin typeface="Calibri" panose="020F0502020204030204" pitchFamily="34" charset="0"/>
              </a:rPr>
              <a:t> is true these statements are executed, and the rest of the structure is ignored.</a:t>
            </a:r>
            <a:endParaRPr lang="en-US" altLang="en-US" sz="2000" baseline="0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 dirty="0"/>
          </a:p>
        </p:txBody>
      </p:sp>
      <p:sp>
        <p:nvSpPr>
          <p:cNvPr id="8" name="AutoShape 4">
            <a:extLst>
              <a:ext uri="{FF2B5EF4-FFF2-40B4-BE49-F238E27FC236}">
                <a16:creationId xmlns:a16="http://schemas.microsoft.com/office/drawing/2014/main" id="{88928FEF-EDDB-60D1-1068-535F07B26D37}"/>
              </a:ext>
            </a:extLst>
          </p:cNvPr>
          <p:cNvSpPr>
            <a:spLocks/>
          </p:cNvSpPr>
          <p:nvPr/>
        </p:nvSpPr>
        <p:spPr bwMode="auto">
          <a:xfrm>
            <a:off x="4281843" y="5726112"/>
            <a:ext cx="268681" cy="492125"/>
          </a:xfrm>
          <a:prstGeom prst="rightBrace">
            <a:avLst>
              <a:gd name="adj1" fmla="val 19720"/>
              <a:gd name="adj2" fmla="val 51741"/>
            </a:avLst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077B3B80-0A1A-3CA6-EAA7-9895663E8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7444" y="5588000"/>
            <a:ext cx="5217756" cy="6286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FontTx/>
              <a:buNone/>
            </a:pPr>
            <a:r>
              <a:rPr lang="en-US" altLang="en-US" sz="2000" i="1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 statements are executed if none of the expressions above are true.</a:t>
            </a:r>
            <a:endParaRPr lang="en-US" altLang="en-US" sz="20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246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4">
            <a:extLst>
              <a:ext uri="{FF2B5EF4-FFF2-40B4-BE49-F238E27FC236}">
                <a16:creationId xmlns:a16="http://schemas.microsoft.com/office/drawing/2014/main" id="{8AA4692A-54EC-2CD1-93EA-96B7DA65CB96}"/>
              </a:ext>
            </a:extLst>
          </p:cNvPr>
          <p:cNvSpPr txBox="1">
            <a:spLocks noChangeArrowheads="1"/>
          </p:cNvSpPr>
          <p:nvPr/>
        </p:nvSpPr>
        <p:spPr>
          <a:xfrm>
            <a:off x="1497189" y="179430"/>
            <a:ext cx="4858455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>
                <a:latin typeface="Courier New" panose="02070309020205020404" pitchFamily="49" charset="0"/>
              </a:rPr>
              <a:t>if</a:t>
            </a:r>
            <a:r>
              <a:rPr lang="en-US" altLang="en-US" sz="3200" dirty="0"/>
              <a:t>-</a:t>
            </a:r>
            <a:r>
              <a:rPr lang="en-US" altLang="en-US" sz="3200" dirty="0">
                <a:latin typeface="Courier New" panose="02070309020205020404" pitchFamily="49" charset="0"/>
              </a:rPr>
              <a:t>else</a:t>
            </a:r>
            <a:r>
              <a:rPr lang="en-US" altLang="en-US" sz="3200" dirty="0"/>
              <a:t>-</a:t>
            </a:r>
            <a:r>
              <a:rPr lang="en-US" altLang="en-US" sz="3200" dirty="0">
                <a:latin typeface="Courier New" panose="02070309020205020404" pitchFamily="49" charset="0"/>
              </a:rPr>
              <a:t>if</a:t>
            </a:r>
            <a:r>
              <a:rPr lang="en-US" altLang="en-US" sz="3200" dirty="0"/>
              <a:t> Statements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6D04F02-BFB4-DD56-BC94-908162E7BBED}"/>
              </a:ext>
            </a:extLst>
          </p:cNvPr>
          <p:cNvSpPr txBox="1"/>
          <p:nvPr/>
        </p:nvSpPr>
        <p:spPr>
          <a:xfrm>
            <a:off x="1636889" y="960254"/>
            <a:ext cx="6823961" cy="550862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expression_1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s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tatement;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s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tatement;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etc.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else </a:t>
            </a:r>
          </a:p>
          <a:p>
            <a:pPr lvl="1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expression_2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s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tatement;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s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tatement;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etc.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 </a:t>
            </a:r>
          </a:p>
          <a:p>
            <a:pPr lvl="1" eaLnBrk="1" hangingPunct="1">
              <a:defRPr/>
            </a:pPr>
            <a:r>
              <a:rPr lang="en-US" b="1" i="1" dirty="0">
                <a:latin typeface="+mj-lt"/>
                <a:cs typeface="Courier New" pitchFamily="49" charset="0"/>
              </a:rPr>
              <a:t>Insert as many </a:t>
            </a:r>
            <a:r>
              <a:rPr lang="en-US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else if clauses</a:t>
            </a:r>
            <a:r>
              <a:rPr lang="en-US" b="1" i="1" dirty="0">
                <a:latin typeface="+mj-lt"/>
                <a:cs typeface="Courier New" pitchFamily="49" charset="0"/>
              </a:rPr>
              <a:t> as necessary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lvl="1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    </a:t>
            </a:r>
          </a:p>
          <a:p>
            <a:pPr lvl="1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s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tatement;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s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tatement;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etc.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AutoShape 2">
            <a:extLst>
              <a:ext uri="{FF2B5EF4-FFF2-40B4-BE49-F238E27FC236}">
                <a16:creationId xmlns:a16="http://schemas.microsoft.com/office/drawing/2014/main" id="{30E2A72B-66A1-5A67-3CBA-6EA7F4776647}"/>
              </a:ext>
            </a:extLst>
          </p:cNvPr>
          <p:cNvSpPr>
            <a:spLocks/>
          </p:cNvSpPr>
          <p:nvPr/>
        </p:nvSpPr>
        <p:spPr bwMode="auto">
          <a:xfrm>
            <a:off x="4057084" y="1647066"/>
            <a:ext cx="210116" cy="548192"/>
          </a:xfrm>
          <a:prstGeom prst="rightBrace">
            <a:avLst>
              <a:gd name="adj1" fmla="val 19720"/>
              <a:gd name="adj2" fmla="val 51741"/>
            </a:avLst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16" name="AutoShape 3">
            <a:extLst>
              <a:ext uri="{FF2B5EF4-FFF2-40B4-BE49-F238E27FC236}">
                <a16:creationId xmlns:a16="http://schemas.microsoft.com/office/drawing/2014/main" id="{8D84FFA0-F887-CEE1-9B4E-5A05ACF0EE65}"/>
              </a:ext>
            </a:extLst>
          </p:cNvPr>
          <p:cNvSpPr>
            <a:spLocks/>
          </p:cNvSpPr>
          <p:nvPr/>
        </p:nvSpPr>
        <p:spPr bwMode="auto">
          <a:xfrm>
            <a:off x="4061799" y="3537371"/>
            <a:ext cx="205401" cy="614277"/>
          </a:xfrm>
          <a:prstGeom prst="rightBrace">
            <a:avLst>
              <a:gd name="adj1" fmla="val 19720"/>
              <a:gd name="adj2" fmla="val 51741"/>
            </a:avLst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17" name="AutoShape 4">
            <a:extLst>
              <a:ext uri="{FF2B5EF4-FFF2-40B4-BE49-F238E27FC236}">
                <a16:creationId xmlns:a16="http://schemas.microsoft.com/office/drawing/2014/main" id="{586EA95C-32EE-3783-4B68-875746445321}"/>
              </a:ext>
            </a:extLst>
          </p:cNvPr>
          <p:cNvSpPr>
            <a:spLocks/>
          </p:cNvSpPr>
          <p:nvPr/>
        </p:nvSpPr>
        <p:spPr bwMode="auto">
          <a:xfrm>
            <a:off x="4055004" y="5787852"/>
            <a:ext cx="198009" cy="692850"/>
          </a:xfrm>
          <a:prstGeom prst="rightBrace">
            <a:avLst>
              <a:gd name="adj1" fmla="val 19720"/>
              <a:gd name="adj2" fmla="val 51741"/>
            </a:avLst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18" name="Text Box 5">
            <a:extLst>
              <a:ext uri="{FF2B5EF4-FFF2-40B4-BE49-F238E27FC236}">
                <a16:creationId xmlns:a16="http://schemas.microsoft.com/office/drawing/2014/main" id="{F029D63C-9D13-5E89-C843-1C7C19649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0206" y="1621302"/>
            <a:ext cx="5720867" cy="70548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ClrTx/>
              <a:buFontTx/>
              <a:buNone/>
            </a:pPr>
            <a:r>
              <a:rPr lang="en-US" altLang="en-US" sz="2000" i="1" baseline="0" dirty="0">
                <a:solidFill>
                  <a:srgbClr val="0000FF"/>
                </a:solidFill>
                <a:latin typeface="Calibri" panose="020F0502020204030204" pitchFamily="34" charset="0"/>
              </a:rPr>
              <a:t>If </a:t>
            </a:r>
            <a:r>
              <a:rPr lang="en-US" altLang="en-US" sz="2000" i="1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expression_1</a:t>
            </a:r>
            <a:r>
              <a:rPr lang="en-US" altLang="en-US" sz="2000" i="1" baseline="0" dirty="0">
                <a:solidFill>
                  <a:srgbClr val="0000FF"/>
                </a:solidFill>
                <a:latin typeface="Calibri" panose="020F0502020204030204" pitchFamily="34" charset="0"/>
              </a:rPr>
              <a:t> is true these statements are executed, and the rest of the structure is ignored.</a:t>
            </a:r>
            <a:endParaRPr lang="en-US" altLang="en-US" sz="2000" baseline="0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 dirty="0"/>
          </a:p>
        </p:txBody>
      </p:sp>
      <p:sp>
        <p:nvSpPr>
          <p:cNvPr id="19" name="Text Box 5">
            <a:extLst>
              <a:ext uri="{FF2B5EF4-FFF2-40B4-BE49-F238E27FC236}">
                <a16:creationId xmlns:a16="http://schemas.microsoft.com/office/drawing/2014/main" id="{DF2C7731-9208-1D37-3AE4-D0073FC4F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0205" y="3492155"/>
            <a:ext cx="5974906" cy="69285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ClrTx/>
              <a:buFontTx/>
              <a:buNone/>
            </a:pPr>
            <a:r>
              <a:rPr lang="en-US" altLang="en-US" sz="2000" i="1" baseline="0" dirty="0">
                <a:solidFill>
                  <a:srgbClr val="0000FF"/>
                </a:solidFill>
                <a:latin typeface="Calibri" panose="020F0502020204030204" pitchFamily="34" charset="0"/>
              </a:rPr>
              <a:t>Otherwise, if </a:t>
            </a:r>
            <a:r>
              <a:rPr lang="en-US" altLang="en-US" sz="2000" i="1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expression_2</a:t>
            </a:r>
            <a:r>
              <a:rPr lang="en-US" altLang="en-US" sz="2000" i="1" baseline="0" dirty="0">
                <a:solidFill>
                  <a:srgbClr val="0000FF"/>
                </a:solidFill>
                <a:latin typeface="Calibri" panose="020F0502020204030204" pitchFamily="34" charset="0"/>
              </a:rPr>
              <a:t> is true these statements are executed, and the rest of the structure is ignored.</a:t>
            </a:r>
            <a:endParaRPr lang="en-US" altLang="en-US" sz="2000" baseline="0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 dirty="0"/>
          </a:p>
        </p:txBody>
      </p:sp>
      <p:sp>
        <p:nvSpPr>
          <p:cNvPr id="20" name="Text Box 5">
            <a:extLst>
              <a:ext uri="{FF2B5EF4-FFF2-40B4-BE49-F238E27FC236}">
                <a16:creationId xmlns:a16="http://schemas.microsoft.com/office/drawing/2014/main" id="{0164475E-7B02-5F21-3E55-883A03AF1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9421" y="5718232"/>
            <a:ext cx="5215467" cy="75064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FontTx/>
              <a:buNone/>
            </a:pPr>
            <a:r>
              <a:rPr lang="en-US" altLang="en-US" sz="2000" i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 statements are executed if none of the expressions above are true.</a:t>
            </a:r>
            <a:endParaRPr lang="en-US" alt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TextBox 1">
            <a:extLst>
              <a:ext uri="{FF2B5EF4-FFF2-40B4-BE49-F238E27FC236}">
                <a16:creationId xmlns:a16="http://schemas.microsoft.com/office/drawing/2014/main" id="{91A98F0B-7AC4-6CFF-3B3C-D629CBD5F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0927" y="1571892"/>
            <a:ext cx="2658495" cy="801159"/>
          </a:xfrm>
          <a:prstGeom prst="rect">
            <a:avLst/>
          </a:prstGeom>
          <a:noFill/>
          <a:ln w="38100">
            <a:solidFill>
              <a:srgbClr val="C0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36" name="TextBox 3">
            <a:extLst>
              <a:ext uri="{FF2B5EF4-FFF2-40B4-BE49-F238E27FC236}">
                <a16:creationId xmlns:a16="http://schemas.microsoft.com/office/drawing/2014/main" id="{E308C0EE-AB49-D8CC-BAA4-7308EBF1F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0926" y="2950215"/>
            <a:ext cx="2658496" cy="3728355"/>
          </a:xfrm>
          <a:prstGeom prst="rect">
            <a:avLst/>
          </a:prstGeom>
          <a:noFill/>
          <a:ln w="38100">
            <a:solidFill>
              <a:srgbClr val="C0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37" name="TextBox 1">
            <a:extLst>
              <a:ext uri="{FF2B5EF4-FFF2-40B4-BE49-F238E27FC236}">
                <a16:creationId xmlns:a16="http://schemas.microsoft.com/office/drawing/2014/main" id="{D9DB0D14-7EFD-B487-CD76-C5CA4E19BB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7291" y="3497087"/>
            <a:ext cx="1949909" cy="801159"/>
          </a:xfrm>
          <a:prstGeom prst="rect">
            <a:avLst/>
          </a:prstGeom>
          <a:noFill/>
          <a:ln w="38100">
            <a:solidFill>
              <a:srgbClr val="C0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38" name="TextBox 1">
            <a:extLst>
              <a:ext uri="{FF2B5EF4-FFF2-40B4-BE49-F238E27FC236}">
                <a16:creationId xmlns:a16="http://schemas.microsoft.com/office/drawing/2014/main" id="{7F78E8A8-BDB9-8965-C63A-B8C9A3185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7291" y="5718232"/>
            <a:ext cx="1949909" cy="801159"/>
          </a:xfrm>
          <a:prstGeom prst="rect">
            <a:avLst/>
          </a:prstGeom>
          <a:noFill/>
          <a:ln w="38100">
            <a:solidFill>
              <a:srgbClr val="C0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21161544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C63E335-B929-CA96-3CF8-1B49B262951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98777"/>
            <a:ext cx="5948363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>
                <a:latin typeface="Courier New" panose="02070309020205020404" pitchFamily="49" charset="0"/>
              </a:rPr>
              <a:t>if</a:t>
            </a:r>
            <a:r>
              <a:rPr lang="en-US" altLang="en-US" sz="3200"/>
              <a:t>-</a:t>
            </a:r>
            <a:r>
              <a:rPr lang="en-US" altLang="en-US" sz="3200">
                <a:latin typeface="Courier New" panose="02070309020205020404" pitchFamily="49" charset="0"/>
              </a:rPr>
              <a:t>else</a:t>
            </a:r>
            <a:r>
              <a:rPr lang="en-US" altLang="en-US" sz="3200"/>
              <a:t>-</a:t>
            </a:r>
            <a:r>
              <a:rPr lang="en-US" altLang="en-US" sz="3200">
                <a:latin typeface="Courier New" panose="02070309020205020404" pitchFamily="49" charset="0"/>
              </a:rPr>
              <a:t>if</a:t>
            </a:r>
            <a:r>
              <a:rPr lang="en-US" altLang="en-US" sz="3200"/>
              <a:t> Statements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558D0E6-5B38-8C54-427F-2164CC04C9C3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1851377"/>
            <a:ext cx="7766756" cy="3759200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indent="-463550">
              <a:spcBef>
                <a:spcPts val="1800"/>
              </a:spcBef>
            </a:pP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Nested</a:t>
            </a:r>
            <a:r>
              <a:rPr lang="en-US" altLang="en-US" sz="2400" dirty="0">
                <a:solidFill>
                  <a:srgbClr val="C00000"/>
                </a:solidFill>
              </a:rPr>
              <a:t> </a:t>
            </a:r>
            <a:r>
              <a:rPr lang="en-US" altLang="en-US" sz="2400" dirty="0">
                <a:solidFill>
                  <a:srgbClr val="C00000"/>
                </a:solidFill>
                <a:latin typeface="Courier New" panose="02070309020205020404" pitchFamily="49" charset="0"/>
              </a:rPr>
              <a:t>if</a:t>
            </a:r>
            <a:r>
              <a:rPr lang="en-US" altLang="en-US" sz="2400" dirty="0">
                <a:solidFill>
                  <a:srgbClr val="C00000"/>
                </a:solidFill>
              </a:rPr>
              <a:t> </a:t>
            </a: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become very complex.</a:t>
            </a:r>
          </a:p>
          <a:p>
            <a:pPr marL="463550" indent="-46355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4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en-US" sz="2400" dirty="0">
                <a:solidFill>
                  <a:srgbClr val="0000FF"/>
                </a:solidFill>
              </a:rPr>
              <a:t>-</a:t>
            </a:r>
            <a:r>
              <a:rPr lang="en-US" altLang="en-US" sz="24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altLang="en-US" sz="2400" dirty="0">
                <a:solidFill>
                  <a:srgbClr val="0000FF"/>
                </a:solidFill>
              </a:rPr>
              <a:t>-</a:t>
            </a:r>
            <a:r>
              <a:rPr lang="en-US" altLang="en-US" sz="24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makes certain types of nested decision logic simpler to write.</a:t>
            </a:r>
          </a:p>
          <a:p>
            <a:pPr marL="463550" indent="-46355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Care must be used since </a:t>
            </a:r>
            <a:r>
              <a:rPr lang="en-US" altLang="en-US" sz="2400" dirty="0">
                <a:solidFill>
                  <a:srgbClr val="0000FF"/>
                </a:solidFill>
                <a:latin typeface="Courier New" panose="02070309020205020404" pitchFamily="49" charset="0"/>
              </a:rPr>
              <a:t>else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 match the immediately preceding unmatched </a:t>
            </a:r>
            <a:r>
              <a:rPr lang="en-US" altLang="en-US" sz="2400" dirty="0">
                <a:solidFill>
                  <a:srgbClr val="0000FF"/>
                </a:solidFill>
                <a:latin typeface="Courier New" panose="02070309020205020404" pitchFamily="49" charset="0"/>
              </a:rPr>
              <a:t>if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statement.</a:t>
            </a:r>
          </a:p>
          <a:p>
            <a:pPr marL="463550" indent="-463550">
              <a:spcBef>
                <a:spcPts val="1800"/>
              </a:spcBef>
            </a:pPr>
            <a:r>
              <a:rPr lang="en-US" altLang="en-US" sz="2200" dirty="0"/>
              <a:t>See example: </a:t>
            </a:r>
            <a:r>
              <a:rPr lang="en-US" altLang="en-US" sz="2200" dirty="0">
                <a:hlinkClick r:id="rId2" action="ppaction://hlinkfile"/>
              </a:rPr>
              <a:t>TestResults.java</a:t>
            </a: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4961168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A64CD89-0B92-7233-A003-AFA493F7EDA6}"/>
              </a:ext>
            </a:extLst>
          </p:cNvPr>
          <p:cNvSpPr txBox="1">
            <a:spLocks noChangeArrowheads="1"/>
          </p:cNvSpPr>
          <p:nvPr/>
        </p:nvSpPr>
        <p:spPr>
          <a:xfrm>
            <a:off x="1646766" y="101248"/>
            <a:ext cx="4731456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>
                <a:latin typeface="Courier New" panose="02070309020205020404" pitchFamily="49" charset="0"/>
              </a:rPr>
              <a:t>if</a:t>
            </a:r>
            <a:r>
              <a:rPr lang="en-US" altLang="en-US" sz="3200"/>
              <a:t>-</a:t>
            </a:r>
            <a:r>
              <a:rPr lang="en-US" altLang="en-US" sz="3200">
                <a:latin typeface="Courier New" panose="02070309020205020404" pitchFamily="49" charset="0"/>
              </a:rPr>
              <a:t>else</a:t>
            </a:r>
            <a:r>
              <a:rPr lang="en-US" altLang="en-US" sz="3200"/>
              <a:t>-</a:t>
            </a:r>
            <a:r>
              <a:rPr lang="en-US" altLang="en-US" sz="3200">
                <a:latin typeface="Courier New" panose="02070309020205020404" pitchFamily="49" charset="0"/>
              </a:rPr>
              <a:t>if</a:t>
            </a:r>
            <a:r>
              <a:rPr lang="en-US" altLang="en-US" sz="3200"/>
              <a:t> Flowchart</a:t>
            </a:r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E78A5282-AF01-F504-5DC7-F703D6767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666" y="1189391"/>
            <a:ext cx="8070774" cy="5471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53148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8FEAF03-4262-7FDA-45C0-0D2A32EE54FA}"/>
              </a:ext>
            </a:extLst>
          </p:cNvPr>
          <p:cNvSpPr/>
          <p:nvPr/>
        </p:nvSpPr>
        <p:spPr>
          <a:xfrm>
            <a:off x="750710" y="86916"/>
            <a:ext cx="8991601" cy="677108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chapter03;</a:t>
            </a:r>
          </a:p>
          <a:p>
            <a:pPr>
              <a:defRPr/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java.util.Scanner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defRPr/>
            </a:pPr>
            <a:endParaRPr lang="en-US" sz="1400" dirty="0"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Chapter03Example {</a:t>
            </a:r>
          </a:p>
          <a:p>
            <a:pPr>
              <a:defRPr/>
            </a:pPr>
            <a:endParaRPr lang="en-US" sz="1400" dirty="0"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1400" b="1" baseline="0" dirty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sz="1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lvl="1">
              <a:defRPr/>
            </a:pPr>
            <a:r>
              <a:rPr lang="en-US" sz="1400" b="1" baseline="0" dirty="0">
                <a:solidFill>
                  <a:srgbClr val="7F0055"/>
                </a:solidFill>
                <a:latin typeface="Consolas" panose="020B0609020204030204" pitchFamily="49" charset="0"/>
              </a:rPr>
              <a:t> </a:t>
            </a:r>
            <a:r>
              <a:rPr lang="en-US" sz="14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score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defRPr/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  char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grade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1">
              <a:defRPr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Scanner </a:t>
            </a:r>
            <a:r>
              <a:rPr lang="en-US" sz="1400" u="sng" dirty="0" err="1">
                <a:solidFill>
                  <a:srgbClr val="6A3E3E"/>
                </a:solidFill>
                <a:latin typeface="Consolas" panose="020B0609020204030204" pitchFamily="49" charset="0"/>
              </a:rPr>
              <a:t>kbInput</a:t>
            </a:r>
            <a:r>
              <a:rPr lang="en-US" sz="1400" u="sng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400" b="1" u="sng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14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 Scanner(System.</a:t>
            </a:r>
            <a:r>
              <a:rPr lang="en-US" sz="1400" b="1" i="1" u="sng" dirty="0">
                <a:solidFill>
                  <a:srgbClr val="0000C0"/>
                </a:solidFill>
                <a:latin typeface="Consolas" panose="020B0609020204030204" pitchFamily="49" charset="0"/>
              </a:rPr>
              <a:t>in</a:t>
            </a:r>
            <a:r>
              <a:rPr lang="en-US" sz="1400" b="1" i="1" u="sng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568325" lvl="1">
              <a:defRPr/>
            </a:pP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"Enter a score, integer only, such as 60: "</a:t>
            </a:r>
            <a:r>
              <a:rPr 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568325" lvl="1">
              <a:defRPr/>
            </a:pP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</a:rPr>
              <a:t>score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kbInput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.nextInt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568325" lvl="1">
              <a:defRPr/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score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60)</a:t>
            </a:r>
          </a:p>
          <a:p>
            <a:pPr marL="914400" lvl="1">
              <a:defRPr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{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</a:rPr>
              <a:t>grade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</a:rPr>
              <a:t>'F'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lvl="1">
              <a:defRPr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"Grade is "</a:t>
            </a:r>
            <a:r>
              <a:rPr 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grade</a:t>
            </a:r>
            <a:r>
              <a:rPr 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568325" lvl="1">
              <a:defRPr/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else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score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70)</a:t>
            </a:r>
          </a:p>
          <a:p>
            <a:pPr marL="568325" lvl="1">
              <a:defRPr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	     {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</a:rPr>
              <a:t>grade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</a:rPr>
              <a:t>'d'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568325" lvl="1">
              <a:defRPr/>
            </a:pPr>
            <a:r>
              <a:rPr lang="en-US" sz="1400" baseline="0" dirty="0">
                <a:solidFill>
                  <a:srgbClr val="000000"/>
                </a:solidFill>
                <a:latin typeface="Consolas" panose="020B0609020204030204" pitchFamily="49" charset="0"/>
              </a:rPr>
              <a:t>          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"Grade is "</a:t>
            </a:r>
            <a:r>
              <a:rPr 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grade</a:t>
            </a:r>
            <a:r>
              <a:rPr 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914400" lvl="1">
              <a:defRPr/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else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score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80)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1260475" lvl="1">
              <a:defRPr/>
            </a:pP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</a:rPr>
              <a:t>    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</a:rPr>
              <a:t> grade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</a:rPr>
              <a:t>'C'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1260475" lvl="1">
              <a:defRPr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"Grade is "</a:t>
            </a:r>
            <a:r>
              <a:rPr 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grade</a:t>
            </a:r>
            <a:r>
              <a:rPr 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1260475" lvl="1">
              <a:defRPr/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else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score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90)</a:t>
            </a:r>
          </a:p>
          <a:p>
            <a:pPr marL="1828800" lvl="1">
              <a:defRPr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{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</a:rPr>
              <a:t>grade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</a:rPr>
              <a:t>'B'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1828800" lvl="1">
              <a:defRPr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"Grade is "</a:t>
            </a:r>
            <a:r>
              <a:rPr 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grade</a:t>
            </a:r>
            <a:r>
              <a:rPr 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1598613" lvl="1">
              <a:defRPr/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else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score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&lt;= 100)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112963" lvl="1">
              <a:defRPr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{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</a:rPr>
              <a:t>grade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</a:rPr>
              <a:t>'B'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112963" lvl="1">
              <a:defRPr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"Grade is "</a:t>
            </a:r>
            <a:r>
              <a:rPr 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grade</a:t>
            </a:r>
            <a:r>
              <a:rPr 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1944688" lvl="1">
              <a:defRPr/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else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228850" lvl="1">
              <a:defRPr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{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</a:rPr>
              <a:t>grade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</a:rPr>
              <a:t>'X'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228850" lvl="1">
              <a:defRPr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"Grade is "</a:t>
            </a:r>
            <a:r>
              <a:rPr 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grade</a:t>
            </a:r>
            <a:r>
              <a:rPr 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sz="1400" baseline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 marL="284163" lvl="1">
              <a:defRPr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 //end of main</a:t>
            </a:r>
            <a:endParaRPr lang="en-US" sz="1400" dirty="0"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6020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03E8699-4289-2D1C-1A78-310056C46117}"/>
              </a:ext>
            </a:extLst>
          </p:cNvPr>
          <p:cNvSpPr txBox="1">
            <a:spLocks noChangeArrowheads="1"/>
          </p:cNvSpPr>
          <p:nvPr/>
        </p:nvSpPr>
        <p:spPr>
          <a:xfrm>
            <a:off x="1504507" y="0"/>
            <a:ext cx="5029200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</a:t>
            </a:r>
            <a:r>
              <a:rPr lang="en-US" altLang="en-US" sz="3200">
                <a:latin typeface="Courier New" panose="02070309020205020404" pitchFamily="49" charset="0"/>
              </a:rPr>
              <a:t>if</a:t>
            </a:r>
            <a:r>
              <a:rPr lang="en-US" altLang="en-US" sz="3200"/>
              <a:t> Statement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FAA2BBB-2C19-2FBF-AF32-353544D5F485}"/>
              </a:ext>
            </a:extLst>
          </p:cNvPr>
          <p:cNvSpPr txBox="1">
            <a:spLocks noChangeArrowheads="1"/>
          </p:cNvSpPr>
          <p:nvPr/>
        </p:nvSpPr>
        <p:spPr>
          <a:xfrm>
            <a:off x="1497419" y="992188"/>
            <a:ext cx="7639493" cy="5645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nsolas" panose="020B0609020204030204" pitchFamily="49" charset="0"/>
              </a:rPr>
              <a:t>if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decides whether a section of code executes or not.</a:t>
            </a:r>
          </a:p>
          <a:p>
            <a:pPr marL="457200" indent="-457200"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nsolas" panose="020B0609020204030204" pitchFamily="49" charset="0"/>
              </a:rPr>
              <a:t>if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uses a </a:t>
            </a:r>
            <a:r>
              <a:rPr lang="en-US" altLang="en-US" sz="2400" dirty="0" err="1">
                <a:solidFill>
                  <a:srgbClr val="0000FF"/>
                </a:solidFill>
                <a:latin typeface="Courier New" panose="02070309020205020404" pitchFamily="49" charset="0"/>
              </a:rPr>
              <a:t>boolean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decide whether the next statement or block of statements executes.</a:t>
            </a:r>
          </a:p>
          <a:p>
            <a:pPr lvl="2">
              <a:buFontTx/>
              <a:buNone/>
              <a:defRPr/>
            </a:pPr>
            <a:r>
              <a:rPr lang="en-US" altLang="en-US" sz="2400" i="1" dirty="0"/>
              <a:t>if (</a:t>
            </a:r>
            <a:r>
              <a:rPr lang="en-US" altLang="en-US" sz="2400" i="1" dirty="0" err="1"/>
              <a:t>boolean</a:t>
            </a:r>
            <a:r>
              <a:rPr lang="en-US" altLang="en-US" sz="2400" i="1" dirty="0"/>
              <a:t> expression is true)</a:t>
            </a:r>
          </a:p>
          <a:p>
            <a:pPr lvl="2">
              <a:buFontTx/>
              <a:buNone/>
              <a:defRPr/>
            </a:pPr>
            <a:r>
              <a:rPr lang="en-US" altLang="en-US" sz="2400" i="1" dirty="0"/>
              <a:t>	execute the next statement.</a:t>
            </a:r>
          </a:p>
          <a:p>
            <a:pPr marL="342900" lvl="2" indent="-342900">
              <a:defRPr/>
            </a:pPr>
            <a:r>
              <a:rPr lang="en-US" altLang="en-US" i="1" dirty="0">
                <a:latin typeface="Consolas" panose="020B0609020204030204" pitchFamily="49" charset="0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</a:p>
          <a:p>
            <a:pPr marL="517525" lvl="2">
              <a:buFontTx/>
              <a:buNone/>
              <a:defRPr/>
            </a:pPr>
            <a:r>
              <a:rPr lang="en-US" altLang="en-US" i="1" dirty="0">
                <a:latin typeface="Consolas" panose="020B0609020204030204" pitchFamily="49" charset="0"/>
              </a:rPr>
              <a:t> 	</a:t>
            </a:r>
            <a:r>
              <a:rPr lang="en-US" altLang="en-US" dirty="0">
                <a:latin typeface="Consolas" panose="020B0609020204030204" pitchFamily="49" charset="0"/>
              </a:rPr>
              <a:t>int </a:t>
            </a:r>
            <a:r>
              <a:rPr lang="en-US" altLang="en-US" dirty="0" err="1">
                <a:latin typeface="Consolas" panose="020B0609020204030204" pitchFamily="49" charset="0"/>
              </a:rPr>
              <a:t>iGrade</a:t>
            </a:r>
            <a:r>
              <a:rPr lang="en-US" altLang="en-US" dirty="0">
                <a:latin typeface="Consolas" panose="020B0609020204030204" pitchFamily="49" charset="0"/>
              </a:rPr>
              <a:t>;</a:t>
            </a:r>
          </a:p>
          <a:p>
            <a:pPr marL="517525" lvl="2">
              <a:buFontTx/>
              <a:buNone/>
              <a:defRPr/>
            </a:pPr>
            <a:r>
              <a:rPr lang="en-US" altLang="en-US" i="1" dirty="0">
                <a:latin typeface="Consolas" panose="020B0609020204030204" pitchFamily="49" charset="0"/>
              </a:rPr>
              <a:t>    …</a:t>
            </a:r>
          </a:p>
          <a:p>
            <a:pPr marL="457200" indent="-457200" algn="l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	 if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iGrade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&lt;= 70)</a:t>
            </a:r>
          </a:p>
          <a:p>
            <a:pPr marL="457200" indent="-457200" algn="l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	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grade is less than "</a:t>
            </a:r>
            <a:r>
              <a:rPr 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 marL="457200" indent="-457200" algn="l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			    + 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"or equal to 70."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457200" indent="-457200" algn="l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	 if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(70 &lt; </a:t>
            </a:r>
            <a:r>
              <a:rPr 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iGrade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457200" indent="-457200" algn="l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	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grad is greater than 70.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);</a:t>
            </a:r>
            <a:r>
              <a:rPr 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 marL="457200" indent="-457200" algn="l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	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grade is "</a:t>
            </a:r>
            <a:r>
              <a:rPr 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8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iGrade</a:t>
            </a:r>
            <a:r>
              <a:rPr 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  <a:endParaRPr lang="en-US" altLang="en-US" sz="2000" spc="-1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6614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6A2BC52-3FEB-DA16-4089-9292CBC8024A}"/>
              </a:ext>
            </a:extLst>
          </p:cNvPr>
          <p:cNvSpPr txBox="1">
            <a:spLocks noChangeArrowheads="1"/>
          </p:cNvSpPr>
          <p:nvPr/>
        </p:nvSpPr>
        <p:spPr>
          <a:xfrm>
            <a:off x="1538111" y="174272"/>
            <a:ext cx="5212644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Logical Operators: </a:t>
            </a:r>
            <a:r>
              <a:rPr lang="en-US" altLang="en-US" sz="2800"/>
              <a:t>(&amp;&amp;, ||, !)</a:t>
            </a:r>
            <a:endParaRPr lang="en-US" altLang="en-US" sz="28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72735F1-B608-B273-B41C-E3BBCCB7717E}"/>
              </a:ext>
            </a:extLst>
          </p:cNvPr>
          <p:cNvSpPr txBox="1">
            <a:spLocks noChangeArrowheads="1"/>
          </p:cNvSpPr>
          <p:nvPr/>
        </p:nvSpPr>
        <p:spPr>
          <a:xfrm>
            <a:off x="1538111" y="1470378"/>
            <a:ext cx="7594600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Java provides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binary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logical operators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/>
              <a:t>(</a:t>
            </a:r>
            <a:r>
              <a:rPr lang="en-US" altLang="en-US" sz="2400" dirty="0">
                <a:solidFill>
                  <a:srgbClr val="0000FF"/>
                </a:solidFill>
                <a:latin typeface="Courier New" panose="02070309020205020404" pitchFamily="49" charset="0"/>
              </a:rPr>
              <a:t>&amp;&amp;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rgbClr val="0000FF"/>
                </a:solidFill>
                <a:latin typeface="Courier New" panose="02070309020205020404" pitchFamily="49" charset="0"/>
              </a:rPr>
              <a:t>||</a:t>
            </a:r>
            <a:r>
              <a:rPr lang="en-US" altLang="en-US" sz="2400" dirty="0"/>
              <a:t>)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are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 to combine </a:t>
            </a:r>
            <a:r>
              <a:rPr lang="en-US" altLang="en-US" sz="2400" dirty="0" err="1">
                <a:solidFill>
                  <a:srgbClr val="0000FF"/>
                </a:solidFill>
                <a:latin typeface="Courier New" panose="02070309020205020404" pitchFamily="49" charset="0"/>
              </a:rPr>
              <a:t>boolean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expressions (of relational operators). </a:t>
            </a:r>
          </a:p>
          <a:p>
            <a:pPr marL="0" indent="0">
              <a:spcBef>
                <a:spcPts val="1800"/>
              </a:spcBef>
              <a:buFontTx/>
              <a:buNone/>
              <a:defRPr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altLang="en-US" sz="2400" dirty="0"/>
              <a:t>  </a:t>
            </a:r>
            <a:r>
              <a:rPr lang="en-US" altLang="en-US" sz="2400" spc="-100" dirty="0">
                <a:latin typeface="Consolas" panose="020B0609020204030204" pitchFamily="49" charset="0"/>
              </a:rPr>
              <a:t>int x= 70, y = 60, z = 70;                  	if (((x &gt; y) || (y &gt; x)) &amp;&amp; (y == z))       	   </a:t>
            </a:r>
            <a:r>
              <a:rPr lang="en-US" altLang="en-US" sz="2400" spc="-100" dirty="0" err="1">
                <a:latin typeface="Consolas" panose="020B0609020204030204" pitchFamily="49" charset="0"/>
              </a:rPr>
              <a:t>System.out.printf</a:t>
            </a:r>
            <a:r>
              <a:rPr lang="en-US" altLang="en-US" sz="2400" spc="-100" dirty="0">
                <a:latin typeface="Consolas" panose="020B0609020204030204" pitchFamily="49" charset="0"/>
              </a:rPr>
              <a:t>(</a:t>
            </a:r>
            <a:r>
              <a:rPr lang="en-US" altLang="en-US" sz="2400" dirty="0">
                <a:latin typeface="Consolas" panose="020B0609020204030204" pitchFamily="49" charset="0"/>
              </a:rPr>
              <a:t>"</a:t>
            </a:r>
            <a:r>
              <a:rPr lang="en-US" altLang="en-US" sz="2400" spc="-100" dirty="0">
                <a:latin typeface="Consolas" panose="020B0609020204030204" pitchFamily="49" charset="0"/>
              </a:rPr>
              <a:t>You %s;</a:t>
            </a:r>
            <a:r>
              <a:rPr lang="en-US" altLang="en-US" sz="2400" dirty="0">
                <a:latin typeface="Consolas" panose="020B0609020204030204" pitchFamily="49" charset="0"/>
              </a:rPr>
              <a:t>"</a:t>
            </a:r>
            <a:r>
              <a:rPr lang="en-US" altLang="en-US" sz="2400" spc="-100" dirty="0">
                <a:latin typeface="Consolas" panose="020B0609020204030204" pitchFamily="49" charset="0"/>
              </a:rPr>
              <a:t>, </a:t>
            </a:r>
            <a:r>
              <a:rPr lang="en-US" altLang="en-US" sz="2400" dirty="0">
                <a:latin typeface="Consolas" panose="020B0609020204030204" pitchFamily="49" charset="0"/>
              </a:rPr>
              <a:t>"</a:t>
            </a:r>
            <a:r>
              <a:rPr lang="en-US" altLang="en-US" sz="2400" spc="-100" dirty="0">
                <a:latin typeface="Consolas" panose="020B0609020204030204" pitchFamily="49" charset="0"/>
              </a:rPr>
              <a:t>Good!</a:t>
            </a:r>
            <a:r>
              <a:rPr lang="en-US" altLang="en-US" sz="2400" dirty="0">
                <a:latin typeface="Consolas" panose="020B0609020204030204" pitchFamily="49" charset="0"/>
              </a:rPr>
              <a:t>"</a:t>
            </a:r>
            <a:r>
              <a:rPr lang="en-US" altLang="en-US" sz="2400" spc="-100" dirty="0">
                <a:latin typeface="Consolas" panose="020B0609020204030204" pitchFamily="49" charset="0"/>
              </a:rPr>
              <a:t>);</a:t>
            </a:r>
          </a:p>
          <a:p>
            <a:pPr>
              <a:spcBef>
                <a:spcPts val="1800"/>
              </a:spcBef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Java also provides one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unary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(!) logical operator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reverse the truth of a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Courier New" panose="02070309020205020404" pitchFamily="49" charset="0"/>
              </a:rPr>
              <a:t>boolean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expression.</a:t>
            </a:r>
          </a:p>
          <a:p>
            <a:pPr marL="0" indent="0">
              <a:spcBef>
                <a:spcPts val="1800"/>
              </a:spcBef>
              <a:buFontTx/>
              <a:buNone/>
              <a:defRPr/>
            </a:pPr>
            <a:r>
              <a:rPr lang="en-US" altLang="en-US" sz="2400" dirty="0"/>
              <a:t>           </a:t>
            </a:r>
            <a:r>
              <a:rPr lang="en-US" altLang="en-US" sz="2400" spc="-100" dirty="0">
                <a:latin typeface="Consolas" panose="020B0609020204030204" pitchFamily="49" charset="0"/>
              </a:rPr>
              <a:t>if (((x &gt; y) || (y &gt; x)) &amp;&amp; !(y == z)) 	   	  </a:t>
            </a:r>
            <a:r>
              <a:rPr lang="en-US" altLang="en-US" sz="2400" spc="-100" dirty="0" err="1">
                <a:latin typeface="Consolas" panose="020B0609020204030204" pitchFamily="49" charset="0"/>
              </a:rPr>
              <a:t>System.out.printf</a:t>
            </a:r>
            <a:r>
              <a:rPr lang="en-US" altLang="en-US" sz="2400" spc="-100" dirty="0">
                <a:latin typeface="Consolas" panose="020B0609020204030204" pitchFamily="49" charset="0"/>
              </a:rPr>
              <a:t>(</a:t>
            </a:r>
            <a:r>
              <a:rPr lang="en-US" altLang="en-US" sz="2400" dirty="0">
                <a:latin typeface="Consolas" panose="020B0609020204030204" pitchFamily="49" charset="0"/>
              </a:rPr>
              <a:t>"</a:t>
            </a:r>
            <a:r>
              <a:rPr lang="en-US" altLang="en-US" sz="2400" spc="-100" dirty="0">
                <a:latin typeface="Consolas" panose="020B0609020204030204" pitchFamily="49" charset="0"/>
              </a:rPr>
              <a:t>You %s.</a:t>
            </a:r>
            <a:r>
              <a:rPr lang="en-US" altLang="en-US" sz="2400" dirty="0">
                <a:latin typeface="Consolas" panose="020B0609020204030204" pitchFamily="49" charset="0"/>
              </a:rPr>
              <a:t>"</a:t>
            </a:r>
            <a:r>
              <a:rPr lang="en-US" altLang="en-US" sz="2400" spc="-100" dirty="0">
                <a:latin typeface="Consolas" panose="020B0609020204030204" pitchFamily="49" charset="0"/>
              </a:rPr>
              <a:t>, </a:t>
            </a:r>
            <a:r>
              <a:rPr lang="en-US" altLang="en-US" sz="2400" dirty="0">
                <a:latin typeface="Consolas" panose="020B0609020204030204" pitchFamily="49" charset="0"/>
              </a:rPr>
              <a:t>"</a:t>
            </a:r>
            <a:r>
              <a:rPr lang="en-US" altLang="en-US" sz="2400" spc="-100" dirty="0">
                <a:latin typeface="Consolas" panose="020B0609020204030204" pitchFamily="49" charset="0"/>
              </a:rPr>
              <a:t>Good!</a:t>
            </a:r>
            <a:r>
              <a:rPr lang="en-US" altLang="en-US" sz="2400" dirty="0">
                <a:latin typeface="Consolas" panose="020B0609020204030204" pitchFamily="49" charset="0"/>
              </a:rPr>
              <a:t>"</a:t>
            </a:r>
            <a:r>
              <a:rPr lang="en-US" altLang="en-US" sz="2400" spc="-100" dirty="0">
                <a:latin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1722859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3D692DA-85A9-4008-0190-73DE00C6796D}"/>
              </a:ext>
            </a:extLst>
          </p:cNvPr>
          <p:cNvSpPr txBox="1">
            <a:spLocks noChangeArrowheads="1"/>
          </p:cNvSpPr>
          <p:nvPr/>
        </p:nvSpPr>
        <p:spPr>
          <a:xfrm>
            <a:off x="1501952" y="0"/>
            <a:ext cx="3769959" cy="1020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Logical Operators</a:t>
            </a:r>
            <a:endParaRPr lang="en-US" altLang="en-US" sz="3200" dirty="0"/>
          </a:p>
        </p:txBody>
      </p:sp>
      <p:graphicFrame>
        <p:nvGraphicFramePr>
          <p:cNvPr id="3" name="Group 38">
            <a:extLst>
              <a:ext uri="{FF2B5EF4-FFF2-40B4-BE49-F238E27FC236}">
                <a16:creationId xmlns:a16="http://schemas.microsoft.com/office/drawing/2014/main" id="{E2C92F72-B22D-CCD9-C0FB-470573BE6D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959937"/>
              </p:ext>
            </p:extLst>
          </p:nvPr>
        </p:nvGraphicFramePr>
        <p:xfrm>
          <a:off x="1671285" y="1275644"/>
          <a:ext cx="9143470" cy="5241509"/>
        </p:xfrm>
        <a:graphic>
          <a:graphicData uri="http://schemas.openxmlformats.org/drawingml/2006/table">
            <a:tbl>
              <a:tblPr/>
              <a:tblGrid>
                <a:gridCol w="1653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7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31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9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Operator</a:t>
                      </a:r>
                    </a:p>
                  </a:txBody>
                  <a:tcPr marT="45685" marB="4568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Meaning</a:t>
                      </a:r>
                    </a:p>
                  </a:txBody>
                  <a:tcPr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Effect</a:t>
                      </a:r>
                    </a:p>
                  </a:txBody>
                  <a:tcPr marT="45685" marB="456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51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&amp;&amp;</a:t>
                      </a:r>
                    </a:p>
                  </a:txBody>
                  <a:tcPr marT="45685" marB="4568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AND</a:t>
                      </a:r>
                    </a:p>
                  </a:txBody>
                  <a:tcPr marT="45685" marB="4568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Connects two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boolean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expressions into one.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Both expressions must be true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for the overall expression to be true.</a:t>
                      </a:r>
                    </a:p>
                  </a:txBody>
                  <a:tcPr marT="45685" marB="456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67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||</a:t>
                      </a:r>
                    </a:p>
                  </a:txBody>
                  <a:tcPr marT="45685" marB="4568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OR</a:t>
                      </a:r>
                    </a:p>
                  </a:txBody>
                  <a:tcPr marT="45685" marB="4568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Connects two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boolean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expressions into one.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One or both expressions must be true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for the overall expression to be true. It is only necessary for one to be true, and it does not matter which one.</a:t>
                      </a:r>
                    </a:p>
                  </a:txBody>
                  <a:tcPr marT="45685" marB="456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67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!</a:t>
                      </a:r>
                    </a:p>
                  </a:txBody>
                  <a:tcPr marT="45685" marB="4568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</a:t>
                      </a:r>
                    </a:p>
                  </a:txBody>
                  <a:tcPr marT="45685" marB="4568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The ! operator reverses the truth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of a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boolean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expression.  If it is applied to a true expression, the operator returns false. If it is applied to a false expression, the operator returns true.</a:t>
                      </a:r>
                    </a:p>
                  </a:txBody>
                  <a:tcPr marT="45685" marB="456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43744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57B42AE-0685-D98E-A020-96FDE75E4DDD}"/>
              </a:ext>
            </a:extLst>
          </p:cNvPr>
          <p:cNvSpPr txBox="1">
            <a:spLocks noChangeArrowheads="1"/>
          </p:cNvSpPr>
          <p:nvPr/>
        </p:nvSpPr>
        <p:spPr>
          <a:xfrm>
            <a:off x="1577622" y="125060"/>
            <a:ext cx="3310467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</a:t>
            </a:r>
            <a:r>
              <a:rPr lang="en-US" altLang="en-US" sz="3200">
                <a:latin typeface="Courier New" panose="02070309020205020404" pitchFamily="49" charset="0"/>
              </a:rPr>
              <a:t>&amp;&amp;</a:t>
            </a:r>
            <a:r>
              <a:rPr lang="en-US" altLang="en-US" sz="3200"/>
              <a:t> Operator</a:t>
            </a:r>
            <a:endParaRPr lang="en-US" altLang="en-US" sz="320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39E55CD-6C98-31E8-05AF-5D53C7FEDAB7}"/>
              </a:ext>
            </a:extLst>
          </p:cNvPr>
          <p:cNvSpPr txBox="1">
            <a:spLocks noChangeArrowheads="1"/>
          </p:cNvSpPr>
          <p:nvPr/>
        </p:nvSpPr>
        <p:spPr>
          <a:xfrm>
            <a:off x="1577622" y="978076"/>
            <a:ext cx="8537222" cy="56033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indent="-46355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logical AND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operator </a:t>
            </a:r>
            <a:r>
              <a:rPr lang="en-US" altLang="en-US" sz="2400" dirty="0"/>
              <a:t>(</a:t>
            </a:r>
            <a:r>
              <a:rPr lang="en-US" altLang="en-US" sz="2400" dirty="0">
                <a:latin typeface="Courier New" panose="02070309020205020404" pitchFamily="49" charset="0"/>
              </a:rPr>
              <a:t>&amp;&amp;</a:t>
            </a:r>
            <a:r>
              <a:rPr lang="en-US" altLang="en-US" sz="2400" dirty="0"/>
              <a:t>)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takes two operands that must both be </a:t>
            </a:r>
            <a:r>
              <a:rPr lang="en-US" altLang="en-US" sz="2400" dirty="0" err="1">
                <a:solidFill>
                  <a:srgbClr val="0000FF"/>
                </a:solidFill>
                <a:latin typeface="Courier New" panose="02070309020205020404" pitchFamily="49" charset="0"/>
              </a:rPr>
              <a:t>boolean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expressions.</a:t>
            </a:r>
          </a:p>
          <a:p>
            <a:pPr marL="463550" indent="-463550">
              <a:spcBef>
                <a:spcPts val="1800"/>
              </a:spcBef>
              <a:spcAft>
                <a:spcPts val="1800"/>
              </a:spcAft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resulting combined expression is true if (and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if) both operands are true.</a:t>
            </a:r>
          </a:p>
          <a:p>
            <a:pPr marL="463550" indent="-463550">
              <a:spcBef>
                <a:spcPts val="1800"/>
              </a:spcBef>
            </a:pPr>
            <a:endParaRPr lang="en-US" altLang="en-US" sz="2000" dirty="0"/>
          </a:p>
          <a:p>
            <a:pPr marL="463550" indent="-463550">
              <a:spcBef>
                <a:spcPts val="1800"/>
              </a:spcBef>
            </a:pPr>
            <a:endParaRPr lang="en-US" altLang="en-US" sz="2000" dirty="0"/>
          </a:p>
          <a:p>
            <a:pPr marL="463550" indent="-463550">
              <a:spcBef>
                <a:spcPts val="1800"/>
              </a:spcBef>
            </a:pPr>
            <a:endParaRPr lang="en-US" altLang="en-US" sz="2000" dirty="0"/>
          </a:p>
          <a:p>
            <a:pPr marL="0" indent="0">
              <a:spcBef>
                <a:spcPts val="1800"/>
              </a:spcBef>
              <a:buNone/>
            </a:pPr>
            <a:endParaRPr lang="en-US" altLang="en-US" sz="2000" dirty="0"/>
          </a:p>
          <a:p>
            <a:pPr marL="463550" indent="-463550">
              <a:spcBef>
                <a:spcPts val="1800"/>
              </a:spcBef>
            </a:pPr>
            <a:r>
              <a:rPr lang="en-US" altLang="en-US" sz="2400" spc="-100" dirty="0">
                <a:latin typeface="Consolas" panose="020B0609020204030204" pitchFamily="49" charset="0"/>
              </a:rPr>
              <a:t>((x + 1) &lt; (y/2 + 10) &amp;&amp; ( x &lt; y || y == 20)) &amp;&amp; (x != y)</a:t>
            </a:r>
          </a:p>
          <a:p>
            <a:pPr marL="463550" indent="-463550">
              <a:spcBef>
                <a:spcPts val="12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altLang="en-US" sz="2400" dirty="0"/>
              <a:t>  x = 40, y = 50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the answer is false.</a:t>
            </a:r>
          </a:p>
          <a:p>
            <a:pPr marL="463550" indent="-463550">
              <a:spcBef>
                <a:spcPts val="1200"/>
              </a:spcBef>
            </a:pPr>
            <a:r>
              <a:rPr lang="en-US" altLang="en-US" sz="2000" dirty="0"/>
              <a:t>See example: </a:t>
            </a:r>
            <a:r>
              <a:rPr lang="en-US" altLang="en-US" sz="2000" dirty="0">
                <a:hlinkClick r:id="rId2" action="ppaction://hlinkfile"/>
              </a:rPr>
              <a:t>LogicalAnd.java</a:t>
            </a:r>
            <a:endParaRPr lang="en-US" altLang="en-US" sz="2000" dirty="0"/>
          </a:p>
        </p:txBody>
      </p:sp>
      <p:graphicFrame>
        <p:nvGraphicFramePr>
          <p:cNvPr id="6" name="Group 41">
            <a:extLst>
              <a:ext uri="{FF2B5EF4-FFF2-40B4-BE49-F238E27FC236}">
                <a16:creationId xmlns:a16="http://schemas.microsoft.com/office/drawing/2014/main" id="{78847C8B-9CF6-03BD-A2BD-10EF380207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658071"/>
              </p:ext>
            </p:extLst>
          </p:nvPr>
        </p:nvGraphicFramePr>
        <p:xfrm>
          <a:off x="2209800" y="2773892"/>
          <a:ext cx="7772400" cy="1987920"/>
        </p:xfrm>
        <a:graphic>
          <a:graphicData uri="http://schemas.openxmlformats.org/drawingml/2006/table">
            <a:tbl>
              <a:tblPr/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75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Expression 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Expression 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Expression1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Arial" charset="0"/>
                        </a:rPr>
                        <a:t>&amp;&amp;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Expression2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38401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BAA5490-66E6-FF8C-CE56-7DC049318604}"/>
              </a:ext>
            </a:extLst>
          </p:cNvPr>
          <p:cNvSpPr txBox="1">
            <a:spLocks noChangeArrowheads="1"/>
          </p:cNvSpPr>
          <p:nvPr/>
        </p:nvSpPr>
        <p:spPr>
          <a:xfrm>
            <a:off x="1574800" y="124178"/>
            <a:ext cx="3651956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sz="3200"/>
              <a:t>The </a:t>
            </a:r>
            <a:r>
              <a:rPr lang="en-US" altLang="en-US" sz="3200" spc="-100">
                <a:latin typeface="Courier New" panose="02070309020205020404" pitchFamily="49" charset="0"/>
              </a:rPr>
              <a:t>||</a:t>
            </a:r>
            <a:r>
              <a:rPr lang="en-US" altLang="en-US" sz="3200"/>
              <a:t> Operator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3E53E98-DF12-18DF-5D54-47A186A01624}"/>
              </a:ext>
            </a:extLst>
          </p:cNvPr>
          <p:cNvSpPr txBox="1">
            <a:spLocks noChangeArrowheads="1"/>
          </p:cNvSpPr>
          <p:nvPr/>
        </p:nvSpPr>
        <p:spPr>
          <a:xfrm>
            <a:off x="762000" y="1338263"/>
            <a:ext cx="8935156" cy="529113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indent="-463550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logical OR operator (</a:t>
            </a:r>
            <a:r>
              <a:rPr lang="en-US" altLang="en-US" sz="2600" dirty="0">
                <a:latin typeface="Courier New" panose="02070309020205020404" pitchFamily="49" charset="0"/>
              </a:rPr>
              <a:t>||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takes two operands that must both be </a:t>
            </a:r>
            <a:r>
              <a:rPr lang="en-US" altLang="en-US" sz="2600" dirty="0" err="1">
                <a:latin typeface="Courier New" panose="02070309020205020404" pitchFamily="49" charset="0"/>
              </a:rPr>
              <a:t>boolean</a:t>
            </a:r>
            <a:r>
              <a:rPr lang="en-US" altLang="en-US" sz="2600" dirty="0"/>
              <a:t> expressions.</a:t>
            </a:r>
          </a:p>
          <a:p>
            <a:pPr marL="463550" indent="-463550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resulting combined expression is false if (and </a:t>
            </a:r>
            <a:r>
              <a:rPr lang="en-US" altLang="en-US" sz="2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if) both operands are false.</a:t>
            </a:r>
          </a:p>
          <a:p>
            <a:pPr marL="463550" indent="-463550"/>
            <a:endParaRPr lang="en-US" altLang="en-US" sz="2600" dirty="0"/>
          </a:p>
          <a:p>
            <a:pPr marL="463550" indent="-463550"/>
            <a:endParaRPr lang="en-US" altLang="en-US" sz="2600" dirty="0"/>
          </a:p>
          <a:p>
            <a:pPr marL="463550" indent="-463550"/>
            <a:endParaRPr lang="en-US" altLang="en-US" sz="2600" dirty="0"/>
          </a:p>
          <a:p>
            <a:pPr marL="463550" indent="-463550"/>
            <a:endParaRPr lang="en-US" altLang="en-US" sz="2600" dirty="0"/>
          </a:p>
          <a:p>
            <a:pPr marL="463550" indent="-463550"/>
            <a:endParaRPr lang="en-US" altLang="en-US" sz="2600" dirty="0"/>
          </a:p>
          <a:p>
            <a:pPr marL="463550" indent="-463550"/>
            <a:endParaRPr lang="en-US" altLang="en-US" sz="2600" dirty="0"/>
          </a:p>
          <a:p>
            <a:pPr marL="463550" indent="-463550">
              <a:spcBef>
                <a:spcPts val="1800"/>
              </a:spcBef>
            </a:pPr>
            <a:r>
              <a:rPr lang="en-US" altLang="en-US" sz="2600" dirty="0">
                <a:latin typeface="Consolas" panose="020B0609020204030204" pitchFamily="49" charset="0"/>
              </a:rPr>
              <a:t>((x + 1) &lt; (y/2 + 20) &amp;&amp; ( x &lt; y || y == 20)) &amp;&amp; (x != y)</a:t>
            </a:r>
          </a:p>
          <a:p>
            <a:pPr marL="463550" indent="-463550">
              <a:spcBef>
                <a:spcPts val="12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altLang="en-US" sz="2600" dirty="0"/>
              <a:t> x = 40, y = 50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the answer is true</a:t>
            </a:r>
            <a:r>
              <a:rPr lang="en-US" altLang="en-US" sz="2600" dirty="0"/>
              <a:t>.</a:t>
            </a:r>
          </a:p>
          <a:p>
            <a:pPr marL="463550" indent="-463550"/>
            <a:r>
              <a:rPr lang="en-US" altLang="en-US" sz="2200" dirty="0"/>
              <a:t>Example: </a:t>
            </a:r>
            <a:r>
              <a:rPr lang="en-US" altLang="en-US" sz="2200" dirty="0">
                <a:hlinkClick r:id="rId2" action="ppaction://hlinkfile"/>
              </a:rPr>
              <a:t>LogicalOr.java</a:t>
            </a:r>
            <a:endParaRPr lang="en-US" altLang="en-US" sz="2200" dirty="0"/>
          </a:p>
          <a:p>
            <a:endParaRPr lang="en-US" altLang="en-US" sz="2600" dirty="0"/>
          </a:p>
        </p:txBody>
      </p:sp>
      <p:graphicFrame>
        <p:nvGraphicFramePr>
          <p:cNvPr id="4" name="Group 4">
            <a:extLst>
              <a:ext uri="{FF2B5EF4-FFF2-40B4-BE49-F238E27FC236}">
                <a16:creationId xmlns:a16="http://schemas.microsoft.com/office/drawing/2014/main" id="{D0535743-F8C2-C6C0-D08E-259EEA7A16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45564"/>
              </p:ext>
            </p:extLst>
          </p:nvPr>
        </p:nvGraphicFramePr>
        <p:xfrm>
          <a:off x="1334353" y="2802820"/>
          <a:ext cx="7784806" cy="1981200"/>
        </p:xfrm>
        <a:graphic>
          <a:graphicData uri="http://schemas.openxmlformats.org/drawingml/2006/table">
            <a:tbl>
              <a:tblPr/>
              <a:tblGrid>
                <a:gridCol w="1946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7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21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35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Expression 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Expression 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Expression1 || Expression2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5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5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5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5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7006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972C9A2-46A3-16A8-233F-33DF2604BEC8}"/>
              </a:ext>
            </a:extLst>
          </p:cNvPr>
          <p:cNvSpPr txBox="1">
            <a:spLocks noChangeArrowheads="1"/>
          </p:cNvSpPr>
          <p:nvPr/>
        </p:nvSpPr>
        <p:spPr>
          <a:xfrm>
            <a:off x="1509888" y="125236"/>
            <a:ext cx="3389489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</a:t>
            </a:r>
            <a:r>
              <a:rPr lang="en-US" altLang="en-US" sz="3200">
                <a:latin typeface="Courier New" panose="02070309020205020404" pitchFamily="49" charset="0"/>
              </a:rPr>
              <a:t>!</a:t>
            </a:r>
            <a:r>
              <a:rPr lang="en-US" altLang="en-US" sz="3200"/>
              <a:t> Operator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851BAA2-0F44-2567-FE64-3B4A7CB73B0B}"/>
              </a:ext>
            </a:extLst>
          </p:cNvPr>
          <p:cNvSpPr txBox="1">
            <a:spLocks noChangeArrowheads="1"/>
          </p:cNvSpPr>
          <p:nvPr/>
        </p:nvSpPr>
        <p:spPr>
          <a:xfrm>
            <a:off x="1509888" y="1243189"/>
            <a:ext cx="8243712" cy="5046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indent="-463550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! operator performs a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logical NOT operation.</a:t>
            </a:r>
          </a:p>
          <a:p>
            <a:pPr marL="463550" indent="-463550">
              <a:lnSpc>
                <a:spcPct val="80000"/>
              </a:lnSpc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an</a:t>
            </a:r>
            <a:r>
              <a:rPr lang="en-US" altLang="en-US" sz="2400" dirty="0"/>
              <a:t> </a:t>
            </a:r>
            <a:r>
              <a:rPr lang="en-US" altLang="en-US" sz="2400" i="1" dirty="0">
                <a:latin typeface="Courier New" panose="02070309020205020404" pitchFamily="49" charset="0"/>
              </a:rPr>
              <a:t>expression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true, </a:t>
            </a:r>
            <a:r>
              <a:rPr lang="en-US" altLang="en-US" sz="2400" dirty="0">
                <a:latin typeface="Courier New" panose="02070309020205020404" pitchFamily="49" charset="0"/>
              </a:rPr>
              <a:t>!</a:t>
            </a:r>
            <a:r>
              <a:rPr lang="en-US" altLang="en-US" sz="2400" i="1" dirty="0">
                <a:latin typeface="Courier New" panose="02070309020205020404" pitchFamily="49" charset="0"/>
              </a:rPr>
              <a:t>expression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false.</a:t>
            </a:r>
            <a:br>
              <a:rPr lang="en-US" altLang="en-US" sz="2600" dirty="0"/>
            </a:br>
            <a:endParaRPr lang="en-US" altLang="en-US" sz="2600" dirty="0"/>
          </a:p>
          <a:p>
            <a:pPr marL="463550" lvl="1" indent="-463550">
              <a:lnSpc>
                <a:spcPct val="80000"/>
              </a:lnSpc>
              <a:buFontTx/>
              <a:buNone/>
            </a:pPr>
            <a:r>
              <a:rPr lang="en-US" altLang="en-US" sz="2200" dirty="0">
                <a:latin typeface="Consolas" panose="020B0609020204030204" pitchFamily="49" charset="0"/>
              </a:rPr>
              <a:t>		</a:t>
            </a:r>
          </a:p>
          <a:p>
            <a:pPr marL="463550" lvl="1" indent="-463550">
              <a:lnSpc>
                <a:spcPct val="80000"/>
              </a:lnSpc>
              <a:buFontTx/>
              <a:buNone/>
            </a:pPr>
            <a:endParaRPr lang="en-US" altLang="en-US" sz="2200" dirty="0">
              <a:latin typeface="Consolas" panose="020B0609020204030204" pitchFamily="49" charset="0"/>
            </a:endParaRPr>
          </a:p>
          <a:p>
            <a:pPr marL="463550" lvl="1" indent="-463550">
              <a:lnSpc>
                <a:spcPct val="80000"/>
              </a:lnSpc>
              <a:buFontTx/>
              <a:buNone/>
            </a:pPr>
            <a:endParaRPr lang="en-US" altLang="en-US" sz="2200" dirty="0">
              <a:latin typeface="Consolas" panose="020B0609020204030204" pitchFamily="49" charset="0"/>
            </a:endParaRPr>
          </a:p>
          <a:p>
            <a:pPr marL="463550" lvl="1" indent="-463550">
              <a:lnSpc>
                <a:spcPct val="80000"/>
              </a:lnSpc>
              <a:buFontTx/>
              <a:buNone/>
            </a:pPr>
            <a:endParaRPr lang="en-US" altLang="en-US" sz="2600" dirty="0"/>
          </a:p>
          <a:p>
            <a:pPr marL="463550" indent="-463550">
              <a:lnSpc>
                <a:spcPct val="80000"/>
              </a:lnSpc>
              <a:spcAft>
                <a:spcPts val="1800"/>
              </a:spcAft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solidFill>
                  <a:srgbClr val="0000FF"/>
                </a:solidFill>
                <a:latin typeface="Courier New" panose="02070309020205020404" pitchFamily="49" charset="0"/>
              </a:rPr>
              <a:t>temperature &gt; 100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evaluates to false, then the output statement will be run.</a:t>
            </a:r>
          </a:p>
          <a:p>
            <a:pPr marL="463550" lvl="1" indent="-463550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		if (!(temperature &gt; 100))</a:t>
            </a:r>
          </a:p>
          <a:p>
            <a:pPr marL="463550" lvl="1" indent="-463550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		    </a:t>
            </a:r>
            <a:r>
              <a:rPr lang="en-US" altLang="en-US" dirty="0" err="1">
                <a:latin typeface="Consolas" panose="020B0609020204030204" pitchFamily="49" charset="0"/>
              </a:rPr>
              <a:t>System.out.println</a:t>
            </a:r>
            <a:r>
              <a:rPr lang="en-US" altLang="en-US" dirty="0">
                <a:latin typeface="Consolas" panose="020B0609020204030204" pitchFamily="49" charset="0"/>
              </a:rPr>
              <a:t>("Below the maximum" </a:t>
            </a:r>
          </a:p>
          <a:p>
            <a:pPr marL="463550" lvl="1" indent="-463550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                 	    + " temperature.");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dirty="0"/>
          </a:p>
        </p:txBody>
      </p:sp>
      <p:graphicFrame>
        <p:nvGraphicFramePr>
          <p:cNvPr id="4" name="Group 31">
            <a:extLst>
              <a:ext uri="{FF2B5EF4-FFF2-40B4-BE49-F238E27FC236}">
                <a16:creationId xmlns:a16="http://schemas.microsoft.com/office/drawing/2014/main" id="{1603F563-3E20-2E78-35F4-750D210747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69632"/>
              </p:ext>
            </p:extLst>
          </p:nvPr>
        </p:nvGraphicFramePr>
        <p:xfrm>
          <a:off x="2147711" y="2341644"/>
          <a:ext cx="6057900" cy="1188956"/>
        </p:xfrm>
        <a:graphic>
          <a:graphicData uri="http://schemas.openxmlformats.org/drawingml/2006/table">
            <a:tbl>
              <a:tblPr/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03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Expression 1</a:t>
                      </a:r>
                    </a:p>
                  </a:txBody>
                  <a:tcPr marT="45732" marB="45732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!Expression1</a:t>
                      </a:r>
                    </a:p>
                  </a:txBody>
                  <a:tcPr marT="45732" marB="4573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1401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6B015E4-E27E-F0E2-21F7-FF33E74115DA}"/>
              </a:ext>
            </a:extLst>
          </p:cNvPr>
          <p:cNvSpPr txBox="1">
            <a:spLocks noChangeArrowheads="1"/>
          </p:cNvSpPr>
          <p:nvPr/>
        </p:nvSpPr>
        <p:spPr>
          <a:xfrm>
            <a:off x="1635124" y="126824"/>
            <a:ext cx="3230386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Short Circuiting</a:t>
            </a:r>
            <a:endParaRPr lang="en-US" altLang="en-US" sz="3200" dirty="0"/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15DAB2E4-4EB9-8715-76BA-B082E40EC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24" y="1443831"/>
            <a:ext cx="7508876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463550" indent="-463550">
              <a:spcBef>
                <a:spcPts val="600"/>
              </a:spcBef>
              <a:spcAft>
                <a:spcPts val="1200"/>
              </a:spcAft>
              <a:buClrTx/>
            </a:pPr>
            <a:r>
              <a:rPr lang="en-US" altLang="en-US" sz="2400" baseline="0" dirty="0"/>
              <a:t>Logical AND </a:t>
            </a:r>
            <a:r>
              <a:rPr lang="en-US" altLang="en-US" sz="2400" baseline="0" dirty="0" err="1"/>
              <a:t>and</a:t>
            </a:r>
            <a:r>
              <a:rPr lang="en-US" altLang="en-US" sz="2400" baseline="0" dirty="0"/>
              <a:t> logical OR operations perform </a:t>
            </a:r>
            <a:r>
              <a:rPr lang="en-US" altLang="en-US" sz="2400" baseline="0" dirty="0">
                <a:solidFill>
                  <a:srgbClr val="0000FF"/>
                </a:solidFill>
              </a:rPr>
              <a:t>short-circuit evaluation </a:t>
            </a:r>
            <a:r>
              <a:rPr lang="en-US" altLang="en-US" sz="2400" baseline="0" dirty="0"/>
              <a:t>of expressions.</a:t>
            </a:r>
          </a:p>
          <a:p>
            <a:pPr marL="463550" indent="-463550">
              <a:spcBef>
                <a:spcPts val="600"/>
              </a:spcBef>
              <a:spcAft>
                <a:spcPts val="1200"/>
              </a:spcAft>
              <a:buClrTx/>
            </a:pPr>
            <a:r>
              <a:rPr lang="en-US" altLang="en-US" sz="2400" baseline="0" dirty="0">
                <a:solidFill>
                  <a:srgbClr val="0000FF"/>
                </a:solidFill>
              </a:rPr>
              <a:t>Logical AND will evaluate to false as soon as it sees that one of its operands is a false expression.</a:t>
            </a:r>
          </a:p>
          <a:p>
            <a:pPr marL="914400" lvl="1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sz="2400" baseline="0" dirty="0"/>
              <a:t>(x  &gt;= 10) &amp;&amp; (x + 1 = = 11) &amp;&amp; (x &lt; 12)</a:t>
            </a:r>
          </a:p>
          <a:p>
            <a:pPr marL="463550" indent="-463550">
              <a:spcBef>
                <a:spcPts val="600"/>
              </a:spcBef>
              <a:spcAft>
                <a:spcPts val="1200"/>
              </a:spcAft>
              <a:buClrTx/>
            </a:pPr>
            <a:r>
              <a:rPr lang="en-US" altLang="en-US" sz="2400" baseline="0" dirty="0">
                <a:solidFill>
                  <a:srgbClr val="0000FF"/>
                </a:solidFill>
              </a:rPr>
              <a:t>Logical OR will evaluate to true as soon as it sees that one of its operands is a true expression</a:t>
            </a:r>
            <a:r>
              <a:rPr lang="en-US" altLang="en-US" sz="2400" baseline="0" dirty="0"/>
              <a:t>.</a:t>
            </a:r>
          </a:p>
          <a:p>
            <a:pPr marL="914400" lvl="1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sz="2400" baseline="0" dirty="0"/>
              <a:t>(x  &gt;= 10) || (x + 1 = = 11) || (x &lt; 12)</a:t>
            </a:r>
          </a:p>
        </p:txBody>
      </p:sp>
    </p:spTree>
    <p:extLst>
      <p:ext uri="{BB962C8B-B14F-4D97-AF65-F5344CB8AC3E}">
        <p14:creationId xmlns:p14="http://schemas.microsoft.com/office/powerpoint/2010/main" val="37687229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8B29A42-3B0F-25D3-A502-2C464399ED30}"/>
              </a:ext>
            </a:extLst>
          </p:cNvPr>
          <p:cNvSpPr txBox="1">
            <a:spLocks noChangeArrowheads="1"/>
          </p:cNvSpPr>
          <p:nvPr/>
        </p:nvSpPr>
        <p:spPr>
          <a:xfrm>
            <a:off x="1555044" y="150989"/>
            <a:ext cx="4371622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Order of Precedence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F6122E3-37D1-4EB7-0B34-7DF90966D5A7}"/>
              </a:ext>
            </a:extLst>
          </p:cNvPr>
          <p:cNvSpPr txBox="1">
            <a:spLocks noChangeArrowheads="1"/>
          </p:cNvSpPr>
          <p:nvPr/>
        </p:nvSpPr>
        <p:spPr>
          <a:xfrm>
            <a:off x="1555044" y="1909234"/>
            <a:ext cx="7306734" cy="3513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indent="-463550">
              <a:spcBef>
                <a:spcPts val="1800"/>
              </a:spcBef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!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operator has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higher order of precedence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 the </a:t>
            </a:r>
            <a:r>
              <a:rPr lang="en-US" altLang="en-US" sz="2400" dirty="0">
                <a:latin typeface="Courier New" panose="02070309020205020404" pitchFamily="49" charset="0"/>
              </a:rPr>
              <a:t>&amp;&amp;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||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operators.</a:t>
            </a:r>
          </a:p>
          <a:p>
            <a:pPr marL="463550" indent="-463550">
              <a:spcBef>
                <a:spcPts val="1800"/>
              </a:spcBef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400" dirty="0">
                <a:latin typeface="Courier New" panose="02070309020205020404" pitchFamily="49" charset="0"/>
              </a:rPr>
              <a:t>&amp;&amp;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en-US" sz="2400" dirty="0">
                <a:latin typeface="Courier New" panose="02070309020205020404" pitchFamily="49" charset="0"/>
              </a:rPr>
              <a:t>||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operators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lower precedence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 relational operators like </a:t>
            </a:r>
            <a:r>
              <a:rPr lang="en-US" altLang="en-US" sz="2400" dirty="0">
                <a:latin typeface="Courier New" panose="02070309020205020404" pitchFamily="49" charset="0"/>
              </a:rPr>
              <a:t>&lt;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&gt;</a:t>
            </a:r>
            <a:r>
              <a:rPr lang="en-US" altLang="en-US" sz="2400" dirty="0"/>
              <a:t>.</a:t>
            </a:r>
          </a:p>
          <a:p>
            <a:pPr marL="463550" indent="-463550">
              <a:spcBef>
                <a:spcPts val="1800"/>
              </a:spcBef>
              <a:defRPr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Parenthesis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used to force the precedence to be changed.</a:t>
            </a:r>
          </a:p>
          <a:p>
            <a:pPr marL="463550" indent="-463550">
              <a:spcBef>
                <a:spcPts val="1800"/>
              </a:spcBef>
              <a:defRPr/>
            </a:pPr>
            <a:r>
              <a:rPr lang="en-US" altLang="en-US" sz="2600" spc="-100" dirty="0">
                <a:latin typeface="Consolas" panose="020B0609020204030204" pitchFamily="49" charset="0"/>
              </a:rPr>
              <a:t>!(x==1) &amp;&amp; (x != 2) || !(x &lt; 3) </a:t>
            </a:r>
          </a:p>
        </p:txBody>
      </p:sp>
    </p:spTree>
    <p:extLst>
      <p:ext uri="{BB962C8B-B14F-4D97-AF65-F5344CB8AC3E}">
        <p14:creationId xmlns:p14="http://schemas.microsoft.com/office/powerpoint/2010/main" val="37874540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76C9545-7D4F-9A6C-FB7F-18D5819E5A81}"/>
              </a:ext>
            </a:extLst>
          </p:cNvPr>
          <p:cNvSpPr txBox="1">
            <a:spLocks noChangeArrowheads="1"/>
          </p:cNvSpPr>
          <p:nvPr/>
        </p:nvSpPr>
        <p:spPr>
          <a:xfrm>
            <a:off x="1634066" y="96485"/>
            <a:ext cx="4202290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Order of Precedence</a:t>
            </a:r>
            <a:endParaRPr lang="en-US" altLang="en-US" sz="3200" dirty="0"/>
          </a:p>
        </p:txBody>
      </p:sp>
      <p:graphicFrame>
        <p:nvGraphicFramePr>
          <p:cNvPr id="3" name="Group 62">
            <a:extLst>
              <a:ext uri="{FF2B5EF4-FFF2-40B4-BE49-F238E27FC236}">
                <a16:creationId xmlns:a16="http://schemas.microsoft.com/office/drawing/2014/main" id="{56523B85-0D5C-1FE5-A926-9C1C5F5081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601574"/>
              </p:ext>
            </p:extLst>
          </p:nvPr>
        </p:nvGraphicFramePr>
        <p:xfrm>
          <a:off x="1736717" y="1088672"/>
          <a:ext cx="8919994" cy="5210475"/>
        </p:xfrm>
        <a:graphic>
          <a:graphicData uri="http://schemas.openxmlformats.org/drawingml/2006/table">
            <a:tbl>
              <a:tblPr/>
              <a:tblGrid>
                <a:gridCol w="1645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5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89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70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Order of Precedence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Operators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Description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4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(unary negation)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!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Unary negation, logical NOT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1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* /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Multiplication, Division, Modulus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6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+ 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Addition, Subtraction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94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&lt; &gt; &lt;= &gt;=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Less-than, Greater-than, Less-than or equal to, Greater-than or equal 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9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== !=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Is equal to, Is not equal 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1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&amp;&amp;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Logical AND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99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||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Logical NOT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94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= += -=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*= /= %=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Assignment and combined assignment operators.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52558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58ADCEA-9AC9-11D4-2F3E-885ECFDEE6AF}"/>
              </a:ext>
            </a:extLst>
          </p:cNvPr>
          <p:cNvSpPr txBox="1">
            <a:spLocks noChangeArrowheads="1"/>
          </p:cNvSpPr>
          <p:nvPr/>
        </p:nvSpPr>
        <p:spPr>
          <a:xfrm>
            <a:off x="1498600" y="97191"/>
            <a:ext cx="5252156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Comparing </a:t>
            </a:r>
            <a:r>
              <a:rPr lang="en-US" altLang="en-US" sz="3200">
                <a:latin typeface="Courier New" panose="02070309020205020404" pitchFamily="49" charset="0"/>
              </a:rPr>
              <a:t>String</a:t>
            </a:r>
            <a:r>
              <a:rPr lang="en-US" altLang="en-US" sz="3200"/>
              <a:t> Objects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BF1DD1E-40D1-8EAC-1BC2-9E2D7690EC8F}"/>
              </a:ext>
            </a:extLst>
          </p:cNvPr>
          <p:cNvSpPr txBox="1">
            <a:spLocks noChangeArrowheads="1"/>
          </p:cNvSpPr>
          <p:nvPr/>
        </p:nvSpPr>
        <p:spPr>
          <a:xfrm>
            <a:off x="1617132" y="1226785"/>
            <a:ext cx="8012290" cy="526432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indent="-463550">
              <a:spcBef>
                <a:spcPts val="1800"/>
              </a:spcBef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most cases, you </a:t>
            </a:r>
            <a:r>
              <a:rPr lang="en-US" alt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en-US" alt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use the relational operators to compare two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FF"/>
                </a:solidFill>
                <a:latin typeface="Courier New" panose="02070309020205020404" pitchFamily="49" charset="0"/>
              </a:rPr>
              <a:t>String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objects.</a:t>
            </a:r>
          </a:p>
          <a:p>
            <a:pPr marL="463550" indent="-463550">
              <a:buFontTx/>
              <a:buNone/>
              <a:defRPr/>
            </a:pPr>
            <a:r>
              <a:rPr lang="en-US" sz="2200" dirty="0">
                <a:latin typeface="Consolas" panose="020B0609020204030204" pitchFamily="49" charset="0"/>
              </a:rPr>
              <a:t>		String str1 = new String("I am!");</a:t>
            </a:r>
          </a:p>
          <a:p>
            <a:pPr marL="463550" indent="-463550">
              <a:buFontTx/>
              <a:buNone/>
              <a:defRPr/>
            </a:pPr>
            <a:r>
              <a:rPr lang="en-US" sz="2200" dirty="0">
                <a:latin typeface="Consolas" panose="020B0609020204030204" pitchFamily="49" charset="0"/>
              </a:rPr>
              <a:t>     	String str2 = new String("I am!");</a:t>
            </a:r>
          </a:p>
          <a:p>
            <a:pPr marL="463550" indent="-463550">
              <a:defRPr/>
            </a:pPr>
            <a:r>
              <a:rPr lang="en-US" alt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 variables, </a:t>
            </a:r>
            <a:r>
              <a:rPr lang="en-US" alt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str1</a:t>
            </a:r>
            <a:r>
              <a:rPr lang="en-US" altLang="en-US" sz="2400" i="1" dirty="0">
                <a:solidFill>
                  <a:srgbClr val="0000FF"/>
                </a:solidFill>
              </a:rPr>
              <a:t>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altLang="en-US" sz="2400" i="1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str2</a:t>
            </a:r>
            <a:r>
              <a:rPr lang="en-US" altLang="en-US" sz="2400" i="1" dirty="0">
                <a:solidFill>
                  <a:srgbClr val="0000FF"/>
                </a:solidFill>
              </a:rPr>
              <a:t>,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contain the address of the object they represent.</a:t>
            </a:r>
          </a:p>
          <a:p>
            <a:pPr marL="463550" indent="-463550">
              <a:spcBef>
                <a:spcPts val="1800"/>
              </a:spcBef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Unless the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point to the same object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relational operators will not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true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63550" indent="-463550">
              <a:buFontTx/>
              <a:buNone/>
              <a:defRPr/>
            </a:pPr>
            <a:r>
              <a:rPr lang="en-US" sz="2200" dirty="0">
                <a:latin typeface="Consolas" panose="020B0609020204030204" pitchFamily="49" charset="0"/>
              </a:rPr>
              <a:t>		String str3 = </a:t>
            </a:r>
            <a:r>
              <a:rPr lang="en-US" sz="2200" dirty="0">
                <a:solidFill>
                  <a:srgbClr val="FF0000"/>
                </a:solidFill>
                <a:latin typeface="Consolas" panose="020B0609020204030204" pitchFamily="49" charset="0"/>
              </a:rPr>
              <a:t>"</a:t>
            </a:r>
            <a:r>
              <a:rPr lang="en-US" sz="2200" dirty="0">
                <a:latin typeface="Consolas" panose="020B0609020204030204" pitchFamily="49" charset="0"/>
              </a:rPr>
              <a:t>I am!";</a:t>
            </a:r>
          </a:p>
          <a:p>
            <a:pPr marL="463550" indent="-463550">
              <a:buFontTx/>
              <a:buNone/>
              <a:defRPr/>
            </a:pPr>
            <a:r>
              <a:rPr lang="en-US" sz="2200" dirty="0">
                <a:latin typeface="Consolas" panose="020B0609020204030204" pitchFamily="49" charset="0"/>
              </a:rPr>
              <a:t>     	String str4 = </a:t>
            </a:r>
            <a:r>
              <a:rPr lang="en-US" sz="2200" dirty="0">
                <a:solidFill>
                  <a:srgbClr val="FF0000"/>
                </a:solidFill>
                <a:latin typeface="Consolas" panose="020B0609020204030204" pitchFamily="49" charset="0"/>
              </a:rPr>
              <a:t>"</a:t>
            </a:r>
            <a:r>
              <a:rPr lang="en-US" sz="2200" dirty="0">
                <a:latin typeface="Consolas" panose="020B0609020204030204" pitchFamily="49" charset="0"/>
              </a:rPr>
              <a:t>I am!";</a:t>
            </a:r>
          </a:p>
          <a:p>
            <a:pPr marL="463550" indent="-463550">
              <a:buFontTx/>
              <a:buNone/>
              <a:defRPr/>
            </a:pPr>
            <a:endParaRPr lang="en-US" altLang="en-US" sz="2000" dirty="0"/>
          </a:p>
          <a:p>
            <a:pPr marL="463550" indent="-463550">
              <a:spcBef>
                <a:spcPts val="0"/>
              </a:spcBef>
              <a:defRPr/>
            </a:pPr>
            <a:r>
              <a:rPr lang="en-US" altLang="en-US" sz="2000" dirty="0"/>
              <a:t>See example: </a:t>
            </a:r>
            <a:r>
              <a:rPr lang="en-US" altLang="en-US" sz="2000" dirty="0">
                <a:hlinkClick r:id="rId2" action="ppaction://hlinkfile"/>
              </a:rPr>
              <a:t>StringCompare.java</a:t>
            </a:r>
            <a:endParaRPr lang="en-US" altLang="en-US" sz="2000" dirty="0"/>
          </a:p>
          <a:p>
            <a:pPr marL="463550" indent="-463550">
              <a:spcBef>
                <a:spcPts val="0"/>
              </a:spcBef>
              <a:defRPr/>
            </a:pPr>
            <a:r>
              <a:rPr lang="en-US" altLang="en-US" sz="2000" dirty="0"/>
              <a:t>See example: </a:t>
            </a:r>
            <a:r>
              <a:rPr lang="en-US" altLang="en-US" sz="2000" dirty="0">
                <a:hlinkClick r:id="rId3" action="ppaction://hlinkfile"/>
              </a:rPr>
              <a:t>StringCompareTo.java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5065834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481E929-C06E-06A1-58CF-0D7BDE7BA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3079" y="195599"/>
            <a:ext cx="9388121" cy="666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Summary of the following next few slides:</a:t>
            </a: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String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one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"projects!"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;</a:t>
            </a:r>
            <a:endParaRPr lang="en-US" altLang="en-US" sz="2000" dirty="0">
              <a:latin typeface="Consolas" panose="020B0609020204030204" pitchFamily="49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String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two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"projectiles!"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;	</a:t>
            </a:r>
            <a:endParaRPr lang="en-US" altLang="en-US" sz="2000" dirty="0">
              <a:latin typeface="Consolas" panose="020B0609020204030204" pitchFamily="49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out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.println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(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one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.compareTo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(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two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)); </a:t>
            </a: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//10 = code(s) – code(</a:t>
            </a:r>
            <a:r>
              <a:rPr lang="en-US" altLang="en-US" sz="2000" dirty="0" err="1">
                <a:solidFill>
                  <a:srgbClr val="3F7F5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i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) = 115 - 105</a:t>
            </a:r>
            <a:endParaRPr lang="en-US" altLang="en-US" sz="2000" dirty="0">
              <a:latin typeface="Consolas" panose="020B0609020204030204" pitchFamily="49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out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.println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(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two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.compareTo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(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one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)); </a:t>
            </a: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//-10 = code(</a:t>
            </a:r>
            <a:r>
              <a:rPr lang="en-US" altLang="en-US" sz="2000" dirty="0" err="1">
                <a:solidFill>
                  <a:srgbClr val="3F7F5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i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) – code(s) = 105 - 115</a:t>
            </a: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1000" dirty="0">
              <a:solidFill>
                <a:srgbClr val="3F7F5F"/>
              </a:solidFill>
              <a:latin typeface="Consolas" panose="020B0609020204030204" pitchFamily="49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String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one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"project"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;</a:t>
            </a:r>
            <a:endParaRPr lang="en-US" altLang="en-US" sz="2000" dirty="0">
              <a:latin typeface="Consolas" panose="020B0609020204030204" pitchFamily="49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String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two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"project</a:t>
            </a:r>
            <a:r>
              <a:rPr lang="en-US" altLang="en-US" sz="2000" dirty="0">
                <a:solidFill>
                  <a:srgbClr val="2A00FF"/>
                </a:solidFill>
                <a:highlight>
                  <a:srgbClr val="FFFF00"/>
                </a:highlight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iles!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;	</a:t>
            </a:r>
            <a:endParaRPr lang="en-US" altLang="en-US" sz="2000" dirty="0">
              <a:latin typeface="Consolas" panose="020B0609020204030204" pitchFamily="49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out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.println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(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one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.compareTo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(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two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)); </a:t>
            </a: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//-5 – the string project Has 5 characters </a:t>
            </a:r>
            <a:r>
              <a:rPr lang="en-US" altLang="en-US" sz="2000" dirty="0">
                <a:solidFill>
                  <a:srgbClr val="FF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less than 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projectiles! </a:t>
            </a:r>
            <a:endParaRPr lang="en-US" altLang="en-US" sz="2000" dirty="0">
              <a:latin typeface="Consolas" panose="020B0609020204030204" pitchFamily="49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out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.println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(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two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.compareTo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(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one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)); </a:t>
            </a: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//5 – the string projectiles! Has 5 characters more than project! </a:t>
            </a:r>
            <a:endParaRPr lang="en-US" altLang="en-US" sz="2000" dirty="0">
              <a:latin typeface="Consolas" panose="020B0609020204030204" pitchFamily="49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1000" dirty="0">
              <a:latin typeface="Consolas" panose="020B0609020204030204" pitchFamily="49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String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one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"project 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;</a:t>
            </a:r>
            <a:endParaRPr lang="en-US" altLang="en-US" sz="2000" dirty="0">
              <a:latin typeface="Consolas" panose="020B0609020204030204" pitchFamily="49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String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two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"projectiles!"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;	</a:t>
            </a:r>
            <a:endParaRPr lang="en-US" altLang="en-US" sz="2000" dirty="0">
              <a:latin typeface="Consolas" panose="020B0609020204030204" pitchFamily="49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out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.println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(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one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.compareTo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(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two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)); </a:t>
            </a: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//-73 = code(space) – code(</a:t>
            </a:r>
            <a:r>
              <a:rPr lang="en-US" altLang="en-US" sz="2000" dirty="0" err="1">
                <a:solidFill>
                  <a:srgbClr val="3F7F5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i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)   -73 = (0020)32 – (0069)105</a:t>
            </a:r>
            <a:endParaRPr lang="en-US" altLang="en-US" sz="2000" dirty="0">
              <a:latin typeface="Consolas" panose="020B0609020204030204" pitchFamily="49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out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.println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(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two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.compareTo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(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one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)); </a:t>
            </a: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//73  = code(</a:t>
            </a:r>
            <a:r>
              <a:rPr lang="en-US" altLang="en-US" sz="2000" dirty="0" err="1">
                <a:solidFill>
                  <a:srgbClr val="3F7F5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i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) – code(space)</a:t>
            </a:r>
            <a:endParaRPr lang="en-US" altLang="en-US" sz="2000" dirty="0">
              <a:latin typeface="Consolas" panose="020B0609020204030204" pitchFamily="49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090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325D7EA-B7BA-6A39-6D78-FE6925E8A8E2}"/>
              </a:ext>
            </a:extLst>
          </p:cNvPr>
          <p:cNvSpPr txBox="1">
            <a:spLocks noChangeArrowheads="1"/>
          </p:cNvSpPr>
          <p:nvPr/>
        </p:nvSpPr>
        <p:spPr>
          <a:xfrm>
            <a:off x="1600200" y="121756"/>
            <a:ext cx="4495800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Flowcharts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E26B94C-C7EE-9A6B-D4D8-BD44C64BB863}"/>
              </a:ext>
            </a:extLst>
          </p:cNvPr>
          <p:cNvSpPr txBox="1">
            <a:spLocks noChangeArrowheads="1"/>
          </p:cNvSpPr>
          <p:nvPr/>
        </p:nvSpPr>
        <p:spPr>
          <a:xfrm>
            <a:off x="1334867" y="1259479"/>
            <a:ext cx="8294687" cy="18367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statements can be modeled as a flow chart.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2400" dirty="0">
                <a:latin typeface="Consolas" panose="020B0609020204030204" pitchFamily="49" charset="0"/>
              </a:rPr>
              <a:t>      </a:t>
            </a:r>
            <a:r>
              <a:rPr lang="en-US" altLang="en-US" sz="2400" dirty="0" err="1">
                <a:latin typeface="Consolas" panose="020B0609020204030204" pitchFamily="49" charset="0"/>
              </a:rPr>
              <a:t>boolean</a:t>
            </a:r>
            <a:r>
              <a:rPr lang="en-US" altLang="en-US" sz="2400" dirty="0">
                <a:latin typeface="Consolas" panose="020B0609020204030204" pitchFamily="49" charset="0"/>
              </a:rPr>
              <a:t> </a:t>
            </a:r>
            <a:r>
              <a:rPr lang="en-US" altLang="en-US" sz="2400" dirty="0" err="1">
                <a:latin typeface="Consolas" panose="020B0609020204030204" pitchFamily="49" charset="0"/>
              </a:rPr>
              <a:t>coldOutside</a:t>
            </a:r>
            <a:r>
              <a:rPr lang="en-US" altLang="en-US" sz="2400" dirty="0">
                <a:latin typeface="Consolas" panose="020B0609020204030204" pitchFamily="49" charset="0"/>
              </a:rPr>
              <a:t> = true;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2400" dirty="0">
                <a:latin typeface="Consolas" panose="020B0609020204030204" pitchFamily="49" charset="0"/>
              </a:rPr>
              <a:t>   	  …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2400" dirty="0">
                <a:latin typeface="Consolas" panose="020B0609020204030204" pitchFamily="49" charset="0"/>
              </a:rPr>
              <a:t>  	if (</a:t>
            </a:r>
            <a:r>
              <a:rPr lang="en-US" altLang="en-US" sz="2400" dirty="0" err="1">
                <a:latin typeface="Consolas" panose="020B0609020204030204" pitchFamily="49" charset="0"/>
              </a:rPr>
              <a:t>coldOutside</a:t>
            </a:r>
            <a:r>
              <a:rPr lang="en-US" altLang="en-US" sz="2400" dirty="0">
                <a:latin typeface="Consolas" panose="020B0609020204030204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2400" dirty="0">
                <a:latin typeface="Consolas" panose="020B0609020204030204" pitchFamily="49" charset="0"/>
              </a:rPr>
              <a:t>         </a:t>
            </a:r>
            <a:r>
              <a:rPr lang="en-US" altLang="en-US" sz="2400" dirty="0" err="1">
                <a:latin typeface="Consolas" panose="020B0609020204030204" pitchFamily="49" charset="0"/>
              </a:rPr>
              <a:t>wearCoat</a:t>
            </a:r>
            <a:r>
              <a:rPr lang="en-US" altLang="en-US" sz="2400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buFontTx/>
              <a:buNone/>
              <a:defRPr/>
            </a:pPr>
            <a:endParaRPr lang="en-US" altLang="en-US" sz="2400" dirty="0"/>
          </a:p>
        </p:txBody>
      </p:sp>
      <p:sp>
        <p:nvSpPr>
          <p:cNvPr id="4" name="Diamond 3">
            <a:extLst>
              <a:ext uri="{FF2B5EF4-FFF2-40B4-BE49-F238E27FC236}">
                <a16:creationId xmlns:a16="http://schemas.microsoft.com/office/drawing/2014/main" id="{83EDA380-D320-1B4B-1DE3-686132AC2970}"/>
              </a:ext>
            </a:extLst>
          </p:cNvPr>
          <p:cNvSpPr/>
          <p:nvPr/>
        </p:nvSpPr>
        <p:spPr>
          <a:xfrm>
            <a:off x="5422597" y="3115329"/>
            <a:ext cx="2254102" cy="935665"/>
          </a:xfrm>
          <a:prstGeom prst="diamond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coldOutside</a:t>
            </a:r>
            <a:r>
              <a:rPr 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?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B34950-DB59-9387-880D-B8D32C5CADD4}"/>
              </a:ext>
            </a:extLst>
          </p:cNvPr>
          <p:cNvSpPr txBox="1"/>
          <p:nvPr/>
        </p:nvSpPr>
        <p:spPr>
          <a:xfrm>
            <a:off x="5337532" y="4901599"/>
            <a:ext cx="243486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wearCoat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3CB4167-D6B6-E035-A2B4-E5D0DBF3E1DE}"/>
              </a:ext>
            </a:extLst>
          </p:cNvPr>
          <p:cNvCxnSpPr>
            <a:endCxn id="4" idx="0"/>
          </p:cNvCxnSpPr>
          <p:nvPr/>
        </p:nvCxnSpPr>
        <p:spPr>
          <a:xfrm>
            <a:off x="6539015" y="2721924"/>
            <a:ext cx="10633" cy="39340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525078C-4A14-A3A9-8D4D-617F3C825F2A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6549648" y="4050994"/>
            <a:ext cx="5318" cy="85060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79612A9-FA9B-5862-33D2-7A6BEBDA0B93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554966" y="5270931"/>
            <a:ext cx="0" cy="67797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8977BA7-A846-9F34-8370-A23B472DE6B7}"/>
              </a:ext>
            </a:extLst>
          </p:cNvPr>
          <p:cNvCxnSpPr>
            <a:stCxn id="4" idx="3"/>
          </p:cNvCxnSpPr>
          <p:nvPr/>
        </p:nvCxnSpPr>
        <p:spPr>
          <a:xfrm flipV="1">
            <a:off x="7676699" y="3583161"/>
            <a:ext cx="711496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AC6EB6C-9772-7A18-10D1-4091DBD5E4BB}"/>
              </a:ext>
            </a:extLst>
          </p:cNvPr>
          <p:cNvCxnSpPr/>
          <p:nvPr/>
        </p:nvCxnSpPr>
        <p:spPr>
          <a:xfrm>
            <a:off x="8388195" y="3583161"/>
            <a:ext cx="0" cy="234979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5F0A7C1-68DF-C4D1-6EAF-BE45C3EDDC8D}"/>
              </a:ext>
            </a:extLst>
          </p:cNvPr>
          <p:cNvCxnSpPr>
            <a:cxnSpLocks/>
            <a:endCxn id="13" idx="6"/>
          </p:cNvCxnSpPr>
          <p:nvPr/>
        </p:nvCxnSpPr>
        <p:spPr>
          <a:xfrm flipH="1">
            <a:off x="7527843" y="5941335"/>
            <a:ext cx="860352" cy="756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FF4E0D8-4588-DA85-8556-A61DEA367610}"/>
              </a:ext>
            </a:extLst>
          </p:cNvPr>
          <p:cNvCxnSpPr>
            <a:cxnSpLocks/>
            <a:endCxn id="13" idx="2"/>
          </p:cNvCxnSpPr>
          <p:nvPr/>
        </p:nvCxnSpPr>
        <p:spPr>
          <a:xfrm>
            <a:off x="6576225" y="5941336"/>
            <a:ext cx="824028" cy="756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E5B67C54-E627-E19A-AB48-49F06977488B}"/>
              </a:ext>
            </a:extLst>
          </p:cNvPr>
          <p:cNvSpPr/>
          <p:nvPr/>
        </p:nvSpPr>
        <p:spPr>
          <a:xfrm>
            <a:off x="7400253" y="5879793"/>
            <a:ext cx="127590" cy="1382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6FCAB52-32C2-D08C-5DBA-7A8A998D71A9}"/>
              </a:ext>
            </a:extLst>
          </p:cNvPr>
          <p:cNvSpPr txBox="1"/>
          <p:nvPr/>
        </p:nvSpPr>
        <p:spPr>
          <a:xfrm>
            <a:off x="6677236" y="4295543"/>
            <a:ext cx="797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46E2B78-4E6B-1994-53D6-3EE496163F38}"/>
              </a:ext>
            </a:extLst>
          </p:cNvPr>
          <p:cNvSpPr txBox="1"/>
          <p:nvPr/>
        </p:nvSpPr>
        <p:spPr>
          <a:xfrm>
            <a:off x="7676258" y="3150041"/>
            <a:ext cx="797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false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E9C804E-1D5F-D135-FAAA-3DD3701C2C27}"/>
              </a:ext>
            </a:extLst>
          </p:cNvPr>
          <p:cNvCxnSpPr/>
          <p:nvPr/>
        </p:nvCxnSpPr>
        <p:spPr>
          <a:xfrm>
            <a:off x="7469359" y="6018009"/>
            <a:ext cx="10633" cy="39340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18">
            <a:extLst>
              <a:ext uri="{FF2B5EF4-FFF2-40B4-BE49-F238E27FC236}">
                <a16:creationId xmlns:a16="http://schemas.microsoft.com/office/drawing/2014/main" id="{54F25283-C654-F904-D585-4BAB4B94F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224" y="3768244"/>
            <a:ext cx="2733441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aseline="0" dirty="0">
                <a:latin typeface="Consolas" panose="020B0609020204030204" pitchFamily="49" charset="0"/>
              </a:rPr>
              <a:t>int </a:t>
            </a:r>
            <a:r>
              <a:rPr lang="en-US" altLang="en-US" sz="2400" baseline="0" dirty="0" err="1">
                <a:latin typeface="Consolas" panose="020B0609020204030204" pitchFamily="49" charset="0"/>
              </a:rPr>
              <a:t>xyz</a:t>
            </a:r>
            <a:r>
              <a:rPr lang="en-US" altLang="en-US" sz="2400" baseline="0" dirty="0">
                <a:latin typeface="Consolas" panose="020B0609020204030204" pitchFamily="49" charset="0"/>
              </a:rPr>
              <a:t>, </a:t>
            </a:r>
            <a:r>
              <a:rPr lang="en-US" altLang="en-US" sz="2400" baseline="0" dirty="0" err="1">
                <a:latin typeface="Consolas" panose="020B0609020204030204" pitchFamily="49" charset="0"/>
              </a:rPr>
              <a:t>abc</a:t>
            </a:r>
            <a:r>
              <a:rPr lang="en-US" altLang="en-US" sz="2400" baseline="0" dirty="0">
                <a:latin typeface="Consolas" panose="020B06090202040302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aseline="0" dirty="0">
                <a:latin typeface="Consolas" panose="020B0609020204030204" pitchFamily="49" charset="0"/>
              </a:rPr>
              <a:t>…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aseline="0" dirty="0">
                <a:latin typeface="Consolas" panose="020B0609020204030204" pitchFamily="49" charset="0"/>
              </a:rPr>
              <a:t>if (</a:t>
            </a:r>
            <a:r>
              <a:rPr lang="en-US" altLang="en-US" sz="2400" baseline="0" dirty="0" err="1">
                <a:latin typeface="Consolas" panose="020B0609020204030204" pitchFamily="49" charset="0"/>
              </a:rPr>
              <a:t>xyz</a:t>
            </a:r>
            <a:r>
              <a:rPr lang="en-US" altLang="en-US" sz="2400" baseline="0" dirty="0">
                <a:latin typeface="Consolas" panose="020B0609020204030204" pitchFamily="49" charset="0"/>
              </a:rPr>
              <a:t> </a:t>
            </a:r>
            <a:r>
              <a:rPr lang="en-US" altLang="en-US" sz="2400" b="1" baseline="0" dirty="0">
                <a:latin typeface="Consolas" panose="020B0609020204030204" pitchFamily="49" charset="0"/>
              </a:rPr>
              <a:t>==</a:t>
            </a:r>
            <a:r>
              <a:rPr lang="en-US" altLang="en-US" sz="2400" baseline="0" dirty="0">
                <a:latin typeface="Consolas" panose="020B0609020204030204" pitchFamily="49" charset="0"/>
              </a:rPr>
              <a:t> </a:t>
            </a:r>
            <a:r>
              <a:rPr lang="en-US" altLang="en-US" sz="2400" baseline="0" dirty="0" err="1">
                <a:latin typeface="Consolas" panose="020B0609020204030204" pitchFamily="49" charset="0"/>
              </a:rPr>
              <a:t>abc</a:t>
            </a:r>
            <a:r>
              <a:rPr lang="en-US" altLang="en-US" sz="2400" baseline="0" dirty="0">
                <a:latin typeface="Consolas" panose="020B0609020204030204" pitchFamily="49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aseline="0" dirty="0">
                <a:latin typeface="Consolas" panose="020B0609020204030204" pitchFamily="49" charset="0"/>
              </a:rPr>
              <a:t>    {</a:t>
            </a:r>
            <a:r>
              <a:rPr lang="en-US" altLang="en-US" sz="2400" baseline="0" dirty="0" err="1">
                <a:latin typeface="Consolas" panose="020B0609020204030204" pitchFamily="49" charset="0"/>
              </a:rPr>
              <a:t>incXYZ</a:t>
            </a:r>
            <a:r>
              <a:rPr lang="en-US" altLang="en-US" sz="2400" baseline="0" dirty="0">
                <a:latin typeface="Consolas" panose="020B0609020204030204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aseline="0" dirty="0">
                <a:latin typeface="Consolas" panose="020B0609020204030204" pitchFamily="49" charset="0"/>
              </a:rPr>
              <a:t>	</a:t>
            </a:r>
            <a:r>
              <a:rPr lang="en-US" altLang="en-US" sz="2400" baseline="0" dirty="0" err="1">
                <a:latin typeface="Consolas" panose="020B0609020204030204" pitchFamily="49" charset="0"/>
              </a:rPr>
              <a:t>xyz</a:t>
            </a:r>
            <a:r>
              <a:rPr lang="en-US" altLang="en-US" sz="2400" baseline="0" dirty="0">
                <a:latin typeface="Consolas" panose="020B0609020204030204" pitchFamily="49" charset="0"/>
              </a:rPr>
              <a:t>++;}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aseline="0" dirty="0" err="1">
                <a:latin typeface="Consolas" panose="020B0609020204030204" pitchFamily="49" charset="0"/>
              </a:rPr>
              <a:t>abc</a:t>
            </a:r>
            <a:r>
              <a:rPr lang="en-US" altLang="en-US" sz="2400" baseline="0" dirty="0">
                <a:latin typeface="Consolas" panose="020B0609020204030204" pitchFamily="49" charset="0"/>
              </a:rPr>
              <a:t> = </a:t>
            </a:r>
            <a:r>
              <a:rPr lang="en-US" altLang="en-US" sz="2400" baseline="0" dirty="0" err="1">
                <a:latin typeface="Consolas" panose="020B0609020204030204" pitchFamily="49" charset="0"/>
              </a:rPr>
              <a:t>xyz</a:t>
            </a:r>
            <a:r>
              <a:rPr lang="en-US" altLang="en-US" sz="2400" baseline="0" dirty="0">
                <a:latin typeface="Consolas" panose="020B0609020204030204" pitchFamily="49" charset="0"/>
              </a:rPr>
              <a:t>;</a:t>
            </a:r>
          </a:p>
        </p:txBody>
      </p:sp>
      <p:cxnSp>
        <p:nvCxnSpPr>
          <p:cNvPr id="26" name="Straight Arrow Connector 6">
            <a:extLst>
              <a:ext uri="{FF2B5EF4-FFF2-40B4-BE49-F238E27FC236}">
                <a16:creationId xmlns:a16="http://schemas.microsoft.com/office/drawing/2014/main" id="{64A03383-3352-A8C7-AFB4-124D1F09CE4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775512" y="3583161"/>
            <a:ext cx="2110339" cy="1139861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Arrow Connector 6">
            <a:extLst>
              <a:ext uri="{FF2B5EF4-FFF2-40B4-BE49-F238E27FC236}">
                <a16:creationId xmlns:a16="http://schemas.microsoft.com/office/drawing/2014/main" id="{E9D8795C-0627-92C9-6122-0C998717CEBD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353150" y="5086265"/>
            <a:ext cx="2157276" cy="34067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9646447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DEA6CE27-9BE1-10EE-F31C-F5E96E484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5088" y="530578"/>
            <a:ext cx="957580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one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dirty="0">
                <a:solidFill>
                  <a:srgbClr val="2A00FF"/>
                </a:solidFill>
                <a:latin typeface="Consolas" panose="020B0609020204030204" pitchFamily="49" charset="0"/>
              </a:rPr>
              <a:t>"projects!"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two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dirty="0">
                <a:solidFill>
                  <a:srgbClr val="2A00FF"/>
                </a:solidFill>
                <a:latin typeface="Consolas" panose="020B0609020204030204" pitchFamily="49" charset="0"/>
              </a:rPr>
              <a:t>"projectiles!"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codes for s and i: "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2200" baseline="0" dirty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+ </a:t>
            </a:r>
            <a:r>
              <a:rPr lang="en-US" altLang="en-US" sz="2200" dirty="0">
                <a:solidFill>
                  <a:srgbClr val="2A00FF"/>
                </a:solidFill>
                <a:latin typeface="Consolas" panose="020B0609020204030204" pitchFamily="49" charset="0"/>
              </a:rPr>
              <a:t>'s'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200" dirty="0">
                <a:solidFill>
                  <a:srgbClr val="2A00FF"/>
                </a:solidFill>
                <a:latin typeface="Consolas" panose="020B0609020204030204" pitchFamily="49" charset="0"/>
              </a:rPr>
              <a:t>" is "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+ (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)(</a:t>
            </a:r>
            <a:r>
              <a:rPr lang="en-US" altLang="en-US" sz="2200" b="1" dirty="0">
                <a:solidFill>
                  <a:srgbClr val="2A00FF"/>
                </a:solidFill>
                <a:latin typeface="Consolas" panose="020B0609020204030204" pitchFamily="49" charset="0"/>
              </a:rPr>
              <a:t>'s'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+ </a:t>
            </a:r>
            <a:r>
              <a:rPr lang="en-US" altLang="en-US" sz="2200" dirty="0">
                <a:solidFill>
                  <a:srgbClr val="2A00FF"/>
                </a:solidFill>
                <a:latin typeface="Consolas" panose="020B0609020204030204" pitchFamily="49" charset="0"/>
              </a:rPr>
              <a:t>" and "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200" dirty="0">
                <a:solidFill>
                  <a:srgbClr val="2A00FF"/>
                </a:solidFill>
                <a:latin typeface="Consolas" panose="020B0609020204030204" pitchFamily="49" charset="0"/>
              </a:rPr>
              <a:t>'</a:t>
            </a:r>
            <a:r>
              <a:rPr lang="en-US" altLang="en-US" sz="2200" dirty="0" err="1">
                <a:solidFill>
                  <a:srgbClr val="2A00FF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dirty="0">
                <a:solidFill>
                  <a:srgbClr val="2A00FF"/>
                </a:solidFill>
                <a:latin typeface="Consolas" panose="020B0609020204030204" pitchFamily="49" charset="0"/>
              </a:rPr>
              <a:t>'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200" dirty="0">
                <a:solidFill>
                  <a:srgbClr val="2A00FF"/>
                </a:solidFill>
                <a:latin typeface="Consolas" panose="020B0609020204030204" pitchFamily="49" charset="0"/>
              </a:rPr>
              <a:t>" is "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+ (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)(</a:t>
            </a:r>
            <a:r>
              <a:rPr lang="en-US" altLang="en-US" sz="2200" b="1" dirty="0">
                <a:solidFill>
                  <a:srgbClr val="2A00FF"/>
                </a:solidFill>
                <a:latin typeface="Consolas" panose="020B0609020204030204" pitchFamily="49" charset="0"/>
              </a:rPr>
              <a:t>'</a:t>
            </a:r>
            <a:r>
              <a:rPr lang="en-US" altLang="en-US" sz="2200" b="1" dirty="0" err="1">
                <a:solidFill>
                  <a:srgbClr val="2A00FF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b="1" dirty="0">
                <a:solidFill>
                  <a:srgbClr val="2A00FF"/>
                </a:solidFill>
                <a:latin typeface="Consolas" panose="020B0609020204030204" pitchFamily="49" charset="0"/>
              </a:rPr>
              <a:t>'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codes for %c and %c are %d and % d."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2A00FF"/>
                </a:solidFill>
                <a:latin typeface="Consolas" panose="020B0609020204030204" pitchFamily="49" charset="0"/>
              </a:rPr>
              <a:t>                  's'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dirty="0">
                <a:solidFill>
                  <a:srgbClr val="2A00FF"/>
                </a:solidFill>
                <a:latin typeface="Consolas" panose="020B0609020204030204" pitchFamily="49" charset="0"/>
              </a:rPr>
              <a:t>'</a:t>
            </a:r>
            <a:r>
              <a:rPr lang="en-US" altLang="en-US" sz="2200" dirty="0" err="1">
                <a:solidFill>
                  <a:srgbClr val="2A00FF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dirty="0">
                <a:solidFill>
                  <a:srgbClr val="2A00FF"/>
                </a:solidFill>
                <a:latin typeface="Consolas" panose="020B0609020204030204" pitchFamily="49" charset="0"/>
              </a:rPr>
              <a:t>'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, (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)(</a:t>
            </a:r>
            <a:r>
              <a:rPr lang="en-US" altLang="en-US" sz="2200" b="1" dirty="0">
                <a:solidFill>
                  <a:srgbClr val="2A00FF"/>
                </a:solidFill>
                <a:latin typeface="Consolas" panose="020B0609020204030204" pitchFamily="49" charset="0"/>
              </a:rPr>
              <a:t>'s'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), (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)(</a:t>
            </a:r>
            <a:r>
              <a:rPr lang="en-US" altLang="en-US" sz="2200" b="1" dirty="0">
                <a:solidFill>
                  <a:srgbClr val="2A00FF"/>
                </a:solidFill>
                <a:latin typeface="Consolas" panose="020B0609020204030204" pitchFamily="49" charset="0"/>
              </a:rPr>
              <a:t>'</a:t>
            </a:r>
            <a:r>
              <a:rPr lang="en-US" altLang="en-US" sz="2200" b="1" dirty="0" err="1">
                <a:solidFill>
                  <a:srgbClr val="2A00FF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b="1" dirty="0">
                <a:solidFill>
                  <a:srgbClr val="2A00FF"/>
                </a:solidFill>
                <a:latin typeface="Consolas" panose="020B0609020204030204" pitchFamily="49" charset="0"/>
              </a:rPr>
              <a:t>'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"\n"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2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one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.compareTo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two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//10 = code(s) – code(</a:t>
            </a:r>
            <a:r>
              <a:rPr lang="en-US" altLang="en-US" sz="2200" dirty="0" err="1">
                <a:solidFill>
                  <a:srgbClr val="3F7F5F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) = 115 - 105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two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.compareTo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one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//-10 = code(</a:t>
            </a:r>
            <a:r>
              <a:rPr lang="en-US" altLang="en-US" sz="2200" dirty="0" err="1">
                <a:solidFill>
                  <a:srgbClr val="3F7F5F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) – code(s) = 105 - 115</a:t>
            </a:r>
            <a:endParaRPr lang="en-US" altLang="en-US" sz="2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238427-C634-22D4-2084-BAAA05F39534}"/>
              </a:ext>
            </a:extLst>
          </p:cNvPr>
          <p:cNvSpPr/>
          <p:nvPr/>
        </p:nvSpPr>
        <p:spPr>
          <a:xfrm>
            <a:off x="1580575" y="5103674"/>
            <a:ext cx="6739336" cy="163121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Output is:</a:t>
            </a:r>
            <a:endParaRPr lang="en-US" sz="2000" baseline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The codes for s and i: s is 115 and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is 105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The codes for s and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are 115 and  105.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10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-10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1933D9-7733-3E7C-5F4A-41BA34374E8A}"/>
              </a:ext>
            </a:extLst>
          </p:cNvPr>
          <p:cNvSpPr txBox="1"/>
          <p:nvPr/>
        </p:nvSpPr>
        <p:spPr>
          <a:xfrm>
            <a:off x="6471356" y="530578"/>
            <a:ext cx="401602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sv-SE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System.</a:t>
            </a:r>
            <a:r>
              <a:rPr lang="sv-SE" b="1" i="1" dirty="0">
                <a:solidFill>
                  <a:srgbClr val="0000C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out</a:t>
            </a:r>
            <a:r>
              <a:rPr lang="sv-SE" b="1" i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.println((</a:t>
            </a:r>
            <a:r>
              <a:rPr lang="sv-SE" b="1" i="1" dirty="0">
                <a:solidFill>
                  <a:srgbClr val="7F0055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char</a:t>
            </a:r>
            <a:r>
              <a:rPr lang="sv-SE" b="1" i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)65);</a:t>
            </a:r>
          </a:p>
          <a:p>
            <a:pPr>
              <a:defRPr/>
            </a:pPr>
            <a:r>
              <a:rPr lang="sv-SE" b="1" i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which is an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3050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7A349-7CBC-7E83-CBDB-AE6A97BAA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556" y="389582"/>
            <a:ext cx="10543822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String one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"project"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String two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"projectiles!"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"Given two strings one has \"%s\" and two has \"%s\",\n"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+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"the operation of </a:t>
            </a:r>
            <a:r>
              <a:rPr lang="en-US" altLang="en-US" sz="2000" dirty="0" err="1">
                <a:solidFill>
                  <a:srgbClr val="2A00FF"/>
                </a:solidFill>
                <a:latin typeface="Consolas" panose="020B0609020204030204" pitchFamily="49" charset="0"/>
              </a:rPr>
              <a:t>one.compareTo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(two) 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+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"has the value : %d\n"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"project"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"projectiles!"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                  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one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.compareTo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two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one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.compareTo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two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 + 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=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one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.length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() + 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-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+ </a:t>
            </a:r>
            <a:r>
              <a:rPr lang="en-US" alt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two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.length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());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//-5 – the string project Has 5 characters less than projectiles!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</a:t>
            </a:r>
            <a:r>
              <a:rPr lang="en-US" altLang="en-US" sz="20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two.compareTo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(one) is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two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.compareTo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one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//5 – the string projectiles! Has 5 characters more than project! </a:t>
            </a:r>
            <a:endParaRPr lang="en-US" altLang="en-US" sz="2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3E03B8-E2E4-3846-F3CE-6116EE8D9949}"/>
              </a:ext>
            </a:extLst>
          </p:cNvPr>
          <p:cNvSpPr/>
          <p:nvPr/>
        </p:nvSpPr>
        <p:spPr>
          <a:xfrm>
            <a:off x="1166636" y="4634795"/>
            <a:ext cx="9332031" cy="193899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Output is :  </a:t>
            </a:r>
          </a:p>
          <a:p>
            <a:pPr>
              <a:defRPr/>
            </a:pPr>
            <a:endParaRPr 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Given two strings one has "project" and two has "projectiles!",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the operation of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one.compareTo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(two) has the value : -5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-5 = 7 - 12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The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two.compareTo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(one) is 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258027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B89021E-152D-7825-02DC-8A32A3D89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421" y="316089"/>
            <a:ext cx="10001957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String one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"project 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String two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"projectiles!"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out.println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codes for space and i: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	   + </a:t>
            </a:r>
            <a:r>
              <a:rPr lang="en-US" altLang="en-US" sz="2000" dirty="0">
                <a:solidFill>
                  <a:srgbClr val="2A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' '</a:t>
            </a:r>
            <a:r>
              <a:rPr lang="en-US" alt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+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 is 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</a:t>
            </a:r>
            <a:r>
              <a:rPr lang="en-US" altLang="en-US" sz="20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)(</a:t>
            </a:r>
            <a:r>
              <a:rPr lang="en-US" altLang="en-US" sz="2000" b="1" dirty="0">
                <a:solidFill>
                  <a:srgbClr val="2A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' '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)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	   +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 and 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'</a:t>
            </a:r>
            <a:r>
              <a:rPr lang="en-US" altLang="en-US" sz="2000" dirty="0" err="1">
                <a:solidFill>
                  <a:srgbClr val="2A00FF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'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 is 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+ (</a:t>
            </a:r>
            <a:r>
              <a:rPr lang="en-US" altLang="en-US" sz="20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)(</a:t>
            </a:r>
            <a:r>
              <a:rPr lang="en-US" altLang="en-US" sz="2000" b="1" dirty="0">
                <a:solidFill>
                  <a:srgbClr val="2A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'</a:t>
            </a:r>
            <a:r>
              <a:rPr lang="en-US" altLang="en-US" sz="2000" b="1" dirty="0" err="1">
                <a:solidFill>
                  <a:srgbClr val="2A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en-US" altLang="en-US" sz="2000" b="1" dirty="0">
                <a:solidFill>
                  <a:srgbClr val="2A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'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codes for %c and %c are %d and %d."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		  ' '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'</a:t>
            </a:r>
            <a:r>
              <a:rPr lang="en-US" altLang="en-US" sz="2000" dirty="0" err="1">
                <a:solidFill>
                  <a:srgbClr val="2A00FF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'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(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)(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' '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), (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)(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'</a:t>
            </a:r>
            <a:r>
              <a:rPr lang="en-US" altLang="en-US" sz="2000" b="1" dirty="0" err="1">
                <a:solidFill>
                  <a:srgbClr val="2A00FF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'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"\</a:t>
            </a:r>
            <a:r>
              <a:rPr lang="en-US" altLang="en-US" sz="20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nThe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one.compareTo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(two) operation yields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	   +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one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.compareTo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two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)); //one is a prefix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//-73 = code(space) – code(</a:t>
            </a:r>
            <a:r>
              <a:rPr lang="en-US" altLang="en-US" sz="2000" dirty="0" err="1">
                <a:solidFill>
                  <a:srgbClr val="3F7F5F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</a:t>
            </a:r>
            <a:r>
              <a:rPr lang="en-US" altLang="en-US" sz="20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two.compareTo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(one) operation yields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+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two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.compareTo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one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)); //two is a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prefi</a:t>
            </a: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//73  = code(</a:t>
            </a:r>
            <a:r>
              <a:rPr lang="en-US" altLang="en-US" sz="2000" dirty="0" err="1">
                <a:solidFill>
                  <a:srgbClr val="3F7F5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i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) – code(space)</a:t>
            </a:r>
            <a:endParaRPr lang="en-US" altLang="en-US" sz="2000" dirty="0">
              <a:latin typeface="Consolas" panose="020B0609020204030204" pitchFamily="49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6E483D-E07F-F0B9-DDD3-98E018628968}"/>
              </a:ext>
            </a:extLst>
          </p:cNvPr>
          <p:cNvSpPr/>
          <p:nvPr/>
        </p:nvSpPr>
        <p:spPr>
          <a:xfrm>
            <a:off x="1444978" y="5079445"/>
            <a:ext cx="7134578" cy="163121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Output is: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The codes for space and i:   is 32 and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is 105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The codes for   and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are 32 and 105.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The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one.compareTo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(two) operation yields -73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The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two.compareTo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(one) operation yields 73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680904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BE2A0FD-98A0-A772-DEB9-9C27365C2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822" y="427120"/>
            <a:ext cx="10662356" cy="600375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String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oneStr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 = 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new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 String(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"tam"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); </a:t>
            </a:r>
            <a:endParaRPr lang="en-US" altLang="en-US" sz="2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String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twoStr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 = 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new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 String(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"tam"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);</a:t>
            </a:r>
            <a:endParaRPr lang="en-US" altLang="en-US" sz="2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out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.println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(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oneStr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 ==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twoStr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); //false since they contain addresses</a:t>
            </a:r>
            <a:endParaRPr lang="en-US" altLang="en-US" sz="2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 err="1">
                <a:solidFill>
                  <a:srgbClr val="7F0055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boolean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equalStrings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 =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oneStr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 ==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twoStr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;</a:t>
            </a:r>
            <a:endParaRPr lang="en-US" altLang="en-US" sz="2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out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.println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(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equalStrings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); //false, since they contain addresses</a:t>
            </a:r>
            <a:endParaRPr lang="en-US" altLang="en-US" sz="2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6A3E3E"/>
              </a:solidFill>
              <a:latin typeface="Consolas" panose="020B0609020204030204" pitchFamily="49" charset="0"/>
              <a:ea typeface="DengXian" panose="02010600030101010101" pitchFamily="2" charset="-122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equalStrings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 =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oneStr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.</a:t>
            </a:r>
            <a:r>
              <a:rPr lang="en-US" altLang="en-US" sz="2000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equals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(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twoStr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);</a:t>
            </a:r>
            <a:endParaRPr lang="en-US" altLang="en-US" sz="2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out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.println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(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equalStrings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); //true, method equals on strings (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"tam"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);</a:t>
            </a: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latin typeface="Consolas" panose="020B0609020204030204" pitchFamily="49" charset="0"/>
              </a:rPr>
              <a:t>System.out.println</a:t>
            </a:r>
            <a:r>
              <a:rPr lang="en-US" altLang="en-US" sz="2000" dirty="0">
                <a:latin typeface="Consolas" panose="020B0609020204030204" pitchFamily="49" charset="0"/>
              </a:rPr>
              <a:t>(</a:t>
            </a:r>
            <a:r>
              <a:rPr lang="en-US" altLang="en-US" sz="2000" dirty="0" err="1">
                <a:latin typeface="Consolas" panose="020B0609020204030204" pitchFamily="49" charset="0"/>
              </a:rPr>
              <a:t>oneStr.</a:t>
            </a:r>
            <a:r>
              <a:rPr lang="en-US" altLang="en-US" sz="2000" dirty="0" err="1">
                <a:highlight>
                  <a:srgbClr val="FFFF00"/>
                </a:highlight>
                <a:latin typeface="Consolas" panose="020B0609020204030204" pitchFamily="49" charset="0"/>
              </a:rPr>
              <a:t>equals</a:t>
            </a:r>
            <a:r>
              <a:rPr lang="en-US" altLang="en-US" sz="2000" dirty="0">
                <a:latin typeface="Consolas" panose="020B0609020204030204" pitchFamily="49" charset="0"/>
              </a:rPr>
              <a:t>(</a:t>
            </a:r>
            <a:r>
              <a:rPr lang="en-US" altLang="en-US" sz="2000" dirty="0" err="1">
                <a:latin typeface="Consolas" panose="020B0609020204030204" pitchFamily="49" charset="0"/>
              </a:rPr>
              <a:t>twoStr</a:t>
            </a:r>
            <a:r>
              <a:rPr lang="en-US" altLang="en-US" sz="2000" dirty="0">
                <a:latin typeface="Consolas" panose="020B0609020204030204" pitchFamily="49" charset="0"/>
              </a:rPr>
              <a:t>));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</a:rPr>
              <a:t> </a:t>
            </a: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  <a:ea typeface="DengXian" panose="02010600030101010101" pitchFamily="2" charset="-122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  <a:ea typeface="DengXian" panose="02010600030101010101" pitchFamily="2" charset="-122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  <a:ea typeface="DengXian" panose="02010600030101010101" pitchFamily="2" charset="-122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  <a:ea typeface="DengXian" panose="02010600030101010101" pitchFamily="2" charset="-122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  <a:ea typeface="DengXian" panose="02010600030101010101" pitchFamily="2" charset="-122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  <a:ea typeface="DengXian" panose="02010600030101010101" pitchFamily="2" charset="-122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</a:rPr>
              <a:t>Conclusion:</a:t>
            </a: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DengXian" panose="02010600030101010101" pitchFamily="2" charset="-122"/>
              </a:rPr>
              <a:t>Each reference variable </a:t>
            </a:r>
            <a:r>
              <a:rPr lang="en-US" altLang="en-US" sz="2000" dirty="0" err="1">
                <a:latin typeface="Consolas" panose="020B0609020204030204" pitchFamily="49" charset="0"/>
                <a:ea typeface="DengXian" panose="02010600030101010101" pitchFamily="2" charset="-122"/>
              </a:rPr>
              <a:t>oneStr</a:t>
            </a:r>
            <a:r>
              <a:rPr lang="en-US" altLang="en-US" sz="2000" dirty="0">
                <a:latin typeface="Consolas" panose="020B0609020204030204" pitchFamily="49" charset="0"/>
                <a:ea typeface="DengXian" panose="02010600030101010101" pitchFamily="2" charset="-122"/>
              </a:rPr>
              <a:t> or </a:t>
            </a:r>
            <a:r>
              <a:rPr lang="en-US" altLang="en-US" sz="2000" dirty="0" err="1">
                <a:latin typeface="Consolas" panose="020B0609020204030204" pitchFamily="49" charset="0"/>
                <a:ea typeface="DengXian" panose="02010600030101010101" pitchFamily="2" charset="-122"/>
              </a:rPr>
              <a:t>twoStr</a:t>
            </a:r>
            <a:r>
              <a:rPr lang="en-US" altLang="en-US" sz="2000" dirty="0">
                <a:latin typeface="Consolas" panose="020B0609020204030204" pitchFamily="49" charset="0"/>
                <a:ea typeface="DengXian" panose="02010600030101010101" pitchFamily="2" charset="-122"/>
              </a:rPr>
              <a:t> references their string objects which have the same string literal “tam”.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C800FE-5CD1-366E-4CF0-DFD128280C19}"/>
              </a:ext>
            </a:extLst>
          </p:cNvPr>
          <p:cNvSpPr/>
          <p:nvPr/>
        </p:nvSpPr>
        <p:spPr>
          <a:xfrm>
            <a:off x="1834444" y="3643489"/>
            <a:ext cx="4724400" cy="14773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Output is: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false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false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true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true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7061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>
            <a:extLst>
              <a:ext uri="{FF2B5EF4-FFF2-40B4-BE49-F238E27FC236}">
                <a16:creationId xmlns:a16="http://schemas.microsoft.com/office/drawing/2014/main" id="{EAB8C727-BB2A-145E-9C20-FDFD7B654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77423"/>
            <a:ext cx="9753600" cy="5903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The Difference between the following statements: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>
                <a:latin typeface="Consolas" panose="020B0609020204030204" pitchFamily="49" charset="0"/>
              </a:rPr>
              <a:t>String str = new String(“lamb”);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and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>
                <a:latin typeface="Consolas" panose="020B0609020204030204" pitchFamily="49" charset="0"/>
              </a:rPr>
              <a:t>String str = “lamb”;</a:t>
            </a:r>
            <a:endParaRPr lang="en-US" altLang="en-US" sz="2400" baseline="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//The two statements create their object containing string</a:t>
            </a:r>
            <a:r>
              <a:rPr lang="en-US" altLang="en-US" sz="2000" baseline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"tam"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oneStr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String(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"tam"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//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oneStr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points to an object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twoStr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String(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"tam"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); //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twoStr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points to another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			          //object</a:t>
            </a:r>
            <a:r>
              <a:rPr lang="en-US" altLang="en-US" sz="2000" b="1" baseline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//Both oneStr1 and twoStr2 are pointed to the same object //containing a string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"tam"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;.</a:t>
            </a: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String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oneStr1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"tam"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;</a:t>
            </a:r>
            <a:endParaRPr lang="en-US" altLang="en-US" sz="2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String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twoStr1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"tam"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;</a:t>
            </a:r>
            <a:endParaRPr lang="en-US" altLang="en-US" sz="2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833782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341F078-6C8B-6C0A-7D38-7D86276DA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067" y="434623"/>
            <a:ext cx="10408356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/>
              <a:t>The Difference between the following statements: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altLang="en-US" sz="2000">
                <a:solidFill>
                  <a:srgbClr val="6A3E3E"/>
                </a:solidFill>
                <a:latin typeface="Consolas" panose="020B0609020204030204" pitchFamily="49" charset="0"/>
              </a:rPr>
              <a:t>strg1</a:t>
            </a: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b="1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000" b="1">
                <a:solidFill>
                  <a:srgbClr val="000000"/>
                </a:solidFill>
                <a:latin typeface="Consolas" panose="020B0609020204030204" pitchFamily="49" charset="0"/>
              </a:rPr>
              <a:t> String(</a:t>
            </a:r>
            <a:r>
              <a:rPr lang="en-US" altLang="en-US" sz="2000" b="1">
                <a:solidFill>
                  <a:srgbClr val="2A00FF"/>
                </a:solidFill>
                <a:latin typeface="Consolas" panose="020B0609020204030204" pitchFamily="49" charset="0"/>
              </a:rPr>
              <a:t>"lamb"</a:t>
            </a:r>
            <a:r>
              <a:rPr lang="en-US" altLang="en-US" sz="2000" b="1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altLang="en-US" sz="2000">
                <a:solidFill>
                  <a:srgbClr val="6A3E3E"/>
                </a:solidFill>
                <a:latin typeface="Consolas" panose="020B0609020204030204" pitchFamily="49" charset="0"/>
              </a:rPr>
              <a:t>strg2</a:t>
            </a: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>
                <a:solidFill>
                  <a:srgbClr val="2A00FF"/>
                </a:solidFill>
                <a:latin typeface="Consolas" panose="020B0609020204030204" pitchFamily="49" charset="0"/>
              </a:rPr>
              <a:t>"lamb"</a:t>
            </a: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>
                <a:solidFill>
                  <a:srgbClr val="000000"/>
                </a:solidFill>
                <a:latin typeface="Consolas" panose="020B0609020204030204" pitchFamily="49" charset="0"/>
              </a:rPr>
              <a:t>.println(</a:t>
            </a:r>
            <a:r>
              <a:rPr lang="en-US" altLang="en-US" sz="2000" b="1" i="1">
                <a:solidFill>
                  <a:srgbClr val="6A3E3E"/>
                </a:solidFill>
                <a:latin typeface="Consolas" panose="020B0609020204030204" pitchFamily="49" charset="0"/>
              </a:rPr>
              <a:t>strg1</a:t>
            </a:r>
            <a:r>
              <a:rPr lang="en-US" altLang="en-US" sz="2000" b="1" i="1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altLang="en-US" sz="2000" b="1" i="1">
                <a:solidFill>
                  <a:srgbClr val="6A3E3E"/>
                </a:solidFill>
                <a:latin typeface="Consolas" panose="020B0609020204030204" pitchFamily="49" charset="0"/>
              </a:rPr>
              <a:t>strg2</a:t>
            </a:r>
            <a:r>
              <a:rPr lang="en-US" altLang="en-US" sz="2000" b="1" i="1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  <a:r>
              <a:rPr lang="en-US" altLang="en-US" sz="2000" b="1" i="1">
                <a:solidFill>
                  <a:srgbClr val="3F7F5F"/>
                </a:solidFill>
                <a:latin typeface="Consolas" panose="020B0609020204030204" pitchFamily="49" charset="0"/>
              </a:rPr>
              <a:t>//false, since they contain addresses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altLang="en-US" sz="2000" b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>
                <a:solidFill>
                  <a:srgbClr val="6A3E3E"/>
                </a:solidFill>
                <a:latin typeface="Consolas" panose="020B0609020204030204" pitchFamily="49" charset="0"/>
              </a:rPr>
              <a:t>equalStrings</a:t>
            </a:r>
            <a:r>
              <a:rPr lang="en-US" altLang="en-US" sz="2000" b="1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b="1">
                <a:solidFill>
                  <a:srgbClr val="6A3E3E"/>
                </a:solidFill>
                <a:latin typeface="Consolas" panose="020B0609020204030204" pitchFamily="49" charset="0"/>
              </a:rPr>
              <a:t>strg1</a:t>
            </a:r>
            <a:r>
              <a:rPr lang="en-US" altLang="en-US" sz="2000" b="1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altLang="en-US" sz="2000" b="1">
                <a:solidFill>
                  <a:srgbClr val="6A3E3E"/>
                </a:solidFill>
                <a:latin typeface="Consolas" panose="020B0609020204030204" pitchFamily="49" charset="0"/>
              </a:rPr>
              <a:t>strg2</a:t>
            </a:r>
            <a:r>
              <a:rPr lang="en-US" altLang="en-US" sz="2000" b="1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>
                <a:solidFill>
                  <a:srgbClr val="000000"/>
                </a:solidFill>
                <a:latin typeface="Consolas" panose="020B0609020204030204" pitchFamily="49" charset="0"/>
              </a:rPr>
              <a:t>.println(</a:t>
            </a:r>
            <a:r>
              <a:rPr lang="en-US" altLang="en-US" sz="2000" b="1" i="1">
                <a:solidFill>
                  <a:srgbClr val="6A3E3E"/>
                </a:solidFill>
                <a:latin typeface="Consolas" panose="020B0609020204030204" pitchFamily="49" charset="0"/>
              </a:rPr>
              <a:t>equalStrings</a:t>
            </a:r>
            <a:r>
              <a:rPr lang="en-US" altLang="en-US" sz="2000" b="1" i="1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  <a:r>
              <a:rPr lang="en-US" altLang="en-US" sz="2000" b="1" i="1">
                <a:solidFill>
                  <a:srgbClr val="3F7F5F"/>
                </a:solidFill>
                <a:latin typeface="Consolas" panose="020B0609020204030204" pitchFamily="49" charset="0"/>
              </a:rPr>
              <a:t>//false, since they contain addresses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>
                <a:solidFill>
                  <a:srgbClr val="000000"/>
                </a:solidFill>
                <a:latin typeface="Consolas" panose="020B0609020204030204" pitchFamily="49" charset="0"/>
              </a:rPr>
              <a:t>.println(</a:t>
            </a:r>
            <a:r>
              <a:rPr lang="en-US" altLang="en-US" sz="2000" b="1" i="1">
                <a:solidFill>
                  <a:srgbClr val="6A3E3E"/>
                </a:solidFill>
                <a:latin typeface="Consolas" panose="020B0609020204030204" pitchFamily="49" charset="0"/>
              </a:rPr>
              <a:t>strg1</a:t>
            </a:r>
            <a:r>
              <a:rPr lang="en-US" altLang="en-US" sz="2000" b="1" i="1">
                <a:solidFill>
                  <a:srgbClr val="000000"/>
                </a:solidFill>
                <a:latin typeface="Consolas" panose="020B0609020204030204" pitchFamily="49" charset="0"/>
              </a:rPr>
              <a:t>.compareTo(</a:t>
            </a:r>
            <a:r>
              <a:rPr lang="en-US" altLang="en-US" sz="2000" b="1" i="1">
                <a:solidFill>
                  <a:srgbClr val="6A3E3E"/>
                </a:solidFill>
                <a:latin typeface="Consolas" panose="020B0609020204030204" pitchFamily="49" charset="0"/>
              </a:rPr>
              <a:t>strg2</a:t>
            </a:r>
            <a:r>
              <a:rPr lang="en-US" altLang="en-US" sz="2000" b="1" i="1">
                <a:solidFill>
                  <a:srgbClr val="000000"/>
                </a:solidFill>
                <a:latin typeface="Consolas" panose="020B0609020204030204" pitchFamily="49" charset="0"/>
              </a:rPr>
              <a:t>)); //0 identical strings</a:t>
            </a:r>
            <a:r>
              <a:rPr lang="en-US" altLang="en-US" sz="2000" b="1" i="1" baseline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en-US" altLang="en-US" sz="2000" b="1" i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>
                <a:solidFill>
                  <a:srgbClr val="000000"/>
                </a:solidFill>
                <a:latin typeface="Consolas" panose="020B0609020204030204" pitchFamily="49" charset="0"/>
              </a:rPr>
              <a:t>.println(</a:t>
            </a:r>
            <a:r>
              <a:rPr lang="en-US" altLang="en-US" sz="2000" b="1" i="1">
                <a:solidFill>
                  <a:srgbClr val="6A3E3E"/>
                </a:solidFill>
                <a:latin typeface="Consolas" panose="020B0609020204030204" pitchFamily="49" charset="0"/>
              </a:rPr>
              <a:t>strg1</a:t>
            </a:r>
            <a:r>
              <a:rPr lang="en-US" altLang="en-US" sz="2000" b="1" i="1">
                <a:solidFill>
                  <a:srgbClr val="000000"/>
                </a:solidFill>
                <a:latin typeface="Consolas" panose="020B0609020204030204" pitchFamily="49" charset="0"/>
              </a:rPr>
              <a:t>.contentEquals(</a:t>
            </a:r>
            <a:r>
              <a:rPr lang="en-US" altLang="en-US" sz="2000" b="1" i="1">
                <a:solidFill>
                  <a:srgbClr val="6A3E3E"/>
                </a:solidFill>
                <a:latin typeface="Consolas" panose="020B0609020204030204" pitchFamily="49" charset="0"/>
              </a:rPr>
              <a:t>strg2</a:t>
            </a:r>
            <a:r>
              <a:rPr lang="en-US" altLang="en-US" sz="2000" b="1" i="1">
                <a:solidFill>
                  <a:srgbClr val="000000"/>
                </a:solidFill>
                <a:latin typeface="Consolas" panose="020B0609020204030204" pitchFamily="49" charset="0"/>
              </a:rPr>
              <a:t>)); //true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>
                <a:solidFill>
                  <a:srgbClr val="000000"/>
                </a:solidFill>
                <a:latin typeface="Consolas" panose="020B0609020204030204" pitchFamily="49" charset="0"/>
              </a:rPr>
              <a:t>.println(</a:t>
            </a:r>
            <a:r>
              <a:rPr lang="en-US" altLang="en-US" sz="2000" b="1" i="1">
                <a:solidFill>
                  <a:srgbClr val="2A00FF"/>
                </a:solidFill>
                <a:latin typeface="Consolas" panose="020B0609020204030204" pitchFamily="49" charset="0"/>
              </a:rPr>
              <a:t>""</a:t>
            </a:r>
            <a:r>
              <a:rPr lang="en-US" altLang="en-US" sz="2000" b="1" i="1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>
                <a:solidFill>
                  <a:srgbClr val="000000"/>
                </a:solidFill>
                <a:latin typeface="Consolas" panose="020B0609020204030204" pitchFamily="49" charset="0"/>
              </a:rPr>
              <a:t>.println(</a:t>
            </a:r>
            <a:r>
              <a:rPr lang="en-US" altLang="en-US" sz="2000" b="1" i="1">
                <a:solidFill>
                  <a:srgbClr val="6A3E3E"/>
                </a:solidFill>
                <a:latin typeface="Consolas" panose="020B0609020204030204" pitchFamily="49" charset="0"/>
              </a:rPr>
              <a:t>strg1</a:t>
            </a:r>
            <a:r>
              <a:rPr lang="en-US" altLang="en-US" sz="2000" b="1" i="1">
                <a:solidFill>
                  <a:srgbClr val="000000"/>
                </a:solidFill>
                <a:latin typeface="Consolas" panose="020B0609020204030204" pitchFamily="49" charset="0"/>
              </a:rPr>
              <a:t>.length()); //4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>
                <a:solidFill>
                  <a:srgbClr val="000000"/>
                </a:solidFill>
                <a:latin typeface="Consolas" panose="020B0609020204030204" pitchFamily="49" charset="0"/>
              </a:rPr>
              <a:t>.println(</a:t>
            </a:r>
            <a:r>
              <a:rPr lang="en-US" altLang="en-US" sz="2000" b="1" i="1">
                <a:solidFill>
                  <a:srgbClr val="6A3E3E"/>
                </a:solidFill>
                <a:latin typeface="Consolas" panose="020B0609020204030204" pitchFamily="49" charset="0"/>
              </a:rPr>
              <a:t>strg2</a:t>
            </a:r>
            <a:r>
              <a:rPr lang="en-US" altLang="en-US" sz="2000" b="1" i="1">
                <a:solidFill>
                  <a:srgbClr val="000000"/>
                </a:solidFill>
                <a:latin typeface="Consolas" panose="020B0609020204030204" pitchFamily="49" charset="0"/>
              </a:rPr>
              <a:t>.length()); //4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>
                <a:solidFill>
                  <a:srgbClr val="000000"/>
                </a:solidFill>
                <a:latin typeface="Consolas" panose="020B0609020204030204" pitchFamily="49" charset="0"/>
              </a:rPr>
              <a:t>.println(</a:t>
            </a:r>
            <a:r>
              <a:rPr lang="en-US" altLang="en-US" sz="2000" b="1" i="1">
                <a:solidFill>
                  <a:srgbClr val="6A3E3E"/>
                </a:solidFill>
                <a:latin typeface="Consolas" panose="020B0609020204030204" pitchFamily="49" charset="0"/>
              </a:rPr>
              <a:t>strg1</a:t>
            </a:r>
            <a:r>
              <a:rPr lang="en-US" altLang="en-US" sz="2000" b="1" i="1">
                <a:solidFill>
                  <a:srgbClr val="000000"/>
                </a:solidFill>
                <a:latin typeface="Consolas" panose="020B0609020204030204" pitchFamily="49" charset="0"/>
              </a:rPr>
              <a:t>.charAt(3)); //b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>
                <a:solidFill>
                  <a:srgbClr val="000000"/>
                </a:solidFill>
                <a:latin typeface="Consolas" panose="020B0609020204030204" pitchFamily="49" charset="0"/>
              </a:rPr>
              <a:t>.println(</a:t>
            </a:r>
            <a:r>
              <a:rPr lang="en-US" altLang="en-US" sz="2000" b="1" i="1">
                <a:solidFill>
                  <a:srgbClr val="6A3E3E"/>
                </a:solidFill>
                <a:latin typeface="Consolas" panose="020B0609020204030204" pitchFamily="49" charset="0"/>
              </a:rPr>
              <a:t>strg2</a:t>
            </a:r>
            <a:r>
              <a:rPr lang="en-US" altLang="en-US" sz="2000" b="1" i="1">
                <a:solidFill>
                  <a:srgbClr val="000000"/>
                </a:solidFill>
                <a:latin typeface="Consolas" panose="020B0609020204030204" pitchFamily="49" charset="0"/>
              </a:rPr>
              <a:t>.charAt(3)); //b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>
                <a:solidFill>
                  <a:srgbClr val="000000"/>
                </a:solidFill>
                <a:latin typeface="Consolas" panose="020B0609020204030204" pitchFamily="49" charset="0"/>
              </a:rPr>
              <a:t>.println((</a:t>
            </a:r>
            <a:r>
              <a:rPr lang="en-US" altLang="en-US" sz="2000" b="1" i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i="1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2000" b="1" i="1">
                <a:solidFill>
                  <a:srgbClr val="6A3E3E"/>
                </a:solidFill>
                <a:latin typeface="Consolas" panose="020B0609020204030204" pitchFamily="49" charset="0"/>
              </a:rPr>
              <a:t>strg1</a:t>
            </a:r>
            <a:r>
              <a:rPr lang="en-US" altLang="en-US" sz="2000" b="1" i="1">
                <a:solidFill>
                  <a:srgbClr val="000000"/>
                </a:solidFill>
                <a:latin typeface="Consolas" panose="020B0609020204030204" pitchFamily="49" charset="0"/>
              </a:rPr>
              <a:t>.charAt(0)); //108 Unicode for l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>
                <a:solidFill>
                  <a:srgbClr val="000000"/>
                </a:solidFill>
                <a:latin typeface="Consolas" panose="020B0609020204030204" pitchFamily="49" charset="0"/>
              </a:rPr>
              <a:t>.println((</a:t>
            </a:r>
            <a:r>
              <a:rPr lang="en-US" altLang="en-US" sz="2000" b="1" i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i="1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2000" b="1" i="1">
                <a:solidFill>
                  <a:srgbClr val="6A3E3E"/>
                </a:solidFill>
                <a:latin typeface="Consolas" panose="020B0609020204030204" pitchFamily="49" charset="0"/>
              </a:rPr>
              <a:t>strg2</a:t>
            </a:r>
            <a:r>
              <a:rPr lang="en-US" altLang="en-US" sz="2000" b="1" i="1">
                <a:solidFill>
                  <a:srgbClr val="000000"/>
                </a:solidFill>
                <a:latin typeface="Consolas" panose="020B0609020204030204" pitchFamily="49" charset="0"/>
              </a:rPr>
              <a:t>.charAt(0)); //108</a:t>
            </a:r>
            <a:endParaRPr lang="en-US" altLang="en-US" sz="20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5680B4C-3919-D1AF-5D24-61BF86EECEDA}"/>
              </a:ext>
            </a:extLst>
          </p:cNvPr>
          <p:cNvSpPr/>
          <p:nvPr/>
        </p:nvSpPr>
        <p:spPr>
          <a:xfrm>
            <a:off x="10216444" y="3254284"/>
            <a:ext cx="1275644" cy="350211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Output: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false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false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true</a:t>
            </a:r>
          </a:p>
          <a:p>
            <a:pPr>
              <a:defRPr/>
            </a:pPr>
            <a:endParaRPr lang="en-US" dirty="0"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4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4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b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b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108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108</a:t>
            </a:r>
          </a:p>
        </p:txBody>
      </p:sp>
    </p:spTree>
    <p:extLst>
      <p:ext uri="{BB962C8B-B14F-4D97-AF65-F5344CB8AC3E}">
        <p14:creationId xmlns:p14="http://schemas.microsoft.com/office/powerpoint/2010/main" val="174199214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4A41A3B-705E-9251-49AB-AE6499848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243" y="152974"/>
            <a:ext cx="10701867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oneStr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String(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"tam"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twoStr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String(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"tam"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oneStr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alt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twoStr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  <a:r>
              <a:rPr lang="en-US" altLang="en-US" sz="2000" b="1" i="1" dirty="0">
                <a:solidFill>
                  <a:srgbClr val="3F7F5F"/>
                </a:solidFill>
                <a:latin typeface="Consolas" panose="020B0609020204030204" pitchFamily="49" charset="0"/>
              </a:rPr>
              <a:t>//false since they contain addresses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equalStrings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oneStr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twoStr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equalStrings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  <a:r>
              <a:rPr lang="en-US" altLang="en-US" sz="2000" b="1" i="1" dirty="0">
                <a:solidFill>
                  <a:srgbClr val="3F7F5F"/>
                </a:solidFill>
                <a:latin typeface="Consolas" panose="020B0609020204030204" pitchFamily="49" charset="0"/>
              </a:rPr>
              <a:t>//false, since they contain addresses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6A3E3E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equalStrings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oneStr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.equals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twoStr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equalStrings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  <a:r>
              <a:rPr lang="en-US" altLang="en-US" sz="2000" b="1" i="1" dirty="0">
                <a:solidFill>
                  <a:srgbClr val="3F7F5F"/>
                </a:solidFill>
                <a:latin typeface="Consolas" panose="020B0609020204030204" pitchFamily="49" charset="0"/>
              </a:rPr>
              <a:t>//true, method equals on strings ("tam");</a:t>
            </a:r>
            <a:r>
              <a:rPr lang="en-US" altLang="en-US" sz="2000" b="1" i="1" u="sng" dirty="0">
                <a:solidFill>
                  <a:srgbClr val="3F7F5F"/>
                </a:solidFill>
                <a:latin typeface="Consolas" panose="020B0609020204030204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oneStr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.equals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twoStr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));//true</a:t>
            </a:r>
            <a:endParaRPr lang="en-US" altLang="en-US" sz="2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3355B5-DD80-BDC1-47C0-897E033C9579}"/>
              </a:ext>
            </a:extLst>
          </p:cNvPr>
          <p:cNvSpPr/>
          <p:nvPr/>
        </p:nvSpPr>
        <p:spPr>
          <a:xfrm>
            <a:off x="869243" y="5518992"/>
            <a:ext cx="10069689" cy="1192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defRPr/>
            </a:pPr>
            <a:r>
              <a:rPr lang="en-US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DengXian" pitchFamily="2" charset="-122"/>
                <a:cs typeface="Times New Roman" panose="02020603050405020304" pitchFamily="18" charset="0"/>
              </a:rPr>
              <a:t>Conclusion:</a:t>
            </a:r>
          </a:p>
          <a:p>
            <a:pPr>
              <a:lnSpc>
                <a:spcPct val="107000"/>
              </a:lnSpc>
              <a:defRPr/>
            </a:pPr>
            <a:r>
              <a:rPr lang="en-US" altLang="en-US" sz="2200" dirty="0">
                <a:latin typeface="Times New Roman" panose="02020603050405020304" pitchFamily="18" charset="0"/>
                <a:ea typeface="DengXian" pitchFamily="2" charset="-122"/>
                <a:cs typeface="Times New Roman" panose="02020603050405020304" pitchFamily="18" charset="0"/>
              </a:rPr>
              <a:t>Each reference variable </a:t>
            </a:r>
            <a:r>
              <a:rPr lang="en-US" altLang="en-US" sz="2200" dirty="0" err="1">
                <a:latin typeface="Consolas" panose="020B0609020204030204" pitchFamily="49" charset="0"/>
                <a:ea typeface="DengXian" pitchFamily="2" charset="-122"/>
                <a:cs typeface="Times New Roman" panose="02020603050405020304" pitchFamily="18" charset="0"/>
              </a:rPr>
              <a:t>oneStr</a:t>
            </a:r>
            <a:r>
              <a:rPr lang="en-US" altLang="en-US" sz="2200" dirty="0">
                <a:latin typeface="Consolas" panose="020B0609020204030204" pitchFamily="49" charset="0"/>
                <a:ea typeface="DengXian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latin typeface="Times New Roman" panose="02020603050405020304" pitchFamily="18" charset="0"/>
                <a:ea typeface="DengXian" pitchFamily="2" charset="-122"/>
                <a:cs typeface="Times New Roman" panose="02020603050405020304" pitchFamily="18" charset="0"/>
              </a:rPr>
              <a:t>or</a:t>
            </a:r>
            <a:r>
              <a:rPr lang="en-US" altLang="en-US" sz="2200" dirty="0">
                <a:latin typeface="Consolas" panose="020B0609020204030204" pitchFamily="49" charset="0"/>
                <a:ea typeface="DengXian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latin typeface="Consolas" panose="020B0609020204030204" pitchFamily="49" charset="0"/>
                <a:ea typeface="DengXian" pitchFamily="2" charset="-122"/>
                <a:cs typeface="Times New Roman" panose="02020603050405020304" pitchFamily="18" charset="0"/>
              </a:rPr>
              <a:t>twoStr</a:t>
            </a:r>
            <a:r>
              <a:rPr lang="en-US" altLang="en-US" sz="2200" dirty="0">
                <a:latin typeface="Consolas" panose="020B0609020204030204" pitchFamily="49" charset="0"/>
                <a:ea typeface="DengXian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latin typeface="Times New Roman" panose="02020603050405020304" pitchFamily="18" charset="0"/>
                <a:ea typeface="DengXian" pitchFamily="2" charset="-122"/>
                <a:cs typeface="Times New Roman" panose="02020603050405020304" pitchFamily="18" charset="0"/>
              </a:rPr>
              <a:t>references their string objects which have the same string literal </a:t>
            </a:r>
            <a:r>
              <a:rPr lang="en-US" altLang="en-US" sz="2200" b="1" dirty="0">
                <a:solidFill>
                  <a:srgbClr val="2A00FF"/>
                </a:solidFill>
                <a:latin typeface="Consolas" panose="020B0609020204030204" pitchFamily="49" charset="0"/>
              </a:rPr>
              <a:t>"tam"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endParaRPr lang="en-US" altLang="en-US" sz="2200" dirty="0">
              <a:latin typeface="Consolas" panose="020B0609020204030204" pitchFamily="49" charset="0"/>
              <a:ea typeface="DengXian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A6529FA-3634-6BD1-271B-FFAE381464E3}"/>
              </a:ext>
            </a:extLst>
          </p:cNvPr>
          <p:cNvSpPr/>
          <p:nvPr/>
        </p:nvSpPr>
        <p:spPr>
          <a:xfrm>
            <a:off x="1705206" y="3727345"/>
            <a:ext cx="3723653" cy="163121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Output is:</a:t>
            </a:r>
          </a:p>
          <a:p>
            <a:pPr>
              <a:defRPr/>
            </a:pPr>
            <a:endParaRPr lang="en-US" sz="1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false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false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true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true</a:t>
            </a:r>
            <a:endParaRPr lang="en-US" dirty="0"/>
          </a:p>
        </p:txBody>
      </p:sp>
      <p:sp>
        <p:nvSpPr>
          <p:cNvPr id="12" name="TextBox 5">
            <a:extLst>
              <a:ext uri="{FF2B5EF4-FFF2-40B4-BE49-F238E27FC236}">
                <a16:creationId xmlns:a16="http://schemas.microsoft.com/office/drawing/2014/main" id="{450C86E7-4BA4-CCEB-2530-7F7063480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0465" y="4563364"/>
            <a:ext cx="990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/>
              <a:t>twoStr</a:t>
            </a:r>
            <a:endParaRPr lang="en-US" altLang="en-US" sz="2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CE37D2D-31C6-7F54-D870-32B8A9B91CCE}"/>
              </a:ext>
            </a:extLst>
          </p:cNvPr>
          <p:cNvSpPr txBox="1"/>
          <p:nvPr/>
        </p:nvSpPr>
        <p:spPr>
          <a:xfrm>
            <a:off x="7255935" y="4152519"/>
            <a:ext cx="1066800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 err="1"/>
              <a:t>addr</a:t>
            </a:r>
            <a:r>
              <a:rPr lang="en-US" sz="2000" dirty="0"/>
              <a:t> of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FE0240F-CAB1-A540-D100-8A5B8E78C8CF}"/>
              </a:ext>
            </a:extLst>
          </p:cNvPr>
          <p:cNvSpPr txBox="1"/>
          <p:nvPr/>
        </p:nvSpPr>
        <p:spPr>
          <a:xfrm>
            <a:off x="7264401" y="4952985"/>
            <a:ext cx="1066800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 err="1"/>
              <a:t>addr</a:t>
            </a:r>
            <a:r>
              <a:rPr lang="en-US" sz="2000" dirty="0"/>
              <a:t> of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DE6787-4901-641B-512D-D0B3D3F278B8}"/>
              </a:ext>
            </a:extLst>
          </p:cNvPr>
          <p:cNvSpPr txBox="1"/>
          <p:nvPr/>
        </p:nvSpPr>
        <p:spPr>
          <a:xfrm>
            <a:off x="8788401" y="4202648"/>
            <a:ext cx="1066800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tam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BAFC68F-6919-AA8B-4BC8-B515C020EB4D}"/>
              </a:ext>
            </a:extLst>
          </p:cNvPr>
          <p:cNvSpPr txBox="1"/>
          <p:nvPr/>
        </p:nvSpPr>
        <p:spPr>
          <a:xfrm>
            <a:off x="8864601" y="4861461"/>
            <a:ext cx="1066800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tam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EFB098B-5700-CDEA-20B0-F5F46ACEB6ED}"/>
              </a:ext>
            </a:extLst>
          </p:cNvPr>
          <p:cNvCxnSpPr>
            <a:endCxn id="16" idx="1"/>
          </p:cNvCxnSpPr>
          <p:nvPr/>
        </p:nvCxnSpPr>
        <p:spPr bwMode="auto">
          <a:xfrm flipV="1">
            <a:off x="8178801" y="5061516"/>
            <a:ext cx="685800" cy="57120"/>
          </a:xfrm>
          <a:prstGeom prst="straightConnector1">
            <a:avLst/>
          </a:prstGeom>
          <a:ln w="28575">
            <a:headEnd type="none" w="med" len="med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1102C60-E081-DB90-0274-08CE541B546F}"/>
              </a:ext>
            </a:extLst>
          </p:cNvPr>
          <p:cNvCxnSpPr/>
          <p:nvPr/>
        </p:nvCxnSpPr>
        <p:spPr bwMode="auto">
          <a:xfrm flipV="1">
            <a:off x="8112126" y="4355048"/>
            <a:ext cx="685800" cy="87313"/>
          </a:xfrm>
          <a:prstGeom prst="straightConnector1">
            <a:avLst/>
          </a:prstGeom>
          <a:ln w="28575">
            <a:headEnd type="none" w="med" len="med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0" name="TextBox 1">
            <a:extLst>
              <a:ext uri="{FF2B5EF4-FFF2-40B4-BE49-F238E27FC236}">
                <a16:creationId xmlns:a16="http://schemas.microsoft.com/office/drawing/2014/main" id="{E09DBD17-CC73-FE0B-C496-3EA70CCE4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0601" y="3700998"/>
            <a:ext cx="990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/>
              <a:t>oneStr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33486796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40490B-0260-5814-0B40-00E8839D0C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1185" y="4507005"/>
            <a:ext cx="990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/>
              <a:t>twoStr</a:t>
            </a:r>
            <a:endParaRPr lang="en-US" alt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8B89BA-1AB2-79DE-F736-A82838DC52FC}"/>
              </a:ext>
            </a:extLst>
          </p:cNvPr>
          <p:cNvSpPr txBox="1"/>
          <p:nvPr/>
        </p:nvSpPr>
        <p:spPr>
          <a:xfrm>
            <a:off x="7388142" y="4119981"/>
            <a:ext cx="1066800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 err="1"/>
              <a:t>addr</a:t>
            </a:r>
            <a:r>
              <a:rPr lang="en-US" sz="2000" dirty="0"/>
              <a:t> of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19711E-A19A-1B9B-12CE-6DC65CCEDDE0}"/>
              </a:ext>
            </a:extLst>
          </p:cNvPr>
          <p:cNvSpPr txBox="1"/>
          <p:nvPr/>
        </p:nvSpPr>
        <p:spPr>
          <a:xfrm>
            <a:off x="7404985" y="4881187"/>
            <a:ext cx="1066800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 err="1"/>
              <a:t>addr</a:t>
            </a:r>
            <a:r>
              <a:rPr lang="en-US" sz="2000" dirty="0"/>
              <a:t> of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61CA7E-2220-A27C-C6CD-EF03C1494596}"/>
              </a:ext>
            </a:extLst>
          </p:cNvPr>
          <p:cNvSpPr txBox="1"/>
          <p:nvPr/>
        </p:nvSpPr>
        <p:spPr>
          <a:xfrm>
            <a:off x="8935157" y="4146204"/>
            <a:ext cx="1066800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tam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231B25-83D0-42A2-EAA5-A04A394F3A54}"/>
              </a:ext>
            </a:extLst>
          </p:cNvPr>
          <p:cNvCxnSpPr/>
          <p:nvPr/>
        </p:nvCxnSpPr>
        <p:spPr bwMode="auto">
          <a:xfrm flipV="1">
            <a:off x="8325557" y="4341467"/>
            <a:ext cx="609600" cy="739775"/>
          </a:xfrm>
          <a:prstGeom prst="straightConnector1">
            <a:avLst/>
          </a:prstGeom>
          <a:ln w="28575">
            <a:headEnd type="none" w="med" len="med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31AEDFF-F161-E6E8-65EC-459C40526932}"/>
              </a:ext>
            </a:extLst>
          </p:cNvPr>
          <p:cNvCxnSpPr/>
          <p:nvPr/>
        </p:nvCxnSpPr>
        <p:spPr bwMode="auto">
          <a:xfrm flipV="1">
            <a:off x="8258882" y="4298604"/>
            <a:ext cx="685800" cy="87313"/>
          </a:xfrm>
          <a:prstGeom prst="straightConnector1">
            <a:avLst/>
          </a:prstGeom>
          <a:ln w="28575">
            <a:headEnd type="none" w="med" len="med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" name="TextBox 3">
            <a:extLst>
              <a:ext uri="{FF2B5EF4-FFF2-40B4-BE49-F238E27FC236}">
                <a16:creationId xmlns:a16="http://schemas.microsoft.com/office/drawing/2014/main" id="{8FEE02EA-C288-5DE5-C380-D92714978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1185" y="3686828"/>
            <a:ext cx="990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/>
              <a:t>oneStr</a:t>
            </a:r>
            <a:endParaRPr lang="en-US" altLang="en-US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542B24-C5D9-0F48-9E94-8ECBBBF8E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3201" y="354762"/>
            <a:ext cx="9725378" cy="603678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String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oneStr1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"tam"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;</a:t>
            </a:r>
            <a:endParaRPr lang="en-US" altLang="en-US" sz="2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String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twoStr1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"tam"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;</a:t>
            </a:r>
            <a:endParaRPr lang="en-US" altLang="en-US" sz="2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  <a:defRPr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  <a:ea typeface="DengXian" panose="02010600030101010101" pitchFamily="2" charset="-122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out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.println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(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oneStr1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 ==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twoStr1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); //true</a:t>
            </a:r>
            <a:endParaRPr lang="en-US" altLang="en-US" sz="2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dirty="0" err="1">
                <a:solidFill>
                  <a:srgbClr val="7F0055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boolean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equalStrings1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oneStr1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 ==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twoStr1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;</a:t>
            </a:r>
            <a:endParaRPr lang="en-US" altLang="en-US" sz="2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out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.println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(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equalStrings1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); //true</a:t>
            </a:r>
            <a:endParaRPr lang="en-US" altLang="en-US" sz="2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  <a:defRPr/>
            </a:pPr>
            <a:endParaRPr lang="en-US" altLang="en-US" sz="2000" dirty="0">
              <a:solidFill>
                <a:srgbClr val="6A3E3E"/>
              </a:solidFill>
              <a:latin typeface="Consolas" panose="020B0609020204030204" pitchFamily="49" charset="0"/>
              <a:ea typeface="DengXian" panose="02010600030101010101" pitchFamily="2" charset="-122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equalStrings1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oneStr1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.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equals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(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twoStr1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);</a:t>
            </a:r>
            <a:endParaRPr lang="en-US" altLang="en-US" sz="2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out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.println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(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equalStrings1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); //true </a:t>
            </a: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out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.println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(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oneStr1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.equals(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twoStr1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DengXian" panose="02010600030101010101" pitchFamily="2" charset="-122"/>
                <a:cs typeface="Consolas" panose="020B0609020204030204" pitchFamily="49" charset="0"/>
              </a:rPr>
              <a:t>)); //true</a:t>
            </a: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  <a:defRPr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  <a:ea typeface="DengXian" panose="02010600030101010101" pitchFamily="2" charset="-122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  <a:defRPr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  <a:ea typeface="DengXian" panose="02010600030101010101" pitchFamily="2" charset="-122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  <a:defRPr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  <a:ea typeface="DengXian" panose="02010600030101010101" pitchFamily="2" charset="-122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  <a:defRPr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  <a:ea typeface="DengXian" panose="02010600030101010101" pitchFamily="2" charset="-122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  <a:defRPr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  <a:ea typeface="DengXian" panose="02010600030101010101" pitchFamily="2" charset="-122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  <a:defRPr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  <a:ea typeface="DengXian" panose="02010600030101010101" pitchFamily="2" charset="-122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ea typeface="DengXian" panose="02010600030101010101" pitchFamily="2" charset="-122"/>
                <a:cs typeface="Times New Roman" panose="02020603050405020304" pitchFamily="18" charset="0"/>
              </a:rPr>
              <a:t>Conclusion:</a:t>
            </a:r>
          </a:p>
          <a:p>
            <a:pPr>
              <a:lnSpc>
                <a:spcPct val="107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6A3E3E"/>
                </a:solidFill>
                <a:ea typeface="DengXian" panose="02010600030101010101" pitchFamily="2" charset="-122"/>
                <a:cs typeface="Times New Roman" panose="02020603050405020304" pitchFamily="18" charset="0"/>
              </a:rPr>
              <a:t>Both reference variables</a:t>
            </a:r>
            <a:r>
              <a:rPr lang="en-US" altLang="en-US" sz="2000" dirty="0">
                <a:solidFill>
                  <a:srgbClr val="6A3E3E"/>
                </a:solidFill>
                <a:latin typeface="+mn-lt"/>
                <a:ea typeface="DengXian" panose="02010600030101010101" pitchFamily="2" charset="-122"/>
                <a:cs typeface="Consolas" panose="020B0609020204030204" pitchFamily="49" charset="0"/>
              </a:rPr>
              <a:t>, oneStr1,</a:t>
            </a:r>
            <a:r>
              <a:rPr lang="en-US" altLang="en-US" sz="2000" dirty="0">
                <a:solidFill>
                  <a:srgbClr val="000000"/>
                </a:solidFill>
                <a:latin typeface="+mn-lt"/>
                <a:ea typeface="DengXian" panose="02010600030101010101" pitchFamily="2" charset="-122"/>
                <a:cs typeface="Consolas" panose="020B0609020204030204" pitchFamily="49" charset="0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ea typeface="DengXian" panose="02010600030101010101" pitchFamily="2" charset="-122"/>
                <a:cs typeface="Times New Roman" panose="02020603050405020304" pitchFamily="18" charset="0"/>
              </a:rPr>
              <a:t>and</a:t>
            </a:r>
            <a:r>
              <a:rPr lang="en-US" altLang="en-US" sz="2000" dirty="0">
                <a:solidFill>
                  <a:srgbClr val="000000"/>
                </a:solidFill>
                <a:latin typeface="+mn-lt"/>
                <a:ea typeface="DengXian" panose="02010600030101010101" pitchFamily="2" charset="-122"/>
                <a:cs typeface="Consolas" panose="020B0609020204030204" pitchFamily="49" charset="0"/>
              </a:rPr>
              <a:t> twoStr1 </a:t>
            </a:r>
            <a:r>
              <a:rPr lang="en-US" altLang="en-US" sz="2000" dirty="0">
                <a:solidFill>
                  <a:srgbClr val="000000"/>
                </a:solidFill>
                <a:ea typeface="DengXian" panose="02010600030101010101" pitchFamily="2" charset="-122"/>
                <a:cs typeface="Times New Roman" panose="02020603050405020304" pitchFamily="18" charset="0"/>
              </a:rPr>
              <a:t>reference the </a:t>
            </a:r>
            <a:r>
              <a:rPr lang="en-US" altLang="en-US" sz="2000" b="1" dirty="0">
                <a:solidFill>
                  <a:srgbClr val="000000"/>
                </a:solidFill>
                <a:ea typeface="DengXian" panose="02010600030101010101" pitchFamily="2" charset="-122"/>
                <a:cs typeface="Times New Roman" panose="02020603050405020304" pitchFamily="18" charset="0"/>
              </a:rPr>
              <a:t>same</a:t>
            </a:r>
            <a:r>
              <a:rPr lang="en-US" altLang="en-US" sz="2000" dirty="0">
                <a:solidFill>
                  <a:srgbClr val="000000"/>
                </a:solidFill>
                <a:ea typeface="DengXian" panose="02010600030101010101" pitchFamily="2" charset="-122"/>
                <a:cs typeface="Times New Roman" panose="02020603050405020304" pitchFamily="18" charset="0"/>
              </a:rPr>
              <a:t> string object </a:t>
            </a:r>
            <a:r>
              <a:rPr lang="en-US" altLang="en-US" sz="2000" dirty="0">
                <a:solidFill>
                  <a:srgbClr val="2A00FF"/>
                </a:solidFill>
                <a:latin typeface="+mn-lt"/>
                <a:ea typeface="DengXian" panose="02010600030101010101" pitchFamily="2" charset="-122"/>
                <a:cs typeface="Consolas" panose="020B0609020204030204" pitchFamily="49" charset="0"/>
              </a:rPr>
              <a:t>"tam"</a:t>
            </a:r>
            <a:r>
              <a:rPr lang="en-US" altLang="en-US" sz="2000" dirty="0">
                <a:solidFill>
                  <a:srgbClr val="000000"/>
                </a:solidFill>
                <a:latin typeface="+mn-lt"/>
                <a:ea typeface="DengXian" panose="02010600030101010101" pitchFamily="2" charset="-122"/>
                <a:cs typeface="Consolas" panose="020B0609020204030204" pitchFamily="49" charset="0"/>
              </a:rPr>
              <a:t>.</a:t>
            </a:r>
            <a:endParaRPr lang="en-US" altLang="en-US" sz="2000" dirty="0">
              <a:latin typeface="+mn-lt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1D22AB5C-0921-34AA-944B-CEDA7B80F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0742" y="3968048"/>
            <a:ext cx="3655302" cy="1323439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true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true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true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true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50703137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2F1E699-B6EB-C11E-81B8-35BD76E17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043" y="843677"/>
            <a:ext cx="10191045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aseline="0" dirty="0">
                <a:solidFill>
                  <a:srgbClr val="000000"/>
                </a:solidFill>
                <a:latin typeface="Consolas" panose="020B0609020204030204" pitchFamily="49" charset="0"/>
              </a:rPr>
              <a:t> Summary: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baseline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aseline="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str5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String(</a:t>
            </a:r>
            <a:r>
              <a:rPr lang="en-US" altLang="en-US" sz="2200" b="1" dirty="0">
                <a:solidFill>
                  <a:srgbClr val="2A00FF"/>
                </a:solidFill>
                <a:latin typeface="Consolas" panose="020B0609020204030204" pitchFamily="49" charset="0"/>
              </a:rPr>
              <a:t>"I am!"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String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str6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String(</a:t>
            </a:r>
            <a:r>
              <a:rPr lang="en-US" altLang="en-US" sz="2200" b="1" dirty="0">
                <a:solidFill>
                  <a:srgbClr val="2A00FF"/>
                </a:solidFill>
                <a:latin typeface="Consolas" panose="020B0609020204030204" pitchFamily="49" charset="0"/>
              </a:rPr>
              <a:t>"I am!"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String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str3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dirty="0">
                <a:solidFill>
                  <a:srgbClr val="2A00FF"/>
                </a:solidFill>
                <a:latin typeface="Consolas" panose="020B0609020204030204" pitchFamily="49" charset="0"/>
              </a:rPr>
              <a:t>"I am!"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String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str4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dirty="0">
                <a:solidFill>
                  <a:srgbClr val="2A00FF"/>
                </a:solidFill>
                <a:latin typeface="Consolas" panose="020B0609020204030204" pitchFamily="49" charset="0"/>
              </a:rPr>
              <a:t>"I am!"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str3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str4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  <a:r>
              <a:rPr lang="en-US" altLang="en-US" sz="2200" b="1" i="1" dirty="0">
                <a:solidFill>
                  <a:srgbClr val="3F7F5F"/>
                </a:solidFill>
                <a:latin typeface="Consolas" panose="020B0609020204030204" pitchFamily="49" charset="0"/>
              </a:rPr>
              <a:t>//true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str5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str6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  <a:r>
              <a:rPr lang="en-US" altLang="en-US" sz="2200" b="1" i="1" dirty="0">
                <a:solidFill>
                  <a:srgbClr val="3F7F5F"/>
                </a:solidFill>
                <a:latin typeface="Consolas" panose="020B0609020204030204" pitchFamily="49" charset="0"/>
              </a:rPr>
              <a:t>//false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str3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str6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  <a:r>
              <a:rPr lang="en-US" altLang="en-US" sz="2200" b="1" i="1" dirty="0">
                <a:solidFill>
                  <a:srgbClr val="3F7F5F"/>
                </a:solidFill>
                <a:latin typeface="Consolas" panose="020B0609020204030204" pitchFamily="49" charset="0"/>
              </a:rPr>
              <a:t>//false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str3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.compareTo(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str4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 </a:t>
            </a:r>
            <a:r>
              <a:rPr lang="en-US" altLang="en-US" sz="2200" b="1" i="1" dirty="0">
                <a:solidFill>
                  <a:srgbClr val="3F7F5F"/>
                </a:solidFill>
                <a:latin typeface="Consolas" panose="020B0609020204030204" pitchFamily="49" charset="0"/>
              </a:rPr>
              <a:t>//0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str5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.compareTo(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str6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 </a:t>
            </a:r>
            <a:r>
              <a:rPr lang="en-US" altLang="en-US" sz="2200" b="1" i="1" dirty="0">
                <a:solidFill>
                  <a:srgbClr val="3F7F5F"/>
                </a:solidFill>
                <a:latin typeface="Consolas" panose="020B0609020204030204" pitchFamily="49" charset="0"/>
              </a:rPr>
              <a:t>//0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str3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.compareTo(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str5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 </a:t>
            </a:r>
            <a:r>
              <a:rPr lang="en-US" altLang="en-US" sz="2200" b="1" i="1" dirty="0">
                <a:solidFill>
                  <a:srgbClr val="3F7F5F"/>
                </a:solidFill>
                <a:latin typeface="Consolas" panose="020B0609020204030204" pitchFamily="49" charset="0"/>
              </a:rPr>
              <a:t>//0 </a:t>
            </a:r>
            <a:r>
              <a:rPr lang="en-US" altLang="en-US" sz="2200" b="1" i="1" dirty="0" err="1">
                <a:solidFill>
                  <a:srgbClr val="3F7F5F"/>
                </a:solidFill>
                <a:latin typeface="Consolas" panose="020B0609020204030204" pitchFamily="49" charset="0"/>
              </a:rPr>
              <a:t>identicalStr</a:t>
            </a:r>
            <a:endParaRPr lang="en-US" altLang="en-US" sz="2200" b="1" i="1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str3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.contentEquals(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str4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 </a:t>
            </a:r>
            <a:r>
              <a:rPr lang="en-US" altLang="en-US" sz="2200" b="1" i="1" dirty="0">
                <a:solidFill>
                  <a:srgbClr val="3F7F5F"/>
                </a:solidFill>
                <a:latin typeface="Consolas" panose="020B0609020204030204" pitchFamily="49" charset="0"/>
              </a:rPr>
              <a:t>//true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str5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.contentEquals(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str6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 </a:t>
            </a:r>
            <a:r>
              <a:rPr lang="en-US" altLang="en-US" sz="2200" b="1" i="1" dirty="0">
                <a:solidFill>
                  <a:srgbClr val="3F7F5F"/>
                </a:solidFill>
                <a:latin typeface="Consolas" panose="020B0609020204030204" pitchFamily="49" charset="0"/>
              </a:rPr>
              <a:t>//true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str3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.contentEquals(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str5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 </a:t>
            </a:r>
            <a:r>
              <a:rPr lang="en-US" altLang="en-US" sz="2200" b="1" i="1" dirty="0">
                <a:solidFill>
                  <a:srgbClr val="FF0000"/>
                </a:solidFill>
                <a:latin typeface="Consolas" panose="020B0609020204030204" pitchFamily="49" charset="0"/>
              </a:rPr>
              <a:t>//true</a:t>
            </a:r>
            <a:endParaRPr lang="en-US" altLang="en-US" sz="2200" dirty="0">
              <a:solidFill>
                <a:srgbClr val="FF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CF740FD-A91B-6E76-71D5-4991F74F8D95}"/>
              </a:ext>
            </a:extLst>
          </p:cNvPr>
          <p:cNvSpPr/>
          <p:nvPr/>
        </p:nvSpPr>
        <p:spPr>
          <a:xfrm>
            <a:off x="9462910" y="1399822"/>
            <a:ext cx="1284112" cy="28623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true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false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false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true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true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true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4617471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CC7764D-1204-007E-0529-262D5E9F5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021" y="62293"/>
            <a:ext cx="9776179" cy="67957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baseline="0" dirty="0">
                <a:solidFill>
                  <a:srgbClr val="000000"/>
                </a:solidFill>
                <a:latin typeface="Consolas" panose="020B0609020204030204" pitchFamily="49" charset="0"/>
              </a:rPr>
              <a:t>Summary: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str5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String(</a:t>
            </a:r>
            <a:r>
              <a:rPr lang="en-US" altLang="en-US" sz="2200" b="1" dirty="0">
                <a:solidFill>
                  <a:srgbClr val="2A00FF"/>
                </a:solidFill>
                <a:latin typeface="Consolas" panose="020B0609020204030204" pitchFamily="49" charset="0"/>
              </a:rPr>
              <a:t>"I am!"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str6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String(</a:t>
            </a:r>
            <a:r>
              <a:rPr lang="en-US" altLang="en-US" sz="2200" b="1" dirty="0">
                <a:solidFill>
                  <a:srgbClr val="2A00FF"/>
                </a:solidFill>
                <a:latin typeface="Consolas" panose="020B0609020204030204" pitchFamily="49" charset="0"/>
              </a:rPr>
              <a:t>"I am!"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str3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dirty="0">
                <a:solidFill>
                  <a:srgbClr val="2A00FF"/>
                </a:solidFill>
                <a:latin typeface="Consolas" panose="020B0609020204030204" pitchFamily="49" charset="0"/>
              </a:rPr>
              <a:t>"I am."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str4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dirty="0">
                <a:solidFill>
                  <a:srgbClr val="2A00FF"/>
                </a:solidFill>
                <a:latin typeface="Consolas" panose="020B0609020204030204" pitchFamily="49" charset="0"/>
              </a:rPr>
              <a:t>"I am!"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str3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str4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  <a:r>
              <a:rPr lang="en-US" altLang="en-US" sz="2200" b="1" i="1" dirty="0">
                <a:solidFill>
                  <a:srgbClr val="3F7F5F"/>
                </a:solidFill>
                <a:latin typeface="Consolas" panose="020B0609020204030204" pitchFamily="49" charset="0"/>
              </a:rPr>
              <a:t>//false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str5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str6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  <a:r>
              <a:rPr lang="en-US" altLang="en-US" sz="2200" b="1" i="1" dirty="0">
                <a:solidFill>
                  <a:srgbClr val="3F7F5F"/>
                </a:solidFill>
                <a:latin typeface="Consolas" panose="020B0609020204030204" pitchFamily="49" charset="0"/>
              </a:rPr>
              <a:t>//false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str3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str6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  <a:r>
              <a:rPr lang="en-US" altLang="en-US" sz="2200" b="1" i="1" dirty="0">
                <a:solidFill>
                  <a:srgbClr val="3F7F5F"/>
                </a:solidFill>
                <a:latin typeface="Consolas" panose="020B0609020204030204" pitchFamily="49" charset="0"/>
              </a:rPr>
              <a:t>//false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str3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.compareTo(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str4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 </a:t>
            </a:r>
            <a:r>
              <a:rPr lang="en-US" altLang="en-US" sz="2200" b="1" i="1" dirty="0">
                <a:solidFill>
                  <a:srgbClr val="3F7F5F"/>
                </a:solidFill>
                <a:latin typeface="Consolas" panose="020B0609020204030204" pitchFamily="49" charset="0"/>
              </a:rPr>
              <a:t>//13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str5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.compareTo(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str6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 </a:t>
            </a:r>
            <a:r>
              <a:rPr lang="en-US" altLang="en-US" sz="2200" b="1" i="1" dirty="0">
                <a:solidFill>
                  <a:srgbClr val="3F7F5F"/>
                </a:solidFill>
                <a:latin typeface="Consolas" panose="020B0609020204030204" pitchFamily="49" charset="0"/>
              </a:rPr>
              <a:t>//0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str3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.compareTo(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str5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 </a:t>
            </a:r>
            <a:r>
              <a:rPr lang="en-US" altLang="en-US" sz="2200" b="1" i="1" dirty="0">
                <a:solidFill>
                  <a:srgbClr val="3F7F5F"/>
                </a:solidFill>
                <a:latin typeface="Consolas" panose="020B0609020204030204" pitchFamily="49" charset="0"/>
              </a:rPr>
              <a:t>//13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str3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.contentEquals(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str4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 </a:t>
            </a:r>
            <a:r>
              <a:rPr lang="en-US" altLang="en-US" sz="2200" b="1" i="1" dirty="0">
                <a:solidFill>
                  <a:srgbClr val="3F7F5F"/>
                </a:solidFill>
                <a:latin typeface="Consolas" panose="020B0609020204030204" pitchFamily="49" charset="0"/>
              </a:rPr>
              <a:t>//false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str5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.contentEquals(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str6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 </a:t>
            </a:r>
            <a:r>
              <a:rPr lang="en-US" altLang="en-US" sz="2200" b="1" i="1" dirty="0">
                <a:solidFill>
                  <a:srgbClr val="3F7F5F"/>
                </a:solidFill>
                <a:latin typeface="Consolas" panose="020B0609020204030204" pitchFamily="49" charset="0"/>
              </a:rPr>
              <a:t>//true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str3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.contentEquals(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str5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 </a:t>
            </a:r>
            <a:r>
              <a:rPr lang="en-US" altLang="en-US" sz="2200" b="1" i="1" dirty="0">
                <a:solidFill>
                  <a:srgbClr val="3F7F5F"/>
                </a:solidFill>
                <a:latin typeface="Consolas" panose="020B0609020204030204" pitchFamily="49" charset="0"/>
              </a:rPr>
              <a:t>//false</a:t>
            </a:r>
          </a:p>
          <a:p>
            <a:pPr>
              <a:buFontTx/>
              <a:buNone/>
              <a:defRPr/>
            </a:pPr>
            <a:r>
              <a:rPr lang="en-US" sz="2200" dirty="0" err="1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System.</a:t>
            </a:r>
            <a:r>
              <a:rPr lang="en-US" sz="2200" b="1" i="1" dirty="0" err="1">
                <a:solidFill>
                  <a:srgbClr val="0000C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out</a:t>
            </a:r>
            <a:r>
              <a:rPr lang="en-US" sz="2200" b="1" i="1" dirty="0" err="1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.println</a:t>
            </a:r>
            <a:r>
              <a:rPr lang="en-US" sz="2200" b="1" i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(</a:t>
            </a:r>
            <a:r>
              <a:rPr lang="en-US" sz="2200" b="1" i="1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str4</a:t>
            </a:r>
            <a:r>
              <a:rPr lang="en-US" sz="2200" b="1" i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 == </a:t>
            </a:r>
            <a:r>
              <a:rPr lang="en-US" sz="2200" b="1" i="1" dirty="0">
                <a:solidFill>
                  <a:srgbClr val="6A3E3E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str6</a:t>
            </a:r>
            <a:r>
              <a:rPr lang="en-US" sz="2200" b="1" i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); </a:t>
            </a:r>
            <a:r>
              <a:rPr lang="en-US" sz="2200" b="1" i="1" dirty="0">
                <a:solidFill>
                  <a:srgbClr val="3F7F5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//false</a:t>
            </a:r>
          </a:p>
          <a:p>
            <a:pPr>
              <a:buFontTx/>
              <a:buNone/>
              <a:defRPr/>
            </a:pPr>
            <a:r>
              <a:rPr 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str4</a:t>
            </a:r>
            <a:r>
              <a:rPr 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.compareTo(</a:t>
            </a:r>
            <a:r>
              <a:rPr 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str5</a:t>
            </a:r>
            <a:r>
              <a:rPr 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 </a:t>
            </a:r>
            <a:r>
              <a:rPr lang="en-US" sz="2200" b="1" i="1" dirty="0">
                <a:solidFill>
                  <a:srgbClr val="3F7F5F"/>
                </a:solidFill>
                <a:latin typeface="Consolas" panose="020B0609020204030204" pitchFamily="49" charset="0"/>
              </a:rPr>
              <a:t>//0</a:t>
            </a:r>
          </a:p>
          <a:p>
            <a:pPr>
              <a:buFontTx/>
              <a:buNone/>
              <a:defRPr/>
            </a:pPr>
            <a:r>
              <a:rPr 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str4</a:t>
            </a:r>
            <a:r>
              <a:rPr 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.contentEquals(</a:t>
            </a:r>
            <a:r>
              <a:rPr 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str5</a:t>
            </a:r>
            <a:r>
              <a:rPr 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 </a:t>
            </a:r>
            <a:r>
              <a:rPr lang="en-US" sz="2200" b="1" i="1" dirty="0">
                <a:solidFill>
                  <a:srgbClr val="3F7F5F"/>
                </a:solidFill>
                <a:latin typeface="Consolas" panose="020B0609020204030204" pitchFamily="49" charset="0"/>
              </a:rPr>
              <a:t>//true</a:t>
            </a:r>
          </a:p>
          <a:p>
            <a:pPr>
              <a:buFontTx/>
              <a:buNone/>
              <a:defRPr/>
            </a:pPr>
            <a:r>
              <a:rPr 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endParaRPr lang="en-US" altLang="en-US" sz="2200" b="1" i="1" dirty="0">
              <a:solidFill>
                <a:srgbClr val="3F7F5F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D66316-EF55-3D6A-3031-D6A2B950B9E4}"/>
              </a:ext>
            </a:extLst>
          </p:cNvPr>
          <p:cNvSpPr txBox="1"/>
          <p:nvPr/>
        </p:nvSpPr>
        <p:spPr>
          <a:xfrm>
            <a:off x="10160000" y="1345484"/>
            <a:ext cx="1422400" cy="409342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Output: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false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false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false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13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13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false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true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false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false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2222054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BBA23B73-57EC-FA89-8D20-8DE8EB00A048}"/>
              </a:ext>
            </a:extLst>
          </p:cNvPr>
          <p:cNvSpPr/>
          <p:nvPr/>
        </p:nvSpPr>
        <p:spPr>
          <a:xfrm>
            <a:off x="7693761" y="1381045"/>
            <a:ext cx="3756620" cy="3038412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61929F4B-0A64-0321-C397-D9162DA7B677}"/>
              </a:ext>
            </a:extLst>
          </p:cNvPr>
          <p:cNvSpPr txBox="1">
            <a:spLocks noChangeArrowheads="1"/>
          </p:cNvSpPr>
          <p:nvPr/>
        </p:nvSpPr>
        <p:spPr>
          <a:xfrm>
            <a:off x="1022774" y="-107427"/>
            <a:ext cx="4495800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Flowcharts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9FAEF9-44C6-85BE-FF6D-1F78CE89C75F}"/>
              </a:ext>
            </a:extLst>
          </p:cNvPr>
          <p:cNvSpPr txBox="1"/>
          <p:nvPr/>
        </p:nvSpPr>
        <p:spPr>
          <a:xfrm>
            <a:off x="627529" y="654296"/>
            <a:ext cx="697673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buFontTx/>
              <a:buNone/>
              <a:defRPr/>
            </a:pPr>
            <a:r>
              <a:rPr lang="en-US" altLang="en-US" sz="2000" dirty="0">
                <a:latin typeface="Consolas" panose="020B0609020204030204" pitchFamily="49" charset="0"/>
              </a:rPr>
              <a:t>int </a:t>
            </a:r>
            <a:r>
              <a:rPr lang="en-US" altLang="en-US" sz="2000" dirty="0" err="1">
                <a:latin typeface="Consolas" panose="020B0609020204030204" pitchFamily="49" charset="0"/>
              </a:rPr>
              <a:t>iGrade</a:t>
            </a:r>
            <a:r>
              <a:rPr lang="en-US" altLang="en-US" sz="2000" dirty="0">
                <a:latin typeface="Consolas" panose="020B0609020204030204" pitchFamily="49" charset="0"/>
              </a:rPr>
              <a:t>;</a:t>
            </a:r>
          </a:p>
          <a:p>
            <a:pPr marL="517525" lvl="2">
              <a:buFontTx/>
              <a:buNone/>
              <a:defRPr/>
            </a:pPr>
            <a:r>
              <a:rPr lang="en-US" altLang="en-US" sz="2000" i="1" dirty="0">
                <a:latin typeface="Consolas" panose="020B0609020204030204" pitchFamily="49" charset="0"/>
              </a:rPr>
              <a:t>    …</a:t>
            </a:r>
          </a:p>
          <a:p>
            <a:pPr marL="457200" indent="-457200" algn="l">
              <a:buNone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iGrade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&lt;= 70)</a:t>
            </a:r>
          </a:p>
          <a:p>
            <a:pPr marL="457200" indent="-457200" algn="l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grade is less "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 marL="457200" indent="-457200" algn="l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		   + </a:t>
            </a:r>
            <a:r>
              <a:rPr 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"than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 or equal to 70."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457200" indent="-457200" algn="l">
              <a:buNone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(70 &lt; </a:t>
            </a:r>
            <a:r>
              <a:rPr 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iGrade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457200" indent="-457200" algn="l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grad is greater 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endParaRPr lang="en-US" sz="2000" b="1" i="1" dirty="0">
              <a:solidFill>
                <a:srgbClr val="2A00FF"/>
              </a:solidFill>
              <a:latin typeface="Consolas" panose="020B0609020204030204" pitchFamily="49" charset="0"/>
            </a:endParaRPr>
          </a:p>
          <a:p>
            <a:pPr marL="457200" indent="-457200" algn="l">
              <a:buNone/>
            </a:pPr>
            <a:r>
              <a:rPr 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                   + 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than 70.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);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 marL="457200" indent="-457200" algn="l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grade is “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iGrade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  <a:endParaRPr lang="en-US" altLang="en-US" sz="2000" spc="-100" dirty="0">
              <a:latin typeface="Consolas" panose="020B0609020204030204" pitchFamily="49" charset="0"/>
            </a:endParaRPr>
          </a:p>
        </p:txBody>
      </p:sp>
      <p:sp>
        <p:nvSpPr>
          <p:cNvPr id="7" name="Diamond 6">
            <a:extLst>
              <a:ext uri="{FF2B5EF4-FFF2-40B4-BE49-F238E27FC236}">
                <a16:creationId xmlns:a16="http://schemas.microsoft.com/office/drawing/2014/main" id="{3981B07A-994F-4E1B-3924-0B5B1E0FE4A2}"/>
              </a:ext>
            </a:extLst>
          </p:cNvPr>
          <p:cNvSpPr/>
          <p:nvPr/>
        </p:nvSpPr>
        <p:spPr>
          <a:xfrm>
            <a:off x="7921256" y="1520447"/>
            <a:ext cx="2254102" cy="935665"/>
          </a:xfrm>
          <a:prstGeom prst="diamond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>
                <a:solidFill>
                  <a:srgbClr val="6A3E3E"/>
                </a:solidFill>
                <a:latin typeface="Consolas" panose="020B0609020204030204" pitchFamily="49" charset="0"/>
              </a:rPr>
              <a:t>iGrade</a:t>
            </a:r>
            <a:r>
              <a:rPr lang="en-US" sz="1800" b="1">
                <a:solidFill>
                  <a:srgbClr val="000000"/>
                </a:solidFill>
                <a:latin typeface="Consolas" panose="020B0609020204030204" pitchFamily="49" charset="0"/>
              </a:rPr>
              <a:t> &lt;= 70</a:t>
            </a:r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C36FD5-602D-868E-72CB-82760BC6C945}"/>
              </a:ext>
            </a:extLst>
          </p:cNvPr>
          <p:cNvSpPr txBox="1"/>
          <p:nvPr/>
        </p:nvSpPr>
        <p:spPr>
          <a:xfrm>
            <a:off x="7846824" y="3306717"/>
            <a:ext cx="2456121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… 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to 70."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8FF03CD-C2AD-E6CF-C23A-484296B44197}"/>
              </a:ext>
            </a:extLst>
          </p:cNvPr>
          <p:cNvCxnSpPr>
            <a:endCxn id="7" idx="0"/>
          </p:cNvCxnSpPr>
          <p:nvPr/>
        </p:nvCxnSpPr>
        <p:spPr>
          <a:xfrm>
            <a:off x="9037674" y="1127042"/>
            <a:ext cx="10633" cy="39340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CF5416F-31FC-CC27-7110-32F44B0DA242}"/>
              </a:ext>
            </a:extLst>
          </p:cNvPr>
          <p:cNvCxnSpPr>
            <a:cxnSpLocks/>
          </p:cNvCxnSpPr>
          <p:nvPr/>
        </p:nvCxnSpPr>
        <p:spPr>
          <a:xfrm flipH="1">
            <a:off x="9037674" y="2455552"/>
            <a:ext cx="14176" cy="85116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C5EFE00-092A-1C7B-5FBC-8EF776E2295C}"/>
              </a:ext>
            </a:extLst>
          </p:cNvPr>
          <p:cNvCxnSpPr/>
          <p:nvPr/>
        </p:nvCxnSpPr>
        <p:spPr>
          <a:xfrm>
            <a:off x="9041217" y="3953048"/>
            <a:ext cx="10633" cy="39340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C1F3B8A-AE9C-7EFD-86B1-17196D291CA4}"/>
              </a:ext>
            </a:extLst>
          </p:cNvPr>
          <p:cNvCxnSpPr>
            <a:stCxn id="7" idx="3"/>
          </p:cNvCxnSpPr>
          <p:nvPr/>
        </p:nvCxnSpPr>
        <p:spPr>
          <a:xfrm flipV="1">
            <a:off x="10175358" y="1988279"/>
            <a:ext cx="711496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D678F36-4D6E-E187-E93B-5516617DA21F}"/>
              </a:ext>
            </a:extLst>
          </p:cNvPr>
          <p:cNvCxnSpPr/>
          <p:nvPr/>
        </p:nvCxnSpPr>
        <p:spPr>
          <a:xfrm>
            <a:off x="10886854" y="1988279"/>
            <a:ext cx="0" cy="234979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EB61044-0C7E-D164-8FDA-9A45435562DF}"/>
              </a:ext>
            </a:extLst>
          </p:cNvPr>
          <p:cNvCxnSpPr>
            <a:cxnSpLocks/>
            <a:endCxn id="22" idx="6"/>
          </p:cNvCxnSpPr>
          <p:nvPr/>
        </p:nvCxnSpPr>
        <p:spPr>
          <a:xfrm flipH="1">
            <a:off x="10026502" y="4346453"/>
            <a:ext cx="860352" cy="756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79F4F48-B3C7-BFBA-7667-F2A970F12BB8}"/>
              </a:ext>
            </a:extLst>
          </p:cNvPr>
          <p:cNvCxnSpPr>
            <a:cxnSpLocks/>
            <a:endCxn id="22" idx="2"/>
          </p:cNvCxnSpPr>
          <p:nvPr/>
        </p:nvCxnSpPr>
        <p:spPr>
          <a:xfrm>
            <a:off x="9074884" y="4346454"/>
            <a:ext cx="824028" cy="756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5B4F4808-9BC8-C602-2C2A-78D73A748DC4}"/>
              </a:ext>
            </a:extLst>
          </p:cNvPr>
          <p:cNvSpPr/>
          <p:nvPr/>
        </p:nvSpPr>
        <p:spPr>
          <a:xfrm>
            <a:off x="9898912" y="4284911"/>
            <a:ext cx="127590" cy="13821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643176E-C6C6-1CCF-B657-D9764F7331A9}"/>
              </a:ext>
            </a:extLst>
          </p:cNvPr>
          <p:cNvSpPr txBox="1"/>
          <p:nvPr/>
        </p:nvSpPr>
        <p:spPr>
          <a:xfrm>
            <a:off x="9175895" y="2700661"/>
            <a:ext cx="797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7BAD40-9DBC-AEE8-AECA-7D6763DF4A05}"/>
              </a:ext>
            </a:extLst>
          </p:cNvPr>
          <p:cNvSpPr txBox="1"/>
          <p:nvPr/>
        </p:nvSpPr>
        <p:spPr>
          <a:xfrm>
            <a:off x="10174917" y="1555159"/>
            <a:ext cx="797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false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DEA622C-E81F-BCD9-4DCB-36353834292B}"/>
              </a:ext>
            </a:extLst>
          </p:cNvPr>
          <p:cNvCxnSpPr/>
          <p:nvPr/>
        </p:nvCxnSpPr>
        <p:spPr>
          <a:xfrm>
            <a:off x="9968018" y="4423127"/>
            <a:ext cx="10633" cy="39340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B6D7D685-2AE9-4266-18F8-A6CEA82C5163}"/>
              </a:ext>
            </a:extLst>
          </p:cNvPr>
          <p:cNvSpPr txBox="1"/>
          <p:nvPr/>
        </p:nvSpPr>
        <p:spPr>
          <a:xfrm>
            <a:off x="7836191" y="720535"/>
            <a:ext cx="244548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nsolas" panose="020B0609020204030204" pitchFamily="49" charset="0"/>
              </a:rPr>
              <a:t>int </a:t>
            </a:r>
            <a:r>
              <a:rPr lang="en-US" b="1" dirty="0" err="1">
                <a:latin typeface="Consolas" panose="020B0609020204030204" pitchFamily="49" charset="0"/>
              </a:rPr>
              <a:t>iGrade</a:t>
            </a:r>
            <a:r>
              <a:rPr lang="en-US" b="1" dirty="0"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FA3967D-7C51-27E0-B8E4-13D77850DE9A}"/>
              </a:ext>
            </a:extLst>
          </p:cNvPr>
          <p:cNvSpPr txBox="1"/>
          <p:nvPr/>
        </p:nvSpPr>
        <p:spPr>
          <a:xfrm>
            <a:off x="8803758" y="4808118"/>
            <a:ext cx="2445488" cy="646331"/>
          </a:xfrm>
          <a:prstGeom prst="rect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nsolas" panose="020B0609020204030204" pitchFamily="49" charset="0"/>
              </a:rPr>
              <a:t>Another if statement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84265C4-7E3A-1C92-1187-DA23BCF765AF}"/>
              </a:ext>
            </a:extLst>
          </p:cNvPr>
          <p:cNvSpPr txBox="1"/>
          <p:nvPr/>
        </p:nvSpPr>
        <p:spPr>
          <a:xfrm>
            <a:off x="8814390" y="5843110"/>
            <a:ext cx="2445488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grade is 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“</a:t>
            </a:r>
            <a:r>
              <a:rPr 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+ </a:t>
            </a:r>
            <a:r>
              <a:rPr lang="en-US" sz="18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iGrade</a:t>
            </a:r>
            <a:r>
              <a:rPr 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  <a:endParaRPr 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2B21908-03BF-46F7-8F64-8EF0530F5030}"/>
              </a:ext>
            </a:extLst>
          </p:cNvPr>
          <p:cNvCxnSpPr/>
          <p:nvPr/>
        </p:nvCxnSpPr>
        <p:spPr>
          <a:xfrm>
            <a:off x="9968017" y="5446791"/>
            <a:ext cx="10633" cy="393405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Diamond 38">
            <a:extLst>
              <a:ext uri="{FF2B5EF4-FFF2-40B4-BE49-F238E27FC236}">
                <a16:creationId xmlns:a16="http://schemas.microsoft.com/office/drawing/2014/main" id="{843FCED9-519D-74DF-DCF1-F3032E7C7F37}"/>
              </a:ext>
            </a:extLst>
          </p:cNvPr>
          <p:cNvSpPr/>
          <p:nvPr/>
        </p:nvSpPr>
        <p:spPr>
          <a:xfrm>
            <a:off x="4642660" y="3940087"/>
            <a:ext cx="2254102" cy="786809"/>
          </a:xfrm>
          <a:prstGeom prst="diamond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70 &lt; </a:t>
            </a:r>
            <a:r>
              <a:rPr 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iGrade</a:t>
            </a:r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30FED5A-3AD8-EB9D-974A-BE25C9F08563}"/>
              </a:ext>
            </a:extLst>
          </p:cNvPr>
          <p:cNvSpPr txBox="1"/>
          <p:nvPr/>
        </p:nvSpPr>
        <p:spPr>
          <a:xfrm>
            <a:off x="4557595" y="5311990"/>
            <a:ext cx="2434867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System.out.println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The grad is … than 70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ED7161D-3152-0DA0-FA99-3B8151B1C490}"/>
              </a:ext>
            </a:extLst>
          </p:cNvPr>
          <p:cNvCxnSpPr>
            <a:cxnSpLocks/>
          </p:cNvCxnSpPr>
          <p:nvPr/>
        </p:nvCxnSpPr>
        <p:spPr>
          <a:xfrm>
            <a:off x="5732183" y="3564612"/>
            <a:ext cx="10633" cy="39340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31E52822-3951-1612-CF00-6DE76645AED1}"/>
              </a:ext>
            </a:extLst>
          </p:cNvPr>
          <p:cNvCxnSpPr>
            <a:cxnSpLocks/>
            <a:stCxn id="39" idx="2"/>
            <a:endCxn id="40" idx="0"/>
          </p:cNvCxnSpPr>
          <p:nvPr/>
        </p:nvCxnSpPr>
        <p:spPr>
          <a:xfrm>
            <a:off x="5769711" y="4726896"/>
            <a:ext cx="5318" cy="58509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A08A1BC-2AA8-B099-A9B4-1F264B7148BD}"/>
              </a:ext>
            </a:extLst>
          </p:cNvPr>
          <p:cNvCxnSpPr>
            <a:cxnSpLocks/>
          </p:cNvCxnSpPr>
          <p:nvPr/>
        </p:nvCxnSpPr>
        <p:spPr>
          <a:xfrm>
            <a:off x="5775029" y="6244281"/>
            <a:ext cx="0" cy="12397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3BD9389D-A485-6A64-A8B3-D95530CECAB3}"/>
              </a:ext>
            </a:extLst>
          </p:cNvPr>
          <p:cNvCxnSpPr>
            <a:cxnSpLocks/>
            <a:stCxn id="39" idx="3"/>
          </p:cNvCxnSpPr>
          <p:nvPr/>
        </p:nvCxnSpPr>
        <p:spPr>
          <a:xfrm>
            <a:off x="6896762" y="4333492"/>
            <a:ext cx="583909" cy="1063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7CBF03BB-E3C8-4EEF-C9D4-61327701D85D}"/>
              </a:ext>
            </a:extLst>
          </p:cNvPr>
          <p:cNvCxnSpPr>
            <a:cxnSpLocks/>
          </p:cNvCxnSpPr>
          <p:nvPr/>
        </p:nvCxnSpPr>
        <p:spPr>
          <a:xfrm>
            <a:off x="7480671" y="4333491"/>
            <a:ext cx="0" cy="204998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7ABEDD8F-632A-9A72-8D65-55F66DCB689C}"/>
              </a:ext>
            </a:extLst>
          </p:cNvPr>
          <p:cNvCxnSpPr>
            <a:cxnSpLocks/>
          </p:cNvCxnSpPr>
          <p:nvPr/>
        </p:nvCxnSpPr>
        <p:spPr>
          <a:xfrm flipH="1" flipV="1">
            <a:off x="6721329" y="6368253"/>
            <a:ext cx="759342" cy="1144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3314B49F-DE0B-A205-FBA6-6B4A5BEF5032}"/>
              </a:ext>
            </a:extLst>
          </p:cNvPr>
          <p:cNvCxnSpPr>
            <a:cxnSpLocks/>
          </p:cNvCxnSpPr>
          <p:nvPr/>
        </p:nvCxnSpPr>
        <p:spPr>
          <a:xfrm>
            <a:off x="5769711" y="6353122"/>
            <a:ext cx="824028" cy="756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>
            <a:extLst>
              <a:ext uri="{FF2B5EF4-FFF2-40B4-BE49-F238E27FC236}">
                <a16:creationId xmlns:a16="http://schemas.microsoft.com/office/drawing/2014/main" id="{DD61757E-BF0A-A388-69CB-5693244C2569}"/>
              </a:ext>
            </a:extLst>
          </p:cNvPr>
          <p:cNvSpPr/>
          <p:nvPr/>
        </p:nvSpPr>
        <p:spPr>
          <a:xfrm>
            <a:off x="6593739" y="6291579"/>
            <a:ext cx="127590" cy="1382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9E11513-F6B7-F81F-CFA7-C22470F56B3F}"/>
              </a:ext>
            </a:extLst>
          </p:cNvPr>
          <p:cNvSpPr txBox="1"/>
          <p:nvPr/>
        </p:nvSpPr>
        <p:spPr>
          <a:xfrm>
            <a:off x="5831245" y="4742601"/>
            <a:ext cx="797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04B77CA-29F8-AAB1-CF8E-262FB45F69FE}"/>
              </a:ext>
            </a:extLst>
          </p:cNvPr>
          <p:cNvSpPr txBox="1"/>
          <p:nvPr/>
        </p:nvSpPr>
        <p:spPr>
          <a:xfrm>
            <a:off x="6869426" y="3974799"/>
            <a:ext cx="797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false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B6DE71D0-092A-038D-1D14-C09E9F2C7C4E}"/>
              </a:ext>
            </a:extLst>
          </p:cNvPr>
          <p:cNvCxnSpPr/>
          <p:nvPr/>
        </p:nvCxnSpPr>
        <p:spPr>
          <a:xfrm>
            <a:off x="6673796" y="6402900"/>
            <a:ext cx="10633" cy="393405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Arrow: Right 61">
            <a:extLst>
              <a:ext uri="{FF2B5EF4-FFF2-40B4-BE49-F238E27FC236}">
                <a16:creationId xmlns:a16="http://schemas.microsoft.com/office/drawing/2014/main" id="{10BB9B6E-B6D3-B61C-B2B4-5BD49A9504F2}"/>
              </a:ext>
            </a:extLst>
          </p:cNvPr>
          <p:cNvSpPr/>
          <p:nvPr/>
        </p:nvSpPr>
        <p:spPr>
          <a:xfrm flipV="1">
            <a:off x="7763435" y="5075776"/>
            <a:ext cx="1138515" cy="1049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8448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737B308-33E9-BF70-6F36-B04C53CF1B9C}"/>
              </a:ext>
            </a:extLst>
          </p:cNvPr>
          <p:cNvSpPr txBox="1">
            <a:spLocks noChangeArrowheads="1"/>
          </p:cNvSpPr>
          <p:nvPr/>
        </p:nvSpPr>
        <p:spPr>
          <a:xfrm>
            <a:off x="1583267" y="265289"/>
            <a:ext cx="6296378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Ignoring Case in String Comparisons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708E1E8-2CD5-6AA6-D88C-151BDAA61D3B}"/>
              </a:ext>
            </a:extLst>
          </p:cNvPr>
          <p:cNvSpPr txBox="1">
            <a:spLocks noChangeArrowheads="1"/>
          </p:cNvSpPr>
          <p:nvPr/>
        </p:nvSpPr>
        <p:spPr>
          <a:xfrm>
            <a:off x="1771827" y="1766711"/>
            <a:ext cx="7448550" cy="4556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indent="-46355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US" altLang="en-US" sz="2400" dirty="0">
                <a:latin typeface="Courier New" panose="02070309020205020404" pitchFamily="49" charset="0"/>
              </a:rPr>
              <a:t>String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class, the </a:t>
            </a:r>
            <a:r>
              <a:rPr lang="en-US" altLang="en-US" sz="2400" dirty="0">
                <a:solidFill>
                  <a:srgbClr val="0000FF"/>
                </a:solidFill>
                <a:latin typeface="Courier New" panose="02070309020205020404" pitchFamily="49" charset="0"/>
              </a:rPr>
              <a:t>equals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altLang="en-US" sz="2400" dirty="0"/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Courier New" panose="02070309020205020404" pitchFamily="49" charset="0"/>
              </a:rPr>
              <a:t>compareTo</a:t>
            </a: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 are case-sensitive</a:t>
            </a:r>
            <a:r>
              <a:rPr lang="en-US" altLang="en-US" sz="2400" dirty="0"/>
              <a:t>.</a:t>
            </a:r>
          </a:p>
          <a:p>
            <a:pPr marL="463550" indent="-463550">
              <a:spcBef>
                <a:spcPts val="1800"/>
              </a:spcBef>
            </a:pP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compare two </a:t>
            </a:r>
            <a:r>
              <a:rPr lang="en-US" altLang="en-US" sz="2400" dirty="0">
                <a:latin typeface="Courier New" panose="02070309020205020404" pitchFamily="49" charset="0"/>
              </a:rPr>
              <a:t>String</a:t>
            </a:r>
            <a:r>
              <a:rPr lang="en-US" altLang="en-US" sz="2400" dirty="0"/>
              <a:t>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objects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might have a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 case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use:</a:t>
            </a:r>
          </a:p>
          <a:p>
            <a:pPr marL="914400" lvl="1" indent="-457200">
              <a:spcBef>
                <a:spcPts val="1800"/>
              </a:spcBef>
            </a:pPr>
            <a:r>
              <a:rPr lang="en-US" altLang="en-US" dirty="0" err="1">
                <a:solidFill>
                  <a:srgbClr val="0000FF"/>
                </a:solidFill>
                <a:latin typeface="Courier New" panose="02070309020205020404" pitchFamily="49" charset="0"/>
              </a:rPr>
              <a:t>equalsIgnoreCase</a:t>
            </a:r>
            <a:r>
              <a:rPr lang="en-US" altLang="en-US" i="1" dirty="0"/>
              <a:t>,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</a:p>
          <a:p>
            <a:pPr marL="914400" lvl="1" indent="-457200">
              <a:spcBef>
                <a:spcPts val="1800"/>
              </a:spcBef>
            </a:pPr>
            <a:r>
              <a:rPr lang="en-US" altLang="en-US" dirty="0" err="1">
                <a:solidFill>
                  <a:srgbClr val="0000FF"/>
                </a:solidFill>
                <a:latin typeface="Courier New" panose="02070309020205020404" pitchFamily="49" charset="0"/>
              </a:rPr>
              <a:t>compareToIgnoreCase</a:t>
            </a:r>
            <a:endParaRPr lang="en-US" altLang="en-US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 marL="463550" indent="-463550">
              <a:spcBef>
                <a:spcPts val="1800"/>
              </a:spcBef>
            </a:pPr>
            <a:r>
              <a:rPr lang="en-US" altLang="en-US" sz="2000" dirty="0"/>
              <a:t>See example: </a:t>
            </a:r>
            <a:r>
              <a:rPr lang="en-US" altLang="en-US" sz="2000" dirty="0">
                <a:hlinkClick r:id="rId2" action="ppaction://hlinkfile"/>
              </a:rPr>
              <a:t>SecretWord.java</a:t>
            </a:r>
            <a:endParaRPr lang="en-US" altLang="en-US" sz="2000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CC46E36-E0A4-923D-6502-77BF2E696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9684" y="5288340"/>
            <a:ext cx="504048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solidFill>
                  <a:srgbClr val="6A3E3E"/>
                </a:solidFill>
                <a:latin typeface="Consolas" panose="020B0609020204030204" pitchFamily="49" charset="0"/>
              </a:rPr>
              <a:t>oneStr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2400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contentEquals</a:t>
            </a:r>
            <a:r>
              <a:rPr lang="en-US" altLang="en-US" sz="2400" u="sng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400" u="sng" dirty="0" err="1">
                <a:solidFill>
                  <a:srgbClr val="6A3E3E"/>
                </a:solidFill>
                <a:latin typeface="Consolas" panose="020B0609020204030204" pitchFamily="49" charset="0"/>
              </a:rPr>
              <a:t>twoStr</a:t>
            </a:r>
            <a:r>
              <a:rPr lang="en-US" altLang="en-US" sz="2400" u="sng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solidFill>
                  <a:srgbClr val="6A3E3E"/>
                </a:solidFill>
                <a:latin typeface="Consolas" panose="020B0609020204030204" pitchFamily="49" charset="0"/>
              </a:rPr>
              <a:t>oneStr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2400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equals</a:t>
            </a:r>
            <a:r>
              <a:rPr lang="en-US" altLang="en-US" sz="2400" u="sng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400" u="sng" dirty="0" err="1">
                <a:solidFill>
                  <a:srgbClr val="6A3E3E"/>
                </a:solidFill>
                <a:latin typeface="Consolas" panose="020B0609020204030204" pitchFamily="49" charset="0"/>
              </a:rPr>
              <a:t>twoStr</a:t>
            </a:r>
            <a:r>
              <a:rPr lang="en-US" altLang="en-US" sz="2400" u="sng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6534368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5990EDC-47CB-4E25-273A-3FCDEEDE8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0867" y="1016000"/>
            <a:ext cx="9801578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</a:t>
            </a:r>
            <a:r>
              <a:rPr lang="en-US" altLang="en-US" sz="24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compareTo</a:t>
            </a:r>
            <a:r>
              <a:rPr lang="en-US" alt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results "</a:t>
            </a:r>
            <a:r>
              <a:rPr lang="en-US" alt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			 		</a:t>
            </a:r>
            <a:r>
              <a:rPr lang="en-US" alt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"dope"</a:t>
            </a:r>
            <a:r>
              <a:rPr lang="en-US" alt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2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compareTo</a:t>
            </a:r>
            <a:r>
              <a:rPr lang="en-US" alt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"dome"</a:t>
            </a:r>
            <a:r>
              <a:rPr lang="en-US" alt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</a:t>
            </a:r>
            <a:r>
              <a:rPr lang="en-US" altLang="en-US" sz="24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compareTo</a:t>
            </a:r>
            <a:r>
              <a:rPr lang="en-US" alt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results "</a:t>
            </a:r>
            <a:r>
              <a:rPr lang="en-US" alt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			 		</a:t>
            </a:r>
            <a:r>
              <a:rPr lang="en-US" alt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24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doPe</a:t>
            </a:r>
            <a:r>
              <a:rPr lang="en-US" alt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2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compareTo</a:t>
            </a:r>
            <a:r>
              <a:rPr lang="en-US" alt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"dome"</a:t>
            </a:r>
            <a:r>
              <a:rPr lang="en-US" alt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</a:t>
            </a:r>
            <a:r>
              <a:rPr lang="en-US" altLang="en-US" sz="24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compareToIgnoreCase</a:t>
            </a:r>
            <a:r>
              <a:rPr lang="en-US" alt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results "</a:t>
            </a:r>
            <a:r>
              <a:rPr lang="en-US" alt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			</a:t>
            </a:r>
            <a:r>
              <a:rPr lang="en-US" alt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"DOPE"</a:t>
            </a:r>
            <a:r>
              <a:rPr lang="en-US" alt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2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compareToIgnoreCase</a:t>
            </a:r>
            <a:r>
              <a:rPr lang="en-US" alt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"dome"</a:t>
            </a:r>
            <a:r>
              <a:rPr lang="en-US" alt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43C1248-1DE7-0953-1F4A-2E6AE8AAA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223" y="4272668"/>
            <a:ext cx="9934222" cy="2123658"/>
          </a:xfrm>
          <a:prstGeom prst="rect">
            <a:avLst/>
          </a:prstGeom>
          <a:solidFill>
            <a:srgbClr val="CCFFCC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The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compareTo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results 3     //obtained from code(p)–code(m)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The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compareTo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results -29   //code(P) = 80–code(m) = 109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The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compareToIgnoreCase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results 3 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//obtained from </a:t>
            </a:r>
            <a:r>
              <a:rPr lang="en-US" alt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code(P) – code(M)  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or code(p) – code(m).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368212120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A94711E-0182-D6A4-69B8-C7579176AED3}"/>
              </a:ext>
            </a:extLst>
          </p:cNvPr>
          <p:cNvSpPr txBox="1">
            <a:spLocks noChangeArrowheads="1"/>
          </p:cNvSpPr>
          <p:nvPr/>
        </p:nvSpPr>
        <p:spPr>
          <a:xfrm>
            <a:off x="1555045" y="107245"/>
            <a:ext cx="3513667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Variable Scope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1F71160-F7E9-BD08-9B9F-E106A144652A}"/>
              </a:ext>
            </a:extLst>
          </p:cNvPr>
          <p:cNvSpPr txBox="1">
            <a:spLocks noChangeArrowheads="1"/>
          </p:cNvSpPr>
          <p:nvPr/>
        </p:nvSpPr>
        <p:spPr>
          <a:xfrm>
            <a:off x="1555045" y="1467556"/>
            <a:ext cx="7478889" cy="45619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indent="-46355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Java,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local variable does not have to be declared at the beginning of the method.</a:t>
            </a:r>
          </a:p>
          <a:p>
            <a:pPr marL="463550" indent="-46355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scope of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local variable begins at the point it is declared and terminates at the end of the method.</a:t>
            </a:r>
          </a:p>
          <a:p>
            <a:pPr marL="463550" indent="-46355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a program enters a section of code where a variable has scope, </a:t>
            </a: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variable has </a:t>
            </a:r>
            <a:r>
              <a:rPr lang="en-US" alt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into scope</a:t>
            </a: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which means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variable is visible to the program.</a:t>
            </a:r>
          </a:p>
          <a:p>
            <a:pPr marL="463550" indent="-463550">
              <a:spcBef>
                <a:spcPts val="1800"/>
              </a:spcBef>
            </a:pPr>
            <a:r>
              <a:rPr lang="en-US" altLang="en-US" sz="2000" dirty="0"/>
              <a:t>See example: </a:t>
            </a:r>
            <a:r>
              <a:rPr lang="en-US" altLang="en-US" sz="2000" dirty="0">
                <a:hlinkClick r:id="rId2" action="ppaction://hlinkfile"/>
              </a:rPr>
              <a:t>VariableScope.java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2956169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3">
            <a:extLst>
              <a:ext uri="{FF2B5EF4-FFF2-40B4-BE49-F238E27FC236}">
                <a16:creationId xmlns:a16="http://schemas.microsoft.com/office/drawing/2014/main" id="{9349A065-AEA5-D3A6-49AE-6DBF2117E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5084" y="457451"/>
            <a:ext cx="311238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latin typeface="+mn-lt"/>
              </a:rPr>
              <a:t>Variable Scope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04D98123-9723-BDF1-8D02-6A6C82DF6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862" y="938213"/>
            <a:ext cx="10811405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ch03_DemosPbmsLectP;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DemosPbmLecture03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aseline="0" dirty="0">
                <a:latin typeface="Consolas" panose="020B0609020204030204" pitchFamily="49" charset="0"/>
              </a:rPr>
              <a:t>  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double nos1 = 40;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double nos2 = 3/2;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 lvl="2"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String </a:t>
            </a:r>
            <a:r>
              <a:rPr lang="en-US" altLang="en-US" sz="2000" dirty="0" err="1">
                <a:latin typeface="Consolas" panose="020B0609020204030204" pitchFamily="49" charset="0"/>
              </a:rPr>
              <a:t>fstr</a:t>
            </a:r>
            <a:r>
              <a:rPr lang="en-US" altLang="en-US" sz="2000" dirty="0">
                <a:latin typeface="Consolas" panose="020B0609020204030204" pitchFamily="49" charset="0"/>
              </a:rPr>
              <a:t> = "The sum of two numbers nos1 %.2f and nos2 %f is %.2f.\n";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pt-BR" altLang="en-US" sz="2000" dirty="0">
                <a:latin typeface="Consolas" panose="020B0609020204030204" pitchFamily="49" charset="0"/>
              </a:rPr>
              <a:t>System.</a:t>
            </a:r>
            <a:r>
              <a:rPr lang="pt-BR" altLang="en-US" sz="2000" i="1" dirty="0">
                <a:latin typeface="Consolas" panose="020B0609020204030204" pitchFamily="49" charset="0"/>
              </a:rPr>
              <a:t>out.printf(fstr, nos1, nos2, nos1 + nos2);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nos2 = 20;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pt-BR" altLang="en-US" sz="2000" dirty="0">
                <a:latin typeface="Consolas" panose="020B0609020204030204" pitchFamily="49" charset="0"/>
              </a:rPr>
              <a:t>System.</a:t>
            </a:r>
            <a:r>
              <a:rPr lang="pt-BR" altLang="en-US" sz="2000" i="1" dirty="0">
                <a:latin typeface="Consolas" panose="020B0609020204030204" pitchFamily="49" charset="0"/>
              </a:rPr>
              <a:t>out.printf(fstr, nos1, nos2, nos1 + nos2);</a:t>
            </a: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      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}</a:t>
            </a:r>
            <a:endParaRPr lang="en-US" alt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F878BE8-630D-C066-0AB3-8A4085DFB4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2533" y="5565843"/>
            <a:ext cx="7592086" cy="707886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The sum of two numbers nos1 40.00 and nos2 1.000000 is 41.00.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The sum of two numbers nos1 40.00 and nos2 20.000000 is 60.00.</a:t>
            </a:r>
          </a:p>
        </p:txBody>
      </p:sp>
      <p:sp>
        <p:nvSpPr>
          <p:cNvPr id="5" name="Left Brace 3">
            <a:extLst>
              <a:ext uri="{FF2B5EF4-FFF2-40B4-BE49-F238E27FC236}">
                <a16:creationId xmlns:a16="http://schemas.microsoft.com/office/drawing/2014/main" id="{B5904DA1-A523-B5FF-756B-E96BAE3EC702}"/>
              </a:ext>
            </a:extLst>
          </p:cNvPr>
          <p:cNvSpPr>
            <a:spLocks/>
          </p:cNvSpPr>
          <p:nvPr/>
        </p:nvSpPr>
        <p:spPr bwMode="auto">
          <a:xfrm>
            <a:off x="1208006" y="2514600"/>
            <a:ext cx="123026" cy="1828800"/>
          </a:xfrm>
          <a:prstGeom prst="leftBrace">
            <a:avLst>
              <a:gd name="adj1" fmla="val 8361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6" name="Left Brace 4">
            <a:extLst>
              <a:ext uri="{FF2B5EF4-FFF2-40B4-BE49-F238E27FC236}">
                <a16:creationId xmlns:a16="http://schemas.microsoft.com/office/drawing/2014/main" id="{EC064AFE-FD26-67A7-16EC-7057C62233A7}"/>
              </a:ext>
            </a:extLst>
          </p:cNvPr>
          <p:cNvSpPr>
            <a:spLocks/>
          </p:cNvSpPr>
          <p:nvPr/>
        </p:nvSpPr>
        <p:spPr bwMode="auto">
          <a:xfrm>
            <a:off x="1135249" y="4548187"/>
            <a:ext cx="145514" cy="1371600"/>
          </a:xfrm>
          <a:prstGeom prst="leftBrace">
            <a:avLst>
              <a:gd name="adj1" fmla="val 8348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7" name="Left Brace 5">
            <a:extLst>
              <a:ext uri="{FF2B5EF4-FFF2-40B4-BE49-F238E27FC236}">
                <a16:creationId xmlns:a16="http://schemas.microsoft.com/office/drawing/2014/main" id="{FC44A0DF-CC33-96B2-698C-110196F20180}"/>
              </a:ext>
            </a:extLst>
          </p:cNvPr>
          <p:cNvSpPr>
            <a:spLocks/>
          </p:cNvSpPr>
          <p:nvPr/>
        </p:nvSpPr>
        <p:spPr bwMode="auto">
          <a:xfrm>
            <a:off x="797633" y="2517421"/>
            <a:ext cx="269168" cy="3402365"/>
          </a:xfrm>
          <a:prstGeom prst="leftBrace">
            <a:avLst>
              <a:gd name="adj1" fmla="val 0"/>
              <a:gd name="adj2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DBA7A0-EF15-2974-CDE9-7188C4A26D3A}"/>
              </a:ext>
            </a:extLst>
          </p:cNvPr>
          <p:cNvSpPr txBox="1"/>
          <p:nvPr/>
        </p:nvSpPr>
        <p:spPr>
          <a:xfrm>
            <a:off x="5029199" y="3144838"/>
            <a:ext cx="1822101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/>
              <a:t>1.0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C27A6E4-ED89-B610-32FC-53F39627B2F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12533" y="3046292"/>
            <a:ext cx="2116667" cy="30650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E954283-6C97-D965-6937-0429402ED456}"/>
              </a:ext>
            </a:extLst>
          </p:cNvPr>
          <p:cNvSpPr txBox="1"/>
          <p:nvPr/>
        </p:nvSpPr>
        <p:spPr>
          <a:xfrm>
            <a:off x="5562599" y="3090863"/>
            <a:ext cx="1822101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/>
              <a:t>20.0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505E7EB-A0F5-796B-DA9E-5E266523745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595084" y="3352800"/>
            <a:ext cx="3434116" cy="1318746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Arrow Connector 12">
            <a:extLst>
              <a:ext uri="{FF2B5EF4-FFF2-40B4-BE49-F238E27FC236}">
                <a16:creationId xmlns:a16="http://schemas.microsoft.com/office/drawing/2014/main" id="{1CC8F4B2-F15E-CA8D-D24F-280CE4F0C37C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912533" y="2433638"/>
            <a:ext cx="2116667" cy="133289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B3986B9-AAE4-EAD0-A3EA-3075B0C9C0BC}"/>
              </a:ext>
            </a:extLst>
          </p:cNvPr>
          <p:cNvSpPr txBox="1"/>
          <p:nvPr/>
        </p:nvSpPr>
        <p:spPr>
          <a:xfrm>
            <a:off x="5038724" y="2265363"/>
            <a:ext cx="1812575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/>
              <a:t>40.0</a:t>
            </a:r>
          </a:p>
        </p:txBody>
      </p:sp>
    </p:spTree>
    <p:extLst>
      <p:ext uri="{BB962C8B-B14F-4D97-AF65-F5344CB8AC3E}">
        <p14:creationId xmlns:p14="http://schemas.microsoft.com/office/powerpoint/2010/main" val="217140048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A852F55-89FA-972E-29B9-D3BCD95E3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214" y="-66973"/>
            <a:ext cx="10847572" cy="692497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ch03_DemosPbmsLectP;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DemosPbmLecture03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aseline="0" dirty="0">
                <a:latin typeface="Consolas" panose="020B0609020204030204" pitchFamily="49" charset="0"/>
              </a:rPr>
              <a:t>  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lvl="2">
              <a:spcBef>
                <a:spcPts val="0"/>
              </a:spcBef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nos1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40;</a:t>
            </a:r>
          </a:p>
          <a:p>
            <a:pPr lvl="2">
              <a:spcBef>
                <a:spcPts val="0"/>
              </a:spcBef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nos2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3/2;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lvl="2">
              <a:spcBef>
                <a:spcPts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String </a:t>
            </a:r>
            <a:r>
              <a:rPr lang="en-US" altLang="en-US" sz="1800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fstr</a:t>
            </a:r>
            <a:r>
              <a:rPr lang="en-US" alt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"The sum of two numbers\n"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"nos1 %.2f and nos2 %f is %.2f.\n"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2">
              <a:spcBef>
                <a:spcPts val="0"/>
              </a:spcBef>
              <a:buFontTx/>
              <a:buNone/>
            </a:pPr>
            <a:r>
              <a:rPr lang="pt-BR" alt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System.</a:t>
            </a:r>
            <a:r>
              <a:rPr lang="pt-BR" altLang="en-US" sz="1800" b="1" i="1" dirty="0">
                <a:solidFill>
                  <a:srgbClr val="0000C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out</a:t>
            </a:r>
            <a:r>
              <a:rPr lang="pt-BR" altLang="en-US" sz="1800" b="1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.printf</a:t>
            </a:r>
            <a:r>
              <a:rPr lang="pt-BR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fstr</a:t>
            </a:r>
            <a:r>
              <a:rPr lang="pt-BR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nos1</a:t>
            </a:r>
            <a:r>
              <a:rPr lang="pt-BR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nos2</a:t>
            </a:r>
            <a:r>
              <a:rPr lang="pt-BR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nos1</a:t>
            </a:r>
            <a:r>
              <a:rPr lang="pt-BR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pt-BR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nos2</a:t>
            </a:r>
            <a:r>
              <a:rPr lang="pt-BR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lvl="2">
              <a:spcBef>
                <a:spcPts val="0"/>
              </a:spcBef>
              <a:buFontTx/>
              <a:buNone/>
            </a:pPr>
            <a:endParaRPr lang="en-US" altLang="en-US" sz="1000" dirty="0">
              <a:latin typeface="Consolas" panose="020B0609020204030204" pitchFamily="49" charset="0"/>
            </a:endParaRPr>
          </a:p>
          <a:p>
            <a:pPr lvl="2">
              <a:spcBef>
                <a:spcPts val="0"/>
              </a:spcBef>
              <a:buFontTx/>
              <a:buNone/>
            </a:pP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nos2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20;</a:t>
            </a:r>
          </a:p>
          <a:p>
            <a:pPr lvl="2">
              <a:spcBef>
                <a:spcPts val="0"/>
              </a:spcBef>
              <a:buFontTx/>
              <a:buNone/>
            </a:pPr>
            <a:r>
              <a:rPr lang="pt-BR" alt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System.</a:t>
            </a:r>
            <a:r>
              <a:rPr lang="pt-BR" altLang="en-US" sz="1800" b="1" i="1" dirty="0">
                <a:solidFill>
                  <a:srgbClr val="0000C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out</a:t>
            </a:r>
            <a:r>
              <a:rPr lang="pt-BR" altLang="en-US" sz="1800" b="1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.printf</a:t>
            </a:r>
            <a:r>
              <a:rPr lang="pt-BR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fstr</a:t>
            </a:r>
            <a:r>
              <a:rPr lang="pt-BR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nos1</a:t>
            </a:r>
            <a:r>
              <a:rPr lang="pt-BR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nos2</a:t>
            </a:r>
            <a:r>
              <a:rPr lang="pt-BR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nos1</a:t>
            </a:r>
            <a:r>
              <a:rPr lang="pt-BR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pt-BR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nos2</a:t>
            </a:r>
            <a:r>
              <a:rPr lang="pt-BR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lvl="2">
              <a:spcBef>
                <a:spcPts val="0"/>
              </a:spcBef>
              <a:buFontTx/>
              <a:buNone/>
            </a:pP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lvl="2">
              <a:spcBef>
                <a:spcPts val="0"/>
              </a:spcBef>
              <a:buFontTx/>
              <a:buNone/>
            </a:pPr>
            <a:endParaRPr lang="en-US" altLang="en-US" sz="1000" dirty="0">
              <a:latin typeface="Consolas" panose="020B0609020204030204" pitchFamily="49" charset="0"/>
            </a:endParaRPr>
          </a:p>
          <a:p>
            <a:pPr lvl="2">
              <a:spcBef>
                <a:spcPts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String </a:t>
            </a:r>
            <a:r>
              <a:rPr lang="en-US" altLang="en-US" sz="1800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strf</a:t>
            </a:r>
            <a:r>
              <a:rPr lang="en-US" alt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String.</a:t>
            </a:r>
            <a:r>
              <a:rPr lang="en-US" altLang="en-US" sz="18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format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i="1" dirty="0">
                <a:solidFill>
                  <a:srgbClr val="2A00FF"/>
                </a:solidFill>
                <a:latin typeface="Consolas" panose="020B0609020204030204" pitchFamily="49" charset="0"/>
              </a:rPr>
              <a:t>"The sum of two floating-point numbers\n"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 +</a:t>
            </a:r>
          </a:p>
          <a:p>
            <a:pPr lvl="2">
              <a:spcBef>
                <a:spcPts val="0"/>
              </a:spcBef>
              <a:buFontTx/>
              <a:buNone/>
            </a:pPr>
            <a:r>
              <a:rPr lang="pt-BR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</a:t>
            </a:r>
            <a:r>
              <a:rPr lang="pt-BR" alt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"nos1 %.2f and nos2 %f is %.2f.\n"</a:t>
            </a:r>
            <a:r>
              <a:rPr lang="pt-BR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nos1</a:t>
            </a:r>
            <a:r>
              <a:rPr lang="pt-BR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nos2</a:t>
            </a:r>
            <a:r>
              <a:rPr lang="pt-BR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nos1</a:t>
            </a:r>
            <a:r>
              <a:rPr lang="pt-BR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pt-BR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nos2</a:t>
            </a:r>
            <a:r>
              <a:rPr lang="pt-BR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lvl="2">
              <a:spcBef>
                <a:spcPts val="0"/>
              </a:spcBef>
              <a:buFontTx/>
              <a:buNone/>
            </a:pPr>
            <a:r>
              <a:rPr lang="en-US" alt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.printf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strf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lvl="2">
              <a:spcBef>
                <a:spcPts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 lvl="2">
              <a:spcBef>
                <a:spcPts val="0"/>
              </a:spcBef>
              <a:buFontTx/>
              <a:buNone/>
            </a:pP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nos2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(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)3/2;</a:t>
            </a:r>
          </a:p>
          <a:p>
            <a:pPr lvl="2">
              <a:spcBef>
                <a:spcPts val="0"/>
              </a:spcBef>
              <a:buFontTx/>
              <a:buNone/>
            </a:pPr>
            <a:r>
              <a:rPr lang="en-US" alt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.printf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strf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 //</a:t>
            </a:r>
            <a:r>
              <a:rPr lang="en-US" altLang="en-US" sz="1800" i="1" dirty="0" err="1">
                <a:solidFill>
                  <a:srgbClr val="0070C0"/>
                </a:solidFill>
                <a:latin typeface="Consolas" panose="020B0609020204030204" pitchFamily="49" charset="0"/>
              </a:rPr>
              <a:t>strf</a:t>
            </a:r>
            <a:r>
              <a:rPr lang="en-US" altLang="en-US" sz="1800" i="1" dirty="0">
                <a:solidFill>
                  <a:srgbClr val="0070C0"/>
                </a:solidFill>
                <a:latin typeface="Consolas" panose="020B0609020204030204" pitchFamily="49" charset="0"/>
              </a:rPr>
              <a:t> did not pick up the changed content of nos2</a:t>
            </a:r>
          </a:p>
          <a:p>
            <a:pPr lvl="2">
              <a:spcBef>
                <a:spcPts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 lvl="2">
              <a:spcBef>
                <a:spcPts val="0"/>
              </a:spcBef>
              <a:buFontTx/>
              <a:buNone/>
            </a:pPr>
            <a:r>
              <a:rPr lang="en-US" altLang="en-US" sz="1800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strf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String.</a:t>
            </a:r>
            <a:r>
              <a:rPr lang="en-US" altLang="en-US" sz="18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format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i="1" dirty="0">
                <a:solidFill>
                  <a:srgbClr val="2A00FF"/>
                </a:solidFill>
                <a:latin typeface="Consolas" panose="020B0609020204030204" pitchFamily="49" charset="0"/>
              </a:rPr>
              <a:t>"The sum of two floating-point numbers\n"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 +</a:t>
            </a:r>
          </a:p>
          <a:p>
            <a:pPr lvl="2">
              <a:spcBef>
                <a:spcPts val="0"/>
              </a:spcBef>
              <a:buFontTx/>
              <a:buNone/>
            </a:pPr>
            <a:r>
              <a:rPr lang="pt-BR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</a:t>
            </a:r>
            <a:r>
              <a:rPr lang="pt-BR" alt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"nos1 %.2f and nos2 %f is %.2f.\n"</a:t>
            </a:r>
            <a:r>
              <a:rPr lang="pt-BR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nos1</a:t>
            </a:r>
            <a:r>
              <a:rPr lang="pt-BR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nos2</a:t>
            </a:r>
            <a:r>
              <a:rPr lang="pt-BR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nos1</a:t>
            </a:r>
            <a:r>
              <a:rPr lang="pt-BR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pt-BR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nos2</a:t>
            </a:r>
            <a:r>
              <a:rPr lang="pt-BR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lvl="2">
              <a:spcBef>
                <a:spcPts val="0"/>
              </a:spcBef>
              <a:buFontTx/>
              <a:buNone/>
            </a:pPr>
            <a:r>
              <a:rPr lang="en-US" alt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.printf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strf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);//</a:t>
            </a:r>
            <a:r>
              <a:rPr lang="en-US" altLang="en-US" sz="1800" i="1" dirty="0" err="1">
                <a:solidFill>
                  <a:srgbClr val="0070C0"/>
                </a:solidFill>
                <a:latin typeface="Consolas" panose="020B0609020204030204" pitchFamily="49" charset="0"/>
              </a:rPr>
              <a:t>strf</a:t>
            </a:r>
            <a:r>
              <a:rPr lang="en-US" altLang="en-US" sz="1800" i="1" dirty="0">
                <a:solidFill>
                  <a:srgbClr val="0070C0"/>
                </a:solidFill>
                <a:latin typeface="Consolas" panose="020B0609020204030204" pitchFamily="49" charset="0"/>
              </a:rPr>
              <a:t> did pick up the changed content of nos2</a:t>
            </a:r>
            <a:endParaRPr lang="en-US" altLang="en-US" sz="18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2">
              <a:spcBef>
                <a:spcPts val="0"/>
              </a:spcBef>
              <a:buFontTx/>
              <a:buNone/>
            </a:pP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endParaRPr lang="en-US" altLang="en-US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         }//end of main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}</a:t>
            </a:r>
            <a:endParaRPr lang="en-US" altLang="en-US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1134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4452DE8-5E55-F144-A3CD-2C4B94830743}"/>
              </a:ext>
            </a:extLst>
          </p:cNvPr>
          <p:cNvSpPr txBox="1"/>
          <p:nvPr/>
        </p:nvSpPr>
        <p:spPr>
          <a:xfrm>
            <a:off x="2370667" y="1862162"/>
            <a:ext cx="7270044" cy="409342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Output from the program of the previous slide:</a:t>
            </a:r>
          </a:p>
          <a:p>
            <a:pPr algn="l"/>
            <a:endParaRPr 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The sum of two numbers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nos1 40.00 and nos2 1.000000 is 41.00.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The sum of two numbers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nos1 40.00 and nos2 20.000000 is 60.00.</a:t>
            </a:r>
          </a:p>
          <a:p>
            <a:pPr algn="l"/>
            <a:endParaRPr lang="en-US" sz="2000" dirty="0">
              <a:latin typeface="Consolas" panose="020B0609020204030204" pitchFamily="49" charset="0"/>
            </a:endParaRP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The sum of two floating-point numbers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nos1 40.00 and nos2 20.000000 is 60.00.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The sum of two floating-point numbers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nos1 40.00 and nos2 20.000000 is 60.00.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The sum of two floating-point numbers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nos1 40.00 and nos2 1.500000 is 41.50.</a:t>
            </a:r>
          </a:p>
        </p:txBody>
      </p:sp>
    </p:spTree>
    <p:extLst>
      <p:ext uri="{BB962C8B-B14F-4D97-AF65-F5344CB8AC3E}">
        <p14:creationId xmlns:p14="http://schemas.microsoft.com/office/powerpoint/2010/main" val="418704698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A04C45C-88BF-8B0D-A13A-46690D1B13D3}"/>
              </a:ext>
            </a:extLst>
          </p:cNvPr>
          <p:cNvSpPr txBox="1">
            <a:spLocks noChangeArrowheads="1"/>
          </p:cNvSpPr>
          <p:nvPr/>
        </p:nvSpPr>
        <p:spPr>
          <a:xfrm>
            <a:off x="1515533" y="194558"/>
            <a:ext cx="4580467" cy="10350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Conditional Operator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1B35A44-B83A-3CAA-8F6E-F31A9EA6917D}"/>
              </a:ext>
            </a:extLst>
          </p:cNvPr>
          <p:cNvSpPr txBox="1">
            <a:spLocks noChangeArrowheads="1"/>
          </p:cNvSpPr>
          <p:nvPr/>
        </p:nvSpPr>
        <p:spPr>
          <a:xfrm>
            <a:off x="1515532" y="2201333"/>
            <a:ext cx="8497711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indent="-463550">
              <a:spcBef>
                <a:spcPts val="1800"/>
              </a:spcBef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conditional operator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ternary (three operands) operator.</a:t>
            </a:r>
          </a:p>
          <a:p>
            <a:pPr marL="463550" indent="-463550">
              <a:spcBef>
                <a:spcPts val="1800"/>
              </a:spcBef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use the conditional operator to write a simple statement that works like an </a:t>
            </a:r>
            <a:r>
              <a:rPr lang="en-US" altLang="en-US" sz="2400" dirty="0">
                <a:latin typeface="Courier New" panose="02070309020205020404" pitchFamily="49" charset="0"/>
              </a:rPr>
              <a:t>if</a:t>
            </a:r>
            <a:r>
              <a:rPr lang="en-US" altLang="en-US" sz="2400" dirty="0"/>
              <a:t>-</a:t>
            </a:r>
            <a:r>
              <a:rPr lang="en-US" altLang="en-US" sz="2400" dirty="0">
                <a:latin typeface="Courier New" panose="02070309020205020404" pitchFamily="49" charset="0"/>
              </a:rPr>
              <a:t>else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statement.</a:t>
            </a:r>
          </a:p>
          <a:p>
            <a:pPr marL="0" indent="0">
              <a:spcBef>
                <a:spcPts val="1800"/>
              </a:spcBef>
              <a:buFontTx/>
              <a:buNone/>
              <a:defRPr/>
            </a:pPr>
            <a:r>
              <a:rPr lang="en-US" altLang="en-US" sz="2400" i="1" dirty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400" i="1" dirty="0" err="1">
                <a:solidFill>
                  <a:srgbClr val="0000FF"/>
                </a:solidFill>
                <a:latin typeface="Consolas" panose="020B0609020204030204" pitchFamily="49" charset="0"/>
              </a:rPr>
              <a:t>BooleanExpression</a:t>
            </a:r>
            <a:r>
              <a:rPr lang="en-US" altLang="en-US" sz="2400" i="1" dirty="0">
                <a:solidFill>
                  <a:srgbClr val="0000FF"/>
                </a:solidFill>
                <a:latin typeface="Consolas" panose="020B0609020204030204" pitchFamily="49" charset="0"/>
              </a:rPr>
              <a:t> ? Value1 : Value2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9598995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D7AB6DB9-A6C7-F26B-566A-F2164333B8B6}"/>
              </a:ext>
            </a:extLst>
          </p:cNvPr>
          <p:cNvSpPr txBox="1">
            <a:spLocks noChangeArrowheads="1"/>
          </p:cNvSpPr>
          <p:nvPr/>
        </p:nvSpPr>
        <p:spPr>
          <a:xfrm>
            <a:off x="1824566" y="1145823"/>
            <a:ext cx="7071078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indent="-46355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format of the operators is:</a:t>
            </a:r>
            <a:br>
              <a:rPr lang="en-US" altLang="en-US" sz="2400" dirty="0"/>
            </a:br>
            <a:endParaRPr lang="en-US" altLang="en-US" sz="2400" dirty="0"/>
          </a:p>
          <a:p>
            <a:pPr lvl="1">
              <a:buFontTx/>
              <a:buNone/>
            </a:pPr>
            <a:r>
              <a:rPr lang="en-US" altLang="en-US" i="1" dirty="0" err="1">
                <a:solidFill>
                  <a:srgbClr val="0000FF"/>
                </a:solidFill>
                <a:latin typeface="Consolas" panose="020B0609020204030204" pitchFamily="49" charset="0"/>
              </a:rPr>
              <a:t>BooleanExpression</a:t>
            </a:r>
            <a:r>
              <a:rPr lang="en-US" altLang="en-US" i="1" dirty="0">
                <a:solidFill>
                  <a:srgbClr val="0000FF"/>
                </a:solidFill>
                <a:latin typeface="Consolas" panose="020B0609020204030204" pitchFamily="49" charset="0"/>
              </a:rPr>
              <a:t> ? Value1 : Value2</a:t>
            </a:r>
            <a:endParaRPr lang="en-US" altLang="en-US" b="1" i="1" dirty="0">
              <a:latin typeface="Courier New" panose="02070309020205020404" pitchFamily="49" charset="0"/>
            </a:endParaRPr>
          </a:p>
          <a:p>
            <a:pPr marL="463550" indent="-46355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forms a conditional expression</a:t>
            </a:r>
            <a:r>
              <a:rPr lang="en-US" altLang="en-US" sz="2400" dirty="0"/>
              <a:t>.</a:t>
            </a:r>
          </a:p>
          <a:p>
            <a:pPr marL="463550" indent="-46355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altLang="en-US" sz="24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BooleanExpression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true, the value of the conditional expression is </a:t>
            </a:r>
            <a:r>
              <a:rPr lang="en-US" alt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Value1</a:t>
            </a:r>
            <a:r>
              <a:rPr lang="en-US" altLang="en-US" sz="2400" dirty="0"/>
              <a:t>.</a:t>
            </a:r>
          </a:p>
          <a:p>
            <a:pPr marL="463550" indent="-46355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altLang="en-US" sz="2400" dirty="0"/>
              <a:t> </a:t>
            </a:r>
            <a:r>
              <a:rPr lang="en-US" altLang="en-US" sz="24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BooleanExpression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false, the value of the conditional expression is</a:t>
            </a:r>
            <a:r>
              <a:rPr lang="en-US" altLang="en-US" sz="2400" dirty="0"/>
              <a:t> </a:t>
            </a:r>
            <a:r>
              <a:rPr lang="en-US" alt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Value2</a:t>
            </a:r>
            <a:r>
              <a:rPr lang="en-US" altLang="en-US" sz="2400" dirty="0"/>
              <a:t>.</a:t>
            </a:r>
          </a:p>
          <a:p>
            <a:pPr marL="463550" indent="-463550">
              <a:spcBef>
                <a:spcPts val="1800"/>
              </a:spcBef>
            </a:pPr>
            <a:r>
              <a:rPr lang="en-US" alt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x &gt; y ? 10 : 5;</a:t>
            </a:r>
          </a:p>
          <a:p>
            <a:pPr>
              <a:spcBef>
                <a:spcPts val="1800"/>
              </a:spcBef>
            </a:pPr>
            <a:endParaRPr lang="en-US" altLang="en-US" sz="2400" dirty="0"/>
          </a:p>
          <a:p>
            <a:endParaRPr lang="en-US" alt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205C27D-B403-735A-8C44-6639CDAB0600}"/>
              </a:ext>
            </a:extLst>
          </p:cNvPr>
          <p:cNvSpPr txBox="1">
            <a:spLocks noChangeArrowheads="1"/>
          </p:cNvSpPr>
          <p:nvPr/>
        </p:nvSpPr>
        <p:spPr>
          <a:xfrm>
            <a:off x="1564922" y="153636"/>
            <a:ext cx="6934200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Conditional Operator</a:t>
            </a:r>
            <a:endParaRPr lang="en-US" alt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1067B9-B9DD-6FFE-1CD6-E72491134B9C}"/>
              </a:ext>
            </a:extLst>
          </p:cNvPr>
          <p:cNvSpPr txBox="1"/>
          <p:nvPr/>
        </p:nvSpPr>
        <p:spPr>
          <a:xfrm>
            <a:off x="2312105" y="5380925"/>
            <a:ext cx="6096000" cy="132343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l"/>
            <a:r>
              <a:rPr lang="es-ES" sz="20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s-E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s-E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s-E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4, </a:t>
            </a:r>
            <a:r>
              <a:rPr lang="es-E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s-E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15;</a:t>
            </a:r>
          </a:p>
          <a:p>
            <a:pPr algn="l"/>
            <a:r>
              <a:rPr lang="es-ES" sz="20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s-E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s-E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nos</a:t>
            </a:r>
            <a:r>
              <a:rPr lang="es-E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s-E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s-E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&gt; </a:t>
            </a:r>
            <a:r>
              <a:rPr lang="es-E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s-E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? 10 : 5;</a:t>
            </a:r>
          </a:p>
          <a:p>
            <a:pPr algn="l"/>
            <a:r>
              <a:rPr lang="nn-NO" sz="2000" dirty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nn-NO" sz="20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nn-NO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.println(</a:t>
            </a:r>
            <a:r>
              <a:rPr lang="nn-NO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nn-NO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&gt; </a:t>
            </a:r>
            <a:r>
              <a:rPr lang="nn-NO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nn-NO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? 10 : 5); //5</a:t>
            </a:r>
          </a:p>
          <a:p>
            <a:pPr algn="l"/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nos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 //5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0397725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1A484F7-A4B7-893A-47E3-7C1E286E1A74}"/>
              </a:ext>
            </a:extLst>
          </p:cNvPr>
          <p:cNvSpPr txBox="1">
            <a:spLocks noChangeArrowheads="1"/>
          </p:cNvSpPr>
          <p:nvPr/>
        </p:nvSpPr>
        <p:spPr>
          <a:xfrm>
            <a:off x="1535289" y="183445"/>
            <a:ext cx="4763911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</a:t>
            </a:r>
            <a:r>
              <a:rPr lang="en-US" altLang="en-US" sz="3200">
                <a:latin typeface="Courier New" panose="02070309020205020404" pitchFamily="49" charset="0"/>
              </a:rPr>
              <a:t>switch</a:t>
            </a:r>
            <a:r>
              <a:rPr lang="en-US" altLang="en-US" sz="3200"/>
              <a:t> Statement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C45C6D9-5A34-8F3C-1A1F-146AF265C0B2}"/>
              </a:ext>
            </a:extLst>
          </p:cNvPr>
          <p:cNvSpPr txBox="1">
            <a:spLocks noChangeArrowheads="1"/>
          </p:cNvSpPr>
          <p:nvPr/>
        </p:nvSpPr>
        <p:spPr>
          <a:xfrm>
            <a:off x="1535290" y="1964266"/>
            <a:ext cx="8003822" cy="29915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indent="-46355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400" dirty="0">
                <a:latin typeface="Courier New" panose="02070309020205020404" pitchFamily="49" charset="0"/>
              </a:rPr>
              <a:t>if</a:t>
            </a:r>
            <a:r>
              <a:rPr lang="en-US" altLang="en-US" sz="2400" dirty="0"/>
              <a:t>-</a:t>
            </a:r>
            <a:r>
              <a:rPr lang="en-US" altLang="en-US" sz="2400" dirty="0">
                <a:latin typeface="Courier New" panose="02070309020205020404" pitchFamily="49" charset="0"/>
              </a:rPr>
              <a:t>else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allows you to make </a:t>
            </a:r>
            <a:r>
              <a:rPr lang="en-US" altLang="en-US" sz="2400" dirty="0"/>
              <a:t>true / false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branches.</a:t>
            </a:r>
          </a:p>
          <a:p>
            <a:pPr marL="463550" indent="-46355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switch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allows you to use an ordinal value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determine how a program will branch.</a:t>
            </a:r>
          </a:p>
          <a:p>
            <a:pPr marL="463550" indent="-46355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switch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evaluate an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type or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type variable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make decisions based on the value.</a:t>
            </a:r>
          </a:p>
        </p:txBody>
      </p:sp>
    </p:spTree>
    <p:extLst>
      <p:ext uri="{BB962C8B-B14F-4D97-AF65-F5344CB8AC3E}">
        <p14:creationId xmlns:p14="http://schemas.microsoft.com/office/powerpoint/2010/main" val="348880143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1A484F7-A4B7-893A-47E3-7C1E286E1A74}"/>
              </a:ext>
            </a:extLst>
          </p:cNvPr>
          <p:cNvSpPr txBox="1">
            <a:spLocks noChangeArrowheads="1"/>
          </p:cNvSpPr>
          <p:nvPr/>
        </p:nvSpPr>
        <p:spPr>
          <a:xfrm>
            <a:off x="1535289" y="183445"/>
            <a:ext cx="4763911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</a:t>
            </a:r>
            <a:r>
              <a:rPr lang="en-US" altLang="en-US" sz="3200">
                <a:latin typeface="Courier New" panose="02070309020205020404" pitchFamily="49" charset="0"/>
              </a:rPr>
              <a:t>switch</a:t>
            </a:r>
            <a:r>
              <a:rPr lang="en-US" altLang="en-US" sz="3200"/>
              <a:t> Statement</a:t>
            </a:r>
            <a:endParaRPr lang="en-US" altLang="en-US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ECFDA9-D99C-E534-695C-755D82411EBC}"/>
              </a:ext>
            </a:extLst>
          </p:cNvPr>
          <p:cNvSpPr txBox="1">
            <a:spLocks noChangeArrowheads="1"/>
          </p:cNvSpPr>
          <p:nvPr/>
        </p:nvSpPr>
        <p:spPr>
          <a:xfrm>
            <a:off x="1715911" y="1098198"/>
            <a:ext cx="8376356" cy="57598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indent="-457200"/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en-US" sz="2200" dirty="0"/>
              <a:t> </a:t>
            </a:r>
            <a:r>
              <a:rPr lang="en-US" altLang="en-US" sz="2200" dirty="0">
                <a:latin typeface="Courier New" panose="02070309020205020404" pitchFamily="49" charset="0"/>
              </a:rPr>
              <a:t>switch</a:t>
            </a:r>
            <a:r>
              <a:rPr lang="en-US" altLang="en-US" sz="2200" dirty="0"/>
              <a:t> 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takes the form:</a:t>
            </a:r>
          </a:p>
          <a:p>
            <a:pPr marL="914400" lvl="1" indent="-457200">
              <a:spcBef>
                <a:spcPts val="1200"/>
              </a:spcBef>
              <a:buFontTx/>
              <a:buNone/>
            </a:pPr>
            <a:r>
              <a:rPr lang="en-US" altLang="en-US" sz="2200" b="1" dirty="0">
                <a:solidFill>
                  <a:srgbClr val="0000FF"/>
                </a:solidFill>
                <a:latin typeface="Courier New" panose="02070309020205020404" pitchFamily="49" charset="0"/>
              </a:rPr>
              <a:t>switch (</a:t>
            </a:r>
            <a:r>
              <a:rPr lang="en-US" altLang="en-US" sz="2200" b="1" i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SwitchExpression</a:t>
            </a:r>
            <a:r>
              <a:rPr lang="en-US" altLang="en-US" sz="2200" b="1" dirty="0">
                <a:solidFill>
                  <a:srgbClr val="0000FF"/>
                </a:solidFill>
                <a:latin typeface="Courier New" panose="02070309020205020404" pitchFamily="49" charset="0"/>
              </a:rPr>
              <a:t>)</a:t>
            </a:r>
          </a:p>
          <a:p>
            <a:pPr marL="914400" lvl="1" indent="-457200">
              <a:buFontTx/>
              <a:buNone/>
            </a:pPr>
            <a:r>
              <a:rPr lang="en-US" altLang="en-US" sz="2200" b="1" dirty="0">
                <a:latin typeface="Courier New" panose="02070309020205020404" pitchFamily="49" charset="0"/>
              </a:rPr>
              <a:t>{</a:t>
            </a:r>
          </a:p>
          <a:p>
            <a:pPr marL="914400" lvl="1" indent="-457200">
              <a:buFontTx/>
              <a:buNone/>
            </a:pPr>
            <a:r>
              <a:rPr lang="en-US" altLang="en-US" sz="2200" b="1" dirty="0">
                <a:latin typeface="Courier New" panose="02070309020205020404" pitchFamily="49" charset="0"/>
              </a:rPr>
              <a:t>  </a:t>
            </a:r>
            <a:r>
              <a:rPr lang="en-US" altLang="en-US" sz="2200" b="1" dirty="0">
                <a:solidFill>
                  <a:srgbClr val="0000FF"/>
                </a:solidFill>
                <a:latin typeface="Courier New" panose="02070309020205020404" pitchFamily="49" charset="0"/>
              </a:rPr>
              <a:t>case </a:t>
            </a:r>
            <a:r>
              <a:rPr lang="en-US" altLang="en-US" sz="2200" b="1" i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CaseExpression</a:t>
            </a:r>
            <a:r>
              <a:rPr lang="en-US" altLang="en-US" sz="2200" b="1" dirty="0">
                <a:latin typeface="Courier New" panose="02070309020205020404" pitchFamily="49" charset="0"/>
              </a:rPr>
              <a:t>:</a:t>
            </a:r>
          </a:p>
          <a:p>
            <a:pPr marL="914400" lvl="1" indent="-457200">
              <a:buFontTx/>
              <a:buNone/>
            </a:pPr>
            <a:r>
              <a:rPr lang="en-US" altLang="en-US" sz="2200" b="1" dirty="0">
                <a:latin typeface="Courier New" panose="02070309020205020404" pitchFamily="49" charset="0"/>
              </a:rPr>
              <a:t>    // place one or more statements here</a:t>
            </a:r>
          </a:p>
          <a:p>
            <a:pPr marL="914400" lvl="1" indent="-457200">
              <a:buFontTx/>
              <a:buNone/>
            </a:pPr>
            <a:r>
              <a:rPr lang="en-US" altLang="en-US" sz="22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 break;</a:t>
            </a:r>
          </a:p>
          <a:p>
            <a:pPr marL="914400" lvl="1" indent="-457200">
              <a:buFontTx/>
              <a:buNone/>
            </a:pPr>
            <a:r>
              <a:rPr lang="en-US" altLang="en-US" sz="2200" b="1" dirty="0">
                <a:solidFill>
                  <a:srgbClr val="0000FF"/>
                </a:solidFill>
                <a:latin typeface="Courier New" panose="02070309020205020404" pitchFamily="49" charset="0"/>
              </a:rPr>
              <a:t>  case </a:t>
            </a:r>
            <a:r>
              <a:rPr lang="en-US" altLang="en-US" sz="2200" b="1" i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CaseExpression</a:t>
            </a:r>
            <a:r>
              <a:rPr lang="en-US" altLang="en-US" sz="2200" b="1" dirty="0">
                <a:solidFill>
                  <a:srgbClr val="0000FF"/>
                </a:solidFill>
                <a:latin typeface="Courier New" panose="02070309020205020404" pitchFamily="49" charset="0"/>
              </a:rPr>
              <a:t>:</a:t>
            </a:r>
          </a:p>
          <a:p>
            <a:pPr marL="914400" lvl="1" indent="-457200">
              <a:buFontTx/>
              <a:buNone/>
            </a:pPr>
            <a:r>
              <a:rPr lang="en-US" altLang="en-US" sz="2200" b="1" dirty="0">
                <a:latin typeface="Courier New" panose="02070309020205020404" pitchFamily="49" charset="0"/>
              </a:rPr>
              <a:t>    // place one or more statements here</a:t>
            </a:r>
          </a:p>
          <a:p>
            <a:pPr marL="914400" lvl="1" indent="-457200">
              <a:buFontTx/>
              <a:buNone/>
            </a:pPr>
            <a:r>
              <a:rPr lang="en-US" altLang="en-US" sz="2200" b="1" dirty="0">
                <a:latin typeface="Courier New" panose="02070309020205020404" pitchFamily="49" charset="0"/>
              </a:rPr>
              <a:t>    </a:t>
            </a:r>
            <a:r>
              <a:rPr lang="en-US" altLang="en-US" sz="2200" b="1" dirty="0">
                <a:solidFill>
                  <a:srgbClr val="0000FF"/>
                </a:solidFill>
                <a:latin typeface="Courier New" panose="02070309020205020404" pitchFamily="49" charset="0"/>
              </a:rPr>
              <a:t>break;</a:t>
            </a:r>
            <a:br>
              <a:rPr lang="en-US" altLang="en-US" sz="2200" b="1" dirty="0">
                <a:latin typeface="Courier New" panose="02070309020205020404" pitchFamily="49" charset="0"/>
              </a:rPr>
            </a:br>
            <a:endParaRPr lang="en-US" altLang="en-US" sz="2200" b="1" dirty="0">
              <a:latin typeface="Courier New" panose="02070309020205020404" pitchFamily="49" charset="0"/>
            </a:endParaRPr>
          </a:p>
          <a:p>
            <a:pPr marL="914400" lvl="1" indent="-457200">
              <a:buFontTx/>
              <a:buNone/>
            </a:pPr>
            <a:r>
              <a:rPr lang="en-US" altLang="en-US" sz="2200" b="1" dirty="0">
                <a:latin typeface="Courier New" panose="02070309020205020404" pitchFamily="49" charset="0"/>
              </a:rPr>
              <a:t>    // case statements may be repeated</a:t>
            </a:r>
          </a:p>
          <a:p>
            <a:pPr marL="914400" lvl="1" indent="-457200">
              <a:buFontTx/>
              <a:buNone/>
            </a:pPr>
            <a:r>
              <a:rPr lang="en-US" altLang="en-US" sz="2200" b="1" dirty="0">
                <a:latin typeface="Courier New" panose="02070309020205020404" pitchFamily="49" charset="0"/>
              </a:rPr>
              <a:t>    //as many times as necessary</a:t>
            </a:r>
          </a:p>
          <a:p>
            <a:pPr marL="914400" lvl="1" indent="-457200">
              <a:buFontTx/>
              <a:buNone/>
            </a:pPr>
            <a:r>
              <a:rPr lang="en-US" altLang="en-US" sz="2200" b="1" dirty="0">
                <a:latin typeface="Courier New" panose="02070309020205020404" pitchFamily="49" charset="0"/>
              </a:rPr>
              <a:t>  </a:t>
            </a:r>
            <a:r>
              <a:rPr lang="en-US" altLang="en-US" sz="2200" b="1" dirty="0">
                <a:solidFill>
                  <a:srgbClr val="0000FF"/>
                </a:solidFill>
                <a:latin typeface="Courier New" panose="02070309020205020404" pitchFamily="49" charset="0"/>
              </a:rPr>
              <a:t>default:</a:t>
            </a:r>
          </a:p>
          <a:p>
            <a:pPr marL="914400" lvl="1" indent="-457200">
              <a:buFontTx/>
              <a:buNone/>
            </a:pPr>
            <a:r>
              <a:rPr lang="en-US" altLang="en-US" sz="2200" b="1" dirty="0">
                <a:latin typeface="Courier New" panose="02070309020205020404" pitchFamily="49" charset="0"/>
              </a:rPr>
              <a:t>    // place one or more statements here</a:t>
            </a:r>
          </a:p>
          <a:p>
            <a:pPr marL="914400" lvl="1" indent="-457200">
              <a:buFontTx/>
              <a:buNone/>
            </a:pPr>
            <a:r>
              <a:rPr lang="en-US" altLang="en-US" sz="2200" b="1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55403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B4B7751-9052-9303-F2BC-4EA6575A1CD2}"/>
              </a:ext>
            </a:extLst>
          </p:cNvPr>
          <p:cNvSpPr txBox="1">
            <a:spLocks noChangeArrowheads="1"/>
          </p:cNvSpPr>
          <p:nvPr/>
        </p:nvSpPr>
        <p:spPr>
          <a:xfrm>
            <a:off x="1448170" y="120059"/>
            <a:ext cx="3060035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Flowcharts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6F6AABB-A8F8-527E-89C5-18C5DC38A161}"/>
              </a:ext>
            </a:extLst>
          </p:cNvPr>
          <p:cNvSpPr txBox="1">
            <a:spLocks noChangeArrowheads="1"/>
          </p:cNvSpPr>
          <p:nvPr/>
        </p:nvSpPr>
        <p:spPr>
          <a:xfrm>
            <a:off x="1171723" y="1241906"/>
            <a:ext cx="6473087" cy="3352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block if statement may be modeled as:</a:t>
            </a:r>
          </a:p>
          <a:p>
            <a:pPr marL="0" indent="0">
              <a:buNone/>
              <a:defRPr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0563">
              <a:spcBef>
                <a:spcPct val="0"/>
              </a:spcBef>
              <a:buFontTx/>
              <a:buNone/>
              <a:defRPr/>
            </a:pPr>
            <a:r>
              <a:rPr lang="en-US" altLang="en-US" sz="2400" dirty="0"/>
              <a:t>     </a:t>
            </a:r>
            <a:r>
              <a:rPr lang="en-US" altLang="en-US" sz="2400" dirty="0" err="1">
                <a:latin typeface="Consolas" panose="020B0609020204030204" pitchFamily="49" charset="0"/>
              </a:rPr>
              <a:t>boolean</a:t>
            </a:r>
            <a:r>
              <a:rPr lang="en-US" altLang="en-US" sz="2400" dirty="0">
                <a:latin typeface="Consolas" panose="020B0609020204030204" pitchFamily="49" charset="0"/>
              </a:rPr>
              <a:t> </a:t>
            </a:r>
            <a:r>
              <a:rPr lang="en-US" altLang="en-US" sz="2400" dirty="0" err="1">
                <a:latin typeface="Consolas" panose="020B0609020204030204" pitchFamily="49" charset="0"/>
              </a:rPr>
              <a:t>coldOutside</a:t>
            </a:r>
            <a:r>
              <a:rPr lang="en-US" altLang="en-US" sz="2400" dirty="0">
                <a:latin typeface="Consolas" panose="020B0609020204030204" pitchFamily="49" charset="0"/>
              </a:rPr>
              <a:t> = false;</a:t>
            </a:r>
          </a:p>
          <a:p>
            <a:pPr marL="690563">
              <a:spcBef>
                <a:spcPct val="0"/>
              </a:spcBef>
              <a:buFontTx/>
              <a:buNone/>
              <a:defRPr/>
            </a:pPr>
            <a:r>
              <a:rPr lang="en-US" altLang="en-US" sz="2400" dirty="0">
                <a:latin typeface="Consolas" panose="020B0609020204030204" pitchFamily="49" charset="0"/>
              </a:rPr>
              <a:t>  if (</a:t>
            </a:r>
            <a:r>
              <a:rPr lang="en-US" altLang="en-US" sz="2400" dirty="0" err="1">
                <a:latin typeface="Consolas" panose="020B0609020204030204" pitchFamily="49" charset="0"/>
              </a:rPr>
              <a:t>coldOutside</a:t>
            </a:r>
            <a:r>
              <a:rPr lang="en-US" altLang="en-US" sz="2400" dirty="0">
                <a:latin typeface="Consolas" panose="020B0609020204030204" pitchFamily="49" charset="0"/>
              </a:rPr>
              <a:t>)</a:t>
            </a:r>
            <a:br>
              <a:rPr lang="en-US" altLang="en-US" sz="2400" dirty="0">
                <a:latin typeface="Consolas" panose="020B0609020204030204" pitchFamily="49" charset="0"/>
              </a:rPr>
            </a:br>
            <a:r>
              <a:rPr lang="en-US" altLang="en-US" sz="2400" dirty="0">
                <a:latin typeface="Consolas" panose="020B0609020204030204" pitchFamily="49" charset="0"/>
              </a:rPr>
              <a:t> </a:t>
            </a:r>
            <a:r>
              <a:rPr lang="en-US" altLang="en-US" sz="2400" b="1" dirty="0">
                <a:solidFill>
                  <a:srgbClr val="FF3300"/>
                </a:solidFill>
                <a:latin typeface="Consolas" panose="020B0609020204030204" pitchFamily="49" charset="0"/>
              </a:rPr>
              <a:t>{</a:t>
            </a:r>
            <a:endParaRPr lang="en-US" altLang="en-US" sz="2400" b="1" dirty="0">
              <a:solidFill>
                <a:srgbClr val="FFFF00"/>
              </a:solidFill>
              <a:latin typeface="Consolas" panose="020B0609020204030204" pitchFamily="49" charset="0"/>
            </a:endParaRPr>
          </a:p>
          <a:p>
            <a:pPr marL="690563">
              <a:spcBef>
                <a:spcPct val="0"/>
              </a:spcBef>
              <a:buFontTx/>
              <a:buNone/>
              <a:defRPr/>
            </a:pPr>
            <a:r>
              <a:rPr lang="en-US" altLang="en-US" sz="2400" dirty="0">
                <a:latin typeface="Consolas" panose="020B0609020204030204" pitchFamily="49" charset="0"/>
              </a:rPr>
              <a:t>     </a:t>
            </a:r>
            <a:r>
              <a:rPr lang="en-US" altLang="en-US" sz="2400" dirty="0" err="1">
                <a:latin typeface="Consolas" panose="020B0609020204030204" pitchFamily="49" charset="0"/>
              </a:rPr>
              <a:t>wearCoat</a:t>
            </a:r>
            <a:r>
              <a:rPr lang="en-US" altLang="en-US" sz="2400" dirty="0">
                <a:latin typeface="Consolas" panose="020B0609020204030204" pitchFamily="49" charset="0"/>
              </a:rPr>
              <a:t>();</a:t>
            </a:r>
          </a:p>
          <a:p>
            <a:pPr marL="690563">
              <a:spcBef>
                <a:spcPct val="0"/>
              </a:spcBef>
              <a:buFontTx/>
              <a:buNone/>
              <a:defRPr/>
            </a:pPr>
            <a:r>
              <a:rPr lang="en-US" altLang="en-US" sz="2400" dirty="0">
                <a:latin typeface="Consolas" panose="020B0609020204030204" pitchFamily="49" charset="0"/>
              </a:rPr>
              <a:t>     </a:t>
            </a:r>
            <a:r>
              <a:rPr lang="en-US" altLang="en-US" sz="2400" dirty="0" err="1">
                <a:latin typeface="Consolas" panose="020B0609020204030204" pitchFamily="49" charset="0"/>
              </a:rPr>
              <a:t>wearHat</a:t>
            </a:r>
            <a:r>
              <a:rPr lang="en-US" altLang="en-US" sz="2400" dirty="0">
                <a:latin typeface="Consolas" panose="020B0609020204030204" pitchFamily="49" charset="0"/>
              </a:rPr>
              <a:t>();</a:t>
            </a:r>
          </a:p>
          <a:p>
            <a:pPr marL="690563">
              <a:spcBef>
                <a:spcPct val="0"/>
              </a:spcBef>
              <a:buFontTx/>
              <a:buNone/>
              <a:defRPr/>
            </a:pPr>
            <a:r>
              <a:rPr lang="en-US" altLang="en-US" sz="2400" dirty="0">
                <a:latin typeface="Consolas" panose="020B0609020204030204" pitchFamily="49" charset="0"/>
              </a:rPr>
              <a:t>     </a:t>
            </a:r>
            <a:r>
              <a:rPr lang="en-US" altLang="en-US" sz="2400" dirty="0" err="1">
                <a:latin typeface="Consolas" panose="020B0609020204030204" pitchFamily="49" charset="0"/>
              </a:rPr>
              <a:t>wearGloves</a:t>
            </a:r>
            <a:r>
              <a:rPr lang="en-US" altLang="en-US" sz="2400" dirty="0">
                <a:latin typeface="Consolas" panose="020B0609020204030204" pitchFamily="49" charset="0"/>
              </a:rPr>
              <a:t>();</a:t>
            </a:r>
          </a:p>
          <a:p>
            <a:pPr marL="690563">
              <a:spcBef>
                <a:spcPct val="0"/>
              </a:spcBef>
              <a:buFontTx/>
              <a:buNone/>
              <a:defRPr/>
            </a:pPr>
            <a:r>
              <a:rPr lang="en-US" altLang="en-US" sz="2400" b="1" dirty="0">
                <a:solidFill>
                  <a:srgbClr val="FF3300"/>
                </a:solidFill>
                <a:latin typeface="Consolas" panose="020B0609020204030204" pitchFamily="49" charset="0"/>
              </a:rPr>
              <a:t>   }</a:t>
            </a:r>
            <a:endParaRPr lang="en-US" altLang="en-US" sz="2400" b="1" dirty="0">
              <a:solidFill>
                <a:srgbClr val="FFFF00"/>
              </a:solidFill>
              <a:latin typeface="Consolas" panose="020B0609020204030204" pitchFamily="49" charset="0"/>
            </a:endParaRPr>
          </a:p>
          <a:p>
            <a:pPr marL="0" indent="0">
              <a:buFontTx/>
              <a:buNone/>
              <a:defRPr/>
            </a:pPr>
            <a:endParaRPr lang="en-US" altLang="en-US" sz="2400" dirty="0"/>
          </a:p>
        </p:txBody>
      </p:sp>
      <p:sp>
        <p:nvSpPr>
          <p:cNvPr id="4" name="Diamond 3">
            <a:extLst>
              <a:ext uri="{FF2B5EF4-FFF2-40B4-BE49-F238E27FC236}">
                <a16:creationId xmlns:a16="http://schemas.microsoft.com/office/drawing/2014/main" id="{AFA421BD-3E82-8358-4497-B38C2BE7BBCE}"/>
              </a:ext>
            </a:extLst>
          </p:cNvPr>
          <p:cNvSpPr/>
          <p:nvPr/>
        </p:nvSpPr>
        <p:spPr>
          <a:xfrm>
            <a:off x="6911163" y="1945747"/>
            <a:ext cx="2743194" cy="1169593"/>
          </a:xfrm>
          <a:prstGeom prst="diamond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it cold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outside?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6E27D1-5DB7-DC35-8A8D-715C59CEC320}"/>
              </a:ext>
            </a:extLst>
          </p:cNvPr>
          <p:cNvSpPr txBox="1"/>
          <p:nvPr/>
        </p:nvSpPr>
        <p:spPr>
          <a:xfrm>
            <a:off x="6776243" y="3732017"/>
            <a:ext cx="3037608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wearCoat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algn="ctr"/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wearHat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algn="ctr"/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wearGloves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0983833-3EC5-380C-9736-CAB3A90BFC96}"/>
              </a:ext>
            </a:extLst>
          </p:cNvPr>
          <p:cNvCxnSpPr>
            <a:cxnSpLocks/>
            <a:endCxn id="4" idx="0"/>
          </p:cNvCxnSpPr>
          <p:nvPr/>
        </p:nvCxnSpPr>
        <p:spPr>
          <a:xfrm>
            <a:off x="8282760" y="1520456"/>
            <a:ext cx="0" cy="42529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53EFF52-55A8-7BF3-7BE0-812ACED32AC7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8272127" y="3115340"/>
            <a:ext cx="22920" cy="61667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BA6D606-BEC2-B36F-82EC-912BE0CC6B2D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8295047" y="4747680"/>
            <a:ext cx="0" cy="37147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FE04FD5-47EE-870B-F907-A36F7CDC5E4F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9654357" y="2523210"/>
            <a:ext cx="998575" cy="733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4511BE4-636A-0E22-E9C3-11282C5FD750}"/>
              </a:ext>
            </a:extLst>
          </p:cNvPr>
          <p:cNvCxnSpPr>
            <a:cxnSpLocks/>
          </p:cNvCxnSpPr>
          <p:nvPr/>
        </p:nvCxnSpPr>
        <p:spPr>
          <a:xfrm>
            <a:off x="10652932" y="2491908"/>
            <a:ext cx="28110" cy="262724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B194172-1D68-9A38-1167-C516EB526DD2}"/>
              </a:ext>
            </a:extLst>
          </p:cNvPr>
          <p:cNvCxnSpPr>
            <a:cxnSpLocks/>
            <a:endCxn id="13" idx="6"/>
          </p:cNvCxnSpPr>
          <p:nvPr/>
        </p:nvCxnSpPr>
        <p:spPr>
          <a:xfrm flipH="1">
            <a:off x="9476259" y="5106728"/>
            <a:ext cx="1204783" cy="1242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310985D-4782-F42D-B4A8-BF2705D892CD}"/>
              </a:ext>
            </a:extLst>
          </p:cNvPr>
          <p:cNvCxnSpPr>
            <a:cxnSpLocks/>
          </p:cNvCxnSpPr>
          <p:nvPr/>
        </p:nvCxnSpPr>
        <p:spPr>
          <a:xfrm>
            <a:off x="8326946" y="5106728"/>
            <a:ext cx="995238" cy="1242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1439D2C0-B2F7-B3BC-0779-DB6474820616}"/>
              </a:ext>
            </a:extLst>
          </p:cNvPr>
          <p:cNvSpPr/>
          <p:nvPr/>
        </p:nvSpPr>
        <p:spPr>
          <a:xfrm>
            <a:off x="9320985" y="5032764"/>
            <a:ext cx="155274" cy="17277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0E4D0B6-1317-57EF-C2B2-0BCB95A5960C}"/>
              </a:ext>
            </a:extLst>
          </p:cNvPr>
          <p:cNvSpPr txBox="1"/>
          <p:nvPr/>
        </p:nvSpPr>
        <p:spPr>
          <a:xfrm>
            <a:off x="8479662" y="3143199"/>
            <a:ext cx="9704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true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3450D6F-8FA7-88C4-E14C-29A540055C3A}"/>
              </a:ext>
            </a:extLst>
          </p:cNvPr>
          <p:cNvSpPr txBox="1"/>
          <p:nvPr/>
        </p:nvSpPr>
        <p:spPr>
          <a:xfrm>
            <a:off x="9654356" y="2166206"/>
            <a:ext cx="9704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false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EBF4244-E9B2-A3CA-BCCB-9FF7594F296F}"/>
              </a:ext>
            </a:extLst>
          </p:cNvPr>
          <p:cNvCxnSpPr>
            <a:cxnSpLocks/>
          </p:cNvCxnSpPr>
          <p:nvPr/>
        </p:nvCxnSpPr>
        <p:spPr>
          <a:xfrm flipH="1">
            <a:off x="9396315" y="5205536"/>
            <a:ext cx="2307" cy="49176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17">
            <a:extLst>
              <a:ext uri="{FF2B5EF4-FFF2-40B4-BE49-F238E27FC236}">
                <a16:creationId xmlns:a16="http://schemas.microsoft.com/office/drawing/2014/main" id="{D92DDD0A-F2CC-1447-1E2D-C4D640C07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0094" y="5154131"/>
            <a:ext cx="340618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 baseline="0" dirty="0">
                <a:solidFill>
                  <a:srgbClr val="FF3300"/>
                </a:solidFill>
              </a:rPr>
              <a:t>Note the use of curly braces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 baseline="0" dirty="0">
                <a:solidFill>
                  <a:srgbClr val="FF3300"/>
                </a:solidFill>
              </a:rPr>
              <a:t>to form a block of  several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 baseline="0" dirty="0">
                <a:solidFill>
                  <a:srgbClr val="FF3300"/>
                </a:solidFill>
              </a:rPr>
              <a:t>statements together.</a:t>
            </a:r>
          </a:p>
        </p:txBody>
      </p:sp>
    </p:spTree>
    <p:extLst>
      <p:ext uri="{BB962C8B-B14F-4D97-AF65-F5344CB8AC3E}">
        <p14:creationId xmlns:p14="http://schemas.microsoft.com/office/powerpoint/2010/main" val="2817870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1A484F7-A4B7-893A-47E3-7C1E286E1A74}"/>
              </a:ext>
            </a:extLst>
          </p:cNvPr>
          <p:cNvSpPr txBox="1">
            <a:spLocks noChangeArrowheads="1"/>
          </p:cNvSpPr>
          <p:nvPr/>
        </p:nvSpPr>
        <p:spPr>
          <a:xfrm>
            <a:off x="1535289" y="183445"/>
            <a:ext cx="4763911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</a:t>
            </a:r>
            <a:r>
              <a:rPr lang="en-US" altLang="en-US" sz="3200">
                <a:latin typeface="Courier New" panose="02070309020205020404" pitchFamily="49" charset="0"/>
              </a:rPr>
              <a:t>switch</a:t>
            </a:r>
            <a:r>
              <a:rPr lang="en-US" altLang="en-US" sz="3200"/>
              <a:t> Statement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EF2CA4D-C489-BF1F-5BD6-7502A3F4C04D}"/>
              </a:ext>
            </a:extLst>
          </p:cNvPr>
          <p:cNvSpPr txBox="1">
            <a:spLocks noChangeArrowheads="1"/>
          </p:cNvSpPr>
          <p:nvPr/>
        </p:nvSpPr>
        <p:spPr>
          <a:xfrm>
            <a:off x="1682043" y="1175633"/>
            <a:ext cx="8207024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80000"/>
              </a:lnSpc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switch (</a:t>
            </a:r>
            <a:r>
              <a:rPr lang="en-US" altLang="en-US" b="1" i="1" dirty="0" err="1">
                <a:latin typeface="Courier New" panose="02070309020205020404" pitchFamily="49" charset="0"/>
              </a:rPr>
              <a:t>SwitchExpression</a:t>
            </a:r>
            <a:r>
              <a:rPr lang="en-US" altLang="en-US" b="1" dirty="0">
                <a:latin typeface="Courier New" panose="02070309020205020404" pitchFamily="49" charset="0"/>
              </a:rPr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	</a:t>
            </a:r>
            <a:r>
              <a:rPr lang="en-US" altLang="en-US" sz="4000" b="1" dirty="0">
                <a:latin typeface="Courier New" panose="02070309020205020404" pitchFamily="49" charset="0"/>
              </a:rPr>
              <a:t>…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}</a:t>
            </a:r>
            <a:br>
              <a:rPr lang="en-US" altLang="en-US" sz="1600" b="1" dirty="0">
                <a:latin typeface="Courier New" panose="02070309020205020404" pitchFamily="49" charset="0"/>
              </a:rPr>
            </a:br>
            <a:endParaRPr lang="en-US" altLang="en-US" sz="1600" b="1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1600" b="1" dirty="0">
              <a:latin typeface="Courier New" panose="02070309020205020404" pitchFamily="49" charset="0"/>
            </a:endParaRPr>
          </a:p>
          <a:p>
            <a:pPr marL="463550" indent="-463550">
              <a:lnSpc>
                <a:spcPct val="80000"/>
              </a:lnSpc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400" dirty="0">
                <a:latin typeface="Courier New" panose="02070309020205020404" pitchFamily="49" charset="0"/>
              </a:rPr>
              <a:t>switch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will evaluate the </a:t>
            </a:r>
            <a:r>
              <a:rPr lang="en-US" altLang="en-US" sz="2400" i="1" dirty="0" err="1">
                <a:solidFill>
                  <a:srgbClr val="0000FF"/>
                </a:solidFill>
              </a:rPr>
              <a:t>SwitchExpression</a:t>
            </a:r>
            <a:r>
              <a:rPr lang="en-US" altLang="en-US" sz="2400" dirty="0">
                <a:solidFill>
                  <a:srgbClr val="0000FF"/>
                </a:solidFill>
              </a:rPr>
              <a:t>,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can be a </a:t>
            </a:r>
            <a:r>
              <a:rPr lang="en-US" altLang="en-US" sz="2400" dirty="0">
                <a:solidFill>
                  <a:srgbClr val="0000FF"/>
                </a:solidFill>
                <a:latin typeface="Courier New" panose="02070309020205020404" pitchFamily="49" charset="0"/>
              </a:rPr>
              <a:t>byte</a:t>
            </a:r>
            <a:r>
              <a:rPr lang="en-US" altLang="en-US" sz="2400" dirty="0">
                <a:solidFill>
                  <a:srgbClr val="0000FF"/>
                </a:solidFill>
              </a:rPr>
              <a:t>, </a:t>
            </a:r>
            <a:r>
              <a:rPr lang="en-US" altLang="en-US" sz="2400" dirty="0">
                <a:solidFill>
                  <a:srgbClr val="0000FF"/>
                </a:solidFill>
                <a:latin typeface="Courier New" panose="02070309020205020404" pitchFamily="49" charset="0"/>
              </a:rPr>
              <a:t>short</a:t>
            </a:r>
            <a:r>
              <a:rPr lang="en-US" altLang="en-US" sz="2400" dirty="0">
                <a:solidFill>
                  <a:srgbClr val="0000FF"/>
                </a:solidFill>
              </a:rPr>
              <a:t>, </a:t>
            </a:r>
            <a:r>
              <a:rPr lang="en-US" altLang="en-US" sz="2400" dirty="0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2400" dirty="0">
                <a:solidFill>
                  <a:srgbClr val="0000FF"/>
                </a:solidFill>
              </a:rPr>
              <a:t>, </a:t>
            </a:r>
            <a:r>
              <a:rPr lang="en-US" altLang="en-US" sz="2400" dirty="0">
                <a:solidFill>
                  <a:srgbClr val="0000FF"/>
                </a:solidFill>
                <a:latin typeface="Courier New" panose="02070309020205020404" pitchFamily="49" charset="0"/>
              </a:rPr>
              <a:t>long</a:t>
            </a:r>
            <a:r>
              <a:rPr lang="en-US" altLang="en-US" sz="2400" dirty="0">
                <a:solidFill>
                  <a:srgbClr val="0000FF"/>
                </a:solidFill>
              </a:rPr>
              <a:t>, or </a:t>
            </a:r>
            <a:r>
              <a:rPr lang="en-US" altLang="en-US" sz="2400" dirty="0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n-US" altLang="en-US" sz="2400" dirty="0"/>
              <a:t>.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you are using Java 7, the </a:t>
            </a:r>
            <a:r>
              <a:rPr lang="en-US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SwitchExpression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also be a string.</a:t>
            </a:r>
            <a:br>
              <a:rPr lang="en-US" altLang="en-US" sz="2400" dirty="0"/>
            </a:br>
            <a:r>
              <a:rPr lang="en-US" altLang="en-US" sz="2400" dirty="0"/>
              <a:t>   </a:t>
            </a:r>
          </a:p>
          <a:p>
            <a:pPr marL="463550" indent="-463550">
              <a:lnSpc>
                <a:spcPct val="80000"/>
              </a:lnSpc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an associated </a:t>
            </a:r>
            <a:r>
              <a:rPr lang="en-US" altLang="en-US" sz="2400" dirty="0">
                <a:latin typeface="Courier New" panose="02070309020205020404" pitchFamily="49" charset="0"/>
              </a:rPr>
              <a:t>case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that matches that value, program execution will be transferred to that </a:t>
            </a:r>
            <a:r>
              <a:rPr lang="en-US" altLang="en-US" sz="2400" dirty="0">
                <a:latin typeface="Courier New" panose="02070309020205020404" pitchFamily="49" charset="0"/>
              </a:rPr>
              <a:t>case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statement.</a:t>
            </a:r>
          </a:p>
        </p:txBody>
      </p:sp>
    </p:spTree>
    <p:extLst>
      <p:ext uri="{BB962C8B-B14F-4D97-AF65-F5344CB8AC3E}">
        <p14:creationId xmlns:p14="http://schemas.microsoft.com/office/powerpoint/2010/main" val="402514531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1A484F7-A4B7-893A-47E3-7C1E286E1A74}"/>
              </a:ext>
            </a:extLst>
          </p:cNvPr>
          <p:cNvSpPr txBox="1">
            <a:spLocks noChangeArrowheads="1"/>
          </p:cNvSpPr>
          <p:nvPr/>
        </p:nvSpPr>
        <p:spPr>
          <a:xfrm>
            <a:off x="1535289" y="183445"/>
            <a:ext cx="4763911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</a:t>
            </a:r>
            <a:r>
              <a:rPr lang="en-US" altLang="en-US" sz="3200">
                <a:latin typeface="Courier New" panose="02070309020205020404" pitchFamily="49" charset="0"/>
              </a:rPr>
              <a:t>switch</a:t>
            </a:r>
            <a:r>
              <a:rPr lang="en-US" altLang="en-US" sz="3200"/>
              <a:t> Statement</a:t>
            </a:r>
            <a:endParaRPr lang="en-US" altLang="en-US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8C9056F-8DCC-6615-ABA0-2F0B7CC0253B}"/>
              </a:ext>
            </a:extLst>
          </p:cNvPr>
          <p:cNvSpPr txBox="1">
            <a:spLocks noChangeArrowheads="1"/>
          </p:cNvSpPr>
          <p:nvPr/>
        </p:nvSpPr>
        <p:spPr>
          <a:xfrm>
            <a:off x="1758243" y="1701800"/>
            <a:ext cx="8311446" cy="4556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case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will have a corresponding </a:t>
            </a:r>
            <a:r>
              <a:rPr lang="en-US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CaseExpression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must be unique.</a:t>
            </a:r>
            <a:b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Tx/>
              <a:buNone/>
            </a:pPr>
            <a:r>
              <a:rPr lang="en-US" altLang="en-US" b="1" dirty="0">
                <a:solidFill>
                  <a:srgbClr val="0000FF"/>
                </a:solidFill>
                <a:latin typeface="Courier New" panose="02070309020205020404" pitchFamily="49" charset="0"/>
              </a:rPr>
              <a:t>case </a:t>
            </a:r>
            <a:r>
              <a:rPr lang="en-US" altLang="en-US" b="1" i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CaseExpression</a:t>
            </a:r>
            <a:r>
              <a:rPr lang="en-US" altLang="en-US" b="1" dirty="0">
                <a:solidFill>
                  <a:srgbClr val="0000FF"/>
                </a:solidFill>
                <a:latin typeface="Courier New" panose="02070309020205020404" pitchFamily="49" charset="0"/>
              </a:rPr>
              <a:t>:</a:t>
            </a:r>
          </a:p>
          <a:p>
            <a:pPr lvl="1"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    // place one or more statements here</a:t>
            </a:r>
          </a:p>
          <a:p>
            <a:pPr lvl="1"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    break;</a:t>
            </a:r>
          </a:p>
          <a:p>
            <a:endParaRPr lang="en-US" altLang="en-US" sz="2400" dirty="0"/>
          </a:p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</a:t>
            </a:r>
            <a:r>
              <a:rPr lang="en-US" altLang="en-US" sz="2400" i="1" dirty="0" err="1"/>
              <a:t>SwitchExpression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matches the </a:t>
            </a:r>
            <a:r>
              <a:rPr lang="en-US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CaseExpression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Java statements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 the colon and the break statement will be executed.</a:t>
            </a:r>
          </a:p>
        </p:txBody>
      </p:sp>
    </p:spTree>
    <p:extLst>
      <p:ext uri="{BB962C8B-B14F-4D97-AF65-F5344CB8AC3E}">
        <p14:creationId xmlns:p14="http://schemas.microsoft.com/office/powerpoint/2010/main" val="228103223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1A484F7-A4B7-893A-47E3-7C1E286E1A74}"/>
              </a:ext>
            </a:extLst>
          </p:cNvPr>
          <p:cNvSpPr txBox="1">
            <a:spLocks noChangeArrowheads="1"/>
          </p:cNvSpPr>
          <p:nvPr/>
        </p:nvSpPr>
        <p:spPr>
          <a:xfrm>
            <a:off x="1535289" y="183445"/>
            <a:ext cx="4763911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</a:t>
            </a:r>
            <a:r>
              <a:rPr lang="en-US" altLang="en-US" sz="3200">
                <a:latin typeface="Courier New" panose="02070309020205020404" pitchFamily="49" charset="0"/>
              </a:rPr>
              <a:t>switch</a:t>
            </a:r>
            <a:r>
              <a:rPr lang="en-US" altLang="en-US" sz="3200"/>
              <a:t> Statement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E8CA385-552E-6B7E-87E2-128BE56A32A9}"/>
              </a:ext>
            </a:extLst>
          </p:cNvPr>
          <p:cNvSpPr txBox="1">
            <a:spLocks noChangeArrowheads="1"/>
          </p:cNvSpPr>
          <p:nvPr/>
        </p:nvSpPr>
        <p:spPr>
          <a:xfrm>
            <a:off x="1535288" y="1354491"/>
            <a:ext cx="8060267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indent="-46355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break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ends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400" dirty="0">
                <a:latin typeface="Courier New" panose="02070309020205020404" pitchFamily="49" charset="0"/>
              </a:rPr>
              <a:t>case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statement.</a:t>
            </a:r>
          </a:p>
          <a:p>
            <a:pPr marL="463550" indent="-46355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break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is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optional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63550" indent="-46355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 </a:t>
            </a:r>
            <a:r>
              <a:rPr lang="en-US" altLang="en-US" sz="2400" dirty="0">
                <a:latin typeface="Courier New" panose="02070309020205020404" pitchFamily="49" charset="0"/>
              </a:rPr>
              <a:t>case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not contain a </a:t>
            </a:r>
            <a:r>
              <a:rPr lang="en-US" altLang="en-US" sz="2400" dirty="0">
                <a:latin typeface="Courier New" panose="02070309020205020404" pitchFamily="49" charset="0"/>
              </a:rPr>
              <a:t>break</a:t>
            </a:r>
            <a:r>
              <a:rPr lang="en-US" altLang="en-US" sz="2400" dirty="0"/>
              <a:t>,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execution continues into the next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solidFill>
                  <a:srgbClr val="0000FF"/>
                </a:solidFill>
                <a:latin typeface="Courier New" panose="02070309020205020404" pitchFamily="49" charset="0"/>
              </a:rPr>
              <a:t>case</a:t>
            </a:r>
            <a:r>
              <a:rPr lang="en-US" altLang="en-US" sz="2400" dirty="0">
                <a:solidFill>
                  <a:srgbClr val="0000FF"/>
                </a:solidFill>
              </a:rPr>
              <a:t>.</a:t>
            </a:r>
          </a:p>
          <a:p>
            <a:pPr marL="914400" lvl="1" indent="-457200">
              <a:spcBef>
                <a:spcPts val="1800"/>
              </a:spcBef>
            </a:pPr>
            <a:r>
              <a:rPr lang="en-US" altLang="en-US" sz="2000" dirty="0"/>
              <a:t>See example: </a:t>
            </a:r>
            <a:r>
              <a:rPr lang="en-US" altLang="en-US" sz="2000" dirty="0">
                <a:hlinkClick r:id="rId2" action="ppaction://hlinkfile"/>
              </a:rPr>
              <a:t>NoBreaks.java</a:t>
            </a:r>
            <a:endParaRPr lang="en-US" altLang="en-US" sz="2000" dirty="0"/>
          </a:p>
          <a:p>
            <a:pPr marL="914400" lvl="1" indent="-457200">
              <a:spcBef>
                <a:spcPts val="1800"/>
              </a:spcBef>
            </a:pPr>
            <a:r>
              <a:rPr lang="en-US" altLang="en-US" sz="2000" dirty="0"/>
              <a:t>See example: </a:t>
            </a:r>
            <a:r>
              <a:rPr lang="en-US" altLang="en-US" sz="2000" dirty="0">
                <a:hlinkClick r:id="rId3" action="ppaction://hlinkfile"/>
              </a:rPr>
              <a:t>PetFood.java</a:t>
            </a:r>
            <a:endParaRPr lang="en-US" altLang="en-US" sz="2000" dirty="0"/>
          </a:p>
          <a:p>
            <a:pPr marL="463550" indent="-46355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default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section is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optional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will be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executed if no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</a:rPr>
              <a:t>CaseExpression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matches the </a:t>
            </a:r>
            <a:r>
              <a:rPr lang="en-US" altLang="en-US" sz="2400" i="1" dirty="0" err="1">
                <a:solidFill>
                  <a:srgbClr val="0000FF"/>
                </a:solidFill>
              </a:rPr>
              <a:t>SwitchExpression</a:t>
            </a:r>
            <a:r>
              <a:rPr lang="en-US" altLang="en-US" sz="2400" dirty="0"/>
              <a:t>.</a:t>
            </a:r>
          </a:p>
          <a:p>
            <a:pPr marL="463550" indent="-463550">
              <a:spcBef>
                <a:spcPts val="1800"/>
              </a:spcBef>
            </a:pPr>
            <a:r>
              <a:rPr lang="en-US" altLang="en-US" sz="2000" dirty="0"/>
              <a:t>See example: </a:t>
            </a:r>
            <a:r>
              <a:rPr lang="en-US" altLang="en-US" sz="2000" dirty="0">
                <a:hlinkClick r:id="rId4" action="ppaction://hlinkfile"/>
              </a:rPr>
              <a:t>SwitchDemo.java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57015458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2D9EEB1-0491-AFF1-E294-1FE96A4CD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328" y="0"/>
            <a:ext cx="10124427" cy="717119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month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str1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 </a:t>
            </a:r>
            <a:r>
              <a:rPr lang="en-US" alt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"You enter an integer "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str2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" for your month. It translate as "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Scanner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kb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Scanner(System.</a:t>
            </a:r>
            <a:r>
              <a:rPr lang="en-US" altLang="en-US" sz="18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in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"Enter an integer from 1, 2, ...: "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month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kb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.nextInt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switch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month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case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1: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"You enter an integer "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month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			+ </a:t>
            </a:r>
            <a:r>
              <a:rPr lang="en-US" alt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" for your month. It translate as January."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break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case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2: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str1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month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+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str2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"February."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break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case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3: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case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4: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case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5: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str1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month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+ 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str2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"March, April or May."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break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alt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case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6: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case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7: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case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8: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case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9: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case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10: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case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11: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case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12: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str1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month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+ </a:t>
            </a:r>
            <a:r>
              <a:rPr lang="en-US" alt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" for your month. June through December!"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break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default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str1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month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exceeds twelve."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altLang="en-US"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54F921-8648-B9D7-4509-5A3316FE0242}"/>
              </a:ext>
            </a:extLst>
          </p:cNvPr>
          <p:cNvSpPr txBox="1"/>
          <p:nvPr/>
        </p:nvSpPr>
        <p:spPr>
          <a:xfrm>
            <a:off x="7855361" y="289467"/>
            <a:ext cx="3646311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7F0055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import</a:t>
            </a:r>
            <a:r>
              <a:rPr lang="en-US" sz="1800" b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java.util.Scanner</a:t>
            </a:r>
            <a:r>
              <a:rPr lang="en-US" sz="1800" b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68969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46E8407-49E5-7B8A-41EC-B316BCBA02EC}"/>
              </a:ext>
            </a:extLst>
          </p:cNvPr>
          <p:cNvSpPr/>
          <p:nvPr/>
        </p:nvSpPr>
        <p:spPr>
          <a:xfrm>
            <a:off x="1083733" y="804333"/>
            <a:ext cx="8579556" cy="17543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Output:</a:t>
            </a:r>
          </a:p>
          <a:p>
            <a:pPr>
              <a:defRPr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Enter an integer from 1, 2, ...: </a:t>
            </a:r>
          </a:p>
          <a:p>
            <a:pPr>
              <a:defRPr/>
            </a:pPr>
            <a:r>
              <a:rPr lang="en-US" dirty="0">
                <a:solidFill>
                  <a:srgbClr val="00C87D"/>
                </a:solidFill>
                <a:latin typeface="Consolas" panose="020B0609020204030204" pitchFamily="49" charset="0"/>
              </a:rPr>
              <a:t>5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You enter an integer 5 for your month. It translate as March, April or May.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66D4B96-AFAF-A0ED-29FF-792ABFE0220C}"/>
              </a:ext>
            </a:extLst>
          </p:cNvPr>
          <p:cNvSpPr/>
          <p:nvPr/>
        </p:nvSpPr>
        <p:spPr>
          <a:xfrm>
            <a:off x="1083733" y="2899053"/>
            <a:ext cx="8579556" cy="92333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Enter an integer from 1, 2, ...: </a:t>
            </a:r>
          </a:p>
          <a:p>
            <a:pPr>
              <a:defRPr/>
            </a:pPr>
            <a:r>
              <a:rPr lang="en-US" dirty="0">
                <a:solidFill>
                  <a:srgbClr val="00C87D"/>
                </a:solidFill>
                <a:latin typeface="Consolas" panose="020B0609020204030204" pitchFamily="49" charset="0"/>
              </a:rPr>
              <a:t>10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You enter an integer 10 for your month. June through December!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AB27D0-10B2-F196-AE85-4D2A85CB96E2}"/>
              </a:ext>
            </a:extLst>
          </p:cNvPr>
          <p:cNvSpPr/>
          <p:nvPr/>
        </p:nvSpPr>
        <p:spPr>
          <a:xfrm>
            <a:off x="1083732" y="4145844"/>
            <a:ext cx="8579555" cy="92333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Enter an integer from 1, 2, ...: </a:t>
            </a:r>
          </a:p>
          <a:p>
            <a:pPr>
              <a:defRPr/>
            </a:pPr>
            <a:r>
              <a:rPr lang="en-US" dirty="0">
                <a:solidFill>
                  <a:srgbClr val="00C87D"/>
                </a:solidFill>
                <a:latin typeface="Consolas" panose="020B0609020204030204" pitchFamily="49" charset="0"/>
              </a:rPr>
              <a:t>13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You enter an integer 13 exceeds twelve.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86373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B2C8CB1-61D3-EAD3-82A9-B2E71E2BF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599" y="533400"/>
            <a:ext cx="9462911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kb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.nextLine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();//consuming an input line.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input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"Enter the name of a season :"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input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kb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.nextLine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switch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input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case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2000" b="1" dirty="0" err="1">
                <a:solidFill>
                  <a:srgbClr val="2A00FF"/>
                </a:solidFill>
                <a:latin typeface="Consolas" panose="020B0609020204030204" pitchFamily="49" charset="0"/>
              </a:rPr>
              <a:t>spring"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en-US" altLang="en-US" sz="20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case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"Spring"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 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"It is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input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     break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case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"summer"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case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"Summer"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 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"It is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input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     break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case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"winter"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case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"Winter"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 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"It is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input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     break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default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 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"It is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input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alt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444BC1-4EF2-F810-07FE-B90F4A2000D6}"/>
              </a:ext>
            </a:extLst>
          </p:cNvPr>
          <p:cNvSpPr txBox="1"/>
          <p:nvPr/>
        </p:nvSpPr>
        <p:spPr>
          <a:xfrm>
            <a:off x="6795911" y="5862935"/>
            <a:ext cx="3759200" cy="92333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l"/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Enter the name of a season :</a:t>
            </a:r>
          </a:p>
          <a:p>
            <a:pPr algn="l"/>
            <a:r>
              <a:rPr lang="en-US" sz="1800" dirty="0">
                <a:solidFill>
                  <a:srgbClr val="00C87D"/>
                </a:solidFill>
                <a:latin typeface="Consolas" panose="020B0609020204030204" pitchFamily="49" charset="0"/>
              </a:rPr>
              <a:t>Spring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It is Spring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86738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3CF2170-E28F-9914-D74C-49F871013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91558"/>
            <a:ext cx="9728200" cy="594008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letterGrade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"Enter your letter grade: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input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kb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.nextLine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letterGrade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input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.charAt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(0);//</a:t>
            </a:r>
            <a:r>
              <a:rPr lang="en-US" altLang="en-US" sz="2000" spc="-100" dirty="0">
                <a:solidFill>
                  <a:srgbClr val="000000"/>
                </a:solidFill>
                <a:latin typeface="Consolas" panose="020B0609020204030204" pitchFamily="49" charset="0"/>
              </a:rPr>
              <a:t>it is a space if you enter “   a”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switch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letterGrade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case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'a'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case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'A’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"Your letter grade is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letterGrade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"Great!"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  break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case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'b'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case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'B’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"Your letter grade is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   	 		                  </a:t>
            </a:r>
            <a:r>
              <a:rPr lang="en-US" altLang="en-US" sz="2000" b="1" i="1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Character.toUpperCase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letterGrade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"Good!"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  break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default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"Your letter grade is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	   		                </a:t>
            </a:r>
            <a:r>
              <a:rPr lang="en-US" altLang="en-US" sz="2000" b="1" i="1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Character.toLowerCase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letterGrade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"OK!"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altLang="en-US" sz="2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8F8814D-4324-A15C-45DF-424FD3BBAFAC}"/>
              </a:ext>
            </a:extLst>
          </p:cNvPr>
          <p:cNvSpPr/>
          <p:nvPr/>
        </p:nvSpPr>
        <p:spPr>
          <a:xfrm>
            <a:off x="4403651" y="5780782"/>
            <a:ext cx="6950149" cy="107721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Enter your letter grade: </a:t>
            </a:r>
          </a:p>
          <a:p>
            <a:pPr>
              <a:defRPr/>
            </a:pPr>
            <a:r>
              <a:rPr lang="en-US" dirty="0">
                <a:solidFill>
                  <a:srgbClr val="00C87D"/>
                </a:solidFill>
                <a:latin typeface="Consolas" panose="020B0609020204030204" pitchFamily="49" charset="0"/>
              </a:rPr>
              <a:t>b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Your letter grade is B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Good!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86848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9E21E98-B6B4-7663-3C97-A57E8017066B}"/>
              </a:ext>
            </a:extLst>
          </p:cNvPr>
          <p:cNvSpPr txBox="1">
            <a:spLocks noChangeArrowheads="1"/>
          </p:cNvSpPr>
          <p:nvPr/>
        </p:nvSpPr>
        <p:spPr>
          <a:xfrm>
            <a:off x="1467556" y="93486"/>
            <a:ext cx="7467600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</a:t>
            </a:r>
            <a:r>
              <a:rPr lang="en-US" altLang="en-US" sz="3200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altLang="en-US" sz="3200"/>
              <a:t> Method</a:t>
            </a:r>
            <a:endParaRPr lang="en-US" altLang="en-US" sz="3200" dirty="0"/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06EC6B34-0C49-3636-975C-6EC90B317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6890" y="1752600"/>
            <a:ext cx="7772400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ct val="20000"/>
              </a:spcAft>
              <a:buClr>
                <a:schemeClr val="accent2"/>
              </a:buClr>
              <a:buSzPct val="110000"/>
              <a:buFontTx/>
              <a:buNone/>
            </a:pPr>
            <a:r>
              <a:rPr lang="en-US" altLang="en-US" sz="2400" b="1" baseline="0" dirty="0" err="1">
                <a:latin typeface="Courier New" panose="02070309020205020404" pitchFamily="49" charset="0"/>
              </a:rPr>
              <a:t>System.out.printf</a:t>
            </a:r>
            <a:r>
              <a:rPr lang="en-US" altLang="en-US" sz="2400" b="1" baseline="0" dirty="0">
                <a:latin typeface="Courier New" panose="02070309020205020404" pitchFamily="49" charset="0"/>
              </a:rPr>
              <a:t>(</a:t>
            </a:r>
            <a:r>
              <a:rPr lang="en-US" altLang="en-US" sz="2400" b="1" i="1" baseline="0" dirty="0" err="1">
                <a:latin typeface="Courier New" panose="02070309020205020404" pitchFamily="49" charset="0"/>
              </a:rPr>
              <a:t>FormatString</a:t>
            </a:r>
            <a:r>
              <a:rPr lang="en-US" altLang="en-US" sz="2400" b="1" baseline="0" dirty="0">
                <a:latin typeface="Courier New" panose="02070309020205020404" pitchFamily="49" charset="0"/>
              </a:rPr>
              <a:t>, </a:t>
            </a:r>
            <a:r>
              <a:rPr lang="en-US" altLang="en-US" sz="2400" b="1" i="1" baseline="0" dirty="0" err="1">
                <a:latin typeface="Courier New" panose="02070309020205020404" pitchFamily="49" charset="0"/>
              </a:rPr>
              <a:t>ArgList</a:t>
            </a:r>
            <a:r>
              <a:rPr lang="en-US" altLang="en-US" sz="2400" b="1" baseline="0" dirty="0"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400" dirty="0"/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735F067C-D654-AE08-AC17-AACE1910E3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0690" y="3352800"/>
            <a:ext cx="2819400" cy="1570038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i="1" dirty="0" err="1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</a:rPr>
              <a:t>FormatString</a:t>
            </a:r>
            <a:r>
              <a:rPr lang="en-US" altLang="en-US" sz="2400" dirty="0">
                <a:solidFill>
                  <a:schemeClr val="tx2">
                    <a:lumMod val="50000"/>
                  </a:schemeClr>
                </a:solidFill>
              </a:rPr>
              <a:t> is a </a:t>
            </a:r>
            <a:r>
              <a:rPr lang="en-US" altLang="en-US" sz="2400" dirty="0">
                <a:solidFill>
                  <a:srgbClr val="002060"/>
                </a:solidFill>
              </a:rPr>
              <a:t>string</a:t>
            </a:r>
            <a:r>
              <a:rPr lang="en-US" altLang="en-US" sz="2400" dirty="0">
                <a:solidFill>
                  <a:schemeClr val="tx2">
                    <a:lumMod val="50000"/>
                  </a:schemeClr>
                </a:solidFill>
              </a:rPr>
              <a:t> that contains text and/or special formatting specifiers.</a:t>
            </a: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5B3C5C90-451C-DA9A-CD34-E80BF30DC3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422" y="3352800"/>
            <a:ext cx="3843868" cy="2359378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i="1" baseline="0" dirty="0" err="1">
                <a:solidFill>
                  <a:srgbClr val="002060"/>
                </a:solidFill>
                <a:latin typeface="Courier New" panose="02070309020205020404" pitchFamily="49" charset="0"/>
              </a:rPr>
              <a:t>ArgList</a:t>
            </a:r>
            <a:r>
              <a:rPr lang="en-US" altLang="en-US" sz="2400" baseline="0" dirty="0">
                <a:solidFill>
                  <a:srgbClr val="002060"/>
                </a:solidFill>
              </a:rPr>
              <a:t> is optional. It is a list of additional arguments that will be formatted according to the format specifiers listed in the format string.</a:t>
            </a:r>
          </a:p>
        </p:txBody>
      </p:sp>
      <p:sp>
        <p:nvSpPr>
          <p:cNvPr id="6" name="Line 8">
            <a:extLst>
              <a:ext uri="{FF2B5EF4-FFF2-40B4-BE49-F238E27FC236}">
                <a16:creationId xmlns:a16="http://schemas.microsoft.com/office/drawing/2014/main" id="{AE47FC3A-B165-C74B-BE74-FE99C8DE77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56090" y="2819400"/>
            <a:ext cx="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" name="Line 9">
            <a:extLst>
              <a:ext uri="{FF2B5EF4-FFF2-40B4-BE49-F238E27FC236}">
                <a16:creationId xmlns:a16="http://schemas.microsoft.com/office/drawing/2014/main" id="{38FE976F-D804-1CB4-8AAA-8B9249CA934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6090" y="2819400"/>
            <a:ext cx="32004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" name="Line 10">
            <a:extLst>
              <a:ext uri="{FF2B5EF4-FFF2-40B4-BE49-F238E27FC236}">
                <a16:creationId xmlns:a16="http://schemas.microsoft.com/office/drawing/2014/main" id="{679193A5-4F39-01B6-0EB2-846D08211D0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56490" y="2209800"/>
            <a:ext cx="0" cy="609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" name="Line 11">
            <a:extLst>
              <a:ext uri="{FF2B5EF4-FFF2-40B4-BE49-F238E27FC236}">
                <a16:creationId xmlns:a16="http://schemas.microsoft.com/office/drawing/2014/main" id="{AB467E74-3DC6-BD59-35D2-476080F99B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04290" y="2819400"/>
            <a:ext cx="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" name="Line 12">
            <a:extLst>
              <a:ext uri="{FF2B5EF4-FFF2-40B4-BE49-F238E27FC236}">
                <a16:creationId xmlns:a16="http://schemas.microsoft.com/office/drawing/2014/main" id="{596FCE55-BC9D-3072-D465-8C86E6FB0C88}"/>
              </a:ext>
            </a:extLst>
          </p:cNvPr>
          <p:cNvSpPr>
            <a:spLocks noChangeShapeType="1"/>
          </p:cNvSpPr>
          <p:nvPr/>
        </p:nvSpPr>
        <p:spPr bwMode="auto">
          <a:xfrm>
            <a:off x="7504290" y="2819400"/>
            <a:ext cx="6858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" name="Line 13">
            <a:extLst>
              <a:ext uri="{FF2B5EF4-FFF2-40B4-BE49-F238E27FC236}">
                <a16:creationId xmlns:a16="http://schemas.microsoft.com/office/drawing/2014/main" id="{BB427A3A-0F1E-C04A-8DA0-E469AF53E6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90090" y="2209800"/>
            <a:ext cx="0" cy="609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20192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9E21E98-B6B4-7663-3C97-A57E8017066B}"/>
              </a:ext>
            </a:extLst>
          </p:cNvPr>
          <p:cNvSpPr txBox="1">
            <a:spLocks noChangeArrowheads="1"/>
          </p:cNvSpPr>
          <p:nvPr/>
        </p:nvSpPr>
        <p:spPr>
          <a:xfrm>
            <a:off x="1467556" y="93486"/>
            <a:ext cx="7467600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</a:t>
            </a:r>
            <a:r>
              <a:rPr lang="en-US" altLang="en-US" sz="3200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altLang="en-US" sz="3200"/>
              <a:t> Method</a:t>
            </a:r>
            <a:endParaRPr lang="en-US" altLang="en-US" sz="3200" dirty="0"/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AA0BBBFF-731E-3175-BA73-CD902D767003}"/>
              </a:ext>
            </a:extLst>
          </p:cNvPr>
          <p:cNvSpPr txBox="1">
            <a:spLocks noChangeArrowheads="1"/>
          </p:cNvSpPr>
          <p:nvPr/>
        </p:nvSpPr>
        <p:spPr>
          <a:xfrm>
            <a:off x="1467556" y="1187510"/>
            <a:ext cx="8839201" cy="5108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indent="-46355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use the </a:t>
            </a:r>
            <a:r>
              <a:rPr lang="en-US" altLang="en-US" sz="2400" dirty="0" err="1">
                <a:latin typeface="Courier New" panose="02070309020205020404" pitchFamily="49" charset="0"/>
              </a:rPr>
              <a:t>System.out.printf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to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 formatted console output.</a:t>
            </a:r>
          </a:p>
          <a:p>
            <a:pPr marL="463550" indent="-46355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general format of the method is:</a:t>
            </a:r>
            <a:br>
              <a:rPr lang="en-US" altLang="en-US" sz="2400" dirty="0"/>
            </a:br>
            <a:br>
              <a:rPr lang="en-US" altLang="en-US" sz="2400" dirty="0"/>
            </a:br>
            <a:r>
              <a:rPr lang="en-US" altLang="en-US" sz="2400" dirty="0" err="1">
                <a:solidFill>
                  <a:srgbClr val="0000FF"/>
                </a:solidFill>
                <a:latin typeface="Courier New" panose="02070309020205020404" pitchFamily="49" charset="0"/>
              </a:rPr>
              <a:t>System.out.printf</a:t>
            </a:r>
            <a:r>
              <a:rPr lang="en-US" altLang="en-US" sz="2400" dirty="0">
                <a:solidFill>
                  <a:srgbClr val="0000FF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2400" i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FormatString</a:t>
            </a:r>
            <a:r>
              <a:rPr lang="en-US" altLang="en-US" sz="2400" dirty="0">
                <a:solidFill>
                  <a:srgbClr val="0000FF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 sz="2400" i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ArgList</a:t>
            </a:r>
            <a:r>
              <a:rPr lang="en-US" altLang="en-US" sz="2400" dirty="0">
                <a:solidFill>
                  <a:srgbClr val="0000FF"/>
                </a:solidFill>
                <a:latin typeface="Courier New" panose="02070309020205020404" pitchFamily="49" charset="0"/>
              </a:rPr>
              <a:t>);</a:t>
            </a:r>
            <a:endParaRPr lang="en-US" altLang="en-US" sz="2400" dirty="0">
              <a:solidFill>
                <a:srgbClr val="0000FF"/>
              </a:solidFill>
            </a:endParaRPr>
          </a:p>
          <a:p>
            <a:pPr marL="463550" indent="-463550">
              <a:spcBef>
                <a:spcPts val="1800"/>
              </a:spcBef>
            </a:pPr>
            <a:r>
              <a:rPr lang="en-US" altLang="en-US" sz="2400" dirty="0" err="1">
                <a:latin typeface="Courier New" panose="02070309020205020404" pitchFamily="49" charset="0"/>
              </a:rPr>
              <a:t>System.out.printf</a:t>
            </a:r>
            <a:r>
              <a:rPr lang="en-US" altLang="en-US" sz="2400" dirty="0">
                <a:latin typeface="Courier New" panose="02070309020205020404" pitchFamily="49" charset="0"/>
              </a:rPr>
              <a:t>(</a:t>
            </a:r>
            <a:r>
              <a:rPr lang="en-US" altLang="en-US" sz="2400" i="1" dirty="0" err="1">
                <a:latin typeface="Courier New" panose="02070309020205020404" pitchFamily="49" charset="0"/>
              </a:rPr>
              <a:t>FormatString</a:t>
            </a:r>
            <a:r>
              <a:rPr lang="en-US" altLang="en-US" sz="2400" dirty="0">
                <a:latin typeface="Courier New" panose="02070309020205020404" pitchFamily="49" charset="0"/>
              </a:rPr>
              <a:t>, </a:t>
            </a:r>
            <a:r>
              <a:rPr lang="en-US" altLang="en-US" sz="2400" i="1" dirty="0" err="1">
                <a:latin typeface="Courier New" panose="02070309020205020404" pitchFamily="49" charset="0"/>
              </a:rPr>
              <a:t>ArgList</a:t>
            </a:r>
            <a:r>
              <a:rPr lang="en-US" altLang="en-US" sz="2400" dirty="0">
                <a:latin typeface="Courier New" panose="02070309020205020404" pitchFamily="49" charset="0"/>
              </a:rPr>
              <a:t>);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70343DE-8140-E88C-203F-C1FBAF249AB1}"/>
              </a:ext>
            </a:extLst>
          </p:cNvPr>
          <p:cNvSpPr txBox="1"/>
          <p:nvPr/>
        </p:nvSpPr>
        <p:spPr>
          <a:xfrm>
            <a:off x="1689233" y="4135104"/>
            <a:ext cx="7761288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Example:  if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n-NO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		  System.</a:t>
            </a:r>
            <a:r>
              <a:rPr lang="nn-NO" altLang="en-US" sz="20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nn-NO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.printf(</a:t>
            </a:r>
            <a:r>
              <a:rPr lang="nn-NO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"X = %d "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   		+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 is Greater Than Y = %d"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   		+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 which is %b."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,(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&gt;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  <a:endParaRPr lang="en-US" altLang="en-US" sz="20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B3C81A7-469A-8102-B75E-4116E4859ACE}"/>
              </a:ext>
            </a:extLst>
          </p:cNvPr>
          <p:cNvSpPr/>
          <p:nvPr/>
        </p:nvSpPr>
        <p:spPr>
          <a:xfrm>
            <a:off x="1689233" y="5670490"/>
            <a:ext cx="7761288" cy="70788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Output: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X = 3  is Greater Than Y = 4 which is false.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2592093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346BA35-A430-F420-287F-962719F3F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5533" y="1349022"/>
            <a:ext cx="9160933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nn-NO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String fstr = new String(</a:t>
            </a:r>
            <a:r>
              <a:rPr lang="nn-NO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«\nX = %d "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        		+ </a:t>
            </a:r>
            <a:r>
              <a:rPr lang="en-US" altLang="en-US" sz="2200" dirty="0">
                <a:solidFill>
                  <a:srgbClr val="2A00FF"/>
                </a:solidFill>
                <a:latin typeface="Consolas" panose="020B0609020204030204" pitchFamily="49" charset="0"/>
              </a:rPr>
              <a:t>" is Greater Than Y = %d"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        		+</a:t>
            </a:r>
            <a:r>
              <a:rPr lang="en-US" altLang="en-US" sz="2200" dirty="0">
                <a:solidFill>
                  <a:srgbClr val="2A00FF"/>
                </a:solidFill>
                <a:latin typeface="Consolas" panose="020B0609020204030204" pitchFamily="49" charset="0"/>
              </a:rPr>
              <a:t>" which is %b.</a:t>
            </a:r>
            <a:r>
              <a:rPr lang="nn-NO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"</a:t>
            </a:r>
            <a:r>
              <a:rPr lang="en-US" altLang="en-US" sz="2200" dirty="0">
                <a:solidFill>
                  <a:srgbClr val="2A00FF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n-NO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System.</a:t>
            </a:r>
            <a:r>
              <a:rPr lang="nn-NO" altLang="en-US" sz="22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nn-NO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.printf(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fstr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,(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&gt;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 err="1"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latin typeface="Consolas" panose="020B0609020204030204" pitchFamily="49" charset="0"/>
              </a:rPr>
              <a:t>out.printf</a:t>
            </a:r>
            <a:r>
              <a:rPr lang="en-US" altLang="en-US" sz="2200" b="1" i="1" dirty="0">
                <a:latin typeface="Consolas" panose="020B0609020204030204" pitchFamily="49" charset="0"/>
              </a:rPr>
              <a:t>("\</a:t>
            </a:r>
            <a:r>
              <a:rPr lang="en-US" altLang="en-US" sz="2200" b="1" i="1" dirty="0" err="1">
                <a:latin typeface="Consolas" panose="020B0609020204030204" pitchFamily="49" charset="0"/>
              </a:rPr>
              <a:t>nfrom</a:t>
            </a:r>
            <a:r>
              <a:rPr lang="en-US" altLang="en-US" sz="2200" b="1" i="1" dirty="0">
                <a:latin typeface="Consolas" panose="020B0609020204030204" pitchFamily="49" charset="0"/>
              </a:rPr>
              <a:t> peter ng" );</a:t>
            </a: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dirty="0">
              <a:latin typeface="Consolas" panose="020B06090202040302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BB1CA6-7612-DD14-26D1-C8728D093F86}"/>
              </a:ext>
            </a:extLst>
          </p:cNvPr>
          <p:cNvSpPr/>
          <p:nvPr/>
        </p:nvSpPr>
        <p:spPr>
          <a:xfrm>
            <a:off x="1523999" y="4267200"/>
            <a:ext cx="7710311" cy="132343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Output when enter 3 for x and 8 for y:</a:t>
            </a:r>
          </a:p>
          <a:p>
            <a:pPr>
              <a:defRPr/>
            </a:pPr>
            <a:endParaRPr 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X = 3  is Greater Than Y = 8 which is false. 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from peter ng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22366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85FEBBF-5869-9AC6-BE8B-7612D15AB1D9}"/>
              </a:ext>
            </a:extLst>
          </p:cNvPr>
          <p:cNvSpPr txBox="1">
            <a:spLocks noChangeArrowheads="1"/>
          </p:cNvSpPr>
          <p:nvPr/>
        </p:nvSpPr>
        <p:spPr>
          <a:xfrm>
            <a:off x="1631373" y="232063"/>
            <a:ext cx="3927764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Relational Operators</a:t>
            </a:r>
            <a:endParaRPr lang="en-US" altLang="en-US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0946FF-3124-A087-9F85-9B64206B4525}"/>
              </a:ext>
            </a:extLst>
          </p:cNvPr>
          <p:cNvSpPr txBox="1">
            <a:spLocks noChangeArrowheads="1"/>
          </p:cNvSpPr>
          <p:nvPr/>
        </p:nvSpPr>
        <p:spPr>
          <a:xfrm>
            <a:off x="1470434" y="1477684"/>
            <a:ext cx="7767084" cy="4871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most cases, the </a:t>
            </a:r>
            <a:r>
              <a:rPr lang="en-US" altLang="en-US" sz="2400" dirty="0" err="1">
                <a:latin typeface="Courier New" panose="02070309020205020404" pitchFamily="49" charset="0"/>
              </a:rPr>
              <a:t>boolean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expression, used by the </a:t>
            </a:r>
            <a:r>
              <a:rPr lang="en-US" altLang="en-US" sz="2400" dirty="0">
                <a:latin typeface="Courier New" panose="02070309020205020404" pitchFamily="49" charset="0"/>
              </a:rPr>
              <a:t>if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statement, uses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relational operators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Group 33">
            <a:extLst>
              <a:ext uri="{FF2B5EF4-FFF2-40B4-BE49-F238E27FC236}">
                <a16:creationId xmlns:a16="http://schemas.microsoft.com/office/drawing/2014/main" id="{88D4497E-39CB-BA54-D0ED-0C09F9FFA8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916947"/>
              </p:ext>
            </p:extLst>
          </p:nvPr>
        </p:nvGraphicFramePr>
        <p:xfrm>
          <a:off x="2127105" y="2725882"/>
          <a:ext cx="6798685" cy="3372678"/>
        </p:xfrm>
        <a:graphic>
          <a:graphicData uri="http://schemas.openxmlformats.org/drawingml/2006/table">
            <a:tbl>
              <a:tblPr/>
              <a:tblGrid>
                <a:gridCol w="2891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6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64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Relational Operator</a:t>
                      </a:r>
                    </a:p>
                  </a:txBody>
                  <a:tcPr marL="91430" marR="91430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Meaning</a:t>
                      </a:r>
                    </a:p>
                  </a:txBody>
                  <a:tcPr marL="91430" marR="91430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&gt;</a:t>
                      </a:r>
                    </a:p>
                  </a:txBody>
                  <a:tcPr marL="91430" marR="91430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is greater than   (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xInt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&gt;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nos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)</a:t>
                      </a:r>
                    </a:p>
                  </a:txBody>
                  <a:tcPr marL="91430" marR="91430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&lt;</a:t>
                      </a:r>
                    </a:p>
                  </a:txBody>
                  <a:tcPr marL="91430" marR="91430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is less than</a:t>
                      </a:r>
                    </a:p>
                  </a:txBody>
                  <a:tcPr marL="91430" marR="91430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&gt;=</a:t>
                      </a:r>
                    </a:p>
                  </a:txBody>
                  <a:tcPr marL="91430" marR="91430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is greater than or equal to</a:t>
                      </a:r>
                    </a:p>
                  </a:txBody>
                  <a:tcPr marL="91430" marR="91430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5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&lt;=</a:t>
                      </a:r>
                    </a:p>
                  </a:txBody>
                  <a:tcPr marL="91430" marR="91430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is less than or equal to</a:t>
                      </a:r>
                    </a:p>
                  </a:txBody>
                  <a:tcPr marL="91430" marR="91430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5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==</a:t>
                      </a:r>
                    </a:p>
                  </a:txBody>
                  <a:tcPr marL="91430" marR="91430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is equal to (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xBool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== true)</a:t>
                      </a:r>
                    </a:p>
                  </a:txBody>
                  <a:tcPr marL="91430" marR="91430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5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!=</a:t>
                      </a:r>
                    </a:p>
                  </a:txBody>
                  <a:tcPr marL="91430" marR="91430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is not equal to</a:t>
                      </a:r>
                    </a:p>
                  </a:txBody>
                  <a:tcPr marL="91430" marR="91430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355144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D2FBB2E-15AB-995F-FAD5-1C01145CE6FD}"/>
              </a:ext>
            </a:extLst>
          </p:cNvPr>
          <p:cNvSpPr txBox="1">
            <a:spLocks noChangeArrowheads="1"/>
          </p:cNvSpPr>
          <p:nvPr/>
        </p:nvSpPr>
        <p:spPr>
          <a:xfrm>
            <a:off x="1588911" y="304800"/>
            <a:ext cx="7162800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</a:t>
            </a:r>
            <a:r>
              <a:rPr lang="en-US" altLang="en-US" sz="3200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altLang="en-US" sz="3200"/>
              <a:t> Method</a:t>
            </a:r>
            <a:endParaRPr lang="en-US" alt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938317-8EE1-8482-D03C-9B8CDD72C4C4}"/>
              </a:ext>
            </a:extLst>
          </p:cNvPr>
          <p:cNvSpPr txBox="1"/>
          <p:nvPr/>
        </p:nvSpPr>
        <p:spPr>
          <a:xfrm>
            <a:off x="1727200" y="1867807"/>
            <a:ext cx="913271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>
                <a:solidFill>
                  <a:srgbClr val="6A3E3E"/>
                </a:solidFill>
                <a:latin typeface="Consolas" panose="020B0609020204030204" pitchFamily="49" charset="0"/>
              </a:rPr>
              <a:t>hours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= 40;</a:t>
            </a:r>
          </a:p>
          <a:p>
            <a:pPr algn="l"/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"Hello World\n"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algn="l"/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"I worked %d hours.\n"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hours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+5);</a:t>
            </a:r>
          </a:p>
          <a:p>
            <a:pPr algn="l"/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"\"I worked %d hours.\"\n"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hours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F30F71-685B-D798-6344-6DC9C8C22F0C}"/>
              </a:ext>
            </a:extLst>
          </p:cNvPr>
          <p:cNvSpPr txBox="1"/>
          <p:nvPr/>
        </p:nvSpPr>
        <p:spPr>
          <a:xfrm>
            <a:off x="1941689" y="4460290"/>
            <a:ext cx="6096000" cy="156966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Output: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Hello World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I worked 45 hours.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"I worked 40 hours."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3089173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D2FBB2E-15AB-995F-FAD5-1C01145CE6FD}"/>
              </a:ext>
            </a:extLst>
          </p:cNvPr>
          <p:cNvSpPr txBox="1">
            <a:spLocks noChangeArrowheads="1"/>
          </p:cNvSpPr>
          <p:nvPr/>
        </p:nvSpPr>
        <p:spPr>
          <a:xfrm>
            <a:off x="1588911" y="304800"/>
            <a:ext cx="7162800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</a:t>
            </a:r>
            <a:r>
              <a:rPr lang="en-US" altLang="en-US" sz="3200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altLang="en-US" sz="3200"/>
              <a:t> Method</a:t>
            </a:r>
            <a:endParaRPr lang="en-US" altLang="en-US" sz="3200" dirty="0"/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E5C2E60E-131A-A4D9-86C1-AE173555A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7445" y="1768475"/>
            <a:ext cx="8723488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ct val="20000"/>
              </a:spcAft>
              <a:buClr>
                <a:schemeClr val="accent2"/>
              </a:buClr>
              <a:buSzPct val="110000"/>
              <a:buFontTx/>
              <a:buNone/>
            </a:pPr>
            <a:r>
              <a:rPr lang="en-US" altLang="en-US" sz="2400" baseline="0" dirty="0">
                <a:latin typeface="Consolas" panose="020B0609020204030204" pitchFamily="49" charset="0"/>
              </a:rPr>
              <a:t>int hours = 40;</a:t>
            </a:r>
          </a:p>
          <a:p>
            <a:pPr eaLnBrk="1" hangingPunct="1">
              <a:spcAft>
                <a:spcPct val="20000"/>
              </a:spcAft>
              <a:buClr>
                <a:schemeClr val="accent2"/>
              </a:buClr>
              <a:buSzPct val="110000"/>
              <a:buFontTx/>
              <a:buNone/>
            </a:pPr>
            <a:r>
              <a:rPr lang="en-US" altLang="en-US" sz="2400" baseline="0" dirty="0" err="1">
                <a:latin typeface="Consolas" panose="020B0609020204030204" pitchFamily="49" charset="0"/>
              </a:rPr>
              <a:t>System.out.printf</a:t>
            </a:r>
            <a:r>
              <a:rPr lang="en-US" altLang="en-US" sz="2400" baseline="0" dirty="0">
                <a:latin typeface="Consolas" panose="020B0609020204030204" pitchFamily="49" charset="0"/>
              </a:rPr>
              <a:t>("I worked %d hours</a:t>
            </a:r>
            <a:r>
              <a:rPr lang="en-US" altLang="en-US" sz="2400" baseline="0" dirty="0">
                <a:solidFill>
                  <a:srgbClr val="0000FF"/>
                </a:solidFill>
                <a:latin typeface="Consolas" panose="020B0609020204030204" pitchFamily="49" charset="0"/>
              </a:rPr>
              <a:t>.\n</a:t>
            </a:r>
            <a:r>
              <a:rPr lang="en-US" altLang="en-US" sz="2400" baseline="0" dirty="0">
                <a:latin typeface="Consolas" panose="020B0609020204030204" pitchFamily="49" charset="0"/>
              </a:rPr>
              <a:t>", hours);</a:t>
            </a:r>
          </a:p>
        </p:txBody>
      </p:sp>
      <p:sp>
        <p:nvSpPr>
          <p:cNvPr id="4" name="Oval 6">
            <a:extLst>
              <a:ext uri="{FF2B5EF4-FFF2-40B4-BE49-F238E27FC236}">
                <a16:creationId xmlns:a16="http://schemas.microsoft.com/office/drawing/2014/main" id="{6856E314-F95F-7B0E-0659-255307FB3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4916" y="2246490"/>
            <a:ext cx="487363" cy="455613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68124AF4-A290-C72B-4F9F-4E120C1DB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0175" y="3702756"/>
            <a:ext cx="3810000" cy="1200329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b="1" baseline="0" dirty="0">
                <a:solidFill>
                  <a:srgbClr val="FF3300"/>
                </a:solidFill>
              </a:rPr>
              <a:t>The </a:t>
            </a:r>
            <a:r>
              <a:rPr lang="en-US" altLang="en-US" sz="2400" b="1" baseline="0" dirty="0">
                <a:solidFill>
                  <a:srgbClr val="FF3300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%d</a:t>
            </a:r>
            <a:r>
              <a:rPr lang="en-US" altLang="en-US" sz="2400" b="1" baseline="0" dirty="0">
                <a:solidFill>
                  <a:srgbClr val="FF3300"/>
                </a:solidFill>
                <a:highlight>
                  <a:srgbClr val="FFFF00"/>
                </a:highlight>
              </a:rPr>
              <a:t> format specifier </a:t>
            </a:r>
            <a:r>
              <a:rPr lang="en-US" altLang="en-US" sz="2400" b="1" baseline="0" dirty="0">
                <a:solidFill>
                  <a:srgbClr val="FF3300"/>
                </a:solidFill>
              </a:rPr>
              <a:t>indicates that </a:t>
            </a:r>
            <a:r>
              <a:rPr lang="en-US" altLang="en-US" sz="2400" b="1" baseline="0" dirty="0">
                <a:solidFill>
                  <a:srgbClr val="FF3300"/>
                </a:solidFill>
                <a:highlight>
                  <a:srgbClr val="FFFF00"/>
                </a:highlight>
              </a:rPr>
              <a:t>a decimal integer </a:t>
            </a:r>
            <a:r>
              <a:rPr lang="en-US" altLang="en-US" sz="2400" b="1" baseline="0" dirty="0">
                <a:solidFill>
                  <a:srgbClr val="FF3300"/>
                </a:solidFill>
              </a:rPr>
              <a:t>will be printed.</a:t>
            </a:r>
          </a:p>
        </p:txBody>
      </p:sp>
      <p:grpSp>
        <p:nvGrpSpPr>
          <p:cNvPr id="6" name="Group 20">
            <a:extLst>
              <a:ext uri="{FF2B5EF4-FFF2-40B4-BE49-F238E27FC236}">
                <a16:creationId xmlns:a16="http://schemas.microsoft.com/office/drawing/2014/main" id="{B8CEC032-661B-F9A4-ADC9-46065D954850}"/>
              </a:ext>
            </a:extLst>
          </p:cNvPr>
          <p:cNvGrpSpPr>
            <a:grpSpLocks/>
          </p:cNvGrpSpPr>
          <p:nvPr/>
        </p:nvGrpSpPr>
        <p:grpSpPr bwMode="auto">
          <a:xfrm>
            <a:off x="6643516" y="1910646"/>
            <a:ext cx="2568222" cy="457200"/>
            <a:chOff x="3168" y="1104"/>
            <a:chExt cx="1536" cy="288"/>
          </a:xfrm>
        </p:grpSpPr>
        <p:sp>
          <p:nvSpPr>
            <p:cNvPr id="7" name="Line 8">
              <a:extLst>
                <a:ext uri="{FF2B5EF4-FFF2-40B4-BE49-F238E27FC236}">
                  <a16:creationId xmlns:a16="http://schemas.microsoft.com/office/drawing/2014/main" id="{3C9EC1D9-48F6-C2B2-6F8F-3BAAA6BD25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04" y="1104"/>
              <a:ext cx="0" cy="28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" name="Line 9">
              <a:extLst>
                <a:ext uri="{FF2B5EF4-FFF2-40B4-BE49-F238E27FC236}">
                  <a16:creationId xmlns:a16="http://schemas.microsoft.com/office/drawing/2014/main" id="{3429D85A-C590-864C-C493-59FE4827F7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68" y="1104"/>
              <a:ext cx="1536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" name="Line 10">
              <a:extLst>
                <a:ext uri="{FF2B5EF4-FFF2-40B4-BE49-F238E27FC236}">
                  <a16:creationId xmlns:a16="http://schemas.microsoft.com/office/drawing/2014/main" id="{C7917C08-AD18-36E4-EEA2-C9CEC2E1DB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1104"/>
              <a:ext cx="0" cy="19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" name="Group 18">
            <a:extLst>
              <a:ext uri="{FF2B5EF4-FFF2-40B4-BE49-F238E27FC236}">
                <a16:creationId xmlns:a16="http://schemas.microsoft.com/office/drawing/2014/main" id="{2EF90F6A-9310-FDDC-CC01-74CE51E29D9F}"/>
              </a:ext>
            </a:extLst>
          </p:cNvPr>
          <p:cNvGrpSpPr>
            <a:grpSpLocks/>
          </p:cNvGrpSpPr>
          <p:nvPr/>
        </p:nvGrpSpPr>
        <p:grpSpPr bwMode="auto">
          <a:xfrm>
            <a:off x="4005175" y="2712156"/>
            <a:ext cx="2667000" cy="990600"/>
            <a:chOff x="1488" y="1680"/>
            <a:chExt cx="1680" cy="624"/>
          </a:xfrm>
        </p:grpSpPr>
        <p:sp>
          <p:nvSpPr>
            <p:cNvPr id="11" name="Line 11">
              <a:extLst>
                <a:ext uri="{FF2B5EF4-FFF2-40B4-BE49-F238E27FC236}">
                  <a16:creationId xmlns:a16="http://schemas.microsoft.com/office/drawing/2014/main" id="{3738A3B4-24CD-6082-C38E-42913629E0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88" y="2112"/>
              <a:ext cx="0" cy="19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" name="Line 12">
              <a:extLst>
                <a:ext uri="{FF2B5EF4-FFF2-40B4-BE49-F238E27FC236}">
                  <a16:creationId xmlns:a16="http://schemas.microsoft.com/office/drawing/2014/main" id="{0C43678E-392C-DBE7-ABEE-9E9AAC596C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2112"/>
              <a:ext cx="168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" name="Line 13">
              <a:extLst>
                <a:ext uri="{FF2B5EF4-FFF2-40B4-BE49-F238E27FC236}">
                  <a16:creationId xmlns:a16="http://schemas.microsoft.com/office/drawing/2014/main" id="{2C0C8D44-DD90-F1E5-F915-7806601AFA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8" y="1680"/>
              <a:ext cx="0" cy="43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4" name="Text Box 14">
            <a:extLst>
              <a:ext uri="{FF2B5EF4-FFF2-40B4-BE49-F238E27FC236}">
                <a16:creationId xmlns:a16="http://schemas.microsoft.com/office/drawing/2014/main" id="{E30AC019-9989-5547-8C06-1A7364C26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1317" y="3702756"/>
            <a:ext cx="3810000" cy="156966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b="1" baseline="0" dirty="0">
                <a:solidFill>
                  <a:srgbClr val="FF3300"/>
                </a:solidFill>
              </a:rPr>
              <a:t>The contents of the </a:t>
            </a:r>
            <a:r>
              <a:rPr lang="en-US" altLang="en-US" sz="2400" b="1" baseline="0" dirty="0">
                <a:solidFill>
                  <a:srgbClr val="FF3300"/>
                </a:solidFill>
                <a:latin typeface="Courier New" panose="02070309020205020404" pitchFamily="49" charset="0"/>
              </a:rPr>
              <a:t>hours</a:t>
            </a:r>
            <a:r>
              <a:rPr lang="en-US" altLang="en-US" sz="2400" b="1" baseline="0" dirty="0">
                <a:solidFill>
                  <a:srgbClr val="FF3300"/>
                </a:solidFill>
              </a:rPr>
              <a:t> variable will be printed in the location of the </a:t>
            </a:r>
            <a:r>
              <a:rPr lang="en-US" altLang="en-US" sz="2400" b="1" baseline="0" dirty="0">
                <a:solidFill>
                  <a:srgbClr val="FF3300"/>
                </a:solidFill>
                <a:latin typeface="Courier New" panose="02070309020205020404" pitchFamily="49" charset="0"/>
              </a:rPr>
              <a:t>%d</a:t>
            </a:r>
            <a:r>
              <a:rPr lang="en-US" altLang="en-US" sz="2400" b="1" baseline="0" dirty="0">
                <a:solidFill>
                  <a:srgbClr val="FF3300"/>
                </a:solidFill>
              </a:rPr>
              <a:t> format specifier.</a:t>
            </a:r>
          </a:p>
        </p:txBody>
      </p:sp>
      <p:grpSp>
        <p:nvGrpSpPr>
          <p:cNvPr id="15" name="Group 19">
            <a:extLst>
              <a:ext uri="{FF2B5EF4-FFF2-40B4-BE49-F238E27FC236}">
                <a16:creationId xmlns:a16="http://schemas.microsoft.com/office/drawing/2014/main" id="{E8FEED5F-64A8-731C-A028-4418C38CA0FB}"/>
              </a:ext>
            </a:extLst>
          </p:cNvPr>
          <p:cNvGrpSpPr>
            <a:grpSpLocks/>
          </p:cNvGrpSpPr>
          <p:nvPr/>
        </p:nvGrpSpPr>
        <p:grpSpPr bwMode="auto">
          <a:xfrm>
            <a:off x="8726317" y="2624667"/>
            <a:ext cx="457200" cy="1066800"/>
            <a:chOff x="4416" y="1632"/>
            <a:chExt cx="288" cy="672"/>
          </a:xfrm>
        </p:grpSpPr>
        <p:sp>
          <p:nvSpPr>
            <p:cNvPr id="16" name="Line 15">
              <a:extLst>
                <a:ext uri="{FF2B5EF4-FFF2-40B4-BE49-F238E27FC236}">
                  <a16:creationId xmlns:a16="http://schemas.microsoft.com/office/drawing/2014/main" id="{D97BA523-485E-DF3A-9C35-F849559261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16" y="2112"/>
              <a:ext cx="0" cy="19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Line 16">
              <a:extLst>
                <a:ext uri="{FF2B5EF4-FFF2-40B4-BE49-F238E27FC236}">
                  <a16:creationId xmlns:a16="http://schemas.microsoft.com/office/drawing/2014/main" id="{CCB23534-8636-AAD9-A5AF-CACBD1DB5C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6" y="2112"/>
              <a:ext cx="288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" name="Line 17">
              <a:extLst>
                <a:ext uri="{FF2B5EF4-FFF2-40B4-BE49-F238E27FC236}">
                  <a16:creationId xmlns:a16="http://schemas.microsoft.com/office/drawing/2014/main" id="{83C610A2-F77C-C8DD-DD0B-7A933CE217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04" y="1632"/>
              <a:ext cx="0" cy="48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7283313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D2FBB2E-15AB-995F-FAD5-1C01145CE6FD}"/>
              </a:ext>
            </a:extLst>
          </p:cNvPr>
          <p:cNvSpPr txBox="1">
            <a:spLocks noChangeArrowheads="1"/>
          </p:cNvSpPr>
          <p:nvPr/>
        </p:nvSpPr>
        <p:spPr>
          <a:xfrm>
            <a:off x="1588911" y="304800"/>
            <a:ext cx="7162800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</a:t>
            </a:r>
            <a:r>
              <a:rPr lang="en-US" altLang="en-US" sz="3200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altLang="en-US" sz="3200"/>
              <a:t> Method</a:t>
            </a:r>
            <a:endParaRPr lang="en-US" altLang="en-US" sz="3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82B327C-2D24-2D2A-FDEE-D2E9718ACF2E}"/>
              </a:ext>
            </a:extLst>
          </p:cNvPr>
          <p:cNvSpPr txBox="1"/>
          <p:nvPr/>
        </p:nvSpPr>
        <p:spPr>
          <a:xfrm>
            <a:off x="1727200" y="2193415"/>
            <a:ext cx="898595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24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fr-FR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dogs</a:t>
            </a:r>
            <a:r>
              <a:rPr lang="fr-FR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= 2, </a:t>
            </a:r>
            <a:r>
              <a:rPr lang="fr-FR" sz="2400" b="1" dirty="0">
                <a:solidFill>
                  <a:srgbClr val="6A3E3E"/>
                </a:solidFill>
                <a:latin typeface="Consolas" panose="020B0609020204030204" pitchFamily="49" charset="0"/>
              </a:rPr>
              <a:t>cats</a:t>
            </a:r>
            <a:r>
              <a:rPr lang="fr-FR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= 4;</a:t>
            </a:r>
          </a:p>
          <a:p>
            <a:pPr algn="l"/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"We have %d dogs and %d cats.\n"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</a:t>
            </a:r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dogs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cats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algn="l"/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"We have %d dogs and %d "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</a:t>
            </a:r>
            <a:r>
              <a:rPr lang="en-US" sz="2400" dirty="0">
                <a:solidFill>
                  <a:srgbClr val="2A00FF"/>
                </a:solidFill>
                <a:latin typeface="Consolas" panose="020B0609020204030204" pitchFamily="49" charset="0"/>
              </a:rPr>
              <a:t>"cats.\n"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dogs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cats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2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673421F-5868-923E-6CD2-53528304C447}"/>
              </a:ext>
            </a:extLst>
          </p:cNvPr>
          <p:cNvSpPr txBox="1"/>
          <p:nvPr/>
        </p:nvSpPr>
        <p:spPr>
          <a:xfrm>
            <a:off x="1930400" y="4914879"/>
            <a:ext cx="6096000" cy="12003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Output: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We have 2 dogs and 4 cats.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We have 2 dogs and 4 cats.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739692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D2FBB2E-15AB-995F-FAD5-1C01145CE6FD}"/>
              </a:ext>
            </a:extLst>
          </p:cNvPr>
          <p:cNvSpPr txBox="1">
            <a:spLocks noChangeArrowheads="1"/>
          </p:cNvSpPr>
          <p:nvPr/>
        </p:nvSpPr>
        <p:spPr>
          <a:xfrm>
            <a:off x="1588911" y="304800"/>
            <a:ext cx="7162800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</a:t>
            </a:r>
            <a:r>
              <a:rPr lang="en-US" altLang="en-US" sz="3200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altLang="en-US" sz="3200"/>
              <a:t> Method</a:t>
            </a:r>
            <a:endParaRPr lang="en-US" altLang="en-US" sz="3200" dirty="0"/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98A8DA17-61EE-CC47-C896-C72B002A6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637882"/>
            <a:ext cx="9060389" cy="969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ct val="20000"/>
              </a:spcAft>
              <a:buClr>
                <a:schemeClr val="accent2"/>
              </a:buClr>
              <a:buSzPct val="110000"/>
              <a:buFontTx/>
              <a:buNone/>
            </a:pPr>
            <a:r>
              <a:rPr lang="en-US" altLang="en-US" sz="2400" baseline="0" dirty="0">
                <a:latin typeface="Consolas" panose="020B0609020204030204" pitchFamily="49" charset="0"/>
              </a:rPr>
              <a:t>double </a:t>
            </a:r>
            <a:r>
              <a:rPr lang="en-US" altLang="en-US" sz="2400" baseline="0" dirty="0" err="1">
                <a:latin typeface="Consolas" panose="020B0609020204030204" pitchFamily="49" charset="0"/>
              </a:rPr>
              <a:t>grossPay</a:t>
            </a:r>
            <a:r>
              <a:rPr lang="en-US" altLang="en-US" sz="2400" baseline="0" dirty="0">
                <a:latin typeface="Consolas" panose="020B0609020204030204" pitchFamily="49" charset="0"/>
              </a:rPr>
              <a:t> = 874.12;</a:t>
            </a:r>
          </a:p>
          <a:p>
            <a:pPr eaLnBrk="1" hangingPunct="1">
              <a:spcAft>
                <a:spcPct val="20000"/>
              </a:spcAft>
              <a:buClr>
                <a:schemeClr val="accent2"/>
              </a:buClr>
              <a:buSzPct val="110000"/>
              <a:buFontTx/>
              <a:buNone/>
            </a:pPr>
            <a:r>
              <a:rPr lang="en-US" altLang="en-US" sz="2400" baseline="0" dirty="0" err="1">
                <a:latin typeface="Consolas" panose="020B0609020204030204" pitchFamily="49" charset="0"/>
              </a:rPr>
              <a:t>System.out.printf</a:t>
            </a:r>
            <a:r>
              <a:rPr lang="en-US" altLang="en-US" sz="2400" baseline="0" dirty="0">
                <a:latin typeface="Consolas" panose="020B0609020204030204" pitchFamily="49" charset="0"/>
              </a:rPr>
              <a:t>(</a:t>
            </a:r>
            <a:r>
              <a:rPr lang="en-US" altLang="en-US" sz="2400" baseline="0" dirty="0"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  <a:r>
              <a:rPr lang="en-US" altLang="en-US" sz="2400" baseline="0" dirty="0">
                <a:latin typeface="Consolas" panose="020B0609020204030204" pitchFamily="49" charset="0"/>
              </a:rPr>
              <a:t>Your pay is %f.\n", </a:t>
            </a:r>
            <a:r>
              <a:rPr lang="en-US" altLang="en-US" sz="2400" baseline="0" dirty="0" err="1">
                <a:latin typeface="Consolas" panose="020B0609020204030204" pitchFamily="49" charset="0"/>
              </a:rPr>
              <a:t>grossPay</a:t>
            </a:r>
            <a:r>
              <a:rPr lang="en-US" altLang="en-US" sz="2400" baseline="0" dirty="0">
                <a:latin typeface="Consolas" panose="020B0609020204030204" pitchFamily="49" charset="0"/>
              </a:rPr>
              <a:t>);</a:t>
            </a:r>
          </a:p>
        </p:txBody>
      </p:sp>
      <p:sp>
        <p:nvSpPr>
          <p:cNvPr id="4" name="Oval 6">
            <a:extLst>
              <a:ext uri="{FF2B5EF4-FFF2-40B4-BE49-F238E27FC236}">
                <a16:creationId xmlns:a16="http://schemas.microsoft.com/office/drawing/2014/main" id="{01C74E28-C78B-1C00-94A3-FD1045CF14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6383" y="2164113"/>
            <a:ext cx="568149" cy="471839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800"/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5A87E684-3488-1173-73AD-E97C1BA03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032" y="3595513"/>
            <a:ext cx="3810000" cy="1815882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 b="1" baseline="0" dirty="0">
                <a:solidFill>
                  <a:srgbClr val="FF3300"/>
                </a:solidFill>
              </a:rPr>
              <a:t>The </a:t>
            </a:r>
            <a:r>
              <a:rPr lang="en-US" altLang="en-US" sz="2800" b="1" baseline="0" dirty="0">
                <a:solidFill>
                  <a:srgbClr val="FF3300"/>
                </a:solidFill>
                <a:latin typeface="Courier New" panose="02070309020205020404" pitchFamily="49" charset="0"/>
              </a:rPr>
              <a:t>%f</a:t>
            </a:r>
            <a:r>
              <a:rPr lang="en-US" altLang="en-US" sz="2800" b="1" baseline="0" dirty="0">
                <a:solidFill>
                  <a:srgbClr val="FF3300"/>
                </a:solidFill>
              </a:rPr>
              <a:t> format specifier indicates that </a:t>
            </a:r>
            <a:r>
              <a:rPr lang="en-US" altLang="en-US" sz="2800" b="1" baseline="0" dirty="0">
                <a:solidFill>
                  <a:srgbClr val="FF3300"/>
                </a:solidFill>
                <a:highlight>
                  <a:srgbClr val="FFFF00"/>
                </a:highlight>
              </a:rPr>
              <a:t>a floating-point value </a:t>
            </a:r>
            <a:r>
              <a:rPr lang="en-US" altLang="en-US" sz="2800" b="1" baseline="0" dirty="0">
                <a:solidFill>
                  <a:srgbClr val="FF3300"/>
                </a:solidFill>
              </a:rPr>
              <a:t>will be printed.</a:t>
            </a:r>
          </a:p>
        </p:txBody>
      </p:sp>
      <p:grpSp>
        <p:nvGrpSpPr>
          <p:cNvPr id="6" name="Group 8">
            <a:extLst>
              <a:ext uri="{FF2B5EF4-FFF2-40B4-BE49-F238E27FC236}">
                <a16:creationId xmlns:a16="http://schemas.microsoft.com/office/drawing/2014/main" id="{B4BBD5E3-6F51-1AC3-2D44-530C4DE036CB}"/>
              </a:ext>
            </a:extLst>
          </p:cNvPr>
          <p:cNvGrpSpPr>
            <a:grpSpLocks/>
          </p:cNvGrpSpPr>
          <p:nvPr/>
        </p:nvGrpSpPr>
        <p:grpSpPr bwMode="auto">
          <a:xfrm>
            <a:off x="7330457" y="1823219"/>
            <a:ext cx="1730375" cy="457200"/>
            <a:chOff x="3168" y="1104"/>
            <a:chExt cx="1536" cy="288"/>
          </a:xfrm>
        </p:grpSpPr>
        <p:sp>
          <p:nvSpPr>
            <p:cNvPr id="7" name="Line 9">
              <a:extLst>
                <a:ext uri="{FF2B5EF4-FFF2-40B4-BE49-F238E27FC236}">
                  <a16:creationId xmlns:a16="http://schemas.microsoft.com/office/drawing/2014/main" id="{34752CF1-AE30-BC2F-8F0F-F3F61D4683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04" y="1104"/>
              <a:ext cx="0" cy="28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800"/>
            </a:p>
          </p:txBody>
        </p:sp>
        <p:sp>
          <p:nvSpPr>
            <p:cNvPr id="8" name="Line 10">
              <a:extLst>
                <a:ext uri="{FF2B5EF4-FFF2-40B4-BE49-F238E27FC236}">
                  <a16:creationId xmlns:a16="http://schemas.microsoft.com/office/drawing/2014/main" id="{6529C18D-2107-3092-4BBF-DA10A8E9FA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68" y="1104"/>
              <a:ext cx="1536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800"/>
            </a:p>
          </p:txBody>
        </p:sp>
        <p:sp>
          <p:nvSpPr>
            <p:cNvPr id="9" name="Line 11">
              <a:extLst>
                <a:ext uri="{FF2B5EF4-FFF2-40B4-BE49-F238E27FC236}">
                  <a16:creationId xmlns:a16="http://schemas.microsoft.com/office/drawing/2014/main" id="{FA2A47F4-95C6-F911-9DCD-5914E5F600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1104"/>
              <a:ext cx="0" cy="19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800"/>
            </a:p>
          </p:txBody>
        </p:sp>
      </p:grpSp>
      <p:grpSp>
        <p:nvGrpSpPr>
          <p:cNvPr id="10" name="Group 12">
            <a:extLst>
              <a:ext uri="{FF2B5EF4-FFF2-40B4-BE49-F238E27FC236}">
                <a16:creationId xmlns:a16="http://schemas.microsoft.com/office/drawing/2014/main" id="{DE301A55-D713-A270-653F-66040D0B2627}"/>
              </a:ext>
            </a:extLst>
          </p:cNvPr>
          <p:cNvGrpSpPr>
            <a:grpSpLocks/>
          </p:cNvGrpSpPr>
          <p:nvPr/>
        </p:nvGrpSpPr>
        <p:grpSpPr bwMode="auto">
          <a:xfrm>
            <a:off x="4184032" y="2604913"/>
            <a:ext cx="3146425" cy="990600"/>
            <a:chOff x="1488" y="1680"/>
            <a:chExt cx="1680" cy="624"/>
          </a:xfrm>
        </p:grpSpPr>
        <p:sp>
          <p:nvSpPr>
            <p:cNvPr id="11" name="Line 13">
              <a:extLst>
                <a:ext uri="{FF2B5EF4-FFF2-40B4-BE49-F238E27FC236}">
                  <a16:creationId xmlns:a16="http://schemas.microsoft.com/office/drawing/2014/main" id="{67666D84-C46B-B9D4-B480-E697D488F4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88" y="2112"/>
              <a:ext cx="0" cy="19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800"/>
            </a:p>
          </p:txBody>
        </p:sp>
        <p:sp>
          <p:nvSpPr>
            <p:cNvPr id="12" name="Line 14">
              <a:extLst>
                <a:ext uri="{FF2B5EF4-FFF2-40B4-BE49-F238E27FC236}">
                  <a16:creationId xmlns:a16="http://schemas.microsoft.com/office/drawing/2014/main" id="{D0EE79E4-7315-DBB3-ADE2-56D4BF47C8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2112"/>
              <a:ext cx="168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800"/>
            </a:p>
          </p:txBody>
        </p:sp>
        <p:sp>
          <p:nvSpPr>
            <p:cNvPr id="13" name="Line 15">
              <a:extLst>
                <a:ext uri="{FF2B5EF4-FFF2-40B4-BE49-F238E27FC236}">
                  <a16:creationId xmlns:a16="http://schemas.microsoft.com/office/drawing/2014/main" id="{DF8240BD-49E1-5EB3-DD68-6D31C6F98F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8" y="1680"/>
              <a:ext cx="0" cy="43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800"/>
            </a:p>
          </p:txBody>
        </p:sp>
      </p:grpSp>
      <p:sp>
        <p:nvSpPr>
          <p:cNvPr id="14" name="Text Box 16">
            <a:extLst>
              <a:ext uri="{FF2B5EF4-FFF2-40B4-BE49-F238E27FC236}">
                <a16:creationId xmlns:a16="http://schemas.microsoft.com/office/drawing/2014/main" id="{B551B227-675C-0526-AD4B-41F22F4D5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6711" y="3676303"/>
            <a:ext cx="3810000" cy="2246769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 b="1" baseline="0" dirty="0">
                <a:solidFill>
                  <a:srgbClr val="FF3300"/>
                </a:solidFill>
              </a:rPr>
              <a:t>The contents of the </a:t>
            </a:r>
            <a:r>
              <a:rPr lang="en-US" altLang="en-US" sz="2800" b="1" baseline="0" dirty="0" err="1">
                <a:solidFill>
                  <a:srgbClr val="FF3300"/>
                </a:solidFill>
                <a:latin typeface="Courier New" panose="02070309020205020404" pitchFamily="49" charset="0"/>
              </a:rPr>
              <a:t>grossPay</a:t>
            </a:r>
            <a:r>
              <a:rPr lang="en-US" altLang="en-US" sz="2800" b="1" baseline="0" dirty="0">
                <a:solidFill>
                  <a:srgbClr val="FF3300"/>
                </a:solidFill>
              </a:rPr>
              <a:t> variable will be printed in the location of the </a:t>
            </a:r>
            <a:r>
              <a:rPr lang="en-US" altLang="en-US" sz="2800" b="1" baseline="0" dirty="0">
                <a:solidFill>
                  <a:srgbClr val="FF3300"/>
                </a:solidFill>
                <a:latin typeface="Courier New" panose="02070309020205020404" pitchFamily="49" charset="0"/>
              </a:rPr>
              <a:t>%f</a:t>
            </a:r>
            <a:r>
              <a:rPr lang="en-US" altLang="en-US" sz="2800" b="1" baseline="0" dirty="0">
                <a:solidFill>
                  <a:srgbClr val="FF3300"/>
                </a:solidFill>
              </a:rPr>
              <a:t> format specifier.</a:t>
            </a:r>
            <a:endParaRPr lang="en-US" altLang="en-US" sz="2800" b="1" dirty="0">
              <a:solidFill>
                <a:srgbClr val="FF3300"/>
              </a:solidFill>
            </a:endParaRPr>
          </a:p>
        </p:txBody>
      </p:sp>
      <p:grpSp>
        <p:nvGrpSpPr>
          <p:cNvPr id="15" name="Group 17">
            <a:extLst>
              <a:ext uri="{FF2B5EF4-FFF2-40B4-BE49-F238E27FC236}">
                <a16:creationId xmlns:a16="http://schemas.microsoft.com/office/drawing/2014/main" id="{18AADC28-B58A-EBA5-7B2F-11243E1B6F0C}"/>
              </a:ext>
            </a:extLst>
          </p:cNvPr>
          <p:cNvGrpSpPr>
            <a:grpSpLocks/>
          </p:cNvGrpSpPr>
          <p:nvPr/>
        </p:nvGrpSpPr>
        <p:grpSpPr bwMode="auto">
          <a:xfrm>
            <a:off x="8751711" y="2604913"/>
            <a:ext cx="304800" cy="1066800"/>
            <a:chOff x="4416" y="1632"/>
            <a:chExt cx="288" cy="672"/>
          </a:xfrm>
        </p:grpSpPr>
        <p:sp>
          <p:nvSpPr>
            <p:cNvPr id="16" name="Line 18">
              <a:extLst>
                <a:ext uri="{FF2B5EF4-FFF2-40B4-BE49-F238E27FC236}">
                  <a16:creationId xmlns:a16="http://schemas.microsoft.com/office/drawing/2014/main" id="{68079589-D14D-1EE0-F46F-975A6CE6DA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16" y="2112"/>
              <a:ext cx="0" cy="19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800"/>
            </a:p>
          </p:txBody>
        </p:sp>
        <p:sp>
          <p:nvSpPr>
            <p:cNvPr id="17" name="Line 19">
              <a:extLst>
                <a:ext uri="{FF2B5EF4-FFF2-40B4-BE49-F238E27FC236}">
                  <a16:creationId xmlns:a16="http://schemas.microsoft.com/office/drawing/2014/main" id="{BED4263C-86E0-DACB-381B-7483BA2DD1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6" y="2112"/>
              <a:ext cx="288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800"/>
            </a:p>
          </p:txBody>
        </p:sp>
        <p:sp>
          <p:nvSpPr>
            <p:cNvPr id="18" name="Line 20">
              <a:extLst>
                <a:ext uri="{FF2B5EF4-FFF2-40B4-BE49-F238E27FC236}">
                  <a16:creationId xmlns:a16="http://schemas.microsoft.com/office/drawing/2014/main" id="{86387DE5-7B96-4348-260C-21DB6FDDC3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04" y="1632"/>
              <a:ext cx="0" cy="48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800"/>
            </a:p>
          </p:txBody>
        </p:sp>
      </p:grpSp>
    </p:spTree>
    <p:extLst>
      <p:ext uri="{BB962C8B-B14F-4D97-AF65-F5344CB8AC3E}">
        <p14:creationId xmlns:p14="http://schemas.microsoft.com/office/powerpoint/2010/main" val="213186896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D2FBB2E-15AB-995F-FAD5-1C01145CE6FD}"/>
              </a:ext>
            </a:extLst>
          </p:cNvPr>
          <p:cNvSpPr txBox="1">
            <a:spLocks noChangeArrowheads="1"/>
          </p:cNvSpPr>
          <p:nvPr/>
        </p:nvSpPr>
        <p:spPr>
          <a:xfrm>
            <a:off x="1588911" y="304800"/>
            <a:ext cx="7162800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</a:t>
            </a:r>
            <a:r>
              <a:rPr lang="en-US" altLang="en-US" sz="3200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altLang="en-US" sz="3200"/>
              <a:t> Method</a:t>
            </a:r>
            <a:endParaRPr lang="en-US" alt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E960A8-A2A5-FB05-CC77-DFB033B9BAA2}"/>
              </a:ext>
            </a:extLst>
          </p:cNvPr>
          <p:cNvSpPr txBox="1"/>
          <p:nvPr/>
        </p:nvSpPr>
        <p:spPr>
          <a:xfrm>
            <a:off x="1588910" y="1736243"/>
            <a:ext cx="887588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grossPay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= 874.60;</a:t>
            </a:r>
          </a:p>
          <a:p>
            <a:pPr algn="l"/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"Your pay is %f.\n"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400" dirty="0" err="1">
                <a:solidFill>
                  <a:srgbClr val="6A3E3E"/>
                </a:solidFill>
                <a:latin typeface="Consolas" panose="020B0609020204030204" pitchFamily="49" charset="0"/>
              </a:rPr>
              <a:t>grossPay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7F4869-F9FE-C4D0-F514-15D37B1A0FFA}"/>
              </a:ext>
            </a:extLst>
          </p:cNvPr>
          <p:cNvSpPr txBox="1"/>
          <p:nvPr/>
        </p:nvSpPr>
        <p:spPr>
          <a:xfrm>
            <a:off x="1631424" y="2936572"/>
            <a:ext cx="6096000" cy="8309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Output: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Your pay is 874.600000.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7FA582-A126-4AA6-FBD8-C5822E2C9408}"/>
              </a:ext>
            </a:extLst>
          </p:cNvPr>
          <p:cNvSpPr txBox="1"/>
          <p:nvPr/>
        </p:nvSpPr>
        <p:spPr>
          <a:xfrm>
            <a:off x="8299977" y="2767267"/>
            <a:ext cx="3508201" cy="26776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/>
              <a:t>Round off to keep 6 digits after the decimal points.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 err="1"/>
              <a:t>grossPay</a:t>
            </a:r>
            <a:r>
              <a:rPr lang="en-US" sz="2400" dirty="0"/>
              <a:t> = 874.12345612;</a:t>
            </a:r>
          </a:p>
          <a:p>
            <a:pPr>
              <a:defRPr/>
            </a:pPr>
            <a:r>
              <a:rPr lang="en-US" sz="2400" dirty="0"/>
              <a:t>The console displays: Your pay is 874.123456.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5DFA62-65D5-1805-E4DD-9527C0E9315F}"/>
              </a:ext>
            </a:extLst>
          </p:cNvPr>
          <p:cNvSpPr txBox="1"/>
          <p:nvPr/>
        </p:nvSpPr>
        <p:spPr>
          <a:xfrm>
            <a:off x="1588910" y="4136901"/>
            <a:ext cx="661811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grossPay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= 874.1234567890;</a:t>
            </a:r>
          </a:p>
          <a:p>
            <a:pPr algn="l"/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"Your pay is %f.\n"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       </a:t>
            </a:r>
            <a:r>
              <a:rPr lang="en-US" sz="2400" dirty="0" err="1">
                <a:solidFill>
                  <a:srgbClr val="6A3E3E"/>
                </a:solidFill>
                <a:latin typeface="Consolas" panose="020B0609020204030204" pitchFamily="49" charset="0"/>
              </a:rPr>
              <a:t>grossPay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5FB744E-439E-BB91-4FD0-3E0A222261C4}"/>
              </a:ext>
            </a:extLst>
          </p:cNvPr>
          <p:cNvSpPr txBox="1"/>
          <p:nvPr/>
        </p:nvSpPr>
        <p:spPr>
          <a:xfrm>
            <a:off x="1631424" y="5398756"/>
            <a:ext cx="6096000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Output: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Your pay is 874.123457.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8293259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D2FBB2E-15AB-995F-FAD5-1C01145CE6FD}"/>
              </a:ext>
            </a:extLst>
          </p:cNvPr>
          <p:cNvSpPr txBox="1">
            <a:spLocks noChangeArrowheads="1"/>
          </p:cNvSpPr>
          <p:nvPr/>
        </p:nvSpPr>
        <p:spPr>
          <a:xfrm>
            <a:off x="1588910" y="0"/>
            <a:ext cx="8446911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The </a:t>
            </a:r>
            <a:r>
              <a:rPr lang="en-US" alt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altLang="en-US" sz="3200" dirty="0"/>
              <a:t> Method</a:t>
            </a:r>
            <a:r>
              <a:rPr lang="en-US" altLang="en-US" sz="3600" kern="0" baseline="0" dirty="0"/>
              <a:t> </a:t>
            </a:r>
            <a:r>
              <a:rPr lang="en-US" altLang="en-US" sz="3200" kern="0" baseline="0" dirty="0"/>
              <a:t>- Summary</a:t>
            </a:r>
            <a:endParaRPr lang="en-US" altLang="en-US" sz="32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B9050B1-82BA-C195-1C94-D813C554E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910" y="875419"/>
            <a:ext cx="9417690" cy="470898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aseline="0" dirty="0">
                <a:solidFill>
                  <a:srgbClr val="3F7F5F"/>
                </a:solidFill>
                <a:latin typeface="Consolas" panose="020B0609020204030204" pitchFamily="49" charset="0"/>
              </a:rPr>
              <a:t>//Format Specifier Syntax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aseline="0" dirty="0">
                <a:solidFill>
                  <a:srgbClr val="3F7F5F"/>
                </a:solidFill>
                <a:latin typeface="Consolas" panose="020B0609020204030204" pitchFamily="49" charset="0"/>
              </a:rPr>
              <a:t>//%[flags] [width] [.precision][</a:t>
            </a:r>
            <a:r>
              <a:rPr lang="en-US" altLang="en-US" sz="2000" baseline="0" dirty="0" err="1">
                <a:solidFill>
                  <a:srgbClr val="3F7F5F"/>
                </a:solidFill>
                <a:latin typeface="Consolas" panose="020B0609020204030204" pitchFamily="49" charset="0"/>
              </a:rPr>
              <a:t>conversion,such</a:t>
            </a:r>
            <a:r>
              <a:rPr lang="en-US" altLang="en-US" sz="2000" baseline="0" dirty="0">
                <a:solidFill>
                  <a:srgbClr val="3F7F5F"/>
                </a:solidFill>
                <a:latin typeface="Consolas" panose="020B0609020204030204" pitchFamily="49" charset="0"/>
              </a:rPr>
              <a:t> as f or d]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000" baseline="0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3F7F5F"/>
                </a:solidFill>
                <a:latin typeface="Consolas" panose="020B0609020204030204" pitchFamily="49" charset="0"/>
              </a:rPr>
              <a:t>//a number with 10 digits and 8 digits before and after (.)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numberOne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1234567890.76891532;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i="1" dirty="0">
                <a:solidFill>
                  <a:srgbClr val="3F7F5F"/>
                </a:solidFill>
                <a:latin typeface="Consolas" panose="020B0609020204030204" pitchFamily="49" charset="0"/>
              </a:rPr>
              <a:t>//to display this number with standard format.</a:t>
            </a:r>
            <a:endParaRPr lang="en-US" alt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value is %f\n"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numberOne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i="1" dirty="0">
                <a:solidFill>
                  <a:srgbClr val="3F7F5F"/>
                </a:solidFill>
                <a:latin typeface="Consolas" panose="020B0609020204030204" pitchFamily="49" charset="0"/>
              </a:rPr>
              <a:t>//to display numbers with comma (,)  separators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value is %,.8f\n"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numberOne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i="1" dirty="0">
                <a:solidFill>
                  <a:srgbClr val="3F7F5F"/>
                </a:solidFill>
                <a:latin typeface="Consolas" panose="020B0609020204030204" pitchFamily="49" charset="0"/>
              </a:rPr>
              <a:t>//specifying a field width with 25 spaces.</a:t>
            </a:r>
            <a:endParaRPr lang="en-US" altLang="en-US" sz="20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value is %,25.6f\n"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numberOne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altLang="en-US" sz="2000" b="1" i="1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i="1" dirty="0">
                <a:solidFill>
                  <a:srgbClr val="3F7F5F"/>
                </a:solidFill>
                <a:latin typeface="Consolas" panose="020B0609020204030204" pitchFamily="49" charset="0"/>
              </a:rPr>
              <a:t>//use minus sign (-)for left justifying number.</a:t>
            </a: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value is %-,25.6f\n"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numberOne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i="1" dirty="0">
                <a:solidFill>
                  <a:srgbClr val="3F7F5F"/>
                </a:solidFill>
                <a:latin typeface="Consolas" panose="020B0609020204030204" pitchFamily="49" charset="0"/>
              </a:rPr>
              <a:t>//to pad numbers with leading zeros (0)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value is %0,25.2f\n"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numberOne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altLang="en-US" sz="2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F4C14B1-0E43-FF43-7672-A3F21EA7C830}"/>
              </a:ext>
            </a:extLst>
          </p:cNvPr>
          <p:cNvSpPr/>
          <p:nvPr/>
        </p:nvSpPr>
        <p:spPr>
          <a:xfrm>
            <a:off x="5812365" y="5380672"/>
            <a:ext cx="5562600" cy="14773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The value is 1234567890.768915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The value is 1,234,567,890.76891540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The value is      1,234,567,890.768915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The value is 1,234,567,890.768915     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The value is 0000000001,234,567,890.77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91106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D2FBB2E-15AB-995F-FAD5-1C01145CE6FD}"/>
              </a:ext>
            </a:extLst>
          </p:cNvPr>
          <p:cNvSpPr txBox="1">
            <a:spLocks noChangeArrowheads="1"/>
          </p:cNvSpPr>
          <p:nvPr/>
        </p:nvSpPr>
        <p:spPr>
          <a:xfrm>
            <a:off x="1588910" y="0"/>
            <a:ext cx="8446911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The </a:t>
            </a:r>
            <a:r>
              <a:rPr lang="en-US" alt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altLang="en-US" sz="3200" dirty="0"/>
              <a:t> Method</a:t>
            </a:r>
            <a:r>
              <a:rPr lang="en-US" altLang="en-US" sz="3600" kern="0" baseline="0" dirty="0"/>
              <a:t> </a:t>
            </a:r>
            <a:r>
              <a:rPr lang="en-US" altLang="en-US" sz="3200" kern="0" baseline="0" dirty="0"/>
              <a:t>- Summary</a:t>
            </a:r>
            <a:endParaRPr lang="en-US" altLang="en-US" sz="3200" dirty="0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222E2C7B-39AB-E6D5-2C1E-27351473F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7886" y="1324754"/>
            <a:ext cx="9158117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ct val="20000"/>
              </a:spcAft>
              <a:buClr>
                <a:schemeClr val="accent2"/>
              </a:buClr>
              <a:buSzPct val="110000"/>
              <a:buFontTx/>
              <a:buNone/>
            </a:pPr>
            <a:r>
              <a:rPr lang="en-US" altLang="en-US" sz="2200" baseline="0" dirty="0">
                <a:latin typeface="Consolas" panose="020B0609020204030204" pitchFamily="49" charset="0"/>
              </a:rPr>
              <a:t>double </a:t>
            </a:r>
            <a:r>
              <a:rPr lang="en-US" altLang="en-US" sz="2200" baseline="0" dirty="0" err="1">
                <a:latin typeface="Consolas" panose="020B0609020204030204" pitchFamily="49" charset="0"/>
              </a:rPr>
              <a:t>grossPay</a:t>
            </a:r>
            <a:r>
              <a:rPr lang="en-US" altLang="en-US" sz="2200" baseline="0" dirty="0">
                <a:latin typeface="Consolas" panose="020B0609020204030204" pitchFamily="49" charset="0"/>
              </a:rPr>
              <a:t> = 874.12;</a:t>
            </a:r>
          </a:p>
          <a:p>
            <a:pPr eaLnBrk="1" hangingPunct="1">
              <a:spcAft>
                <a:spcPct val="20000"/>
              </a:spcAft>
              <a:buClr>
                <a:schemeClr val="accent2"/>
              </a:buClr>
              <a:buSzPct val="110000"/>
              <a:buFontTx/>
              <a:buNone/>
            </a:pPr>
            <a:r>
              <a:rPr lang="en-US" altLang="en-US" sz="2200" baseline="0" dirty="0" err="1">
                <a:latin typeface="Consolas" panose="020B0609020204030204" pitchFamily="49" charset="0"/>
              </a:rPr>
              <a:t>System.out.printf</a:t>
            </a:r>
            <a:r>
              <a:rPr lang="en-US" altLang="en-US" sz="2200" baseline="0" dirty="0">
                <a:latin typeface="Consolas" panose="020B0609020204030204" pitchFamily="49" charset="0"/>
              </a:rPr>
              <a:t>(</a:t>
            </a:r>
            <a:r>
              <a:rPr lang="en-US" altLang="en-US" sz="2200" baseline="0" dirty="0"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  <a:r>
              <a:rPr lang="en-US" altLang="en-US" sz="2200" baseline="0" dirty="0">
                <a:latin typeface="Consolas" panose="020B0609020204030204" pitchFamily="49" charset="0"/>
              </a:rPr>
              <a:t>Your pay is %.2f.\n", </a:t>
            </a:r>
            <a:r>
              <a:rPr lang="en-US" altLang="en-US" sz="2200" baseline="0" dirty="0" err="1">
                <a:latin typeface="Consolas" panose="020B0609020204030204" pitchFamily="49" charset="0"/>
              </a:rPr>
              <a:t>grossPay</a:t>
            </a:r>
            <a:r>
              <a:rPr lang="en-US" altLang="en-US" sz="2200" baseline="0" dirty="0">
                <a:latin typeface="Consolas" panose="020B0609020204030204" pitchFamily="49" charset="0"/>
              </a:rPr>
              <a:t>);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0DBA7BA-0F1C-37E2-2039-62D071AA0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9823" y="1775135"/>
            <a:ext cx="925688" cy="482642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23077CA5-28BF-F6F9-5374-4FA1DE697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7830" y="3372550"/>
            <a:ext cx="5410200" cy="1107996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200" b="1" baseline="0" dirty="0">
                <a:solidFill>
                  <a:srgbClr val="FF3300"/>
                </a:solidFill>
              </a:rPr>
              <a:t>The </a:t>
            </a:r>
            <a:r>
              <a:rPr lang="en-US" altLang="en-US" sz="2200" b="1" baseline="0" dirty="0">
                <a:solidFill>
                  <a:srgbClr val="FF3300"/>
                </a:solidFill>
                <a:latin typeface="Courier New" panose="02070309020205020404" pitchFamily="49" charset="0"/>
              </a:rPr>
              <a:t>%.2f</a:t>
            </a:r>
            <a:r>
              <a:rPr lang="en-US" altLang="en-US" sz="2200" b="1" baseline="0" dirty="0">
                <a:solidFill>
                  <a:srgbClr val="FF3300"/>
                </a:solidFill>
              </a:rPr>
              <a:t> format specifier indicates that a floating-point value will be printed, rounded to two decimal places.</a:t>
            </a:r>
          </a:p>
        </p:txBody>
      </p:sp>
      <p:grpSp>
        <p:nvGrpSpPr>
          <p:cNvPr id="8" name="Group 11">
            <a:extLst>
              <a:ext uri="{FF2B5EF4-FFF2-40B4-BE49-F238E27FC236}">
                <a16:creationId xmlns:a16="http://schemas.microsoft.com/office/drawing/2014/main" id="{AC150581-B4D5-3F3D-7D13-AC5F9E0E80F4}"/>
              </a:ext>
            </a:extLst>
          </p:cNvPr>
          <p:cNvGrpSpPr>
            <a:grpSpLocks/>
          </p:cNvGrpSpPr>
          <p:nvPr/>
        </p:nvGrpSpPr>
        <p:grpSpPr bwMode="auto">
          <a:xfrm>
            <a:off x="4582930" y="2257777"/>
            <a:ext cx="2416181" cy="1078079"/>
            <a:chOff x="1488" y="1680"/>
            <a:chExt cx="1680" cy="624"/>
          </a:xfrm>
        </p:grpSpPr>
        <p:sp>
          <p:nvSpPr>
            <p:cNvPr id="9" name="Line 12">
              <a:extLst>
                <a:ext uri="{FF2B5EF4-FFF2-40B4-BE49-F238E27FC236}">
                  <a16:creationId xmlns:a16="http://schemas.microsoft.com/office/drawing/2014/main" id="{129DE60A-ECC2-143C-B3F6-4624883C64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88" y="2112"/>
              <a:ext cx="0" cy="19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" name="Line 13">
              <a:extLst>
                <a:ext uri="{FF2B5EF4-FFF2-40B4-BE49-F238E27FC236}">
                  <a16:creationId xmlns:a16="http://schemas.microsoft.com/office/drawing/2014/main" id="{346BDD2F-2925-5840-194C-57D2764351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2112"/>
              <a:ext cx="168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" name="Line 14">
              <a:extLst>
                <a:ext uri="{FF2B5EF4-FFF2-40B4-BE49-F238E27FC236}">
                  <a16:creationId xmlns:a16="http://schemas.microsoft.com/office/drawing/2014/main" id="{5AA77E79-5640-CBB7-E98A-658EEF8BDA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8" y="1680"/>
              <a:ext cx="0" cy="43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2" name="Rectangle 1">
            <a:extLst>
              <a:ext uri="{FF2B5EF4-FFF2-40B4-BE49-F238E27FC236}">
                <a16:creationId xmlns:a16="http://schemas.microsoft.com/office/drawing/2014/main" id="{90F7FED3-DF5E-2A76-9650-12D9671BC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7886" y="4721202"/>
            <a:ext cx="966011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grossPay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874.12;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i="1" dirty="0">
                <a:solidFill>
                  <a:srgbClr val="2A00FF"/>
                </a:solidFill>
                <a:latin typeface="Consolas" panose="020B0609020204030204" pitchFamily="49" charset="0"/>
              </a:rPr>
              <a:t>"Your pay is %f.\n"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grossPay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i="1" dirty="0">
                <a:solidFill>
                  <a:srgbClr val="2A00FF"/>
                </a:solidFill>
                <a:latin typeface="Consolas" panose="020B0609020204030204" pitchFamily="49" charset="0"/>
              </a:rPr>
              <a:t>"Your pay is %.2f.\n"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grossPay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altLang="en-US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B8DA182-E4A7-A9B9-B226-03467DFDE2E9}"/>
              </a:ext>
            </a:extLst>
          </p:cNvPr>
          <p:cNvSpPr txBox="1"/>
          <p:nvPr/>
        </p:nvSpPr>
        <p:spPr>
          <a:xfrm>
            <a:off x="1877830" y="5977521"/>
            <a:ext cx="6111875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Your pay is 874.120000.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Your pay is 874.12.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0676052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D2FBB2E-15AB-995F-FAD5-1C01145CE6FD}"/>
              </a:ext>
            </a:extLst>
          </p:cNvPr>
          <p:cNvSpPr txBox="1">
            <a:spLocks noChangeArrowheads="1"/>
          </p:cNvSpPr>
          <p:nvPr/>
        </p:nvSpPr>
        <p:spPr>
          <a:xfrm>
            <a:off x="1588910" y="0"/>
            <a:ext cx="8446911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The </a:t>
            </a:r>
            <a:r>
              <a:rPr lang="en-US" alt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altLang="en-US" sz="3200" dirty="0"/>
              <a:t> Method</a:t>
            </a:r>
            <a:r>
              <a:rPr lang="en-US" altLang="en-US" sz="3600" kern="0" baseline="0" dirty="0"/>
              <a:t> </a:t>
            </a:r>
            <a:r>
              <a:rPr lang="en-US" altLang="en-US" sz="3200" kern="0" baseline="0" dirty="0"/>
              <a:t>- Summary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7A3E37A-FC67-7C0C-AC0B-E7CF5325C835}"/>
              </a:ext>
            </a:extLst>
          </p:cNvPr>
          <p:cNvSpPr txBox="1">
            <a:spLocks noChangeArrowheads="1"/>
          </p:cNvSpPr>
          <p:nvPr/>
        </p:nvSpPr>
        <p:spPr>
          <a:xfrm>
            <a:off x="1840088" y="1622778"/>
            <a:ext cx="8294688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en-US" dirty="0"/>
          </a:p>
        </p:txBody>
      </p:sp>
      <p:sp>
        <p:nvSpPr>
          <p:cNvPr id="4" name="Oval 5">
            <a:extLst>
              <a:ext uri="{FF2B5EF4-FFF2-40B4-BE49-F238E27FC236}">
                <a16:creationId xmlns:a16="http://schemas.microsoft.com/office/drawing/2014/main" id="{8E1E4C0D-A56C-B65A-B49B-3875D05D6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7557" y="2308575"/>
            <a:ext cx="1106308" cy="685800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A777C9E2-5FFB-6A5C-47FC-5AA4D1750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7688" y="3984978"/>
            <a:ext cx="3352800" cy="2308324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b="1" baseline="0" dirty="0">
                <a:solidFill>
                  <a:srgbClr val="FF3300"/>
                </a:solidFill>
              </a:rPr>
              <a:t>The </a:t>
            </a:r>
            <a:r>
              <a:rPr lang="en-US" altLang="en-US" sz="2400" b="1" baseline="0" dirty="0">
                <a:solidFill>
                  <a:srgbClr val="FF3300"/>
                </a:solidFill>
                <a:latin typeface="Courier New" panose="02070309020205020404" pitchFamily="49" charset="0"/>
              </a:rPr>
              <a:t>%,.2f</a:t>
            </a:r>
            <a:r>
              <a:rPr lang="en-US" altLang="en-US" sz="2400" b="1" baseline="0" dirty="0">
                <a:solidFill>
                  <a:srgbClr val="FF3300"/>
                </a:solidFill>
              </a:rPr>
              <a:t> format specifier indicates that a floating-point value will be printed </a:t>
            </a:r>
            <a:r>
              <a:rPr lang="en-US" altLang="en-US" sz="2400" b="1" baseline="0" dirty="0">
                <a:solidFill>
                  <a:srgbClr val="FF3300"/>
                </a:solidFill>
                <a:highlight>
                  <a:srgbClr val="FFFF00"/>
                </a:highlight>
              </a:rPr>
              <a:t>with comma separators, rounded to two decimal places</a:t>
            </a:r>
            <a:r>
              <a:rPr lang="en-US" altLang="en-US" sz="2400" b="1" baseline="0" dirty="0">
                <a:solidFill>
                  <a:srgbClr val="FF3300"/>
                </a:solidFill>
              </a:rPr>
              <a:t>.</a:t>
            </a:r>
          </a:p>
        </p:txBody>
      </p:sp>
      <p:grpSp>
        <p:nvGrpSpPr>
          <p:cNvPr id="6" name="Group 11">
            <a:extLst>
              <a:ext uri="{FF2B5EF4-FFF2-40B4-BE49-F238E27FC236}">
                <a16:creationId xmlns:a16="http://schemas.microsoft.com/office/drawing/2014/main" id="{65E5291B-3D0A-5BC9-BCDE-8BC20FF98E00}"/>
              </a:ext>
            </a:extLst>
          </p:cNvPr>
          <p:cNvGrpSpPr>
            <a:grpSpLocks/>
          </p:cNvGrpSpPr>
          <p:nvPr/>
        </p:nvGrpSpPr>
        <p:grpSpPr bwMode="auto">
          <a:xfrm>
            <a:off x="3897488" y="2994378"/>
            <a:ext cx="3254026" cy="990600"/>
            <a:chOff x="1488" y="1680"/>
            <a:chExt cx="1680" cy="624"/>
          </a:xfrm>
        </p:grpSpPr>
        <p:sp>
          <p:nvSpPr>
            <p:cNvPr id="7" name="Line 12">
              <a:extLst>
                <a:ext uri="{FF2B5EF4-FFF2-40B4-BE49-F238E27FC236}">
                  <a16:creationId xmlns:a16="http://schemas.microsoft.com/office/drawing/2014/main" id="{D3080FEA-256B-42D1-08B4-3FCFEDB7D7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88" y="2112"/>
              <a:ext cx="0" cy="19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" name="Line 13">
              <a:extLst>
                <a:ext uri="{FF2B5EF4-FFF2-40B4-BE49-F238E27FC236}">
                  <a16:creationId xmlns:a16="http://schemas.microsoft.com/office/drawing/2014/main" id="{64732C21-3D40-CE54-671F-9ED9E7C177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2112"/>
              <a:ext cx="168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" name="Line 14">
              <a:extLst>
                <a:ext uri="{FF2B5EF4-FFF2-40B4-BE49-F238E27FC236}">
                  <a16:creationId xmlns:a16="http://schemas.microsoft.com/office/drawing/2014/main" id="{0AC5D82F-B617-B16C-C360-A0A3ADC089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8" y="1680"/>
              <a:ext cx="0" cy="43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0" name="Text Box 4">
            <a:extLst>
              <a:ext uri="{FF2B5EF4-FFF2-40B4-BE49-F238E27FC236}">
                <a16:creationId xmlns:a16="http://schemas.microsoft.com/office/drawing/2014/main" id="{A9AF13F7-B1A5-CCB1-F318-72D83B853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1" y="2003776"/>
            <a:ext cx="9457267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ct val="20000"/>
              </a:spcAft>
              <a:buClr>
                <a:schemeClr val="accent2"/>
              </a:buClr>
              <a:buSzPct val="110000"/>
              <a:buFontTx/>
              <a:buNone/>
            </a:pPr>
            <a:r>
              <a:rPr lang="en-US" altLang="en-US" sz="2200" baseline="0" dirty="0">
                <a:latin typeface="Consolas" panose="020B0609020204030204" pitchFamily="49" charset="0"/>
              </a:rPr>
              <a:t>double </a:t>
            </a:r>
            <a:r>
              <a:rPr lang="en-US" altLang="en-US" sz="2200" baseline="0" dirty="0" err="1">
                <a:latin typeface="Consolas" panose="020B0609020204030204" pitchFamily="49" charset="0"/>
              </a:rPr>
              <a:t>grossPay</a:t>
            </a:r>
            <a:r>
              <a:rPr lang="en-US" altLang="en-US" sz="2200" baseline="0" dirty="0">
                <a:latin typeface="Consolas" panose="020B0609020204030204" pitchFamily="49" charset="0"/>
              </a:rPr>
              <a:t> = 5874.127;</a:t>
            </a:r>
          </a:p>
          <a:p>
            <a:pPr eaLnBrk="1" hangingPunct="1">
              <a:spcAft>
                <a:spcPct val="20000"/>
              </a:spcAft>
              <a:buClr>
                <a:schemeClr val="accent2"/>
              </a:buClr>
              <a:buSzPct val="110000"/>
              <a:buFontTx/>
              <a:buNone/>
            </a:pPr>
            <a:r>
              <a:rPr lang="en-US" altLang="en-US" sz="2200" baseline="0" dirty="0" err="1">
                <a:latin typeface="Consolas" panose="020B0609020204030204" pitchFamily="49" charset="0"/>
              </a:rPr>
              <a:t>System.out.printf</a:t>
            </a:r>
            <a:r>
              <a:rPr lang="en-US" altLang="en-US" sz="2200" baseline="0" dirty="0">
                <a:latin typeface="Consolas" panose="020B0609020204030204" pitchFamily="49" charset="0"/>
              </a:rPr>
              <a:t>(</a:t>
            </a:r>
            <a:r>
              <a:rPr lang="en-US" altLang="en-US" sz="2200" baseline="0" dirty="0"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  <a:r>
              <a:rPr lang="en-US" altLang="en-US" sz="2200" baseline="0" dirty="0">
                <a:latin typeface="Consolas" panose="020B0609020204030204" pitchFamily="49" charset="0"/>
              </a:rPr>
              <a:t>Your pay is %,.2f.\n", </a:t>
            </a:r>
            <a:r>
              <a:rPr lang="en-US" altLang="en-US" sz="2200" baseline="0" dirty="0" err="1">
                <a:latin typeface="Consolas" panose="020B0609020204030204" pitchFamily="49" charset="0"/>
              </a:rPr>
              <a:t>grossPay</a:t>
            </a:r>
            <a:r>
              <a:rPr lang="en-US" altLang="en-US" sz="2200" baseline="0" dirty="0">
                <a:latin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19591734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D2FBB2E-15AB-995F-FAD5-1C01145CE6FD}"/>
              </a:ext>
            </a:extLst>
          </p:cNvPr>
          <p:cNvSpPr txBox="1">
            <a:spLocks noChangeArrowheads="1"/>
          </p:cNvSpPr>
          <p:nvPr/>
        </p:nvSpPr>
        <p:spPr>
          <a:xfrm>
            <a:off x="1588910" y="0"/>
            <a:ext cx="8446911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The </a:t>
            </a:r>
            <a:r>
              <a:rPr lang="en-US" alt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altLang="en-US" sz="3200" dirty="0"/>
              <a:t> Method</a:t>
            </a:r>
            <a:r>
              <a:rPr lang="en-US" altLang="en-US" sz="3600" kern="0" baseline="0" dirty="0"/>
              <a:t> </a:t>
            </a:r>
            <a:r>
              <a:rPr lang="en-US" altLang="en-US" sz="3200" kern="0" baseline="0" dirty="0"/>
              <a:t>- Summary</a:t>
            </a:r>
            <a:endParaRPr lang="en-US" altLang="en-US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FA9FF9-14EA-69A2-900D-E527B97E2626}"/>
              </a:ext>
            </a:extLst>
          </p:cNvPr>
          <p:cNvSpPr txBox="1"/>
          <p:nvPr/>
        </p:nvSpPr>
        <p:spPr>
          <a:xfrm>
            <a:off x="1691921" y="4053891"/>
            <a:ext cx="6096000" cy="193899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Output: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Your pay is 9563874.126500.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Your pay is 9563874.13.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Your pay is 9563874.127.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Your pay is 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9,563,874.1265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endParaRPr 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6A59FA-582C-3C47-984C-FA0FF11D2EE6}"/>
              </a:ext>
            </a:extLst>
          </p:cNvPr>
          <p:cNvSpPr txBox="1"/>
          <p:nvPr/>
        </p:nvSpPr>
        <p:spPr>
          <a:xfrm>
            <a:off x="1691921" y="1586006"/>
            <a:ext cx="895208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grossPay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= 9563874.1265;</a:t>
            </a:r>
          </a:p>
          <a:p>
            <a:pPr algn="l"/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"Your pay is %f.\n"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4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grossPay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algn="l"/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"Your pay is %.2f.\n"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4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grossPay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algn="l"/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"Your pay is %.3f.\n"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4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grossPay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algn="l"/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"Your pay </a:t>
            </a:r>
            <a:r>
              <a:rPr lang="en-US" sz="2400" b="1" i="1" dirty="0">
                <a:solidFill>
                  <a:srgbClr val="2A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is %,.4f</a:t>
            </a:r>
            <a:r>
              <a:rPr 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.\n"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4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grossPay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481128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D2FBB2E-15AB-995F-FAD5-1C01145CE6FD}"/>
              </a:ext>
            </a:extLst>
          </p:cNvPr>
          <p:cNvSpPr txBox="1">
            <a:spLocks noChangeArrowheads="1"/>
          </p:cNvSpPr>
          <p:nvPr/>
        </p:nvSpPr>
        <p:spPr>
          <a:xfrm>
            <a:off x="1588910" y="0"/>
            <a:ext cx="8446911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The </a:t>
            </a:r>
            <a:r>
              <a:rPr lang="en-US" alt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altLang="en-US" sz="3200" dirty="0"/>
              <a:t> Method</a:t>
            </a:r>
            <a:r>
              <a:rPr lang="en-US" altLang="en-US" sz="3600" kern="0" baseline="0" dirty="0"/>
              <a:t> </a:t>
            </a:r>
            <a:r>
              <a:rPr lang="en-US" altLang="en-US" sz="3200" kern="0" baseline="0" dirty="0"/>
              <a:t>- Summary</a:t>
            </a:r>
            <a:endParaRPr lang="en-US" altLang="en-US" sz="3200" dirty="0"/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839FD644-10AF-2C61-F7FC-6487F9549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6378" y="1880834"/>
            <a:ext cx="73152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ct val="20000"/>
              </a:spcAft>
              <a:buClr>
                <a:schemeClr val="accent2"/>
              </a:buClr>
              <a:buSzPct val="110000"/>
              <a:buFontTx/>
              <a:buNone/>
            </a:pPr>
            <a:r>
              <a:rPr lang="en-US" altLang="en-US" sz="2200" baseline="0" dirty="0">
                <a:latin typeface="Consolas" panose="020B0609020204030204" pitchFamily="49" charset="0"/>
              </a:rPr>
              <a:t>String name = "Ringo";</a:t>
            </a:r>
          </a:p>
          <a:p>
            <a:pPr eaLnBrk="1" hangingPunct="1">
              <a:spcAft>
                <a:spcPct val="20000"/>
              </a:spcAft>
              <a:buClr>
                <a:schemeClr val="accent2"/>
              </a:buClr>
              <a:buSzPct val="110000"/>
              <a:buFontTx/>
              <a:buNone/>
            </a:pPr>
            <a:r>
              <a:rPr lang="en-US" altLang="en-US" sz="2200" baseline="0" dirty="0" err="1">
                <a:latin typeface="Consolas" panose="020B0609020204030204" pitchFamily="49" charset="0"/>
              </a:rPr>
              <a:t>System.out.printf</a:t>
            </a:r>
            <a:r>
              <a:rPr lang="en-US" altLang="en-US" sz="2200" baseline="0" dirty="0">
                <a:latin typeface="Consolas" panose="020B0609020204030204" pitchFamily="49" charset="0"/>
              </a:rPr>
              <a:t>(</a:t>
            </a:r>
            <a:r>
              <a:rPr lang="en-US" altLang="en-US" sz="2200" baseline="0" dirty="0"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  <a:r>
              <a:rPr lang="en-US" altLang="en-US" sz="2200" baseline="0" dirty="0">
                <a:latin typeface="Consolas" panose="020B0609020204030204" pitchFamily="49" charset="0"/>
              </a:rPr>
              <a:t>Your name is </a:t>
            </a:r>
            <a:r>
              <a:rPr lang="en-US" altLang="en-US" sz="2200" b="1" baseline="0" dirty="0">
                <a:solidFill>
                  <a:srgbClr val="0000FF"/>
                </a:solidFill>
                <a:latin typeface="Consolas" panose="020B0609020204030204" pitchFamily="49" charset="0"/>
              </a:rPr>
              <a:t>%s</a:t>
            </a:r>
            <a:r>
              <a:rPr lang="en-US" altLang="en-US" sz="2200" baseline="0" dirty="0">
                <a:latin typeface="Consolas" panose="020B0609020204030204" pitchFamily="49" charset="0"/>
              </a:rPr>
              <a:t>.\n", name);</a:t>
            </a:r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C9F95846-A81E-3A5C-5B0E-8D366B473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4978" y="3965221"/>
            <a:ext cx="3581400" cy="1200329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b="1" baseline="0" dirty="0">
                <a:solidFill>
                  <a:srgbClr val="FF3300"/>
                </a:solidFill>
              </a:rPr>
              <a:t>The </a:t>
            </a:r>
            <a:r>
              <a:rPr lang="en-US" altLang="en-US" sz="2400" b="1" baseline="0" dirty="0">
                <a:solidFill>
                  <a:srgbClr val="FF3300"/>
                </a:solidFill>
                <a:latin typeface="Courier New" panose="02070309020205020404" pitchFamily="49" charset="0"/>
              </a:rPr>
              <a:t>%s</a:t>
            </a:r>
            <a:r>
              <a:rPr lang="en-US" altLang="en-US" sz="2400" b="1" baseline="0" dirty="0">
                <a:solidFill>
                  <a:srgbClr val="FF3300"/>
                </a:solidFill>
              </a:rPr>
              <a:t> format specifier indicates that a string will be printed.</a:t>
            </a:r>
          </a:p>
        </p:txBody>
      </p:sp>
      <p:grpSp>
        <p:nvGrpSpPr>
          <p:cNvPr id="5" name="Group 11">
            <a:extLst>
              <a:ext uri="{FF2B5EF4-FFF2-40B4-BE49-F238E27FC236}">
                <a16:creationId xmlns:a16="http://schemas.microsoft.com/office/drawing/2014/main" id="{D07D7A7C-5A4A-8640-1D71-DA4F82DB8591}"/>
              </a:ext>
            </a:extLst>
          </p:cNvPr>
          <p:cNvGrpSpPr>
            <a:grpSpLocks/>
          </p:cNvGrpSpPr>
          <p:nvPr/>
        </p:nvGrpSpPr>
        <p:grpSpPr bwMode="auto">
          <a:xfrm>
            <a:off x="7667978" y="2785709"/>
            <a:ext cx="882650" cy="1143000"/>
            <a:chOff x="3648" y="1824"/>
            <a:chExt cx="528" cy="720"/>
          </a:xfrm>
        </p:grpSpPr>
        <p:sp>
          <p:nvSpPr>
            <p:cNvPr id="6" name="Line 8">
              <a:extLst>
                <a:ext uri="{FF2B5EF4-FFF2-40B4-BE49-F238E27FC236}">
                  <a16:creationId xmlns:a16="http://schemas.microsoft.com/office/drawing/2014/main" id="{C269D7A4-43AD-4424-2F75-541DA091C8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76" y="2208"/>
              <a:ext cx="0" cy="336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" name="Line 9">
              <a:extLst>
                <a:ext uri="{FF2B5EF4-FFF2-40B4-BE49-F238E27FC236}">
                  <a16:creationId xmlns:a16="http://schemas.microsoft.com/office/drawing/2014/main" id="{6AC5569B-AE80-AAAC-723C-F9449C8455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48" y="2208"/>
              <a:ext cx="528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" name="Line 10">
              <a:extLst>
                <a:ext uri="{FF2B5EF4-FFF2-40B4-BE49-F238E27FC236}">
                  <a16:creationId xmlns:a16="http://schemas.microsoft.com/office/drawing/2014/main" id="{6932C85C-0C3F-B0A3-9353-E1D2043E6B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48" y="1824"/>
              <a:ext cx="0" cy="38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41101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8794F2B-35C7-F4CB-CD50-13DB5E4C9A81}"/>
              </a:ext>
            </a:extLst>
          </p:cNvPr>
          <p:cNvSpPr txBox="1">
            <a:spLocks noChangeArrowheads="1"/>
          </p:cNvSpPr>
          <p:nvPr/>
        </p:nvSpPr>
        <p:spPr>
          <a:xfrm>
            <a:off x="1489364" y="143885"/>
            <a:ext cx="3685309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Boolean Expressions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D15EBCF-8DDE-06D8-CC06-D7EB4696E264}"/>
              </a:ext>
            </a:extLst>
          </p:cNvPr>
          <p:cNvSpPr txBox="1">
            <a:spLocks noChangeArrowheads="1"/>
          </p:cNvSpPr>
          <p:nvPr/>
        </p:nvSpPr>
        <p:spPr>
          <a:xfrm>
            <a:off x="1489364" y="1267691"/>
            <a:ext cx="7197436" cy="44784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400" i="1" dirty="0" err="1">
                <a:solidFill>
                  <a:srgbClr val="0000FF"/>
                </a:solidFill>
              </a:rPr>
              <a:t>boolean</a:t>
            </a:r>
            <a:r>
              <a:rPr lang="en-US" altLang="en-US" sz="2400" i="1" dirty="0">
                <a:solidFill>
                  <a:srgbClr val="0000FF"/>
                </a:solidFill>
              </a:rPr>
              <a:t> expression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any variable or calculation that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in a </a:t>
            </a:r>
            <a:r>
              <a:rPr lang="en-US" altLang="en-US" sz="2400" i="1" dirty="0">
                <a:solidFill>
                  <a:srgbClr val="0000FF"/>
                </a:solidFill>
              </a:rPr>
              <a:t>true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i="1" dirty="0">
                <a:solidFill>
                  <a:srgbClr val="0000FF"/>
                </a:solidFill>
              </a:rPr>
              <a:t>false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condition.</a:t>
            </a:r>
          </a:p>
        </p:txBody>
      </p:sp>
      <p:graphicFrame>
        <p:nvGraphicFramePr>
          <p:cNvPr id="4" name="Group 38">
            <a:extLst>
              <a:ext uri="{FF2B5EF4-FFF2-40B4-BE49-F238E27FC236}">
                <a16:creationId xmlns:a16="http://schemas.microsoft.com/office/drawing/2014/main" id="{56A0B1C5-5301-2075-EE83-66904710D9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42468"/>
              </p:ext>
            </p:extLst>
          </p:nvPr>
        </p:nvGraphicFramePr>
        <p:xfrm>
          <a:off x="2048700" y="2469571"/>
          <a:ext cx="7303118" cy="3408223"/>
        </p:xfrm>
        <a:graphic>
          <a:graphicData uri="http://schemas.openxmlformats.org/drawingml/2006/table">
            <a:tbl>
              <a:tblPr/>
              <a:tblGrid>
                <a:gridCol w="3146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6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7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Boolean Expression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Meaning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x &gt; 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Is x greater than 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x &lt; 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Is x less than 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x &gt;= 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Is x greater than or equal to 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x &lt;= 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Is x less than or equal to y.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5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x == 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Is x equal to 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x != 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Is x not equal to 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36129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D2FBB2E-15AB-995F-FAD5-1C01145CE6FD}"/>
              </a:ext>
            </a:extLst>
          </p:cNvPr>
          <p:cNvSpPr txBox="1">
            <a:spLocks noChangeArrowheads="1"/>
          </p:cNvSpPr>
          <p:nvPr/>
        </p:nvSpPr>
        <p:spPr>
          <a:xfrm>
            <a:off x="1588910" y="0"/>
            <a:ext cx="8446911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The </a:t>
            </a:r>
            <a:r>
              <a:rPr lang="en-US" alt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altLang="en-US" sz="3200" dirty="0"/>
              <a:t> Method</a:t>
            </a:r>
            <a:r>
              <a:rPr lang="en-US" altLang="en-US" sz="3600" kern="0" baseline="0" dirty="0"/>
              <a:t> </a:t>
            </a:r>
            <a:r>
              <a:rPr lang="en-US" altLang="en-US" sz="3200" kern="0" baseline="0" dirty="0"/>
              <a:t>- Summary</a:t>
            </a:r>
            <a:endParaRPr lang="en-US" alt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1E2EA2-09A8-B17C-2C80-78D7324C7044}"/>
              </a:ext>
            </a:extLst>
          </p:cNvPr>
          <p:cNvSpPr txBox="1"/>
          <p:nvPr/>
        </p:nvSpPr>
        <p:spPr>
          <a:xfrm>
            <a:off x="1727200" y="1859340"/>
            <a:ext cx="906497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name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400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sz="2400" dirty="0">
                <a:solidFill>
                  <a:srgbClr val="2A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\"</a:t>
            </a:r>
            <a:r>
              <a:rPr lang="en-US" sz="2400" dirty="0">
                <a:solidFill>
                  <a:srgbClr val="2A00FF"/>
                </a:solidFill>
                <a:latin typeface="Consolas" panose="020B0609020204030204" pitchFamily="49" charset="0"/>
              </a:rPr>
              <a:t>Ringo</a:t>
            </a:r>
            <a:r>
              <a:rPr lang="en-US" sz="2400" dirty="0">
                <a:solidFill>
                  <a:srgbClr val="2A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\"</a:t>
            </a:r>
            <a:r>
              <a:rPr lang="en-US" sz="2400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sz="2400" dirty="0" err="1">
                <a:solidFill>
                  <a:srgbClr val="6A3E3E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lName</a:t>
            </a:r>
            <a:r>
              <a:rPr lang="en-US" sz="2400" dirty="0">
                <a:solidFill>
                  <a:srgbClr val="000000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 = </a:t>
            </a:r>
            <a:r>
              <a:rPr lang="en-US" sz="2400" dirty="0">
                <a:solidFill>
                  <a:srgbClr val="2A00FF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"Ringo"</a:t>
            </a:r>
            <a:r>
              <a:rPr lang="en-US" sz="2400" dirty="0">
                <a:solidFill>
                  <a:srgbClr val="000000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;</a:t>
            </a:r>
          </a:p>
          <a:p>
            <a:pPr algn="l"/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"Your name is %s.\n"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name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algn="l"/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"Your </a:t>
            </a:r>
            <a:r>
              <a:rPr lang="en-US" sz="24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lastname</a:t>
            </a:r>
            <a:r>
              <a:rPr 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is %s.\n"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400" b="1" i="1" dirty="0" err="1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lName</a:t>
            </a:r>
            <a:r>
              <a:rPr lang="en-US" sz="2400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);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35CD32-FF19-4DF0-4460-2193E77DDF4A}"/>
              </a:ext>
            </a:extLst>
          </p:cNvPr>
          <p:cNvSpPr txBox="1"/>
          <p:nvPr/>
        </p:nvSpPr>
        <p:spPr>
          <a:xfrm>
            <a:off x="1873955" y="4531057"/>
            <a:ext cx="7766755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Your name is "Ringo".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Your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lastname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is Ringo.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781572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D2FBB2E-15AB-995F-FAD5-1C01145CE6FD}"/>
              </a:ext>
            </a:extLst>
          </p:cNvPr>
          <p:cNvSpPr txBox="1">
            <a:spLocks noChangeArrowheads="1"/>
          </p:cNvSpPr>
          <p:nvPr/>
        </p:nvSpPr>
        <p:spPr>
          <a:xfrm>
            <a:off x="1588910" y="0"/>
            <a:ext cx="8446911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The </a:t>
            </a:r>
            <a:r>
              <a:rPr lang="en-US" alt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altLang="en-US" sz="3200" dirty="0"/>
              <a:t> Method</a:t>
            </a:r>
            <a:r>
              <a:rPr lang="en-US" altLang="en-US" sz="3600" kern="0" baseline="0" dirty="0"/>
              <a:t> </a:t>
            </a:r>
            <a:r>
              <a:rPr lang="en-US" altLang="en-US" sz="3200" kern="0" baseline="0" dirty="0"/>
              <a:t>- Summary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C13AC16-0542-5DCD-FB4A-35FF6F8F1512}"/>
              </a:ext>
            </a:extLst>
          </p:cNvPr>
          <p:cNvSpPr txBox="1">
            <a:spLocks noChangeArrowheads="1"/>
          </p:cNvSpPr>
          <p:nvPr/>
        </p:nvSpPr>
        <p:spPr>
          <a:xfrm>
            <a:off x="1684869" y="1590675"/>
            <a:ext cx="73152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indent="-46355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Specifying a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field width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B0B90C36-1077-DDB3-48D7-CB6297417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2066" y="2265363"/>
            <a:ext cx="83650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int number = 9;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latin typeface="Consolas" panose="020B0609020204030204" pitchFamily="49" charset="0"/>
              </a:rPr>
              <a:t>System.out.printf</a:t>
            </a:r>
            <a:r>
              <a:rPr lang="en-US" altLang="en-US" sz="2400" dirty="0">
                <a:latin typeface="Consolas" panose="020B0609020204030204" pitchFamily="49" charset="0"/>
              </a:rPr>
              <a:t>("The value is </a:t>
            </a:r>
            <a:r>
              <a:rPr lang="en-US" altLang="en-US" sz="2400" dirty="0">
                <a:highlight>
                  <a:srgbClr val="FFFF00"/>
                </a:highlight>
                <a:latin typeface="Consolas" panose="020B0609020204030204" pitchFamily="49" charset="0"/>
              </a:rPr>
              <a:t>%6d</a:t>
            </a:r>
            <a:r>
              <a:rPr lang="en-US" altLang="en-US" sz="2400" dirty="0">
                <a:latin typeface="Consolas" panose="020B0609020204030204" pitchFamily="49" charset="0"/>
              </a:rPr>
              <a:t>\n", number);</a:t>
            </a:r>
          </a:p>
        </p:txBody>
      </p:sp>
      <p:grpSp>
        <p:nvGrpSpPr>
          <p:cNvPr id="6" name="Group 9">
            <a:extLst>
              <a:ext uri="{FF2B5EF4-FFF2-40B4-BE49-F238E27FC236}">
                <a16:creationId xmlns:a16="http://schemas.microsoft.com/office/drawing/2014/main" id="{ED45DCE8-DE3A-8923-3566-4A6FDF6D9FAE}"/>
              </a:ext>
            </a:extLst>
          </p:cNvPr>
          <p:cNvGrpSpPr>
            <a:grpSpLocks/>
          </p:cNvGrpSpPr>
          <p:nvPr/>
        </p:nvGrpSpPr>
        <p:grpSpPr bwMode="auto">
          <a:xfrm>
            <a:off x="4109157" y="4124324"/>
            <a:ext cx="1141421" cy="228599"/>
            <a:chOff x="1152" y="2544"/>
            <a:chExt cx="418" cy="144"/>
          </a:xfrm>
        </p:grpSpPr>
        <p:sp>
          <p:nvSpPr>
            <p:cNvPr id="7" name="Line 6">
              <a:extLst>
                <a:ext uri="{FF2B5EF4-FFF2-40B4-BE49-F238E27FC236}">
                  <a16:creationId xmlns:a16="http://schemas.microsoft.com/office/drawing/2014/main" id="{6CD0132C-7ADA-01B3-E554-9CCF14DA93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2544"/>
              <a:ext cx="0" cy="14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400"/>
            </a:p>
          </p:txBody>
        </p:sp>
        <p:sp>
          <p:nvSpPr>
            <p:cNvPr id="8" name="Line 7">
              <a:extLst>
                <a:ext uri="{FF2B5EF4-FFF2-40B4-BE49-F238E27FC236}">
                  <a16:creationId xmlns:a16="http://schemas.microsoft.com/office/drawing/2014/main" id="{29ADFFC2-25FB-745B-3F40-7BA7D6ED21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70" y="2544"/>
              <a:ext cx="0" cy="14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400"/>
            </a:p>
          </p:txBody>
        </p:sp>
        <p:sp>
          <p:nvSpPr>
            <p:cNvPr id="9" name="Line 8">
              <a:extLst>
                <a:ext uri="{FF2B5EF4-FFF2-40B4-BE49-F238E27FC236}">
                  <a16:creationId xmlns:a16="http://schemas.microsoft.com/office/drawing/2014/main" id="{A2DCF818-1497-6AC5-B0AD-64BDC5A9C4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2688"/>
              <a:ext cx="418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400"/>
            </a:p>
          </p:txBody>
        </p:sp>
      </p:grpSp>
      <p:grpSp>
        <p:nvGrpSpPr>
          <p:cNvPr id="10" name="Group 12">
            <a:extLst>
              <a:ext uri="{FF2B5EF4-FFF2-40B4-BE49-F238E27FC236}">
                <a16:creationId xmlns:a16="http://schemas.microsoft.com/office/drawing/2014/main" id="{20C09B17-FFF4-4FB8-4330-2214DA8B8CF5}"/>
              </a:ext>
            </a:extLst>
          </p:cNvPr>
          <p:cNvGrpSpPr>
            <a:grpSpLocks/>
          </p:cNvGrpSpPr>
          <p:nvPr/>
        </p:nvGrpSpPr>
        <p:grpSpPr bwMode="auto">
          <a:xfrm>
            <a:off x="4688944" y="4343400"/>
            <a:ext cx="2812180" cy="914400"/>
            <a:chOff x="1344" y="2736"/>
            <a:chExt cx="1584" cy="336"/>
          </a:xfrm>
        </p:grpSpPr>
        <p:sp>
          <p:nvSpPr>
            <p:cNvPr id="11" name="Line 10">
              <a:extLst>
                <a:ext uri="{FF2B5EF4-FFF2-40B4-BE49-F238E27FC236}">
                  <a16:creationId xmlns:a16="http://schemas.microsoft.com/office/drawing/2014/main" id="{8A5D7A01-681F-A88E-5A03-6DBCCFA245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2736"/>
              <a:ext cx="0" cy="336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400"/>
            </a:p>
          </p:txBody>
        </p:sp>
        <p:sp>
          <p:nvSpPr>
            <p:cNvPr id="12" name="Line 11">
              <a:extLst>
                <a:ext uri="{FF2B5EF4-FFF2-40B4-BE49-F238E27FC236}">
                  <a16:creationId xmlns:a16="http://schemas.microsoft.com/office/drawing/2014/main" id="{DE003276-4C61-DB96-516C-D6B9942CDF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3072"/>
              <a:ext cx="1584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400"/>
            </a:p>
          </p:txBody>
        </p:sp>
      </p:grpSp>
      <p:sp>
        <p:nvSpPr>
          <p:cNvPr id="13" name="Oval 14">
            <a:extLst>
              <a:ext uri="{FF2B5EF4-FFF2-40B4-BE49-F238E27FC236}">
                <a16:creationId xmlns:a16="http://schemas.microsoft.com/office/drawing/2014/main" id="{1D360A25-1EA5-B3C8-08B3-75F79ADD1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4533" y="2625902"/>
            <a:ext cx="672573" cy="498298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14" name="Text Box 15">
            <a:extLst>
              <a:ext uri="{FF2B5EF4-FFF2-40B4-BE49-F238E27FC236}">
                <a16:creationId xmlns:a16="http://schemas.microsoft.com/office/drawing/2014/main" id="{A6944702-A729-A080-EC4E-A0AD93A92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3057" y="3944549"/>
            <a:ext cx="2286000" cy="2677656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b="1" baseline="0" dirty="0">
                <a:solidFill>
                  <a:srgbClr val="FF3300"/>
                </a:solidFill>
              </a:rPr>
              <a:t>The </a:t>
            </a:r>
            <a:r>
              <a:rPr lang="en-US" altLang="en-US" sz="2400" b="1" baseline="0" dirty="0">
                <a:solidFill>
                  <a:srgbClr val="FF3300"/>
                </a:solidFill>
                <a:latin typeface="Courier New" panose="02070309020205020404" pitchFamily="49" charset="0"/>
              </a:rPr>
              <a:t>%6d</a:t>
            </a:r>
            <a:r>
              <a:rPr lang="en-US" altLang="en-US" sz="2400" b="1" baseline="0" dirty="0">
                <a:solidFill>
                  <a:srgbClr val="FF3300"/>
                </a:solidFill>
              </a:rPr>
              <a:t> format specifier indicates the integer will appear in a field that is 6 spaces wide.</a:t>
            </a:r>
          </a:p>
        </p:txBody>
      </p: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80561CD3-9C4D-E9DB-D479-98F93E31F618}"/>
              </a:ext>
            </a:extLst>
          </p:cNvPr>
          <p:cNvCxnSpPr>
            <a:stCxn id="14" idx="0"/>
            <a:endCxn id="13" idx="4"/>
          </p:cNvCxnSpPr>
          <p:nvPr/>
        </p:nvCxnSpPr>
        <p:spPr>
          <a:xfrm rot="16200000" flipV="1">
            <a:off x="7823265" y="3121756"/>
            <a:ext cx="820349" cy="825237"/>
          </a:xfrm>
          <a:prstGeom prst="bentConnector3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D28FA31-1186-5AEC-4FC8-0D88A5A856A0}"/>
              </a:ext>
            </a:extLst>
          </p:cNvPr>
          <p:cNvSpPr txBox="1"/>
          <p:nvPr/>
        </p:nvSpPr>
        <p:spPr>
          <a:xfrm>
            <a:off x="1850150" y="3694847"/>
            <a:ext cx="4145845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The value is       9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731791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D2FBB2E-15AB-995F-FAD5-1C01145CE6FD}"/>
              </a:ext>
            </a:extLst>
          </p:cNvPr>
          <p:cNvSpPr txBox="1">
            <a:spLocks noChangeArrowheads="1"/>
          </p:cNvSpPr>
          <p:nvPr/>
        </p:nvSpPr>
        <p:spPr>
          <a:xfrm>
            <a:off x="1588910" y="0"/>
            <a:ext cx="8446911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The </a:t>
            </a:r>
            <a:r>
              <a:rPr lang="en-US" alt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altLang="en-US" sz="3200" dirty="0"/>
              <a:t> Method</a:t>
            </a:r>
            <a:r>
              <a:rPr lang="en-US" altLang="en-US" sz="3600" kern="0" baseline="0" dirty="0"/>
              <a:t> </a:t>
            </a:r>
            <a:r>
              <a:rPr lang="en-US" altLang="en-US" sz="3200" kern="0" baseline="0" dirty="0"/>
              <a:t>- Summary</a:t>
            </a:r>
            <a:endParaRPr lang="en-US" altLang="en-US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4FCB9B-FC88-54C7-6F01-48C6053B958C}"/>
              </a:ext>
            </a:extLst>
          </p:cNvPr>
          <p:cNvSpPr txBox="1">
            <a:spLocks noChangeArrowheads="1"/>
          </p:cNvSpPr>
          <p:nvPr/>
        </p:nvSpPr>
        <p:spPr>
          <a:xfrm>
            <a:off x="1636892" y="1509888"/>
            <a:ext cx="8294688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600"/>
              <a:t>Another example: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44FA4989-8350-0211-E08F-911C68CD3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6892" y="2119488"/>
            <a:ext cx="8458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aseline="0" dirty="0">
                <a:latin typeface="Courier New" panose="02070309020205020404" pitchFamily="49" charset="0"/>
              </a:rPr>
              <a:t>double number = 9.76891;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aseline="0" dirty="0" err="1">
                <a:latin typeface="Courier New" panose="02070309020205020404" pitchFamily="49" charset="0"/>
              </a:rPr>
              <a:t>System.out.printf</a:t>
            </a:r>
            <a:r>
              <a:rPr lang="en-US" altLang="en-US" sz="2000" baseline="0" dirty="0">
                <a:latin typeface="Courier New" panose="02070309020205020404" pitchFamily="49" charset="0"/>
              </a:rPr>
              <a:t>("The value is </a:t>
            </a:r>
            <a:r>
              <a:rPr lang="en-US" altLang="en-US" sz="2000" b="1" baseline="0" dirty="0">
                <a:solidFill>
                  <a:srgbClr val="0000FF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%10.2f</a:t>
            </a:r>
            <a:r>
              <a:rPr lang="en-US" altLang="en-US" sz="2000" baseline="0" dirty="0">
                <a:latin typeface="Courier New" panose="02070309020205020404" pitchFamily="49" charset="0"/>
              </a:rPr>
              <a:t>\n", number);</a:t>
            </a:r>
          </a:p>
        </p:txBody>
      </p:sp>
      <p:grpSp>
        <p:nvGrpSpPr>
          <p:cNvPr id="6" name="Group 6">
            <a:extLst>
              <a:ext uri="{FF2B5EF4-FFF2-40B4-BE49-F238E27FC236}">
                <a16:creationId xmlns:a16="http://schemas.microsoft.com/office/drawing/2014/main" id="{29EEFC24-C3B3-DB09-198F-A60C04300118}"/>
              </a:ext>
            </a:extLst>
          </p:cNvPr>
          <p:cNvGrpSpPr>
            <a:grpSpLocks/>
          </p:cNvGrpSpPr>
          <p:nvPr/>
        </p:nvGrpSpPr>
        <p:grpSpPr bwMode="auto">
          <a:xfrm>
            <a:off x="3860805" y="4001320"/>
            <a:ext cx="1613076" cy="251753"/>
            <a:chOff x="1152" y="2544"/>
            <a:chExt cx="418" cy="144"/>
          </a:xfrm>
        </p:grpSpPr>
        <p:sp>
          <p:nvSpPr>
            <p:cNvPr id="7" name="Line 7">
              <a:extLst>
                <a:ext uri="{FF2B5EF4-FFF2-40B4-BE49-F238E27FC236}">
                  <a16:creationId xmlns:a16="http://schemas.microsoft.com/office/drawing/2014/main" id="{B7700D5A-11BE-FB91-CDC7-9A1930836F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2544"/>
              <a:ext cx="0" cy="14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" name="Line 8">
              <a:extLst>
                <a:ext uri="{FF2B5EF4-FFF2-40B4-BE49-F238E27FC236}">
                  <a16:creationId xmlns:a16="http://schemas.microsoft.com/office/drawing/2014/main" id="{4C173A0E-3E9E-DA79-6E13-7F4F2F9FAB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70" y="2544"/>
              <a:ext cx="0" cy="14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" name="Line 9">
              <a:extLst>
                <a:ext uri="{FF2B5EF4-FFF2-40B4-BE49-F238E27FC236}">
                  <a16:creationId xmlns:a16="http://schemas.microsoft.com/office/drawing/2014/main" id="{9E8E3EFE-2503-A58C-D677-B2779F071D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2688"/>
              <a:ext cx="418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" name="Group 10">
            <a:extLst>
              <a:ext uri="{FF2B5EF4-FFF2-40B4-BE49-F238E27FC236}">
                <a16:creationId xmlns:a16="http://schemas.microsoft.com/office/drawing/2014/main" id="{05E9C2CF-479E-25F8-C868-BF9B9969684F}"/>
              </a:ext>
            </a:extLst>
          </p:cNvPr>
          <p:cNvGrpSpPr>
            <a:grpSpLocks/>
          </p:cNvGrpSpPr>
          <p:nvPr/>
        </p:nvGrpSpPr>
        <p:grpSpPr bwMode="auto">
          <a:xfrm>
            <a:off x="4707466" y="4253088"/>
            <a:ext cx="1272825" cy="914400"/>
            <a:chOff x="1344" y="2736"/>
            <a:chExt cx="1584" cy="336"/>
          </a:xfrm>
        </p:grpSpPr>
        <p:sp>
          <p:nvSpPr>
            <p:cNvPr id="11" name="Line 11">
              <a:extLst>
                <a:ext uri="{FF2B5EF4-FFF2-40B4-BE49-F238E27FC236}">
                  <a16:creationId xmlns:a16="http://schemas.microsoft.com/office/drawing/2014/main" id="{1D27A2EF-5A2B-E586-FE4E-012C29DBE4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2736"/>
              <a:ext cx="0" cy="336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" name="Line 12">
              <a:extLst>
                <a:ext uri="{FF2B5EF4-FFF2-40B4-BE49-F238E27FC236}">
                  <a16:creationId xmlns:a16="http://schemas.microsoft.com/office/drawing/2014/main" id="{AFFBEC4B-5E80-B458-399D-249100756E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3072"/>
              <a:ext cx="1584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3" name="Text Box 14">
            <a:extLst>
              <a:ext uri="{FF2B5EF4-FFF2-40B4-BE49-F238E27FC236}">
                <a16:creationId xmlns:a16="http://schemas.microsoft.com/office/drawing/2014/main" id="{8741BE07-6DA4-D82E-91A1-3432E2459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0292" y="4024488"/>
            <a:ext cx="3352800" cy="162560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 baseline="0">
                <a:solidFill>
                  <a:srgbClr val="FF3300"/>
                </a:solidFill>
              </a:rPr>
              <a:t>The </a:t>
            </a:r>
            <a:r>
              <a:rPr lang="en-US" altLang="en-US" sz="2000" b="1" baseline="0">
                <a:solidFill>
                  <a:srgbClr val="FF3300"/>
                </a:solidFill>
                <a:latin typeface="Courier New" panose="02070309020205020404" pitchFamily="49" charset="0"/>
              </a:rPr>
              <a:t>%6.2f</a:t>
            </a:r>
            <a:r>
              <a:rPr lang="en-US" altLang="en-US" sz="2000" b="1" baseline="0">
                <a:solidFill>
                  <a:srgbClr val="FF3300"/>
                </a:solidFill>
              </a:rPr>
              <a:t> format specifier indicates the number will appear in a field that is 6 spaces wide and be rounded to 2 decimal places.</a:t>
            </a:r>
          </a:p>
        </p:txBody>
      </p:sp>
      <p:grpSp>
        <p:nvGrpSpPr>
          <p:cNvPr id="14" name="Group 19">
            <a:extLst>
              <a:ext uri="{FF2B5EF4-FFF2-40B4-BE49-F238E27FC236}">
                <a16:creationId xmlns:a16="http://schemas.microsoft.com/office/drawing/2014/main" id="{B93165AC-2B53-E7C6-18DD-7D75ABD31117}"/>
              </a:ext>
            </a:extLst>
          </p:cNvPr>
          <p:cNvGrpSpPr>
            <a:grpSpLocks/>
          </p:cNvGrpSpPr>
          <p:nvPr/>
        </p:nvGrpSpPr>
        <p:grpSpPr bwMode="auto">
          <a:xfrm>
            <a:off x="6666091" y="2805288"/>
            <a:ext cx="829723" cy="228597"/>
            <a:chOff x="1152" y="2544"/>
            <a:chExt cx="418" cy="144"/>
          </a:xfrm>
        </p:grpSpPr>
        <p:sp>
          <p:nvSpPr>
            <p:cNvPr id="15" name="Line 20">
              <a:extLst>
                <a:ext uri="{FF2B5EF4-FFF2-40B4-BE49-F238E27FC236}">
                  <a16:creationId xmlns:a16="http://schemas.microsoft.com/office/drawing/2014/main" id="{062CE3E3-2EC2-98B7-9684-B351733C07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2544"/>
              <a:ext cx="0" cy="14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Line 21">
              <a:extLst>
                <a:ext uri="{FF2B5EF4-FFF2-40B4-BE49-F238E27FC236}">
                  <a16:creationId xmlns:a16="http://schemas.microsoft.com/office/drawing/2014/main" id="{4EA34D1B-46D9-C9B3-E085-28F435B7E1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70" y="2544"/>
              <a:ext cx="0" cy="14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Line 22">
              <a:extLst>
                <a:ext uri="{FF2B5EF4-FFF2-40B4-BE49-F238E27FC236}">
                  <a16:creationId xmlns:a16="http://schemas.microsoft.com/office/drawing/2014/main" id="{030B19D3-E3AD-EA5B-D5C7-3E2AB7FD0D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2688"/>
              <a:ext cx="418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8" name="Group 26">
            <a:extLst>
              <a:ext uri="{FF2B5EF4-FFF2-40B4-BE49-F238E27FC236}">
                <a16:creationId xmlns:a16="http://schemas.microsoft.com/office/drawing/2014/main" id="{4735314D-2120-EFA5-4C28-47F677553734}"/>
              </a:ext>
            </a:extLst>
          </p:cNvPr>
          <p:cNvGrpSpPr>
            <a:grpSpLocks/>
          </p:cNvGrpSpPr>
          <p:nvPr/>
        </p:nvGrpSpPr>
        <p:grpSpPr bwMode="auto">
          <a:xfrm>
            <a:off x="7086956" y="3033888"/>
            <a:ext cx="569735" cy="990600"/>
            <a:chOff x="3552" y="1968"/>
            <a:chExt cx="432" cy="624"/>
          </a:xfrm>
        </p:grpSpPr>
        <p:sp>
          <p:nvSpPr>
            <p:cNvPr id="19" name="Line 23">
              <a:extLst>
                <a:ext uri="{FF2B5EF4-FFF2-40B4-BE49-F238E27FC236}">
                  <a16:creationId xmlns:a16="http://schemas.microsoft.com/office/drawing/2014/main" id="{50C19EF7-64FE-A004-2CD3-A9FED05F18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1968"/>
              <a:ext cx="0" cy="336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" name="Line 24">
              <a:extLst>
                <a:ext uri="{FF2B5EF4-FFF2-40B4-BE49-F238E27FC236}">
                  <a16:creationId xmlns:a16="http://schemas.microsoft.com/office/drawing/2014/main" id="{DD42BEB6-21A2-DFF7-17DA-038B1EB350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2304"/>
              <a:ext cx="432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" name="Line 25">
              <a:extLst>
                <a:ext uri="{FF2B5EF4-FFF2-40B4-BE49-F238E27FC236}">
                  <a16:creationId xmlns:a16="http://schemas.microsoft.com/office/drawing/2014/main" id="{7A77D910-E815-1C29-106F-1C601693C3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4" y="2304"/>
              <a:ext cx="0" cy="28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F7243430-A72A-2A09-004A-BDAF5364BC20}"/>
              </a:ext>
            </a:extLst>
          </p:cNvPr>
          <p:cNvSpPr txBox="1"/>
          <p:nvPr/>
        </p:nvSpPr>
        <p:spPr>
          <a:xfrm>
            <a:off x="1588910" y="3539656"/>
            <a:ext cx="4336338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The value is       9.77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9803750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6305A5A-12FC-22DA-68B6-7474BA72BF06}"/>
              </a:ext>
            </a:extLst>
          </p:cNvPr>
          <p:cNvSpPr txBox="1"/>
          <p:nvPr/>
        </p:nvSpPr>
        <p:spPr>
          <a:xfrm>
            <a:off x="1907822" y="1638068"/>
            <a:ext cx="90085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>
                <a:solidFill>
                  <a:srgbClr val="6A3E3E"/>
                </a:solidFill>
                <a:latin typeface="Consolas" panose="020B0609020204030204" pitchFamily="49" charset="0"/>
              </a:rPr>
              <a:t>number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= 123459.76891;</a:t>
            </a:r>
          </a:p>
          <a:p>
            <a:pPr algn="l"/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value is </a:t>
            </a:r>
            <a:r>
              <a:rPr lang="en-US" sz="2400" b="1" i="1" dirty="0">
                <a:solidFill>
                  <a:srgbClr val="2A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%015.2f</a:t>
            </a:r>
            <a:r>
              <a:rPr 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\n"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number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37F715-2A7D-1160-5D63-661EF19DA329}"/>
              </a:ext>
            </a:extLst>
          </p:cNvPr>
          <p:cNvSpPr txBox="1"/>
          <p:nvPr/>
        </p:nvSpPr>
        <p:spPr>
          <a:xfrm>
            <a:off x="1597377" y="4579244"/>
            <a:ext cx="5159022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Output: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The value is 000000123459.77</a:t>
            </a:r>
            <a:endParaRPr lang="en-US" sz="2400" dirty="0"/>
          </a:p>
        </p:txBody>
      </p:sp>
      <p:sp>
        <p:nvSpPr>
          <p:cNvPr id="6" name="Text Box 14">
            <a:extLst>
              <a:ext uri="{FF2B5EF4-FFF2-40B4-BE49-F238E27FC236}">
                <a16:creationId xmlns:a16="http://schemas.microsoft.com/office/drawing/2014/main" id="{1C7E2FE0-3C53-82B1-E41D-71DE3A99DB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1823" y="2975129"/>
            <a:ext cx="3352800" cy="3046988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b="1" baseline="0" dirty="0">
                <a:solidFill>
                  <a:srgbClr val="FF3300"/>
                </a:solidFill>
              </a:rPr>
              <a:t>The </a:t>
            </a:r>
            <a:r>
              <a:rPr lang="en-US" altLang="en-US" sz="2400" b="1" baseline="0" dirty="0">
                <a:solidFill>
                  <a:srgbClr val="FF3300"/>
                </a:solidFill>
                <a:latin typeface="Courier New" panose="02070309020205020404" pitchFamily="49" charset="0"/>
              </a:rPr>
              <a:t>%015.2f</a:t>
            </a:r>
            <a:r>
              <a:rPr lang="en-US" altLang="en-US" sz="2400" b="1" baseline="0" dirty="0">
                <a:solidFill>
                  <a:srgbClr val="FF3300"/>
                </a:solidFill>
              </a:rPr>
              <a:t> format specifier indicates the number will appear in a field that is 15 spaces wide and be rounded to 2 decimal places, and packs with 0’s to fill all the 15 spaces.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1E0981E-A6AA-6F9F-BFFF-6D03AA0114DA}"/>
              </a:ext>
            </a:extLst>
          </p:cNvPr>
          <p:cNvCxnSpPr>
            <a:cxnSpLocks/>
            <a:stCxn id="6" idx="0"/>
          </p:cNvCxnSpPr>
          <p:nvPr/>
        </p:nvCxnSpPr>
        <p:spPr>
          <a:xfrm flipH="1" flipV="1">
            <a:off x="8116711" y="2469065"/>
            <a:ext cx="801512" cy="50606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2">
            <a:extLst>
              <a:ext uri="{FF2B5EF4-FFF2-40B4-BE49-F238E27FC236}">
                <a16:creationId xmlns:a16="http://schemas.microsoft.com/office/drawing/2014/main" id="{0D17FBEE-ED52-CB8F-371B-10635C5A9E19}"/>
              </a:ext>
            </a:extLst>
          </p:cNvPr>
          <p:cNvSpPr txBox="1">
            <a:spLocks noChangeArrowheads="1"/>
          </p:cNvSpPr>
          <p:nvPr/>
        </p:nvSpPr>
        <p:spPr>
          <a:xfrm>
            <a:off x="1778000" y="339789"/>
            <a:ext cx="7696200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</a:t>
            </a:r>
            <a:r>
              <a:rPr lang="en-US" altLang="en-US" sz="3200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altLang="en-US" sz="3200"/>
              <a:t> Method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21783133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83D67A5-95E8-AC80-59FD-C0E454F642CA}"/>
              </a:ext>
            </a:extLst>
          </p:cNvPr>
          <p:cNvSpPr txBox="1">
            <a:spLocks noChangeArrowheads="1"/>
          </p:cNvSpPr>
          <p:nvPr/>
        </p:nvSpPr>
        <p:spPr>
          <a:xfrm>
            <a:off x="1619955" y="488244"/>
            <a:ext cx="7696200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</a:t>
            </a:r>
            <a:r>
              <a:rPr lang="en-US" altLang="en-US" sz="3200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altLang="en-US" sz="3200"/>
              <a:t> Method</a:t>
            </a:r>
            <a:endParaRPr lang="en-US" alt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8DE50D-F81C-5460-C94B-7C857AEF6F8F}"/>
              </a:ext>
            </a:extLst>
          </p:cNvPr>
          <p:cNvSpPr txBox="1"/>
          <p:nvPr/>
        </p:nvSpPr>
        <p:spPr>
          <a:xfrm>
            <a:off x="1619955" y="2230314"/>
            <a:ext cx="928511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>
                <a:solidFill>
                  <a:srgbClr val="6A3E3E"/>
                </a:solidFill>
                <a:latin typeface="Consolas" panose="020B0609020204030204" pitchFamily="49" charset="0"/>
              </a:rPr>
              <a:t>number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= 123459.76891;</a:t>
            </a:r>
          </a:p>
          <a:p>
            <a:pPr algn="l"/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value is </a:t>
            </a:r>
            <a:r>
              <a:rPr lang="en-US" sz="2400" b="1" i="1" dirty="0">
                <a:solidFill>
                  <a:srgbClr val="2A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%,15.2f</a:t>
            </a:r>
            <a:r>
              <a:rPr 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\n"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number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algn="l"/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value is </a:t>
            </a:r>
            <a:r>
              <a:rPr lang="en-US" sz="2400" b="1" i="1" dirty="0">
                <a:solidFill>
                  <a:srgbClr val="2A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%-,15</a:t>
            </a:r>
            <a:r>
              <a:rPr lang="en-US" sz="2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.2f\n"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number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1083EB-29FE-D7F0-A3C8-C52B11BC7FBB}"/>
              </a:ext>
            </a:extLst>
          </p:cNvPr>
          <p:cNvSpPr txBox="1"/>
          <p:nvPr/>
        </p:nvSpPr>
        <p:spPr>
          <a:xfrm>
            <a:off x="1806221" y="4508479"/>
            <a:ext cx="8161867" cy="120032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Output: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The value is      123,459.77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The value is 123,459.77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7906159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83D67A5-95E8-AC80-59FD-C0E454F642CA}"/>
              </a:ext>
            </a:extLst>
          </p:cNvPr>
          <p:cNvSpPr txBox="1">
            <a:spLocks noChangeArrowheads="1"/>
          </p:cNvSpPr>
          <p:nvPr/>
        </p:nvSpPr>
        <p:spPr>
          <a:xfrm>
            <a:off x="1619955" y="300968"/>
            <a:ext cx="7696200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The </a:t>
            </a:r>
            <a:r>
              <a:rPr lang="en-US" alt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altLang="en-US" sz="3200" dirty="0"/>
              <a:t> Method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9318F258-1FE1-11F1-ACCA-BA64DE42A078}"/>
              </a:ext>
            </a:extLst>
          </p:cNvPr>
          <p:cNvSpPr txBox="1">
            <a:spLocks noChangeArrowheads="1"/>
          </p:cNvSpPr>
          <p:nvPr/>
        </p:nvSpPr>
        <p:spPr>
          <a:xfrm>
            <a:off x="1789190" y="1641090"/>
            <a:ext cx="7526965" cy="521691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pPr marL="463550" indent="-463550"/>
            <a:r>
              <a:rPr lang="en-US" altLang="en-US" sz="2400" dirty="0"/>
              <a:t>See examples:</a:t>
            </a:r>
          </a:p>
          <a:p>
            <a:pPr marL="914400" lvl="1" indent="-457200"/>
            <a:r>
              <a:rPr lang="en-US" altLang="en-US" sz="2000" dirty="0">
                <a:hlinkClick r:id="rId2" action="ppaction://hlinkfile"/>
              </a:rPr>
              <a:t>Columns.java</a:t>
            </a:r>
            <a:endParaRPr lang="en-US" altLang="en-US" sz="2000" dirty="0"/>
          </a:p>
          <a:p>
            <a:pPr marL="914400" lvl="1" indent="-457200"/>
            <a:r>
              <a:rPr lang="en-US" altLang="en-US" sz="2000" dirty="0">
                <a:hlinkClick r:id="rId3" action="ppaction://hlinkfile"/>
              </a:rPr>
              <a:t>CurrencyFormat.java</a:t>
            </a:r>
            <a:endParaRPr lang="en-US" altLang="en-US" sz="2000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26B6832-1CB8-2879-6307-5DFC3034F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190" y="1191746"/>
            <a:ext cx="702743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altLang="en-US" sz="2400" dirty="0" err="1">
                <a:solidFill>
                  <a:srgbClr val="6A3E3E"/>
                </a:solidFill>
                <a:latin typeface="Consolas" panose="020B0609020204030204" pitchFamily="49" charset="0"/>
              </a:rPr>
              <a:t>fstr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String(</a:t>
            </a:r>
            <a:r>
              <a:rPr lang="en-US" altLang="en-US" sz="2400" b="1" dirty="0">
                <a:solidFill>
                  <a:srgbClr val="2A00FF"/>
                </a:solidFill>
                <a:latin typeface="Consolas" panose="020B0609020204030204" pitchFamily="49" charset="0"/>
              </a:rPr>
              <a:t>"\</a:t>
            </a:r>
            <a:r>
              <a:rPr lang="en-US" altLang="en-US" sz="2400" b="1" dirty="0" err="1">
                <a:solidFill>
                  <a:srgbClr val="2A00FF"/>
                </a:solidFill>
                <a:latin typeface="Consolas" panose="020B0609020204030204" pitchFamily="49" charset="0"/>
              </a:rPr>
              <a:t>nX</a:t>
            </a:r>
            <a:r>
              <a:rPr lang="en-US" altLang="en-US" sz="2400" b="1" dirty="0">
                <a:solidFill>
                  <a:srgbClr val="2A00FF"/>
                </a:solidFill>
                <a:latin typeface="Consolas" panose="020B0609020204030204" pitchFamily="49" charset="0"/>
              </a:rPr>
              <a:t> = %d "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       + </a:t>
            </a:r>
            <a:r>
              <a:rPr lang="en-US" altLang="en-US" sz="2400" dirty="0">
                <a:solidFill>
                  <a:srgbClr val="2A00FF"/>
                </a:solidFill>
                <a:latin typeface="Consolas" panose="020B0609020204030204" pitchFamily="49" charset="0"/>
              </a:rPr>
              <a:t>" is Greater Than Y = %d"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       +</a:t>
            </a:r>
            <a:r>
              <a:rPr lang="en-US" altLang="en-US" sz="2400" dirty="0">
                <a:solidFill>
                  <a:srgbClr val="2A00FF"/>
                </a:solidFill>
                <a:latin typeface="Consolas" panose="020B0609020204030204" pitchFamily="49" charset="0"/>
              </a:rPr>
              <a:t>" which is </a:t>
            </a:r>
            <a:r>
              <a:rPr lang="en-US" altLang="en-US" sz="2400" dirty="0">
                <a:solidFill>
                  <a:srgbClr val="2A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%b</a:t>
            </a:r>
            <a:r>
              <a:rPr lang="en-US" altLang="en-US" sz="2400" dirty="0">
                <a:solidFill>
                  <a:srgbClr val="2A00FF"/>
                </a:solidFill>
                <a:latin typeface="Consolas" panose="020B0609020204030204" pitchFamily="49" charset="0"/>
              </a:rPr>
              <a:t>. "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s-E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s-ES" altLang="en-US" sz="2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s-ES" altLang="en-US" sz="2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s-ES" alt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s-ES" altLang="en-US" sz="24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fstr</a:t>
            </a:r>
            <a:r>
              <a:rPr lang="es-ES" alt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s-ES" altLang="en-US" sz="2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s-ES" alt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s-ES" altLang="en-US" sz="2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s-ES" alt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,(</a:t>
            </a:r>
            <a:r>
              <a:rPr lang="es-ES" altLang="en-US" sz="2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s-ES" alt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&gt; </a:t>
            </a:r>
            <a:r>
              <a:rPr lang="es-ES" altLang="en-US" sz="2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s-ES" alt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  <a:endParaRPr lang="en-US" altLang="en-US" sz="240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F95D01A-7E75-38A5-8D0D-F081ABA37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190" y="5125701"/>
            <a:ext cx="9014277" cy="461665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Output: X = 3  is Greater Than Y = 4 which is false.</a:t>
            </a:r>
            <a:endParaRPr lang="en-US" altLang="en-US" sz="2400" dirty="0"/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51196699-51C4-4A9D-EA95-6838489C4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0817" y="3352831"/>
            <a:ext cx="3581400" cy="156966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b="1" baseline="0" dirty="0">
                <a:solidFill>
                  <a:srgbClr val="FF3300"/>
                </a:solidFill>
              </a:rPr>
              <a:t>The </a:t>
            </a:r>
            <a:r>
              <a:rPr lang="en-US" altLang="en-US" sz="2400" b="1" baseline="0" dirty="0">
                <a:solidFill>
                  <a:srgbClr val="FF3300"/>
                </a:solidFill>
                <a:latin typeface="Courier New" panose="02070309020205020404" pitchFamily="49" charset="0"/>
              </a:rPr>
              <a:t>%b</a:t>
            </a:r>
            <a:r>
              <a:rPr lang="en-US" altLang="en-US" sz="2400" b="1" baseline="0" dirty="0">
                <a:solidFill>
                  <a:srgbClr val="FF3300"/>
                </a:solidFill>
              </a:rPr>
              <a:t> format specifier indicates that a </a:t>
            </a:r>
            <a:r>
              <a:rPr lang="en-US" altLang="en-US" sz="2400" b="1" baseline="0" dirty="0" err="1">
                <a:solidFill>
                  <a:srgbClr val="FF3300"/>
                </a:solidFill>
              </a:rPr>
              <a:t>boolean</a:t>
            </a:r>
            <a:r>
              <a:rPr lang="en-US" altLang="en-US" sz="2400" b="1" baseline="0" dirty="0">
                <a:solidFill>
                  <a:srgbClr val="FF3300"/>
                </a:solidFill>
              </a:rPr>
              <a:t> value (i.e., true or false) will be printed.</a:t>
            </a:r>
          </a:p>
        </p:txBody>
      </p:sp>
      <p:sp>
        <p:nvSpPr>
          <p:cNvPr id="7" name="Line 18">
            <a:extLst>
              <a:ext uri="{FF2B5EF4-FFF2-40B4-BE49-F238E27FC236}">
                <a16:creationId xmlns:a16="http://schemas.microsoft.com/office/drawing/2014/main" id="{A2A5E33D-EE94-E8C7-7D7F-6F0E4547B4A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995784" y="2279282"/>
            <a:ext cx="3115733" cy="1070906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30643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1D283-FC9A-7E65-ABEF-1AADB2BB0653}"/>
              </a:ext>
            </a:extLst>
          </p:cNvPr>
          <p:cNvSpPr txBox="1">
            <a:spLocks noChangeArrowheads="1"/>
          </p:cNvSpPr>
          <p:nvPr/>
        </p:nvSpPr>
        <p:spPr>
          <a:xfrm>
            <a:off x="1600200" y="180622"/>
            <a:ext cx="6248400" cy="9921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en-US" sz="3200" dirty="0"/>
          </a:p>
          <a:p>
            <a:r>
              <a:rPr lang="en-US" altLang="en-US" sz="3200" dirty="0"/>
              <a:t>The </a:t>
            </a:r>
            <a:r>
              <a:rPr lang="en-US" altLang="en-US" sz="3200" dirty="0" err="1">
                <a:latin typeface="Courier New" panose="02070309020205020404" pitchFamily="49" charset="0"/>
              </a:rPr>
              <a:t>String.format</a:t>
            </a:r>
            <a:r>
              <a:rPr lang="en-US" altLang="en-US" sz="3200" dirty="0"/>
              <a:t>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17794-4B35-17B1-4E29-5A06BAAAE224}"/>
              </a:ext>
            </a:extLst>
          </p:cNvPr>
          <p:cNvSpPr txBox="1">
            <a:spLocks noChangeArrowheads="1"/>
          </p:cNvSpPr>
          <p:nvPr/>
        </p:nvSpPr>
        <p:spPr>
          <a:xfrm>
            <a:off x="1509889" y="1581855"/>
            <a:ext cx="8300156" cy="314818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indent="-463550">
              <a:spcBef>
                <a:spcPts val="1800"/>
              </a:spcBef>
              <a:spcAft>
                <a:spcPts val="600"/>
              </a:spcAft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en-US" sz="2400" dirty="0"/>
              <a:t>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String.format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works exactly like the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method, except that it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not display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formatted string on the screen. </a:t>
            </a:r>
          </a:p>
          <a:p>
            <a:pPr marL="463550" indent="-463550">
              <a:spcBef>
                <a:spcPts val="1800"/>
              </a:spcBef>
              <a:spcAft>
                <a:spcPts val="600"/>
              </a:spcAft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Instead,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returns a reference to the formatted string. </a:t>
            </a:r>
          </a:p>
          <a:p>
            <a:pPr marL="463550" indent="-463550">
              <a:spcBef>
                <a:spcPts val="1800"/>
              </a:spcBef>
              <a:spcAft>
                <a:spcPts val="600"/>
              </a:spcAft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assign the reference to a variable,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then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it later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3057994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1D283-FC9A-7E65-ABEF-1AADB2BB0653}"/>
              </a:ext>
            </a:extLst>
          </p:cNvPr>
          <p:cNvSpPr txBox="1">
            <a:spLocks noChangeArrowheads="1"/>
          </p:cNvSpPr>
          <p:nvPr/>
        </p:nvSpPr>
        <p:spPr>
          <a:xfrm>
            <a:off x="1436512" y="189706"/>
            <a:ext cx="6248400" cy="9921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en-US" sz="3200" dirty="0"/>
          </a:p>
          <a:p>
            <a:r>
              <a:rPr lang="en-US" altLang="en-US" sz="3200" dirty="0"/>
              <a:t>The </a:t>
            </a:r>
            <a:r>
              <a:rPr lang="en-US" altLang="en-US" sz="3200" dirty="0" err="1">
                <a:latin typeface="Courier New" panose="02070309020205020404" pitchFamily="49" charset="0"/>
              </a:rPr>
              <a:t>String.format</a:t>
            </a:r>
            <a:r>
              <a:rPr lang="en-US" altLang="en-US" sz="3200" dirty="0"/>
              <a:t>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B7DE4-F6EB-A055-BC53-9F196A2F24DE}"/>
              </a:ext>
            </a:extLst>
          </p:cNvPr>
          <p:cNvSpPr txBox="1">
            <a:spLocks noChangeArrowheads="1"/>
          </p:cNvSpPr>
          <p:nvPr/>
        </p:nvSpPr>
        <p:spPr>
          <a:xfrm>
            <a:off x="1512712" y="1600200"/>
            <a:ext cx="8294688" cy="45720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indent="-46355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general format of the method is: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9D12509B-28D6-4BE5-7A33-F875DCEBD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7512" y="2370138"/>
            <a:ext cx="7772400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ct val="20000"/>
              </a:spcAft>
              <a:buClr>
                <a:schemeClr val="accent2"/>
              </a:buClr>
              <a:buSzPct val="110000"/>
              <a:buFontTx/>
              <a:buNone/>
            </a:pPr>
            <a:r>
              <a:rPr lang="en-US" altLang="en-US" sz="2400" baseline="0" dirty="0" err="1">
                <a:latin typeface="Courier New" panose="02070309020205020404" pitchFamily="49" charset="0"/>
              </a:rPr>
              <a:t>String.format</a:t>
            </a:r>
            <a:r>
              <a:rPr lang="en-US" altLang="en-US" sz="2400" baseline="0" dirty="0">
                <a:latin typeface="Courier New" panose="02070309020205020404" pitchFamily="49" charset="0"/>
              </a:rPr>
              <a:t>(</a:t>
            </a:r>
            <a:r>
              <a:rPr lang="en-US" altLang="en-US" sz="2400" i="1" baseline="0" dirty="0" err="1">
                <a:highlight>
                  <a:srgbClr val="FFFF00"/>
                </a:highlight>
                <a:latin typeface="Courier New" panose="02070309020205020404" pitchFamily="49" charset="0"/>
              </a:rPr>
              <a:t>FormatString</a:t>
            </a:r>
            <a:r>
              <a:rPr lang="en-US" altLang="en-US" sz="2400" baseline="0" dirty="0" err="1">
                <a:highlight>
                  <a:srgbClr val="FFFF00"/>
                </a:highlight>
                <a:latin typeface="Courier New" panose="02070309020205020404" pitchFamily="49" charset="0"/>
              </a:rPr>
              <a:t>,</a:t>
            </a:r>
            <a:r>
              <a:rPr lang="en-US" altLang="en-US" sz="2400" i="1" baseline="0" dirty="0" err="1">
                <a:highlight>
                  <a:srgbClr val="FFFF00"/>
                </a:highlight>
                <a:latin typeface="Courier New" panose="02070309020205020404" pitchFamily="49" charset="0"/>
              </a:rPr>
              <a:t>ArgumentList</a:t>
            </a:r>
            <a:r>
              <a:rPr lang="en-US" altLang="en-US" sz="2400" baseline="0" dirty="0"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400" dirty="0"/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3E8C0F86-5C46-87C3-3B3F-2B1644762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1312" y="3970338"/>
            <a:ext cx="2819400" cy="1570037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i="1" baseline="0">
                <a:solidFill>
                  <a:srgbClr val="FF3300"/>
                </a:solidFill>
                <a:latin typeface="Courier New" panose="02070309020205020404" pitchFamily="49" charset="0"/>
              </a:rPr>
              <a:t>FormatString</a:t>
            </a:r>
            <a:r>
              <a:rPr lang="en-US" altLang="en-US" sz="2400" baseline="0">
                <a:solidFill>
                  <a:srgbClr val="FF3300"/>
                </a:solidFill>
              </a:rPr>
              <a:t> is a string that contains text and/or special formatting specifiers.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3638B665-BDFE-7ABB-95D6-0E568DC36B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9912" y="3970338"/>
            <a:ext cx="3810000" cy="229235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i="1" baseline="0">
                <a:solidFill>
                  <a:srgbClr val="FF3300"/>
                </a:solidFill>
                <a:latin typeface="Courier New" panose="02070309020205020404" pitchFamily="49" charset="0"/>
              </a:rPr>
              <a:t>ArgumentList</a:t>
            </a:r>
            <a:r>
              <a:rPr lang="en-US" altLang="en-US" sz="2400" baseline="0">
                <a:solidFill>
                  <a:srgbClr val="FF3300"/>
                </a:solidFill>
              </a:rPr>
              <a:t> is optional. It is a list of additional arguments that will be formatted according to the format specifiers listed in the format string.</a:t>
            </a:r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DE3A60B2-FFB7-211A-F525-9823AC8BC45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36712" y="3436938"/>
            <a:ext cx="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" name="Line 9">
            <a:extLst>
              <a:ext uri="{FF2B5EF4-FFF2-40B4-BE49-F238E27FC236}">
                <a16:creationId xmlns:a16="http://schemas.microsoft.com/office/drawing/2014/main" id="{DF9E4500-44FB-DFAC-2EE6-16E5C48E533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6712" y="3436938"/>
            <a:ext cx="32004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" name="Line 10">
            <a:extLst>
              <a:ext uri="{FF2B5EF4-FFF2-40B4-BE49-F238E27FC236}">
                <a16:creationId xmlns:a16="http://schemas.microsoft.com/office/drawing/2014/main" id="{FFC9A466-AC77-2927-CEF7-5A964ED357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37112" y="2827338"/>
            <a:ext cx="0" cy="609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" name="Line 11">
            <a:extLst>
              <a:ext uri="{FF2B5EF4-FFF2-40B4-BE49-F238E27FC236}">
                <a16:creationId xmlns:a16="http://schemas.microsoft.com/office/drawing/2014/main" id="{7B1BB3D7-27D3-7063-F9AE-C68CC45B79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84912" y="3436938"/>
            <a:ext cx="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" name="Line 12">
            <a:extLst>
              <a:ext uri="{FF2B5EF4-FFF2-40B4-BE49-F238E27FC236}">
                <a16:creationId xmlns:a16="http://schemas.microsoft.com/office/drawing/2014/main" id="{0D876E55-19FE-4267-56D2-CAE0A0687D2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84912" y="3436938"/>
            <a:ext cx="6858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" name="Line 13">
            <a:extLst>
              <a:ext uri="{FF2B5EF4-FFF2-40B4-BE49-F238E27FC236}">
                <a16:creationId xmlns:a16="http://schemas.microsoft.com/office/drawing/2014/main" id="{85E1B1E5-2AEC-F31A-E455-52B61EE933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70712" y="2827338"/>
            <a:ext cx="0" cy="609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AC081D2-8B31-B9F8-B43A-9B0ABFF2B4A3}"/>
              </a:ext>
            </a:extLst>
          </p:cNvPr>
          <p:cNvSpPr txBox="1"/>
          <p:nvPr/>
        </p:nvSpPr>
        <p:spPr>
          <a:xfrm>
            <a:off x="1492957" y="5675657"/>
            <a:ext cx="3810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/>
              <a:t>See examples:</a:t>
            </a:r>
          </a:p>
          <a:p>
            <a:pPr lvl="1" eaLnBrk="1" hangingPunct="1"/>
            <a:r>
              <a:rPr lang="en-US" altLang="en-US" sz="2000" dirty="0">
                <a:hlinkClick r:id="rId2" action="ppaction://hlinkfile"/>
              </a:rPr>
              <a:t>CurrencyFormat2.java</a:t>
            </a:r>
            <a:endParaRPr lang="en-US" altLang="en-US" sz="2000" dirty="0"/>
          </a:p>
          <a:p>
            <a:pPr lvl="1" eaLnBrk="1" hangingPunct="1"/>
            <a:r>
              <a:rPr lang="en-US" altLang="en-US" sz="2000" dirty="0">
                <a:hlinkClick r:id="rId3" action="ppaction://hlinkfile"/>
              </a:rPr>
              <a:t>CurrencyFormat3.java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5723514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1D283-FC9A-7E65-ABEF-1AADB2BB0653}"/>
              </a:ext>
            </a:extLst>
          </p:cNvPr>
          <p:cNvSpPr txBox="1">
            <a:spLocks noChangeArrowheads="1"/>
          </p:cNvSpPr>
          <p:nvPr/>
        </p:nvSpPr>
        <p:spPr>
          <a:xfrm>
            <a:off x="1261533" y="0"/>
            <a:ext cx="6248400" cy="9921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en-US" sz="3200" dirty="0"/>
          </a:p>
          <a:p>
            <a:r>
              <a:rPr lang="en-US" altLang="en-US" sz="3200" dirty="0"/>
              <a:t>The </a:t>
            </a:r>
            <a:r>
              <a:rPr lang="en-US" altLang="en-US" sz="3200" dirty="0" err="1">
                <a:latin typeface="Courier New" panose="02070309020205020404" pitchFamily="49" charset="0"/>
              </a:rPr>
              <a:t>String.format</a:t>
            </a:r>
            <a:r>
              <a:rPr lang="en-US" altLang="en-US" sz="3200" dirty="0"/>
              <a:t>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35B4E-AFD0-F8F1-5358-8B0F1E1767BA}"/>
              </a:ext>
            </a:extLst>
          </p:cNvPr>
          <p:cNvSpPr txBox="1">
            <a:spLocks noChangeArrowheads="1"/>
          </p:cNvSpPr>
          <p:nvPr/>
        </p:nvSpPr>
        <p:spPr>
          <a:xfrm>
            <a:off x="1261533" y="1301044"/>
            <a:ext cx="8966200" cy="461275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dirty="0">
                <a:latin typeface="Courier New" panose="02070309020205020404" pitchFamily="49" charset="0"/>
              </a:rPr>
              <a:t>double number = 9.76891;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200" dirty="0" err="1">
                <a:solidFill>
                  <a:srgbClr val="0000FF"/>
                </a:solidFill>
                <a:latin typeface="Courier New" panose="02070309020205020404" pitchFamily="49" charset="0"/>
              </a:rPr>
              <a:t>System.out.printf</a:t>
            </a:r>
            <a:r>
              <a:rPr lang="en-US" altLang="en-US" sz="2200" dirty="0">
                <a:latin typeface="Courier New" panose="02070309020205020404" pitchFamily="49" charset="0"/>
              </a:rPr>
              <a:t>("The value is </a:t>
            </a:r>
            <a:r>
              <a:rPr lang="en-US" altLang="en-US" sz="2200" b="1" dirty="0">
                <a:solidFill>
                  <a:srgbClr val="0000FF"/>
                </a:solidFill>
                <a:latin typeface="Courier New" panose="02070309020205020404" pitchFamily="49" charset="0"/>
              </a:rPr>
              <a:t>%6.2f</a:t>
            </a:r>
            <a:r>
              <a:rPr lang="en-US" altLang="en-US" sz="2200" dirty="0">
                <a:latin typeface="Courier New" panose="02070309020205020404" pitchFamily="49" charset="0"/>
              </a:rPr>
              <a:t>\n“, number);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200" dirty="0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200" dirty="0">
                <a:latin typeface="Courier New" panose="02070309020205020404" pitchFamily="49" charset="0"/>
              </a:rPr>
              <a:t>String </a:t>
            </a:r>
            <a:r>
              <a:rPr lang="en-US" altLang="en-US" sz="2200" dirty="0">
                <a:solidFill>
                  <a:srgbClr val="0000FF"/>
                </a:solidFill>
                <a:latin typeface="Courier New" panose="02070309020205020404" pitchFamily="49" charset="0"/>
              </a:rPr>
              <a:t>output</a:t>
            </a:r>
            <a:r>
              <a:rPr lang="en-US" altLang="en-US" sz="2200" dirty="0">
                <a:latin typeface="Courier New" panose="02070309020205020404" pitchFamily="49" charset="0"/>
              </a:rPr>
              <a:t> =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200" dirty="0">
                <a:latin typeface="Courier New" panose="02070309020205020404" pitchFamily="49" charset="0"/>
              </a:rPr>
              <a:t>    </a:t>
            </a:r>
            <a:r>
              <a:rPr lang="en-US" altLang="en-US" sz="2200" dirty="0" err="1">
                <a:latin typeface="Courier New" panose="02070309020205020404" pitchFamily="49" charset="0"/>
              </a:rPr>
              <a:t>String.format</a:t>
            </a:r>
            <a:r>
              <a:rPr lang="en-US" altLang="en-US" sz="2200" dirty="0">
                <a:latin typeface="Courier New" panose="02070309020205020404" pitchFamily="49" charset="0"/>
              </a:rPr>
              <a:t>("The value is </a:t>
            </a:r>
            <a:r>
              <a:rPr lang="en-US" altLang="en-US" sz="2200" b="1" dirty="0">
                <a:solidFill>
                  <a:srgbClr val="0000FF"/>
                </a:solidFill>
                <a:latin typeface="Courier New" panose="02070309020205020404" pitchFamily="49" charset="0"/>
              </a:rPr>
              <a:t>%6.2f</a:t>
            </a:r>
            <a:r>
              <a:rPr lang="en-US" altLang="en-US" sz="2200" dirty="0">
                <a:latin typeface="Courier New" panose="02070309020205020404" pitchFamily="49" charset="0"/>
              </a:rPr>
              <a:t>\n", number);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200" dirty="0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200" dirty="0" err="1">
                <a:latin typeface="Courier New" panose="02070309020205020404" pitchFamily="49" charset="0"/>
              </a:rPr>
              <a:t>JOptionPane.showMessageDialog</a:t>
            </a:r>
            <a:r>
              <a:rPr lang="en-US" altLang="en-US" sz="2200" dirty="0">
                <a:latin typeface="Courier New" panose="02070309020205020404" pitchFamily="49" charset="0"/>
              </a:rPr>
              <a:t>(null, output);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200" dirty="0" err="1">
                <a:solidFill>
                  <a:srgbClr val="0000FF"/>
                </a:solidFill>
                <a:latin typeface="Courier New" panose="02070309020205020404" pitchFamily="49" charset="0"/>
              </a:rPr>
              <a:t>JOptionPane</a:t>
            </a:r>
            <a:r>
              <a:rPr lang="en-US" altLang="en-US" sz="2200" dirty="0" err="1">
                <a:latin typeface="Courier New" panose="02070309020205020404" pitchFamily="49" charset="0"/>
              </a:rPr>
              <a:t>.showMessageDialog</a:t>
            </a:r>
            <a:r>
              <a:rPr lang="en-US" altLang="en-US" sz="2200" dirty="0">
                <a:latin typeface="Courier New" panose="02070309020205020404" pitchFamily="49" charset="0"/>
              </a:rPr>
              <a:t>(null,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200" dirty="0">
                <a:latin typeface="Courier New" panose="02070309020205020404" pitchFamily="49" charset="0"/>
              </a:rPr>
              <a:t>  </a:t>
            </a:r>
            <a:r>
              <a:rPr lang="en-US" altLang="en-US" sz="2200" dirty="0" err="1">
                <a:latin typeface="Courier New" panose="02070309020205020404" pitchFamily="49" charset="0"/>
              </a:rPr>
              <a:t>String.format</a:t>
            </a:r>
            <a:r>
              <a:rPr lang="en-US" altLang="en-US" sz="2200" dirty="0">
                <a:latin typeface="Courier New" panose="02070309020205020404" pitchFamily="49" charset="0"/>
              </a:rPr>
              <a:t>("The value is </a:t>
            </a:r>
            <a:r>
              <a:rPr lang="en-US" altLang="en-US" sz="2200" b="1" dirty="0">
                <a:solidFill>
                  <a:srgbClr val="0000FF"/>
                </a:solidFill>
                <a:latin typeface="Courier New" panose="02070309020205020404" pitchFamily="49" charset="0"/>
              </a:rPr>
              <a:t>%6.2f</a:t>
            </a:r>
            <a:r>
              <a:rPr lang="en-US" altLang="en-US" sz="2200" dirty="0">
                <a:latin typeface="Courier New" panose="02070309020205020404" pitchFamily="49" charset="0"/>
              </a:rPr>
              <a:t>\n", number));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200" dirty="0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200" dirty="0" err="1">
                <a:latin typeface="Courier New" panose="02070309020205020404" pitchFamily="49" charset="0"/>
              </a:rPr>
              <a:t>System.out.printf</a:t>
            </a:r>
            <a:r>
              <a:rPr lang="en-US" altLang="en-US" sz="2200" dirty="0">
                <a:latin typeface="Courier New" panose="02070309020205020404" pitchFamily="49" charset="0"/>
              </a:rPr>
              <a:t>(output);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2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200" dirty="0">
                <a:latin typeface="Courier New" panose="02070309020205020404" pitchFamily="49" charset="0"/>
              </a:rPr>
              <a:t>(output);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2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200" dirty="0">
                <a:latin typeface="Courier New" panose="02070309020205020404" pitchFamily="49" charset="0"/>
              </a:rPr>
              <a:t>(output);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200" dirty="0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200" dirty="0">
                <a:latin typeface="Courier New" panose="02070309020205020404" pitchFamily="49" charset="0"/>
              </a:rPr>
              <a:t>All display the same result in …: </a:t>
            </a:r>
            <a:r>
              <a:rPr lang="en-US" altLang="en-US" sz="2200" dirty="0"/>
              <a:t>The value is   9.77</a:t>
            </a:r>
            <a:endParaRPr lang="en-US" altLang="en-US" sz="2200" dirty="0">
              <a:latin typeface="Courier New" panose="02070309020205020404" pitchFamily="49" charset="0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5E37ED5A-A193-7051-3ABC-6C2467309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7467" y="6004113"/>
            <a:ext cx="60056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javax.swing.JOptionPane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338884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A8D4E4-89BB-FB92-D3AB-28B91C809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366" y="471487"/>
            <a:ext cx="10727267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strFormatExam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StrFormatExample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baseline="0" dirty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	// </a:t>
            </a:r>
            <a:r>
              <a:rPr lang="en-US" altLang="en-US" sz="2000" b="1" dirty="0">
                <a:solidFill>
                  <a:srgbClr val="7F9FBF"/>
                </a:solidFill>
                <a:latin typeface="Consolas" panose="020B0609020204030204" pitchFamily="49" charset="0"/>
              </a:rPr>
              <a:t>TODO</a:t>
            </a:r>
            <a:r>
              <a:rPr lang="en-US" altLang="en-US" sz="2000" b="1" dirty="0">
                <a:solidFill>
                  <a:srgbClr val="3F7F5F"/>
                </a:solidFill>
                <a:latin typeface="Consolas" panose="020B0609020204030204" pitchFamily="49" charset="0"/>
              </a:rPr>
              <a:t> Auto-generated method stub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double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number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Math.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PI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double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radian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60*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Math.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PI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/180;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double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sinValue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Math.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sin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radian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String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String.</a:t>
            </a:r>
            <a:r>
              <a:rPr lang="en-US" altLang="en-US" sz="20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format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i="1" dirty="0">
                <a:solidFill>
                  <a:srgbClr val="2A00FF"/>
                </a:solidFill>
                <a:latin typeface="Consolas" panose="020B0609020204030204" pitchFamily="49" charset="0"/>
              </a:rPr>
              <a:t>"The value of number is %,20.15f\n"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"The sine value of 1.45678 in radian is %.15f"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number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sinValue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"\</a:t>
            </a:r>
            <a:r>
              <a:rPr lang="en-US" altLang="en-US" sz="20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nThe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value of number is %,20.15f\n"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"The sine value of 1.45678 in radian is %.15f"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number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sinValue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altLang="en-US" sz="2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4A1C810-8936-C7A6-E98D-9FD727A69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043" y="5271911"/>
            <a:ext cx="8827912" cy="1323439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The value of number is    3.141592653589793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The sine value of 1.45678 in radian is 0.866025403784439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The value of number is    3.141592653589793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The sine value of 1.45678 in radian is 0.866025403784439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227167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7F2BC8A-DC04-E203-4342-749E37EAF779}"/>
              </a:ext>
            </a:extLst>
          </p:cNvPr>
          <p:cNvSpPr txBox="1">
            <a:spLocks noChangeArrowheads="1"/>
          </p:cNvSpPr>
          <p:nvPr/>
        </p:nvSpPr>
        <p:spPr>
          <a:xfrm>
            <a:off x="1449966" y="0"/>
            <a:ext cx="7132926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>
                <a:latin typeface="Courier New" panose="02070309020205020404" pitchFamily="49" charset="0"/>
              </a:rPr>
              <a:t>if </a:t>
            </a:r>
            <a:r>
              <a:rPr lang="en-US" altLang="en-US" sz="3200"/>
              <a:t>Statements and Boolean Expressions</a:t>
            </a:r>
            <a:endParaRPr lang="en-US" altLang="en-US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F764370-D6FB-3B87-D0C9-359675774F1A}"/>
              </a:ext>
            </a:extLst>
          </p:cNvPr>
          <p:cNvSpPr txBox="1">
            <a:spLocks noChangeArrowheads="1"/>
          </p:cNvSpPr>
          <p:nvPr/>
        </p:nvSpPr>
        <p:spPr>
          <a:xfrm>
            <a:off x="1574657" y="1075316"/>
            <a:ext cx="8535698" cy="541900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s-ES" sz="2200" b="1" spc="-100" dirty="0" err="1">
                <a:latin typeface="Consolas" panose="020B0609020204030204" pitchFamily="49" charset="0"/>
              </a:rPr>
              <a:t>int</a:t>
            </a:r>
            <a:r>
              <a:rPr lang="es-ES" sz="2200" b="1" spc="-100" dirty="0">
                <a:latin typeface="Consolas" panose="020B0609020204030204" pitchFamily="49" charset="0"/>
              </a:rPr>
              <a:t> x = 20, y = 10;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US" sz="2200" b="1" spc="-100" dirty="0">
                <a:latin typeface="Consolas" panose="020B0609020204030204" pitchFamily="49" charset="0"/>
              </a:rPr>
              <a:t>if (x &gt; y)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US" sz="2200" spc="-100" dirty="0">
                <a:latin typeface="Consolas" panose="020B0609020204030204" pitchFamily="49" charset="0"/>
              </a:rPr>
              <a:t>   </a:t>
            </a:r>
            <a:r>
              <a:rPr lang="en-US" sz="2200" spc="-100" dirty="0" err="1">
                <a:latin typeface="Consolas" panose="020B0609020204030204" pitchFamily="49" charset="0"/>
              </a:rPr>
              <a:t>System.</a:t>
            </a:r>
            <a:r>
              <a:rPr lang="en-US" sz="2200" b="1" i="1" spc="-100" dirty="0" err="1">
                <a:latin typeface="Consolas" panose="020B0609020204030204" pitchFamily="49" charset="0"/>
              </a:rPr>
              <a:t>out.println</a:t>
            </a:r>
            <a:r>
              <a:rPr lang="en-US" sz="2200" b="1" i="1" spc="-100" dirty="0">
                <a:latin typeface="Consolas" panose="020B0609020204030204" pitchFamily="49" charset="0"/>
              </a:rPr>
              <a:t>("X is greater than Y "       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US" sz="2200" spc="-100" dirty="0">
                <a:latin typeface="Consolas" panose="020B0609020204030204" pitchFamily="49" charset="0"/>
              </a:rPr>
              <a:t>                      + (</a:t>
            </a:r>
            <a:r>
              <a:rPr lang="en-US" sz="2200" b="1" spc="-100" dirty="0" err="1">
                <a:latin typeface="Consolas" panose="020B0609020204030204" pitchFamily="49" charset="0"/>
              </a:rPr>
              <a:t>boolean</a:t>
            </a:r>
            <a:r>
              <a:rPr lang="en-US" sz="2200" b="1" spc="-100" dirty="0">
                <a:latin typeface="Consolas" panose="020B0609020204030204" pitchFamily="49" charset="0"/>
              </a:rPr>
              <a:t>)(x &gt; y));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US" sz="2200" b="1" spc="-100" dirty="0">
                <a:latin typeface="Consolas" panose="020B0609020204030204" pitchFamily="49" charset="0"/>
              </a:rPr>
              <a:t>if(x == y)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US" sz="2200" spc="-100" dirty="0">
                <a:latin typeface="Consolas" panose="020B0609020204030204" pitchFamily="49" charset="0"/>
              </a:rPr>
              <a:t>   {</a:t>
            </a:r>
            <a:r>
              <a:rPr lang="en-US" sz="2200" spc="-100" dirty="0" err="1">
                <a:latin typeface="Consolas" panose="020B0609020204030204" pitchFamily="49" charset="0"/>
              </a:rPr>
              <a:t>System.</a:t>
            </a:r>
            <a:r>
              <a:rPr lang="en-US" sz="2200" b="1" i="1" spc="-100" dirty="0" err="1">
                <a:latin typeface="Consolas" panose="020B0609020204030204" pitchFamily="49" charset="0"/>
              </a:rPr>
              <a:t>out.println</a:t>
            </a:r>
            <a:r>
              <a:rPr lang="en-US" sz="2200" b="1" i="1" spc="-100" dirty="0">
                <a:latin typeface="Consolas" panose="020B0609020204030204" pitchFamily="49" charset="0"/>
              </a:rPr>
              <a:t>("X is equal to Y "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US" sz="2200" spc="-100" dirty="0">
                <a:latin typeface="Consolas" panose="020B0609020204030204" pitchFamily="49" charset="0"/>
              </a:rPr>
              <a:t>                       + (x == y));}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US" sz="2200" b="1" spc="-100" dirty="0">
                <a:latin typeface="Consolas" panose="020B0609020204030204" pitchFamily="49" charset="0"/>
              </a:rPr>
              <a:t>if(x != y)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US" sz="2200" spc="-100" dirty="0">
                <a:latin typeface="Consolas" panose="020B0609020204030204" pitchFamily="49" charset="0"/>
              </a:rPr>
              <a:t>   {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US" sz="2200" spc="-100" dirty="0">
                <a:latin typeface="Consolas" panose="020B0609020204030204" pitchFamily="49" charset="0"/>
              </a:rPr>
              <a:t>      </a:t>
            </a:r>
            <a:r>
              <a:rPr lang="en-US" sz="2200" spc="-100" dirty="0" err="1">
                <a:latin typeface="Consolas" panose="020B0609020204030204" pitchFamily="49" charset="0"/>
              </a:rPr>
              <a:t>System.</a:t>
            </a:r>
            <a:r>
              <a:rPr lang="en-US" sz="2200" b="1" i="1" spc="-100" dirty="0" err="1">
                <a:latin typeface="Consolas" panose="020B0609020204030204" pitchFamily="49" charset="0"/>
              </a:rPr>
              <a:t>out.println</a:t>
            </a:r>
            <a:r>
              <a:rPr lang="en-US" sz="2200" b="1" i="1" spc="-100" dirty="0">
                <a:latin typeface="Consolas" panose="020B0609020204030204" pitchFamily="49" charset="0"/>
              </a:rPr>
              <a:t>("X is not equal to Y "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US" sz="2200" spc="-100" dirty="0">
                <a:latin typeface="Consolas" panose="020B0609020204030204" pitchFamily="49" charset="0"/>
              </a:rPr>
              <a:t>                      + (x != y) );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US" sz="2200" spc="-100" dirty="0">
                <a:latin typeface="Consolas" panose="020B0609020204030204" pitchFamily="49" charset="0"/>
              </a:rPr>
              <a:t>      x = y;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US" sz="2200" spc="-100" dirty="0">
                <a:latin typeface="Consolas" panose="020B0609020204030204" pitchFamily="49" charset="0"/>
              </a:rPr>
              <a:t>      </a:t>
            </a:r>
            <a:r>
              <a:rPr lang="en-US" sz="2200" spc="-100" dirty="0" err="1">
                <a:latin typeface="Consolas" panose="020B0609020204030204" pitchFamily="49" charset="0"/>
              </a:rPr>
              <a:t>System.</a:t>
            </a:r>
            <a:r>
              <a:rPr lang="en-US" sz="2200" b="1" i="1" spc="-100" dirty="0" err="1">
                <a:latin typeface="Consolas" panose="020B0609020204030204" pitchFamily="49" charset="0"/>
              </a:rPr>
              <a:t>out.println</a:t>
            </a:r>
            <a:r>
              <a:rPr lang="en-US" sz="2200" b="1" i="1" spc="-100" dirty="0">
                <a:latin typeface="Consolas" panose="020B0609020204030204" pitchFamily="49" charset="0"/>
              </a:rPr>
              <a:t>("However, now it is: " + x 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US" sz="2200" b="1" i="1" spc="-100" dirty="0">
                <a:latin typeface="Consolas" panose="020B0609020204030204" pitchFamily="49" charset="0"/>
              </a:rPr>
              <a:t>                                     + " and " + y);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US" sz="2200" spc="-100" dirty="0">
                <a:latin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en-US" sz="2000" spc="-1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altLang="en-US" sz="1800" dirty="0">
                <a:latin typeface="Consolas" panose="020B0609020204030204" pitchFamily="49" charset="0"/>
                <a:hlinkClick r:id="rId2" action="ppaction://hlinkfile"/>
              </a:rPr>
              <a:t>AverageScore.java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  <a:defRPr/>
            </a:pPr>
            <a:endParaRPr lang="en-US" altLang="en-US" sz="2000" dirty="0">
              <a:latin typeface="Consolas" panose="020B0609020204030204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543AFE-DE02-7223-E7EC-F5F565D05089}"/>
              </a:ext>
            </a:extLst>
          </p:cNvPr>
          <p:cNvSpPr/>
          <p:nvPr/>
        </p:nvSpPr>
        <p:spPr>
          <a:xfrm>
            <a:off x="5669973" y="5567122"/>
            <a:ext cx="4440382" cy="1015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X is greater than Y true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X is not equal to Y true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However, now it is: 10 and 10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36777683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6628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1905</TotalTime>
  <Words>9040</Words>
  <Application>Microsoft Office PowerPoint</Application>
  <PresentationFormat>Widescreen</PresentationFormat>
  <Paragraphs>1252</Paragraphs>
  <Slides>90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90</vt:i4>
      </vt:variant>
    </vt:vector>
  </HeadingPairs>
  <TitlesOfParts>
    <vt:vector size="99" baseType="lpstr">
      <vt:lpstr>DengXian</vt:lpstr>
      <vt:lpstr>Arial</vt:lpstr>
      <vt:lpstr>Calibri</vt:lpstr>
      <vt:lpstr>Calibri Light</vt:lpstr>
      <vt:lpstr>Consolas</vt:lpstr>
      <vt:lpstr>Courier New</vt:lpstr>
      <vt:lpstr>Times New Roman</vt:lpstr>
      <vt:lpstr>Wingdings</vt:lpstr>
      <vt:lpstr>Office Theme</vt:lpstr>
      <vt:lpstr>Chapter 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Ng</dc:creator>
  <cp:lastModifiedBy>Peter Ng</cp:lastModifiedBy>
  <cp:revision>16</cp:revision>
  <dcterms:created xsi:type="dcterms:W3CDTF">2023-07-23T01:41:22Z</dcterms:created>
  <dcterms:modified xsi:type="dcterms:W3CDTF">2024-09-16T17:19:53Z</dcterms:modified>
</cp:coreProperties>
</file>