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15" r:id="rId42"/>
    <p:sldId id="302" r:id="rId43"/>
    <p:sldId id="303" r:id="rId44"/>
    <p:sldId id="305" r:id="rId45"/>
    <p:sldId id="304" r:id="rId46"/>
    <p:sldId id="306" r:id="rId47"/>
    <p:sldId id="307" r:id="rId48"/>
    <p:sldId id="308" r:id="rId49"/>
    <p:sldId id="310" r:id="rId50"/>
    <p:sldId id="309" r:id="rId51"/>
    <p:sldId id="311" r:id="rId52"/>
    <p:sldId id="312" r:id="rId53"/>
    <p:sldId id="313" r:id="rId54"/>
    <p:sldId id="314" r:id="rId55"/>
    <p:sldId id="296" r:id="rId56"/>
    <p:sldId id="297" r:id="rId57"/>
    <p:sldId id="301" r:id="rId58"/>
    <p:sldId id="298" r:id="rId59"/>
    <p:sldId id="299" r:id="rId60"/>
    <p:sldId id="300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C7B9-5AD2-8593-9EE5-7F95DC8D8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777E0-28FB-1DA9-F934-CAC687FCD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4624-A0AB-D86F-9492-C7356574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37EA-342C-FDA7-2946-128C2881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F2422-F289-A07E-274A-28D35BC9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0CE8-8603-3030-2832-83B068D5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5BC86-6EAA-4C0F-62CC-7FC15A44A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9E2D3-D7DC-B898-F4D3-825AFBC9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1265-26F8-A221-8FBB-D735D2CE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C3DF-361B-DC17-D82F-51A2E158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93BEB-33E0-03C2-D26B-2CF106480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0D180-0B20-6F99-CF0B-34D458488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CD41-C930-51AE-83A2-67DC8D07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F937-57F4-593B-1616-EAD5105A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C2F12-EB06-FD1C-6672-69E9904F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3754-E3B8-EF06-CE9F-5FAE7E1E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99A8-7E23-4995-DD71-5F49DCFE1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6269-D734-F28D-827D-D2CCCEFB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7C5B2-D8A8-6FCE-2A35-654E0CE8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65E35-3E34-19CB-BE66-8437B88F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A67F-7823-1507-8585-ACE9E746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C5DAB-E1F4-F116-EDF5-B42E479D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22CC1-0240-737A-7FAD-DFCDA7F7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B7E8-C30B-3CBE-B37A-1E2681CB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4759-1B06-4346-5966-69516C63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EFA1-9F56-2270-7656-58FE7822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BDB4-4DAB-7CCA-8807-FAF04C450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690E8-1D05-459E-6A6A-529D8633C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D5D4-6695-12B2-5D4E-4029393C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2CBF1-5925-3D36-889B-23DC40AF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560BD-CDB1-F5B2-F801-6235BA73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00C5-F739-0E47-369B-2776E431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1CEC2-8B4A-2391-5901-826AD734E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C022B-53BF-F26E-BBEB-D852E9C81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3B324-9C42-2C37-44DD-F1A777390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05066-AD05-413F-2E98-E9224F087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B8585-16AB-E4D4-BCB0-060366BD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5A387-0D61-340D-8DEF-7CD61340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9E0B3-8BC4-DB1C-1B1D-6545485B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C8A8-56BB-0C8B-9F63-590DBE18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A6CC6-249E-905F-B2C6-E12496DE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37BE5-AEA2-15CE-9CB8-D36E8939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9CDCA-6F6F-5788-1327-9F3A394A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01315-F877-17A5-248A-E6C24F4A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A24E4-87B2-E1F2-5453-02812E50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363CA-5C48-F776-E45C-24A38751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6B7C-1A04-7285-5AE6-DBAA4236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11E-ABEA-B297-EEE6-1725B95D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12D0-0EEB-6CD0-0F9D-BA1565C08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D13F9-4F25-F5C8-65D4-23E2BC2A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DDE01-23C4-9A2A-D5FD-C0E888D4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2658A-CC6E-6618-111D-44CC65C3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A36F-66E4-8DB8-9DB4-82433E68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E0F88-6773-5F35-A370-9BF04A43A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810CC-EE81-65B7-310D-58E5E551B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B0334-E75B-6B91-2A10-8D75BF67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D9CC7-4395-D009-BEE7-43FF79A2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B38EC-4C22-0757-9098-F05FB106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2B28B-427F-E579-5DD9-BFAFC7C1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2A9F1-68EC-5906-6986-5C3299CD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D00A-A935-64A8-D3A2-8AA0C10D0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7418-5E0C-44E2-B88A-46FCE3CF2A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9121-8F44-B53D-F35E-CF77B856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999B8-C656-DBD9-D583-B7BD24153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CB8B-2D39-F046-ABB7-C6F646CE0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E069D-2FB6-F622-1C50-BCD08E8ED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to Computers and Java</a:t>
            </a:r>
          </a:p>
        </p:txBody>
      </p:sp>
    </p:spTree>
    <p:extLst>
      <p:ext uri="{BB962C8B-B14F-4D97-AF65-F5344CB8AC3E}">
        <p14:creationId xmlns:p14="http://schemas.microsoft.com/office/powerpoint/2010/main" val="243389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BD2C61-CAA3-74A6-3F2F-1574D4A21F60}"/>
              </a:ext>
            </a:extLst>
          </p:cNvPr>
          <p:cNvSpPr txBox="1">
            <a:spLocks noChangeArrowheads="1"/>
          </p:cNvSpPr>
          <p:nvPr/>
        </p:nvSpPr>
        <p:spPr>
          <a:xfrm>
            <a:off x="1006475" y="304800"/>
            <a:ext cx="65532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00CC"/>
                </a:solidFill>
                <a:highlight>
                  <a:srgbClr val="FFFF00"/>
                </a:highlight>
              </a:rPr>
              <a:t>Programming Languages:</a:t>
            </a:r>
            <a:br>
              <a:rPr lang="en-US" altLang="en-US" dirty="0">
                <a:highlight>
                  <a:srgbClr val="FFFF00"/>
                </a:highlight>
              </a:rPr>
            </a:br>
            <a:r>
              <a:rPr lang="en-US" altLang="en-US" sz="2800" dirty="0">
                <a:highlight>
                  <a:srgbClr val="FFFF00"/>
                </a:highlight>
              </a:rPr>
              <a:t>Common Language Elements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9D864EF-4F0D-7A87-411A-88743C474E18}"/>
              </a:ext>
            </a:extLst>
          </p:cNvPr>
          <p:cNvSpPr txBox="1">
            <a:spLocks noChangeArrowheads="1"/>
          </p:cNvSpPr>
          <p:nvPr/>
        </p:nvSpPr>
        <p:spPr>
          <a:xfrm>
            <a:off x="1031875" y="1676400"/>
            <a:ext cx="698023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/>
          </a:p>
          <a:p>
            <a:pPr marL="461963" indent="-461963"/>
            <a:r>
              <a:rPr lang="en-US" altLang="en-US" dirty="0">
                <a:solidFill>
                  <a:srgbClr val="0000CC"/>
                </a:solidFill>
              </a:rPr>
              <a:t>Common concepts to all programming languages:</a:t>
            </a:r>
          </a:p>
          <a:p>
            <a:pPr marL="914400" lvl="1" indent="-457200"/>
            <a:r>
              <a:rPr lang="en-US" altLang="en-US" sz="2800" dirty="0"/>
              <a:t>Keywords: public, static, void, return</a:t>
            </a:r>
          </a:p>
          <a:p>
            <a:pPr marL="914400" lvl="1" indent="-457200"/>
            <a:r>
              <a:rPr lang="en-US" altLang="en-US" sz="2800" dirty="0"/>
              <a:t>Operators: *, /, +, -, %</a:t>
            </a:r>
          </a:p>
          <a:p>
            <a:pPr marL="914400" lvl="1" indent="-457200"/>
            <a:r>
              <a:rPr lang="en-US" altLang="en-US" sz="2800" dirty="0"/>
              <a:t>Punctuation: </a:t>
            </a:r>
            <a:r>
              <a:rPr lang="en-US" altLang="en-US" sz="2800" b="1" dirty="0"/>
              <a:t>,</a:t>
            </a:r>
            <a:r>
              <a:rPr lang="en-US" altLang="en-US" sz="2800" dirty="0"/>
              <a:t> , </a:t>
            </a:r>
            <a:r>
              <a:rPr lang="en-US" altLang="en-US" sz="2800" b="1" dirty="0"/>
              <a:t>;</a:t>
            </a:r>
            <a:r>
              <a:rPr lang="en-US" altLang="en-US" sz="2800" dirty="0"/>
              <a:t>, </a:t>
            </a:r>
          </a:p>
          <a:p>
            <a:pPr marL="914400" lvl="1" indent="-457200"/>
            <a:r>
              <a:rPr lang="en-US" altLang="en-US" sz="2800" dirty="0"/>
              <a:t>Programmer-defined identifiers</a:t>
            </a:r>
          </a:p>
          <a:p>
            <a:pPr marL="914400" lvl="1" indent="-457200"/>
            <a:r>
              <a:rPr lang="en-US" altLang="en-US" sz="2800" dirty="0"/>
              <a:t>Strict syntactic rules.</a:t>
            </a:r>
          </a:p>
        </p:txBody>
      </p:sp>
    </p:spTree>
    <p:extLst>
      <p:ext uri="{BB962C8B-B14F-4D97-AF65-F5344CB8AC3E}">
        <p14:creationId xmlns:p14="http://schemas.microsoft.com/office/powerpoint/2010/main" val="366496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75FF4E-2379-60B7-1D77-7FF7BA4B3B1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9491"/>
            <a:ext cx="6248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Programming Languages</a:t>
            </a:r>
            <a:br>
              <a:rPr lang="en-US" altLang="en-US" sz="3200" dirty="0"/>
            </a:br>
            <a:r>
              <a:rPr lang="en-US" altLang="en-US" sz="3200" dirty="0">
                <a:highlight>
                  <a:srgbClr val="FFFF00"/>
                </a:highlight>
              </a:rPr>
              <a:t>An Example of a Java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B6CE8-0579-31A7-3165-8DE2F22922C8}"/>
              </a:ext>
            </a:extLst>
          </p:cNvPr>
          <p:cNvSpPr txBox="1"/>
          <p:nvPr/>
        </p:nvSpPr>
        <p:spPr>
          <a:xfrm>
            <a:off x="1144731" y="2115439"/>
            <a:ext cx="8947123" cy="2871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public class HelloWorld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{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public static void main(String[]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args</a:t>
            </a:r>
            <a:r>
              <a:rPr lang="en-US" altLang="en-US" sz="2800" b="1" dirty="0">
                <a:latin typeface="Courier New" panose="02070309020205020404" pitchFamily="49" charset="0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{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    String message =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Hello World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8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(message +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);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299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EB9E1C-4D8F-DB11-A012-260CE646394B}"/>
              </a:ext>
            </a:extLst>
          </p:cNvPr>
          <p:cNvSpPr txBox="1">
            <a:spLocks noChangeArrowheads="1"/>
          </p:cNvSpPr>
          <p:nvPr/>
        </p:nvSpPr>
        <p:spPr>
          <a:xfrm>
            <a:off x="1020186" y="270164"/>
            <a:ext cx="6248400" cy="1296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br>
              <a:rPr lang="en-US" altLang="en-US" sz="3200"/>
            </a:br>
            <a:r>
              <a:rPr lang="en-US" altLang="en-US" sz="3200"/>
              <a:t>An Example of a Java Program</a:t>
            </a:r>
            <a:br>
              <a:rPr lang="en-US" altLang="en-US" sz="3200"/>
            </a:br>
            <a:r>
              <a:rPr lang="en-US" altLang="en-US" sz="3200"/>
              <a:t>Coding Listing – Payroll.java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2CD13FD-1069-CCD0-C73C-668C16955AEE}"/>
              </a:ext>
            </a:extLst>
          </p:cNvPr>
          <p:cNvSpPr txBox="1">
            <a:spLocks noChangeArrowheads="1"/>
          </p:cNvSpPr>
          <p:nvPr/>
        </p:nvSpPr>
        <p:spPr>
          <a:xfrm>
            <a:off x="1020186" y="1728355"/>
            <a:ext cx="9535392" cy="5046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public class Payroll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{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public static void main(String[] args)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{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    int hours = 40;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	 double grossPay, payrate = 25.0;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	 grossPay = hours * payrate;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    System.out.println(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        “Your gross pay is $” + grossPay);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}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403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592359-E8AD-CB0E-4B83-70EC721AD969}"/>
              </a:ext>
            </a:extLst>
          </p:cNvPr>
          <p:cNvSpPr txBox="1">
            <a:spLocks noChangeArrowheads="1"/>
          </p:cNvSpPr>
          <p:nvPr/>
        </p:nvSpPr>
        <p:spPr>
          <a:xfrm>
            <a:off x="1257300" y="221301"/>
            <a:ext cx="6629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Programming Languages</a:t>
            </a:r>
            <a:br>
              <a:rPr lang="en-US" altLang="en-US" sz="3200" dirty="0"/>
            </a:br>
            <a:r>
              <a:rPr lang="en-US" altLang="en-US" sz="3200" dirty="0"/>
              <a:t>Sample Programs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46311F4-E206-EE90-3187-6427429904E3}"/>
              </a:ext>
            </a:extLst>
          </p:cNvPr>
          <p:cNvSpPr txBox="1">
            <a:spLocks noChangeArrowheads="1"/>
          </p:cNvSpPr>
          <p:nvPr/>
        </p:nvSpPr>
        <p:spPr>
          <a:xfrm>
            <a:off x="1315844" y="1721005"/>
            <a:ext cx="793966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800"/>
              </a:spcAft>
            </a:pPr>
            <a:r>
              <a:rPr lang="en-US" altLang="en-US" sz="2400" dirty="0">
                <a:highlight>
                  <a:srgbClr val="FFFF00"/>
                </a:highlight>
              </a:rPr>
              <a:t>Keywords</a:t>
            </a:r>
            <a:r>
              <a:rPr lang="en-US" altLang="en-US" sz="2400" dirty="0"/>
              <a:t> in the sample program are:</a:t>
            </a:r>
            <a:br>
              <a:rPr lang="en-US" altLang="en-US" sz="2400" dirty="0"/>
            </a:br>
            <a:endParaRPr lang="en-US" altLang="en-US" sz="2400" dirty="0"/>
          </a:p>
          <a:p>
            <a:endParaRPr lang="en-US" altLang="en-US" sz="2400" dirty="0"/>
          </a:p>
          <a:p>
            <a:pPr marL="401638" indent="-401638">
              <a:spcBef>
                <a:spcPts val="2400"/>
              </a:spcBef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Keywords are lower-case</a:t>
            </a:r>
            <a:r>
              <a:rPr lang="en-US" altLang="en-US" sz="2400" dirty="0">
                <a:highlight>
                  <a:srgbClr val="FFFF00"/>
                </a:highlight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(Java is a case-sensitive language).</a:t>
            </a:r>
          </a:p>
          <a:p>
            <a:pPr marL="401638" indent="-401638"/>
            <a:r>
              <a:rPr lang="en-US" altLang="en-US" sz="2400" dirty="0"/>
              <a:t>Keywords </a:t>
            </a:r>
            <a:r>
              <a:rPr lang="en-US" altLang="en-US" sz="2400" dirty="0">
                <a:highlight>
                  <a:srgbClr val="FFFF00"/>
                </a:highlight>
              </a:rPr>
              <a:t>cannot be used as a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programmer-defined identifier</a:t>
            </a:r>
            <a:r>
              <a:rPr lang="en-US" altLang="en-US" sz="2400" dirty="0">
                <a:solidFill>
                  <a:srgbClr val="0000CC"/>
                </a:solidFill>
              </a:rPr>
              <a:t> (or programmer-defined name).</a:t>
            </a:r>
          </a:p>
          <a:p>
            <a:pPr marL="914400" lvl="1" indent="-457200"/>
            <a:r>
              <a:rPr lang="en-US" altLang="en-US" dirty="0">
                <a:solidFill>
                  <a:srgbClr val="0000CC"/>
                </a:solidFill>
              </a:rPr>
              <a:t>Name of a variable</a:t>
            </a:r>
          </a:p>
          <a:p>
            <a:pPr marL="914400" lvl="1" indent="-457200"/>
            <a:r>
              <a:rPr lang="en-US" altLang="en-US" dirty="0">
                <a:solidFill>
                  <a:srgbClr val="0000CC"/>
                </a:solidFill>
              </a:rPr>
              <a:t>Name of a memory location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72158C7-5019-BB33-890C-C99437E7D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357004"/>
            <a:ext cx="233060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b="1" dirty="0">
                <a:latin typeface="Courier New" panose="02070309020205020404" pitchFamily="49" charset="0"/>
              </a:rPr>
              <a:t> static</a:t>
            </a:r>
          </a:p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b="1" dirty="0">
                <a:latin typeface="Courier New" panose="02070309020205020404" pitchFamily="49" charset="0"/>
              </a:rPr>
              <a:t> void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5076039-D833-A42B-2B66-F9EF374C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71" y="2367395"/>
            <a:ext cx="242395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  <a:tabLst>
                <a:tab pos="858838" algn="l"/>
              </a:tabLst>
            </a:pPr>
            <a:r>
              <a:rPr lang="en-US" altLang="en-US" sz="2400" b="1" dirty="0">
                <a:latin typeface="Courier New" panose="02070309020205020404" pitchFamily="49" charset="0"/>
              </a:rPr>
              <a:t> public</a:t>
            </a:r>
          </a:p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  <a:tabLst>
                <a:tab pos="858838" algn="l"/>
              </a:tabLst>
            </a:pPr>
            <a:r>
              <a:rPr lang="en-US" altLang="en-US" sz="2400" b="1" dirty="0">
                <a:latin typeface="Courier New" panose="02070309020205020404" pitchFamily="49" charset="0"/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03681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54F5E0-EB7F-FA1D-1BC6-A73DE835E4E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41300"/>
            <a:ext cx="6629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br>
              <a:rPr lang="en-US" altLang="en-US"/>
            </a:br>
            <a:r>
              <a:rPr lang="en-US" altLang="en-US" sz="2800"/>
              <a:t>Sample Programs</a:t>
            </a:r>
            <a:endParaRPr lang="en-US" altLang="en-US" sz="28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54A868-8986-5DEC-A775-86E343603A10}"/>
              </a:ext>
            </a:extLst>
          </p:cNvPr>
          <p:cNvSpPr txBox="1">
            <a:spLocks noChangeArrowheads="1"/>
          </p:cNvSpPr>
          <p:nvPr/>
        </p:nvSpPr>
        <p:spPr>
          <a:xfrm>
            <a:off x="1085222" y="1914525"/>
            <a:ext cx="7372978" cy="43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sz="2400" dirty="0"/>
              <a:t>Names of methods are:</a:t>
            </a:r>
            <a:br>
              <a:rPr lang="en-US" altLang="en-US" sz="2400" dirty="0"/>
            </a:br>
            <a:endParaRPr lang="en-US" altLang="en-US" sz="2400" dirty="0"/>
          </a:p>
          <a:p>
            <a:endParaRPr lang="en-US" altLang="en-US" sz="2400" dirty="0"/>
          </a:p>
          <a:p>
            <a:pPr>
              <a:spcBef>
                <a:spcPts val="2400"/>
              </a:spcBef>
            </a:pPr>
            <a:r>
              <a:rPr lang="en-US" altLang="en-US" sz="2400" dirty="0"/>
              <a:t>System</a:t>
            </a:r>
            <a:r>
              <a:rPr lang="en-US" altLang="en-US" sz="2400" dirty="0">
                <a:solidFill>
                  <a:srgbClr val="0000CC"/>
                </a:solidFill>
              </a:rPr>
              <a:t>:  a final class, a default package in Java, and cannot be instantiated. 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out</a:t>
            </a:r>
            <a:r>
              <a:rPr lang="en-US" altLang="en-US" sz="2400" dirty="0">
                <a:solidFill>
                  <a:srgbClr val="0000CC"/>
                </a:solidFill>
              </a:rPr>
              <a:t>: 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a public </a:t>
            </a:r>
            <a:r>
              <a:rPr lang="en-US" altLang="en-US" sz="2400" dirty="0">
                <a:solidFill>
                  <a:srgbClr val="0000CC"/>
                </a:solidFill>
              </a:rPr>
              <a:t>(its access specifier) and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static member field of System class,</a:t>
            </a:r>
            <a:r>
              <a:rPr lang="en-US" altLang="en-US" sz="2400" dirty="0">
                <a:solidFill>
                  <a:srgbClr val="0000CC"/>
                </a:solidFill>
              </a:rPr>
              <a:t> and is of type </a:t>
            </a:r>
            <a:r>
              <a:rPr lang="en-US" altLang="en-US" sz="2400" dirty="0" err="1">
                <a:solidFill>
                  <a:srgbClr val="0000CC"/>
                </a:solidFill>
              </a:rPr>
              <a:t>PrintStream</a:t>
            </a:r>
            <a:r>
              <a:rPr lang="en-US" altLang="en-US" sz="2400" dirty="0">
                <a:solidFill>
                  <a:srgbClr val="0000CC"/>
                </a:solidFill>
              </a:rPr>
              <a:t>. </a:t>
            </a:r>
          </a:p>
          <a:p>
            <a:pPr>
              <a:spcBef>
                <a:spcPts val="2400"/>
              </a:spcBef>
            </a:pPr>
            <a:r>
              <a:rPr lang="en-US" altLang="en-US" sz="2400" dirty="0" err="1">
                <a:highlight>
                  <a:srgbClr val="FFFF00"/>
                </a:highlight>
              </a:rPr>
              <a:t>println</a:t>
            </a:r>
            <a:r>
              <a:rPr lang="en-US" altLang="en-US" sz="2400" dirty="0">
                <a:highlight>
                  <a:srgbClr val="FFFF00"/>
                </a:highlight>
              </a:rPr>
              <a:t>()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is </a:t>
            </a:r>
            <a:r>
              <a:rPr lang="en-US" altLang="en-US" sz="2400" dirty="0">
                <a:solidFill>
                  <a:srgbClr val="0000CC"/>
                </a:solidFill>
              </a:rPr>
              <a:t>an overloaded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method</a:t>
            </a:r>
            <a:r>
              <a:rPr lang="en-US" altLang="en-US" sz="2400" dirty="0">
                <a:solidFill>
                  <a:srgbClr val="0000CC"/>
                </a:solidFill>
              </a:rPr>
              <a:t> of </a:t>
            </a:r>
            <a:r>
              <a:rPr lang="en-US" altLang="en-US" sz="2400" dirty="0" err="1">
                <a:solidFill>
                  <a:srgbClr val="0000CC"/>
                </a:solidFill>
              </a:rPr>
              <a:t>PrintStream</a:t>
            </a:r>
            <a:r>
              <a:rPr lang="en-US" altLang="en-US" sz="2400" dirty="0">
                <a:solidFill>
                  <a:srgbClr val="0000CC"/>
                </a:solidFill>
              </a:rPr>
              <a:t> class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FD351AB-489F-6ECF-F1AA-E426D8E9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33650"/>
            <a:ext cx="220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b="1" dirty="0">
                <a:latin typeface="Courier New" panose="02070309020205020404" pitchFamily="49" charset="0"/>
              </a:rPr>
              <a:t>main()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27AAD3D-D37A-4C69-BD56-47312241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33650"/>
            <a:ext cx="250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b="1" dirty="0" err="1">
                <a:latin typeface="Courier New" panose="02070309020205020404" pitchFamily="49" charset="0"/>
              </a:rPr>
              <a:t>println</a:t>
            </a:r>
            <a:r>
              <a:rPr lang="en-US" altLang="en-US" sz="2400" b="1" dirty="0"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A351CCA-AAB7-4CB6-5F6B-D1369B6D8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04429"/>
            <a:ext cx="6826250" cy="406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b="1" dirty="0">
                <a:latin typeface="Courier New" panose="02070309020205020404" pitchFamily="49" charset="0"/>
              </a:rPr>
              <a:t>();</a:t>
            </a:r>
            <a:r>
              <a:rPr lang="en-US" altLang="en-US" sz="1800" b="1" dirty="0">
                <a:latin typeface="+mn-lt"/>
              </a:rPr>
              <a:t>//Leave a line space</a:t>
            </a:r>
          </a:p>
        </p:txBody>
      </p:sp>
    </p:spTree>
    <p:extLst>
      <p:ext uri="{BB962C8B-B14F-4D97-AF65-F5344CB8AC3E}">
        <p14:creationId xmlns:p14="http://schemas.microsoft.com/office/powerpoint/2010/main" val="409117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329F2F-942D-CD69-B5CB-875D70B314C2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152400"/>
            <a:ext cx="5638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90EB376-8D2A-2A0D-B632-024A32FB8305}"/>
              </a:ext>
            </a:extLst>
          </p:cNvPr>
          <p:cNvSpPr txBox="1">
            <a:spLocks noChangeArrowheads="1"/>
          </p:cNvSpPr>
          <p:nvPr/>
        </p:nvSpPr>
        <p:spPr>
          <a:xfrm>
            <a:off x="1066799" y="1752600"/>
            <a:ext cx="823331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Semi-colons (;)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used to end Java statements;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not all lines of a Java program end a statement.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String message = "Hello World";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	</a:t>
            </a:r>
            <a:r>
              <a:rPr lang="en-US" altLang="en-US" sz="2400" b="1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(message + "!");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	</a:t>
            </a:r>
            <a:r>
              <a:rPr lang="en-US" altLang="en-US" sz="2400" b="1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(message + "!"                 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	+ " My name is John Kenny. "         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	+ "I have $" + (20 </a:t>
            </a:r>
            <a:r>
              <a:rPr lang="en-US" alt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40)+ ".");</a:t>
            </a:r>
          </a:p>
          <a:p>
            <a:pPr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learning Java is to learn where to properly use punctuation.</a:t>
            </a:r>
          </a:p>
        </p:txBody>
      </p:sp>
    </p:spTree>
    <p:extLst>
      <p:ext uri="{BB962C8B-B14F-4D97-AF65-F5344CB8AC3E}">
        <p14:creationId xmlns:p14="http://schemas.microsoft.com/office/powerpoint/2010/main" val="312116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B2F04F-E81B-00CC-9347-2503F59C4416}"/>
              </a:ext>
            </a:extLst>
          </p:cNvPr>
          <p:cNvSpPr txBox="1">
            <a:spLocks noChangeArrowheads="1"/>
          </p:cNvSpPr>
          <p:nvPr/>
        </p:nvSpPr>
        <p:spPr>
          <a:xfrm>
            <a:off x="1108364" y="331066"/>
            <a:ext cx="69342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br>
              <a:rPr lang="en-US" altLang="en-US"/>
            </a:br>
            <a:r>
              <a:rPr lang="en-US" altLang="en-US" sz="2800"/>
              <a:t>Lines vs Statements</a:t>
            </a:r>
            <a:endParaRPr lang="en-US" altLang="en-US" sz="28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E794DAE-355A-40EC-395E-99B2B646BBF9}"/>
              </a:ext>
            </a:extLst>
          </p:cNvPr>
          <p:cNvSpPr txBox="1">
            <a:spLocks noChangeArrowheads="1"/>
          </p:cNvSpPr>
          <p:nvPr/>
        </p:nvSpPr>
        <p:spPr>
          <a:xfrm>
            <a:off x="1108364" y="1712113"/>
            <a:ext cx="8507704" cy="501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highlight>
                  <a:srgbClr val="FFFF00"/>
                </a:highlight>
              </a:rPr>
              <a:t>There are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differences between lines and statements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/>
              <a:t>when discussing source code.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dirty="0">
                <a:latin typeface="Courier New" panose="02070309020205020404" pitchFamily="49" charset="0"/>
              </a:rPr>
              <a:t>(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                 message);</a:t>
            </a:r>
          </a:p>
          <a:p>
            <a:pPr marL="457200" indent="-457200">
              <a:defRPr/>
            </a:pPr>
            <a:r>
              <a:rPr lang="en-US" altLang="en-US" sz="2400" dirty="0"/>
              <a:t>This is one Java statement written using two lines.     </a:t>
            </a:r>
          </a:p>
          <a:p>
            <a:pPr marL="457200" indent="-457200">
              <a:buNone/>
              <a:defRPr/>
            </a:pPr>
            <a:r>
              <a:rPr lang="en-US" altLang="en-US" sz="2400" dirty="0"/>
              <a:t>       Do you see the difference?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		</a:t>
            </a:r>
            <a:r>
              <a:rPr lang="en-US" altLang="en-US" sz="24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dirty="0">
                <a:latin typeface="Courier New" panose="02070309020205020404" pitchFamily="49" charset="0"/>
              </a:rPr>
              <a:t>(message);</a:t>
            </a:r>
            <a:endParaRPr lang="en-US" altLang="en-US" sz="2400" dirty="0"/>
          </a:p>
          <a:p>
            <a:pPr marL="457200" indent="-457200">
              <a:defRPr/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0000CC"/>
                </a:solidFill>
              </a:rPr>
              <a:t>statement</a:t>
            </a:r>
            <a:r>
              <a:rPr lang="en-US" altLang="en-US" sz="2400" dirty="0"/>
              <a:t> is a complete Java instruction that causes the computer’s output device to perform an action.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</a:rPr>
              <a:t> 		</a:t>
            </a:r>
            <a:r>
              <a:rPr lang="en-US" altLang="en-US" sz="2400" dirty="0" err="1">
                <a:solidFill>
                  <a:srgbClr val="0000CC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(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       “Your gross pay is $” + </a:t>
            </a:r>
            <a:r>
              <a:rPr lang="en-US" altLang="en-US" sz="2400" dirty="0" err="1">
                <a:solidFill>
                  <a:srgbClr val="0000CC"/>
                </a:solidFill>
                <a:latin typeface="Courier New" panose="02070309020205020404" pitchFamily="49" charset="0"/>
              </a:rPr>
              <a:t>grossPay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);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071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99DD51-F542-F879-B091-26515E3F12F6}"/>
              </a:ext>
            </a:extLst>
          </p:cNvPr>
          <p:cNvSpPr txBox="1">
            <a:spLocks noChangeArrowheads="1"/>
          </p:cNvSpPr>
          <p:nvPr/>
        </p:nvSpPr>
        <p:spPr>
          <a:xfrm>
            <a:off x="882650" y="304800"/>
            <a:ext cx="6096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highlight>
                  <a:srgbClr val="FFFF00"/>
                </a:highlight>
              </a:rPr>
              <a:t>Programming Languages</a:t>
            </a:r>
            <a:br>
              <a:rPr lang="en-US" altLang="en-US" sz="3200" dirty="0">
                <a:highlight>
                  <a:srgbClr val="FFFF00"/>
                </a:highlight>
              </a:rPr>
            </a:br>
            <a:r>
              <a:rPr lang="en-US" altLang="en-US" sz="2800" dirty="0">
                <a:highlight>
                  <a:srgbClr val="FFFF00"/>
                </a:highlight>
              </a:rPr>
              <a:t>Variables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EAAB73-B584-49CA-4EC3-7F362B454C6B}"/>
              </a:ext>
            </a:extLst>
          </p:cNvPr>
          <p:cNvSpPr txBox="1">
            <a:spLocks noChangeArrowheads="1"/>
          </p:cNvSpPr>
          <p:nvPr/>
        </p:nvSpPr>
        <p:spPr>
          <a:xfrm>
            <a:off x="1067380" y="1541657"/>
            <a:ext cx="8466911" cy="5237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Data</a:t>
            </a:r>
            <a:r>
              <a:rPr lang="en-US" altLang="en-US" sz="2400" dirty="0"/>
              <a:t> in a Java program is </a:t>
            </a:r>
            <a:r>
              <a:rPr lang="en-US" altLang="en-US" sz="2400" dirty="0">
                <a:solidFill>
                  <a:srgbClr val="0000CC"/>
                </a:solidFill>
              </a:rPr>
              <a:t>stored in memory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Variable name </a:t>
            </a:r>
            <a:r>
              <a:rPr lang="en-US" altLang="en-US" sz="2400" dirty="0"/>
              <a:t>represents a </a:t>
            </a:r>
            <a:r>
              <a:rPr lang="en-US" altLang="en-US" sz="2400" dirty="0">
                <a:solidFill>
                  <a:srgbClr val="0000CC"/>
                </a:solidFill>
              </a:rPr>
              <a:t>location in memory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/>
              <a:t>Variables in Java are sometimes called </a:t>
            </a:r>
            <a:r>
              <a:rPr lang="en-US" altLang="en-US" sz="2400" dirty="0">
                <a:solidFill>
                  <a:srgbClr val="0000CC"/>
                </a:solidFill>
              </a:rPr>
              <a:t>fields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Variables</a:t>
            </a:r>
            <a:r>
              <a:rPr lang="en-US" altLang="en-US" sz="2400" dirty="0">
                <a:highlight>
                  <a:srgbClr val="FFFF00"/>
                </a:highlight>
              </a:rPr>
              <a:t> are created by the programmer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and are called programmer-defined identifiers</a:t>
            </a:r>
            <a:r>
              <a:rPr lang="en-US" altLang="en-US" sz="2400" dirty="0">
                <a:highlight>
                  <a:srgbClr val="FFFF00"/>
                </a:highlight>
              </a:rPr>
              <a:t>.</a:t>
            </a:r>
            <a:br>
              <a:rPr lang="en-US" altLang="en-US" sz="2400" dirty="0"/>
            </a:br>
            <a:endParaRPr lang="en-US" altLang="en-US" sz="2400" dirty="0"/>
          </a:p>
          <a:p>
            <a:pPr lvl="2">
              <a:buFontTx/>
              <a:buNone/>
              <a:defRPr/>
            </a:pPr>
            <a:r>
              <a:rPr lang="en-US" altLang="en-US" sz="2400" b="1" dirty="0"/>
              <a:t>example:	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hours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40;</a:t>
            </a:r>
            <a:b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     The </a:t>
            </a:r>
            <a:r>
              <a:rPr lang="en-US" altLang="en-US" sz="2400" dirty="0">
                <a:solidFill>
                  <a:srgbClr val="0000CC"/>
                </a:solidFill>
              </a:rPr>
              <a:t>variable </a:t>
            </a:r>
            <a:r>
              <a:rPr lang="en-US" altLang="en-US" sz="2400" i="1" dirty="0">
                <a:solidFill>
                  <a:srgbClr val="0000CC"/>
                </a:solidFill>
              </a:rPr>
              <a:t>hours</a:t>
            </a:r>
            <a:r>
              <a:rPr lang="en-US" altLang="en-US" sz="2400" dirty="0"/>
              <a:t> is created as an integer and assigned 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     the value of 40.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697A521-77F2-3891-9FFD-928190F3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5649913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hours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(0x204)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0C420-0094-12CF-8A79-F253675E9DA4}"/>
              </a:ext>
            </a:extLst>
          </p:cNvPr>
          <p:cNvSpPr txBox="1"/>
          <p:nvPr/>
        </p:nvSpPr>
        <p:spPr>
          <a:xfrm>
            <a:off x="2914650" y="5691188"/>
            <a:ext cx="5424488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00000000 00000000 00000000 00101000</a:t>
            </a: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692C23BD-2D6D-0710-8EDD-536E744064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5922963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1097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8C0B42F-7B35-1541-BB6B-5C49D58D1676}"/>
              </a:ext>
            </a:extLst>
          </p:cNvPr>
          <p:cNvSpPr txBox="1">
            <a:spLocks noChangeArrowheads="1"/>
          </p:cNvSpPr>
          <p:nvPr/>
        </p:nvSpPr>
        <p:spPr>
          <a:xfrm>
            <a:off x="1085850" y="344488"/>
            <a:ext cx="64008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Programming Languages</a:t>
            </a:r>
            <a:br>
              <a:rPr lang="en-US" altLang="en-US"/>
            </a:br>
            <a:r>
              <a:rPr lang="en-US" altLang="en-US" sz="2800"/>
              <a:t>Variables</a:t>
            </a:r>
            <a:endParaRPr lang="en-US" altLang="en-US" sz="2800" dirty="0"/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9EC80220-1305-6C9E-5509-A2DFF3F2C9C6}"/>
              </a:ext>
            </a:extLst>
          </p:cNvPr>
          <p:cNvGrpSpPr>
            <a:grpSpLocks/>
          </p:cNvGrpSpPr>
          <p:nvPr/>
        </p:nvGrpSpPr>
        <p:grpSpPr bwMode="auto">
          <a:xfrm>
            <a:off x="4010025" y="2547361"/>
            <a:ext cx="5819775" cy="3427412"/>
            <a:chOff x="1584" y="1584"/>
            <a:chExt cx="1872" cy="196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Rectangle 30">
              <a:extLst>
                <a:ext uri="{FF2B5EF4-FFF2-40B4-BE49-F238E27FC236}">
                  <a16:creationId xmlns:a16="http://schemas.microsoft.com/office/drawing/2014/main" id="{FF41F1E6-9C35-B465-B14F-63096F655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3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FBC9BBCD-77BF-EE8D-4761-ADAEFCC86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87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D29D0B76-6832-0EA3-C5E3-3A0F09B2B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108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Rectangle 33">
              <a:extLst>
                <a:ext uri="{FF2B5EF4-FFF2-40B4-BE49-F238E27FC236}">
                  <a16:creationId xmlns:a16="http://schemas.microsoft.com/office/drawing/2014/main" id="{8B2F01A5-D0C4-79C4-89BD-C8BFCE34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35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8" name="Rectangle 34">
              <a:extLst>
                <a:ext uri="{FF2B5EF4-FFF2-40B4-BE49-F238E27FC236}">
                  <a16:creationId xmlns:a16="http://schemas.microsoft.com/office/drawing/2014/main" id="{4BAA935A-63AB-73CC-69A7-D70AB2C35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59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9" name="Rectangle 35">
              <a:extLst>
                <a:ext uri="{FF2B5EF4-FFF2-40B4-BE49-F238E27FC236}">
                  <a16:creationId xmlns:a16="http://schemas.microsoft.com/office/drawing/2014/main" id="{50A74278-5579-9A4D-54B6-7348572E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656A727A-A167-3746-346A-1FD9E2C1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7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Rectangle 37">
              <a:extLst>
                <a:ext uri="{FF2B5EF4-FFF2-40B4-BE49-F238E27FC236}">
                  <a16:creationId xmlns:a16="http://schemas.microsoft.com/office/drawing/2014/main" id="{7E8785A6-B939-DB38-642D-E2CF3609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31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Text Box 38">
              <a:extLst>
                <a:ext uri="{FF2B5EF4-FFF2-40B4-BE49-F238E27FC236}">
                  <a16:creationId xmlns:a16="http://schemas.microsoft.com/office/drawing/2014/main" id="{4D5834E3-36E8-6DCA-2416-D98C2179F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5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0x000</a:t>
              </a:r>
            </a:p>
          </p:txBody>
        </p:sp>
        <p:sp>
          <p:nvSpPr>
            <p:cNvPr id="13" name="Text Box 39">
              <a:extLst>
                <a:ext uri="{FF2B5EF4-FFF2-40B4-BE49-F238E27FC236}">
                  <a16:creationId xmlns:a16="http://schemas.microsoft.com/office/drawing/2014/main" id="{24FE1838-F608-F9B6-755B-DAF7CCBB0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0x004</a:t>
              </a:r>
            </a:p>
          </p:txBody>
        </p:sp>
        <p:sp>
          <p:nvSpPr>
            <p:cNvPr id="14" name="Text Box 40">
              <a:extLst>
                <a:ext uri="{FF2B5EF4-FFF2-40B4-BE49-F238E27FC236}">
                  <a16:creationId xmlns:a16="http://schemas.microsoft.com/office/drawing/2014/main" id="{D26B8724-C01B-1875-EB9B-48E9B8E36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06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0x008</a:t>
              </a:r>
            </a:p>
          </p:txBody>
        </p:sp>
        <p:sp>
          <p:nvSpPr>
            <p:cNvPr id="15" name="Text Box 41">
              <a:extLst>
                <a:ext uri="{FF2B5EF4-FFF2-40B4-BE49-F238E27FC236}">
                  <a16:creationId xmlns:a16="http://schemas.microsoft.com/office/drawing/2014/main" id="{6C97C3DC-4C0A-C2C6-3BF7-7BF97414C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304"/>
              <a:ext cx="323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0x00C</a:t>
              </a:r>
            </a:p>
          </p:txBody>
        </p:sp>
        <p:sp>
          <p:nvSpPr>
            <p:cNvPr id="16" name="Text Box 42">
              <a:extLst>
                <a:ext uri="{FF2B5EF4-FFF2-40B4-BE49-F238E27FC236}">
                  <a16:creationId xmlns:a16="http://schemas.microsoft.com/office/drawing/2014/main" id="{1249013A-7484-36EC-97D6-DA4DDD3DE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54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0x010</a:t>
              </a:r>
            </a:p>
          </p:txBody>
        </p:sp>
        <p:sp>
          <p:nvSpPr>
            <p:cNvPr id="17" name="Text Box 43">
              <a:extLst>
                <a:ext uri="{FF2B5EF4-FFF2-40B4-BE49-F238E27FC236}">
                  <a16:creationId xmlns:a16="http://schemas.microsoft.com/office/drawing/2014/main" id="{81E9B7A8-F24A-BA1C-5006-3AF0EC208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78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0x014</a:t>
              </a:r>
            </a:p>
          </p:txBody>
        </p:sp>
        <p:sp>
          <p:nvSpPr>
            <p:cNvPr id="18" name="Text Box 44">
              <a:extLst>
                <a:ext uri="{FF2B5EF4-FFF2-40B4-BE49-F238E27FC236}">
                  <a16:creationId xmlns:a16="http://schemas.microsoft.com/office/drawing/2014/main" id="{683CF47C-6B00-4AD5-E56F-FBC7738D8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02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0x018</a:t>
              </a:r>
            </a:p>
          </p:txBody>
        </p:sp>
        <p:sp>
          <p:nvSpPr>
            <p:cNvPr id="19" name="Text Box 45">
              <a:extLst>
                <a:ext uri="{FF2B5EF4-FFF2-40B4-BE49-F238E27FC236}">
                  <a16:creationId xmlns:a16="http://schemas.microsoft.com/office/drawing/2014/main" id="{3FDFEB29-2C09-46AE-9B57-DF57047EF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264"/>
              <a:ext cx="323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0x01C</a:t>
              </a:r>
            </a:p>
          </p:txBody>
        </p: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id="{0500C3A7-9B42-D1DB-4F64-51E7E708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94" y="3893553"/>
            <a:ext cx="4043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00000000 00000000 00000000 00101000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31F9D06-E38D-9706-7C13-89BC0708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343" y="3598350"/>
            <a:ext cx="1255713" cy="1647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hours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Its content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has the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value 40</a:t>
            </a:r>
          </a:p>
        </p:txBody>
      </p:sp>
      <p:cxnSp>
        <p:nvCxnSpPr>
          <p:cNvPr id="22" name="Straight Arrow Connector 3">
            <a:extLst>
              <a:ext uri="{FF2B5EF4-FFF2-40B4-BE49-F238E27FC236}">
                <a16:creationId xmlns:a16="http://schemas.microsoft.com/office/drawing/2014/main" id="{DA9CC51A-9C87-40DC-5D5F-091F3A89EF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66645" y="3930253"/>
            <a:ext cx="382587" cy="80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7437025C-6A31-EB48-9E00-7FD684968045}"/>
              </a:ext>
            </a:extLst>
          </p:cNvPr>
          <p:cNvSpPr txBox="1">
            <a:spLocks noChangeArrowheads="1"/>
          </p:cNvSpPr>
          <p:nvPr/>
        </p:nvSpPr>
        <p:spPr>
          <a:xfrm>
            <a:off x="1085850" y="1675461"/>
            <a:ext cx="7069120" cy="721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/>
              <a:t>Variable is simply </a:t>
            </a:r>
            <a:r>
              <a:rPr lang="en-US" altLang="en-US" sz="2600" dirty="0">
                <a:solidFill>
                  <a:srgbClr val="0000CC"/>
                </a:solidFill>
              </a:rPr>
              <a:t>a name given to represent a location in memory.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0222758-071B-86FA-E333-AF539C3E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201" y="1233958"/>
            <a:ext cx="4717701" cy="35001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example:	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hours = 40;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131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9F4A1DF-5979-0A77-B1B4-115BCB6D0FC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50825"/>
            <a:ext cx="5334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br>
              <a:rPr lang="en-US" altLang="en-US"/>
            </a:br>
            <a:r>
              <a:rPr lang="en-US" altLang="en-US" sz="2800"/>
              <a:t>Variables</a:t>
            </a:r>
            <a:endParaRPr lang="en-US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A0CD6-9366-9A0B-BA6C-F7B88956E5BE}"/>
              </a:ext>
            </a:extLst>
          </p:cNvPr>
          <p:cNvSpPr txBox="1"/>
          <p:nvPr/>
        </p:nvSpPr>
        <p:spPr>
          <a:xfrm>
            <a:off x="5767388" y="838200"/>
            <a:ext cx="29845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00000000 -- 01001000 </a:t>
            </a: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0204B627-27CE-9554-127F-DF8EBD71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1409700"/>
            <a:ext cx="4535487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The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Java Virtual Machine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(JVM)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decides where the value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will be placed in memory.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B10F7B-5911-5A0C-0ED9-D0B3EBBFA73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895600"/>
            <a:ext cx="2971800" cy="3128963"/>
            <a:chOff x="1584" y="1584"/>
            <a:chExt cx="1872" cy="197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DC00CE-583F-9C5E-3984-A77162E69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3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C58BC1-82A2-2595-70F8-B0FA57747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87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4D9878-E896-FA8F-1E79-7E364823C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11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678B9A-3EBF-3905-1DEF-DAD9D758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35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F4136C-59A4-916F-0B83-653B7D7B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59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64CDA-ABF7-A247-9206-F34FA02F7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9EEEB9-21DA-4B26-DEBA-C2B024C00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7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B20544-7118-78EE-047D-E50680ECB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31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9A00B2E6-225A-1DDA-5F16-A0B2BAA65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5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0x000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044DA93A-67CB-9E5C-D998-70DC78B6B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5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0x004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B644474A-76F9-00C4-1B4F-6CA5C428D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064"/>
              <a:ext cx="5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0x008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43B6174F-B3A3-ABB7-5927-9E2C8600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304"/>
              <a:ext cx="633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0x00C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8E47D9A3-DFBD-8CF1-A8C6-4D3556474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544"/>
              <a:ext cx="60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0x010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5FED9B6B-950E-767F-73D6-3C7695E79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784"/>
              <a:ext cx="60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0x014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0CE8C377-B5D3-6236-2408-0C30EEF18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024"/>
              <a:ext cx="60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0x018</a:t>
              </a: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2B8ED01B-29E8-C6B8-4924-D9305A7C6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264"/>
              <a:ext cx="633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0x01C</a:t>
              </a:r>
            </a:p>
          </p:txBody>
        </p:sp>
      </p:grpSp>
      <p:sp>
        <p:nvSpPr>
          <p:cNvPr id="22" name="Text Box 23">
            <a:extLst>
              <a:ext uri="{FF2B5EF4-FFF2-40B4-BE49-F238E27FC236}">
                <a16:creationId xmlns:a16="http://schemas.microsoft.com/office/drawing/2014/main" id="{466184BC-F9DF-AA27-EC25-FECD62D5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084638"/>
            <a:ext cx="5003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72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C034D-78D3-EAB8-2654-C02849D2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544" y="4121945"/>
            <a:ext cx="19812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FE7E605F-67C0-76EE-F29C-91CDA012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4068762"/>
            <a:ext cx="5003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72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085B842C-86DA-CFD4-9081-361D92325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4678363"/>
            <a:ext cx="3414572" cy="159180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A7225059-0B24-A6C3-E188-84ABA1EC5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777" y="4678363"/>
            <a:ext cx="3104411" cy="15700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/>
              <a:t>The variable </a:t>
            </a:r>
            <a:r>
              <a:rPr lang="en-US" alt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rgbClr val="0000CC"/>
                </a:solidFill>
              </a:rPr>
              <a:t>a symbolic name for the memory location addressed </a:t>
            </a:r>
            <a:r>
              <a:rPr lang="en-US" altLang="en-US" sz="2400" dirty="0"/>
              <a:t>0x00C.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6E6767A3-5EDE-2BB8-80AC-A623B5E2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2246889"/>
            <a:ext cx="2984199" cy="157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highlight>
                  <a:srgbClr val="FFFF00"/>
                </a:highlight>
              </a:rPr>
              <a:t>Assume that this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variable declaration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highlight>
                  <a:srgbClr val="FFFF00"/>
                </a:highlight>
              </a:rPr>
              <a:t>has been made.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spc="-100" dirty="0">
                <a:solidFill>
                  <a:schemeClr val="accent2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int length = 72;</a:t>
            </a: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D2AB05C0-1CB8-DA60-9441-9EDD729DD0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4807" y="381476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4815CD45-E137-B2A2-0DC6-C711430317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9460" y="4348163"/>
            <a:ext cx="210534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B29096-4398-9EB8-1F1D-22614E48AF7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53975"/>
            <a:ext cx="800100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Computer System: Hardware and Software</a:t>
            </a:r>
            <a:br>
              <a:rPr lang="en-US" altLang="en-US" sz="3200">
                <a:solidFill>
                  <a:srgbClr val="0000CC"/>
                </a:solidFill>
              </a:rPr>
            </a:br>
            <a:r>
              <a:rPr lang="en-US" altLang="en-US" sz="2400">
                <a:solidFill>
                  <a:srgbClr val="0000CC"/>
                </a:solidFill>
              </a:rPr>
              <a:t>Central processing unit.</a:t>
            </a:r>
            <a:r>
              <a:rPr lang="en-US" altLang="en-US" sz="3200">
                <a:solidFill>
                  <a:srgbClr val="0000CC"/>
                </a:solidFill>
              </a:rPr>
              <a:t> 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39EF826-0465-0AB2-3A6B-10638FE2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924" y="1365250"/>
            <a:ext cx="182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The arithmetic and logic unit (ALU)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9725705-4E02-6FD8-229D-39EAFD1A6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924" y="4497898"/>
            <a:ext cx="182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Random access memory (RAM)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19A3116-B051-F654-18E5-C391E2E5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80" y="1093788"/>
            <a:ext cx="6634163" cy="4618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id="{694A16A0-52B3-9A8F-C092-850F0B76A99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59137" y="1832264"/>
            <a:ext cx="2998787" cy="1092233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7">
            <a:extLst>
              <a:ext uri="{FF2B5EF4-FFF2-40B4-BE49-F238E27FC236}">
                <a16:creationId xmlns:a16="http://schemas.microsoft.com/office/drawing/2014/main" id="{ACBDC738-4D02-1593-1C93-1AD596996EB5}"/>
              </a:ext>
            </a:extLst>
          </p:cNvPr>
          <p:cNvCxnSpPr>
            <a:cxnSpLocks/>
          </p:cNvCxnSpPr>
          <p:nvPr/>
        </p:nvCxnSpPr>
        <p:spPr bwMode="auto">
          <a:xfrm flipH="1">
            <a:off x="5559137" y="5005898"/>
            <a:ext cx="2802515" cy="345420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94F45E-BD09-B66B-401B-187736ADB5A7}"/>
              </a:ext>
            </a:extLst>
          </p:cNvPr>
          <p:cNvSpPr txBox="1"/>
          <p:nvPr/>
        </p:nvSpPr>
        <p:spPr>
          <a:xfrm>
            <a:off x="1451263" y="5764212"/>
            <a:ext cx="8534400" cy="11080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Block diagram of a basic computer with a uniprocessor CPU. Black lines indicate data flow, whereas red lines indicate control flow. Arrows indicate the direction of flow.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01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BC684E-5695-56AC-5BBA-D0CB00C7CA89}"/>
              </a:ext>
            </a:extLst>
          </p:cNvPr>
          <p:cNvSpPr txBox="1">
            <a:spLocks noChangeArrowheads="1"/>
          </p:cNvSpPr>
          <p:nvPr/>
        </p:nvSpPr>
        <p:spPr>
          <a:xfrm>
            <a:off x="776288" y="152400"/>
            <a:ext cx="7589837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The Compiler and the Java Virtual Machine</a:t>
            </a:r>
            <a:endParaRPr lang="en-US" altLang="en-US" sz="3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6A22BE-1723-B824-167B-51E6D1731A05}"/>
              </a:ext>
            </a:extLst>
          </p:cNvPr>
          <p:cNvSpPr txBox="1">
            <a:spLocks noChangeArrowheads="1"/>
          </p:cNvSpPr>
          <p:nvPr/>
        </p:nvSpPr>
        <p:spPr>
          <a:xfrm>
            <a:off x="1127124" y="1414347"/>
            <a:ext cx="8953577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1800" dirty="0"/>
              <a:t>workspace – Java – </a:t>
            </a:r>
            <a:r>
              <a:rPr lang="en-US" altLang="en-US" sz="1800" dirty="0" err="1"/>
              <a:t>simpleProgram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simpleProgramPK</a:t>
            </a:r>
            <a:r>
              <a:rPr lang="en-US" altLang="en-US" sz="1800" dirty="0"/>
              <a:t>/HelloWorld.java – Eclipse</a:t>
            </a:r>
          </a:p>
          <a:p>
            <a:pPr marL="0" indent="0">
              <a:buFontTx/>
              <a:buNone/>
              <a:defRPr/>
            </a:pPr>
            <a:r>
              <a:rPr lang="en-US" altLang="en-US" sz="1800" dirty="0"/>
              <a:t>   folder names         Project name    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   Package name        class name (JAVA File)</a:t>
            </a:r>
          </a:p>
          <a:p>
            <a:pPr marL="457200" indent="-457200">
              <a:defRPr/>
            </a:pPr>
            <a:r>
              <a:rPr lang="en-US" altLang="en-US" sz="2400" dirty="0"/>
              <a:t>A programmer writes Java programming statements for a program.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package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simpleProgramPK</a:t>
            </a:r>
            <a:r>
              <a:rPr lang="en-US" altLang="en-US" sz="2400" spc="-100" dirty="0">
                <a:latin typeface="Consolas" panose="020B0609020204030204" pitchFamily="49" charset="0"/>
              </a:rPr>
              <a:t>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public class HelloWorld {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public static void main(String[]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args</a:t>
            </a:r>
            <a:r>
              <a:rPr lang="en-US" altLang="en-US" sz="2400" spc="-100" dirty="0">
                <a:latin typeface="Consolas" panose="020B0609020204030204" pitchFamily="49" charset="0"/>
              </a:rPr>
              <a:t>) {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       String message = "Hello World";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      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spc="-100" dirty="0">
                <a:latin typeface="Consolas" panose="020B0609020204030204" pitchFamily="49" charset="0"/>
              </a:rPr>
              <a:t>(message + "!");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}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}</a:t>
            </a:r>
          </a:p>
          <a:p>
            <a:pPr marL="457200" indent="-457200">
              <a:defRPr/>
            </a:pPr>
            <a:r>
              <a:rPr lang="en-US" altLang="en-US" sz="2400" dirty="0"/>
              <a:t>These statements are known as </a:t>
            </a:r>
            <a:r>
              <a:rPr lang="en-US" altLang="en-US" sz="2400" i="1" dirty="0">
                <a:solidFill>
                  <a:srgbClr val="0000CC"/>
                </a:solidFill>
              </a:rPr>
              <a:t>source code.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412FF0-D71F-4207-B5BB-47C4D070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2688" b="21854"/>
          <a:stretch>
            <a:fillRect/>
          </a:stretch>
        </p:blipFill>
        <p:spPr bwMode="auto">
          <a:xfrm>
            <a:off x="1626562" y="1115451"/>
            <a:ext cx="9432432" cy="560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A483D51-798F-4B45-AA81-4B9D19676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123" y="1945888"/>
            <a:ext cx="2590800" cy="40005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A Java source code file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D8A2E1C-D6BD-44F2-AF98-D6546DF6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123" y="469338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workspace – Java – </a:t>
            </a:r>
            <a:r>
              <a:rPr lang="en-US" altLang="en-US" sz="1800" dirty="0" err="1"/>
              <a:t>simpleProgram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simpleProgramPK</a:t>
            </a:r>
            <a:r>
              <a:rPr lang="en-US" altLang="en-US" sz="1800" dirty="0"/>
              <a:t>/HelloWorld.java – Eclipse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   folder names         Project name    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   Package name        class name (JAVA File)</a:t>
            </a:r>
          </a:p>
        </p:txBody>
      </p:sp>
    </p:spTree>
    <p:extLst>
      <p:ext uri="{BB962C8B-B14F-4D97-AF65-F5344CB8AC3E}">
        <p14:creationId xmlns:p14="http://schemas.microsoft.com/office/powerpoint/2010/main" val="237085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A38921C-122E-4635-A467-ABE987B9A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702" y="284356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workspace – Java – simpleProgram/src/simpleProgramPK/HelloWorld.java – Eclipse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   folder names         Project name    src   Package name        class name (JAVA File)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76EBC40-4A3F-4BE4-9A2C-E1EEC316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2688" b="21854"/>
          <a:stretch>
            <a:fillRect/>
          </a:stretch>
        </p:blipFill>
        <p:spPr bwMode="auto">
          <a:xfrm>
            <a:off x="1593928" y="1116981"/>
            <a:ext cx="9354294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CA83CEDC-9471-47AD-80AC-E29B064A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184" y="1448807"/>
            <a:ext cx="3729038" cy="10160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Package name: </a:t>
            </a:r>
            <a:r>
              <a:rPr lang="en-US" altLang="en-US" sz="2000" dirty="0" err="1"/>
              <a:t>simpleProgramPK</a:t>
            </a:r>
            <a:endParaRPr lang="en-US" altLang="en-US" sz="2000" dirty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Class name: HelloWorld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main method header</a:t>
            </a:r>
          </a:p>
        </p:txBody>
      </p:sp>
      <p:cxnSp>
        <p:nvCxnSpPr>
          <p:cNvPr id="5" name="Straight Arrow Connector 20">
            <a:extLst>
              <a:ext uri="{FF2B5EF4-FFF2-40B4-BE49-F238E27FC236}">
                <a16:creationId xmlns:a16="http://schemas.microsoft.com/office/drawing/2014/main" id="{5A0F2959-E946-413B-8F68-71997B5B174B}"/>
              </a:ext>
            </a:extLst>
          </p:cNvPr>
          <p:cNvCxnSpPr>
            <a:cxnSpLocks/>
          </p:cNvCxnSpPr>
          <p:nvPr/>
        </p:nvCxnSpPr>
        <p:spPr bwMode="auto">
          <a:xfrm flipH="1">
            <a:off x="6679580" y="1639230"/>
            <a:ext cx="539604" cy="31757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20">
            <a:extLst>
              <a:ext uri="{FF2B5EF4-FFF2-40B4-BE49-F238E27FC236}">
                <a16:creationId xmlns:a16="http://schemas.microsoft.com/office/drawing/2014/main" id="{AD36F93D-C30C-4A20-A0BC-B326ABC287A1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>
            <a:off x="6553200" y="1956807"/>
            <a:ext cx="665984" cy="345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20">
            <a:extLst>
              <a:ext uri="{FF2B5EF4-FFF2-40B4-BE49-F238E27FC236}">
                <a16:creationId xmlns:a16="http://schemas.microsoft.com/office/drawing/2014/main" id="{EAC09170-170B-462C-969F-64EC8A4C2588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6390" y="2316705"/>
            <a:ext cx="665984" cy="345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7">
            <a:extLst>
              <a:ext uri="{FF2B5EF4-FFF2-40B4-BE49-F238E27FC236}">
                <a16:creationId xmlns:a16="http://schemas.microsoft.com/office/drawing/2014/main" id="{D4999858-B741-4871-BAA6-C22F2670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774" y="4818720"/>
            <a:ext cx="2133600" cy="40005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.java file extension</a:t>
            </a:r>
          </a:p>
        </p:txBody>
      </p:sp>
      <p:cxnSp>
        <p:nvCxnSpPr>
          <p:cNvPr id="11" name="Straight Arrow Connector 20">
            <a:extLst>
              <a:ext uri="{FF2B5EF4-FFF2-40B4-BE49-F238E27FC236}">
                <a16:creationId xmlns:a16="http://schemas.microsoft.com/office/drawing/2014/main" id="{235F192C-2921-44AD-AB9E-A0722BD1C191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8098" y="5018745"/>
            <a:ext cx="1970676" cy="75778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rrow: Left 14">
            <a:extLst>
              <a:ext uri="{FF2B5EF4-FFF2-40B4-BE49-F238E27FC236}">
                <a16:creationId xmlns:a16="http://schemas.microsoft.com/office/drawing/2014/main" id="{E2587C00-95D4-4751-87AC-44E66841FFA5}"/>
              </a:ext>
            </a:extLst>
          </p:cNvPr>
          <p:cNvSpPr>
            <a:spLocks noChangeArrowheads="1"/>
          </p:cNvSpPr>
          <p:nvPr/>
        </p:nvSpPr>
        <p:spPr bwMode="auto">
          <a:xfrm rot="17199790" flipH="1" flipV="1">
            <a:off x="1736350" y="3742894"/>
            <a:ext cx="4044511" cy="94483"/>
          </a:xfrm>
          <a:prstGeom prst="leftArrow">
            <a:avLst>
              <a:gd name="adj1" fmla="val 21426"/>
              <a:gd name="adj2" fmla="val 497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4" name="Arrow: Left 1">
            <a:extLst>
              <a:ext uri="{FF2B5EF4-FFF2-40B4-BE49-F238E27FC236}">
                <a16:creationId xmlns:a16="http://schemas.microsoft.com/office/drawing/2014/main" id="{7573684B-B9C9-42BF-9D77-AA8480CA1841}"/>
              </a:ext>
            </a:extLst>
          </p:cNvPr>
          <p:cNvSpPr>
            <a:spLocks noChangeArrowheads="1"/>
          </p:cNvSpPr>
          <p:nvPr/>
        </p:nvSpPr>
        <p:spPr bwMode="auto">
          <a:xfrm rot="17809744" flipV="1">
            <a:off x="1782489" y="3823265"/>
            <a:ext cx="3933170" cy="57953"/>
          </a:xfrm>
          <a:prstGeom prst="leftArrow">
            <a:avLst>
              <a:gd name="adj1" fmla="val 50000"/>
              <a:gd name="adj2" fmla="val 491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C13A9CE-4E51-4231-9F4F-6D938D28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99" y="3817009"/>
            <a:ext cx="1616075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Project name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71A279-BEF7-43D3-8658-D555659B2B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93928" y="4217059"/>
            <a:ext cx="390989" cy="118057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986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B220865-E57F-DF4B-D40A-1842CE3D3514}"/>
              </a:ext>
            </a:extLst>
          </p:cNvPr>
          <p:cNvSpPr txBox="1">
            <a:spLocks noChangeArrowheads="1"/>
          </p:cNvSpPr>
          <p:nvPr/>
        </p:nvSpPr>
        <p:spPr>
          <a:xfrm>
            <a:off x="1255791" y="0"/>
            <a:ext cx="7589837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The Compiler and the Java Virtual Machine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90390B-4116-08C5-729F-9C96CFAEFF1F}"/>
              </a:ext>
            </a:extLst>
          </p:cNvPr>
          <p:cNvSpPr txBox="1">
            <a:spLocks noChangeArrowheads="1"/>
          </p:cNvSpPr>
          <p:nvPr/>
        </p:nvSpPr>
        <p:spPr>
          <a:xfrm>
            <a:off x="1621573" y="1011238"/>
            <a:ext cx="8079988" cy="5681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1800" dirty="0"/>
              <a:t>workspace – Java – </a:t>
            </a:r>
            <a:r>
              <a:rPr lang="en-US" altLang="en-US" sz="1800" dirty="0" err="1"/>
              <a:t>simpleProgram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simpleProgramPK</a:t>
            </a:r>
            <a:r>
              <a:rPr lang="en-US" altLang="en-US" sz="1800" dirty="0"/>
              <a:t>/HelloWorld.java – Eclipse</a:t>
            </a:r>
          </a:p>
          <a:p>
            <a:pPr marL="0" indent="0">
              <a:buFontTx/>
              <a:buNone/>
              <a:defRPr/>
            </a:pPr>
            <a:r>
              <a:rPr lang="en-US" altLang="en-US" sz="1800" dirty="0"/>
              <a:t>   folder names         Project name    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   Package name        class name (JAVA File)</a:t>
            </a:r>
          </a:p>
          <a:p>
            <a:pPr marL="457200" indent="-457200">
              <a:defRPr/>
            </a:pPr>
            <a:r>
              <a:rPr lang="en-US" altLang="en-US" sz="2400" dirty="0"/>
              <a:t>Eclipse:   a </a:t>
            </a:r>
            <a:r>
              <a:rPr lang="en-US" altLang="en-US" sz="2400" i="1" dirty="0">
                <a:solidFill>
                  <a:srgbClr val="0000CC"/>
                </a:solidFill>
              </a:rPr>
              <a:t>text editor </a:t>
            </a:r>
            <a:r>
              <a:rPr lang="en-US" altLang="en-US" sz="2400" dirty="0">
                <a:solidFill>
                  <a:srgbClr val="0000CC"/>
                </a:solidFill>
              </a:rPr>
              <a:t>that </a:t>
            </a:r>
            <a:r>
              <a:rPr lang="en-US" altLang="en-US" sz="2400" dirty="0"/>
              <a:t>is used to edit and save a Java </a:t>
            </a:r>
            <a:r>
              <a:rPr lang="en-US" altLang="en-US" sz="2400" i="1" dirty="0">
                <a:solidFill>
                  <a:srgbClr val="0000CC"/>
                </a:solidFill>
              </a:rPr>
              <a:t>source code file. </a:t>
            </a:r>
          </a:p>
          <a:p>
            <a:pPr marL="457200" indent="-457200">
              <a:defRPr/>
            </a:pPr>
            <a:r>
              <a:rPr lang="en-US" altLang="en-US" sz="2400" dirty="0"/>
              <a:t>Source code file has a </a:t>
            </a:r>
            <a:r>
              <a:rPr lang="en-US" altLang="en-US" sz="2400" i="1" dirty="0">
                <a:solidFill>
                  <a:srgbClr val="0000CC"/>
                </a:solidFill>
              </a:rPr>
              <a:t>.java</a:t>
            </a:r>
            <a:r>
              <a:rPr lang="en-US" altLang="en-US" sz="2400" dirty="0">
                <a:solidFill>
                  <a:srgbClr val="0000CC"/>
                </a:solidFill>
              </a:rPr>
              <a:t> file extension</a:t>
            </a:r>
            <a:r>
              <a:rPr lang="en-US" altLang="en-US" sz="2400" dirty="0"/>
              <a:t>. The source code of this program is in HelloWorld.java JAVA File.</a:t>
            </a:r>
          </a:p>
          <a:p>
            <a:pPr marL="457200" indent="-457200">
              <a:defRPr/>
            </a:pPr>
            <a:r>
              <a:rPr lang="en-US" altLang="en-US" sz="2400" dirty="0"/>
              <a:t>This JAVA File is contained in a </a:t>
            </a:r>
            <a:r>
              <a:rPr lang="en-US" altLang="en-US" sz="2400" dirty="0">
                <a:solidFill>
                  <a:srgbClr val="0000CC"/>
                </a:solidFill>
              </a:rPr>
              <a:t>package file folder </a:t>
            </a:r>
            <a:r>
              <a:rPr lang="en-US" altLang="en-US" sz="2400" dirty="0"/>
              <a:t>named </a:t>
            </a:r>
            <a:r>
              <a:rPr lang="en-US" altLang="en-US" sz="2400" dirty="0" err="1"/>
              <a:t>simpleProgramPK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/>
              <a:t>This </a:t>
            </a:r>
            <a:r>
              <a:rPr lang="en-US" altLang="en-US" sz="2400" dirty="0" err="1"/>
              <a:t>simpleProgramPK</a:t>
            </a:r>
            <a:r>
              <a:rPr lang="en-US" altLang="en-US" sz="2400" dirty="0"/>
              <a:t> is contained in </a:t>
            </a:r>
            <a:r>
              <a:rPr lang="en-US" altLang="en-US" sz="2400" dirty="0">
                <a:solidFill>
                  <a:srgbClr val="0000CC"/>
                </a:solidFill>
              </a:rPr>
              <a:t>a file folder named </a:t>
            </a:r>
            <a:r>
              <a:rPr lang="en-US" altLang="en-US" sz="2400" dirty="0" err="1">
                <a:solidFill>
                  <a:srgbClr val="0000CC"/>
                </a:solidFill>
              </a:rPr>
              <a:t>src</a:t>
            </a:r>
            <a:r>
              <a:rPr lang="en-US" altLang="en-US" sz="2400" dirty="0"/>
              <a:t>, which is in </a:t>
            </a:r>
            <a:r>
              <a:rPr lang="en-US" altLang="en-US" sz="2400" dirty="0">
                <a:solidFill>
                  <a:srgbClr val="0000CC"/>
                </a:solidFill>
              </a:rPr>
              <a:t>a folder with the project name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simpleProgram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/>
              <a:t>A </a:t>
            </a:r>
            <a:r>
              <a:rPr lang="en-US" altLang="en-US" sz="2400" i="1" dirty="0">
                <a:solidFill>
                  <a:srgbClr val="0000CC"/>
                </a:solidFill>
              </a:rPr>
              <a:t>compiler</a:t>
            </a:r>
            <a:r>
              <a:rPr lang="en-US" altLang="en-US" sz="2400" i="1" dirty="0"/>
              <a:t> </a:t>
            </a:r>
            <a:r>
              <a:rPr lang="en-US" altLang="en-US" sz="2400" dirty="0"/>
              <a:t>is a program that translates source code into an executable form.</a:t>
            </a:r>
          </a:p>
          <a:p>
            <a:pPr marL="457200" indent="-457200"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6745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792D55-386F-4F1A-9718-A4ECDB78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1008" b="2"/>
          <a:stretch>
            <a:fillRect/>
          </a:stretch>
        </p:blipFill>
        <p:spPr bwMode="auto">
          <a:xfrm>
            <a:off x="1282390" y="262052"/>
            <a:ext cx="8077200" cy="56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EEB18-7AAC-42C6-BBCD-CF5DB1234C8D}"/>
              </a:ext>
            </a:extLst>
          </p:cNvPr>
          <p:cNvSpPr txBox="1"/>
          <p:nvPr/>
        </p:nvSpPr>
        <p:spPr>
          <a:xfrm>
            <a:off x="1282390" y="5887844"/>
            <a:ext cx="8077200" cy="10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Place the cursor in </a:t>
            </a:r>
            <a:r>
              <a:rPr lang="en-US" sz="2000" dirty="0" err="1"/>
              <a:t>simpleProgram</a:t>
            </a:r>
            <a:r>
              <a:rPr lang="en-US" sz="2000" dirty="0"/>
              <a:t> (right click), bring the cursor to the Show In in the dropdown window, then continue to move the cursor to the right and the System Explorer (left click)</a:t>
            </a:r>
          </a:p>
        </p:txBody>
      </p:sp>
    </p:spTree>
    <p:extLst>
      <p:ext uri="{BB962C8B-B14F-4D97-AF65-F5344CB8AC3E}">
        <p14:creationId xmlns:p14="http://schemas.microsoft.com/office/powerpoint/2010/main" val="197583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7BF335-4B8D-4F07-8694-56960826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2499" b="40741"/>
          <a:stretch>
            <a:fillRect/>
          </a:stretch>
        </p:blipFill>
        <p:spPr bwMode="auto">
          <a:xfrm>
            <a:off x="1492099" y="527823"/>
            <a:ext cx="8976960" cy="454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E06CC-011E-4E23-94C0-686541CC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688" y="5607204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Click on  simple program to open the folder</a:t>
            </a:r>
          </a:p>
        </p:txBody>
      </p:sp>
    </p:spTree>
    <p:extLst>
      <p:ext uri="{BB962C8B-B14F-4D97-AF65-F5344CB8AC3E}">
        <p14:creationId xmlns:p14="http://schemas.microsoft.com/office/powerpoint/2010/main" val="28972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A4AEEA-A4C6-41AA-8D35-E0F94CEF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9167" b="41112"/>
          <a:stretch>
            <a:fillRect/>
          </a:stretch>
        </p:blipFill>
        <p:spPr bwMode="auto">
          <a:xfrm>
            <a:off x="2139175" y="630042"/>
            <a:ext cx="8832623" cy="474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4AF3927-10D6-4B4D-B526-DF6EC1CD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174" y="5719958"/>
            <a:ext cx="8097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The </a:t>
            </a:r>
            <a:r>
              <a:rPr lang="en-US" altLang="en-US" sz="2000" dirty="0" err="1"/>
              <a:t>simpleProgram</a:t>
            </a:r>
            <a:r>
              <a:rPr lang="en-US" altLang="en-US" sz="2000" dirty="0"/>
              <a:t> File folder contains .settings File folder, bin File folder, </a:t>
            </a:r>
            <a:r>
              <a:rPr lang="en-US" altLang="en-US" sz="2000" dirty="0" err="1"/>
              <a:t>src</a:t>
            </a:r>
            <a:r>
              <a:rPr lang="en-US" altLang="en-US" sz="2000" dirty="0"/>
              <a:t> File folder, .</a:t>
            </a:r>
            <a:r>
              <a:rPr lang="en-US" altLang="en-US" sz="2000" dirty="0" err="1"/>
              <a:t>classpath</a:t>
            </a:r>
            <a:r>
              <a:rPr lang="en-US" altLang="en-US" sz="2000" dirty="0"/>
              <a:t> CLASSPATH File and .project </a:t>
            </a:r>
            <a:r>
              <a:rPr lang="en-US" altLang="en-US" sz="2000" dirty="0" err="1"/>
              <a:t>PROJECT</a:t>
            </a:r>
            <a:r>
              <a:rPr lang="en-US" altLang="en-US" sz="2000" dirty="0"/>
              <a:t> File. </a:t>
            </a:r>
          </a:p>
        </p:txBody>
      </p:sp>
    </p:spTree>
    <p:extLst>
      <p:ext uri="{BB962C8B-B14F-4D97-AF65-F5344CB8AC3E}">
        <p14:creationId xmlns:p14="http://schemas.microsoft.com/office/powerpoint/2010/main" val="149611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1DCE7A1-5CDC-456C-901B-98841909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498" y="301432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Open the </a:t>
            </a:r>
            <a:r>
              <a:rPr lang="en-US" altLang="en-US" sz="2000" dirty="0" err="1"/>
              <a:t>src</a:t>
            </a:r>
            <a:r>
              <a:rPr lang="en-US" altLang="en-US" sz="2000" dirty="0"/>
              <a:t> File folder to give the </a:t>
            </a:r>
            <a:r>
              <a:rPr lang="en-US" altLang="en-US" sz="2000" dirty="0" err="1"/>
              <a:t>simpleProgramPK</a:t>
            </a:r>
            <a:r>
              <a:rPr lang="en-US" altLang="en-US" sz="2000" dirty="0"/>
              <a:t> File folder, which contains the HelloWorld.java file extension, which has the source code.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F6A1B-857D-453C-94C9-0B8EA71B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9167" b="41112"/>
          <a:stretch>
            <a:fillRect/>
          </a:stretch>
        </p:blipFill>
        <p:spPr bwMode="auto">
          <a:xfrm>
            <a:off x="1425498" y="1109547"/>
            <a:ext cx="72342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14F76E9-56D5-4E6B-A62A-09FE195C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4638" b="46754"/>
          <a:stretch>
            <a:fillRect/>
          </a:stretch>
        </p:blipFill>
        <p:spPr bwMode="auto">
          <a:xfrm>
            <a:off x="3650282" y="1881072"/>
            <a:ext cx="60531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EF57E-30D9-4238-9BC1-A607DBF5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6" t="1112" r="25000" b="63333"/>
          <a:stretch/>
        </p:blipFill>
        <p:spPr>
          <a:xfrm>
            <a:off x="4828478" y="2873065"/>
            <a:ext cx="51054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BB88F72-759B-4FF9-BB4A-EE2A89A7F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33138" r="28986" b="21960"/>
          <a:stretch>
            <a:fillRect/>
          </a:stretch>
        </p:blipFill>
        <p:spPr bwMode="auto">
          <a:xfrm>
            <a:off x="4631675" y="3962110"/>
            <a:ext cx="5750109" cy="2477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40BD34C6-5B0A-4AA7-8DEC-A7776DFE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694" y="3797146"/>
            <a:ext cx="268605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Java source code file.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The class name which has a .java file extension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17FF8-1472-4D25-AFEC-311E8F0BC2A8}"/>
              </a:ext>
            </a:extLst>
          </p:cNvPr>
          <p:cNvSpPr txBox="1"/>
          <p:nvPr/>
        </p:nvSpPr>
        <p:spPr>
          <a:xfrm>
            <a:off x="7437951" y="5811528"/>
            <a:ext cx="4331619" cy="1016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000" dirty="0"/>
              <a:t>A Java source code file: A programmer writes Java programming statements for a program.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0D3D8863-41ED-4AB9-8785-C67D0C63DC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9595" y="2557347"/>
            <a:ext cx="1552080" cy="854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F2C52A7E-67B5-4F0A-B913-EE27F39118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2617" y="2681985"/>
            <a:ext cx="762000" cy="928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4">
            <a:extLst>
              <a:ext uri="{FF2B5EF4-FFF2-40B4-BE49-F238E27FC236}">
                <a16:creationId xmlns:a16="http://schemas.microsoft.com/office/drawing/2014/main" id="{A0670323-CF63-4842-8935-4BCF081D30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3893" y="3797146"/>
            <a:ext cx="0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6154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10F55E7D-D486-4ADE-920F-9E0598DE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06" y="133815"/>
            <a:ext cx="7543800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Open the bin File folder to have the </a:t>
            </a:r>
            <a:r>
              <a:rPr lang="en-US" altLang="en-US" sz="2000" dirty="0" err="1"/>
              <a:t>simpleProgramPK</a:t>
            </a:r>
            <a:r>
              <a:rPr lang="en-US" altLang="en-US" sz="2000" dirty="0"/>
              <a:t> File folder which contains the </a:t>
            </a:r>
            <a:r>
              <a:rPr lang="en-US" altLang="en-US" sz="2000" dirty="0" err="1"/>
              <a:t>HelloWorld.class</a:t>
            </a:r>
            <a:r>
              <a:rPr lang="en-US" altLang="en-US" sz="2000" dirty="0"/>
              <a:t> Class File.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EDEE3-8831-428A-828D-F3154E5BA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4999" b="66296"/>
          <a:stretch>
            <a:fillRect/>
          </a:stretch>
        </p:blipFill>
        <p:spPr bwMode="auto">
          <a:xfrm>
            <a:off x="1150047" y="1039077"/>
            <a:ext cx="7274096" cy="209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4745E53-8708-4B06-A64D-9229A4D6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4999" b="73705"/>
          <a:stretch>
            <a:fillRect/>
          </a:stretch>
        </p:blipFill>
        <p:spPr bwMode="auto">
          <a:xfrm>
            <a:off x="2222820" y="2766664"/>
            <a:ext cx="7492642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A475413-957E-4C8A-A8A9-87144588F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999" b="42798"/>
          <a:stretch>
            <a:fillRect/>
          </a:stretch>
        </p:blipFill>
        <p:spPr bwMode="auto">
          <a:xfrm>
            <a:off x="4475356" y="3963097"/>
            <a:ext cx="6207458" cy="2765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DEEF3E2E-5CEE-4B6E-A0BF-0BA7F6961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062" y="5058317"/>
            <a:ext cx="14478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Byte code</a:t>
            </a:r>
          </a:p>
        </p:txBody>
      </p:sp>
      <p:cxnSp>
        <p:nvCxnSpPr>
          <p:cNvPr id="8" name="Straight Arrow Connector 12">
            <a:extLst>
              <a:ext uri="{FF2B5EF4-FFF2-40B4-BE49-F238E27FC236}">
                <a16:creationId xmlns:a16="http://schemas.microsoft.com/office/drawing/2014/main" id="{533AF956-38E4-41AA-BD32-0984A11FD0AA}"/>
              </a:ext>
            </a:extLst>
          </p:cNvPr>
          <p:cNvCxnSpPr>
            <a:cxnSpLocks noChangeShapeType="1"/>
            <a:stCxn id="7" idx="1"/>
          </p:cNvCxnSpPr>
          <p:nvPr/>
        </p:nvCxnSpPr>
        <p:spPr bwMode="auto">
          <a:xfrm flipH="1" flipV="1">
            <a:off x="6222382" y="4861080"/>
            <a:ext cx="927680" cy="397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15314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EA404A-70E7-9B32-0763-E8C11BFAB3D6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43741"/>
            <a:ext cx="807720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00CC"/>
                </a:solidFill>
              </a:rPr>
              <a:t>Computer System: Hardware and Software:</a:t>
            </a:r>
            <a:br>
              <a:rPr lang="en-US" altLang="en-US" sz="3200" dirty="0">
                <a:solidFill>
                  <a:srgbClr val="0000CC"/>
                </a:solidFill>
              </a:rPr>
            </a:br>
            <a:r>
              <a:rPr lang="en-US" altLang="en-US" sz="2400" dirty="0">
                <a:solidFill>
                  <a:srgbClr val="0000CC"/>
                </a:solidFill>
              </a:rPr>
              <a:t>the central processing unit (CPU).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4E8AD-F33E-141D-1FC7-095C2E5B0665}"/>
              </a:ext>
            </a:extLst>
          </p:cNvPr>
          <p:cNvSpPr txBox="1"/>
          <p:nvPr/>
        </p:nvSpPr>
        <p:spPr>
          <a:xfrm>
            <a:off x="2214706" y="1655619"/>
            <a:ext cx="8458200" cy="49545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program: 	a sequence of instructions stored in the memory.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When a computer is running a program: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The CPU engages in a fetch/decoded and execute cycle process: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Fetch	The control unit fetches, from the main memory, 		the next instruction in the sequence of program 			instructions, encoded in the form of a number.	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Decode	The control unit decodes the instruction and 			generates an electronic signal.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Execute	The signal is routed to the appropriate 				component of the computer, such as ALU, a disk 		drive, or other devices.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		The signal causes the component to perform an 			operation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661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F302B-D162-4E3B-B3B0-C6DD6091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119" y="2284142"/>
            <a:ext cx="5067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A way to show: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Zip your program to be a zipped file.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Submit (upload) this zipped file for your assignment.</a:t>
            </a:r>
          </a:p>
        </p:txBody>
      </p:sp>
    </p:spTree>
    <p:extLst>
      <p:ext uri="{BB962C8B-B14F-4D97-AF65-F5344CB8AC3E}">
        <p14:creationId xmlns:p14="http://schemas.microsoft.com/office/powerpoint/2010/main" val="4172285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8C8C43-34BA-4F31-934E-83FC668C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1008" b="2"/>
          <a:stretch>
            <a:fillRect/>
          </a:stretch>
        </p:blipFill>
        <p:spPr bwMode="auto">
          <a:xfrm>
            <a:off x="1761892" y="295508"/>
            <a:ext cx="8470481" cy="541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73FCD-8E61-46F5-B227-D241C2116198}"/>
              </a:ext>
            </a:extLst>
          </p:cNvPr>
          <p:cNvSpPr txBox="1"/>
          <p:nvPr/>
        </p:nvSpPr>
        <p:spPr>
          <a:xfrm>
            <a:off x="1761892" y="5709424"/>
            <a:ext cx="8470481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Place the cursor in </a:t>
            </a:r>
            <a:r>
              <a:rPr lang="en-US" sz="2000" dirty="0" err="1"/>
              <a:t>simpleProgram</a:t>
            </a:r>
            <a:r>
              <a:rPr lang="en-US" sz="2000" dirty="0"/>
              <a:t> (right click), bring the cursor to the Show In in the dropdown window, then continue to move the cursor to the right and the System Explorer (left click)</a:t>
            </a:r>
          </a:p>
        </p:txBody>
      </p:sp>
    </p:spTree>
    <p:extLst>
      <p:ext uri="{BB962C8B-B14F-4D97-AF65-F5344CB8AC3E}">
        <p14:creationId xmlns:p14="http://schemas.microsoft.com/office/powerpoint/2010/main" val="2014374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743C0-7477-4C96-8D90-C96690743B5C}"/>
              </a:ext>
            </a:extLst>
          </p:cNvPr>
          <p:cNvSpPr txBox="1"/>
          <p:nvPr/>
        </p:nvSpPr>
        <p:spPr>
          <a:xfrm>
            <a:off x="1607634" y="314092"/>
            <a:ext cx="7162800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Place your cursor on the </a:t>
            </a:r>
            <a:r>
              <a:rPr lang="en-US" sz="2000" dirty="0" err="1"/>
              <a:t>simpleProgram</a:t>
            </a:r>
            <a:r>
              <a:rPr lang="en-US" sz="2000" dirty="0"/>
              <a:t>, right-click on it, and a dropdown window is generated.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5BED8-677A-4787-A0C1-6545BB3C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3333"/>
          <a:stretch>
            <a:fillRect/>
          </a:stretch>
        </p:blipFill>
        <p:spPr bwMode="auto">
          <a:xfrm>
            <a:off x="1607634" y="1022117"/>
            <a:ext cx="70866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40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5E35E4-B06A-4D41-BF1F-30CB83C4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3333"/>
          <a:stretch>
            <a:fillRect/>
          </a:stretch>
        </p:blipFill>
        <p:spPr bwMode="auto">
          <a:xfrm>
            <a:off x="1715429" y="320675"/>
            <a:ext cx="7932934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F6F995D-6808-42EC-985B-33C5D316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317" y="828907"/>
            <a:ext cx="6934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Move the cursor to Send to and then to the right to the Compressed (Zipped) folder. Then left click. A zipped file is generated.</a:t>
            </a:r>
          </a:p>
        </p:txBody>
      </p:sp>
    </p:spTree>
    <p:extLst>
      <p:ext uri="{BB962C8B-B14F-4D97-AF65-F5344CB8AC3E}">
        <p14:creationId xmlns:p14="http://schemas.microsoft.com/office/powerpoint/2010/main" val="3199700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5D8800-172A-4F74-9DA8-8BC8E691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3333"/>
          <a:stretch>
            <a:fillRect/>
          </a:stretch>
        </p:blipFill>
        <p:spPr bwMode="auto">
          <a:xfrm>
            <a:off x="1728439" y="380999"/>
            <a:ext cx="8388858" cy="55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00D3AF7-6589-4BE4-8FA1-527DF6CDF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439" y="6076891"/>
            <a:ext cx="8307659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A zipped file is generated. Submit (upload) this zip file for your assignment.</a:t>
            </a:r>
          </a:p>
        </p:txBody>
      </p:sp>
    </p:spTree>
    <p:extLst>
      <p:ext uri="{BB962C8B-B14F-4D97-AF65-F5344CB8AC3E}">
        <p14:creationId xmlns:p14="http://schemas.microsoft.com/office/powerpoint/2010/main" val="424140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722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C7AA1-E7E1-4D4C-8C27-8C511F10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8889" r="9673" b="8517"/>
          <a:stretch>
            <a:fillRect/>
          </a:stretch>
        </p:blipFill>
        <p:spPr bwMode="auto">
          <a:xfrm>
            <a:off x="1536971" y="1108424"/>
            <a:ext cx="7934811" cy="48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A0961B-40AB-497F-9289-FA1A293D1BFD}"/>
              </a:ext>
            </a:extLst>
          </p:cNvPr>
          <p:cNvSpPr txBox="1">
            <a:spLocks noChangeArrowheads="1"/>
          </p:cNvSpPr>
          <p:nvPr/>
        </p:nvSpPr>
        <p:spPr>
          <a:xfrm>
            <a:off x="1536971" y="116236"/>
            <a:ext cx="8610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Compiler and the Java Virtual Machine</a:t>
            </a:r>
            <a:endParaRPr lang="en-US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7B314-1814-4BBA-AC3B-2FFB03DD2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18889" r="9167" b="7037"/>
          <a:stretch/>
        </p:blipFill>
        <p:spPr>
          <a:xfrm>
            <a:off x="4839628" y="2158496"/>
            <a:ext cx="7017053" cy="433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FDA137-C2FF-4155-BBD9-7F9492700D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40512" y="2330605"/>
            <a:ext cx="2124308" cy="2245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F6EFE7D8-D033-48DA-AF3F-3F78736C8B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40512" y="2653990"/>
            <a:ext cx="4020015" cy="18918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CAF3E108-8CEC-415F-AA11-40357526B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410" y="4538276"/>
            <a:ext cx="195897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Project name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4336025-0A58-4EC4-A26B-4A3FCE340729}"/>
              </a:ext>
            </a:extLst>
          </p:cNvPr>
          <p:cNvCxnSpPr>
            <a:cxnSpLocks/>
          </p:cNvCxnSpPr>
          <p:nvPr/>
        </p:nvCxnSpPr>
        <p:spPr bwMode="auto">
          <a:xfrm flipH="1">
            <a:off x="7147932" y="4818470"/>
            <a:ext cx="2643479" cy="4114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8745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C4946DB-1FCA-4E3C-ADB4-4790DBE931CE}"/>
              </a:ext>
            </a:extLst>
          </p:cNvPr>
          <p:cNvSpPr txBox="1">
            <a:spLocks noChangeArrowheads="1"/>
          </p:cNvSpPr>
          <p:nvPr/>
        </p:nvSpPr>
        <p:spPr>
          <a:xfrm>
            <a:off x="1503556" y="93701"/>
            <a:ext cx="8610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Compiler and the Java Virtual Machine</a:t>
            </a:r>
            <a:endParaRPr lang="en-US" altLang="en-US" sz="3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9D4BADA-6016-4503-902F-B6E015BD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7409" r="9167" b="7037"/>
          <a:stretch>
            <a:fillRect/>
          </a:stretch>
        </p:blipFill>
        <p:spPr bwMode="auto">
          <a:xfrm>
            <a:off x="1700561" y="865343"/>
            <a:ext cx="7002822" cy="44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4972C9A-30A7-4358-837B-133C0F42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7409" r="9167" b="7037"/>
          <a:stretch>
            <a:fillRect/>
          </a:stretch>
        </p:blipFill>
        <p:spPr bwMode="auto">
          <a:xfrm>
            <a:off x="2867723" y="2464827"/>
            <a:ext cx="6172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C8566DF-274E-43C4-9A0C-0E0505A7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8889" r="9167" b="8188"/>
          <a:stretch>
            <a:fillRect/>
          </a:stretch>
        </p:blipFill>
        <p:spPr bwMode="auto">
          <a:xfrm>
            <a:off x="4861932" y="3399689"/>
            <a:ext cx="6172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FACE34B-3C5B-4C75-A89B-5A7F72A4D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688" y="4612627"/>
            <a:ext cx="33528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Java source code file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The class name which has .java file extension</a:t>
            </a:r>
          </a:p>
        </p:txBody>
      </p:sp>
      <p:cxnSp>
        <p:nvCxnSpPr>
          <p:cNvPr id="7" name="Straight Arrow Connector 16">
            <a:extLst>
              <a:ext uri="{FF2B5EF4-FFF2-40B4-BE49-F238E27FC236}">
                <a16:creationId xmlns:a16="http://schemas.microsoft.com/office/drawing/2014/main" id="{7E87882A-EE6B-4087-9CFD-3AAA7E7C5CBB}"/>
              </a:ext>
            </a:extLst>
          </p:cNvPr>
          <p:cNvCxnSpPr>
            <a:cxnSpLocks/>
          </p:cNvCxnSpPr>
          <p:nvPr/>
        </p:nvCxnSpPr>
        <p:spPr bwMode="auto">
          <a:xfrm flipV="1">
            <a:off x="6358839" y="4220515"/>
            <a:ext cx="0" cy="39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97051A1D-CF83-4A81-9AEE-83B7C9DD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572" y="375855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Package name</a:t>
            </a:r>
          </a:p>
        </p:txBody>
      </p:sp>
      <p:cxnSp>
        <p:nvCxnSpPr>
          <p:cNvPr id="9" name="Straight Arrow Connector 16">
            <a:extLst>
              <a:ext uri="{FF2B5EF4-FFF2-40B4-BE49-F238E27FC236}">
                <a16:creationId xmlns:a16="http://schemas.microsoft.com/office/drawing/2014/main" id="{419DC0CE-B348-4CF1-9A57-F2550F3479F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58693" y="3429000"/>
            <a:ext cx="0" cy="39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618B0F07-41CE-403F-B5A1-B066D256D3F1}"/>
              </a:ext>
            </a:extLst>
          </p:cNvPr>
          <p:cNvCxnSpPr>
            <a:cxnSpLocks/>
          </p:cNvCxnSpPr>
          <p:nvPr/>
        </p:nvCxnSpPr>
        <p:spPr bwMode="auto">
          <a:xfrm>
            <a:off x="3295186" y="2088591"/>
            <a:ext cx="652346" cy="122332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992D73A0-26E4-4F54-9920-A9539D26D0C4}"/>
              </a:ext>
            </a:extLst>
          </p:cNvPr>
          <p:cNvCxnSpPr>
            <a:cxnSpLocks/>
          </p:cNvCxnSpPr>
          <p:nvPr/>
        </p:nvCxnSpPr>
        <p:spPr bwMode="auto">
          <a:xfrm>
            <a:off x="4281210" y="3410013"/>
            <a:ext cx="1524000" cy="72708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5255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3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112C6A-6B8A-4089-8C8E-53379AF01EBE}"/>
              </a:ext>
            </a:extLst>
          </p:cNvPr>
          <p:cNvSpPr txBox="1">
            <a:spLocks noChangeArrowheads="1"/>
          </p:cNvSpPr>
          <p:nvPr/>
        </p:nvSpPr>
        <p:spPr>
          <a:xfrm>
            <a:off x="1633654" y="89209"/>
            <a:ext cx="80772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Compiler </a:t>
            </a:r>
            <a:r>
              <a:rPr lang="en-US" altLang="en-US" sz="3000"/>
              <a:t>and</a:t>
            </a:r>
            <a:r>
              <a:rPr lang="en-US" altLang="en-US" sz="3200"/>
              <a:t> the Java Virtual Machine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4596D0B-F8BE-4787-A1D6-208D20792F94}"/>
              </a:ext>
            </a:extLst>
          </p:cNvPr>
          <p:cNvSpPr txBox="1">
            <a:spLocks noChangeArrowheads="1"/>
          </p:cNvSpPr>
          <p:nvPr/>
        </p:nvSpPr>
        <p:spPr>
          <a:xfrm>
            <a:off x="1753530" y="1280531"/>
            <a:ext cx="7957324" cy="487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run using a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code file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input.</a:t>
            </a: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 errors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may be in the program will be discovered during compilation. </a:t>
            </a:r>
          </a:p>
          <a:p>
            <a:pPr marL="914400" indent="-457200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errors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mistakes that the programmer has made that violate the rules of the programming language.</a:t>
            </a: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compiler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another file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holds the translated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13109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906002E-2989-FACA-6780-A9BED6424639}"/>
              </a:ext>
            </a:extLst>
          </p:cNvPr>
          <p:cNvSpPr txBox="1">
            <a:spLocks noChangeArrowheads="1"/>
          </p:cNvSpPr>
          <p:nvPr/>
        </p:nvSpPr>
        <p:spPr>
          <a:xfrm>
            <a:off x="1562100" y="147350"/>
            <a:ext cx="4817918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660E346-9897-1322-8211-BE0FBB5E42EB}"/>
              </a:ext>
            </a:extLst>
          </p:cNvPr>
          <p:cNvSpPr txBox="1">
            <a:spLocks noChangeArrowheads="1"/>
          </p:cNvSpPr>
          <p:nvPr/>
        </p:nvSpPr>
        <p:spPr>
          <a:xfrm>
            <a:off x="1472046" y="1354282"/>
            <a:ext cx="7391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400"/>
              <a:t>A programming language 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used to write computer programs.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400" i="1">
                <a:solidFill>
                  <a:srgbClr val="0000CC"/>
                </a:solidFill>
              </a:rPr>
              <a:t>Syntax – strict rules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programming languages have.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must be carefully followed.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400"/>
              <a:t>A computer program 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a set of instructions </a:t>
            </a:r>
            <a:r>
              <a:rPr lang="en-US" altLang="en-US">
                <a:solidFill>
                  <a:srgbClr val="0000CC"/>
                </a:solidFill>
              </a:rPr>
              <a:t>a computer follows 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solve a problem or perform a task.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400"/>
              <a:t>Algorithm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Collectively, these instructions form an </a:t>
            </a:r>
            <a:r>
              <a:rPr lang="en-US" altLang="en-US" i="1"/>
              <a:t>algorithm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297684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6411B7-51B0-4FB2-9383-4D56E4E61A6D}"/>
              </a:ext>
            </a:extLst>
          </p:cNvPr>
          <p:cNvSpPr txBox="1">
            <a:spLocks noChangeArrowheads="1"/>
          </p:cNvSpPr>
          <p:nvPr/>
        </p:nvSpPr>
        <p:spPr>
          <a:xfrm>
            <a:off x="1877084" y="0"/>
            <a:ext cx="7597775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The Compiler and the Java Virtual Machine</a:t>
            </a:r>
            <a:endParaRPr lang="en-US" alt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EA60A-0708-4E71-A144-699176608065}"/>
              </a:ext>
            </a:extLst>
          </p:cNvPr>
          <p:cNvSpPr txBox="1">
            <a:spLocks noChangeArrowheads="1"/>
          </p:cNvSpPr>
          <p:nvPr/>
        </p:nvSpPr>
        <p:spPr>
          <a:xfrm>
            <a:off x="2058867" y="1540630"/>
            <a:ext cx="8479035" cy="4414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compilers translate source code into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executable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files (folder bin)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code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binFolder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packageFolder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simpleProgramPK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byte code file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HelloWorld.class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Java compiler translates a Java source file into a file that contains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byte code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instructions.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Byte code instructions are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machine language of the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Virtual Machine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(JVM)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cannot be directly executed by the CPU.</a:t>
            </a:r>
          </a:p>
        </p:txBody>
      </p:sp>
    </p:spTree>
    <p:extLst>
      <p:ext uri="{BB962C8B-B14F-4D97-AF65-F5344CB8AC3E}">
        <p14:creationId xmlns:p14="http://schemas.microsoft.com/office/powerpoint/2010/main" val="2759305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6411B7-51B0-4FB2-9383-4D56E4E61A6D}"/>
              </a:ext>
            </a:extLst>
          </p:cNvPr>
          <p:cNvSpPr txBox="1">
            <a:spLocks noChangeArrowheads="1"/>
          </p:cNvSpPr>
          <p:nvPr/>
        </p:nvSpPr>
        <p:spPr>
          <a:xfrm>
            <a:off x="1877084" y="0"/>
            <a:ext cx="7597775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The Compiler and the Java Virtual Machine</a:t>
            </a:r>
            <a:endParaRPr lang="en-US" altLang="en-US" sz="3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235DCA-268B-458C-8188-8A8037EFD860}"/>
              </a:ext>
            </a:extLst>
          </p:cNvPr>
          <p:cNvSpPr txBox="1">
            <a:spLocks noChangeArrowheads="1"/>
          </p:cNvSpPr>
          <p:nvPr/>
        </p:nvSpPr>
        <p:spPr>
          <a:xfrm>
            <a:off x="1743268" y="1851102"/>
            <a:ext cx="8292829" cy="297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Byte code files end with the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.class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file extension. 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(folder bin)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For example:  Byte code file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HelloWorld.class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 that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emulates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microprocessor.</a:t>
            </a:r>
          </a:p>
          <a:p>
            <a:pPr marL="914400" lvl="1" indent="-457200">
              <a:defRPr/>
            </a:pP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JVM </a:t>
            </a:r>
            <a:r>
              <a:rPr lang="en-US" altLang="en-US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executes instructions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they are read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JVM is often called an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interpreter.</a:t>
            </a: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is often referred to as an 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interpreted language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27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9F48004-A17F-438E-9128-85D9B3DFE367}"/>
              </a:ext>
            </a:extLst>
          </p:cNvPr>
          <p:cNvSpPr txBox="1">
            <a:spLocks noChangeArrowheads="1"/>
          </p:cNvSpPr>
          <p:nvPr/>
        </p:nvSpPr>
        <p:spPr>
          <a:xfrm>
            <a:off x="1967610" y="95405"/>
            <a:ext cx="6570662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Program Development Process</a:t>
            </a:r>
            <a:endParaRPr lang="en-US" altLang="en-US" sz="3000" dirty="0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6767AFB2-805C-4FFC-AB5A-CCC120DF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814" y="1224776"/>
            <a:ext cx="24384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Text editor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85C816C-748E-4FEB-84C1-929DB1F318D3}"/>
              </a:ext>
            </a:extLst>
          </p:cNvPr>
          <p:cNvGrpSpPr>
            <a:grpSpLocks/>
          </p:cNvGrpSpPr>
          <p:nvPr/>
        </p:nvGrpSpPr>
        <p:grpSpPr bwMode="auto">
          <a:xfrm>
            <a:off x="4096214" y="1224776"/>
            <a:ext cx="5256213" cy="1295400"/>
            <a:chOff x="1776" y="912"/>
            <a:chExt cx="3264" cy="81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EDF94F1-C17C-4056-819E-0B2E3CA7F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12"/>
              <a:ext cx="1056" cy="8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Source code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(</a:t>
              </a:r>
              <a:r>
                <a:rPr lang="en-US" altLang="en-US" sz="2400">
                  <a:latin typeface="Courier New" panose="02070309020205020404" pitchFamily="49" charset="0"/>
                </a:rPr>
                <a:t>.java</a:t>
              </a:r>
              <a:r>
                <a:rPr lang="en-US" altLang="en-US" sz="2400"/>
                <a:t>)</a:t>
              </a: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7B181A8-D84A-465C-A9FB-83C0541B5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960"/>
              <a:ext cx="2208" cy="336"/>
              <a:chOff x="1776" y="960"/>
              <a:chExt cx="2208" cy="336"/>
            </a:xfrm>
          </p:grpSpPr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FD51603E-19E6-43FC-A941-A707FC2BC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1267BB1B-5EF9-4DB9-8B05-167D2D662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960"/>
                <a:ext cx="18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Saves Java statements</a:t>
                </a:r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3088A14-EB0B-4D99-90AD-3BE7B51184D8}"/>
              </a:ext>
            </a:extLst>
          </p:cNvPr>
          <p:cNvGrpSpPr>
            <a:grpSpLocks/>
          </p:cNvGrpSpPr>
          <p:nvPr/>
        </p:nvGrpSpPr>
        <p:grpSpPr bwMode="auto">
          <a:xfrm>
            <a:off x="1657814" y="1910577"/>
            <a:ext cx="5994400" cy="1981200"/>
            <a:chOff x="192" y="1440"/>
            <a:chExt cx="3840" cy="1248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D462F4FB-612A-4214-8600-E39F346F7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968"/>
              <a:ext cx="1536" cy="7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Java compiler</a:t>
              </a: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CB1372B-7E32-460F-8ACC-258BB5592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9" y="1440"/>
              <a:ext cx="2473" cy="693"/>
              <a:chOff x="1559" y="1440"/>
              <a:chExt cx="2473" cy="693"/>
            </a:xfrm>
          </p:grpSpPr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349CD55C-9135-4ED7-B23A-62A056AAC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9" y="1440"/>
                <a:ext cx="2473" cy="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Text Box 13">
                <a:extLst>
                  <a:ext uri="{FF2B5EF4-FFF2-40B4-BE49-F238E27FC236}">
                    <a16:creationId xmlns:a16="http://schemas.microsoft.com/office/drawing/2014/main" id="{685B2A55-DEFD-468C-974F-CE849089B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841335">
                <a:off x="2016" y="1536"/>
                <a:ext cx="873" cy="28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Is read by</a:t>
                </a:r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4B3D89F-59C8-46E3-8611-355CEE8B1876}"/>
              </a:ext>
            </a:extLst>
          </p:cNvPr>
          <p:cNvGrpSpPr>
            <a:grpSpLocks/>
          </p:cNvGrpSpPr>
          <p:nvPr/>
        </p:nvGrpSpPr>
        <p:grpSpPr bwMode="auto">
          <a:xfrm>
            <a:off x="4018428" y="2633863"/>
            <a:ext cx="5334000" cy="1295400"/>
            <a:chOff x="1728" y="1872"/>
            <a:chExt cx="3360" cy="81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42445DD-DE2D-444D-BADD-46C7960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72"/>
              <a:ext cx="1056" cy="81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Byte code</a:t>
              </a:r>
              <a:br>
                <a:rPr lang="en-US" altLang="en-US" sz="2400"/>
              </a:br>
              <a:r>
                <a:rPr lang="en-US" altLang="en-US" sz="2400"/>
                <a:t>(</a:t>
              </a:r>
              <a:r>
                <a:rPr lang="en-US" altLang="en-US" sz="2400">
                  <a:latin typeface="Courier New" panose="02070309020205020404" pitchFamily="49" charset="0"/>
                </a:rPr>
                <a:t>.class</a:t>
              </a:r>
              <a:r>
                <a:rPr lang="en-US" altLang="en-US" sz="2400"/>
                <a:t>)</a:t>
              </a: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1E8CE0D-03D9-486C-81DA-4EF1FFFC5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994"/>
              <a:ext cx="2304" cy="310"/>
              <a:chOff x="1728" y="1994"/>
              <a:chExt cx="2304" cy="310"/>
            </a:xfrm>
            <a:grpFill/>
          </p:grpSpPr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47A20A16-6288-4901-B225-CE0C41EBE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230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6206EB5D-850B-4702-9877-8FAAD032F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4" y="1994"/>
                <a:ext cx="820" cy="288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Produces</a:t>
                </a:r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302FD5F-FE3A-4CBA-9127-849C0FBFCF74}"/>
              </a:ext>
            </a:extLst>
          </p:cNvPr>
          <p:cNvGrpSpPr>
            <a:grpSpLocks/>
          </p:cNvGrpSpPr>
          <p:nvPr/>
        </p:nvGrpSpPr>
        <p:grpSpPr bwMode="auto">
          <a:xfrm>
            <a:off x="1609396" y="3429000"/>
            <a:ext cx="6054725" cy="1981200"/>
            <a:chOff x="192" y="2544"/>
            <a:chExt cx="3840" cy="124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80F9AA22-8E23-45D6-A0EB-12729FF07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072"/>
              <a:ext cx="1536" cy="7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Java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Virtual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Machine</a:t>
              </a:r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BF906E3-994F-4AC6-8DB5-9062FC4CD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" y="2544"/>
              <a:ext cx="2390" cy="717"/>
              <a:chOff x="1642" y="2544"/>
              <a:chExt cx="2390" cy="717"/>
            </a:xfrm>
          </p:grpSpPr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91C78A3A-939F-4137-9006-15A9E88BC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2" y="2544"/>
                <a:ext cx="2390" cy="7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Text Box 23">
                <a:extLst>
                  <a:ext uri="{FF2B5EF4-FFF2-40B4-BE49-F238E27FC236}">
                    <a16:creationId xmlns:a16="http://schemas.microsoft.com/office/drawing/2014/main" id="{9C6EFE33-8334-492A-A8A1-424226DD4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86517">
                <a:off x="1862" y="2618"/>
                <a:ext cx="1374" cy="28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Is interpreted by</a:t>
                </a:r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8F8E72B-ABBE-4F0C-8B19-C7B7DA0BF733}"/>
              </a:ext>
            </a:extLst>
          </p:cNvPr>
          <p:cNvGrpSpPr>
            <a:grpSpLocks/>
          </p:cNvGrpSpPr>
          <p:nvPr/>
        </p:nvGrpSpPr>
        <p:grpSpPr bwMode="auto">
          <a:xfrm>
            <a:off x="4018428" y="4130284"/>
            <a:ext cx="5334000" cy="1295400"/>
            <a:chOff x="1728" y="2976"/>
            <a:chExt cx="3360" cy="81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1C54B2B9-337F-41D0-B6A5-DC859EFF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976"/>
              <a:ext cx="1056" cy="81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Program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Execution</a:t>
              </a:r>
            </a:p>
          </p:txBody>
        </p: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29D392F0-DAFE-48CC-89BD-AB497F126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120"/>
              <a:ext cx="2304" cy="336"/>
              <a:chOff x="1728" y="3120"/>
              <a:chExt cx="2304" cy="336"/>
            </a:xfrm>
            <a:grpFill/>
          </p:grpSpPr>
          <p:sp>
            <p:nvSpPr>
              <p:cNvPr id="27" name="Line 27">
                <a:extLst>
                  <a:ext uri="{FF2B5EF4-FFF2-40B4-BE49-F238E27FC236}">
                    <a16:creationId xmlns:a16="http://schemas.microsoft.com/office/drawing/2014/main" id="{2AFA53EB-76B1-466C-B13D-7CA4745D3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456"/>
                <a:ext cx="230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Text Box 28">
                <a:extLst>
                  <a:ext uri="{FF2B5EF4-FFF2-40B4-BE49-F238E27FC236}">
                    <a16:creationId xmlns:a16="http://schemas.microsoft.com/office/drawing/2014/main" id="{F6CFDF5F-0B34-4EAD-82B4-5C4A61027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120"/>
                <a:ext cx="879" cy="288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Results 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6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72AAB88-4A5D-4938-A158-A29EEE79BBA7}"/>
              </a:ext>
            </a:extLst>
          </p:cNvPr>
          <p:cNvSpPr txBox="1">
            <a:spLocks noChangeArrowheads="1"/>
          </p:cNvSpPr>
          <p:nvPr/>
        </p:nvSpPr>
        <p:spPr>
          <a:xfrm>
            <a:off x="1580570" y="0"/>
            <a:ext cx="44196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Portability</a:t>
            </a:r>
            <a:endParaRPr lang="en-US" altLang="en-US" sz="3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CD3E2A-427F-4713-ADAB-DB335BFD3DC9}"/>
              </a:ext>
            </a:extLst>
          </p:cNvPr>
          <p:cNvSpPr txBox="1">
            <a:spLocks noChangeArrowheads="1"/>
          </p:cNvSpPr>
          <p:nvPr/>
        </p:nvSpPr>
        <p:spPr>
          <a:xfrm>
            <a:off x="1744508" y="992186"/>
            <a:ext cx="7543800" cy="57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spcAft>
                <a:spcPts val="1200"/>
              </a:spcAft>
            </a:pP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marL="914400" lvl="1" indent="-457200"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may be written on one type of computer and </a:t>
            </a:r>
          </a:p>
          <a:p>
            <a:pPr marL="914400" lvl="1" indent="-457200"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run on a wide variety of computers, with little or no modification. </a:t>
            </a:r>
          </a:p>
          <a:p>
            <a:pPr marL="401638" indent="-401638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byte code runs on the JVM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not on any particular CPU;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compiled Java programs are highly portable.</a:t>
            </a:r>
          </a:p>
          <a:p>
            <a:pPr marL="401638" indent="-401638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JVMs exist on many platforms: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534D739-DDFC-4FB1-8180-9D9436D3A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34" y="4877091"/>
            <a:ext cx="2050236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Windows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Mac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Linux</a:t>
            </a:r>
            <a:endParaRPr lang="en-US" altLang="en-US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4F94484-9934-4ED8-8765-7D9CBB84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796" y="4878427"/>
            <a:ext cx="2050237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01638" indent="-401638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Unix</a:t>
            </a:r>
          </a:p>
          <a:p>
            <a:pPr marL="401638" indent="-401638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BSD</a:t>
            </a:r>
          </a:p>
          <a:p>
            <a:pPr marL="401638" indent="-401638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etc.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0766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9FE7FE-DAF1-4347-A614-56C6B93D2E3E}"/>
              </a:ext>
            </a:extLst>
          </p:cNvPr>
          <p:cNvSpPr txBox="1">
            <a:spLocks noChangeArrowheads="1"/>
          </p:cNvSpPr>
          <p:nvPr/>
        </p:nvSpPr>
        <p:spPr>
          <a:xfrm>
            <a:off x="2364678" y="141249"/>
            <a:ext cx="675481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Portability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345E36-32E2-4ABA-9FB8-6984A3CBE5EF}"/>
              </a:ext>
            </a:extLst>
          </p:cNvPr>
          <p:cNvSpPr txBox="1">
            <a:spLocks noChangeArrowheads="1"/>
          </p:cNvSpPr>
          <p:nvPr/>
        </p:nvSpPr>
        <p:spPr>
          <a:xfrm>
            <a:off x="2223391" y="1847657"/>
            <a:ext cx="6896100" cy="347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most programming languages, </a:t>
            </a:r>
          </a:p>
          <a:p>
            <a:pPr marL="858838" lvl="1" indent="-401638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portability is achieved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compiling a program for each CPU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run on.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provides a JVM for each platform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have to recompile for different platforms.</a:t>
            </a: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69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DF87467-5ABB-4FC1-8FD2-89565AA588A4}"/>
              </a:ext>
            </a:extLst>
          </p:cNvPr>
          <p:cNvSpPr txBox="1">
            <a:spLocks noChangeArrowheads="1"/>
          </p:cNvSpPr>
          <p:nvPr/>
        </p:nvSpPr>
        <p:spPr>
          <a:xfrm>
            <a:off x="2075986" y="0"/>
            <a:ext cx="48768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Portability</a:t>
            </a:r>
            <a:endParaRPr lang="en-US" altLang="en-US" sz="3200" dirty="0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1C30C252-5AD4-4EA5-9D02-1E7B4C3E8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466" y="1079810"/>
            <a:ext cx="16764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Byte code</a:t>
            </a:r>
            <a:br>
              <a:rPr lang="en-US" altLang="en-US" sz="2400" dirty="0"/>
            </a:br>
            <a:r>
              <a:rPr lang="en-US" altLang="en-US" sz="2400" dirty="0"/>
              <a:t>(.class)</a:t>
            </a: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59F4842A-D5B9-4510-929E-F75A56EA0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746" y="3352800"/>
            <a:ext cx="2438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Java Virtual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Machine for Windows</a:t>
            </a:r>
          </a:p>
        </p:txBody>
      </p:sp>
      <p:sp>
        <p:nvSpPr>
          <p:cNvPr id="5" name="Oval 29">
            <a:extLst>
              <a:ext uri="{FF2B5EF4-FFF2-40B4-BE49-F238E27FC236}">
                <a16:creationId xmlns:a16="http://schemas.microsoft.com/office/drawing/2014/main" id="{45108CA4-24B2-4315-9376-6FF49FCF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899" y="4873083"/>
            <a:ext cx="24384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Java Virtual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Machine for Linux</a:t>
            </a:r>
          </a:p>
        </p:txBody>
      </p:sp>
      <p:sp>
        <p:nvSpPr>
          <p:cNvPr id="6" name="Oval 30">
            <a:extLst>
              <a:ext uri="{FF2B5EF4-FFF2-40B4-BE49-F238E27FC236}">
                <a16:creationId xmlns:a16="http://schemas.microsoft.com/office/drawing/2014/main" id="{82B36552-6FBD-4F97-ABDF-7672E10F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008" y="4905470"/>
            <a:ext cx="2438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Java Virtual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Machine for Mac</a:t>
            </a:r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F10E05EC-63D4-4190-97F3-C680480B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181" y="3352800"/>
            <a:ext cx="24384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Java Virtual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Machine for Unix</a:t>
            </a:r>
          </a:p>
        </p:txBody>
      </p:sp>
      <p:sp>
        <p:nvSpPr>
          <p:cNvPr id="8" name="Line 33">
            <a:extLst>
              <a:ext uri="{FF2B5EF4-FFF2-40B4-BE49-F238E27FC236}">
                <a16:creationId xmlns:a16="http://schemas.microsoft.com/office/drawing/2014/main" id="{2C04429C-2CD7-48DF-8C4C-A368807D45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0502" y="2370976"/>
            <a:ext cx="1061224" cy="2534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D3482999-98EB-4733-896E-C45272781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26" y="2375211"/>
            <a:ext cx="1784195" cy="252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3">
            <a:extLst>
              <a:ext uri="{FF2B5EF4-FFF2-40B4-BE49-F238E27FC236}">
                <a16:creationId xmlns:a16="http://schemas.microsoft.com/office/drawing/2014/main" id="{C6718344-C1A4-42AD-BE4F-8E331FCB16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7805" y="2338315"/>
            <a:ext cx="2943921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3">
            <a:extLst>
              <a:ext uri="{FF2B5EF4-FFF2-40B4-BE49-F238E27FC236}">
                <a16:creationId xmlns:a16="http://schemas.microsoft.com/office/drawing/2014/main" id="{E7935401-236D-4A4A-88AB-1A053292B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27" y="2407871"/>
            <a:ext cx="3289610" cy="940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ACFC674-F787-4671-BCAC-B8C3DDB9AB5F}"/>
              </a:ext>
            </a:extLst>
          </p:cNvPr>
          <p:cNvSpPr txBox="1">
            <a:spLocks noChangeArrowheads="1"/>
          </p:cNvSpPr>
          <p:nvPr/>
        </p:nvSpPr>
        <p:spPr>
          <a:xfrm>
            <a:off x="2087136" y="108066"/>
            <a:ext cx="67818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Java Versions</a:t>
            </a:r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3AF7AA-200D-4574-852C-487CB7DECBB2}"/>
              </a:ext>
            </a:extLst>
          </p:cNvPr>
          <p:cNvSpPr txBox="1">
            <a:spLocks noChangeArrowheads="1"/>
          </p:cNvSpPr>
          <p:nvPr/>
        </p:nvSpPr>
        <p:spPr>
          <a:xfrm>
            <a:off x="1896970" y="1423639"/>
            <a:ext cx="7162132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600" dirty="0"/>
              <a:t>The software you </a:t>
            </a:r>
            <a:r>
              <a:rPr lang="en-US" altLang="en-US" sz="2600" dirty="0">
                <a:solidFill>
                  <a:srgbClr val="0000CC"/>
                </a:solidFill>
              </a:rPr>
              <a:t>use to write Java programs is </a:t>
            </a:r>
            <a:r>
              <a:rPr lang="en-US" altLang="en-US" sz="2600" dirty="0"/>
              <a:t>called the </a:t>
            </a:r>
            <a:r>
              <a:rPr lang="en-US" altLang="en-US" sz="2600" dirty="0">
                <a:solidFill>
                  <a:srgbClr val="0000CC"/>
                </a:solidFill>
              </a:rPr>
              <a:t>Java Development Kit, or JDK.</a:t>
            </a:r>
          </a:p>
          <a:p>
            <a:pPr>
              <a:defRPr/>
            </a:pPr>
            <a:endParaRPr lang="en-US" altLang="en-US" sz="260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altLang="en-US" sz="2600" dirty="0"/>
              <a:t>There are different editions of the JDK:</a:t>
            </a:r>
          </a:p>
          <a:p>
            <a:pPr lvl="1">
              <a:defRPr/>
            </a:pPr>
            <a:r>
              <a:rPr lang="en-US" altLang="en-US" sz="2600" dirty="0">
                <a:solidFill>
                  <a:srgbClr val="0000CC"/>
                </a:solidFill>
              </a:rPr>
              <a:t>Java </a:t>
            </a:r>
            <a:r>
              <a:rPr lang="en-US" altLang="en-US" sz="2600" b="1" dirty="0">
                <a:solidFill>
                  <a:srgbClr val="0000CC"/>
                </a:solidFill>
              </a:rPr>
              <a:t>SE</a:t>
            </a:r>
            <a:r>
              <a:rPr lang="en-US" altLang="en-US" sz="2600" dirty="0">
                <a:solidFill>
                  <a:srgbClr val="0000CC"/>
                </a:solidFill>
              </a:rPr>
              <a:t> – Java 8 </a:t>
            </a:r>
            <a:r>
              <a:rPr lang="en-US" altLang="en-US" sz="2600" i="1" dirty="0">
                <a:solidFill>
                  <a:srgbClr val="0000CC"/>
                </a:solidFill>
              </a:rPr>
              <a:t>Standard Edition</a:t>
            </a:r>
            <a:r>
              <a:rPr lang="en-US" altLang="en-US" sz="2600" dirty="0">
                <a:solidFill>
                  <a:srgbClr val="0000CC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sz="2600" dirty="0"/>
              <a:t>Java EE – Java 8 </a:t>
            </a:r>
            <a:r>
              <a:rPr lang="en-US" altLang="en-US" sz="2600" i="1" dirty="0"/>
              <a:t>Enterprise Edition</a:t>
            </a:r>
            <a:r>
              <a:rPr lang="en-US" altLang="en-US" sz="2600" dirty="0"/>
              <a:t>.</a:t>
            </a:r>
          </a:p>
          <a:p>
            <a:pPr lvl="1">
              <a:defRPr/>
            </a:pPr>
            <a:r>
              <a:rPr lang="en-US" altLang="en-US" sz="2600" dirty="0"/>
              <a:t>Java ME – Java 8 </a:t>
            </a:r>
            <a:r>
              <a:rPr lang="en-US" altLang="en-US" sz="2600" i="1" dirty="0"/>
              <a:t>Micro Edition</a:t>
            </a:r>
            <a:r>
              <a:rPr lang="en-US" altLang="en-US" sz="2600" dirty="0"/>
              <a:t>.</a:t>
            </a:r>
          </a:p>
          <a:p>
            <a:pPr marL="457200" lvl="1" indent="0">
              <a:buFontTx/>
              <a:buNone/>
              <a:defRPr/>
            </a:pPr>
            <a:endParaRPr lang="en-US" altLang="en-US" sz="2600" dirty="0"/>
          </a:p>
          <a:p>
            <a:pPr>
              <a:defRPr/>
            </a:pPr>
            <a:r>
              <a:rPr lang="en-US" altLang="en-US" sz="2600" dirty="0"/>
              <a:t>Available for download at</a:t>
            </a:r>
            <a:br>
              <a:rPr lang="en-US" altLang="en-US" sz="2600" dirty="0"/>
            </a:br>
            <a:r>
              <a:rPr lang="en-US" altLang="en-US" sz="2600" dirty="0">
                <a:latin typeface="Courier New" panose="02070309020205020404" pitchFamily="49" charset="0"/>
                <a:hlinkClick r:id="rId2"/>
              </a:rPr>
              <a:t>http://java.oracle.com</a:t>
            </a:r>
            <a:endParaRPr lang="en-US" altLang="en-US" sz="26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05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3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D4D64-C488-4414-82DC-34B1571205D1}"/>
              </a:ext>
            </a:extLst>
          </p:cNvPr>
          <p:cNvSpPr txBox="1"/>
          <p:nvPr/>
        </p:nvSpPr>
        <p:spPr>
          <a:xfrm>
            <a:off x="1929160" y="1810214"/>
            <a:ext cx="77835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JVM: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Virtual Machine (JVM) is an abstract computing machine.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programs are written against the JVM specification.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JVM is specific for OS platform and they translate the Java instructions to the underlying platform-specific instructions and execute them.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JVM enables Java programs to be platform-independent.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7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131E8-3465-4194-A01A-192C43829737}"/>
              </a:ext>
            </a:extLst>
          </p:cNvPr>
          <p:cNvSpPr txBox="1"/>
          <p:nvPr/>
        </p:nvSpPr>
        <p:spPr>
          <a:xfrm>
            <a:off x="2118731" y="2546193"/>
            <a:ext cx="7627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JRE: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Runtime Environment (JRE) is an implementation of the JVM and </a:t>
            </a:r>
            <a:r>
              <a:rPr lang="en-US" sz="2400" dirty="0">
                <a:solidFill>
                  <a:srgbClr val="44444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API (Applications Programming Interface).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9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2587AE-AC96-ADF7-FED1-F1837506FA01}"/>
              </a:ext>
            </a:extLst>
          </p:cNvPr>
          <p:cNvSpPr txBox="1">
            <a:spLocks noChangeArrowheads="1"/>
          </p:cNvSpPr>
          <p:nvPr/>
        </p:nvSpPr>
        <p:spPr>
          <a:xfrm>
            <a:off x="1936172" y="301337"/>
            <a:ext cx="6324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BCA68E-24F8-A0A5-A466-3EAC9C65A924}"/>
              </a:ext>
            </a:extLst>
          </p:cNvPr>
          <p:cNvSpPr txBox="1">
            <a:spLocks noChangeArrowheads="1"/>
          </p:cNvSpPr>
          <p:nvPr/>
        </p:nvSpPr>
        <p:spPr>
          <a:xfrm>
            <a:off x="1936172" y="1652155"/>
            <a:ext cx="7696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/>
              <a:t>An </a:t>
            </a:r>
            <a:r>
              <a:rPr lang="en-US" altLang="en-US" sz="2400">
                <a:solidFill>
                  <a:srgbClr val="0000CC"/>
                </a:solidFill>
              </a:rPr>
              <a:t>algorithm</a:t>
            </a:r>
            <a:r>
              <a:rPr lang="en-US" altLang="en-US" sz="2400"/>
              <a:t> </a:t>
            </a:r>
          </a:p>
          <a:p>
            <a:pPr lvl="1"/>
            <a:r>
              <a:rPr lang="en-US" altLang="en-US"/>
              <a:t>a set of well-defined steps to completing a task.</a:t>
            </a:r>
          </a:p>
          <a:p>
            <a:pPr lvl="1"/>
            <a:r>
              <a:rPr lang="en-US" altLang="en-US"/>
              <a:t>These steps are </a:t>
            </a:r>
            <a:r>
              <a:rPr lang="en-US" altLang="en-US">
                <a:solidFill>
                  <a:srgbClr val="0000CC"/>
                </a:solidFill>
              </a:rPr>
              <a:t>performed sequentially</a:t>
            </a:r>
            <a:r>
              <a:rPr lang="en-US" altLang="en-US"/>
              <a:t>.</a:t>
            </a:r>
          </a:p>
          <a:p>
            <a:r>
              <a:rPr lang="en-US" altLang="en-US" sz="2400"/>
              <a:t>A computer needs the algorithm to be </a:t>
            </a:r>
            <a:r>
              <a:rPr lang="en-US" altLang="en-US" sz="2400">
                <a:solidFill>
                  <a:srgbClr val="0000CC"/>
                </a:solidFill>
              </a:rPr>
              <a:t>written in </a:t>
            </a:r>
            <a:r>
              <a:rPr lang="en-US" altLang="en-US" sz="2400" i="1">
                <a:solidFill>
                  <a:srgbClr val="0000CC"/>
                </a:solidFill>
              </a:rPr>
              <a:t>machine language</a:t>
            </a:r>
            <a:r>
              <a:rPr lang="en-US" altLang="en-US" sz="2400">
                <a:solidFill>
                  <a:srgbClr val="0000CC"/>
                </a:solidFill>
              </a:rPr>
              <a:t>.</a:t>
            </a:r>
          </a:p>
          <a:p>
            <a:r>
              <a:rPr lang="en-US" altLang="en-US" sz="2400"/>
              <a:t>Use </a:t>
            </a:r>
            <a:r>
              <a:rPr lang="en-US" altLang="en-US" sz="2400" i="1"/>
              <a:t>binary numbers </a:t>
            </a:r>
            <a:r>
              <a:rPr lang="en-US" altLang="en-US" sz="2400"/>
              <a:t>to write machine language</a:t>
            </a:r>
          </a:p>
          <a:p>
            <a:r>
              <a:rPr lang="en-US" altLang="en-US" sz="2400"/>
              <a:t>The binary numbering system (base 2) </a:t>
            </a:r>
          </a:p>
          <a:p>
            <a:pPr lvl="1"/>
            <a:r>
              <a:rPr lang="en-US" altLang="en-US"/>
              <a:t>only has two digits (0 and 1).</a:t>
            </a:r>
          </a:p>
          <a:p>
            <a:pPr marL="457200" lvl="2" indent="-4572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4644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0EE84-84E2-4F46-A6BC-F41994DA6C89}"/>
              </a:ext>
            </a:extLst>
          </p:cNvPr>
          <p:cNvSpPr txBox="1"/>
          <p:nvPr/>
        </p:nvSpPr>
        <p:spPr>
          <a:xfrm>
            <a:off x="1735873" y="2136930"/>
            <a:ext cx="80995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4444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JDK: </a:t>
            </a:r>
          </a:p>
          <a:p>
            <a:pPr>
              <a:defRPr/>
            </a:pPr>
            <a:endParaRPr lang="en-US" sz="24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Development Kit (JDK) contains JRE along with various development tools like Java libraries, Java source compilers, Java debuggers, bundling, and deployment tools.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27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AA76E-3283-4A73-B124-3452DFA0BCB1}"/>
              </a:ext>
            </a:extLst>
          </p:cNvPr>
          <p:cNvSpPr txBox="1"/>
          <p:nvPr/>
        </p:nvSpPr>
        <p:spPr>
          <a:xfrm>
            <a:off x="1897566" y="1353015"/>
            <a:ext cx="76144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JIT:</a:t>
            </a:r>
          </a:p>
          <a:p>
            <a:pPr>
              <a:defRPr/>
            </a:pPr>
            <a:endParaRPr lang="en-US" sz="24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Compiler (JIT)JIT is </a:t>
            </a:r>
            <a:r>
              <a:rPr lang="en-US" sz="2400" dirty="0">
                <a:solidFill>
                  <a:srgbClr val="44444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part of the Java Virtual Machine (JVM) that is used to speed up the execution time.</a:t>
            </a: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 compiles parts of the byte code that have similar functionality at the same time, and hence reduces the amount of time needed for compilation.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“compiler” refers to a translator from the instruction set of a Java virtual machine (JVM) to the instruction set of a specific CPU.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31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70A4CEE-141F-443A-A51C-D7991BAD6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47" y="2089943"/>
            <a:ext cx="823703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Java is Dynamic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400" dirty="0">
                <a:solidFill>
                  <a:srgbClr val="444444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The compiler compiles .java files into .class files containing byte code.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The compiler </a:t>
            </a:r>
            <a:r>
              <a:rPr lang="en-US" altLang="en-US" sz="2400" dirty="0">
                <a:solidFill>
                  <a:srgbClr val="444444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searches the current directory and directories specified in the CLASSPATH environment variable to find other classes explicitly referenced by name in each source code file. </a:t>
            </a:r>
            <a:endParaRPr lang="en-US" altLang="en-US" sz="24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97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438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5B4BA0E-160D-4F4D-AC1E-6FBC5A4170B9}"/>
              </a:ext>
            </a:extLst>
          </p:cNvPr>
          <p:cNvSpPr txBox="1">
            <a:spLocks noChangeArrowheads="1"/>
          </p:cNvSpPr>
          <p:nvPr/>
        </p:nvSpPr>
        <p:spPr>
          <a:xfrm>
            <a:off x="2429669" y="1750394"/>
            <a:ext cx="733266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600"/>
              <a:t>The Java compiler is a </a:t>
            </a:r>
            <a:r>
              <a:rPr lang="en-US" altLang="en-US" sz="2600" i="1"/>
              <a:t>command line</a:t>
            </a:r>
            <a:r>
              <a:rPr lang="en-US" altLang="en-US" sz="2600"/>
              <a:t> utility.</a:t>
            </a:r>
          </a:p>
          <a:p>
            <a:pPr>
              <a:defRPr/>
            </a:pPr>
            <a:r>
              <a:rPr lang="en-US" altLang="en-US" sz="2600"/>
              <a:t>The command to compile a program is:</a:t>
            </a:r>
          </a:p>
          <a:p>
            <a:pPr lvl="2">
              <a:buFontTx/>
              <a:buNone/>
              <a:defRPr/>
            </a:pPr>
            <a:r>
              <a:rPr lang="en-US" altLang="en-US" sz="2600" b="1"/>
              <a:t>javac filename.java</a:t>
            </a:r>
          </a:p>
          <a:p>
            <a:pPr lvl="2">
              <a:buFontTx/>
              <a:buNone/>
              <a:defRPr/>
            </a:pPr>
            <a:endParaRPr lang="en-US" altLang="en-US" sz="2600" b="1"/>
          </a:p>
          <a:p>
            <a:pPr>
              <a:defRPr/>
            </a:pPr>
            <a:r>
              <a:rPr lang="en-US" altLang="en-US" sz="2600"/>
              <a:t>javac is the Java compiler.</a:t>
            </a:r>
          </a:p>
          <a:p>
            <a:pPr>
              <a:defRPr/>
            </a:pPr>
            <a:r>
              <a:rPr lang="en-US" altLang="en-US" sz="2600"/>
              <a:t>The </a:t>
            </a:r>
            <a:r>
              <a:rPr lang="en-US" altLang="en-US" sz="2600" b="1">
                <a:latin typeface="Courier New" panose="02070309020205020404" pitchFamily="49" charset="0"/>
                <a:cs typeface="Courier New" panose="02070309020205020404" pitchFamily="49" charset="0"/>
              </a:rPr>
              <a:t>.java</a:t>
            </a:r>
            <a:r>
              <a:rPr lang="en-US" altLang="en-US" sz="2600" b="1"/>
              <a:t> </a:t>
            </a:r>
            <a:r>
              <a:rPr lang="en-US" altLang="en-US" sz="2600"/>
              <a:t>file extension must be used.</a:t>
            </a:r>
          </a:p>
          <a:p>
            <a:pPr>
              <a:defRPr/>
            </a:pPr>
            <a:r>
              <a:rPr lang="en-US" altLang="en-US" sz="2600"/>
              <a:t>Example: 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600"/>
              <a:t>To compile a java source code file named Payroll.java you would use the command:</a:t>
            </a:r>
          </a:p>
          <a:p>
            <a:pPr marL="685800" lvl="2">
              <a:buFontTx/>
              <a:buNone/>
              <a:defRPr/>
            </a:pPr>
            <a:r>
              <a:rPr lang="en-US" altLang="en-US" sz="2600" b="1">
                <a:latin typeface="Courier New" panose="02070309020205020404" pitchFamily="49" charset="0"/>
                <a:cs typeface="Courier New" panose="02070309020205020404" pitchFamily="49" charset="0"/>
              </a:rPr>
              <a:t>	javac Payroll.java</a:t>
            </a:r>
            <a:endParaRPr lang="en-US" alt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9DF08-D89A-437F-84D8-C9483E544632}"/>
              </a:ext>
            </a:extLst>
          </p:cNvPr>
          <p:cNvSpPr txBox="1">
            <a:spLocks noChangeArrowheads="1"/>
          </p:cNvSpPr>
          <p:nvPr/>
        </p:nvSpPr>
        <p:spPr>
          <a:xfrm>
            <a:off x="2173598" y="330820"/>
            <a:ext cx="68199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Compiling a Java Program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78849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4C7246F-9682-44DC-8AFB-19C481CC4248}"/>
              </a:ext>
            </a:extLst>
          </p:cNvPr>
          <p:cNvSpPr txBox="1">
            <a:spLocks noChangeArrowheads="1"/>
          </p:cNvSpPr>
          <p:nvPr/>
        </p:nvSpPr>
        <p:spPr>
          <a:xfrm>
            <a:off x="2670407" y="1969546"/>
            <a:ext cx="6680200" cy="352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indent="-455613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2600"/>
              <a:t>1.	Clearly </a:t>
            </a:r>
            <a:r>
              <a:rPr lang="en-US" altLang="en-US" sz="2600">
                <a:solidFill>
                  <a:srgbClr val="0000CC"/>
                </a:solidFill>
              </a:rPr>
              <a:t>define</a:t>
            </a:r>
            <a:r>
              <a:rPr lang="en-US" altLang="en-US" sz="2600"/>
              <a:t> what the program is to do.</a:t>
            </a:r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2.	</a:t>
            </a:r>
            <a:r>
              <a:rPr lang="en-US" altLang="en-US" sz="2600">
                <a:solidFill>
                  <a:srgbClr val="0000CC"/>
                </a:solidFill>
              </a:rPr>
              <a:t>Visualize</a:t>
            </a:r>
            <a:r>
              <a:rPr lang="en-US" altLang="en-US" sz="2600"/>
              <a:t> the program running on the computer.</a:t>
            </a:r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3.	Use design tools to </a:t>
            </a:r>
            <a:r>
              <a:rPr lang="en-US" altLang="en-US" sz="2600">
                <a:solidFill>
                  <a:srgbClr val="0000CC"/>
                </a:solidFill>
              </a:rPr>
              <a:t>create</a:t>
            </a:r>
            <a:r>
              <a:rPr lang="en-US" altLang="en-US" sz="2600"/>
              <a:t> a model of the program.</a:t>
            </a:r>
          </a:p>
          <a:p>
            <a:pPr marL="455613" indent="-455613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2600"/>
              <a:t>4.	</a:t>
            </a:r>
            <a:r>
              <a:rPr lang="en-US" altLang="en-US" sz="2600">
                <a:solidFill>
                  <a:srgbClr val="0000CC"/>
                </a:solidFill>
              </a:rPr>
              <a:t>Check</a:t>
            </a:r>
            <a:r>
              <a:rPr lang="en-US" altLang="en-US" sz="2600"/>
              <a:t> the model for logical errors.</a:t>
            </a:r>
            <a:endParaRPr lang="en-US" altLang="en-US" sz="2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ACAAE-C322-447D-8C64-A326891CBC80}"/>
              </a:ext>
            </a:extLst>
          </p:cNvPr>
          <p:cNvSpPr txBox="1">
            <a:spLocks noChangeArrowheads="1"/>
          </p:cNvSpPr>
          <p:nvPr/>
        </p:nvSpPr>
        <p:spPr>
          <a:xfrm>
            <a:off x="2568807" y="550127"/>
            <a:ext cx="6781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Programming Process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25802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59A754-A21D-42A2-B169-B0A56F00154F}"/>
              </a:ext>
            </a:extLst>
          </p:cNvPr>
          <p:cNvSpPr txBox="1">
            <a:spLocks noChangeArrowheads="1"/>
          </p:cNvSpPr>
          <p:nvPr/>
        </p:nvSpPr>
        <p:spPr>
          <a:xfrm>
            <a:off x="2705100" y="483219"/>
            <a:ext cx="6781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Programming Process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27284E-C9E4-4FD8-BA1C-2DD83FEAC0A1}"/>
              </a:ext>
            </a:extLst>
          </p:cNvPr>
          <p:cNvSpPr txBox="1">
            <a:spLocks noChangeArrowheads="1"/>
          </p:cNvSpPr>
          <p:nvPr/>
        </p:nvSpPr>
        <p:spPr>
          <a:xfrm>
            <a:off x="2590800" y="1602058"/>
            <a:ext cx="776287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indent="-455613">
              <a:buFontTx/>
              <a:buNone/>
            </a:pPr>
            <a:r>
              <a:rPr lang="en-US" altLang="en-US" sz="2600"/>
              <a:t>5.	Enter the code and </a:t>
            </a:r>
            <a:r>
              <a:rPr lang="en-US" altLang="en-US" sz="2600">
                <a:solidFill>
                  <a:srgbClr val="0000CC"/>
                </a:solidFill>
              </a:rPr>
              <a:t>compile</a:t>
            </a:r>
            <a:r>
              <a:rPr lang="en-US" altLang="en-US" sz="2600"/>
              <a:t> it.</a:t>
            </a:r>
          </a:p>
          <a:p>
            <a:pPr marL="455613" indent="-455613">
              <a:buFontTx/>
              <a:buNone/>
            </a:pPr>
            <a:r>
              <a:rPr lang="en-US" altLang="en-US" sz="2600"/>
              <a:t>6.	</a:t>
            </a:r>
            <a:r>
              <a:rPr lang="en-US" altLang="en-US" sz="2600">
                <a:solidFill>
                  <a:srgbClr val="0000CC"/>
                </a:solidFill>
              </a:rPr>
              <a:t>Correct any errors found </a:t>
            </a:r>
            <a:r>
              <a:rPr lang="en-US" altLang="en-US" sz="2600"/>
              <a:t>during compilation. </a:t>
            </a:r>
          </a:p>
          <a:p>
            <a:pPr lvl="1">
              <a:spcBef>
                <a:spcPts val="1200"/>
              </a:spcBef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Repeat Steps 5 and 6 as many times as necessary.</a:t>
            </a:r>
            <a:endParaRPr lang="en-US" altLang="en-US" sz="2600"/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7.	</a:t>
            </a:r>
            <a:r>
              <a:rPr lang="en-US" altLang="en-US" sz="2600">
                <a:solidFill>
                  <a:srgbClr val="0000CC"/>
                </a:solidFill>
              </a:rPr>
              <a:t>Run</a:t>
            </a:r>
            <a:r>
              <a:rPr lang="en-US" altLang="en-US" sz="2600"/>
              <a:t> the program with test data for input.</a:t>
            </a:r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8.	</a:t>
            </a:r>
            <a:r>
              <a:rPr lang="en-US" altLang="en-US" sz="2600">
                <a:solidFill>
                  <a:srgbClr val="0000CC"/>
                </a:solidFill>
              </a:rPr>
              <a:t>Correct any runtime errors found </a:t>
            </a:r>
            <a:r>
              <a:rPr lang="en-US" altLang="en-US" sz="2600"/>
              <a:t>while running the program. </a:t>
            </a:r>
          </a:p>
          <a:p>
            <a:pPr lvl="1">
              <a:spcBef>
                <a:spcPts val="1200"/>
              </a:spcBef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Repeat Steps 5 through 8 as many times as necessary.</a:t>
            </a:r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9.	</a:t>
            </a:r>
            <a:r>
              <a:rPr lang="en-US" altLang="en-US" sz="2600">
                <a:solidFill>
                  <a:srgbClr val="0000CC"/>
                </a:solidFill>
              </a:rPr>
              <a:t>Validate</a:t>
            </a:r>
            <a:r>
              <a:rPr lang="en-US" altLang="en-US" sz="2600"/>
              <a:t> the results of the program.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68090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A21E933-BA74-4B22-BA49-B38C4A939C29}"/>
              </a:ext>
            </a:extLst>
          </p:cNvPr>
          <p:cNvSpPr txBox="1">
            <a:spLocks noChangeArrowheads="1"/>
          </p:cNvSpPr>
          <p:nvPr/>
        </p:nvSpPr>
        <p:spPr>
          <a:xfrm>
            <a:off x="1308409" y="303735"/>
            <a:ext cx="7167562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Software Engineering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738E8C-9576-4333-9BE9-9E05FA54145E}"/>
              </a:ext>
            </a:extLst>
          </p:cNvPr>
          <p:cNvSpPr txBox="1">
            <a:spLocks noChangeArrowheads="1"/>
          </p:cNvSpPr>
          <p:nvPr/>
        </p:nvSpPr>
        <p:spPr>
          <a:xfrm>
            <a:off x="1308409" y="1486171"/>
            <a:ext cx="8303941" cy="457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Encompasses the whole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crafting computer software.</a:t>
            </a:r>
          </a:p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perform several tasks in the development of complex software projects.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debugging,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modifying, and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maintaining.</a:t>
            </a:r>
          </a:p>
        </p:txBody>
      </p:sp>
    </p:spTree>
    <p:extLst>
      <p:ext uri="{BB962C8B-B14F-4D97-AF65-F5344CB8AC3E}">
        <p14:creationId xmlns:p14="http://schemas.microsoft.com/office/powerpoint/2010/main" val="2334867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FD7EEE-443E-46F9-95DB-2B7EC4063D79}"/>
              </a:ext>
            </a:extLst>
          </p:cNvPr>
          <p:cNvSpPr txBox="1">
            <a:spLocks noChangeArrowheads="1"/>
          </p:cNvSpPr>
          <p:nvPr/>
        </p:nvSpPr>
        <p:spPr>
          <a:xfrm>
            <a:off x="2189473" y="314906"/>
            <a:ext cx="7167562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Software Engineering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CD82F6-D395-42C7-B67C-4F4CD6BBD7F9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750742"/>
            <a:ext cx="7409985" cy="4110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develop: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diagrams of screen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output,</a:t>
            </a:r>
          </a:p>
          <a:p>
            <a:pPr marL="914400" lvl="1" indent="-457200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representing the program components and the flow of data (data flow diagrams and a architectural diagram),</a:t>
            </a:r>
          </a:p>
          <a:p>
            <a:pPr marL="914400" lvl="1" indent="-457200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expected input and desired output.</a:t>
            </a:r>
          </a:p>
        </p:txBody>
      </p:sp>
    </p:spTree>
    <p:extLst>
      <p:ext uri="{BB962C8B-B14F-4D97-AF65-F5344CB8AC3E}">
        <p14:creationId xmlns:p14="http://schemas.microsoft.com/office/powerpoint/2010/main" val="2470706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B0C1CE-D36F-4F21-A39A-F96B28C994A3}"/>
              </a:ext>
            </a:extLst>
          </p:cNvPr>
          <p:cNvSpPr txBox="1">
            <a:spLocks noChangeArrowheads="1"/>
          </p:cNvSpPr>
          <p:nvPr/>
        </p:nvSpPr>
        <p:spPr>
          <a:xfrm>
            <a:off x="2379044" y="281452"/>
            <a:ext cx="7167562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Software Engineering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37BF0D-8FDE-451A-987A-6B2FB7F2352D}"/>
              </a:ext>
            </a:extLst>
          </p:cNvPr>
          <p:cNvSpPr txBox="1">
            <a:spLocks noChangeArrowheads="1"/>
          </p:cNvSpPr>
          <p:nvPr/>
        </p:nvSpPr>
        <p:spPr>
          <a:xfrm>
            <a:off x="1895707" y="1416205"/>
            <a:ext cx="7906215" cy="450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also use special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designed for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programs.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commercial software applications are large and complex.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team of programmers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 single individual, develops them.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requirements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thoroughly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subtasks that are handled by</a:t>
            </a:r>
          </a:p>
          <a:p>
            <a:pPr marL="858838" lvl="1" indent="-401638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teams</a:t>
            </a:r>
          </a:p>
          <a:p>
            <a:pPr marL="858838" lvl="1" indent="-401638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within a team.</a:t>
            </a:r>
          </a:p>
        </p:txBody>
      </p:sp>
    </p:spTree>
    <p:extLst>
      <p:ext uri="{BB962C8B-B14F-4D97-AF65-F5344CB8AC3E}">
        <p14:creationId xmlns:p14="http://schemas.microsoft.com/office/powerpoint/2010/main" val="11833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C3375F-9DF6-EFCD-B720-CD268FB65D00}"/>
              </a:ext>
            </a:extLst>
          </p:cNvPr>
          <p:cNvSpPr txBox="1">
            <a:spLocks noChangeArrowheads="1"/>
          </p:cNvSpPr>
          <p:nvPr/>
        </p:nvSpPr>
        <p:spPr>
          <a:xfrm>
            <a:off x="2050472" y="290946"/>
            <a:ext cx="6324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393120-9704-AF4E-47EF-A5CF2A8F2322}"/>
              </a:ext>
            </a:extLst>
          </p:cNvPr>
          <p:cNvSpPr txBox="1">
            <a:spLocks noChangeArrowheads="1"/>
          </p:cNvSpPr>
          <p:nvPr/>
        </p:nvSpPr>
        <p:spPr>
          <a:xfrm>
            <a:off x="1856942" y="1714500"/>
            <a:ext cx="7696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/>
            <a:r>
              <a:rPr lang="en-US" altLang="en-US" sz="2400" dirty="0"/>
              <a:t>Example, ASCII code: </a:t>
            </a:r>
            <a:r>
              <a:rPr lang="en-US" altLang="en-US" sz="2400" dirty="0">
                <a:solidFill>
                  <a:srgbClr val="0000CC"/>
                </a:solidFill>
              </a:rPr>
              <a:t>American Standard Code for Information Exchange ASCII, </a:t>
            </a:r>
            <a:r>
              <a:rPr lang="en-US" altLang="en-US" sz="2400" dirty="0"/>
              <a:t>such as</a:t>
            </a:r>
          </a:p>
          <a:p>
            <a:endParaRPr lang="en-US" altLang="en-US" sz="2400" dirty="0"/>
          </a:p>
          <a:p>
            <a:pPr marL="914400" lvl="1" indent="-457200"/>
            <a:r>
              <a:rPr lang="en-US" altLang="en-US" dirty="0"/>
              <a:t>00100000 [32</a:t>
            </a:r>
            <a:r>
              <a:rPr lang="en-US" altLang="en-US" baseline="-25000" dirty="0"/>
              <a:t>10</a:t>
            </a:r>
            <a:r>
              <a:rPr lang="en-US" altLang="en-US" dirty="0"/>
              <a:t>, (20</a:t>
            </a:r>
            <a:r>
              <a:rPr lang="en-US" altLang="en-US" baseline="-25000" dirty="0"/>
              <a:t>16</a:t>
            </a:r>
            <a:r>
              <a:rPr lang="en-US" altLang="en-US" dirty="0"/>
              <a:t>)] represents space; </a:t>
            </a:r>
          </a:p>
          <a:p>
            <a:pPr marL="914400" lvl="1" indent="-457200"/>
            <a:r>
              <a:rPr lang="en-US" altLang="en-US" dirty="0"/>
              <a:t>01000001 [65</a:t>
            </a:r>
            <a:r>
              <a:rPr lang="en-US" altLang="en-US" baseline="-25000" dirty="0"/>
              <a:t>10</a:t>
            </a:r>
            <a:r>
              <a:rPr lang="en-US" altLang="en-US" dirty="0"/>
              <a:t>, (41</a:t>
            </a:r>
            <a:r>
              <a:rPr lang="en-US" altLang="en-US" baseline="-25000" dirty="0"/>
              <a:t>16</a:t>
            </a:r>
            <a:r>
              <a:rPr lang="en-US" altLang="en-US" dirty="0"/>
              <a:t>)] represents A; </a:t>
            </a:r>
          </a:p>
          <a:p>
            <a:pPr marL="914400" lvl="1" indent="-457200"/>
            <a:r>
              <a:rPr lang="en-US" altLang="en-US" dirty="0"/>
              <a:t>01100001 [97</a:t>
            </a:r>
            <a:r>
              <a:rPr lang="en-US" altLang="en-US" baseline="-25000" dirty="0"/>
              <a:t>10</a:t>
            </a:r>
            <a:r>
              <a:rPr lang="en-US" altLang="en-US" dirty="0"/>
              <a:t>, (61</a:t>
            </a:r>
            <a:r>
              <a:rPr lang="en-US" altLang="en-US" baseline="-25000" dirty="0"/>
              <a:t>16</a:t>
            </a:r>
            <a:r>
              <a:rPr lang="en-US" altLang="en-US" dirty="0"/>
              <a:t>)] represents a</a:t>
            </a:r>
          </a:p>
          <a:p>
            <a:pPr marL="914400" lvl="1" indent="-457200"/>
            <a:r>
              <a:rPr lang="en-US" altLang="en-US" dirty="0"/>
              <a:t>0011 0000 [48</a:t>
            </a:r>
            <a:r>
              <a:rPr lang="en-US" altLang="en-US" baseline="-25000" dirty="0"/>
              <a:t>10</a:t>
            </a:r>
            <a:r>
              <a:rPr lang="en-US" altLang="en-US" dirty="0"/>
              <a:t>, (30</a:t>
            </a:r>
            <a:r>
              <a:rPr lang="en-US" altLang="en-US" baseline="-25000" dirty="0"/>
              <a:t>16</a:t>
            </a:r>
            <a:r>
              <a:rPr lang="en-US" altLang="en-US" dirty="0"/>
              <a:t>)] for 0;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2E36074-FBD1-7F17-DA00-3C7AB8C5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118" y="5143500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/>
              <a:t>unicode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787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B22D0E-4F49-49D4-A27B-338B53CC6C72}"/>
              </a:ext>
            </a:extLst>
          </p:cNvPr>
          <p:cNvSpPr txBox="1">
            <a:spLocks noChangeArrowheads="1"/>
          </p:cNvSpPr>
          <p:nvPr/>
        </p:nvSpPr>
        <p:spPr>
          <a:xfrm>
            <a:off x="1473820" y="269759"/>
            <a:ext cx="4447478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Procedural Programming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82355-0C9A-449A-8798-6EC07CE570A5}"/>
              </a:ext>
            </a:extLst>
          </p:cNvPr>
          <p:cNvSpPr txBox="1">
            <a:spLocks noChangeArrowheads="1"/>
          </p:cNvSpPr>
          <p:nvPr/>
        </p:nvSpPr>
        <p:spPr>
          <a:xfrm>
            <a:off x="1351156" y="2111297"/>
            <a:ext cx="7059613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programming languages were procedural.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set of programming language statements that, together, perform a specific task.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typically operate on data items that are separate from the procedures.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procedural program, the data items are commonly passed from one procedure to another.</a:t>
            </a:r>
          </a:p>
        </p:txBody>
      </p:sp>
    </p:spTree>
    <p:extLst>
      <p:ext uri="{BB962C8B-B14F-4D97-AF65-F5344CB8AC3E}">
        <p14:creationId xmlns:p14="http://schemas.microsoft.com/office/powerpoint/2010/main" val="17419921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C8DC76E-1282-4B7B-B21B-2836CB10C8DE}"/>
              </a:ext>
            </a:extLst>
          </p:cNvPr>
          <p:cNvSpPr txBox="1">
            <a:spLocks noChangeArrowheads="1"/>
          </p:cNvSpPr>
          <p:nvPr/>
        </p:nvSpPr>
        <p:spPr>
          <a:xfrm>
            <a:off x="2142892" y="226218"/>
            <a:ext cx="45339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Procedural Programming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F2068AEE-0F12-4B72-8264-EA6B382E9043}"/>
              </a:ext>
            </a:extLst>
          </p:cNvPr>
          <p:cNvGrpSpPr>
            <a:grpSpLocks/>
          </p:cNvGrpSpPr>
          <p:nvPr/>
        </p:nvGrpSpPr>
        <p:grpSpPr bwMode="auto">
          <a:xfrm>
            <a:off x="3843449" y="1905000"/>
            <a:ext cx="3810000" cy="1752600"/>
            <a:chOff x="1200" y="864"/>
            <a:chExt cx="2400" cy="1104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1D69D3D0-49F2-4F7F-856E-5568B7BF8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864"/>
              <a:ext cx="1584" cy="1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Data Element</a:t>
              </a:r>
            </a:p>
          </p:txBody>
        </p:sp>
        <p:sp>
          <p:nvSpPr>
            <p:cNvPr id="5" name="AutoShape 12">
              <a:extLst>
                <a:ext uri="{FF2B5EF4-FFF2-40B4-BE49-F238E27FC236}">
                  <a16:creationId xmlns:a16="http://schemas.microsoft.com/office/drawing/2014/main" id="{3929752E-B281-4FF4-955D-745E07377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52"/>
              <a:ext cx="816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5 w 21600"/>
                <a:gd name="T13" fmla="*/ 3971 h 21600"/>
                <a:gd name="T14" fmla="*/ 19350 w 21600"/>
                <a:gd name="T15" fmla="*/ 81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15" y="0"/>
                  </a:lnTo>
                  <a:lnTo>
                    <a:pt x="15115" y="3971"/>
                  </a:lnTo>
                  <a:lnTo>
                    <a:pt x="12427" y="3971"/>
                  </a:lnTo>
                  <a:cubicBezTo>
                    <a:pt x="5564" y="3971"/>
                    <a:pt x="0" y="7636"/>
                    <a:pt x="0" y="12158"/>
                  </a:cubicBezTo>
                  <a:lnTo>
                    <a:pt x="0" y="21600"/>
                  </a:lnTo>
                  <a:lnTo>
                    <a:pt x="4309" y="21600"/>
                  </a:lnTo>
                  <a:lnTo>
                    <a:pt x="4309" y="12158"/>
                  </a:lnTo>
                  <a:cubicBezTo>
                    <a:pt x="4309" y="9965"/>
                    <a:pt x="7944" y="8187"/>
                    <a:pt x="12427" y="8187"/>
                  </a:cubicBezTo>
                  <a:lnTo>
                    <a:pt x="15115" y="8187"/>
                  </a:lnTo>
                  <a:lnTo>
                    <a:pt x="15115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2DF46518-A433-4F41-895B-55181675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657600"/>
            <a:ext cx="25146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Procedure A</a:t>
            </a: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9D88D71D-4065-419C-BE99-D13EDBF7DDC6}"/>
              </a:ext>
            </a:extLst>
          </p:cNvPr>
          <p:cNvGrpSpPr>
            <a:grpSpLocks/>
          </p:cNvGrpSpPr>
          <p:nvPr/>
        </p:nvGrpSpPr>
        <p:grpSpPr bwMode="auto">
          <a:xfrm>
            <a:off x="7413702" y="2590800"/>
            <a:ext cx="2514600" cy="3048000"/>
            <a:chOff x="3504" y="1248"/>
            <a:chExt cx="1584" cy="1968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6134ED45-D7C6-4DBE-A36A-C8E6ACC1B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968"/>
              <a:ext cx="1584" cy="12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Procedure B</a:t>
              </a:r>
            </a:p>
          </p:txBody>
        </p:sp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5D75986E-AB6D-479E-9A15-35A441C384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20" y="1176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075 h 21600"/>
                <a:gd name="T14" fmla="*/ 19410 w 21600"/>
                <a:gd name="T15" fmla="*/ 80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909" y="0"/>
                  </a:lnTo>
                  <a:lnTo>
                    <a:pt x="14909" y="4078"/>
                  </a:lnTo>
                  <a:lnTo>
                    <a:pt x="12427" y="4078"/>
                  </a:lnTo>
                  <a:cubicBezTo>
                    <a:pt x="5564" y="4078"/>
                    <a:pt x="0" y="7696"/>
                    <a:pt x="0" y="12158"/>
                  </a:cubicBezTo>
                  <a:lnTo>
                    <a:pt x="0" y="21600"/>
                  </a:lnTo>
                  <a:lnTo>
                    <a:pt x="4091" y="21600"/>
                  </a:lnTo>
                  <a:lnTo>
                    <a:pt x="4091" y="12158"/>
                  </a:lnTo>
                  <a:cubicBezTo>
                    <a:pt x="4091" y="9906"/>
                    <a:pt x="7823" y="8080"/>
                    <a:pt x="12427" y="8080"/>
                  </a:cubicBezTo>
                  <a:lnTo>
                    <a:pt x="14909" y="8080"/>
                  </a:lnTo>
                  <a:lnTo>
                    <a:pt x="14909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9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FB7CA6-7C53-425B-A41B-8781AC83C105}"/>
              </a:ext>
            </a:extLst>
          </p:cNvPr>
          <p:cNvSpPr txBox="1">
            <a:spLocks noChangeArrowheads="1"/>
          </p:cNvSpPr>
          <p:nvPr/>
        </p:nvSpPr>
        <p:spPr>
          <a:xfrm>
            <a:off x="1603917" y="309253"/>
            <a:ext cx="4492083" cy="76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Procedural Programming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ECC4E7-54A6-4C86-8848-FF78F23FC555}"/>
              </a:ext>
            </a:extLst>
          </p:cNvPr>
          <p:cNvSpPr txBox="1">
            <a:spLocks noChangeArrowheads="1"/>
          </p:cNvSpPr>
          <p:nvPr/>
        </p:nvSpPr>
        <p:spPr>
          <a:xfrm>
            <a:off x="2477429" y="1235075"/>
            <a:ext cx="788948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procedural programming,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developed to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 on the program’s data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program tends to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global to the entire program.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formats might change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thus, the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operate on that data must change.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D14FD-B30D-42C6-AEA8-A31693AAC41F}"/>
              </a:ext>
            </a:extLst>
          </p:cNvPr>
          <p:cNvSpPr txBox="1"/>
          <p:nvPr/>
        </p:nvSpPr>
        <p:spPr>
          <a:xfrm>
            <a:off x="1825083" y="4337128"/>
            <a:ext cx="5638800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 elements stored in array A in any order.</a:t>
            </a:r>
          </a:p>
          <a:p>
            <a:pPr>
              <a:defRPr/>
            </a:pPr>
            <a:r>
              <a:rPr lang="en-US" sz="2000" dirty="0"/>
              <a:t>Used sequential search procedure to search whether key k is in the array 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B498D-5809-426D-A7CA-D8AE986889D1}"/>
              </a:ext>
            </a:extLst>
          </p:cNvPr>
          <p:cNvSpPr txBox="1"/>
          <p:nvPr/>
        </p:nvSpPr>
        <p:spPr>
          <a:xfrm>
            <a:off x="4731834" y="5286763"/>
            <a:ext cx="5105400" cy="1014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If n elements are stored in a binary search tree T, then the sequential search procedure can no longer be used. </a:t>
            </a:r>
          </a:p>
        </p:txBody>
      </p:sp>
    </p:spTree>
    <p:extLst>
      <p:ext uri="{BB962C8B-B14F-4D97-AF65-F5344CB8AC3E}">
        <p14:creationId xmlns:p14="http://schemas.microsoft.com/office/powerpoint/2010/main" val="1066741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3ABDE0-DBDF-4FC5-A98D-5047DE3F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005" y="351263"/>
            <a:ext cx="36576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Example of Procedure Programming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7FFD9E-0A67-46B1-A4AE-9C16D31E6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614" y="-16727"/>
            <a:ext cx="8320668" cy="6975088"/>
          </a:xfrm>
          <a:prstGeom prst="rect">
            <a:avLst/>
          </a:prstGeom>
          <a:noFill/>
          <a:ln>
            <a:noFill/>
          </a:ln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800" kern="0" dirty="0"/>
              <a:t>import </a:t>
            </a:r>
            <a:r>
              <a:rPr lang="en-US" sz="1800" kern="0" dirty="0" err="1"/>
              <a:t>java.util.Random</a:t>
            </a:r>
            <a:r>
              <a:rPr lang="en-US" sz="1800" kern="0" dirty="0"/>
              <a:t>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/>
              <a:t>public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</a:rPr>
              <a:t>class Methods01_5_1 </a:t>
            </a:r>
            <a:r>
              <a:rPr lang="en-US" sz="1800" b="1" kern="0" dirty="0"/>
              <a:t>{</a:t>
            </a:r>
            <a:endParaRPr lang="en-US" sz="1800" kern="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/>
              <a:t>	public static void main(String[] </a:t>
            </a:r>
            <a:r>
              <a:rPr lang="en-US" sz="1800" b="1" kern="0" dirty="0" err="1"/>
              <a:t>args</a:t>
            </a:r>
            <a:r>
              <a:rPr lang="en-US" sz="1800" b="1" kern="0" dirty="0"/>
              <a:t>) {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                                    double number = 14.712;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                                    </a:t>
            </a:r>
            <a:r>
              <a:rPr lang="en-US" sz="1800" kern="0" dirty="0" err="1">
                <a:solidFill>
                  <a:srgbClr val="FF0000"/>
                </a:solidFill>
              </a:rPr>
              <a:t>displayNumber</a:t>
            </a:r>
            <a:r>
              <a:rPr lang="en-US" sz="1800" kern="0" dirty="0">
                <a:solidFill>
                  <a:srgbClr val="FF0000"/>
                </a:solidFill>
              </a:rPr>
              <a:t>(number); //calls a method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/>
              <a:t>		</a:t>
            </a:r>
            <a:r>
              <a:rPr lang="en-US" sz="1800" kern="0" dirty="0" err="1">
                <a:solidFill>
                  <a:srgbClr val="FF0000"/>
                </a:solidFill>
              </a:rPr>
              <a:t>displayNumber</a:t>
            </a:r>
            <a:r>
              <a:rPr lang="en-US" sz="1800" kern="0" dirty="0">
                <a:solidFill>
                  <a:srgbClr val="FF0000"/>
                </a:solidFill>
              </a:rPr>
              <a:t>();   //calls a method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/>
              <a:t>		</a:t>
            </a:r>
            <a:r>
              <a:rPr lang="en-US" sz="1800" kern="0" dirty="0" err="1"/>
              <a:t>System.out.println</a:t>
            </a:r>
            <a:r>
              <a:rPr lang="en-US" sz="1800" kern="0" dirty="0"/>
              <a:t>("\</a:t>
            </a:r>
            <a:r>
              <a:rPr lang="en-US" sz="1800" kern="0" dirty="0" err="1"/>
              <a:t>nThe</a:t>
            </a:r>
            <a:r>
              <a:rPr lang="en-US" sz="1800" kern="0" dirty="0"/>
              <a:t> obtained random number is " +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/>
              <a:t>                                                                          </a:t>
            </a:r>
            <a:r>
              <a:rPr lang="en-US" sz="1800" kern="0" dirty="0">
                <a:solidFill>
                  <a:srgbClr val="0000CC"/>
                </a:solidFill>
              </a:rPr>
              <a:t> </a:t>
            </a:r>
            <a:r>
              <a:rPr lang="en-US" sz="1800" kern="0" dirty="0" err="1">
                <a:solidFill>
                  <a:srgbClr val="0000CC"/>
                </a:solidFill>
              </a:rPr>
              <a:t>displayRandomNumber</a:t>
            </a:r>
            <a:r>
              <a:rPr lang="en-US" sz="1800" kern="0" dirty="0">
                <a:solidFill>
                  <a:srgbClr val="0000CC"/>
                </a:solidFill>
              </a:rPr>
              <a:t>());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>
                <a:solidFill>
                  <a:srgbClr val="0000CC"/>
                </a:solidFill>
              </a:rPr>
              <a:t>	</a:t>
            </a:r>
            <a:r>
              <a:rPr lang="en-US" sz="1800" b="1" kern="0" dirty="0"/>
              <a:t>} //end of main</a:t>
            </a:r>
            <a:endParaRPr lang="en-US" sz="1800" kern="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	public static void </a:t>
            </a:r>
            <a:r>
              <a:rPr lang="en-US" sz="1800" b="1" kern="0" dirty="0" err="1">
                <a:solidFill>
                  <a:srgbClr val="FF0000"/>
                </a:solidFill>
              </a:rPr>
              <a:t>displayNumber</a:t>
            </a:r>
            <a:r>
              <a:rPr lang="en-US" sz="1800" b="1" kern="0" dirty="0">
                <a:solidFill>
                  <a:srgbClr val="FF0000"/>
                </a:solidFill>
              </a:rPr>
              <a:t>() {</a:t>
            </a:r>
            <a:endParaRPr lang="en-US" sz="1800" kern="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	</a:t>
            </a:r>
            <a:r>
              <a:rPr lang="en-US" sz="1800" kern="0" dirty="0" err="1">
                <a:solidFill>
                  <a:srgbClr val="FF0000"/>
                </a:solidFill>
              </a:rPr>
              <a:t>int</a:t>
            </a:r>
            <a:r>
              <a:rPr lang="en-US" sz="1800" kern="0" dirty="0">
                <a:solidFill>
                  <a:srgbClr val="FF0000"/>
                </a:solidFill>
              </a:rPr>
              <a:t> number = 7;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	</a:t>
            </a:r>
            <a:r>
              <a:rPr lang="en-US" sz="1800" kern="0" dirty="0" err="1">
                <a:solidFill>
                  <a:srgbClr val="FF0000"/>
                </a:solidFill>
              </a:rPr>
              <a:t>System.out.println</a:t>
            </a:r>
            <a:r>
              <a:rPr lang="en-US" sz="1800" kern="0" dirty="0">
                <a:solidFill>
                  <a:srgbClr val="FF0000"/>
                </a:solidFill>
              </a:rPr>
              <a:t>(number);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}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	public static void </a:t>
            </a:r>
            <a:r>
              <a:rPr lang="en-US" sz="1800" b="1" kern="0" dirty="0" err="1">
                <a:solidFill>
                  <a:srgbClr val="FF0000"/>
                </a:solidFill>
              </a:rPr>
              <a:t>displayNumber</a:t>
            </a:r>
            <a:r>
              <a:rPr lang="en-US" sz="1800" b="1" kern="0" dirty="0">
                <a:solidFill>
                  <a:srgbClr val="FF0000"/>
                </a:solidFill>
              </a:rPr>
              <a:t>(double </a:t>
            </a:r>
            <a:r>
              <a:rPr lang="en-US" sz="1800" b="1" kern="0" dirty="0" err="1">
                <a:solidFill>
                  <a:srgbClr val="FF0000"/>
                </a:solidFill>
              </a:rPr>
              <a:t>nos</a:t>
            </a:r>
            <a:r>
              <a:rPr lang="en-US" sz="1800" b="1" kern="0" dirty="0">
                <a:solidFill>
                  <a:srgbClr val="FF0000"/>
                </a:solidFill>
              </a:rPr>
              <a:t>) {</a:t>
            </a:r>
            <a:endParaRPr lang="en-US" sz="1800" kern="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	</a:t>
            </a:r>
            <a:r>
              <a:rPr lang="en-US" sz="1800" kern="0" dirty="0" err="1">
                <a:solidFill>
                  <a:srgbClr val="FF0000"/>
                </a:solidFill>
              </a:rPr>
              <a:t>System.out.println</a:t>
            </a:r>
            <a:r>
              <a:rPr lang="en-US" sz="1800" kern="0" dirty="0">
                <a:solidFill>
                  <a:srgbClr val="FF0000"/>
                </a:solidFill>
              </a:rPr>
              <a:t>(</a:t>
            </a:r>
            <a:r>
              <a:rPr lang="en-US" sz="1800" kern="0" dirty="0" err="1">
                <a:solidFill>
                  <a:srgbClr val="FF0000"/>
                </a:solidFill>
              </a:rPr>
              <a:t>nos</a:t>
            </a:r>
            <a:r>
              <a:rPr lang="en-US" sz="1800" kern="0" dirty="0">
                <a:solidFill>
                  <a:srgbClr val="FF0000"/>
                </a:solidFill>
              </a:rPr>
              <a:t>);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}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</a:t>
            </a:r>
            <a:r>
              <a:rPr lang="en-US" sz="1800" b="1" kern="0" dirty="0">
                <a:solidFill>
                  <a:srgbClr val="0000CC"/>
                </a:solidFill>
              </a:rPr>
              <a:t>public static </a:t>
            </a:r>
            <a:r>
              <a:rPr lang="en-US" sz="1800" b="1" kern="0" dirty="0" err="1">
                <a:solidFill>
                  <a:srgbClr val="0000CC"/>
                </a:solidFill>
              </a:rPr>
              <a:t>int</a:t>
            </a:r>
            <a:r>
              <a:rPr lang="en-US" sz="1800" b="1" kern="0" dirty="0">
                <a:solidFill>
                  <a:srgbClr val="0000CC"/>
                </a:solidFill>
              </a:rPr>
              <a:t> </a:t>
            </a:r>
            <a:r>
              <a:rPr lang="en-US" sz="1800" b="1" kern="0" dirty="0" err="1">
                <a:solidFill>
                  <a:srgbClr val="0000CC"/>
                </a:solidFill>
              </a:rPr>
              <a:t>displayRandomNumber</a:t>
            </a:r>
            <a:r>
              <a:rPr lang="en-US" sz="1800" b="1" kern="0" dirty="0">
                <a:solidFill>
                  <a:srgbClr val="0000CC"/>
                </a:solidFill>
              </a:rPr>
              <a:t>() </a:t>
            </a:r>
            <a:r>
              <a:rPr lang="en-US" sz="1800" kern="0" dirty="0">
                <a:solidFill>
                  <a:srgbClr val="0000CC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	</a:t>
            </a:r>
            <a:r>
              <a:rPr lang="en-US" sz="1800" kern="0" dirty="0" err="1">
                <a:solidFill>
                  <a:srgbClr val="0000CC"/>
                </a:solidFill>
              </a:rPr>
              <a:t>int</a:t>
            </a:r>
            <a:r>
              <a:rPr lang="en-US" sz="1800" kern="0" dirty="0">
                <a:solidFill>
                  <a:srgbClr val="0000CC"/>
                </a:solidFill>
              </a:rPr>
              <a:t> number;	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	Random rand = new Random();  </a:t>
            </a:r>
            <a:r>
              <a:rPr lang="en-US" sz="1800" i="1" kern="0" dirty="0">
                <a:solidFill>
                  <a:srgbClr val="0000CC"/>
                </a:solidFill>
              </a:rPr>
              <a:t>/*declare a variable named rand of 		Random class. Create an instance of the Random class. 			Assign the address of the Random class to the variable rand.*/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	number = </a:t>
            </a:r>
            <a:r>
              <a:rPr lang="en-US" sz="1800" kern="0" dirty="0" err="1">
                <a:solidFill>
                  <a:srgbClr val="0000CC"/>
                </a:solidFill>
              </a:rPr>
              <a:t>rand.nextInt</a:t>
            </a:r>
            <a:r>
              <a:rPr lang="en-US" sz="1800" kern="0" dirty="0">
                <a:solidFill>
                  <a:srgbClr val="0000CC"/>
                </a:solidFill>
              </a:rPr>
              <a:t>();	 			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	return number;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}</a:t>
            </a:r>
          </a:p>
          <a:p>
            <a:pPr marL="0" indent="0">
              <a:buFontTx/>
              <a:buNone/>
              <a:defRPr/>
            </a:pPr>
            <a:r>
              <a:rPr lang="en-US" sz="1800" b="1" kern="0" dirty="0"/>
              <a:t>} //end of class methods01_5_1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8227357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DF0D02-B6C2-41EB-A8FB-7A2F82D03462}"/>
              </a:ext>
            </a:extLst>
          </p:cNvPr>
          <p:cNvSpPr txBox="1">
            <a:spLocks noChangeArrowheads="1"/>
          </p:cNvSpPr>
          <p:nvPr/>
        </p:nvSpPr>
        <p:spPr>
          <a:xfrm>
            <a:off x="1439437" y="268327"/>
            <a:ext cx="5139783" cy="9921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Object-Oriented Programming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2D30E1-96B9-47B4-9BE5-0F5A8ED16987}"/>
              </a:ext>
            </a:extLst>
          </p:cNvPr>
          <p:cNvSpPr txBox="1">
            <a:spLocks noChangeArrowheads="1"/>
          </p:cNvSpPr>
          <p:nvPr/>
        </p:nvSpPr>
        <p:spPr>
          <a:xfrm>
            <a:off x="1439436" y="2174139"/>
            <a:ext cx="7927587" cy="333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 programming is centered on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objects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procedures.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 melding of data and procedures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manipulate that data.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in an object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known as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 in an object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known as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0872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05C186-6582-46F1-ADDC-6892E60660F1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0"/>
            <a:ext cx="61722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Object-Oriented Programming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grpSp>
        <p:nvGrpSpPr>
          <p:cNvPr id="3" name="Group 87">
            <a:extLst>
              <a:ext uri="{FF2B5EF4-FFF2-40B4-BE49-F238E27FC236}">
                <a16:creationId xmlns:a16="http://schemas.microsoft.com/office/drawing/2014/main" id="{C13749AB-3319-4A86-9AFF-086627ED9416}"/>
              </a:ext>
            </a:extLst>
          </p:cNvPr>
          <p:cNvGrpSpPr>
            <a:grpSpLocks/>
          </p:cNvGrpSpPr>
          <p:nvPr/>
        </p:nvGrpSpPr>
        <p:grpSpPr bwMode="auto">
          <a:xfrm>
            <a:off x="2049965" y="1204990"/>
            <a:ext cx="2819400" cy="4876800"/>
            <a:chOff x="1344" y="864"/>
            <a:chExt cx="1776" cy="3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E9ACAE5-A320-4B6D-9112-DB2A684F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64"/>
              <a:ext cx="1776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Object</a:t>
              </a: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6088D1CF-DB86-4AE3-93F0-4209A8817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200"/>
              <a:ext cx="17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Attributes (data)</a:t>
              </a: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F15A0097-0276-468F-BC90-6BD637171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488"/>
              <a:ext cx="1776" cy="24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Methods</a:t>
              </a:r>
              <a:br>
                <a:rPr lang="en-US" altLang="en-US" sz="1800"/>
              </a:br>
              <a:r>
                <a:rPr lang="en-US" altLang="en-US" sz="1800"/>
                <a:t>(behaviors / procedures)</a:t>
              </a:r>
            </a:p>
          </p:txBody>
        </p:sp>
        <p:grpSp>
          <p:nvGrpSpPr>
            <p:cNvPr id="7" name="Group 83">
              <a:extLst>
                <a:ext uri="{FF2B5EF4-FFF2-40B4-BE49-F238E27FC236}">
                  <a16:creationId xmlns:a16="http://schemas.microsoft.com/office/drawing/2014/main" id="{EF9141BD-8021-401C-AD59-F7ACC6703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1147" cy="1296"/>
              <a:chOff x="1584" y="1584"/>
              <a:chExt cx="1402" cy="1584"/>
            </a:xfrm>
            <a:grpFill/>
          </p:grpSpPr>
          <p:grpSp>
            <p:nvGrpSpPr>
              <p:cNvPr id="11" name="Group 22">
                <a:extLst>
                  <a:ext uri="{FF2B5EF4-FFF2-40B4-BE49-F238E27FC236}">
                    <a16:creationId xmlns:a16="http://schemas.microsoft.com/office/drawing/2014/main" id="{87FB8AB9-3AEC-41E9-8E7F-B39D240457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6" name="AutoShape 12">
                  <a:extLst>
                    <a:ext uri="{FF2B5EF4-FFF2-40B4-BE49-F238E27FC236}">
                      <a16:creationId xmlns:a16="http://schemas.microsoft.com/office/drawing/2014/main" id="{60F9D7A0-F10F-4370-A61F-3620ECE58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utoShape 13">
                  <a:extLst>
                    <a:ext uri="{FF2B5EF4-FFF2-40B4-BE49-F238E27FC236}">
                      <a16:creationId xmlns:a16="http://schemas.microsoft.com/office/drawing/2014/main" id="{0C7CA64D-C952-4A8A-9CA9-85A9856F7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53">
                <a:extLst>
                  <a:ext uri="{FF2B5EF4-FFF2-40B4-BE49-F238E27FC236}">
                    <a16:creationId xmlns:a16="http://schemas.microsoft.com/office/drawing/2014/main" id="{99563357-E01C-4B6B-A6B6-D4BACCD25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4" name="AutoShape 54">
                  <a:extLst>
                    <a:ext uri="{FF2B5EF4-FFF2-40B4-BE49-F238E27FC236}">
                      <a16:creationId xmlns:a16="http://schemas.microsoft.com/office/drawing/2014/main" id="{08208492-9F99-4C70-9697-6F659D42A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55">
                  <a:extLst>
                    <a:ext uri="{FF2B5EF4-FFF2-40B4-BE49-F238E27FC236}">
                      <a16:creationId xmlns:a16="http://schemas.microsoft.com/office/drawing/2014/main" id="{4675DDB8-83B1-47FD-9F68-73B9C2B8D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6">
                <a:extLst>
                  <a:ext uri="{FF2B5EF4-FFF2-40B4-BE49-F238E27FC236}">
                    <a16:creationId xmlns:a16="http://schemas.microsoft.com/office/drawing/2014/main" id="{96BA92B7-DF3F-44DD-AB42-B7510EA75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2" name="AutoShape 57">
                  <a:extLst>
                    <a:ext uri="{FF2B5EF4-FFF2-40B4-BE49-F238E27FC236}">
                      <a16:creationId xmlns:a16="http://schemas.microsoft.com/office/drawing/2014/main" id="{1996A5A9-8058-4855-8727-6EE0FB1DF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58">
                  <a:extLst>
                    <a:ext uri="{FF2B5EF4-FFF2-40B4-BE49-F238E27FC236}">
                      <a16:creationId xmlns:a16="http://schemas.microsoft.com/office/drawing/2014/main" id="{06F2FE57-091D-4451-B3C5-D7CE8655EA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2">
                <a:extLst>
                  <a:ext uri="{FF2B5EF4-FFF2-40B4-BE49-F238E27FC236}">
                    <a16:creationId xmlns:a16="http://schemas.microsoft.com/office/drawing/2014/main" id="{B7902249-BE07-4499-B5BD-C78E10C7C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0" name="AutoShape 63">
                  <a:extLst>
                    <a:ext uri="{FF2B5EF4-FFF2-40B4-BE49-F238E27FC236}">
                      <a16:creationId xmlns:a16="http://schemas.microsoft.com/office/drawing/2014/main" id="{4094701B-A3CA-4E74-BF30-C01BECDB3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64">
                  <a:extLst>
                    <a:ext uri="{FF2B5EF4-FFF2-40B4-BE49-F238E27FC236}">
                      <a16:creationId xmlns:a16="http://schemas.microsoft.com/office/drawing/2014/main" id="{5A741CB6-0C15-44C7-B187-A0BF86924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65">
                <a:extLst>
                  <a:ext uri="{FF2B5EF4-FFF2-40B4-BE49-F238E27FC236}">
                    <a16:creationId xmlns:a16="http://schemas.microsoft.com/office/drawing/2014/main" id="{9DE5F23D-BF9D-4515-884C-80FAF57E01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8" name="AutoShape 66">
                  <a:extLst>
                    <a:ext uri="{FF2B5EF4-FFF2-40B4-BE49-F238E27FC236}">
                      <a16:creationId xmlns:a16="http://schemas.microsoft.com/office/drawing/2014/main" id="{2663848F-6ECC-44FE-82F4-6532EB4C2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utoShape 67">
                  <a:extLst>
                    <a:ext uri="{FF2B5EF4-FFF2-40B4-BE49-F238E27FC236}">
                      <a16:creationId xmlns:a16="http://schemas.microsoft.com/office/drawing/2014/main" id="{7CD2B114-BEAE-4469-BFC8-1876BCF55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68">
                <a:extLst>
                  <a:ext uri="{FF2B5EF4-FFF2-40B4-BE49-F238E27FC236}">
                    <a16:creationId xmlns:a16="http://schemas.microsoft.com/office/drawing/2014/main" id="{372942CD-8D2A-42DC-A34F-A37D90D13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6" name="AutoShape 69">
                  <a:extLst>
                    <a:ext uri="{FF2B5EF4-FFF2-40B4-BE49-F238E27FC236}">
                      <a16:creationId xmlns:a16="http://schemas.microsoft.com/office/drawing/2014/main" id="{158C6593-C557-42F3-BE6C-66DE2F931B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70">
                  <a:extLst>
                    <a:ext uri="{FF2B5EF4-FFF2-40B4-BE49-F238E27FC236}">
                      <a16:creationId xmlns:a16="http://schemas.microsoft.com/office/drawing/2014/main" id="{522D8AD1-75EA-4E5F-8789-4E75B1D69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71">
                <a:extLst>
                  <a:ext uri="{FF2B5EF4-FFF2-40B4-BE49-F238E27FC236}">
                    <a16:creationId xmlns:a16="http://schemas.microsoft.com/office/drawing/2014/main" id="{3A50E011-A606-4F1D-8F8B-F1EE47E72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4" name="AutoShape 72">
                  <a:extLst>
                    <a:ext uri="{FF2B5EF4-FFF2-40B4-BE49-F238E27FC236}">
                      <a16:creationId xmlns:a16="http://schemas.microsoft.com/office/drawing/2014/main" id="{C1FF4AFE-B174-459E-9461-C12A26F9B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73">
                  <a:extLst>
                    <a:ext uri="{FF2B5EF4-FFF2-40B4-BE49-F238E27FC236}">
                      <a16:creationId xmlns:a16="http://schemas.microsoft.com/office/drawing/2014/main" id="{DD119A39-9576-46D0-86FB-2EE179380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74">
                <a:extLst>
                  <a:ext uri="{FF2B5EF4-FFF2-40B4-BE49-F238E27FC236}">
                    <a16:creationId xmlns:a16="http://schemas.microsoft.com/office/drawing/2014/main" id="{60164067-7F64-485B-A1AF-F4608230FD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2" name="AutoShape 75">
                  <a:extLst>
                    <a:ext uri="{FF2B5EF4-FFF2-40B4-BE49-F238E27FC236}">
                      <a16:creationId xmlns:a16="http://schemas.microsoft.com/office/drawing/2014/main" id="{D9D083BD-CC18-46AD-839C-64A5E9CA8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76">
                  <a:extLst>
                    <a:ext uri="{FF2B5EF4-FFF2-40B4-BE49-F238E27FC236}">
                      <a16:creationId xmlns:a16="http://schemas.microsoft.com/office/drawing/2014/main" id="{72B60062-DE2E-41AC-AE57-E467F7E12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77">
                <a:extLst>
                  <a:ext uri="{FF2B5EF4-FFF2-40B4-BE49-F238E27FC236}">
                    <a16:creationId xmlns:a16="http://schemas.microsoft.com/office/drawing/2014/main" id="{AB21F7D6-529F-4CDB-8841-4AAFB9470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0" name="AutoShape 78">
                  <a:extLst>
                    <a:ext uri="{FF2B5EF4-FFF2-40B4-BE49-F238E27FC236}">
                      <a16:creationId xmlns:a16="http://schemas.microsoft.com/office/drawing/2014/main" id="{5816B4FA-11B0-4D5E-A797-2CE9DE333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79">
                  <a:extLst>
                    <a:ext uri="{FF2B5EF4-FFF2-40B4-BE49-F238E27FC236}">
                      <a16:creationId xmlns:a16="http://schemas.microsoft.com/office/drawing/2014/main" id="{2D7B8FB6-F734-4F0A-A85E-F217BDC7E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Line 84">
              <a:extLst>
                <a:ext uri="{FF2B5EF4-FFF2-40B4-BE49-F238E27FC236}">
                  <a16:creationId xmlns:a16="http://schemas.microsoft.com/office/drawing/2014/main" id="{A7D2A721-C9A4-4E6A-9654-01DDB8851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536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85">
              <a:extLst>
                <a:ext uri="{FF2B5EF4-FFF2-40B4-BE49-F238E27FC236}">
                  <a16:creationId xmlns:a16="http://schemas.microsoft.com/office/drawing/2014/main" id="{F39B5A61-0C54-49C0-BC92-16464B5A3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86">
              <a:extLst>
                <a:ext uri="{FF2B5EF4-FFF2-40B4-BE49-F238E27FC236}">
                  <a16:creationId xmlns:a16="http://schemas.microsoft.com/office/drawing/2014/main" id="{7853E927-EC0B-42FA-ABD2-DEB7017CB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536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61ECC08-D798-4A6A-83B7-81E3FC735A2C}"/>
              </a:ext>
            </a:extLst>
          </p:cNvPr>
          <p:cNvSpPr txBox="1"/>
          <p:nvPr/>
        </p:nvSpPr>
        <p:spPr>
          <a:xfrm>
            <a:off x="5874835" y="1148634"/>
            <a:ext cx="3733800" cy="224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public class </a:t>
            </a:r>
            <a:r>
              <a:rPr lang="en-US" sz="2000" dirty="0" err="1"/>
              <a:t>ArrayA</a:t>
            </a:r>
            <a:r>
              <a:rPr lang="en-US" sz="2000" dirty="0"/>
              <a:t>{</a:t>
            </a:r>
          </a:p>
          <a:p>
            <a:pPr>
              <a:defRPr/>
            </a:pPr>
            <a:r>
              <a:rPr lang="en-US" sz="2000" dirty="0"/>
              <a:t>   private int[] X;</a:t>
            </a:r>
          </a:p>
          <a:p>
            <a:pPr>
              <a:defRPr/>
            </a:pPr>
            <a:r>
              <a:rPr lang="en-US" sz="2000" dirty="0"/>
              <a:t>   public void </a:t>
            </a:r>
            <a:r>
              <a:rPr lang="en-US" sz="2000" dirty="0" err="1"/>
              <a:t>findx</a:t>
            </a:r>
            <a:r>
              <a:rPr lang="en-US" sz="2000" dirty="0"/>
              <a:t>(int key){</a:t>
            </a:r>
          </a:p>
          <a:p>
            <a:pPr>
              <a:defRPr/>
            </a:pPr>
            <a:r>
              <a:rPr lang="en-US" sz="2000" dirty="0"/>
              <a:t>    ...;</a:t>
            </a:r>
          </a:p>
          <a:p>
            <a:pPr>
              <a:defRPr/>
            </a:pPr>
            <a:r>
              <a:rPr lang="en-US" sz="2000" dirty="0"/>
              <a:t>   return found;}</a:t>
            </a:r>
          </a:p>
          <a:p>
            <a:pPr>
              <a:defRPr/>
            </a:pPr>
            <a:r>
              <a:rPr lang="en-US" sz="2000" dirty="0"/>
              <a:t>   …</a:t>
            </a:r>
          </a:p>
          <a:p>
            <a:pPr>
              <a:defRPr/>
            </a:pPr>
            <a:r>
              <a:rPr lang="en-US" sz="2000" dirty="0"/>
              <a:t>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51BC86-B27E-4DEA-9079-1FB1D26E020C}"/>
              </a:ext>
            </a:extLst>
          </p:cNvPr>
          <p:cNvSpPr txBox="1"/>
          <p:nvPr/>
        </p:nvSpPr>
        <p:spPr>
          <a:xfrm>
            <a:off x="5779585" y="3771029"/>
            <a:ext cx="3829050" cy="1938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public static void main(…){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final int A_SIZE = 1000;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int[]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ArrayA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= new int[A_SIZE]; </a:t>
            </a:r>
          </a:p>
          <a:p>
            <a:pPr>
              <a:defRPr/>
            </a:pPr>
            <a:r>
              <a:rPr lang="en-US" sz="2000" dirty="0"/>
              <a:t>   int </a:t>
            </a:r>
            <a:r>
              <a:rPr lang="en-US" sz="2000" dirty="0" err="1"/>
              <a:t>keyfound</a:t>
            </a:r>
            <a:r>
              <a:rPr lang="en-US" sz="2000" dirty="0"/>
              <a:t> = </a:t>
            </a:r>
            <a:r>
              <a:rPr lang="en-US" sz="2000" dirty="0" err="1"/>
              <a:t>findx</a:t>
            </a:r>
            <a:r>
              <a:rPr lang="en-US" sz="2000" dirty="0"/>
              <a:t>(55);</a:t>
            </a:r>
          </a:p>
          <a:p>
            <a:pPr>
              <a:defRPr/>
            </a:pPr>
            <a:r>
              <a:rPr lang="en-US" sz="2000" dirty="0"/>
              <a:t>   … </a:t>
            </a:r>
          </a:p>
          <a:p>
            <a:pPr>
              <a:defRPr/>
            </a:pPr>
            <a:r>
              <a:rPr lang="en-US" sz="2000" dirty="0"/>
              <a:t>} //end of main()</a:t>
            </a:r>
          </a:p>
        </p:txBody>
      </p:sp>
    </p:spTree>
    <p:extLst>
      <p:ext uri="{BB962C8B-B14F-4D97-AF65-F5344CB8AC3E}">
        <p14:creationId xmlns:p14="http://schemas.microsoft.com/office/powerpoint/2010/main" val="4114805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DF80DA-4871-4335-9D98-27FC46484BFE}"/>
              </a:ext>
            </a:extLst>
          </p:cNvPr>
          <p:cNvSpPr txBox="1">
            <a:spLocks noChangeArrowheads="1"/>
          </p:cNvSpPr>
          <p:nvPr/>
        </p:nvSpPr>
        <p:spPr>
          <a:xfrm>
            <a:off x="2036957" y="252761"/>
            <a:ext cx="5423209" cy="9921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Object-Oriented Programming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47CB3E1-2E8A-429F-BE04-6683584D7602}"/>
              </a:ext>
            </a:extLst>
          </p:cNvPr>
          <p:cNvSpPr txBox="1">
            <a:spLocks noChangeArrowheads="1"/>
          </p:cNvSpPr>
          <p:nvPr/>
        </p:nvSpPr>
        <p:spPr>
          <a:xfrm>
            <a:off x="2238374" y="1696843"/>
            <a:ext cx="8511401" cy="459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 programming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combines data and behavior (methods) via </a:t>
            </a:r>
            <a:r>
              <a:rPr lang="en-US" altLang="en-US" sz="2400" b="1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encapsulation</a:t>
            </a:r>
            <a:r>
              <a:rPr lang="en-US" altLang="en-US" sz="24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alt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Data hiding</a:t>
            </a:r>
            <a:r>
              <a:rPr lang="en-US" alt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an object to hide data from other objects in the program.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Only an object’s methods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should be able to directly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manipulate its attributes.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Other objects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allowed to manipulate an object’s attributes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via the object’s methods.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indirect access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known as a 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programming interface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3638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A54FA-6DF1-4B2E-A9BF-CC9B65F3E259}"/>
              </a:ext>
            </a:extLst>
          </p:cNvPr>
          <p:cNvSpPr txBox="1">
            <a:spLocks noChangeArrowheads="1"/>
          </p:cNvSpPr>
          <p:nvPr/>
        </p:nvSpPr>
        <p:spPr>
          <a:xfrm>
            <a:off x="2522538" y="337402"/>
            <a:ext cx="6392862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Object-Oriented Programming</a:t>
            </a:r>
            <a:endParaRPr lang="en-US" altLang="en-US" sz="3200" dirty="0"/>
          </a:p>
        </p:txBody>
      </p:sp>
      <p:grpSp>
        <p:nvGrpSpPr>
          <p:cNvPr id="3" name="Group 51">
            <a:extLst>
              <a:ext uri="{FF2B5EF4-FFF2-40B4-BE49-F238E27FC236}">
                <a16:creationId xmlns:a16="http://schemas.microsoft.com/office/drawing/2014/main" id="{003A8FCC-2F76-47BD-9607-ABA9246252C8}"/>
              </a:ext>
            </a:extLst>
          </p:cNvPr>
          <p:cNvGrpSpPr>
            <a:grpSpLocks/>
          </p:cNvGrpSpPr>
          <p:nvPr/>
        </p:nvGrpSpPr>
        <p:grpSpPr bwMode="auto">
          <a:xfrm>
            <a:off x="4585514" y="1329590"/>
            <a:ext cx="2819400" cy="4876800"/>
            <a:chOff x="2165" y="816"/>
            <a:chExt cx="1776" cy="3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F370140-8372-45C0-8BB3-D80B93B07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816"/>
              <a:ext cx="17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Object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7CD5667-B0AF-469B-BCB5-771414128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104"/>
              <a:ext cx="1776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Attributes (data)</a:t>
              </a:r>
              <a:br>
                <a:rPr lang="en-US" altLang="en-US" sz="1800"/>
              </a:br>
              <a:r>
                <a:rPr lang="en-US" altLang="en-US" sz="1800"/>
                <a:t>typically private to this object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6CB35E9-9979-4E4A-9B11-ACB9E46E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440"/>
              <a:ext cx="1776" cy="24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Methods</a:t>
              </a:r>
              <a:br>
                <a:rPr lang="en-US" altLang="en-US" sz="1800"/>
              </a:br>
              <a:r>
                <a:rPr lang="en-US" altLang="en-US" sz="1800"/>
                <a:t>(behaviors / procedures)</a:t>
              </a:r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46C4801-CF17-48A7-A7BF-8D7C4A7F7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1" y="2112"/>
              <a:ext cx="1147" cy="1296"/>
              <a:chOff x="1584" y="1584"/>
              <a:chExt cx="1402" cy="1584"/>
            </a:xfrm>
            <a:grpFill/>
          </p:grpSpPr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108D0BE5-D48E-48FD-96D6-D9C5FDEB41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6" name="AutoShape 9">
                  <a:extLst>
                    <a:ext uri="{FF2B5EF4-FFF2-40B4-BE49-F238E27FC236}">
                      <a16:creationId xmlns:a16="http://schemas.microsoft.com/office/drawing/2014/main" id="{2E988486-C8BD-4456-9BB1-22B2990D5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utoShape 10">
                  <a:extLst>
                    <a:ext uri="{FF2B5EF4-FFF2-40B4-BE49-F238E27FC236}">
                      <a16:creationId xmlns:a16="http://schemas.microsoft.com/office/drawing/2014/main" id="{67EBE337-C1AF-42D0-A50C-90E99483C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B907233-F832-4B50-9066-0811840B53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4" name="AutoShape 12">
                  <a:extLst>
                    <a:ext uri="{FF2B5EF4-FFF2-40B4-BE49-F238E27FC236}">
                      <a16:creationId xmlns:a16="http://schemas.microsoft.com/office/drawing/2014/main" id="{1A8A3E46-1D19-4512-BD77-3F054E72B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13">
                  <a:extLst>
                    <a:ext uri="{FF2B5EF4-FFF2-40B4-BE49-F238E27FC236}">
                      <a16:creationId xmlns:a16="http://schemas.microsoft.com/office/drawing/2014/main" id="{B2115BB6-B9CA-4CCA-ACC8-DC43A323E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4">
                <a:extLst>
                  <a:ext uri="{FF2B5EF4-FFF2-40B4-BE49-F238E27FC236}">
                    <a16:creationId xmlns:a16="http://schemas.microsoft.com/office/drawing/2014/main" id="{499717C3-BD9D-44F6-87CB-FAA6F9A2D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2" name="AutoShape 15">
                  <a:extLst>
                    <a:ext uri="{FF2B5EF4-FFF2-40B4-BE49-F238E27FC236}">
                      <a16:creationId xmlns:a16="http://schemas.microsoft.com/office/drawing/2014/main" id="{3C90597F-BCDF-49CF-AC9F-BE0B25A00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16">
                  <a:extLst>
                    <a:ext uri="{FF2B5EF4-FFF2-40B4-BE49-F238E27FC236}">
                      <a16:creationId xmlns:a16="http://schemas.microsoft.com/office/drawing/2014/main" id="{09082CDC-A8C0-4572-84A8-7F6E1E70D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7">
                <a:extLst>
                  <a:ext uri="{FF2B5EF4-FFF2-40B4-BE49-F238E27FC236}">
                    <a16:creationId xmlns:a16="http://schemas.microsoft.com/office/drawing/2014/main" id="{9AB05D21-E6D6-4F6C-8C05-02605E42CD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0" name="AutoShape 18">
                  <a:extLst>
                    <a:ext uri="{FF2B5EF4-FFF2-40B4-BE49-F238E27FC236}">
                      <a16:creationId xmlns:a16="http://schemas.microsoft.com/office/drawing/2014/main" id="{257F6427-7228-4AA8-BB68-2FBF7DC36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19">
                  <a:extLst>
                    <a:ext uri="{FF2B5EF4-FFF2-40B4-BE49-F238E27FC236}">
                      <a16:creationId xmlns:a16="http://schemas.microsoft.com/office/drawing/2014/main" id="{91807065-B93C-438B-8186-6C17B6D1C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0">
                <a:extLst>
                  <a:ext uri="{FF2B5EF4-FFF2-40B4-BE49-F238E27FC236}">
                    <a16:creationId xmlns:a16="http://schemas.microsoft.com/office/drawing/2014/main" id="{5270E977-9AE5-4B5D-AC4A-54218CCDA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8" name="AutoShape 21">
                  <a:extLst>
                    <a:ext uri="{FF2B5EF4-FFF2-40B4-BE49-F238E27FC236}">
                      <a16:creationId xmlns:a16="http://schemas.microsoft.com/office/drawing/2014/main" id="{42C935C0-31B0-4084-BCD6-E63BFCC94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utoShape 22">
                  <a:extLst>
                    <a:ext uri="{FF2B5EF4-FFF2-40B4-BE49-F238E27FC236}">
                      <a16:creationId xmlns:a16="http://schemas.microsoft.com/office/drawing/2014/main" id="{99427D9E-2BF3-4659-81A4-8F086DF62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3">
                <a:extLst>
                  <a:ext uri="{FF2B5EF4-FFF2-40B4-BE49-F238E27FC236}">
                    <a16:creationId xmlns:a16="http://schemas.microsoft.com/office/drawing/2014/main" id="{CF6E926E-2A82-4335-8200-8400750BE2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6" name="AutoShape 24">
                  <a:extLst>
                    <a:ext uri="{FF2B5EF4-FFF2-40B4-BE49-F238E27FC236}">
                      <a16:creationId xmlns:a16="http://schemas.microsoft.com/office/drawing/2014/main" id="{8ACD6C63-5F99-4CEC-8DFA-BFDFACABE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25">
                  <a:extLst>
                    <a:ext uri="{FF2B5EF4-FFF2-40B4-BE49-F238E27FC236}">
                      <a16:creationId xmlns:a16="http://schemas.microsoft.com/office/drawing/2014/main" id="{F881014A-20F8-42AC-A704-F6D81B1A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6">
                <a:extLst>
                  <a:ext uri="{FF2B5EF4-FFF2-40B4-BE49-F238E27FC236}">
                    <a16:creationId xmlns:a16="http://schemas.microsoft.com/office/drawing/2014/main" id="{A0309DFE-F48E-41DB-90E4-8D68BB8C3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4" name="AutoShape 27">
                  <a:extLst>
                    <a:ext uri="{FF2B5EF4-FFF2-40B4-BE49-F238E27FC236}">
                      <a16:creationId xmlns:a16="http://schemas.microsoft.com/office/drawing/2014/main" id="{402FFC3E-F0BE-48B7-9D84-9573A7785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28">
                  <a:extLst>
                    <a:ext uri="{FF2B5EF4-FFF2-40B4-BE49-F238E27FC236}">
                      <a16:creationId xmlns:a16="http://schemas.microsoft.com/office/drawing/2014/main" id="{5F8D54D0-4D0C-4A95-B7B7-1D963F721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9">
                <a:extLst>
                  <a:ext uri="{FF2B5EF4-FFF2-40B4-BE49-F238E27FC236}">
                    <a16:creationId xmlns:a16="http://schemas.microsoft.com/office/drawing/2014/main" id="{5D8B6CF1-B4C7-4240-893C-CDBD03FA50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2" name="AutoShape 30">
                  <a:extLst>
                    <a:ext uri="{FF2B5EF4-FFF2-40B4-BE49-F238E27FC236}">
                      <a16:creationId xmlns:a16="http://schemas.microsoft.com/office/drawing/2014/main" id="{16F93831-B126-4B6D-AC3F-26D7B30EA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31">
                  <a:extLst>
                    <a:ext uri="{FF2B5EF4-FFF2-40B4-BE49-F238E27FC236}">
                      <a16:creationId xmlns:a16="http://schemas.microsoft.com/office/drawing/2014/main" id="{5B1F83D3-66CB-441B-AA36-5392B883B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2">
                <a:extLst>
                  <a:ext uri="{FF2B5EF4-FFF2-40B4-BE49-F238E27FC236}">
                    <a16:creationId xmlns:a16="http://schemas.microsoft.com/office/drawing/2014/main" id="{CA0054AF-DD18-4C64-A54F-32E772D73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0" name="AutoShape 33">
                  <a:extLst>
                    <a:ext uri="{FF2B5EF4-FFF2-40B4-BE49-F238E27FC236}">
                      <a16:creationId xmlns:a16="http://schemas.microsoft.com/office/drawing/2014/main" id="{9967E51E-19F1-4A35-BEA5-726A59EAE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34">
                  <a:extLst>
                    <a:ext uri="{FF2B5EF4-FFF2-40B4-BE49-F238E27FC236}">
                      <a16:creationId xmlns:a16="http://schemas.microsoft.com/office/drawing/2014/main" id="{775EFFA9-6F5C-4A2F-AC81-B57B3AE3B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842E4565-945F-4505-8B5A-CAE5D7C2B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5" y="1488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36">
              <a:extLst>
                <a:ext uri="{FF2B5EF4-FFF2-40B4-BE49-F238E27FC236}">
                  <a16:creationId xmlns:a16="http://schemas.microsoft.com/office/drawing/2014/main" id="{E6A98E9C-88CA-42D5-AD2F-3E39EC38F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7" y="1488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7">
              <a:extLst>
                <a:ext uri="{FF2B5EF4-FFF2-40B4-BE49-F238E27FC236}">
                  <a16:creationId xmlns:a16="http://schemas.microsoft.com/office/drawing/2014/main" id="{2C4145F3-6E8A-45DD-BA17-EE483DEC6F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9" y="1488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" name="Text Box 46">
            <a:extLst>
              <a:ext uri="{FF2B5EF4-FFF2-40B4-BE49-F238E27FC236}">
                <a16:creationId xmlns:a16="http://schemas.microsoft.com/office/drawing/2014/main" id="{72C50983-B849-493F-875F-CA0F7E4D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186" y="1845803"/>
            <a:ext cx="2054225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Application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Programming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Interface (API)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/>
              <a:t>Math.sqrt</a:t>
            </a:r>
            <a:r>
              <a:rPr lang="en-US" altLang="en-US" sz="2400" dirty="0"/>
              <a:t>()</a:t>
            </a:r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id="{7927D55D-1CF3-4127-A493-5604CC0E6268}"/>
              </a:ext>
            </a:extLst>
          </p:cNvPr>
          <p:cNvGrpSpPr>
            <a:grpSpLocks/>
          </p:cNvGrpSpPr>
          <p:nvPr/>
        </p:nvGrpSpPr>
        <p:grpSpPr bwMode="auto">
          <a:xfrm>
            <a:off x="1559847" y="1861545"/>
            <a:ext cx="2827338" cy="3540125"/>
            <a:chOff x="576" y="1130"/>
            <a:chExt cx="1781" cy="2230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BDF54C4B-27B3-4499-9DE0-CDADA520559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613" y="2472"/>
              <a:ext cx="960" cy="528"/>
              <a:chOff x="624" y="1584"/>
              <a:chExt cx="864" cy="528"/>
            </a:xfrm>
            <a:grpFill/>
          </p:grpSpPr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EFB34F3E-273C-4AD4-976A-60D68F148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" y="1584"/>
                <a:ext cx="0" cy="52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Line 40">
                <a:extLst>
                  <a:ext uri="{FF2B5EF4-FFF2-40B4-BE49-F238E27FC236}">
                    <a16:creationId xmlns:a16="http://schemas.microsoft.com/office/drawing/2014/main" id="{8EC69297-B4DC-4271-95A7-2F1B68E02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1584"/>
                <a:ext cx="0" cy="52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Line 41">
                <a:extLst>
                  <a:ext uri="{FF2B5EF4-FFF2-40B4-BE49-F238E27FC236}">
                    <a16:creationId xmlns:a16="http://schemas.microsoft.com/office/drawing/2014/main" id="{56150100-68BE-407E-BC6B-56F276893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1584"/>
                <a:ext cx="0" cy="52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96659F4B-CB9F-4B67-82B2-1E0AAB0E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" y="2112"/>
              <a:ext cx="1152" cy="12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Other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objects</a:t>
              </a:r>
            </a:p>
          </p:txBody>
        </p:sp>
        <p:grpSp>
          <p:nvGrpSpPr>
            <p:cNvPr id="44" name="Group 48">
              <a:extLst>
                <a:ext uri="{FF2B5EF4-FFF2-40B4-BE49-F238E27FC236}">
                  <a16:creationId xmlns:a16="http://schemas.microsoft.com/office/drawing/2014/main" id="{A8503608-8D36-4E96-BE37-A71D229CB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130"/>
              <a:ext cx="1589" cy="934"/>
              <a:chOff x="379" y="1130"/>
              <a:chExt cx="1589" cy="934"/>
            </a:xfrm>
            <a:grpFill/>
          </p:grpSpPr>
          <p:sp>
            <p:nvSpPr>
              <p:cNvPr id="45" name="Text Box 46">
                <a:extLst>
                  <a:ext uri="{FF2B5EF4-FFF2-40B4-BE49-F238E27FC236}">
                    <a16:creationId xmlns:a16="http://schemas.microsoft.com/office/drawing/2014/main" id="{28278DBF-D558-41E7-B09E-5DCC637E9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" y="1130"/>
                <a:ext cx="1172" cy="5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/>
                  <a:t>Programming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/>
                  <a:t>Interface</a:t>
                </a:r>
              </a:p>
            </p:txBody>
          </p:sp>
          <p:sp>
            <p:nvSpPr>
              <p:cNvPr id="46" name="AutoShape 47">
                <a:extLst>
                  <a:ext uri="{FF2B5EF4-FFF2-40B4-BE49-F238E27FC236}">
                    <a16:creationId xmlns:a16="http://schemas.microsoft.com/office/drawing/2014/main" id="{217F9FBD-301D-40C5-B5EA-2D30C3DE7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392" y="1488"/>
                <a:ext cx="624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5277 h 21600"/>
                  <a:gd name="T14" fmla="*/ 20735 w 21600"/>
                  <a:gd name="T15" fmla="*/ 69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092" y="0"/>
                    </a:lnTo>
                    <a:lnTo>
                      <a:pt x="15092" y="5261"/>
                    </a:lnTo>
                    <a:lnTo>
                      <a:pt x="12427" y="5261"/>
                    </a:lnTo>
                    <a:cubicBezTo>
                      <a:pt x="5564" y="5261"/>
                      <a:pt x="0" y="8349"/>
                      <a:pt x="0" y="12158"/>
                    </a:cubicBezTo>
                    <a:lnTo>
                      <a:pt x="0" y="21600"/>
                    </a:lnTo>
                    <a:lnTo>
                      <a:pt x="1672" y="21600"/>
                    </a:lnTo>
                    <a:lnTo>
                      <a:pt x="1672" y="12158"/>
                    </a:lnTo>
                    <a:cubicBezTo>
                      <a:pt x="1672" y="9252"/>
                      <a:pt x="6487" y="6897"/>
                      <a:pt x="12427" y="6897"/>
                    </a:cubicBezTo>
                    <a:lnTo>
                      <a:pt x="15092" y="6897"/>
                    </a:lnTo>
                    <a:lnTo>
                      <a:pt x="15092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6185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2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3D5B04E-47C0-18BA-DCCA-86CDB40954E6}"/>
              </a:ext>
            </a:extLst>
          </p:cNvPr>
          <p:cNvSpPr txBox="1">
            <a:spLocks noChangeArrowheads="1"/>
          </p:cNvSpPr>
          <p:nvPr/>
        </p:nvSpPr>
        <p:spPr>
          <a:xfrm>
            <a:off x="2008909" y="374072"/>
            <a:ext cx="6324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ECF91-34E8-B186-6C11-38201104F0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1050" y="1143000"/>
            <a:ext cx="7696200" cy="5105400"/>
          </a:xfrm>
          <a:prstGeom prst="rect">
            <a:avLst/>
          </a:prstGeom>
          <a:blipFill>
            <a:blip r:embed="rId2"/>
            <a:stretch>
              <a:fillRect l="-1188" t="-956" b="-6691"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DD6EB60D-1316-0D36-F9FA-9A4BADB249D4}"/>
              </a:ext>
            </a:extLst>
          </p:cNvPr>
          <p:cNvGraphicFramePr>
            <a:graphicFrameLocks noGrp="1"/>
          </p:cNvGraphicFramePr>
          <p:nvPr/>
        </p:nvGraphicFramePr>
        <p:xfrm>
          <a:off x="1581150" y="2133600"/>
          <a:ext cx="3048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7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6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5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3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2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1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0</a:t>
                      </a: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0132D69-6E9E-58E6-11D0-6C65367ED730}"/>
              </a:ext>
            </a:extLst>
          </p:cNvPr>
          <p:cNvGraphicFramePr>
            <a:graphicFrameLocks noGrp="1"/>
          </p:cNvGraphicFramePr>
          <p:nvPr/>
        </p:nvGraphicFramePr>
        <p:xfrm>
          <a:off x="1566863" y="3429000"/>
          <a:ext cx="3076576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1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1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0000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0000CC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0000CC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0000CC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3</a:t>
                      </a:r>
                      <a:endParaRPr lang="en-US" sz="1800" dirty="0"/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2</a:t>
                      </a:r>
                      <a:endParaRPr lang="en-US" sz="1800" dirty="0"/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1</a:t>
                      </a:r>
                      <a:endParaRPr lang="en-US" sz="1800" dirty="0"/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0</a:t>
                      </a:r>
                      <a:endParaRPr lang="en-US" sz="1800" dirty="0"/>
                    </a:p>
                  </a:txBody>
                  <a:tcPr marL="91429" marR="91429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C060BC2-FE4C-945C-108C-5020E6831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24181"/>
              </p:ext>
            </p:extLst>
          </p:nvPr>
        </p:nvGraphicFramePr>
        <p:xfrm>
          <a:off x="1552574" y="4724400"/>
          <a:ext cx="3076576" cy="82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55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7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6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5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4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3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2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1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0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55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E62375-C26D-93BE-BB19-D51D22541021}"/>
              </a:ext>
            </a:extLst>
          </p:cNvPr>
          <p:cNvSpPr txBox="1">
            <a:spLocks noChangeArrowheads="1"/>
          </p:cNvSpPr>
          <p:nvPr/>
        </p:nvSpPr>
        <p:spPr>
          <a:xfrm>
            <a:off x="2119746" y="264103"/>
            <a:ext cx="6477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E42928E-939D-064F-FDEB-BBB75B1F4DF9}"/>
              </a:ext>
            </a:extLst>
          </p:cNvPr>
          <p:cNvSpPr txBox="1">
            <a:spLocks noChangeArrowheads="1"/>
          </p:cNvSpPr>
          <p:nvPr/>
        </p:nvSpPr>
        <p:spPr>
          <a:xfrm>
            <a:off x="1825337" y="170281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distant past, programmers wrote programs in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language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of these was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assembler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Assembler made things easier but was also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 dependent.</a:t>
            </a:r>
          </a:p>
          <a:p>
            <a:pPr marL="461963" indent="-461963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developed higher-level programming languages to make things easier.</a:t>
            </a:r>
          </a:p>
          <a:p>
            <a:endParaRPr lang="en-US" altLang="en-US" sz="2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6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960124-FDB7-C02E-B208-476E4C824F8F}"/>
              </a:ext>
            </a:extLst>
          </p:cNvPr>
          <p:cNvSpPr txBox="1">
            <a:spLocks noChangeArrowheads="1"/>
          </p:cNvSpPr>
          <p:nvPr/>
        </p:nvSpPr>
        <p:spPr>
          <a:xfrm>
            <a:off x="1839191" y="336984"/>
            <a:ext cx="60960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77358E-EA44-38A1-D2DD-D685FA4B412A}"/>
              </a:ext>
            </a:extLst>
          </p:cNvPr>
          <p:cNvSpPr txBox="1">
            <a:spLocks noChangeArrowheads="1"/>
          </p:cNvSpPr>
          <p:nvPr/>
        </p:nvSpPr>
        <p:spPr>
          <a:xfrm>
            <a:off x="800100" y="1706563"/>
            <a:ext cx="7543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/>
              <a:t> High-level programming languages followed that were </a:t>
            </a:r>
            <a:r>
              <a:rPr lang="en-US" altLang="en-US" sz="2600">
                <a:solidFill>
                  <a:srgbClr val="0000CC"/>
                </a:solidFill>
              </a:rPr>
              <a:t>not processor-dependent</a:t>
            </a:r>
            <a:r>
              <a:rPr lang="en-US" altLang="en-US" sz="2600"/>
              <a:t>.</a:t>
            </a:r>
          </a:p>
          <a:p>
            <a:r>
              <a:rPr lang="en-US" altLang="en-US" sz="2600"/>
              <a:t>Some common programming languages: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F78F7E9-004B-6A5B-C03B-8A01AB248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845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BASIC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907ADDC-3060-A3A6-70EC-EE5D4931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14775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FORTRAN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87F7FB5-C03B-BE9D-0D96-CA1C9B3A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291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COBOL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C7FC3993-A832-B01A-09C3-B2F500007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387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Pascal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86CB500-3900-603D-DF9B-B3B34C74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02300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BC28FA5-412D-70C9-9737-1F254F4AE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3099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C++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943E48E9-F4E2-13FF-0807-A05A0D784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954463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C#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3626ED0-3C1E-9E15-478E-6ACC72F1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543425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Java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228B8BB-E8BB-7EDC-5C20-D09B27169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1514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JavaScript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3666A-F47A-F1B6-AEFB-B12B0C69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715000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FF"/>
                </a:solidFill>
              </a:rPr>
              <a:t>Python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72EF3C99-9A80-9DF6-DB94-7DD2650C2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3954463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Perl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F88A4D3-3F91-75FE-AB8C-B5BF7B997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4543425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PHP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E550412-B79B-0387-0036-4C4227A1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1514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Visual Basic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38E31A10-A34A-2567-33DA-5E07CA901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32845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Ruby</a:t>
            </a:r>
          </a:p>
        </p:txBody>
      </p:sp>
    </p:spTree>
    <p:extLst>
      <p:ext uri="{BB962C8B-B14F-4D97-AF65-F5344CB8AC3E}">
        <p14:creationId xmlns:p14="http://schemas.microsoft.com/office/powerpoint/2010/main" val="123677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3375</Words>
  <Application>Microsoft Office PowerPoint</Application>
  <PresentationFormat>Widescreen</PresentationFormat>
  <Paragraphs>505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Ng</dc:creator>
  <cp:lastModifiedBy>Peter Ng</cp:lastModifiedBy>
  <cp:revision>21</cp:revision>
  <dcterms:created xsi:type="dcterms:W3CDTF">2023-07-23T01:41:22Z</dcterms:created>
  <dcterms:modified xsi:type="dcterms:W3CDTF">2024-08-20T17:51:11Z</dcterms:modified>
</cp:coreProperties>
</file>