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90" r:id="rId5"/>
    <p:sldId id="491" r:id="rId6"/>
    <p:sldId id="492" r:id="rId7"/>
    <p:sldId id="493" r:id="rId8"/>
    <p:sldId id="494" r:id="rId9"/>
    <p:sldId id="495" r:id="rId10"/>
    <p:sldId id="475" r:id="rId11"/>
    <p:sldId id="346" r:id="rId12"/>
    <p:sldId id="347" r:id="rId13"/>
    <p:sldId id="348" r:id="rId14"/>
    <p:sldId id="349" r:id="rId15"/>
    <p:sldId id="350" r:id="rId16"/>
    <p:sldId id="351" r:id="rId17"/>
    <p:sldId id="352" r:id="rId18"/>
    <p:sldId id="445" r:id="rId19"/>
    <p:sldId id="353" r:id="rId20"/>
    <p:sldId id="473" r:id="rId21"/>
    <p:sldId id="474" r:id="rId22"/>
    <p:sldId id="446" r:id="rId23"/>
    <p:sldId id="447" r:id="rId24"/>
    <p:sldId id="437" r:id="rId25"/>
    <p:sldId id="448" r:id="rId26"/>
    <p:sldId id="449" r:id="rId27"/>
    <p:sldId id="476" r:id="rId28"/>
    <p:sldId id="477" r:id="rId29"/>
    <p:sldId id="478" r:id="rId30"/>
    <p:sldId id="479" r:id="rId31"/>
    <p:sldId id="480" r:id="rId32"/>
    <p:sldId id="481" r:id="rId33"/>
    <p:sldId id="482" r:id="rId34"/>
    <p:sldId id="483" r:id="rId35"/>
    <p:sldId id="484" r:id="rId36"/>
    <p:sldId id="485" r:id="rId37"/>
    <p:sldId id="486" r:id="rId38"/>
    <p:sldId id="487" r:id="rId39"/>
    <p:sldId id="488" r:id="rId40"/>
    <p:sldId id="450" r:id="rId41"/>
    <p:sldId id="451" r:id="rId42"/>
    <p:sldId id="452" r:id="rId43"/>
    <p:sldId id="372" r:id="rId44"/>
    <p:sldId id="373" r:id="rId45"/>
    <p:sldId id="379" r:id="rId46"/>
    <p:sldId id="380" r:id="rId47"/>
    <p:sldId id="382" r:id="rId48"/>
    <p:sldId id="381" r:id="rId49"/>
    <p:sldId id="383" r:id="rId50"/>
    <p:sldId id="384" r:id="rId51"/>
    <p:sldId id="385" r:id="rId52"/>
    <p:sldId id="386" r:id="rId53"/>
    <p:sldId id="387" r:id="rId54"/>
    <p:sldId id="388" r:id="rId55"/>
    <p:sldId id="390" r:id="rId56"/>
    <p:sldId id="389" r:id="rId57"/>
    <p:sldId id="489" r:id="rId58"/>
    <p:sldId id="428" r:id="rId59"/>
    <p:sldId id="429" r:id="rId6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45"/>
    <a:srgbClr val="FF7474"/>
    <a:srgbClr val="FFCE3C"/>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74" d="100"/>
          <a:sy n="74" d="100"/>
        </p:scale>
        <p:origin x="561" y="50"/>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2713357413"/>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2713357413"/>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highlight>
                                <a:srgbClr val="FFFF00"/>
                              </a:highlight>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392871039"/>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u="sng" dirty="0">
                              <a:solidFill>
                                <a:srgbClr val="C00045"/>
                              </a:solidFill>
                              <a:effectLst/>
                              <a:latin typeface="Times New Roman" panose="02020603050405020304" pitchFamily="18" charset="0"/>
                              <a:cs typeface="Times New Roman" panose="02020603050405020304" pitchFamily="18" charset="0"/>
                            </a:rPr>
                            <a:t>0</a:t>
                          </a:r>
                          <a:endParaRPr lang="en-US" sz="2200" b="1" u="sng" dirty="0">
                            <a:solidFill>
                              <a:srgbClr val="C00045"/>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C00000"/>
                              </a:solidFill>
                              <a:effectLst/>
                              <a:latin typeface="Times New Roman" panose="02020603050405020304" pitchFamily="18" charset="0"/>
                              <a:cs typeface="Times New Roman" panose="02020603050405020304" pitchFamily="18" charset="0"/>
                            </a:rPr>
                            <a:t>22</a:t>
                          </a:r>
                          <a:r>
                            <a:rPr lang="en-US" sz="2200" u="sng" dirty="0">
                              <a:solidFill>
                                <a:srgbClr val="C00000"/>
                              </a:solidFill>
                              <a:effectLst/>
                              <a:latin typeface="Times New Roman" panose="02020603050405020304" pitchFamily="18" charset="0"/>
                              <a:cs typeface="Times New Roman" panose="02020603050405020304" pitchFamily="18" charset="0"/>
                            </a:rPr>
                            <a:t>”</a:t>
                          </a:r>
                          <a:endParaRPr lang="en-US" sz="2200" u="sng"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FF0000"/>
                              </a:solidFill>
                              <a:effectLst/>
                              <a:latin typeface="Times New Roman" panose="02020603050405020304" pitchFamily="18" charset="0"/>
                              <a:cs typeface="Times New Roman" panose="02020603050405020304" pitchFamily="18" charset="0"/>
                            </a:rPr>
                            <a:t>22</a:t>
                          </a:r>
                          <a:endParaRPr lang="en-US" sz="2200" b="1" u="sng"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392871039"/>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C00000"/>
                              </a:solidFill>
                              <a:effectLst/>
                              <a:latin typeface="Times New Roman" panose="02020603050405020304" pitchFamily="18" charset="0"/>
                              <a:cs typeface="Times New Roman" panose="02020603050405020304" pitchFamily="18" charset="0"/>
                            </a:rPr>
                            <a:t>12”</a:t>
                          </a:r>
                          <a:endParaRPr lang="en-US" sz="22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accent6">
                                  <a:lumMod val="75000"/>
                                </a:schemeClr>
                              </a:solidFill>
                              <a:effectLst/>
                              <a:latin typeface="Times New Roman" panose="02020603050405020304" pitchFamily="18" charset="0"/>
                              <a:cs typeface="Times New Roman" panose="02020603050405020304" pitchFamily="18" charset="0"/>
                            </a:rPr>
                            <a:t>12</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u="sng" dirty="0">
                              <a:solidFill>
                                <a:srgbClr val="C00045"/>
                              </a:solidFill>
                              <a:effectLst/>
                              <a:latin typeface="Times New Roman" panose="02020603050405020304" pitchFamily="18" charset="0"/>
                              <a:cs typeface="Times New Roman" panose="02020603050405020304" pitchFamily="18" charset="0"/>
                            </a:rPr>
                            <a:t>0</a:t>
                          </a:r>
                          <a:endParaRPr lang="en-US" sz="2200" b="1" u="sng" dirty="0">
                            <a:solidFill>
                              <a:srgbClr val="C00045"/>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C00000"/>
                              </a:solidFill>
                              <a:effectLst/>
                              <a:latin typeface="Times New Roman" panose="02020603050405020304" pitchFamily="18" charset="0"/>
                              <a:cs typeface="Times New Roman" panose="02020603050405020304" pitchFamily="18" charset="0"/>
                            </a:rPr>
                            <a:t>22</a:t>
                          </a:r>
                          <a:r>
                            <a:rPr lang="en-US" sz="2200" u="sng" dirty="0">
                              <a:solidFill>
                                <a:srgbClr val="C00000"/>
                              </a:solidFill>
                              <a:effectLst/>
                              <a:latin typeface="Times New Roman" panose="02020603050405020304" pitchFamily="18" charset="0"/>
                              <a:cs typeface="Times New Roman" panose="02020603050405020304" pitchFamily="18" charset="0"/>
                            </a:rPr>
                            <a:t>”</a:t>
                          </a:r>
                          <a:endParaRPr lang="en-US" sz="2200" u="sng"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FF0000"/>
                              </a:solidFill>
                              <a:effectLst/>
                              <a:latin typeface="Times New Roman" panose="02020603050405020304" pitchFamily="18" charset="0"/>
                              <a:cs typeface="Times New Roman" panose="02020603050405020304" pitchFamily="18" charset="0"/>
                            </a:rPr>
                            <a:t>22</a:t>
                          </a:r>
                          <a:endParaRPr lang="en-US" sz="2200" b="1" u="sng"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
        <p:nvSpPr>
          <p:cNvPr id="3" name="Rectangle 2">
            <a:extLst>
              <a:ext uri="{FF2B5EF4-FFF2-40B4-BE49-F238E27FC236}">
                <a16:creationId xmlns:a16="http://schemas.microsoft.com/office/drawing/2014/main" id="{10441994-B57F-43C0-B6EA-0D36BB250BFF}"/>
              </a:ext>
            </a:extLst>
          </p:cNvPr>
          <p:cNvSpPr/>
          <p:nvPr/>
        </p:nvSpPr>
        <p:spPr>
          <a:xfrm>
            <a:off x="1177694" y="5103674"/>
            <a:ext cx="8497967" cy="1754326"/>
          </a:xfrm>
          <a:prstGeom prst="rect">
            <a:avLst/>
          </a:prstGeom>
        </p:spPr>
        <p:txBody>
          <a:bodyPr wrap="none">
            <a:spAutoFit/>
          </a:bodyPr>
          <a:lstStyle/>
          <a:p>
            <a:r>
              <a:rPr lang="en-US" dirty="0">
                <a:solidFill>
                  <a:srgbClr val="374151"/>
                </a:solidFill>
                <a:latin typeface="Times New Roman" panose="02020603050405020304" pitchFamily="18" charset="0"/>
                <a:cs typeface="Times New Roman" panose="02020603050405020304" pitchFamily="18" charset="0"/>
              </a:rPr>
              <a:t> </a:t>
            </a:r>
            <a:r>
              <a:rPr lang="en-US" dirty="0">
                <a:solidFill>
                  <a:srgbClr val="374151"/>
                </a:solidFill>
                <a:highlight>
                  <a:srgbClr val="FFFF00"/>
                </a:highlight>
                <a:latin typeface="Times New Roman" panose="02020603050405020304" pitchFamily="18" charset="0"/>
                <a:cs typeface="Times New Roman" panose="02020603050405020304" pitchFamily="18" charset="0"/>
              </a:rPr>
              <a:t>An NP-Complete problem, in a certain sense, is the "hardest" problem in NP</a:t>
            </a:r>
            <a:r>
              <a:rPr lang="en-US" dirty="0">
                <a:solidFill>
                  <a:srgbClr val="374151"/>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problem is NP-complete, meaning that there is no known polynomial-time solution.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time complexity of the naive recursive approach is O(2</a:t>
            </a:r>
            <a:r>
              <a:rPr lang="en-US" altLang="en-US" baseline="30000" dirty="0">
                <a:latin typeface="Times New Roman" panose="02020603050405020304" pitchFamily="18" charset="0"/>
                <a:cs typeface="Times New Roman" panose="02020603050405020304" pitchFamily="18" charset="0"/>
              </a:rPr>
              <a:t>n</a:t>
            </a:r>
            <a:r>
              <a:rPr lang="en-US" altLang="en-US" dirty="0">
                <a:latin typeface="Times New Roman" panose="02020603050405020304" pitchFamily="18" charset="0"/>
                <a:cs typeface="Times New Roman" panose="02020603050405020304" pitchFamily="18" charset="0"/>
              </a:rPr>
              <a:t>), where n is the number of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elements in the set.</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The dynamic programming approach improves this to O(</a:t>
            </a:r>
            <a:r>
              <a:rPr lang="en-US" altLang="en-US" dirty="0" err="1">
                <a:latin typeface="Times New Roman" panose="02020603050405020304" pitchFamily="18" charset="0"/>
                <a:cs typeface="Times New Roman" panose="02020603050405020304" pitchFamily="18" charset="0"/>
              </a:rPr>
              <a:t>nW</a:t>
            </a:r>
            <a:r>
              <a:rPr lang="en-US" altLang="en-US" dirty="0">
                <a:latin typeface="Times New Roman" panose="02020603050405020304" pitchFamily="18" charset="0"/>
                <a:cs typeface="Times New Roman" panose="02020603050405020304" pitchFamily="18" charset="0"/>
              </a:rPr>
              <a:t>), in time and space, making </a:t>
            </a:r>
          </a:p>
          <a:p>
            <a:pPr lvl="0"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it more feasible for larger sets and sums</a:t>
            </a:r>
            <a:r>
              <a:rPr lang="en-US" dirty="0">
                <a:solidFill>
                  <a:srgbClr val="374151"/>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027C9-97AE-47D2-96C6-4E79A046415A}"/>
              </a:ext>
            </a:extLst>
          </p:cNvPr>
          <p:cNvSpPr/>
          <p:nvPr/>
        </p:nvSpPr>
        <p:spPr>
          <a:xfrm>
            <a:off x="1254033" y="612845"/>
            <a:ext cx="8752115" cy="5816977"/>
          </a:xfrm>
          <a:prstGeom prst="rect">
            <a:avLst/>
          </a:prstGeom>
        </p:spPr>
        <p:txBody>
          <a:bodyPr wrap="square">
            <a:spAutoFit/>
          </a:bodyPr>
          <a:lstStyle/>
          <a:p>
            <a:pPr marL="457200" indent="-457200">
              <a:buFont typeface="Arial" panose="020B0604020202020204" pitchFamily="34" charset="0"/>
              <a:buChar char="•"/>
            </a:pPr>
            <a:r>
              <a:rPr lang="en-US" sz="2200" b="1" dirty="0">
                <a:solidFill>
                  <a:srgbClr val="374151"/>
                </a:solidFill>
                <a:latin typeface="Times New Roman" panose="02020603050405020304" pitchFamily="18" charset="0"/>
                <a:cs typeface="Times New Roman" panose="02020603050405020304" pitchFamily="18" charset="0"/>
              </a:rPr>
              <a:t>NP (Nondeterministic Polynomial) Time:</a:t>
            </a:r>
            <a:endParaRPr lang="en-US" sz="2200" dirty="0">
              <a:solidFill>
                <a:srgbClr val="374151"/>
              </a:solidFill>
              <a:latin typeface="Times New Roman" panose="02020603050405020304" pitchFamily="18" charset="0"/>
              <a:cs typeface="Times New Roman" panose="02020603050405020304" pitchFamily="18" charset="0"/>
            </a:endParaRPr>
          </a:p>
          <a:p>
            <a:pPr lvl="1"/>
            <a:r>
              <a:rPr lang="en-US" sz="2200" dirty="0">
                <a:solidFill>
                  <a:srgbClr val="374151"/>
                </a:solidFill>
                <a:latin typeface="Times New Roman" panose="02020603050405020304" pitchFamily="18" charset="0"/>
                <a:cs typeface="Times New Roman" panose="02020603050405020304" pitchFamily="18" charset="0"/>
              </a:rPr>
              <a:t>Definition: NP is the class of problems for which </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a </a:t>
            </a:r>
            <a:r>
              <a:rPr lang="en-US" sz="2200" i="1" dirty="0">
                <a:solidFill>
                  <a:srgbClr val="374151"/>
                </a:solidFill>
                <a:highlight>
                  <a:srgbClr val="FFFF00"/>
                </a:highlight>
                <a:latin typeface="Times New Roman" panose="02020603050405020304" pitchFamily="18" charset="0"/>
                <a:cs typeface="Times New Roman" panose="02020603050405020304" pitchFamily="18" charset="0"/>
              </a:rPr>
              <a:t>given</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 solution can be verified quickly (in polynomial time).</a:t>
            </a:r>
          </a:p>
          <a:p>
            <a:pPr lvl="1">
              <a:spcBef>
                <a:spcPts val="1200"/>
              </a:spcBef>
            </a:pPr>
            <a:r>
              <a:rPr lang="en-US" sz="2200" dirty="0">
                <a:solidFill>
                  <a:srgbClr val="374151"/>
                </a:solidFill>
                <a:latin typeface="Times New Roman" panose="02020603050405020304" pitchFamily="18" charset="0"/>
                <a:cs typeface="Times New Roman" panose="02020603050405020304" pitchFamily="18" charset="0"/>
              </a:rPr>
              <a:t>Formally, a problem is in NP if there exists a nondeterministic Turing machine that can verify a </a:t>
            </a:r>
            <a:r>
              <a:rPr lang="en-US" sz="2200" b="1" i="1" dirty="0">
                <a:solidFill>
                  <a:srgbClr val="374151"/>
                </a:solidFill>
                <a:latin typeface="Times New Roman" panose="02020603050405020304" pitchFamily="18" charset="0"/>
                <a:cs typeface="Times New Roman" panose="02020603050405020304" pitchFamily="18" charset="0"/>
              </a:rPr>
              <a:t>given</a:t>
            </a:r>
            <a:r>
              <a:rPr lang="en-US" sz="2200" dirty="0">
                <a:solidFill>
                  <a:srgbClr val="374151"/>
                </a:solidFill>
                <a:latin typeface="Times New Roman" panose="02020603050405020304" pitchFamily="18" charset="0"/>
                <a:cs typeface="Times New Roman" panose="02020603050405020304" pitchFamily="18" charset="0"/>
              </a:rPr>
              <a:t> solution in </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O(</a:t>
            </a:r>
            <a:r>
              <a:rPr lang="en-US" sz="2200" dirty="0" err="1">
                <a:solidFill>
                  <a:srgbClr val="374151"/>
                </a:solidFill>
                <a:highlight>
                  <a:srgbClr val="FFFF00"/>
                </a:highlight>
                <a:latin typeface="Times New Roman" panose="02020603050405020304" pitchFamily="18" charset="0"/>
                <a:cs typeface="Times New Roman" panose="02020603050405020304" pitchFamily="18" charset="0"/>
              </a:rPr>
              <a:t>n</a:t>
            </a:r>
            <a:r>
              <a:rPr lang="en-US" sz="2200" baseline="30000" dirty="0" err="1">
                <a:solidFill>
                  <a:srgbClr val="374151"/>
                </a:solidFill>
                <a:highlight>
                  <a:srgbClr val="FFFF00"/>
                </a:highlight>
                <a:latin typeface="Times New Roman" panose="02020603050405020304" pitchFamily="18" charset="0"/>
                <a:cs typeface="Times New Roman" panose="02020603050405020304" pitchFamily="18" charset="0"/>
              </a:rPr>
              <a:t>k</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a:t>
            </a:r>
            <a:r>
              <a:rPr lang="en-US" sz="2200" dirty="0">
                <a:solidFill>
                  <a:srgbClr val="374151"/>
                </a:solidFill>
                <a:latin typeface="Times New Roman" panose="02020603050405020304" pitchFamily="18" charset="0"/>
                <a:cs typeface="Times New Roman" panose="02020603050405020304" pitchFamily="18" charset="0"/>
              </a:rPr>
              <a:t> time.</a:t>
            </a:r>
          </a:p>
          <a:p>
            <a:pPr marL="800100" lvl="1" indent="-342900">
              <a:spcBef>
                <a:spcPts val="1200"/>
              </a:spcBef>
              <a:buFont typeface="Arial" panose="020B0604020202020204" pitchFamily="34" charset="0"/>
              <a:buChar char="•"/>
            </a:pP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This means that the solution verification process is polynomial. </a:t>
            </a:r>
            <a:r>
              <a:rPr lang="en-US" sz="2200" dirty="0">
                <a:solidFill>
                  <a:srgbClr val="374151"/>
                </a:solidFill>
                <a:latin typeface="Times New Roman" panose="02020603050405020304" pitchFamily="18" charset="0"/>
                <a:cs typeface="Times New Roman" panose="02020603050405020304" pitchFamily="18" charset="0"/>
              </a:rPr>
              <a:t>It also implies that a nondeterministic Turing machine can solve the problem (can check a guess solution) in polynomial time.</a:t>
            </a:r>
          </a:p>
          <a:p>
            <a:pPr marL="800100" lvl="1" indent="-342900">
              <a:spcBef>
                <a:spcPts val="1200"/>
              </a:spcBef>
              <a:buFont typeface="Arial" panose="020B0604020202020204" pitchFamily="34" charset="0"/>
              <a:buChar char="•"/>
            </a:pPr>
            <a:r>
              <a:rPr lang="en-US" sz="2200" i="1" dirty="0">
                <a:highlight>
                  <a:srgbClr val="FFFF00"/>
                </a:highlight>
                <a:latin typeface="Times New Roman" panose="02020603050405020304" pitchFamily="18" charset="0"/>
                <a:cs typeface="Times New Roman" panose="02020603050405020304" pitchFamily="18" charset="0"/>
              </a:rPr>
              <a:t>Nondeterministic</a:t>
            </a:r>
            <a:r>
              <a:rPr lang="en-US" sz="2200" dirty="0">
                <a:highlight>
                  <a:srgbClr val="FFFF00"/>
                </a:highlight>
                <a:latin typeface="Times New Roman" panose="02020603050405020304" pitchFamily="18" charset="0"/>
                <a:cs typeface="Times New Roman" panose="02020603050405020304" pitchFamily="18" charset="0"/>
              </a:rPr>
              <a:t> means that a "</a:t>
            </a:r>
            <a:r>
              <a:rPr lang="en-US" sz="2200" b="1" i="1" dirty="0">
                <a:highlight>
                  <a:srgbClr val="FFFF00"/>
                </a:highlight>
                <a:latin typeface="Times New Roman" panose="02020603050405020304" pitchFamily="18" charset="0"/>
                <a:cs typeface="Times New Roman" panose="02020603050405020304" pitchFamily="18" charset="0"/>
              </a:rPr>
              <a:t>guess</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for a solution </a:t>
            </a:r>
            <a:r>
              <a:rPr lang="en-US" sz="2200" dirty="0">
                <a:highlight>
                  <a:srgbClr val="FFFF00"/>
                </a:highlight>
                <a:latin typeface="Times New Roman" panose="02020603050405020304" pitchFamily="18" charset="0"/>
                <a:cs typeface="Times New Roman" panose="02020603050405020304" pitchFamily="18" charset="0"/>
              </a:rPr>
              <a:t>could be checked quickly, but </a:t>
            </a:r>
            <a:r>
              <a:rPr lang="en-US" sz="2200" b="1" i="1" dirty="0">
                <a:highlight>
                  <a:srgbClr val="FFFF00"/>
                </a:highlight>
                <a:latin typeface="Times New Roman" panose="02020603050405020304" pitchFamily="18" charset="0"/>
                <a:cs typeface="Times New Roman" panose="02020603050405020304" pitchFamily="18" charset="0"/>
              </a:rPr>
              <a:t>finding</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that solution </a:t>
            </a:r>
            <a:r>
              <a:rPr lang="en-US" sz="2200" dirty="0">
                <a:highlight>
                  <a:srgbClr val="FFFF00"/>
                </a:highlight>
                <a:latin typeface="Times New Roman" panose="02020603050405020304" pitchFamily="18" charset="0"/>
                <a:cs typeface="Times New Roman" panose="02020603050405020304" pitchFamily="18" charset="0"/>
              </a:rPr>
              <a:t>might not be quick. </a:t>
            </a:r>
          </a:p>
          <a:p>
            <a:pPr marL="800100" lvl="1" indent="-342900">
              <a:spcBef>
                <a:spcPts val="1200"/>
              </a:spcBef>
              <a:buFont typeface="Arial" panose="020B0604020202020204" pitchFamily="34" charset="0"/>
              <a:buChar char="•"/>
            </a:pPr>
            <a:r>
              <a:rPr lang="en-US" sz="2400" dirty="0">
                <a:solidFill>
                  <a:srgbClr val="374151"/>
                </a:solidFill>
                <a:highlight>
                  <a:srgbClr val="FFFF00"/>
                </a:highlight>
                <a:latin typeface="Times New Roman" panose="02020603050405020304" pitchFamily="18" charset="0"/>
                <a:cs typeface="Times New Roman" panose="02020603050405020304" pitchFamily="18" charset="0"/>
              </a:rPr>
              <a:t>E</a:t>
            </a:r>
            <a:r>
              <a:rPr lang="en-US" sz="2200" dirty="0">
                <a:solidFill>
                  <a:srgbClr val="374151"/>
                </a:solidFill>
                <a:highlight>
                  <a:srgbClr val="FFFF00"/>
                </a:highlight>
                <a:latin typeface="Times New Roman" panose="02020603050405020304" pitchFamily="18" charset="0"/>
                <a:cs typeface="Times New Roman" panose="02020603050405020304" pitchFamily="18" charset="0"/>
              </a:rPr>
              <a:t>xample: Satisfiability problems like the Boolean satisfiability problem (SAT). </a:t>
            </a:r>
            <a:r>
              <a:rPr lang="en-US" sz="2200" dirty="0">
                <a:highlight>
                  <a:srgbClr val="FFFF00"/>
                </a:highlight>
                <a:latin typeface="Times New Roman" panose="02020603050405020304" pitchFamily="18" charset="0"/>
                <a:cs typeface="Times New Roman" panose="02020603050405020304" pitchFamily="18" charset="0"/>
              </a:rPr>
              <a:t>Consider the following Boolean formula in </a:t>
            </a:r>
            <a:r>
              <a:rPr lang="en-US" sz="2200" b="1" dirty="0">
                <a:highlight>
                  <a:srgbClr val="FFFF00"/>
                </a:highlight>
                <a:latin typeface="Times New Roman" panose="02020603050405020304" pitchFamily="18" charset="0"/>
                <a:cs typeface="Times New Roman" panose="02020603050405020304" pitchFamily="18" charset="0"/>
              </a:rPr>
              <a:t>Conjunctive Normal Form (CNF)</a:t>
            </a:r>
            <a:r>
              <a:rPr lang="en-US" sz="2200" dirty="0">
                <a:highlight>
                  <a:srgbClr val="FFFF00"/>
                </a:highlight>
                <a:latin typeface="Times New Roman" panose="02020603050405020304" pitchFamily="18" charset="0"/>
                <a:cs typeface="Times New Roman" panose="02020603050405020304" pitchFamily="18" charset="0"/>
              </a:rPr>
              <a:t>: Assign values to the variables, evaluate all the clauses true;</a:t>
            </a:r>
          </a:p>
          <a:p>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1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2</a:t>
            </a:r>
            <a:r>
              <a:rPr lang="en-US" sz="2200" dirty="0">
                <a:highlight>
                  <a:srgbClr val="FFFF00"/>
                </a:highlight>
                <a:latin typeface="Times New Roman" panose="02020603050405020304" pitchFamily="18" charset="0"/>
                <a:cs typeface="Times New Roman" panose="02020603050405020304" pitchFamily="18" charset="0"/>
              </a:rPr>
              <a:t>) ∧ (¬x</a:t>
            </a:r>
            <a:r>
              <a:rPr lang="en-US" sz="2200" baseline="-25000" dirty="0">
                <a:highlight>
                  <a:srgbClr val="FFFF00"/>
                </a:highlight>
                <a:latin typeface="Times New Roman" panose="02020603050405020304" pitchFamily="18" charset="0"/>
                <a:cs typeface="Times New Roman" panose="02020603050405020304" pitchFamily="18" charset="0"/>
              </a:rPr>
              <a:t>1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3</a:t>
            </a:r>
            <a:r>
              <a:rPr lang="en-US" sz="2200" dirty="0">
                <a:highlight>
                  <a:srgbClr val="FFFF00"/>
                </a:highlight>
                <a:latin typeface="Times New Roman" panose="02020603050405020304" pitchFamily="18" charset="0"/>
                <a:cs typeface="Times New Roman" panose="02020603050405020304" pitchFamily="18" charset="0"/>
              </a:rPr>
              <a:t>) ∧ (x</a:t>
            </a:r>
            <a:r>
              <a:rPr lang="en-US" sz="2200" baseline="-25000" dirty="0">
                <a:highlight>
                  <a:srgbClr val="FFFF00"/>
                </a:highlight>
                <a:latin typeface="Times New Roman" panose="02020603050405020304" pitchFamily="18" charset="0"/>
                <a:cs typeface="Times New Roman" panose="02020603050405020304" pitchFamily="18" charset="0"/>
              </a:rPr>
              <a:t>2 </a:t>
            </a:r>
            <a:r>
              <a:rPr lang="en-US" sz="2200" dirty="0">
                <a:highlight>
                  <a:srgbClr val="FFFF00"/>
                </a:highlight>
                <a:latin typeface="Times New Roman" panose="02020603050405020304" pitchFamily="18" charset="0"/>
                <a:cs typeface="Times New Roman" panose="02020603050405020304" pitchFamily="18" charset="0"/>
              </a:rPr>
              <a:t>∨ ¬x</a:t>
            </a:r>
            <a:r>
              <a:rPr lang="en-US" sz="2200" baseline="-25000" dirty="0">
                <a:highlight>
                  <a:srgbClr val="FFFF00"/>
                </a:highlight>
                <a:latin typeface="Times New Roman" panose="02020603050405020304" pitchFamily="18" charset="0"/>
                <a:cs typeface="Times New Roman" panose="02020603050405020304" pitchFamily="18" charset="0"/>
              </a:rPr>
              <a:t>3</a:t>
            </a:r>
            <a:r>
              <a:rPr lang="en-US" sz="2200" dirty="0">
                <a:highlight>
                  <a:srgbClr val="FFFF00"/>
                </a:highlight>
                <a:latin typeface="Times New Roman" panose="02020603050405020304" pitchFamily="18" charset="0"/>
                <a:cs typeface="Times New Roman" panose="02020603050405020304" pitchFamily="18" charset="0"/>
              </a:rPr>
              <a:t>)</a:t>
            </a:r>
            <a:endParaRPr lang="en-US" sz="2200" dirty="0">
              <a:solidFill>
                <a:srgbClr val="37415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49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98226580"/>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6F404F-ADA6-4243-A8A4-EB18E10422FB}"/>
              </a:ext>
            </a:extLst>
          </p:cNvPr>
          <p:cNvSpPr/>
          <p:nvPr/>
        </p:nvSpPr>
        <p:spPr>
          <a:xfrm>
            <a:off x="1515291" y="1322054"/>
            <a:ext cx="7680960" cy="4893647"/>
          </a:xfrm>
          <a:prstGeom prst="rect">
            <a:avLst/>
          </a:prstGeom>
        </p:spPr>
        <p:txBody>
          <a:bodyPr wrap="square">
            <a:spAutoFit/>
          </a:bodyPr>
          <a:lstStyle/>
          <a:p>
            <a:pPr>
              <a:spcBef>
                <a:spcPts val="600"/>
              </a:spcBef>
              <a:spcAft>
                <a:spcPts val="600"/>
              </a:spcAft>
            </a:pPr>
            <a:r>
              <a:rPr lang="en-US" b="1" dirty="0">
                <a:latin typeface="Times New Roman" panose="02020603050405020304" pitchFamily="18" charset="0"/>
                <a:cs typeface="Times New Roman" panose="02020603050405020304" pitchFamily="18" charset="0"/>
              </a:rPr>
              <a:t>NP-Hard Problems:</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 NP-hard problems are at least as hard as the hardest problems in NP. (i.e., solving an NP-hard problem is at least as difficult as solving any problem in NP)</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Formally, </a:t>
            </a:r>
            <a:r>
              <a:rPr lang="en-US" dirty="0">
                <a:highlight>
                  <a:srgbClr val="FFFF00"/>
                </a:highlight>
                <a:latin typeface="Times New Roman" panose="02020603050405020304" pitchFamily="18" charset="0"/>
                <a:cs typeface="Times New Roman" panose="02020603050405020304" pitchFamily="18" charset="0"/>
              </a:rPr>
              <a:t>any problem in NP can be polynomial-time </a:t>
            </a:r>
            <a:r>
              <a:rPr lang="en-US" i="1" dirty="0">
                <a:highlight>
                  <a:srgbClr val="FFFF00"/>
                </a:highlight>
                <a:latin typeface="Times New Roman" panose="02020603050405020304" pitchFamily="18" charset="0"/>
                <a:cs typeface="Times New Roman" panose="02020603050405020304" pitchFamily="18" charset="0"/>
              </a:rPr>
              <a:t>reduced</a:t>
            </a:r>
            <a:r>
              <a:rPr lang="en-US" dirty="0">
                <a:highlight>
                  <a:srgbClr val="FFFF00"/>
                </a:highlight>
                <a:latin typeface="Times New Roman" panose="02020603050405020304" pitchFamily="18" charset="0"/>
                <a:cs typeface="Times New Roman" panose="02020603050405020304" pitchFamily="18" charset="0"/>
              </a:rPr>
              <a:t> to an NP-hard problem. </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means that if you had a polynomial-time solution to an NP-hard problem, you could use it to solve any NP problem efficiently.</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unlike NP-complete problems, NP-hard problems do not have to be in NP, meaning they do not have to have solutions that can be verified in polynomial time.</a:t>
            </a:r>
          </a:p>
          <a:p>
            <a:pPr marL="457200" indent="-457200">
              <a:spcBef>
                <a:spcPts val="600"/>
              </a:spcBef>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The Halting Problem, some optimization problems where the verification of a solution is not necessarily polynomial.</a:t>
            </a:r>
          </a:p>
          <a:p>
            <a:pPr marL="457200" indent="-457200">
              <a:spcBef>
                <a:spcPts val="600"/>
              </a:spcBef>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874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43606698"/>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474"/>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E3C"/>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cxnSp>
        <p:nvCxnSpPr>
          <p:cNvPr id="7" name="Straight Connector 6">
            <a:extLst>
              <a:ext uri="{FF2B5EF4-FFF2-40B4-BE49-F238E27FC236}">
                <a16:creationId xmlns:a16="http://schemas.microsoft.com/office/drawing/2014/main" id="{5F1D1615-EF72-F4D7-FBC9-40557E3AFA68}"/>
              </a:ext>
            </a:extLst>
          </p:cNvPr>
          <p:cNvCxnSpPr/>
          <p:nvPr/>
        </p:nvCxnSpPr>
        <p:spPr>
          <a:xfrm flipH="1">
            <a:off x="8543636" y="4572000"/>
            <a:ext cx="628073" cy="267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81664F-C97E-98D3-09EA-91964B910DA6}"/>
              </a:ext>
            </a:extLst>
          </p:cNvPr>
          <p:cNvCxnSpPr/>
          <p:nvPr/>
        </p:nvCxnSpPr>
        <p:spPr>
          <a:xfrm>
            <a:off x="8525164" y="4572000"/>
            <a:ext cx="655781" cy="2770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342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08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01DF6-B977-4846-B967-11F82556230A}"/>
              </a:ext>
            </a:extLst>
          </p:cNvPr>
          <p:cNvSpPr/>
          <p:nvPr/>
        </p:nvSpPr>
        <p:spPr>
          <a:xfrm>
            <a:off x="1471749" y="1591953"/>
            <a:ext cx="8316686" cy="3524042"/>
          </a:xfrm>
          <a:prstGeom prst="rect">
            <a:avLst/>
          </a:prstGeom>
        </p:spPr>
        <p:txBody>
          <a:bodyPr wrap="square">
            <a:spAutoFit/>
          </a:bodyPr>
          <a:lstStyle/>
          <a:p>
            <a:pPr>
              <a:spcAft>
                <a:spcPts val="600"/>
              </a:spcAft>
            </a:pPr>
            <a:r>
              <a:rPr lang="en-US" b="1" dirty="0">
                <a:latin typeface="Times New Roman" panose="02020603050405020304" pitchFamily="18" charset="0"/>
                <a:cs typeface="Times New Roman" panose="02020603050405020304" pitchFamily="18" charset="0"/>
              </a:rPr>
              <a:t>NP-Complete Problems:</a:t>
            </a:r>
          </a:p>
          <a:p>
            <a:pPr marL="403225" indent="-403225">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 NP-complete problems are a subset of NP problems that are both in NP and as hard as any problem in NP. </a:t>
            </a:r>
          </a:p>
          <a:p>
            <a:pPr marL="914400" indent="-512763">
              <a:spcAft>
                <a:spcPts val="600"/>
              </a:spcAft>
              <a:buFont typeface="Arial" panose="020B0604020202020204" pitchFamily="34" charset="0"/>
              <a:buChar char="•"/>
            </a:pPr>
            <a:r>
              <a:rPr lang="en-US" dirty="0">
                <a:highlight>
                  <a:srgbClr val="FFFF00"/>
                </a:highlight>
                <a:latin typeface="Times New Roman" panose="02020603050405020304" pitchFamily="18" charset="0"/>
                <a:cs typeface="Times New Roman" panose="02020603050405020304" pitchFamily="18" charset="0"/>
              </a:rPr>
              <a:t>NP-Completeness: A problem is NP-complete if it is both in NP (it can verify a solution in polynomial time), and NP-hard (at least as hard as any other NP problem).</a:t>
            </a:r>
          </a:p>
          <a:p>
            <a:pPr marL="914400" indent="-512763">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other words, if any NP-complete problem can be solved in polynomial time, then all problems in NP can also be solved in polynomial time.</a:t>
            </a:r>
          </a:p>
          <a:p>
            <a:pPr marL="914400" indent="-512763">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 Traveling Salesperson Problem (TSP), SAT, Hamiltonian Cycle</a:t>
            </a:r>
          </a:p>
          <a:p>
            <a:pPr marL="457200" indent="-45720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NP-Hardness: A problem X is NP-hard if every problem in NP can be transformed (reduced) to X in polynomial time.</a:t>
            </a:r>
          </a:p>
        </p:txBody>
      </p:sp>
    </p:spTree>
    <p:extLst>
      <p:ext uri="{BB962C8B-B14F-4D97-AF65-F5344CB8AC3E}">
        <p14:creationId xmlns:p14="http://schemas.microsoft.com/office/powerpoint/2010/main" val="113725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1497E-1C5D-4C65-9D79-8E82B913A903}"/>
              </a:ext>
            </a:extLst>
          </p:cNvPr>
          <p:cNvSpPr/>
          <p:nvPr/>
        </p:nvSpPr>
        <p:spPr>
          <a:xfrm>
            <a:off x="1497874" y="743649"/>
            <a:ext cx="9196252" cy="537070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Relationships Between Classes:</a:t>
            </a:r>
          </a:p>
          <a:p>
            <a:pPr marL="457200"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P vs. NP: </a:t>
            </a:r>
            <a:r>
              <a:rPr lang="en-US" sz="2400" dirty="0">
                <a:latin typeface="Times New Roman" panose="02020603050405020304" pitchFamily="18" charset="0"/>
                <a:cs typeface="Times New Roman" panose="02020603050405020304" pitchFamily="18" charset="0"/>
              </a:rPr>
              <a:t>It is an open question whether P = NP. If P = NP, then every problem for which a solution can be verified in polynomial time can also be solved in polynomial time.</a:t>
            </a:r>
          </a:p>
          <a:p>
            <a:pPr marL="457200"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NP-Complete: </a:t>
            </a:r>
            <a:r>
              <a:rPr lang="en-US" sz="2400" dirty="0">
                <a:latin typeface="Times New Roman" panose="02020603050405020304" pitchFamily="18" charset="0"/>
                <a:cs typeface="Times New Roman" panose="02020603050405020304" pitchFamily="18" charset="0"/>
              </a:rPr>
              <a:t>If any NP-complete problem is solved in polynomial time, then P = NP. However, solving any NP-hard problem in polynomial time does not necessarily mean P = NP unless the problem is also in NP.</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Hierarchy:</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P ⊆ NP</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NP-Complete ⊆ NP</a:t>
            </a:r>
          </a:p>
          <a:p>
            <a:pPr marL="914400" lvl="1" indent="-457200">
              <a:spcBef>
                <a:spcPts val="600"/>
              </a:spcBef>
              <a:spcAft>
                <a:spcPts val="600"/>
              </a:spcAft>
              <a:buFont typeface="Arial" panose="020B0604020202020204" pitchFamily="34" charset="0"/>
              <a:buChar char="•"/>
            </a:pPr>
            <a:r>
              <a:rPr lang="en-US" sz="2400" dirty="0">
                <a:solidFill>
                  <a:srgbClr val="3404BC"/>
                </a:solidFill>
                <a:latin typeface="Times New Roman" panose="02020603050405020304" pitchFamily="18" charset="0"/>
                <a:cs typeface="Times New Roman" panose="02020603050405020304" pitchFamily="18" charset="0"/>
              </a:rPr>
              <a:t>NP-Hard ⊇ NP-Complete</a:t>
            </a:r>
          </a:p>
        </p:txBody>
      </p:sp>
    </p:spTree>
    <p:extLst>
      <p:ext uri="{BB962C8B-B14F-4D97-AF65-F5344CB8AC3E}">
        <p14:creationId xmlns:p14="http://schemas.microsoft.com/office/powerpoint/2010/main" val="428700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DF90A-E3BD-48B1-BFD2-582FCD6E6CCC}"/>
              </a:ext>
            </a:extLst>
          </p:cNvPr>
          <p:cNvSpPr/>
          <p:nvPr/>
        </p:nvSpPr>
        <p:spPr>
          <a:xfrm>
            <a:off x="2124892" y="2144033"/>
            <a:ext cx="7489371" cy="2569934"/>
          </a:xfrm>
          <a:prstGeom prst="rect">
            <a:avLst/>
          </a:prstGeom>
        </p:spPr>
        <p:txBody>
          <a:bodyPr wrap="square">
            <a:spAutoFit/>
          </a:bodyPr>
          <a:lstStyle/>
          <a:p>
            <a:pPr lvl="0" eaLnBrk="0" fontAlgn="base" hangingPunct="0">
              <a:spcBef>
                <a:spcPct val="0"/>
              </a:spcBef>
              <a:spcAft>
                <a:spcPct val="0"/>
              </a:spcAft>
            </a:pPr>
            <a:r>
              <a:rPr lang="en-US" altLang="en-US" b="1" dirty="0">
                <a:latin typeface="Times New Roman" panose="02020603050405020304" pitchFamily="18" charset="0"/>
                <a:cs typeface="Times New Roman" panose="02020603050405020304" pitchFamily="18" charset="0"/>
              </a:rPr>
              <a:t>Summary:</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P Class: Problems solvable in polynomial time.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 Class: Problems verifiable in polynomial time.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NP-Complete: Hardest problems in NP; if one is solved in polynomial time, all NP problems are.</a:t>
            </a:r>
          </a:p>
          <a:p>
            <a:pPr marL="457200" lvl="0" indent="-457200" eaLnBrk="0" fontAlgn="base" hangingPunct="0">
              <a:spcBef>
                <a:spcPts val="600"/>
              </a:spcBef>
              <a:spcAft>
                <a:spcPts val="600"/>
              </a:spcAft>
              <a:buFontTx/>
              <a:buChar char="•"/>
            </a:pPr>
            <a:r>
              <a:rPr lang="en-US" altLang="en-US" dirty="0">
                <a:latin typeface="Times New Roman" panose="02020603050405020304" pitchFamily="18" charset="0"/>
                <a:cs typeface="Times New Roman" panose="02020603050405020304" pitchFamily="18" charset="0"/>
              </a:rPr>
              <a:t>NP-Hard: At least as hard as the hardest NP problems; </a:t>
            </a:r>
            <a:r>
              <a:rPr lang="en-US" altLang="en-US" dirty="0">
                <a:solidFill>
                  <a:srgbClr val="3404BC"/>
                </a:solidFill>
                <a:latin typeface="Times New Roman" panose="02020603050405020304" pitchFamily="18" charset="0"/>
                <a:cs typeface="Times New Roman" panose="02020603050405020304" pitchFamily="18" charset="0"/>
              </a:rPr>
              <a:t>not necessarily verifiable in polynomial time</a:t>
            </a:r>
            <a:endParaRPr lang="en-US" dirty="0">
              <a:solidFill>
                <a:srgbClr val="3404B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17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BEDE4-72BD-4E1F-814D-F5BA772E1BD5}"/>
              </a:ext>
            </a:extLst>
          </p:cNvPr>
          <p:cNvSpPr txBox="1"/>
          <p:nvPr/>
        </p:nvSpPr>
        <p:spPr>
          <a:xfrm>
            <a:off x="1596486" y="560222"/>
            <a:ext cx="9188823" cy="5324535"/>
          </a:xfrm>
          <a:prstGeom prst="rect">
            <a:avLst/>
          </a:prstGeom>
          <a:noFill/>
        </p:spPr>
        <p:txBody>
          <a:bodyPr wrap="square">
            <a:spAutoFit/>
          </a:bodyPr>
          <a:lstStyle/>
          <a:p>
            <a:pPr marL="457200" indent="-457200"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P versus NP Question: </a:t>
            </a:r>
          </a:p>
          <a:p>
            <a:pPr marL="457200" indent="-457200" algn="l"/>
            <a:r>
              <a:rPr lang="en-US" sz="2000" dirty="0">
                <a:solidFill>
                  <a:srgbClr val="374151"/>
                </a:solidFill>
                <a:latin typeface="Times New Roman" panose="02020603050405020304" pitchFamily="18" charset="0"/>
                <a:cs typeface="Times New Roman" panose="02020603050405020304" pitchFamily="18" charset="0"/>
              </a:rPr>
              <a:t>      The P versus NP question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asks whether every problem for which </a:t>
            </a:r>
            <a:r>
              <a:rPr lang="en-US" sz="2000" b="0" i="1" dirty="0">
                <a:solidFill>
                  <a:srgbClr val="374151"/>
                </a:solidFill>
                <a:effectLst/>
                <a:highlight>
                  <a:srgbClr val="FFFF00"/>
                </a:highlight>
                <a:latin typeface="Times New Roman" panose="02020603050405020304" pitchFamily="18" charset="0"/>
                <a:cs typeface="Times New Roman" panose="02020603050405020304" pitchFamily="18" charset="0"/>
              </a:rPr>
              <a:t>a solution can be checked (verified) in polynomial time </a:t>
            </a:r>
            <a:r>
              <a:rPr lang="en-US" sz="2000" b="0" i="1" dirty="0">
                <a:solidFill>
                  <a:srgbClr val="3404BC"/>
                </a:solidFill>
                <a:effectLst/>
                <a:highlight>
                  <a:srgbClr val="FFFF00"/>
                </a:highlight>
                <a:latin typeface="Times New Roman" panose="02020603050405020304" pitchFamily="18" charset="0"/>
                <a:cs typeface="Times New Roman" panose="02020603050405020304" pitchFamily="18" charset="0"/>
              </a:rPr>
              <a:t>can also be solved in polynomial time</a:t>
            </a:r>
            <a:r>
              <a:rPr lang="en-US" sz="2000" b="0" i="0" dirty="0">
                <a:solidFill>
                  <a:srgbClr val="3404BC"/>
                </a:solidFill>
                <a:effectLst/>
                <a:highlight>
                  <a:srgbClr val="FFFF00"/>
                </a:highlight>
                <a:latin typeface="Times New Roman" panose="02020603050405020304" pitchFamily="18" charset="0"/>
                <a:cs typeface="Times New Roman" panose="02020603050405020304" pitchFamily="18" charset="0"/>
              </a:rPr>
              <a:t>,</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r>
              <a:rPr lang="en-US" sz="2000" dirty="0">
                <a:solidFill>
                  <a:srgbClr val="374151"/>
                </a:solidFill>
                <a:latin typeface="Times New Roman" panose="02020603050405020304" pitchFamily="18" charset="0"/>
                <a:cs typeface="Times New Roman" panose="02020603050405020304" pitchFamily="18" charset="0"/>
              </a:rPr>
              <a:t>which means </a:t>
            </a:r>
            <a:r>
              <a:rPr lang="en-US" sz="2000" b="1" i="1" dirty="0">
                <a:solidFill>
                  <a:srgbClr val="374151"/>
                </a:solidFill>
                <a:effectLst/>
                <a:highlight>
                  <a:srgbClr val="FFFF00"/>
                </a:highlight>
                <a:latin typeface="Times New Roman" panose="02020603050405020304" pitchFamily="18" charset="0"/>
                <a:cs typeface="Times New Roman" panose="02020603050405020304" pitchFamily="18" charset="0"/>
              </a:rPr>
              <a:t>whether polynomial-time algorithms exist for problems in NP.  </a:t>
            </a:r>
          </a:p>
          <a:p>
            <a:pPr marL="457200" indent="-457200" algn="l"/>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   </a:t>
            </a:r>
          </a:p>
          <a:p>
            <a:pPr marL="457200" indent="-457200" algn="l"/>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	</a:t>
            </a:r>
            <a:r>
              <a:rPr lang="en-US" sz="2000" b="0" i="0" dirty="0">
                <a:solidFill>
                  <a:srgbClr val="374151"/>
                </a:solidFill>
                <a:effectLst/>
                <a:latin typeface="Times New Roman" panose="02020603050405020304" pitchFamily="18" charset="0"/>
                <a:cs typeface="Times New Roman" panose="02020603050405020304" pitchFamily="18" charset="0"/>
              </a:rPr>
              <a:t>In formal terms: </a:t>
            </a: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If </a:t>
            </a:r>
            <a:r>
              <a:rPr lang="en-US" sz="2000" b="1" i="0" dirty="0">
                <a:solidFill>
                  <a:srgbClr val="374151"/>
                </a:solidFill>
                <a:effectLst/>
                <a:latin typeface="Times New Roman" panose="02020603050405020304" pitchFamily="18" charset="0"/>
                <a:cs typeface="Times New Roman" panose="02020603050405020304" pitchFamily="18" charset="0"/>
              </a:rPr>
              <a:t>P ≠ NP, </a:t>
            </a:r>
            <a:r>
              <a:rPr lang="en-US" sz="2000" dirty="0">
                <a:solidFill>
                  <a:srgbClr val="374151"/>
                </a:solidFill>
                <a:latin typeface="Times New Roman" panose="02020603050405020304" pitchFamily="18" charset="0"/>
                <a:cs typeface="Times New Roman" panose="02020603050405020304" pitchFamily="18" charset="0"/>
              </a:rPr>
              <a:t>t</a:t>
            </a:r>
            <a:r>
              <a:rPr lang="en-US" sz="2000" b="0" i="0" dirty="0">
                <a:solidFill>
                  <a:srgbClr val="374151"/>
                </a:solidFill>
                <a:effectLst/>
                <a:latin typeface="Times New Roman" panose="02020603050405020304" pitchFamily="18" charset="0"/>
                <a:cs typeface="Times New Roman" panose="02020603050405020304" pitchFamily="18" charset="0"/>
              </a:rPr>
              <a:t>here are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problems in NP that are not in P. </a:t>
            </a:r>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This means</a:t>
            </a:r>
            <a:r>
              <a:rPr lang="en-US" sz="2000" b="0" i="0" dirty="0">
                <a:solidFill>
                  <a:srgbClr val="374151"/>
                </a:solidFill>
                <a:effectLst/>
                <a:latin typeface="Times New Roman" panose="02020603050405020304" pitchFamily="18" charset="0"/>
                <a:cs typeface="Times New Roman" panose="02020603050405020304" pitchFamily="18" charset="0"/>
              </a:rPr>
              <a:t> there are problems for which </a:t>
            </a:r>
            <a:r>
              <a:rPr lang="en-US" sz="2000" b="1" i="1" dirty="0">
                <a:solidFill>
                  <a:srgbClr val="374151"/>
                </a:solidFill>
                <a:effectLst/>
                <a:latin typeface="Times New Roman" panose="02020603050405020304" pitchFamily="18" charset="0"/>
                <a:cs typeface="Times New Roman" panose="02020603050405020304" pitchFamily="18" charset="0"/>
              </a:rPr>
              <a:t>verifying</a:t>
            </a:r>
            <a:r>
              <a:rPr lang="en-US" sz="2000" b="0" i="0" dirty="0">
                <a:solidFill>
                  <a:srgbClr val="374151"/>
                </a:solidFill>
                <a:effectLst/>
                <a:latin typeface="Times New Roman" panose="02020603050405020304" pitchFamily="18" charset="0"/>
                <a:cs typeface="Times New Roman" panose="02020603050405020304" pitchFamily="18" charset="0"/>
              </a:rPr>
              <a:t> a solution (verification) is easy (polynomial time), but </a:t>
            </a:r>
            <a:r>
              <a:rPr lang="en-US" sz="2000" b="1" i="1" dirty="0">
                <a:solidFill>
                  <a:srgbClr val="374151"/>
                </a:solidFill>
                <a:effectLst/>
                <a:latin typeface="Times New Roman" panose="02020603050405020304" pitchFamily="18" charset="0"/>
                <a:cs typeface="Times New Roman" panose="02020603050405020304" pitchFamily="18" charset="0"/>
              </a:rPr>
              <a:t>finding</a:t>
            </a:r>
            <a:r>
              <a:rPr lang="en-US" sz="2000" b="0" i="0" dirty="0">
                <a:solidFill>
                  <a:srgbClr val="374151"/>
                </a:solidFill>
                <a:effectLst/>
                <a:latin typeface="Times New Roman" panose="02020603050405020304" pitchFamily="18" charset="0"/>
                <a:cs typeface="Times New Roman" panose="02020603050405020304" pitchFamily="18" charset="0"/>
              </a:rPr>
              <a:t> a solution is inherently hard (not polynomial time). </a:t>
            </a:r>
          </a:p>
          <a:p>
            <a:pPr marL="457200" indent="-457200" algn="l"/>
            <a:endParaRPr lang="en-US" sz="2000" b="0" i="0" dirty="0">
              <a:solidFill>
                <a:srgbClr val="374151"/>
              </a:solidFill>
              <a:effectLst/>
              <a:latin typeface="Times New Roman" panose="02020603050405020304" pitchFamily="18" charset="0"/>
              <a:cs typeface="Times New Roman" panose="02020603050405020304" pitchFamily="18" charset="0"/>
            </a:endParaRP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If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it implies that </a:t>
            </a:r>
            <a:r>
              <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rPr>
              <a:t>every problem for which a solution can be quickly checked in polynomial time can also be solved quickly in polynomial time. </a:t>
            </a:r>
          </a:p>
          <a:p>
            <a:pPr marL="914400" lvl="1" indent="-457200"/>
            <a:r>
              <a:rPr lang="en-US" sz="2000" dirty="0">
                <a:solidFill>
                  <a:srgbClr val="374151"/>
                </a:solidFill>
                <a:highlight>
                  <a:srgbClr val="FFFF00"/>
                </a:highlight>
                <a:latin typeface="Times New Roman" panose="02020603050405020304" pitchFamily="18" charset="0"/>
                <a:cs typeface="Times New Roman" panose="02020603050405020304" pitchFamily="18" charset="0"/>
              </a:rPr>
              <a:t>      This would mean that the process of finding a solution is no more complex than verifying a solution.</a:t>
            </a:r>
            <a:endPar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endParaRPr>
          </a:p>
          <a:p>
            <a:pPr marL="457200" indent="-457200" algn="l"/>
            <a:endParaRPr lang="en-US" sz="2000" b="0" i="0" dirty="0">
              <a:solidFill>
                <a:srgbClr val="374151"/>
              </a:solidFill>
              <a:effectLst/>
              <a:highlight>
                <a:srgbClr val="FFFF00"/>
              </a:highlight>
              <a:latin typeface="Times New Roman" panose="02020603050405020304" pitchFamily="18" charset="0"/>
              <a:cs typeface="Times New Roman" panose="02020603050405020304" pitchFamily="18" charset="0"/>
            </a:endParaRPr>
          </a:p>
          <a:p>
            <a:pPr marL="457200" indent="-457200" algn="l"/>
            <a:r>
              <a:rPr lang="en-US" sz="2000" b="0" i="0" dirty="0">
                <a:solidFill>
                  <a:srgbClr val="374151"/>
                </a:solidFill>
                <a:effectLst/>
                <a:latin typeface="Times New Roman" panose="02020603050405020304" pitchFamily="18" charset="0"/>
                <a:cs typeface="Times New Roman" panose="02020603050405020304" pitchFamily="18" charset="0"/>
              </a:rPr>
              <a:t>	The question of whether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or </a:t>
            </a:r>
            <a:r>
              <a:rPr lang="en-US" sz="2000" b="1" i="0" dirty="0">
                <a:solidFill>
                  <a:srgbClr val="374151"/>
                </a:solidFill>
                <a:effectLst/>
                <a:latin typeface="Times New Roman" panose="02020603050405020304" pitchFamily="18" charset="0"/>
                <a:cs typeface="Times New Roman" panose="02020603050405020304" pitchFamily="18" charset="0"/>
              </a:rPr>
              <a:t>P = NP</a:t>
            </a:r>
            <a:r>
              <a:rPr lang="en-US" sz="2000" b="0" i="0" dirty="0">
                <a:solidFill>
                  <a:srgbClr val="374151"/>
                </a:solidFill>
                <a:effectLst/>
                <a:latin typeface="Times New Roman" panose="02020603050405020304" pitchFamily="18" charset="0"/>
                <a:cs typeface="Times New Roman" panose="02020603050405020304" pitchFamily="18" charset="0"/>
              </a:rPr>
              <a:t> remains an unsolved problem in computer science. It is an open problem.</a:t>
            </a:r>
            <a:endParaRPr lang="en-US" sz="2000" i="0" dirty="0">
              <a:solidFill>
                <a:srgbClr val="37415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873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10343</TotalTime>
  <Words>15395</Words>
  <Application>Microsoft Office PowerPoint</Application>
  <PresentationFormat>Widescreen</PresentationFormat>
  <Paragraphs>2415</Paragraphs>
  <Slides>59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Microsoft YaHei</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PowerPoint Presentation</vt:lpstr>
      <vt:lpstr>PowerPoint Presentation</vt:lpstr>
      <vt:lpstr>PowerPoint Presentation</vt:lpstr>
      <vt:lpstr>PowerPoint Presentation</vt:lpstr>
      <vt:lpstr>PowerPoint Presentation</vt:lpstr>
      <vt:lpstr>PowerPoint Presentation</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544</cp:revision>
  <cp:lastPrinted>2021-06-17T19:43:53Z</cp:lastPrinted>
  <dcterms:created xsi:type="dcterms:W3CDTF">2016-10-13T00:10:31Z</dcterms:created>
  <dcterms:modified xsi:type="dcterms:W3CDTF">2025-12-04T15:26:12Z</dcterms:modified>
</cp:coreProperties>
</file>