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89" r:id="rId3"/>
    <p:sldId id="469" r:id="rId4"/>
    <p:sldId id="467" r:id="rId5"/>
    <p:sldId id="434" r:id="rId6"/>
    <p:sldId id="298" r:id="rId7"/>
    <p:sldId id="375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309" r:id="rId19"/>
    <p:sldId id="440" r:id="rId20"/>
    <p:sldId id="431" r:id="rId21"/>
    <p:sldId id="436" r:id="rId22"/>
    <p:sldId id="310" r:id="rId23"/>
    <p:sldId id="311" r:id="rId24"/>
    <p:sldId id="442" r:id="rId25"/>
    <p:sldId id="312" r:id="rId26"/>
    <p:sldId id="376" r:id="rId27"/>
    <p:sldId id="313" r:id="rId28"/>
    <p:sldId id="314" r:id="rId29"/>
    <p:sldId id="315" r:id="rId30"/>
    <p:sldId id="316" r:id="rId31"/>
    <p:sldId id="317" r:id="rId32"/>
    <p:sldId id="319" r:id="rId33"/>
    <p:sldId id="321" r:id="rId34"/>
    <p:sldId id="322" r:id="rId35"/>
    <p:sldId id="323" r:id="rId36"/>
    <p:sldId id="325" r:id="rId37"/>
    <p:sldId id="377" r:id="rId38"/>
    <p:sldId id="433" r:id="rId39"/>
    <p:sldId id="435" r:id="rId40"/>
    <p:sldId id="327" r:id="rId41"/>
    <p:sldId id="328" r:id="rId42"/>
    <p:sldId id="329" r:id="rId43"/>
    <p:sldId id="330" r:id="rId44"/>
    <p:sldId id="378" r:id="rId45"/>
    <p:sldId id="331" r:id="rId46"/>
    <p:sldId id="332" r:id="rId47"/>
    <p:sldId id="333" r:id="rId48"/>
    <p:sldId id="334" r:id="rId49"/>
    <p:sldId id="335" r:id="rId50"/>
    <p:sldId id="336" r:id="rId51"/>
    <p:sldId id="337" r:id="rId52"/>
    <p:sldId id="339" r:id="rId53"/>
    <p:sldId id="341" r:id="rId54"/>
    <p:sldId id="343" r:id="rId55"/>
    <p:sldId id="345" r:id="rId56"/>
    <p:sldId id="470" r:id="rId57"/>
    <p:sldId id="389" r:id="rId58"/>
    <p:sldId id="429" r:id="rId59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Ng" initials="PN" lastIdx="1" clrIdx="0">
    <p:extLst>
      <p:ext uri="{19B8F6BF-5375-455C-9EA6-DF929625EA0E}">
        <p15:presenceInfo xmlns:p15="http://schemas.microsoft.com/office/powerpoint/2012/main" userId="a673e88aa0f3c21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518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46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63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825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999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181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322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08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753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85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19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053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667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548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E8F66-6DC0-4A7A-8B77-CE543AB8653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400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Chapter 06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1421" y="3642981"/>
            <a:ext cx="9144000" cy="1655762"/>
          </a:xfrm>
        </p:spPr>
        <p:txBody>
          <a:bodyPr/>
          <a:lstStyle/>
          <a:p>
            <a:r>
              <a:rPr lang="en-US" sz="3200" b="1" dirty="0"/>
              <a:t>Dynamic Programming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188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73AE827-37EA-4C20-AAA6-DEF38EB87B8A}"/>
              </a:ext>
            </a:extLst>
          </p:cNvPr>
          <p:cNvSpPr txBox="1"/>
          <p:nvPr/>
        </p:nvSpPr>
        <p:spPr>
          <a:xfrm>
            <a:off x="1237620" y="3071654"/>
            <a:ext cx="10141579" cy="234085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040078" y="1206496"/>
            <a:ext cx="8712804" cy="3730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application of the algorithm to the coin row of denominations     	5, 1, 2, 10, 6, 2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yields the maximum amount of 17.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50000"/>
              </a:lnSpc>
            </a:pPr>
            <a:endParaRPr lang="en-US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11E3A3C-39AE-4C31-847D-57935355A5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8710396"/>
              </p:ext>
            </p:extLst>
          </p:nvPr>
        </p:nvGraphicFramePr>
        <p:xfrm>
          <a:off x="2040078" y="3306802"/>
          <a:ext cx="8305704" cy="109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56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1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50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24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01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450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76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3821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ndex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F[</a:t>
                      </a:r>
                      <a:r>
                        <a:rPr lang="en-US" sz="24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F[0] = </a:t>
                      </a:r>
                      <a:r>
                        <a:rPr lang="en-US" sz="20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0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F[1] = </a:t>
                      </a:r>
                      <a:r>
                        <a:rPr lang="en-US" sz="20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0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F[2] = </a:t>
                      </a:r>
                      <a:r>
                        <a:rPr lang="en-US" sz="20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0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F[3] = </a:t>
                      </a:r>
                      <a:r>
                        <a:rPr lang="en-US" sz="20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0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F[4] =</a:t>
                      </a:r>
                      <a:r>
                        <a:rPr lang="en-US" sz="20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20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F[5] = </a:t>
                      </a:r>
                      <a:r>
                        <a:rPr lang="en-US" sz="20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20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F[6] =</a:t>
                      </a:r>
                      <a:r>
                        <a:rPr lang="en-US" sz="20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 sz="20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7443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C[</a:t>
                      </a:r>
                      <a:r>
                        <a:rPr lang="en-US" sz="2400" b="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4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" name="Picture 3" descr="Image result for smiley face images">
            <a:extLst>
              <a:ext uri="{FF2B5EF4-FFF2-40B4-BE49-F238E27FC236}">
                <a16:creationId xmlns:a16="http://schemas.microsoft.com/office/drawing/2014/main" id="{57127A6A-AE74-46FF-95D2-82D4A3D2D5D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663" y="1561647"/>
            <a:ext cx="586105" cy="425450"/>
          </a:xfrm>
          <a:prstGeom prst="rect">
            <a:avLst/>
          </a:prstGeom>
          <a:noFill/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8B19211-B152-44BD-BDA9-29D5592AC09C}"/>
              </a:ext>
            </a:extLst>
          </p:cNvPr>
          <p:cNvSpPr/>
          <p:nvPr/>
        </p:nvSpPr>
        <p:spPr>
          <a:xfrm>
            <a:off x="3099877" y="4864129"/>
            <a:ext cx="58176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] </a:t>
            </a:r>
            <a:r>
              <a:rPr lang="zh-CN" alt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max { C[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] + F[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– 2 ],  F[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– 1 ] };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84255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031070"/>
              </p:ext>
            </p:extLst>
          </p:nvPr>
        </p:nvGraphicFramePr>
        <p:xfrm>
          <a:off x="2891244" y="1475808"/>
          <a:ext cx="6853648" cy="109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67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67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67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67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67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67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567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5670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index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C[</a:t>
                      </a:r>
                      <a:r>
                        <a:rPr lang="en-US" sz="2400" b="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F[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3486056"/>
              </p:ext>
            </p:extLst>
          </p:nvPr>
        </p:nvGraphicFramePr>
        <p:xfrm>
          <a:off x="2891236" y="3313317"/>
          <a:ext cx="6853656" cy="109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67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67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67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67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67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67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5670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5670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index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C[</a:t>
                      </a:r>
                      <a:r>
                        <a:rPr lang="en-US" sz="2400" b="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F[</a:t>
                      </a:r>
                      <a:r>
                        <a:rPr lang="en-US" sz="24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2806410" y="2597223"/>
            <a:ext cx="38956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F[0] = 0, F[1] = C[1] =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= 5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91236" y="4504760"/>
            <a:ext cx="71324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F[2] = max{ C(2) + F[0], F[1] } : take next one with one 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                                           before the current. 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F[2] = max{ 1 + 0,  5 } = 5 </a:t>
            </a:r>
          </a:p>
          <a:p>
            <a:pPr indent="45720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(i.e., (C(2) + F(0), F(1)) = (C(2) + C(0),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C(1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)))</a:t>
            </a:r>
            <a:endParaRPr lang="en-US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9" name="Cloud Callout 42">
            <a:extLst>
              <a:ext uri="{FF2B5EF4-FFF2-40B4-BE49-F238E27FC236}">
                <a16:creationId xmlns:a16="http://schemas.microsoft.com/office/drawing/2014/main" id="{BD3D578D-2690-456F-95E4-436A137DAE96}"/>
              </a:ext>
            </a:extLst>
          </p:cNvPr>
          <p:cNvSpPr/>
          <p:nvPr/>
        </p:nvSpPr>
        <p:spPr>
          <a:xfrm>
            <a:off x="1111560" y="1714998"/>
            <a:ext cx="379391" cy="286247"/>
          </a:xfrm>
          <a:prstGeom prst="cloudCallout">
            <a:avLst>
              <a:gd name="adj1" fmla="val 44137"/>
              <a:gd name="adj2" fmla="val 8472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9C1C82F-D4DF-4E0F-A1C9-00396AA9B421}"/>
              </a:ext>
            </a:extLst>
          </p:cNvPr>
          <p:cNvSpPr/>
          <p:nvPr/>
        </p:nvSpPr>
        <p:spPr>
          <a:xfrm>
            <a:off x="2072579" y="214628"/>
            <a:ext cx="8769753" cy="1133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8.1  Solving the coin-row problem by dynamic programming for the coin row 5, 1, 2, 10, 6, 2.</a:t>
            </a:r>
          </a:p>
        </p:txBody>
      </p:sp>
    </p:spTree>
    <p:extLst>
      <p:ext uri="{BB962C8B-B14F-4D97-AF65-F5344CB8AC3E}">
        <p14:creationId xmlns:p14="http://schemas.microsoft.com/office/powerpoint/2010/main" val="1050838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5149122"/>
              </p:ext>
            </p:extLst>
          </p:nvPr>
        </p:nvGraphicFramePr>
        <p:xfrm>
          <a:off x="2804158" y="1188425"/>
          <a:ext cx="6836232" cy="109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45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45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45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45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45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45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5452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5452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index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C[</a:t>
                      </a:r>
                      <a:r>
                        <a:rPr lang="en-US" sz="2400" b="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F[</a:t>
                      </a:r>
                      <a:r>
                        <a:rPr lang="en-US" sz="24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804157" y="2359410"/>
            <a:ext cx="745101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F[3] = max{ C(3) + F[1], F[2]}: take next one with one 					before the current.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F[3] = max{ 2 + 5,  5 } = 7 </a:t>
            </a:r>
          </a:p>
          <a:p>
            <a:pPr indent="45720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(i.e.,  (C(3)+F(1), F(2)) = (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C(3) + C(1),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C(1) ) )</a:t>
            </a:r>
            <a:endParaRPr lang="en-US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406316"/>
              </p:ext>
            </p:extLst>
          </p:nvPr>
        </p:nvGraphicFramePr>
        <p:xfrm>
          <a:off x="2804157" y="4002775"/>
          <a:ext cx="6836232" cy="1005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45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45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45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45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45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45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5452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5452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index</a:t>
                      </a:r>
                      <a:endParaRPr lang="en-US" sz="22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C[</a:t>
                      </a:r>
                      <a:r>
                        <a:rPr lang="en-US" sz="2000" b="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0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US" sz="20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2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0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F[</a:t>
                      </a:r>
                      <a:r>
                        <a:rPr lang="en-US" sz="22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2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US" sz="22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2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22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804157" y="5115577"/>
            <a:ext cx="73699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F[4] = max{ C(4) + F[2],  F[3]}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F[4] = max{ 10 + 5,  7 } = 15 </a:t>
            </a:r>
          </a:p>
          <a:p>
            <a:pPr indent="45720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(i.e., (C(4)+F(2), F(3))=(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C(4)+C(1)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C(3)+C(1)))</a:t>
            </a:r>
            <a:endParaRPr lang="en-US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2769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7470450"/>
              </p:ext>
            </p:extLst>
          </p:nvPr>
        </p:nvGraphicFramePr>
        <p:xfrm>
          <a:off x="2891242" y="1143360"/>
          <a:ext cx="6844944" cy="109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56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56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56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56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56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56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556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5561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index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C[</a:t>
                      </a:r>
                      <a:r>
                        <a:rPr lang="en-US" sz="2400" b="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4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F[</a:t>
                      </a:r>
                      <a:r>
                        <a:rPr lang="en-US" sz="24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b="1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24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891242" y="2389085"/>
            <a:ext cx="74796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F[5] = max{C(5) + F[3], F[4]}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F[5] = max{ 6+7,  15 } = 15 </a:t>
            </a:r>
          </a:p>
          <a:p>
            <a:pPr indent="45720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(i.e.,(C(5)+F(3),F(4))=(C(5)+C(3)+C(1),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C(4)+C(1)))</a:t>
            </a:r>
            <a:endParaRPr lang="en-US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203572"/>
              </p:ext>
            </p:extLst>
          </p:nvPr>
        </p:nvGraphicFramePr>
        <p:xfrm>
          <a:off x="2891242" y="3737860"/>
          <a:ext cx="6923320" cy="109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5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54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5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54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5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54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54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541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index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C[</a:t>
                      </a:r>
                      <a:r>
                        <a:rPr lang="en-US" sz="2400" b="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F[</a:t>
                      </a:r>
                      <a:r>
                        <a:rPr lang="en-US" sz="24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24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377438" y="4865895"/>
            <a:ext cx="820457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F[6] = max{C(6) + F[4], F[5]}</a:t>
            </a:r>
          </a:p>
          <a:p>
            <a:pPr indent="45720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F[6] = max{ 2 + 15,  15 } = 17</a:t>
            </a:r>
          </a:p>
          <a:p>
            <a:pPr indent="45720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(i.e., (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C(6)+F(4)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F(5))=(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C(6)+C(4)+C(1),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C(4)+C(1)))</a:t>
            </a:r>
            <a:endParaRPr lang="en-US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5397470" y="6039973"/>
            <a:ext cx="443049" cy="34939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0211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F4CB895-2396-4F05-B8C7-21A2AA079BAE}"/>
              </a:ext>
            </a:extLst>
          </p:cNvPr>
          <p:cNvSpPr txBox="1"/>
          <p:nvPr/>
        </p:nvSpPr>
        <p:spPr>
          <a:xfrm>
            <a:off x="1219200" y="668555"/>
            <a:ext cx="9910618" cy="109912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463040" y="646365"/>
            <a:ext cx="9074331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Finding the coins with the maximum total value found requires back-trace the computations to see which of the two possibilities: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  		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en-US" sz="24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+ F(n – 2)   or  F(n – 1) 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pPr marL="461963" marR="0" lvl="0" indent="-461963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In </a:t>
            </a:r>
            <a:r>
              <a:rPr lang="en-US" sz="24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last application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of the formula, it </a:t>
            </a:r>
            <a:r>
              <a:rPr lang="en-US" sz="24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was the sum  c</a:t>
            </a:r>
            <a:r>
              <a:rPr lang="en-US" sz="2400" baseline="-250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6</a:t>
            </a:r>
            <a:r>
              <a:rPr lang="en-US" sz="24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+ F(4), 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which means that the coin  </a:t>
            </a:r>
            <a:r>
              <a:rPr lang="en-US" sz="24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6</a:t>
            </a:r>
            <a:r>
              <a:rPr lang="en-US" sz="24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= 2   is a part of an optimal solution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.  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F(n) = max{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en-US" sz="2400" baseline="-25000" dirty="0" err="1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+ F(n – 2),  F(n-1)} for  n &gt; 1      	… (8.3)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F(0) = 0,   F(1) = c</a:t>
            </a:r>
            <a:r>
              <a:rPr lang="en-US" sz="2400" baseline="-25000" dirty="0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.</a:t>
            </a:r>
            <a:endParaRPr lang="en-US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18245"/>
              </p:ext>
            </p:extLst>
          </p:nvPr>
        </p:nvGraphicFramePr>
        <p:xfrm>
          <a:off x="2355672" y="3686565"/>
          <a:ext cx="6932016" cy="109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65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65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65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65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65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65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650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65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index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C[</a:t>
                      </a:r>
                      <a:r>
                        <a:rPr lang="en-US" sz="2400" b="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400" b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F[</a:t>
                      </a:r>
                      <a:r>
                        <a:rPr lang="en-US" sz="24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24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 sz="24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988585" y="5011306"/>
            <a:ext cx="82148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F[6] = max{C(6) + F[4], F[5]}</a:t>
            </a:r>
          </a:p>
          <a:p>
            <a:pPr indent="45720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F[6] = max{ 2 + 15,  15 } = 17</a:t>
            </a:r>
          </a:p>
          <a:p>
            <a:pPr indent="45720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(i.e., (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C(6)+F(4)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F(5))=(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C(6)+C(4)+C(1),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C(4)+C(1)))</a:t>
            </a:r>
            <a:endParaRPr lang="en-US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4984706" y="6224909"/>
            <a:ext cx="443049" cy="34939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Image result for smiley face images">
            <a:extLst>
              <a:ext uri="{FF2B5EF4-FFF2-40B4-BE49-F238E27FC236}">
                <a16:creationId xmlns:a16="http://schemas.microsoft.com/office/drawing/2014/main" id="{66AA9721-B0FF-46C0-BCCC-556AE353238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663" y="1561647"/>
            <a:ext cx="586105" cy="4254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87637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289DED1-8FB1-453D-B374-49C432FAB359}"/>
              </a:ext>
            </a:extLst>
          </p:cNvPr>
          <p:cNvSpPr txBox="1"/>
          <p:nvPr/>
        </p:nvSpPr>
        <p:spPr>
          <a:xfrm>
            <a:off x="1140691" y="912751"/>
            <a:ext cx="9910618" cy="109912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440001" y="862151"/>
            <a:ext cx="868244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Moving to </a:t>
            </a:r>
            <a:r>
              <a:rPr lang="en-US" sz="24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compute  F(4),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maximum was produced by </a:t>
            </a:r>
            <a:r>
              <a:rPr lang="en-US" sz="24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sum   c</a:t>
            </a:r>
            <a:r>
              <a:rPr lang="en-US" sz="2400" baseline="-250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en-US" sz="24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+ F(2),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which means that the coin  </a:t>
            </a:r>
            <a:r>
              <a:rPr lang="en-US" sz="24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en-US" sz="24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= 10  is also a part of an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optimal solution</a:t>
            </a:r>
            <a:r>
              <a:rPr lang="en-US" sz="24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. </a:t>
            </a:r>
            <a:endParaRPr lang="en-US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0516299"/>
              </p:ext>
            </p:extLst>
          </p:nvPr>
        </p:nvGraphicFramePr>
        <p:xfrm>
          <a:off x="2081350" y="2174746"/>
          <a:ext cx="7611296" cy="109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53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74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1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14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514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514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514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14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index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C[</a:t>
                      </a:r>
                      <a:r>
                        <a:rPr lang="en-US" sz="2400" b="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accent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1" dirty="0">
                        <a:solidFill>
                          <a:schemeClr val="accent6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4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F[</a:t>
                      </a:r>
                      <a:r>
                        <a:rPr lang="en-US" sz="24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24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2011683" y="3595191"/>
            <a:ext cx="775063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F[4] = max{ C(4) + F[2],  F[3]}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F[4] = max{ 10 + 5,  7 } = 15 </a:t>
            </a:r>
          </a:p>
          <a:p>
            <a:pPr indent="45720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(i.e., (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C(4)+F(2)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F(3))=(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C(4)+C(1)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C(3)+C(1)))</a:t>
            </a:r>
            <a:endParaRPr lang="en-US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4584408" y="4795520"/>
            <a:ext cx="236220" cy="262890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F66501EA-6442-4475-BD96-4B00305AADE0}"/>
              </a:ext>
            </a:extLst>
          </p:cNvPr>
          <p:cNvSpPr/>
          <p:nvPr/>
        </p:nvSpPr>
        <p:spPr>
          <a:xfrm>
            <a:off x="2098974" y="5427742"/>
            <a:ext cx="7875634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F(n) = max{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en-US" sz="2400" baseline="-25000" dirty="0" err="1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+ F(n – 2),  F(n-1)} for  n &gt; 1      	… (8.3)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F(0) = 0,   F(1) = c</a:t>
            </a:r>
            <a:r>
              <a:rPr lang="en-US" sz="2400" baseline="-25000" dirty="0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.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0286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28613" y="1011091"/>
            <a:ext cx="87654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963" marR="0" lvl="0" indent="-461963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Finally, the maximum in computing F(2) was produced by F(1), implying that the coin c</a:t>
            </a:r>
            <a:r>
              <a:rPr lang="en-US" sz="24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is not the part of an optimal solution and </a:t>
            </a:r>
            <a:r>
              <a:rPr lang="en-US" sz="24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coin c</a:t>
            </a:r>
            <a:r>
              <a:rPr lang="en-US" sz="2400" baseline="-250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4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= 5  is</a:t>
            </a:r>
            <a:r>
              <a:rPr lang="en-US" sz="22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. 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9227213"/>
              </p:ext>
            </p:extLst>
          </p:nvPr>
        </p:nvGraphicFramePr>
        <p:xfrm>
          <a:off x="2209108" y="2281263"/>
          <a:ext cx="6601096" cy="109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51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51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51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51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51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51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51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251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index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C[</a:t>
                      </a:r>
                      <a:r>
                        <a:rPr lang="en-US" sz="2400" b="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accent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1" dirty="0">
                        <a:solidFill>
                          <a:schemeClr val="accent6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accent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400" b="1" dirty="0">
                        <a:solidFill>
                          <a:schemeClr val="accent6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accent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1" dirty="0">
                        <a:solidFill>
                          <a:schemeClr val="accent6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F[ ]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2116182" y="3596028"/>
            <a:ext cx="812741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F[2] = max{ C(2) + F[0], F[1] } : take next one with one before 					  the current. 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F[2] = max{ 1 + 0,  5 } = 5 </a:t>
            </a:r>
          </a:p>
          <a:p>
            <a:pPr indent="45720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(i.e., (C(2) + F(0),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F(1))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 (C(2) + C(0),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C(1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)))</a:t>
            </a:r>
            <a:endParaRPr lang="en-US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5593529" y="5165688"/>
            <a:ext cx="443049" cy="34939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F9D7B580-CCDA-4C29-871A-F0A75AC7F112}"/>
              </a:ext>
            </a:extLst>
          </p:cNvPr>
          <p:cNvSpPr/>
          <p:nvPr/>
        </p:nvSpPr>
        <p:spPr>
          <a:xfrm>
            <a:off x="2087784" y="5701536"/>
            <a:ext cx="8040064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F(n) = max{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en-US" sz="2400" baseline="-25000" dirty="0" err="1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+ F(n – 2),  F(n-1)} for  n &gt; 1             … (8.3)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F(0) = 0,   F(1) = c</a:t>
            </a:r>
            <a:r>
              <a:rPr lang="en-US" sz="2400" baseline="-25000" dirty="0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.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3197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13E1A73-3F71-4852-9A0F-AF2C89BB9892}"/>
              </a:ext>
            </a:extLst>
          </p:cNvPr>
          <p:cNvSpPr txBox="1"/>
          <p:nvPr/>
        </p:nvSpPr>
        <p:spPr>
          <a:xfrm>
            <a:off x="1439120" y="1774372"/>
            <a:ext cx="9910618" cy="109912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743478" y="1729738"/>
            <a:ext cx="900940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963" marR="0" lvl="0" indent="-461963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</a:t>
            </a:r>
            <a:r>
              <a:rPr lang="en-US" sz="24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he optimal solution is   {c</a:t>
            </a:r>
            <a:r>
              <a:rPr lang="en-US" sz="2400" baseline="-250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4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,   c</a:t>
            </a:r>
            <a:r>
              <a:rPr lang="en-US" sz="2400" baseline="-250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en-US" sz="24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,   c</a:t>
            </a:r>
            <a:r>
              <a:rPr lang="en-US" sz="2400" baseline="-250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6</a:t>
            </a:r>
            <a:r>
              <a:rPr lang="en-US" sz="24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}.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461963" marR="0" lvl="0" indent="-461963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To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avoid repeating the same computations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during the backtracking, use an extra array to record which of the two terms in (8.3) was larger selected for computing the values of F.     </a:t>
            </a:r>
          </a:p>
          <a:p>
            <a:pPr marL="461963" indent="-461963"/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F(n) = max{</a:t>
            </a:r>
            <a:r>
              <a:rPr lang="en-US" sz="2400" dirty="0" err="1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en-US" sz="2400" baseline="-25000" dirty="0" err="1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</a:t>
            </a:r>
            <a:r>
              <a:rPr lang="en-US" sz="24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+ F(n – 2),  F(n-1)} for  n &gt; 1       … (8.3)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F(0) = 0,   F(1) = c</a:t>
            </a:r>
            <a:r>
              <a:rPr lang="en-US" sz="2400" baseline="-250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4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.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461963" indent="-461963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</a:t>
            </a:r>
            <a:endParaRPr lang="en-US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" name="Picture 3" descr="Image result for smiley face images">
            <a:extLst>
              <a:ext uri="{FF2B5EF4-FFF2-40B4-BE49-F238E27FC236}">
                <a16:creationId xmlns:a16="http://schemas.microsoft.com/office/drawing/2014/main" id="{F64D794A-AB8F-4B56-86E6-C377ECFF6496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663" y="1561647"/>
            <a:ext cx="586105" cy="4254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674551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82055" y="582067"/>
            <a:ext cx="843730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Algorithm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CoinRow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 C[1 .. n] )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finds</a:t>
            </a: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F(n),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largest amount of money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that can be picked up, 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and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coins composing an optimal set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. 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iterative algorithm (also </a:t>
            </a:r>
            <a:r>
              <a:rPr lang="en-US" sz="2400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bottom-up approach</a:t>
            </a: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) </a:t>
            </a:r>
          </a:p>
          <a:p>
            <a:pPr marL="1371600" lvl="2"/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F[0]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0;  F[1]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C[1]; </a:t>
            </a:r>
          </a:p>
          <a:p>
            <a:pPr marL="1371600" lvl="2"/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for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2   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to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n  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do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1371600" lvl="2"/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 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] </a:t>
            </a:r>
            <a:r>
              <a:rPr lang="zh-CN" alt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 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max { C[ 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] + F[ 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– 2 ],  F[ 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– 1 ] };</a:t>
            </a:r>
          </a:p>
          <a:p>
            <a:pPr marL="1371600" lvl="2"/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return  F[ n ]</a:t>
            </a:r>
          </a:p>
          <a:p>
            <a:pPr lvl="1"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</a:t>
            </a: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takes 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ϴ(n) time and ϴ(n) space.  </a:t>
            </a:r>
            <a:endParaRPr lang="en-US" sz="2400" dirty="0">
              <a:solidFill>
                <a:srgbClr val="000000"/>
              </a:solidFill>
              <a:highlight>
                <a:srgbClr val="FFFF00"/>
              </a:highlight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This is by far superior to the alternatives, such as, 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top-down </a:t>
            </a: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application of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recurrence</a:t>
            </a: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(8.3)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(which is exponential) </a:t>
            </a:r>
          </a:p>
          <a:p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  F(n) = max{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en-US" sz="2400" baseline="-25000" dirty="0" err="1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+ F(n – 2),  F(n-1)} for  n &gt; 1      … (8.3)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F(0) = 0,   F(1) = c</a:t>
            </a:r>
            <a:r>
              <a:rPr lang="en-US" sz="2400" baseline="-25000" dirty="0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.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6DDF96-C6B5-4F92-B841-DF99756AE2B3}"/>
              </a:ext>
            </a:extLst>
          </p:cNvPr>
          <p:cNvSpPr txBox="1"/>
          <p:nvPr/>
        </p:nvSpPr>
        <p:spPr>
          <a:xfrm>
            <a:off x="9783694" y="4672704"/>
            <a:ext cx="1921397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 space is allocated.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Using recursive call F(n).</a:t>
            </a:r>
          </a:p>
        </p:txBody>
      </p:sp>
      <p:pic>
        <p:nvPicPr>
          <p:cNvPr id="5" name="Picture 4" descr="Image result for smiley face images">
            <a:extLst>
              <a:ext uri="{FF2B5EF4-FFF2-40B4-BE49-F238E27FC236}">
                <a16:creationId xmlns:a16="http://schemas.microsoft.com/office/drawing/2014/main" id="{C26D76F5-150B-4DE0-AD42-BE9758A0013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663" y="1561647"/>
            <a:ext cx="586105" cy="4254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962173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A503654-D9EA-4A24-8279-25296DC03892}"/>
              </a:ext>
            </a:extLst>
          </p:cNvPr>
          <p:cNvSpPr txBox="1"/>
          <p:nvPr/>
        </p:nvSpPr>
        <p:spPr>
          <a:xfrm>
            <a:off x="992777" y="775063"/>
            <a:ext cx="9649097" cy="8340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Draft of Time efficiency for this recursive algorithm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T(n) = T(n-2) + T(n-1) + f(n) where f(n) = c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T(0) = 1, T(1) = 1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T(n) = T(n-2) + T(n-1) + c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= T(n-4) + T(n-3) + c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+ T(n-3) + T(n-2) + c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+ c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=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T(n-4) + 2T(n-3) + T(n-2) + 3c</a:t>
            </a:r>
            <a:r>
              <a:rPr lang="en-US" sz="2000" baseline="-25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= T(n-6) + T(n-5) + c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+ 2[T(n-5) + T(n-4) + c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n] + [T(n-4) + T(n-3) + c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]+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3c</a:t>
            </a:r>
            <a:r>
              <a:rPr lang="en-US" sz="2000" baseline="-25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  <a:p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= T(n-6) + 3T(n-5) + 3T(n-4) + T(n-3) + 7 c</a:t>
            </a:r>
            <a:r>
              <a:rPr lang="en-US" sz="2000" baseline="-25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  <a:p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=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T(n-8) + T(n-7) + c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+ 3[T(n-7) + T(n-6) + c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] + 3[T(n-6) + T(n-5) + c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]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+ [T(n-5) + T(n-4) + c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]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+ 7 c</a:t>
            </a:r>
            <a:r>
              <a:rPr lang="en-US" sz="2000" baseline="-25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  <a:p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= T(n-8) + 4T(n-7) + 6T(n-6) + 4T(n-5) + T(n-4) + 15 c</a:t>
            </a:r>
            <a:r>
              <a:rPr lang="en-US" sz="2000" baseline="-25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  <a:p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=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T(n-10) + T(n-9) + c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+ 4[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T(n-9) + T(n-8) + c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] + 6[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T(n-8) + T(n-7) + c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] + 	4[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T(n-7) + T(n-6) + c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]  + [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T(n-6) + T(n-5) + c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+ 15 c</a:t>
            </a:r>
            <a:r>
              <a:rPr lang="en-US" sz="2000" baseline="-25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  <a:p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=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T(n-10) + 5T(n-9) + 10 T(n-8) + 10T(n-7) + 5T(n-6) + T(n-5) + 21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aseline="-25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  <a:p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…</a:t>
            </a:r>
          </a:p>
          <a:p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= T(n-n) +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 + …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c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+ 3c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+ 7c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+ 15 c</a:t>
            </a:r>
            <a:r>
              <a:rPr lang="en-US" sz="2000" baseline="-25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+ 31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aseline="-25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+ …</a:t>
            </a:r>
          </a:p>
          <a:p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= …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[n + (1 + 2)n + (3 + 2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)n + (7 + 2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)n +  (15 + 2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)n + (31 + 2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)n + …</a:t>
            </a:r>
            <a:endParaRPr lang="en-US" sz="2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= O(2</a:t>
            </a:r>
            <a:r>
              <a:rPr lang="en-US" sz="2000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1237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27111" y="2540159"/>
            <a:ext cx="7137778" cy="1655762"/>
          </a:xfrm>
        </p:spPr>
        <p:txBody>
          <a:bodyPr>
            <a:normAutofit/>
          </a:bodyPr>
          <a:lstStyle/>
          <a:p>
            <a:r>
              <a:rPr lang="en-US" sz="3200" dirty="0"/>
              <a:t>Chapter 06_01</a:t>
            </a:r>
          </a:p>
          <a:p>
            <a:r>
              <a:rPr lang="en-US" sz="3200" dirty="0"/>
              <a:t>Dynamic Programming</a:t>
            </a:r>
          </a:p>
          <a:p>
            <a:r>
              <a:rPr lang="en-US" sz="2800" dirty="0"/>
              <a:t>Binomial Coefficients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6616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50086" y="520928"/>
            <a:ext cx="8986866" cy="13181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The straightforward </a:t>
            </a:r>
            <a:r>
              <a:rPr lang="en-US" sz="2800" dirty="0">
                <a:solidFill>
                  <a:srgbClr val="0000FF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top-down application of recurrence (8.3) </a:t>
            </a:r>
            <a:r>
              <a:rPr lang="en-US" sz="28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(</a:t>
            </a:r>
            <a:r>
              <a:rPr lang="en-US" sz="2800" dirty="0">
                <a:solidFill>
                  <a:srgbClr val="C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which is exponential</a:t>
            </a:r>
            <a:r>
              <a:rPr lang="en-US" sz="28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)</a:t>
            </a:r>
            <a:endParaRPr lang="en-US" sz="2800" dirty="0">
              <a:solidFill>
                <a:srgbClr val="000000"/>
              </a:solidFill>
              <a:effectLst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69984" y="1789043"/>
            <a:ext cx="1066673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					          F[6]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			c[6] + F[4]                                                                          F[5]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		 c[4] + F[2]                            F[3]                             c[5] + F[3]                            F[4]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                           c[2] + F[0]      F[1]          c[3] + F[1]         F[2]       c[3] + F[1]         F[2]  c[4] + F[2]                 F[3]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		     c[0]	 c[1]	           c[1] c[2] + F[0]      F[1]  c[1]  </a:t>
            </a:r>
            <a:r>
              <a:rPr lang="en-US" dirty="0">
                <a:solidFill>
                  <a:srgbClr val="0000FF"/>
                </a:solidFill>
              </a:rPr>
              <a:t>c[2] + F[0]      F[1] </a:t>
            </a:r>
            <a:r>
              <a:rPr lang="en-US" dirty="0"/>
              <a:t>  c[3] + F[1]       F[2]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						        c[1] 			 c[1]  </a:t>
            </a:r>
            <a:r>
              <a:rPr lang="en-US" dirty="0">
                <a:solidFill>
                  <a:srgbClr val="0000FF"/>
                </a:solidFill>
              </a:rPr>
              <a:t>c[2] + F[0]    F[1] </a:t>
            </a:r>
            <a:endParaRPr lang="en-US" dirty="0"/>
          </a:p>
          <a:p>
            <a:r>
              <a:rPr lang="en-US" dirty="0"/>
              <a:t>					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5224007" y="2130950"/>
            <a:ext cx="1478943" cy="6440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6830170" y="2130950"/>
            <a:ext cx="2202512" cy="5724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007457" y="2989690"/>
            <a:ext cx="723569" cy="4452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754880" y="2997642"/>
            <a:ext cx="1009816" cy="4452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8325016" y="2989690"/>
            <a:ext cx="842838" cy="4452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9183757" y="2989690"/>
            <a:ext cx="930302" cy="4532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3586038" y="3753016"/>
            <a:ext cx="421419" cy="5247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007457" y="3737113"/>
            <a:ext cx="445273" cy="5645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5597718" y="3753016"/>
            <a:ext cx="357809" cy="5247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971430" y="3753016"/>
            <a:ext cx="636104" cy="5247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7879743" y="3753016"/>
            <a:ext cx="445273" cy="5247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8325016" y="3737113"/>
            <a:ext cx="580445" cy="5645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9740348" y="3753016"/>
            <a:ext cx="461175" cy="5486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10201523" y="3737113"/>
            <a:ext cx="842839" cy="4850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3753016" y="4675367"/>
            <a:ext cx="0" cy="4611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4452730" y="4643562"/>
            <a:ext cx="0" cy="4929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5883965" y="4619708"/>
            <a:ext cx="7952" cy="5168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6607534" y="4619708"/>
            <a:ext cx="159026" cy="5168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6774511" y="4619708"/>
            <a:ext cx="628153" cy="5168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H="1">
            <a:off x="8674873" y="4619707"/>
            <a:ext cx="159026" cy="5168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8893533" y="4633591"/>
            <a:ext cx="628153" cy="5168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8905461" y="4611757"/>
            <a:ext cx="834887" cy="5247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H="1">
            <a:off x="9581322" y="4619707"/>
            <a:ext cx="159026" cy="5168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7979134" y="4609737"/>
            <a:ext cx="7952" cy="5168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10636952" y="4661421"/>
            <a:ext cx="357809" cy="5247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11031489" y="4661421"/>
            <a:ext cx="636104" cy="5247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cxnSpLocks/>
          </p:cNvCxnSpPr>
          <p:nvPr/>
        </p:nvCxnSpPr>
        <p:spPr>
          <a:xfrm flipH="1">
            <a:off x="9970935" y="5440017"/>
            <a:ext cx="836969" cy="5168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cxnSpLocks/>
          </p:cNvCxnSpPr>
          <p:nvPr/>
        </p:nvCxnSpPr>
        <p:spPr>
          <a:xfrm flipH="1">
            <a:off x="10728960" y="5440018"/>
            <a:ext cx="779607" cy="5168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cxnSpLocks/>
          </p:cNvCxnSpPr>
          <p:nvPr/>
        </p:nvCxnSpPr>
        <p:spPr>
          <a:xfrm>
            <a:off x="11508567" y="5440018"/>
            <a:ext cx="57362" cy="5168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7566992" y="5445950"/>
            <a:ext cx="7952" cy="5168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58232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310BC4F-7E4A-40C7-9145-7CABF16AA625}"/>
              </a:ext>
            </a:extLst>
          </p:cNvPr>
          <p:cNvSpPr/>
          <p:nvPr/>
        </p:nvSpPr>
        <p:spPr>
          <a:xfrm>
            <a:off x="3582971" y="3136612"/>
            <a:ext cx="43460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Change-Making Problem</a:t>
            </a:r>
          </a:p>
        </p:txBody>
      </p:sp>
    </p:spTree>
    <p:extLst>
      <p:ext uri="{BB962C8B-B14F-4D97-AF65-F5344CB8AC3E}">
        <p14:creationId xmlns:p14="http://schemas.microsoft.com/office/powerpoint/2010/main" val="11020877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2046" y="402972"/>
            <a:ext cx="9535886" cy="6047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Example 2:   Change-making problem.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Consider the general instance of a well-known problem.</a:t>
            </a:r>
            <a:endParaRPr lang="en-US" sz="1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8001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There are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 denominations d</a:t>
            </a:r>
            <a:r>
              <a:rPr lang="en-US" sz="2400" baseline="-250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&lt; d</a:t>
            </a:r>
            <a:r>
              <a:rPr lang="en-US" sz="2400" baseline="-250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&lt; … &lt; d</a:t>
            </a:r>
            <a:r>
              <a:rPr lang="en-US" sz="2400" baseline="-250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where  d</a:t>
            </a:r>
            <a:r>
              <a:rPr lang="en-US" sz="2400" baseline="-250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= 1.</a:t>
            </a:r>
          </a:p>
          <a:p>
            <a:pPr marL="8001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Each </a:t>
            </a: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of the m denominations is 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of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unlimited quantities of coins.  </a:t>
            </a:r>
          </a:p>
          <a:p>
            <a:pPr marL="8001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Give change for amount  n  using the </a:t>
            </a:r>
            <a:r>
              <a:rPr lang="en-US" sz="2400" i="1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minimum number of coins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denominations  {d</a:t>
            </a:r>
            <a:r>
              <a:rPr lang="en-US" sz="2400" baseline="-250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d</a:t>
            </a:r>
            <a:r>
              <a:rPr lang="en-US" sz="2400" baseline="-250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…, d</a:t>
            </a:r>
            <a:r>
              <a:rPr lang="en-US" sz="2400" baseline="-250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}.  </a:t>
            </a:r>
          </a:p>
          <a:p>
            <a:pPr>
              <a:spcBef>
                <a:spcPts val="600"/>
              </a:spcBef>
            </a:pP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Consider a dynamic programming algorithm for the general case:</a:t>
            </a:r>
          </a:p>
          <a:p>
            <a:pPr marL="8001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Let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F(n) be the minimum number of coins whose values add up to n. </a:t>
            </a:r>
          </a:p>
          <a:p>
            <a:pPr marL="8001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Let F(0) = 0. </a:t>
            </a:r>
          </a:p>
          <a:p>
            <a:pPr marL="8001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Obtain the amount n  by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adding one coin of denomination </a:t>
            </a:r>
            <a:r>
              <a:rPr lang="en-US" sz="2400" dirty="0" err="1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en-US" sz="2400" baseline="-25000" dirty="0" err="1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to the amount n – </a:t>
            </a:r>
            <a:r>
              <a:rPr lang="en-US" sz="2400" dirty="0" err="1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en-US" sz="2400" baseline="-25000" dirty="0" err="1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for j = 1, 2, …, m such that n </a:t>
            </a:r>
            <a:r>
              <a:rPr lang="zh-CN" altLang="en-US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≥ </a:t>
            </a:r>
            <a:r>
              <a:rPr lang="en-US" sz="240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en-US" sz="2400" baseline="-2500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. </a:t>
            </a:r>
          </a:p>
          <a:p>
            <a:pPr marL="1257300" lvl="2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(i.e.,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en-US" sz="2400" baseline="-250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must be less than or equal to n, for adding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en-US" sz="2400" baseline="-250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to the previous total amount.)</a:t>
            </a:r>
            <a:endParaRPr lang="en-US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Cloud Callout 42">
            <a:extLst>
              <a:ext uri="{FF2B5EF4-FFF2-40B4-BE49-F238E27FC236}">
                <a16:creationId xmlns:a16="http://schemas.microsoft.com/office/drawing/2014/main" id="{B50B457D-0BBF-48F2-AB37-74C05F46383E}"/>
              </a:ext>
            </a:extLst>
          </p:cNvPr>
          <p:cNvSpPr/>
          <p:nvPr/>
        </p:nvSpPr>
        <p:spPr>
          <a:xfrm>
            <a:off x="793507" y="2898404"/>
            <a:ext cx="379391" cy="286247"/>
          </a:xfrm>
          <a:prstGeom prst="cloudCallout">
            <a:avLst>
              <a:gd name="adj1" fmla="val 44137"/>
              <a:gd name="adj2" fmla="val 8472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Emoticon making a point Stock Vector - 14709057">
            <a:extLst>
              <a:ext uri="{FF2B5EF4-FFF2-40B4-BE49-F238E27FC236}">
                <a16:creationId xmlns:a16="http://schemas.microsoft.com/office/drawing/2014/main" id="{BE7E94D5-B7A2-41E1-9835-1DE16C07426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082148" flipH="1" flipV="1">
            <a:off x="729083" y="2828203"/>
            <a:ext cx="656296" cy="4266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170305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76549" y="1213009"/>
            <a:ext cx="840377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Consider all such denominations and select the one minimizing F(n –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en-US" sz="24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) + 1.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Find the smallest  F(n –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en-US" sz="24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) first and then add 1 to it.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Hence, the following recurrence for F(n):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F(n) = </a:t>
            </a:r>
            <a:r>
              <a:rPr lang="en-US" sz="2400" dirty="0" err="1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min</a:t>
            </a:r>
            <a:r>
              <a:rPr lang="en-US" sz="2400" baseline="-25000" dirty="0" err="1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</a:t>
            </a:r>
            <a:r>
              <a:rPr lang="en-US" sz="2400" baseline="-250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: n </a:t>
            </a:r>
            <a:r>
              <a:rPr lang="zh-CN" altLang="en-US" sz="2400" baseline="-250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≥ </a:t>
            </a:r>
            <a:r>
              <a:rPr lang="en-US" sz="2400" baseline="-25000" dirty="0" err="1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dj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{ F(n – </a:t>
            </a:r>
            <a:r>
              <a:rPr lang="en-US" sz="2400" dirty="0" err="1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en-US" sz="2400" baseline="-25000" dirty="0" err="1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) } + 1 for n &gt; 0     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……… 8.4</a:t>
            </a:r>
          </a:p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F(0) = 0.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Compute F(n) by filling a one-row table left to right in the manner similar to the way it was done for the coin-row problem.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Computing a table entry here requires finding the minimum of up to  m  numbers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en-US" sz="2400" baseline="-250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&lt; d</a:t>
            </a:r>
            <a:r>
              <a:rPr lang="en-US" sz="2400" baseline="-250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&lt; … &lt; d</a:t>
            </a:r>
            <a:r>
              <a:rPr lang="en-US" sz="2400" baseline="-250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Cloud Callout 42">
            <a:extLst>
              <a:ext uri="{FF2B5EF4-FFF2-40B4-BE49-F238E27FC236}">
                <a16:creationId xmlns:a16="http://schemas.microsoft.com/office/drawing/2014/main" id="{2FE312F9-A8C6-4F10-AF09-45254791D6EA}"/>
              </a:ext>
            </a:extLst>
          </p:cNvPr>
          <p:cNvSpPr/>
          <p:nvPr/>
        </p:nvSpPr>
        <p:spPr>
          <a:xfrm>
            <a:off x="793507" y="2898404"/>
            <a:ext cx="379391" cy="286247"/>
          </a:xfrm>
          <a:prstGeom prst="cloudCallout">
            <a:avLst>
              <a:gd name="adj1" fmla="val 44137"/>
              <a:gd name="adj2" fmla="val 8472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Emoticon making a point Stock Vector - 14709057">
            <a:extLst>
              <a:ext uri="{FF2B5EF4-FFF2-40B4-BE49-F238E27FC236}">
                <a16:creationId xmlns:a16="http://schemas.microsoft.com/office/drawing/2014/main" id="{B019D6F5-99AE-4FBA-A984-CC5D66E23D6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082148" flipH="1" flipV="1">
            <a:off x="729083" y="2828203"/>
            <a:ext cx="656296" cy="4266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787097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AF16955-00C3-447B-8198-AB00E84D9F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202981"/>
              </p:ext>
            </p:extLst>
          </p:nvPr>
        </p:nvGraphicFramePr>
        <p:xfrm>
          <a:off x="3066557" y="4234978"/>
          <a:ext cx="5798768" cy="7315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48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48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48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48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48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48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484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484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C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 b="0" dirty="0">
                        <a:solidFill>
                          <a:srgbClr val="C00000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5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F[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C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 dirty="0">
                        <a:solidFill>
                          <a:srgbClr val="C00000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006A8DF0-9A83-4D89-92C0-4DBFA2832716}"/>
              </a:ext>
            </a:extLst>
          </p:cNvPr>
          <p:cNvSpPr/>
          <p:nvPr/>
        </p:nvSpPr>
        <p:spPr>
          <a:xfrm>
            <a:off x="2868716" y="5289579"/>
            <a:ext cx="69335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F[6] = min { F[6 - 1], F[6 – 3], F[6 – 4] } + 1 = 2</a:t>
            </a:r>
            <a:endParaRPr lang="en-US" sz="2400" dirty="0">
              <a:solidFill>
                <a:srgbClr val="0000FF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1013A60-BBEC-4A6D-8E43-F910C73EC947}"/>
                  </a:ext>
                </a:extLst>
              </p:cNvPr>
              <p:cNvSpPr/>
              <p:nvPr/>
            </p:nvSpPr>
            <p:spPr>
              <a:xfrm>
                <a:off x="2098765" y="792774"/>
                <a:ext cx="8079707" cy="31191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For example:  </a:t>
                </a:r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given 3 denominations, D[1] = 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D[2] = 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3</a:t>
                </a:r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and D[3] = 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4</a:t>
                </a:r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of unlimited quantities, and  n = 6, how do make up n, a total of 6, using the least number of denominations?</a:t>
                </a:r>
              </a:p>
              <a:p>
                <a:pPr>
                  <a:lnSpc>
                    <a:spcPct val="150000"/>
                  </a:lnSpc>
                </a:pPr>
                <a:endParaRPr lang="en-US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Let F[</a:t>
                </a:r>
                <a:r>
                  <a:rPr lang="en-US" sz="24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 be the number of selected denominations to make up 0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</a:t>
                </a:r>
                <a:r>
                  <a:rPr lang="en-US" sz="24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n.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1013A60-BBEC-4A6D-8E43-F910C73EC9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8765" y="792774"/>
                <a:ext cx="8079707" cy="3119124"/>
              </a:xfrm>
              <a:prstGeom prst="rect">
                <a:avLst/>
              </a:prstGeom>
              <a:blipFill>
                <a:blip r:embed="rId2"/>
                <a:stretch>
                  <a:fillRect l="-1131" r="-1056" b="-35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 descr="Emoticon making a point Stock Vector - 14709057">
            <a:extLst>
              <a:ext uri="{FF2B5EF4-FFF2-40B4-BE49-F238E27FC236}">
                <a16:creationId xmlns:a16="http://schemas.microsoft.com/office/drawing/2014/main" id="{E10BABC2-A13D-4E6C-B8C2-8CCE11C0296E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082148" flipH="1" flipV="1">
            <a:off x="729083" y="2828203"/>
            <a:ext cx="656296" cy="42664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FB244E6-0E80-459E-A855-E1E61FF0BA21}"/>
              </a:ext>
            </a:extLst>
          </p:cNvPr>
          <p:cNvSpPr/>
          <p:nvPr/>
        </p:nvSpPr>
        <p:spPr>
          <a:xfrm>
            <a:off x="2211977" y="5882514"/>
            <a:ext cx="82034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Finding the coins of an optimal solution needs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backtrace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computations to see which of the denominations produced the minima in formula (8.4). </a:t>
            </a:r>
          </a:p>
        </p:txBody>
      </p:sp>
    </p:spTree>
    <p:extLst>
      <p:ext uri="{BB962C8B-B14F-4D97-AF65-F5344CB8AC3E}">
        <p14:creationId xmlns:p14="http://schemas.microsoft.com/office/powerpoint/2010/main" val="32978114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19409" y="754363"/>
            <a:ext cx="8987245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Algorithm 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ChangeMaking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( D[ 1.. m], n)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//Applies dynamic programming to find the minimum number of 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//coins of denominations d</a:t>
            </a:r>
            <a:r>
              <a:rPr lang="en-US" sz="22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&lt; d</a:t>
            </a:r>
            <a:r>
              <a:rPr lang="en-US" sz="22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&lt; … &lt;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en-US" sz="22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where  d</a:t>
            </a:r>
            <a:r>
              <a:rPr lang="en-US" sz="22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= 1  that add up 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//to a given amount  n.</a:t>
            </a:r>
          </a:p>
          <a:p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Input: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Positive integer n and array D[1 .. m] of increase positive 		     integers indicating the coin denominators where D[1] = 1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Output:    The minimum number of coins that add up to n</a:t>
            </a:r>
          </a:p>
          <a:p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F[0]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0</a:t>
            </a:r>
          </a:p>
          <a:p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for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1  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to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do  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{ //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add up to n.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temp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;    j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1;</a:t>
            </a:r>
            <a:endParaRPr lang="en-US" sz="1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</a:t>
            </a:r>
            <a:r>
              <a:rPr lang="en-US" sz="2200" b="1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while</a:t>
            </a:r>
            <a:r>
              <a:rPr lang="en-US" sz="22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( j </a:t>
            </a:r>
            <a:r>
              <a:rPr lang="zh-CN" altLang="en-US" sz="22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≤</a:t>
            </a:r>
            <a:r>
              <a:rPr lang="en-US" sz="22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</a:t>
            </a:r>
            <a:r>
              <a:rPr lang="en-US" sz="22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</a:t>
            </a:r>
            <a:r>
              <a:rPr lang="en-US" sz="2200" b="1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and</a:t>
            </a:r>
            <a:r>
              <a:rPr lang="en-US" sz="22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</a:t>
            </a:r>
            <a:r>
              <a:rPr lang="en-US" sz="220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22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≥</a:t>
            </a:r>
            <a:r>
              <a:rPr lang="en-US" sz="22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D[j])  </a:t>
            </a:r>
          </a:p>
          <a:p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   </a:t>
            </a:r>
            <a:r>
              <a:rPr lang="en-US" sz="2200" b="1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do </a:t>
            </a:r>
            <a:r>
              <a:rPr lang="en-US" sz="22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{     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//1 ≤ j ≤ m and if the coin D(j) ≤ n=</a:t>
            </a:r>
            <a:r>
              <a:rPr lang="en-US" sz="2200" dirty="0" err="1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	</a:t>
            </a:r>
            <a:r>
              <a:rPr lang="en-US" sz="22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temp </a:t>
            </a:r>
            <a:r>
              <a:rPr lang="zh-CN" altLang="en-US" sz="22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min(F[</a:t>
            </a:r>
            <a:r>
              <a:rPr lang="en-US" sz="220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– D[j]], temp);//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what will make up F[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-D(1)],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	</a:t>
            </a:r>
            <a:r>
              <a:rPr lang="en-US" sz="22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 </a:t>
            </a:r>
            <a:r>
              <a:rPr lang="zh-CN" altLang="en-US" sz="22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j + 1 </a:t>
            </a:r>
            <a:r>
              <a:rPr lang="en-US" sz="22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}</a:t>
            </a:r>
            <a:r>
              <a:rPr lang="en-US" sz="22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//end while	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//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-D(2)], …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-D(k)].</a:t>
            </a:r>
            <a:endParaRPr lang="en-US" sz="2200" dirty="0">
              <a:solidFill>
                <a:srgbClr val="C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</a:t>
            </a:r>
            <a:r>
              <a:rPr lang="en-US" sz="22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</a:t>
            </a:r>
            <a:r>
              <a:rPr lang="en-US" sz="220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] </a:t>
            </a:r>
            <a:r>
              <a:rPr lang="zh-CN" altLang="en-US" sz="22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tempt + 1; </a:t>
            </a:r>
            <a:r>
              <a:rPr lang="en-US" sz="2200" b="1" dirty="0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}</a:t>
            </a:r>
            <a:r>
              <a:rPr lang="en-US" sz="22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//end for</a:t>
            </a:r>
          </a:p>
          <a:p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return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F[n] 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745877" y="3417816"/>
            <a:ext cx="2649948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efficiency is T(m, n) =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O(n m), where m is small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constant. Thus, T(m, n) = O(n).</a:t>
            </a:r>
          </a:p>
        </p:txBody>
      </p:sp>
      <p:sp>
        <p:nvSpPr>
          <p:cNvPr id="4" name="Cloud Callout 42">
            <a:extLst>
              <a:ext uri="{FF2B5EF4-FFF2-40B4-BE49-F238E27FC236}">
                <a16:creationId xmlns:a16="http://schemas.microsoft.com/office/drawing/2014/main" id="{4F0465DB-1EE7-4E30-9FAB-CB05442CB47D}"/>
              </a:ext>
            </a:extLst>
          </p:cNvPr>
          <p:cNvSpPr/>
          <p:nvPr/>
        </p:nvSpPr>
        <p:spPr>
          <a:xfrm>
            <a:off x="888923" y="4679496"/>
            <a:ext cx="379391" cy="286247"/>
          </a:xfrm>
          <a:prstGeom prst="cloudCallout">
            <a:avLst>
              <a:gd name="adj1" fmla="val 44137"/>
              <a:gd name="adj2" fmla="val 8472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Emoticon making a point Stock Vector - 14709057">
            <a:extLst>
              <a:ext uri="{FF2B5EF4-FFF2-40B4-BE49-F238E27FC236}">
                <a16:creationId xmlns:a16="http://schemas.microsoft.com/office/drawing/2014/main" id="{14183E29-CA06-4767-9701-D6A3FB7F842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082148" flipH="1" flipV="1">
            <a:off x="833270" y="4609294"/>
            <a:ext cx="656296" cy="4266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78625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51017" y="1855559"/>
            <a:ext cx="7053943" cy="2795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application of the algorithm to amount n = 6 and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denominations 1, 3, 4  is shown in Figure 8.2. 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answer it yields is two coins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. 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time efficiency of this algorithm is O(n*m) and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space efficiencies of the algorithm is ϴ(n).</a:t>
            </a: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  <a:endParaRPr lang="en-US" sz="2400" dirty="0">
              <a:solidFill>
                <a:srgbClr val="000000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Cloud Callout 42">
            <a:extLst>
              <a:ext uri="{FF2B5EF4-FFF2-40B4-BE49-F238E27FC236}">
                <a16:creationId xmlns:a16="http://schemas.microsoft.com/office/drawing/2014/main" id="{620771FC-1CAB-4BB3-B3C6-E1A78918B185}"/>
              </a:ext>
            </a:extLst>
          </p:cNvPr>
          <p:cNvSpPr/>
          <p:nvPr/>
        </p:nvSpPr>
        <p:spPr>
          <a:xfrm>
            <a:off x="745799" y="3285876"/>
            <a:ext cx="379391" cy="286247"/>
          </a:xfrm>
          <a:prstGeom prst="cloudCallout">
            <a:avLst>
              <a:gd name="adj1" fmla="val 44137"/>
              <a:gd name="adj2" fmla="val 8472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Emoticon making a point Stock Vector - 14709057">
            <a:extLst>
              <a:ext uri="{FF2B5EF4-FFF2-40B4-BE49-F238E27FC236}">
                <a16:creationId xmlns:a16="http://schemas.microsoft.com/office/drawing/2014/main" id="{B3B3726E-9757-4F76-909A-A476DFDCF39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082148" flipH="1" flipV="1">
            <a:off x="607345" y="3150197"/>
            <a:ext cx="656296" cy="4266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55385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98468" y="1308187"/>
            <a:ext cx="8612778" cy="4457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Given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D[1] = 1, D[2] = 3 and D[3] = 4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and total amount n = 6,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best solution is 2*D[2] = 2*3 = 6.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i.e., Use minimal number of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two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3-coins to make up 6. </a:t>
            </a:r>
          </a:p>
          <a:p>
            <a:pPr>
              <a:lnSpc>
                <a:spcPct val="150000"/>
              </a:lnSpc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other possible but non-optimal solutions could be: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6*D[1] = 6*1 = 6;  		         //use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six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1-coins to make up 6.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3*D[1] + 1*D[2] = 3*1 + 1*3 = 6;  //use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four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coins to make up 6;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2*D[1] + 1*D[3] = 2*1 + 1*4 = 6.  //use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three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coins to make up 6.</a:t>
            </a:r>
            <a:endParaRPr lang="en-US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Cloud Callout 42">
            <a:extLst>
              <a:ext uri="{FF2B5EF4-FFF2-40B4-BE49-F238E27FC236}">
                <a16:creationId xmlns:a16="http://schemas.microsoft.com/office/drawing/2014/main" id="{8DDFBC8A-0ADC-41FA-967C-99F21EC22F67}"/>
              </a:ext>
            </a:extLst>
          </p:cNvPr>
          <p:cNvSpPr/>
          <p:nvPr/>
        </p:nvSpPr>
        <p:spPr>
          <a:xfrm>
            <a:off x="825312" y="4043392"/>
            <a:ext cx="379391" cy="286247"/>
          </a:xfrm>
          <a:prstGeom prst="cloudCallout">
            <a:avLst>
              <a:gd name="adj1" fmla="val 44137"/>
              <a:gd name="adj2" fmla="val 8472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Emoticon making a point Stock Vector - 14709057">
            <a:extLst>
              <a:ext uri="{FF2B5EF4-FFF2-40B4-BE49-F238E27FC236}">
                <a16:creationId xmlns:a16="http://schemas.microsoft.com/office/drawing/2014/main" id="{37EB624B-E78C-4D0E-8090-DF7D5D787FB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082148" flipH="1" flipV="1">
            <a:off x="686859" y="3973190"/>
            <a:ext cx="656296" cy="4266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585419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84960" y="1010420"/>
            <a:ext cx="8730615" cy="2062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Algorithm  </a:t>
            </a:r>
            <a:r>
              <a:rPr lang="en-US" sz="2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ChangeMaking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( D[ 1.. m], n)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where D[1] = 1, D[2] = 3 and D[3] = 4. //m is total of 3 denominations, and n is the amount </a:t>
            </a:r>
          </a:p>
          <a:p>
            <a:pPr>
              <a:lnSpc>
                <a:spcPct val="150000"/>
              </a:lnSpc>
            </a:pPr>
            <a:r>
              <a:rPr lang="en-US" sz="22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F[0] </a:t>
            </a:r>
            <a:r>
              <a:rPr lang="zh-CN" altLang="en-US" sz="22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0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				   F[0] = 0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2487163"/>
              </p:ext>
            </p:extLst>
          </p:nvPr>
        </p:nvGraphicFramePr>
        <p:xfrm>
          <a:off x="1654624" y="3443148"/>
          <a:ext cx="7506792" cy="670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83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83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83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83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83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83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83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383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F[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1584960" y="4299910"/>
            <a:ext cx="130628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F[0] = 0</a:t>
            </a:r>
            <a:endParaRPr lang="en-US" sz="2200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54624" y="5154959"/>
            <a:ext cx="7602588" cy="1133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Given D[1] = 1, D[2] = 3 and D[3] = 4, begins with the total amount n =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 and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 has to go up to the total amount 6.,</a:t>
            </a:r>
          </a:p>
        </p:txBody>
      </p:sp>
      <p:sp>
        <p:nvSpPr>
          <p:cNvPr id="10" name="Cloud Callout 42">
            <a:extLst>
              <a:ext uri="{FF2B5EF4-FFF2-40B4-BE49-F238E27FC236}">
                <a16:creationId xmlns:a16="http://schemas.microsoft.com/office/drawing/2014/main" id="{3377F964-CF6F-4AB1-97F0-DAB50817D0EE}"/>
              </a:ext>
            </a:extLst>
          </p:cNvPr>
          <p:cNvSpPr/>
          <p:nvPr/>
        </p:nvSpPr>
        <p:spPr>
          <a:xfrm>
            <a:off x="841215" y="3827461"/>
            <a:ext cx="379391" cy="286247"/>
          </a:xfrm>
          <a:prstGeom prst="cloudCallout">
            <a:avLst>
              <a:gd name="adj1" fmla="val 44137"/>
              <a:gd name="adj2" fmla="val 8472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3850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5708707"/>
              </p:ext>
            </p:extLst>
          </p:nvPr>
        </p:nvGraphicFramePr>
        <p:xfrm>
          <a:off x="1996713" y="1258095"/>
          <a:ext cx="7051496" cy="670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1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14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14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14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14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14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14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14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2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endParaRPr lang="en-US" sz="22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899547" y="2309735"/>
            <a:ext cx="43096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F[1] = min { F[1 - 1]} + 1 = 1</a:t>
            </a:r>
            <a:endParaRPr lang="en-US" sz="2400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99547" y="2886571"/>
            <a:ext cx="8925207" cy="3349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Given </a:t>
            </a: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D[1] = 1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D[2] = 3 and D[3] = 4, and  for making up to a total amount n = 1,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use one 1-coin to yield the balance 0.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From the table, the number of coins for making up to the balance is F[0] = 0.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min number of coins for n = 1 is F[0] + 1 = 1, using D[1] = 1.</a:t>
            </a:r>
          </a:p>
        </p:txBody>
      </p:sp>
      <p:sp>
        <p:nvSpPr>
          <p:cNvPr id="10" name="Cloud Callout 42">
            <a:extLst>
              <a:ext uri="{FF2B5EF4-FFF2-40B4-BE49-F238E27FC236}">
                <a16:creationId xmlns:a16="http://schemas.microsoft.com/office/drawing/2014/main" id="{15447769-31C1-475F-8A04-B2CC10456F0A}"/>
              </a:ext>
            </a:extLst>
          </p:cNvPr>
          <p:cNvSpPr/>
          <p:nvPr/>
        </p:nvSpPr>
        <p:spPr>
          <a:xfrm>
            <a:off x="499309" y="4982144"/>
            <a:ext cx="379391" cy="286247"/>
          </a:xfrm>
          <a:prstGeom prst="cloudCallout">
            <a:avLst>
              <a:gd name="adj1" fmla="val 44137"/>
              <a:gd name="adj2" fmla="val 8472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66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4E2B83D-3DD8-4FCD-8ED9-550842098C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8138" y="2365421"/>
            <a:ext cx="8098971" cy="1655762"/>
          </a:xfrm>
        </p:spPr>
        <p:txBody>
          <a:bodyPr>
            <a:normAutofit lnSpcReduction="10000"/>
          </a:bodyPr>
          <a:lstStyle/>
          <a:p>
            <a:r>
              <a:rPr lang="en-US" sz="3500" dirty="0">
                <a:latin typeface="+mn-lt"/>
              </a:rPr>
              <a:t>Chapter 06_02</a:t>
            </a:r>
          </a:p>
          <a:p>
            <a:r>
              <a:rPr lang="en-US" sz="3500" dirty="0"/>
              <a:t>Dynamic Programming</a:t>
            </a:r>
          </a:p>
          <a:p>
            <a:r>
              <a:rPr lang="en-US" sz="3000" dirty="0">
                <a:solidFill>
                  <a:srgbClr val="0000CC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Principle of Optimality with Basic Examples</a:t>
            </a:r>
            <a:endParaRPr lang="en-US" sz="30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242150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642507"/>
              </p:ext>
            </p:extLst>
          </p:nvPr>
        </p:nvGraphicFramePr>
        <p:xfrm>
          <a:off x="1770290" y="892333"/>
          <a:ext cx="7173416" cy="670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66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66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66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66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66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66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9667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9667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2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endParaRPr lang="en-US" sz="22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789996" y="2059969"/>
            <a:ext cx="38715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F[2] = min { F[2 - 1]} + 1 = 2</a:t>
            </a:r>
            <a:endParaRPr lang="en-US" sz="2400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24268" y="2538137"/>
            <a:ext cx="8743464" cy="2795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Given D[1] = 1, D[2] = 3 and D[3] = 4, and for total amount n = 2,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use one 1-coin to yield the balance 1.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From the table, the number of coins for making up to the balance 1 is F[1] = 1.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min number of coins for n = 2 is F[1] + 1 = 2, using D[1] = 1.</a:t>
            </a:r>
          </a:p>
        </p:txBody>
      </p:sp>
    </p:spTree>
    <p:extLst>
      <p:ext uri="{BB962C8B-B14F-4D97-AF65-F5344CB8AC3E}">
        <p14:creationId xmlns:p14="http://schemas.microsoft.com/office/powerpoint/2010/main" val="34812266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3374901"/>
              </p:ext>
            </p:extLst>
          </p:nvPr>
        </p:nvGraphicFramePr>
        <p:xfrm>
          <a:off x="2361248" y="1066504"/>
          <a:ext cx="7469504" cy="7525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3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3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3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36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36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36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36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336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62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8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8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62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255686" y="2032465"/>
            <a:ext cx="5224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F[3] = min { F[3 - 1], </a:t>
            </a:r>
            <a:r>
              <a:rPr lang="en-US" sz="2400" b="1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F[3 – 3]} 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+ 1 = 1</a:t>
            </a:r>
            <a:endParaRPr lang="en-US" sz="2400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55685" y="2629276"/>
            <a:ext cx="7994304" cy="358636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Given D[1] = 1, D[2] = 3 and D[3] = 4, and for the total amount   n = 3,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use one 1-coin or 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one 3-coins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to yield balance either 2 or 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respectively.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From the table, the number of coins for making up to these balances 2 or 0 is F[2] = 2 and F[0] = 0, respectively. Thus,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min number of coins for n = 3 is F[0] + 1 = 1, using D[2] = 3. </a:t>
            </a:r>
          </a:p>
        </p:txBody>
      </p:sp>
    </p:spTree>
    <p:extLst>
      <p:ext uri="{BB962C8B-B14F-4D97-AF65-F5344CB8AC3E}">
        <p14:creationId xmlns:p14="http://schemas.microsoft.com/office/powerpoint/2010/main" val="33108324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1098296"/>
              </p:ext>
            </p:extLst>
          </p:nvPr>
        </p:nvGraphicFramePr>
        <p:xfrm>
          <a:off x="1935106" y="1101340"/>
          <a:ext cx="6372232" cy="670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65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65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65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65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65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65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652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9652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854923" y="2216723"/>
            <a:ext cx="602670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F[4] = min { F[4 - 1], F[4 – 3], </a:t>
            </a:r>
            <a:r>
              <a:rPr lang="en-US" sz="2200" b="1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F[4 – 4] </a:t>
            </a:r>
            <a:r>
              <a:rPr lang="en-US" sz="22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} + 1 = 1</a:t>
            </a:r>
            <a:endParaRPr lang="en-US" sz="2200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54922" y="2816897"/>
            <a:ext cx="7350037" cy="3268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Given D[1] = 1, D[2] = 3 and D[3] = 4, and for making up a total amount n = 4,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use one 1-coins, one 3-coins or one 4-coins, then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balance would be 3, 1 and 0. 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From the table, the number of coins for making up to these balance 3, 1 or 0 is F[3] = 1, F[1] = 1 and F[0] = 0.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min number of coins for n = 4 is F[0] + 1 = 1, using D[3] = 4.</a:t>
            </a:r>
          </a:p>
        </p:txBody>
      </p:sp>
    </p:spTree>
    <p:extLst>
      <p:ext uri="{BB962C8B-B14F-4D97-AF65-F5344CB8AC3E}">
        <p14:creationId xmlns:p14="http://schemas.microsoft.com/office/powerpoint/2010/main" val="11997058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5134450"/>
              </p:ext>
            </p:extLst>
          </p:nvPr>
        </p:nvGraphicFramePr>
        <p:xfrm>
          <a:off x="2978329" y="1433054"/>
          <a:ext cx="5518792" cy="670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98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9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98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98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98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98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98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98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876770" y="2356060"/>
            <a:ext cx="572190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F[5] = min { </a:t>
            </a:r>
            <a:r>
              <a:rPr lang="en-US" sz="2200" b="1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F[5 - 1], </a:t>
            </a:r>
            <a:r>
              <a:rPr lang="en-US" sz="22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F[5 – 3], </a:t>
            </a:r>
            <a:r>
              <a:rPr lang="en-US" sz="2200" b="1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F[5 – 4] </a:t>
            </a:r>
            <a:r>
              <a:rPr lang="en-US" sz="22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} + 1 = 2</a:t>
            </a:r>
            <a:endParaRPr lang="en-US" sz="2200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7AA7B4-B06C-4055-A1DE-B59CD31EDB9F}"/>
              </a:ext>
            </a:extLst>
          </p:cNvPr>
          <p:cNvSpPr/>
          <p:nvPr/>
        </p:nvSpPr>
        <p:spPr>
          <a:xfrm>
            <a:off x="2420981" y="2916220"/>
            <a:ext cx="7350037" cy="4191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Given D[1] = 1, D[2] = 3 and D[3] = 4, and for making up a total amount n = 5,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use one 1-coins, one 3-coins or one 4-coins, then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balance would be 4, 2 and 1. 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From the table, the number of coins for making up to these balance 4, 2 or 1 is F[4] = 1, F[2] = 2 and F[1] = 1.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min number of coins for n = 5 is F[4] + 1 = 2, using D[1] = 1.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Or F[1] + 1 = 2, using D[3] = 4.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348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8114430"/>
              </p:ext>
            </p:extLst>
          </p:nvPr>
        </p:nvGraphicFramePr>
        <p:xfrm>
          <a:off x="2281751" y="1211922"/>
          <a:ext cx="6810000" cy="670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1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1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1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1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12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12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512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512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281751" y="2213407"/>
            <a:ext cx="681000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F[5] = min { F[5 - 1], F[5 – 3], F[5 – 4] } + 1 = 2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D1AB9B7-D332-40FA-9A49-82783D6B66DF}"/>
              </a:ext>
            </a:extLst>
          </p:cNvPr>
          <p:cNvSpPr/>
          <p:nvPr/>
        </p:nvSpPr>
        <p:spPr>
          <a:xfrm>
            <a:off x="2281751" y="2774587"/>
            <a:ext cx="6810000" cy="3730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Given D[1] = 1, D[2] = 3 and D[3] = 4, and for making up a total amount n = 6,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use one 1-coins, one 3-coins or one 4-coins, then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balance would be 5, 3 and 2. 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From the table, the number of coins for making up to these balance 5, 3 or 2 is F[5] = 2, F[3] = 1 and F[2] = 2.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min number of coins for n = 6 is F[3] + 1 = 2, using D[2] = 3.</a:t>
            </a:r>
          </a:p>
        </p:txBody>
      </p:sp>
    </p:spTree>
    <p:extLst>
      <p:ext uri="{BB962C8B-B14F-4D97-AF65-F5344CB8AC3E}">
        <p14:creationId xmlns:p14="http://schemas.microsoft.com/office/powerpoint/2010/main" val="290990192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A7517DA-A7EC-49B3-A968-256389CB7C1C}"/>
              </a:ext>
            </a:extLst>
          </p:cNvPr>
          <p:cNvSpPr txBox="1"/>
          <p:nvPr/>
        </p:nvSpPr>
        <p:spPr>
          <a:xfrm>
            <a:off x="1452940" y="2422535"/>
            <a:ext cx="9896596" cy="179519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8795107"/>
              </p:ext>
            </p:extLst>
          </p:nvPr>
        </p:nvGraphicFramePr>
        <p:xfrm>
          <a:off x="3188476" y="2649572"/>
          <a:ext cx="5160392" cy="670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5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5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5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50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50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5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50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50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3046488" y="3657802"/>
            <a:ext cx="574067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F[6] = min { F[6 - 1], 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F[6 – 3],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F[6 – 4] } + 1 = 2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2591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7632970"/>
              </p:ext>
            </p:extLst>
          </p:nvPr>
        </p:nvGraphicFramePr>
        <p:xfrm>
          <a:off x="1410588" y="812054"/>
          <a:ext cx="4325509" cy="670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43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87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87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87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87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87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087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87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466064" y="1577183"/>
            <a:ext cx="111280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F[0] = 0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9821466"/>
              </p:ext>
            </p:extLst>
          </p:nvPr>
        </p:nvGraphicFramePr>
        <p:xfrm>
          <a:off x="1416468" y="2166618"/>
          <a:ext cx="4325512" cy="670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06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6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53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59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06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06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06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0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466064" y="2901784"/>
            <a:ext cx="342593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F[1] = min{F[1 - 1]} + 1 = 1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9938819"/>
              </p:ext>
            </p:extLst>
          </p:nvPr>
        </p:nvGraphicFramePr>
        <p:xfrm>
          <a:off x="1431236" y="3510910"/>
          <a:ext cx="4325510" cy="670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79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9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79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79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79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79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79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431236" y="4252369"/>
            <a:ext cx="342593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F[2] = min{F[2 - 1]} + 1 = 2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007223"/>
              </p:ext>
            </p:extLst>
          </p:nvPr>
        </p:nvGraphicFramePr>
        <p:xfrm>
          <a:off x="1410588" y="4865179"/>
          <a:ext cx="4331392" cy="670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1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4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1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14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14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14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142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142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1410588" y="5695698"/>
            <a:ext cx="461857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F[3] = min{F[3 - 1], 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F[3 – 3]}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+ 1 = 1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238035"/>
              </p:ext>
            </p:extLst>
          </p:nvPr>
        </p:nvGraphicFramePr>
        <p:xfrm>
          <a:off x="6096000" y="802904"/>
          <a:ext cx="4331392" cy="670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1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4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1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14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14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14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142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142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6029160" y="1577182"/>
            <a:ext cx="574067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F[4] = min{F[4 - 1], F[4 – 3], 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F[4 – 4]}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+ 1 = 1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479756"/>
              </p:ext>
            </p:extLst>
          </p:nvPr>
        </p:nvGraphicFramePr>
        <p:xfrm>
          <a:off x="6096000" y="2166618"/>
          <a:ext cx="4331392" cy="670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1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4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1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14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14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14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142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142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6096000" y="2940563"/>
            <a:ext cx="559961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F[5] = min{</a:t>
            </a:r>
            <a:r>
              <a:rPr lang="en-US" sz="22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F[5 - 1]</a:t>
            </a:r>
            <a:r>
              <a:rPr lang="en-US" sz="22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F[5 – 3], </a:t>
            </a:r>
            <a:r>
              <a:rPr lang="en-US" sz="22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F[5 – 4]} </a:t>
            </a:r>
            <a:r>
              <a:rPr lang="en-US" sz="22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+ 1 = 2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Cloud Callout 42">
            <a:extLst>
              <a:ext uri="{FF2B5EF4-FFF2-40B4-BE49-F238E27FC236}">
                <a16:creationId xmlns:a16="http://schemas.microsoft.com/office/drawing/2014/main" id="{D4327FC6-DDF7-481F-8BCF-CF7B57655329}"/>
              </a:ext>
            </a:extLst>
          </p:cNvPr>
          <p:cNvSpPr/>
          <p:nvPr/>
        </p:nvSpPr>
        <p:spPr>
          <a:xfrm>
            <a:off x="841215" y="775406"/>
            <a:ext cx="379391" cy="286247"/>
          </a:xfrm>
          <a:prstGeom prst="cloudCallout">
            <a:avLst>
              <a:gd name="adj1" fmla="val 44137"/>
              <a:gd name="adj2" fmla="val 8472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Emoticon making a point Stock Vector - 14709057">
            <a:extLst>
              <a:ext uri="{FF2B5EF4-FFF2-40B4-BE49-F238E27FC236}">
                <a16:creationId xmlns:a16="http://schemas.microsoft.com/office/drawing/2014/main" id="{65DB573D-16D3-4DC1-A32A-953D4C7701A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916" y="711768"/>
            <a:ext cx="520065" cy="34988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35633648-92A0-49C6-964D-F9FF5BAA3E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122572"/>
              </p:ext>
            </p:extLst>
          </p:nvPr>
        </p:nvGraphicFramePr>
        <p:xfrm>
          <a:off x="6096000" y="3510910"/>
          <a:ext cx="4554024" cy="670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92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92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92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92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92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92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925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925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:a16="http://schemas.microsoft.com/office/drawing/2014/main" id="{C805DCBE-166F-49E3-B295-FC4F7F778982}"/>
              </a:ext>
            </a:extLst>
          </p:cNvPr>
          <p:cNvSpPr/>
          <p:nvPr/>
        </p:nvSpPr>
        <p:spPr>
          <a:xfrm>
            <a:off x="6096000" y="4252369"/>
            <a:ext cx="574067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F[6] = min{F[6 - 1], 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F[6 – 3],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F[6 – 4]} + 1 = 2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F88C450-8238-4AB1-B4FF-911DAEB31757}"/>
              </a:ext>
            </a:extLst>
          </p:cNvPr>
          <p:cNvSpPr/>
          <p:nvPr/>
        </p:nvSpPr>
        <p:spPr>
          <a:xfrm>
            <a:off x="6096000" y="4981741"/>
            <a:ext cx="473168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Figure 8.2   Application of Algorithm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MinCoinChange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to amount n = 6 and coin denominations 1, 3, 4.</a:t>
            </a:r>
          </a:p>
        </p:txBody>
      </p:sp>
    </p:spTree>
    <p:extLst>
      <p:ext uri="{BB962C8B-B14F-4D97-AF65-F5344CB8AC3E}">
        <p14:creationId xmlns:p14="http://schemas.microsoft.com/office/powerpoint/2010/main" val="21885782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8022521"/>
              </p:ext>
            </p:extLst>
          </p:nvPr>
        </p:nvGraphicFramePr>
        <p:xfrm>
          <a:off x="3540927" y="596840"/>
          <a:ext cx="5153768" cy="670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4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4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42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42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42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422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422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422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815737" y="1267400"/>
            <a:ext cx="856052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 F[6] = min{F[6 - 1],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F[6 – 3],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F[6 – 4]} + 1 = 2</a:t>
            </a:r>
            <a:endParaRPr lang="en-US" sz="11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Figure 8.2   Application of Algorithm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MinCoinChange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to amount n = 6 and coin denominations 1, 3, 4.</a:t>
            </a:r>
          </a:p>
          <a:p>
            <a:endParaRPr lang="en-US" sz="1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Finding the coins of an optimal solution needs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backtrace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computations to see which of the denominations produced the minima in formula (8.4).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instance considered, the last application of the formula  (for n = 6), the minimum was produced by d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3.  The second minimum (for n = 6 – 3) was also produced for a coin of that denomination. Thus, the minimum-coin set for n = 6 is two 3’s.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F[6] = min{F[6-4], F[6-3], F[6-1]} + 1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	        = F[3] + 1 = 1 + 1 = 2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is, we need D[3] = 3 + D[3] = 3 to get total n = 6.</a:t>
            </a:r>
          </a:p>
        </p:txBody>
      </p:sp>
      <p:sp>
        <p:nvSpPr>
          <p:cNvPr id="4" name="Rectangle 3"/>
          <p:cNvSpPr/>
          <p:nvPr/>
        </p:nvSpPr>
        <p:spPr>
          <a:xfrm>
            <a:off x="6916311" y="2044315"/>
            <a:ext cx="51537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F(n) =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min</a:t>
            </a:r>
            <a:r>
              <a:rPr lang="en-US" baseline="-250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</a:t>
            </a:r>
            <a:r>
              <a:rPr lang="en-US" baseline="-250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: n </a:t>
            </a:r>
            <a:r>
              <a:rPr lang="zh-CN" altLang="en-US" baseline="-250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≥ </a:t>
            </a:r>
            <a:r>
              <a:rPr lang="en-US" baseline="-250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dj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{F(n –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en-US" baseline="-250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)} + 1 for n &gt; 0   … 8.4</a:t>
            </a:r>
          </a:p>
          <a:p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F(0) = 0.</a:t>
            </a:r>
          </a:p>
        </p:txBody>
      </p:sp>
      <p:sp>
        <p:nvSpPr>
          <p:cNvPr id="5" name="Cloud Callout 42">
            <a:extLst>
              <a:ext uri="{FF2B5EF4-FFF2-40B4-BE49-F238E27FC236}">
                <a16:creationId xmlns:a16="http://schemas.microsoft.com/office/drawing/2014/main" id="{FD657749-ABCF-4180-8897-AD3E66014D35}"/>
              </a:ext>
            </a:extLst>
          </p:cNvPr>
          <p:cNvSpPr/>
          <p:nvPr/>
        </p:nvSpPr>
        <p:spPr>
          <a:xfrm>
            <a:off x="704393" y="2946112"/>
            <a:ext cx="379391" cy="286247"/>
          </a:xfrm>
          <a:prstGeom prst="cloudCallout">
            <a:avLst>
              <a:gd name="adj1" fmla="val 44137"/>
              <a:gd name="adj2" fmla="val 8472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Emoticon making a point Stock Vector - 14709057">
            <a:extLst>
              <a:ext uri="{FF2B5EF4-FFF2-40B4-BE49-F238E27FC236}">
                <a16:creationId xmlns:a16="http://schemas.microsoft.com/office/drawing/2014/main" id="{7FAC76E5-ED2A-412A-B35A-B05866C0BA6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082148" flipH="1" flipV="1">
            <a:off x="682783" y="2828203"/>
            <a:ext cx="656296" cy="4266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3531297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14401" y="618014"/>
            <a:ext cx="10678602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top-down Approach for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MinCoinChange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to amount n = 6 and coin denominations 1, 3, 4. 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				F[6]</a:t>
            </a:r>
          </a:p>
          <a:p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	F[6-1]					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F[6-3]*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	F[6-4]</a:t>
            </a:r>
          </a:p>
          <a:p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   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F[5-1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]              F[5-3]    F[5-4]                   F[3-1]      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F[3-3]*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	 F[2-1] 	</a:t>
            </a:r>
          </a:p>
          <a:p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F[4-1]   F[4-3]  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F[4-4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]  F[2-1]   F[1-1]                F[2-1]      </a:t>
            </a:r>
            <a:r>
              <a:rPr lang="en-US" sz="22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F[0]=0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	 F[1-1]</a:t>
            </a:r>
          </a:p>
          <a:p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F[3-1]    </a:t>
            </a:r>
            <a:r>
              <a:rPr lang="en-US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F[3-3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]   F[1-1]   F[0]   F[1-1]   F[0]=0        F[1-1]                                        F[0]=0</a:t>
            </a:r>
          </a:p>
          <a:p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F[2-1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]    F[0]=0   F[0]=0            F[0] = 0                  F[0]=0 </a:t>
            </a:r>
          </a:p>
          <a:p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    				It is exponential.           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3617843" y="1383527"/>
            <a:ext cx="2138901" cy="4214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748793" y="1383527"/>
            <a:ext cx="1630017" cy="4373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756744" y="1383527"/>
            <a:ext cx="3450866" cy="3578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7760473" y="2027583"/>
            <a:ext cx="429370" cy="3260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8181892" y="2647784"/>
            <a:ext cx="55659" cy="6520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9805284" y="2027582"/>
            <a:ext cx="429370" cy="3260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10528852" y="2708056"/>
            <a:ext cx="55659" cy="6520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7008412" y="2708056"/>
            <a:ext cx="55659" cy="6520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058355" y="2668299"/>
            <a:ext cx="55659" cy="6520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239371" y="2688814"/>
            <a:ext cx="55659" cy="6520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0556681" y="3658925"/>
            <a:ext cx="55659" cy="6520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7064071" y="3658924"/>
            <a:ext cx="55659" cy="6520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7075334" y="4633005"/>
            <a:ext cx="55659" cy="6520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383033" y="3658924"/>
            <a:ext cx="324679" cy="7407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477247" y="3658924"/>
            <a:ext cx="324679" cy="7407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3636728" y="3658924"/>
            <a:ext cx="324679" cy="7407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3280574" y="1948018"/>
            <a:ext cx="1659837" cy="4055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3201061" y="1927502"/>
            <a:ext cx="680833" cy="4465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2401294" y="1906988"/>
            <a:ext cx="868017" cy="4465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2454052" y="2708056"/>
            <a:ext cx="1021994" cy="6122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2440717" y="2695467"/>
            <a:ext cx="205245" cy="6043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1792519" y="2719556"/>
            <a:ext cx="661533" cy="6405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>
            <a:off x="1335819" y="3633001"/>
            <a:ext cx="460553" cy="6779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1792520" y="3613601"/>
            <a:ext cx="584959" cy="6973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2670639" y="3663073"/>
            <a:ext cx="584959" cy="6973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4801926" y="4633005"/>
            <a:ext cx="55659" cy="6520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3258249" y="4703170"/>
            <a:ext cx="55659" cy="6520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2418189" y="4703169"/>
            <a:ext cx="55659" cy="6520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1335822" y="4703168"/>
            <a:ext cx="55659" cy="6520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6992392" y="2007042"/>
            <a:ext cx="760912" cy="3385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947511" y="5942463"/>
            <a:ext cx="845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F[1-1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]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900996" y="6311795"/>
            <a:ext cx="10005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F[0] = 0 </a:t>
            </a:r>
            <a:endParaRPr lang="en-US" dirty="0"/>
          </a:p>
        </p:txBody>
      </p:sp>
      <p:cxnSp>
        <p:nvCxnSpPr>
          <p:cNvPr id="37" name="Straight Arrow Connector 36"/>
          <p:cNvCxnSpPr>
            <a:endCxn id="6" idx="0"/>
          </p:cNvCxnSpPr>
          <p:nvPr/>
        </p:nvCxnSpPr>
        <p:spPr>
          <a:xfrm>
            <a:off x="1363651" y="5659788"/>
            <a:ext cx="6412" cy="282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1391481" y="6311795"/>
            <a:ext cx="731804" cy="780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loud Callout 42">
            <a:extLst>
              <a:ext uri="{FF2B5EF4-FFF2-40B4-BE49-F238E27FC236}">
                <a16:creationId xmlns:a16="http://schemas.microsoft.com/office/drawing/2014/main" id="{9BA953B7-FF7D-46FF-AC1A-D554F294EE3E}"/>
              </a:ext>
            </a:extLst>
          </p:cNvPr>
          <p:cNvSpPr/>
          <p:nvPr/>
        </p:nvSpPr>
        <p:spPr>
          <a:xfrm>
            <a:off x="531034" y="1240403"/>
            <a:ext cx="379391" cy="286247"/>
          </a:xfrm>
          <a:prstGeom prst="cloudCallout">
            <a:avLst>
              <a:gd name="adj1" fmla="val 44137"/>
              <a:gd name="adj2" fmla="val 8472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3" name="Picture 42" descr="Emoticon making a point Stock Vector - 14709057">
            <a:extLst>
              <a:ext uri="{FF2B5EF4-FFF2-40B4-BE49-F238E27FC236}">
                <a16:creationId xmlns:a16="http://schemas.microsoft.com/office/drawing/2014/main" id="{3A57120E-4FDA-437E-B23E-202A46602456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082148" flipH="1" flipV="1">
            <a:off x="507256" y="1112148"/>
            <a:ext cx="656296" cy="4266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5134496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2DDED89-462B-476D-8783-61FF9D8F9779}"/>
              </a:ext>
            </a:extLst>
          </p:cNvPr>
          <p:cNvSpPr/>
          <p:nvPr/>
        </p:nvSpPr>
        <p:spPr>
          <a:xfrm>
            <a:off x="3301104" y="3136612"/>
            <a:ext cx="655923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Example 3:   Coin-collecting problem  </a:t>
            </a:r>
          </a:p>
        </p:txBody>
      </p:sp>
    </p:spTree>
    <p:extLst>
      <p:ext uri="{BB962C8B-B14F-4D97-AF65-F5344CB8AC3E}">
        <p14:creationId xmlns:p14="http://schemas.microsoft.com/office/powerpoint/2010/main" val="1992644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16853" y="681302"/>
            <a:ext cx="8797132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Dynamic Programming Method </a:t>
            </a:r>
          </a:p>
          <a:p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application of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dynamic programming method to solve optimization problems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requires</a:t>
            </a:r>
            <a:endParaRPr lang="en-US" sz="2400" dirty="0">
              <a:solidFill>
                <a:srgbClr val="0000CC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461963" indent="-461963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</a:t>
            </a:r>
            <a:r>
              <a:rPr lang="en-US" sz="2400" b="1" dirty="0">
                <a:solidFill>
                  <a:srgbClr val="0000CC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principle of optimality: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</a:p>
          <a:p>
            <a:pPr marL="919163" lvl="1" indent="-461963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CC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 optimal solution to </a:t>
            </a:r>
            <a:r>
              <a:rPr lang="en-US" sz="2400" i="1" dirty="0">
                <a:solidFill>
                  <a:srgbClr val="0000CC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any instance </a:t>
            </a:r>
            <a:r>
              <a:rPr lang="en-US" sz="2400" dirty="0">
                <a:solidFill>
                  <a:srgbClr val="0000CC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of an optimization problem is composed of optimal solutions to </a:t>
            </a:r>
            <a:r>
              <a:rPr lang="en-US" sz="2400" i="1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its</a:t>
            </a:r>
            <a:r>
              <a:rPr lang="en-US" sz="2400" dirty="0">
                <a:solidFill>
                  <a:srgbClr val="0000CC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sub-instances.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dynamic programming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is a bottom-up approach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: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Solve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an instance of the problem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in a </a:t>
            </a:r>
            <a:r>
              <a:rPr lang="en-US" sz="2400" i="1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bottom-up fashion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by solving smaller instances first.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establish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 recursive property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that gives the solution to an instance of the problem.</a:t>
            </a:r>
          </a:p>
          <a:p>
            <a:pPr lvl="1"/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Thought Bubble: Cloud 2">
            <a:extLst>
              <a:ext uri="{FF2B5EF4-FFF2-40B4-BE49-F238E27FC236}">
                <a16:creationId xmlns:a16="http://schemas.microsoft.com/office/drawing/2014/main" id="{F23ED6AB-C645-4C78-88F5-CECF519CC447}"/>
              </a:ext>
            </a:extLst>
          </p:cNvPr>
          <p:cNvSpPr/>
          <p:nvPr/>
        </p:nvSpPr>
        <p:spPr>
          <a:xfrm flipH="1">
            <a:off x="1166949" y="1595702"/>
            <a:ext cx="513806" cy="252549"/>
          </a:xfrm>
          <a:prstGeom prst="cloudCallout">
            <a:avLst>
              <a:gd name="adj1" fmla="val -30422"/>
              <a:gd name="adj2" fmla="val 11767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mage result for smiley face images">
            <a:extLst>
              <a:ext uri="{FF2B5EF4-FFF2-40B4-BE49-F238E27FC236}">
                <a16:creationId xmlns:a16="http://schemas.microsoft.com/office/drawing/2014/main" id="{48659CF6-4CAC-4209-BB88-86E5FD03036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30266">
            <a:off x="1256181" y="1592629"/>
            <a:ext cx="409304" cy="25354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4817287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8689" y="497206"/>
            <a:ext cx="8710636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Example 3:   Coin-collecting problem 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Place coins in cells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of a given 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</a:t>
            </a:r>
            <a:r>
              <a:rPr lang="en-US" sz="2400" baseline="-25000" dirty="0" err="1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row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x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</a:t>
            </a:r>
            <a:r>
              <a:rPr lang="en-US" sz="2400" baseline="-25000" dirty="0" err="1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col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board,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no more than one coin per cell.  </a:t>
            </a:r>
          </a:p>
          <a:p>
            <a:pPr marL="914400" marR="0" lvl="0" indent="-455613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L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ocated in the upper left cell (1,1) of the board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a robot needs to collect as many of the coins as possible and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bring them to the bottom right cell (n, m). </a:t>
            </a:r>
          </a:p>
          <a:p>
            <a:pPr marL="914400" marR="0" lvl="0" indent="-455613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On each step, the robot can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move either one cell to the right (</a:t>
            </a:r>
            <a:r>
              <a:rPr lang="zh-CN" alt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→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) or one cell down ( </a:t>
            </a:r>
            <a:r>
              <a:rPr lang="zh-CN" alt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↓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) from its current location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. </a:t>
            </a:r>
          </a:p>
          <a:p>
            <a:pPr marL="914400" indent="-455613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robot always picks up that coin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when it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visits a cell with a coin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Design an algorithm to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find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maximum number of coins the robot can collect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and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 path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it needs to follow to do this.</a:t>
            </a:r>
            <a:endParaRPr lang="en-US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Cloud Callout 42">
            <a:extLst>
              <a:ext uri="{FF2B5EF4-FFF2-40B4-BE49-F238E27FC236}">
                <a16:creationId xmlns:a16="http://schemas.microsoft.com/office/drawing/2014/main" id="{4F0F520B-9127-431F-B501-8CB50A934670}"/>
              </a:ext>
            </a:extLst>
          </p:cNvPr>
          <p:cNvSpPr/>
          <p:nvPr/>
        </p:nvSpPr>
        <p:spPr>
          <a:xfrm>
            <a:off x="793507" y="2898404"/>
            <a:ext cx="379391" cy="286247"/>
          </a:xfrm>
          <a:prstGeom prst="cloudCallout">
            <a:avLst>
              <a:gd name="adj1" fmla="val 44137"/>
              <a:gd name="adj2" fmla="val 8472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Emoticon making a point Stock Vector - 14709057">
            <a:extLst>
              <a:ext uri="{FF2B5EF4-FFF2-40B4-BE49-F238E27FC236}">
                <a16:creationId xmlns:a16="http://schemas.microsoft.com/office/drawing/2014/main" id="{609964BB-3BED-4E8E-8F7A-A361D616482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082148" flipH="1" flipV="1">
            <a:off x="733679" y="2758069"/>
            <a:ext cx="656296" cy="4266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9751184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35714" y="477888"/>
            <a:ext cx="8988447" cy="56176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Let F(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 j) be the largest number of coins the robot can 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collect and brings to the cell (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aseline="-250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row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</a:t>
            </a:r>
            <a:r>
              <a:rPr lang="en-US" sz="2200" baseline="-250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col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of the board.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It can reach this cell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(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aseline="-250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row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</a:t>
            </a:r>
            <a:r>
              <a:rPr lang="en-US" sz="2200" baseline="-250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col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either from the adjacent cell (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– 1</a:t>
            </a:r>
            <a:r>
              <a:rPr lang="en-US" sz="2200" baseline="-250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row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</a:t>
            </a:r>
            <a:r>
              <a:rPr lang="en-US" sz="2200" baseline="-250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col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) above the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cell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(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aseline="-250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row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</a:t>
            </a:r>
            <a:r>
              <a:rPr lang="en-US" sz="2200" baseline="-250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col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endParaRPr lang="en-US" sz="2200" dirty="0">
              <a:solidFill>
                <a:srgbClr val="0000FF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or from the adjacent cell  (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aseline="-250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row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 j-1</a:t>
            </a:r>
            <a:r>
              <a:rPr lang="en-US" sz="2200" baseline="-250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col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) to the left of the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cell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(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aseline="-250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row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</a:t>
            </a:r>
            <a:r>
              <a:rPr lang="en-US" sz="2200" baseline="-250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col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.</a:t>
            </a:r>
            <a:endParaRPr lang="en-US" sz="2200" dirty="0">
              <a:solidFill>
                <a:srgbClr val="0000FF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largest numbers of coins brought to these cells  are either F(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– 1, j) or F(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 -1),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respectively. 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There are no adjacent cells above the cells 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(0, j)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in the first row.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There are no adjacent cells to the left of the cells 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0)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in the first column.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For those cells, 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assume that F(0, j) and F(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0) are equal to 0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for their nonexistent neighbors. 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Cloud Callout 42">
            <a:extLst>
              <a:ext uri="{FF2B5EF4-FFF2-40B4-BE49-F238E27FC236}">
                <a16:creationId xmlns:a16="http://schemas.microsoft.com/office/drawing/2014/main" id="{7AB6B16D-B020-434C-A076-E052D62BC70C}"/>
              </a:ext>
            </a:extLst>
          </p:cNvPr>
          <p:cNvSpPr/>
          <p:nvPr/>
        </p:nvSpPr>
        <p:spPr>
          <a:xfrm>
            <a:off x="793507" y="2898404"/>
            <a:ext cx="379391" cy="286247"/>
          </a:xfrm>
          <a:prstGeom prst="cloudCallout">
            <a:avLst>
              <a:gd name="adj1" fmla="val 44137"/>
              <a:gd name="adj2" fmla="val 8472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567FCA3-2A52-404B-9549-D63E06A9E1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440567"/>
              </p:ext>
            </p:extLst>
          </p:nvPr>
        </p:nvGraphicFramePr>
        <p:xfrm>
          <a:off x="10335810" y="5029200"/>
          <a:ext cx="185619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365">
                  <a:extLst>
                    <a:ext uri="{9D8B030D-6E8A-4147-A177-3AD203B41FA5}">
                      <a16:colId xmlns:a16="http://schemas.microsoft.com/office/drawing/2014/main" val="4098359555"/>
                    </a:ext>
                  </a:extLst>
                </a:gridCol>
                <a:gridCol w="309365">
                  <a:extLst>
                    <a:ext uri="{9D8B030D-6E8A-4147-A177-3AD203B41FA5}">
                      <a16:colId xmlns:a16="http://schemas.microsoft.com/office/drawing/2014/main" val="2031887978"/>
                    </a:ext>
                  </a:extLst>
                </a:gridCol>
                <a:gridCol w="309365">
                  <a:extLst>
                    <a:ext uri="{9D8B030D-6E8A-4147-A177-3AD203B41FA5}">
                      <a16:colId xmlns:a16="http://schemas.microsoft.com/office/drawing/2014/main" val="2449275498"/>
                    </a:ext>
                  </a:extLst>
                </a:gridCol>
                <a:gridCol w="309365">
                  <a:extLst>
                    <a:ext uri="{9D8B030D-6E8A-4147-A177-3AD203B41FA5}">
                      <a16:colId xmlns:a16="http://schemas.microsoft.com/office/drawing/2014/main" val="3818506841"/>
                    </a:ext>
                  </a:extLst>
                </a:gridCol>
                <a:gridCol w="309365">
                  <a:extLst>
                    <a:ext uri="{9D8B030D-6E8A-4147-A177-3AD203B41FA5}">
                      <a16:colId xmlns:a16="http://schemas.microsoft.com/office/drawing/2014/main" val="1231859605"/>
                    </a:ext>
                  </a:extLst>
                </a:gridCol>
                <a:gridCol w="309365">
                  <a:extLst>
                    <a:ext uri="{9D8B030D-6E8A-4147-A177-3AD203B41FA5}">
                      <a16:colId xmlns:a16="http://schemas.microsoft.com/office/drawing/2014/main" val="3550236815"/>
                    </a:ext>
                  </a:extLst>
                </a:gridCol>
              </a:tblGrid>
              <a:tr h="296569"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4899203"/>
                  </a:ext>
                </a:extLst>
              </a:tr>
              <a:tr h="296569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ij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646034"/>
                  </a:ext>
                </a:extLst>
              </a:tr>
              <a:tr h="2965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1462123"/>
                  </a:ext>
                </a:extLst>
              </a:tr>
              <a:tr h="2965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5071893"/>
                  </a:ext>
                </a:extLst>
              </a:tr>
              <a:tr h="2965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82628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17293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38140" y="657957"/>
            <a:ext cx="9115720" cy="60485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largest number of coins F(</a:t>
            </a:r>
            <a:r>
              <a:rPr lang="en-US" sz="2200" dirty="0" err="1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j) the robot can bring to cell (</a:t>
            </a:r>
            <a:r>
              <a:rPr lang="en-US" sz="2200" dirty="0" err="1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aseline="-25000" dirty="0" err="1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row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</a:t>
            </a:r>
            <a:r>
              <a:rPr lang="en-US" sz="2200" baseline="-25000" dirty="0" err="1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col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) is the maximum of these two numbers, F(</a:t>
            </a:r>
            <a:r>
              <a:rPr lang="en-US" sz="2200" dirty="0" err="1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– 1, j)</a:t>
            </a:r>
            <a:r>
              <a:rPr lang="en-US" sz="22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top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 F(</a:t>
            </a:r>
            <a:r>
              <a:rPr lang="en-US" sz="2200" dirty="0" err="1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 -1)</a:t>
            </a:r>
            <a:r>
              <a:rPr lang="en-US" sz="22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left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,plus one possible coin at cell (</a:t>
            </a:r>
            <a:r>
              <a:rPr lang="en-US" sz="2200" dirty="0" err="1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aseline="-25000" dirty="0" err="1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row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</a:t>
            </a:r>
            <a:r>
              <a:rPr lang="en-US" sz="2200" baseline="-25000" dirty="0" err="1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col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) itself.  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Then, 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F(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j) = </a:t>
            </a:r>
          </a:p>
          <a:p>
            <a:pPr>
              <a:lnSpc>
                <a:spcPct val="150000"/>
              </a:lnSpc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F(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j)  = max{  F(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– 1, j)</a:t>
            </a:r>
            <a:r>
              <a:rPr lang="en-US" sz="2200" baseline="-250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top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 F(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 -1)</a:t>
            </a:r>
            <a:r>
              <a:rPr lang="en-US" sz="2200" baseline="-250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left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} + 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en-US" sz="2200" baseline="-250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ij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for 1 </a:t>
            </a:r>
            <a:r>
              <a:rPr lang="zh-CN" alt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≤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≤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n, 1 </a:t>
            </a:r>
            <a:r>
              <a:rPr lang="zh-CN" alt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≤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j </a:t>
            </a:r>
            <a:r>
              <a:rPr lang="zh-CN" alt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≤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m,					                          ……………….…8.5</a:t>
            </a:r>
          </a:p>
          <a:p>
            <a:pPr>
              <a:lnSpc>
                <a:spcPct val="150000"/>
              </a:lnSpc>
            </a:pP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F(0, j) = 0   for 1 </a:t>
            </a:r>
            <a:r>
              <a:rPr lang="zh-CN" alt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≤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j </a:t>
            </a:r>
            <a:r>
              <a:rPr lang="zh-CN" alt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≤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m  and   F(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0) = 0 for 1 </a:t>
            </a:r>
            <a:r>
              <a:rPr lang="zh-CN" alt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≤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≤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n,  </a:t>
            </a:r>
          </a:p>
          <a:p>
            <a:pPr>
              <a:lnSpc>
                <a:spcPct val="150000"/>
              </a:lnSpc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where 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en-US" sz="22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ij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= 1 if there is a coin in cell (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row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</a:t>
            </a:r>
            <a:r>
              <a:rPr lang="en-US" sz="22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col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), and 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en-US" sz="22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ij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= 0 otherwise.</a:t>
            </a:r>
          </a:p>
          <a:p>
            <a:pPr>
              <a:lnSpc>
                <a:spcPct val="150000"/>
              </a:lnSpc>
            </a:pP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50000"/>
              </a:lnSpc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Using these formulas 8.5, enter in the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</a:t>
            </a:r>
            <a:r>
              <a:rPr lang="en-US" sz="22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row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x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</a:t>
            </a:r>
            <a:r>
              <a:rPr lang="en-US" sz="22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col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table of F(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j) values either row by row or column by column, as is typical for dynamic program algorithms involving two-dimensional tables.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Left Brace 2"/>
          <p:cNvSpPr/>
          <p:nvPr/>
        </p:nvSpPr>
        <p:spPr>
          <a:xfrm>
            <a:off x="1620692" y="3112690"/>
            <a:ext cx="122548" cy="1139111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>
                <a:solidFill>
                  <a:srgbClr val="00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 </a:t>
            </a:r>
          </a:p>
        </p:txBody>
      </p:sp>
      <p:pic>
        <p:nvPicPr>
          <p:cNvPr id="4" name="Picture 3" descr="Emoticon making a point Stock Vector - 14709057">
            <a:extLst>
              <a:ext uri="{FF2B5EF4-FFF2-40B4-BE49-F238E27FC236}">
                <a16:creationId xmlns:a16="http://schemas.microsoft.com/office/drawing/2014/main" id="{7BC73D06-EB74-4586-AB6F-1278117BAF0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082148" flipH="1" flipV="1">
            <a:off x="698845" y="2653567"/>
            <a:ext cx="656296" cy="4266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8359194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83701" y="505713"/>
            <a:ext cx="9219415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Algorithm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RobotCoinCollection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( C[1 .. n, 1 ..m] )</a:t>
            </a: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//Apply dynamic programming to compute the largest number of </a:t>
            </a: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//coins a robot can collect on an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</a:t>
            </a:r>
            <a:r>
              <a:rPr lang="en-US" sz="20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row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x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</a:t>
            </a:r>
            <a:r>
              <a:rPr lang="en-US" sz="20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col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board by starting at (1, 1) </a:t>
            </a: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//and moving right and down from upper left to down right corner</a:t>
            </a: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Input: 	  Matrix C[1 .. n, 1 ..m]</a:t>
            </a:r>
            <a:r>
              <a:rPr lang="en-US" sz="20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row, col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whose elements are equal to 1 		  </a:t>
            </a: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       and 0 for cells with and without a coin, respectively</a:t>
            </a: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Output:	  Largest number of coins the robot can bring to cell (n, m)</a:t>
            </a:r>
          </a:p>
          <a:p>
            <a:r>
              <a:rPr lang="en-US" sz="20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 </a:t>
            </a:r>
          </a:p>
          <a:p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F[1, 1] </a:t>
            </a:r>
            <a:r>
              <a:rPr lang="zh-CN" alt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←</a:t>
            </a:r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 C[1, 1];</a:t>
            </a:r>
            <a:endParaRPr lang="en-US" sz="1600" dirty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2"/>
            </a:endParaRPr>
          </a:p>
          <a:p>
            <a:r>
              <a:rPr lang="en-US" b="1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for</a:t>
            </a:r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  j </a:t>
            </a:r>
            <a:r>
              <a:rPr lang="zh-CN" alt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←</a:t>
            </a:r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 2  </a:t>
            </a:r>
            <a:r>
              <a:rPr lang="en-US" b="1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to</a:t>
            </a:r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  m  </a:t>
            </a:r>
            <a:r>
              <a:rPr lang="en-US" b="1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do { 		 </a:t>
            </a:r>
            <a:r>
              <a:rPr lang="en-US" sz="16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//j refers to the columns</a:t>
            </a:r>
          </a:p>
          <a:p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       F[1, j] </a:t>
            </a:r>
            <a:r>
              <a:rPr lang="zh-CN" alt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←</a:t>
            </a:r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 F[1, j -1] + C[1, j]; }   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//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compute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nos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of coins at row 1 from col 2 thru col m,</a:t>
            </a:r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 </a:t>
            </a:r>
            <a:endParaRPr lang="en-US" sz="1600" dirty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2"/>
            </a:endParaRPr>
          </a:p>
          <a:p>
            <a:r>
              <a:rPr lang="en-US" b="1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			             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//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for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all the entries of the first row.</a:t>
            </a:r>
            <a:endParaRPr lang="en-US" sz="1600" dirty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2"/>
            </a:endParaRPr>
          </a:p>
          <a:p>
            <a:r>
              <a:rPr lang="en-US" b="1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for</a:t>
            </a:r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i</a:t>
            </a:r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 </a:t>
            </a:r>
            <a:r>
              <a:rPr lang="zh-CN" alt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←</a:t>
            </a:r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 2  </a:t>
            </a:r>
            <a:r>
              <a:rPr lang="en-US" b="1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to</a:t>
            </a:r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  n  </a:t>
            </a:r>
            <a:r>
              <a:rPr lang="en-US" b="1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do</a:t>
            </a:r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 {		</a:t>
            </a:r>
            <a:r>
              <a:rPr lang="en-US" sz="16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//</a:t>
            </a:r>
            <a:r>
              <a:rPr lang="en-US" sz="1600" dirty="0" err="1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 refers to the rows</a:t>
            </a:r>
          </a:p>
          <a:p>
            <a:pPr indent="457200"/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F[</a:t>
            </a:r>
            <a:r>
              <a:rPr lang="en-US" dirty="0" err="1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i</a:t>
            </a:r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, 1] </a:t>
            </a:r>
            <a:r>
              <a:rPr lang="zh-CN" alt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←</a:t>
            </a:r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 F[</a:t>
            </a:r>
            <a:r>
              <a:rPr lang="en-US" dirty="0" err="1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i</a:t>
            </a:r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 - 1, 1] + C[</a:t>
            </a:r>
            <a:r>
              <a:rPr lang="en-US" dirty="0" err="1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i</a:t>
            </a:r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, 1];    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//compute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nos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of coins at col 1 from row 2 thru row n.</a:t>
            </a:r>
            <a:endParaRPr lang="en-US" sz="1600" dirty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2"/>
            </a:endParaRPr>
          </a:p>
          <a:p>
            <a:pPr indent="457200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				//Add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nos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of coins at the current entry’ top to the  				                //current entry, for all the entries of the first col.</a:t>
            </a:r>
            <a:endParaRPr lang="en-US" sz="1600" dirty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2"/>
            </a:endParaRPr>
          </a:p>
          <a:p>
            <a:r>
              <a:rPr lang="en-US" sz="16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       </a:t>
            </a:r>
            <a:r>
              <a:rPr lang="en-US" b="1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for </a:t>
            </a:r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 j </a:t>
            </a:r>
            <a:r>
              <a:rPr lang="zh-CN" alt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←</a:t>
            </a:r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 2  </a:t>
            </a:r>
            <a:r>
              <a:rPr lang="en-US" b="1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to </a:t>
            </a:r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 m  </a:t>
            </a:r>
            <a:r>
              <a:rPr lang="en-US" b="1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do</a:t>
            </a:r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 { 	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// from col 2 to col m</a:t>
            </a:r>
            <a:endParaRPr lang="en-US" sz="1600" dirty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2"/>
            </a:endParaRPr>
          </a:p>
          <a:p>
            <a:pPr marL="457200" marR="0" indent="45720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F[</a:t>
            </a:r>
            <a:r>
              <a:rPr lang="en-US" dirty="0" err="1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i</a:t>
            </a:r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, j] </a:t>
            </a:r>
            <a:r>
              <a:rPr lang="zh-CN" alt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←</a:t>
            </a:r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 max ( F[</a:t>
            </a:r>
            <a:r>
              <a:rPr lang="en-US" dirty="0" err="1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i</a:t>
            </a:r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 - 1, j],  F[</a:t>
            </a:r>
            <a:r>
              <a:rPr lang="en-US" dirty="0" err="1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i</a:t>
            </a:r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, j - 1] )  + C[</a:t>
            </a:r>
            <a:r>
              <a:rPr lang="en-US" dirty="0" err="1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i</a:t>
            </a:r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, j]; }  </a:t>
            </a:r>
            <a:endParaRPr lang="en-US" sz="1600" dirty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2"/>
            </a:endParaRPr>
          </a:p>
          <a:p>
            <a:pPr marL="122682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//add current entry to max (total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nos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of coins at the current entry’s left, </a:t>
            </a:r>
            <a:endParaRPr lang="en-US" sz="1600" dirty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2"/>
            </a:endParaRPr>
          </a:p>
          <a:p>
            <a:pPr marL="122682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// total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nos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of coins at the current entry’ top) </a:t>
            </a:r>
            <a:endParaRPr lang="en-US" sz="1600" dirty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2"/>
            </a:endParaRPr>
          </a:p>
          <a:p>
            <a:r>
              <a:rPr lang="en-US" b="1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 F[n, m]</a:t>
            </a:r>
            <a:endParaRPr lang="en-US" sz="1600" dirty="0">
              <a:solidFill>
                <a:srgbClr val="00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pic>
        <p:nvPicPr>
          <p:cNvPr id="3" name="Picture 2" descr="Emoticon making a point Stock Vector - 14709057">
            <a:extLst>
              <a:ext uri="{FF2B5EF4-FFF2-40B4-BE49-F238E27FC236}">
                <a16:creationId xmlns:a16="http://schemas.microsoft.com/office/drawing/2014/main" id="{E6DC0D84-28EE-44F6-89F2-C1DC062DD3E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082148" flipH="1" flipV="1">
            <a:off x="698845" y="2653567"/>
            <a:ext cx="656296" cy="4266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604460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83701" y="505713"/>
            <a:ext cx="9219415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Algorithm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RobotCoinCollection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( C[1 .. n, 1 ..m] )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//Applies dynamic programming to compute the largest number of 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//coins a robot can collect on an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</a:t>
            </a:r>
            <a:r>
              <a:rPr lang="en-US" sz="22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row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x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</a:t>
            </a:r>
            <a:r>
              <a:rPr lang="en-US" sz="22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col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board by starting at (1, 1) 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//and moving right and down from upper left to down right corner</a:t>
            </a:r>
          </a:p>
          <a:p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Input: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Matrix C[1 .. n, 1 ..m]</a:t>
            </a:r>
            <a:r>
              <a:rPr lang="en-US" sz="22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row, col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whose elements are equal to 1 	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       and 0 for cells with and without a coin, respectively</a:t>
            </a:r>
          </a:p>
          <a:p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Output: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Largest number of coins the robot can bring to cell (n, m)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F[1, 1]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C[1, 1];</a:t>
            </a:r>
          </a:p>
          <a:p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for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j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2  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to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m  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do {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F[1, j]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F[1, j -1] + C[1, j]; } </a:t>
            </a:r>
          </a:p>
          <a:p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		              </a:t>
            </a:r>
          </a:p>
          <a:p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for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2  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to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n  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do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{</a:t>
            </a:r>
          </a:p>
          <a:p>
            <a:pPr indent="457200"/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1]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F[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- 1, 1] + C[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1]; </a:t>
            </a:r>
          </a:p>
          <a:p>
            <a:pPr indent="457200"/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for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j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2  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to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m  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do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{ </a:t>
            </a:r>
          </a:p>
          <a:p>
            <a:pPr marL="45720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max ( F[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- 1, j],  F[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 - 1] )  + C[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j]; }  </a:t>
            </a:r>
          </a:p>
          <a:p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return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F[n, m]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Cloud Callout 2"/>
          <p:cNvSpPr/>
          <p:nvPr/>
        </p:nvSpPr>
        <p:spPr>
          <a:xfrm>
            <a:off x="10536747" y="3598867"/>
            <a:ext cx="532737" cy="524786"/>
          </a:xfrm>
          <a:prstGeom prst="cloudCallout">
            <a:avLst>
              <a:gd name="adj1" fmla="val -41729"/>
              <a:gd name="adj2" fmla="val 11098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754639" y="4527144"/>
            <a:ext cx="25026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T(m, n) =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O(n*m)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5" name="Picture 4" descr="Emoticon making a point Stock Vector - 14709057">
            <a:extLst>
              <a:ext uri="{FF2B5EF4-FFF2-40B4-BE49-F238E27FC236}">
                <a16:creationId xmlns:a16="http://schemas.microsoft.com/office/drawing/2014/main" id="{38706A22-D387-4C5B-838E-E207B7701DF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405607" y="3598867"/>
            <a:ext cx="663542" cy="5247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5493275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55423" y="1459230"/>
            <a:ext cx="9030878" cy="4170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This algorithm is illustrated in Figure 8.3b for the coin setup in Figure 8.3a. Since computing the value of  F[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 by formula (8.5) </a:t>
            </a:r>
          </a:p>
          <a:p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F(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j)  = max{  F(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– 1, j)</a:t>
            </a:r>
            <a:r>
              <a:rPr lang="en-US" sz="2200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top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 F(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 -1)</a:t>
            </a:r>
            <a:r>
              <a:rPr lang="en-US" sz="2200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left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} + 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en-US" sz="2200" baseline="-250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ij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for 1 </a:t>
            </a:r>
            <a:r>
              <a:rPr lang="zh-CN" alt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≤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≤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n, 1 </a:t>
            </a:r>
            <a:r>
              <a:rPr lang="zh-CN" alt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≤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j </a:t>
            </a:r>
            <a:r>
              <a:rPr lang="zh-CN" alt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≤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m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F(0, j) = 0 for 1 </a:t>
            </a:r>
            <a:r>
              <a:rPr lang="zh-CN" alt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≤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j </a:t>
            </a:r>
            <a:r>
              <a:rPr lang="zh-CN" alt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≤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m and F(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0) = 0   for 1 </a:t>
            </a:r>
            <a:r>
              <a:rPr lang="zh-CN" alt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≤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≤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n       …………… …8.5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 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where  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en-US" sz="2200" baseline="-250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ij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= 1 if there is a coin in cell  (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j) , and  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en-US" sz="2200" baseline="-25000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ij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= 0 otherwise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For each cell of the table takes constant time,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time efficiency of the algorithm is   ϴ(n*m) 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Its space efficiency is, obviously, also  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ϴ(n*m).</a:t>
            </a:r>
            <a:endParaRPr lang="en-US" sz="22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Left Brace 2"/>
          <p:cNvSpPr/>
          <p:nvPr/>
        </p:nvSpPr>
        <p:spPr>
          <a:xfrm>
            <a:off x="1611983" y="2735305"/>
            <a:ext cx="131975" cy="846882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>
                <a:solidFill>
                  <a:srgbClr val="00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2"/>
              </a:rPr>
              <a:t> </a:t>
            </a:r>
          </a:p>
        </p:txBody>
      </p:sp>
      <p:sp>
        <p:nvSpPr>
          <p:cNvPr id="4" name="Cloud Callout 3"/>
          <p:cNvSpPr/>
          <p:nvPr/>
        </p:nvSpPr>
        <p:spPr>
          <a:xfrm>
            <a:off x="10933045" y="2093631"/>
            <a:ext cx="532737" cy="524786"/>
          </a:xfrm>
          <a:prstGeom prst="cloudCallout">
            <a:avLst>
              <a:gd name="adj1" fmla="val -41729"/>
              <a:gd name="adj2" fmla="val 11098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Emoticon making a point Stock Vector - 14709057">
            <a:extLst>
              <a:ext uri="{FF2B5EF4-FFF2-40B4-BE49-F238E27FC236}">
                <a16:creationId xmlns:a16="http://schemas.microsoft.com/office/drawing/2014/main" id="{1F9ECF56-490F-4588-A517-F2A74284271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802240" y="2093631"/>
            <a:ext cx="663542" cy="5247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7178667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920156"/>
              </p:ext>
            </p:extLst>
          </p:nvPr>
        </p:nvGraphicFramePr>
        <p:xfrm>
          <a:off x="2243130" y="1364201"/>
          <a:ext cx="5769204" cy="43811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4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41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41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41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41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41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41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3018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018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018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018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018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018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 Box 153"/>
          <p:cNvSpPr txBox="1">
            <a:spLocks noChangeArrowheads="1"/>
          </p:cNvSpPr>
          <p:nvPr/>
        </p:nvSpPr>
        <p:spPr bwMode="auto">
          <a:xfrm>
            <a:off x="8100321" y="3373225"/>
            <a:ext cx="2401139" cy="859410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>
                <a:lumMod val="100000"/>
                <a:lumOff val="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Figure 8.3 (a)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Coins to collect.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EC8AA6-685E-4F19-AA1C-FA0FA4C6ADD0}"/>
              </a:ext>
            </a:extLst>
          </p:cNvPr>
          <p:cNvSpPr txBox="1"/>
          <p:nvPr/>
        </p:nvSpPr>
        <p:spPr>
          <a:xfrm>
            <a:off x="1072464" y="3044130"/>
            <a:ext cx="984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row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79F7A0-8289-4460-9678-C756695F5CFE}"/>
              </a:ext>
            </a:extLst>
          </p:cNvPr>
          <p:cNvSpPr txBox="1"/>
          <p:nvPr/>
        </p:nvSpPr>
        <p:spPr>
          <a:xfrm>
            <a:off x="3595314" y="756699"/>
            <a:ext cx="2500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 column</a:t>
            </a:r>
          </a:p>
        </p:txBody>
      </p:sp>
      <p:pic>
        <p:nvPicPr>
          <p:cNvPr id="6" name="Picture 5" descr="Emoticon making a point Stock Vector - 14709057">
            <a:extLst>
              <a:ext uri="{FF2B5EF4-FFF2-40B4-BE49-F238E27FC236}">
                <a16:creationId xmlns:a16="http://schemas.microsoft.com/office/drawing/2014/main" id="{98A4AFE9-D254-4440-A45A-8C5F8C5EB876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169689" y="2315102"/>
            <a:ext cx="663542" cy="5247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121590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863522"/>
              </p:ext>
            </p:extLst>
          </p:nvPr>
        </p:nvGraphicFramePr>
        <p:xfrm>
          <a:off x="1526732" y="1450418"/>
          <a:ext cx="4873659" cy="36198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6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6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6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62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62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62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62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033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33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2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33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33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33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33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407463" y="5296758"/>
            <a:ext cx="493276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F[1, 1] </a:t>
            </a: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</a:rPr>
              <a:t>←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 C[1, 1]; </a:t>
            </a: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F[1, j] </a:t>
            </a: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</a:rPr>
              <a:t>←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 F[1, j -1] + C[1, j], 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2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</a:rPr>
              <a:t>≤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j 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</a:rPr>
              <a:t>≤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m;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6638603" y="5022978"/>
            <a:ext cx="42678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Figure  8.3  (b)    </a:t>
            </a:r>
          </a:p>
          <a:p>
            <a:r>
              <a:rPr lang="en-US" sz="22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Dynamic programming algorithm results.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726137"/>
              </p:ext>
            </p:extLst>
          </p:nvPr>
        </p:nvGraphicFramePr>
        <p:xfrm>
          <a:off x="7016085" y="229554"/>
          <a:ext cx="4324852" cy="36201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78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8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78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78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78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78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78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0336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336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336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336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336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336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7618" marR="676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 Box 153"/>
          <p:cNvSpPr txBox="1">
            <a:spLocks noChangeArrowheads="1"/>
          </p:cNvSpPr>
          <p:nvPr/>
        </p:nvSpPr>
        <p:spPr bwMode="auto">
          <a:xfrm>
            <a:off x="8179833" y="3929816"/>
            <a:ext cx="2401139" cy="859410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>
                <a:lumMod val="100000"/>
                <a:lumOff val="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Figure 8.3 (a)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Coins to collect.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F7C8C37-1B70-45E2-9919-49136762BF20}"/>
              </a:ext>
            </a:extLst>
          </p:cNvPr>
          <p:cNvSpPr/>
          <p:nvPr/>
        </p:nvSpPr>
        <p:spPr>
          <a:xfrm>
            <a:off x="1526732" y="929903"/>
            <a:ext cx="7681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F[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, j] </a:t>
            </a:r>
            <a:endParaRPr lang="en-US" dirty="0"/>
          </a:p>
        </p:txBody>
      </p:sp>
      <p:pic>
        <p:nvPicPr>
          <p:cNvPr id="9" name="Picture 8" descr="Emoticon making a point Stock Vector - 14709057">
            <a:extLst>
              <a:ext uri="{FF2B5EF4-FFF2-40B4-BE49-F238E27FC236}">
                <a16:creationId xmlns:a16="http://schemas.microsoft.com/office/drawing/2014/main" id="{5BDD24C5-6CEF-4886-82B5-66F457A4C93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646" y="3696734"/>
            <a:ext cx="600834" cy="4661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6525592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9262976"/>
              </p:ext>
            </p:extLst>
          </p:nvPr>
        </p:nvGraphicFramePr>
        <p:xfrm>
          <a:off x="1605887" y="1640266"/>
          <a:ext cx="4653509" cy="39686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47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4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47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47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47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47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47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6144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144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144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144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144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144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3" name="AutoShape 4"/>
          <p:cNvCxnSpPr>
            <a:cxnSpLocks noChangeShapeType="1"/>
          </p:cNvCxnSpPr>
          <p:nvPr/>
        </p:nvCxnSpPr>
        <p:spPr bwMode="auto">
          <a:xfrm>
            <a:off x="2575728" y="2660774"/>
            <a:ext cx="696061" cy="1522"/>
          </a:xfrm>
          <a:prstGeom prst="straightConnector1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" name="AutoShape 5"/>
          <p:cNvCxnSpPr>
            <a:cxnSpLocks noChangeShapeType="1"/>
          </p:cNvCxnSpPr>
          <p:nvPr/>
        </p:nvCxnSpPr>
        <p:spPr bwMode="auto">
          <a:xfrm flipH="1">
            <a:off x="3271789" y="2648932"/>
            <a:ext cx="8739" cy="630139"/>
          </a:xfrm>
          <a:prstGeom prst="straightConnector1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" name="AutoShape 11"/>
          <p:cNvCxnSpPr>
            <a:cxnSpLocks noChangeShapeType="1"/>
          </p:cNvCxnSpPr>
          <p:nvPr/>
        </p:nvCxnSpPr>
        <p:spPr bwMode="auto">
          <a:xfrm flipH="1">
            <a:off x="2575728" y="2648932"/>
            <a:ext cx="7216" cy="630139"/>
          </a:xfrm>
          <a:prstGeom prst="straightConnector1">
            <a:avLst/>
          </a:prstGeom>
          <a:noFill/>
          <a:ln w="28575">
            <a:solidFill>
              <a:srgbClr val="0070C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AutoShape 6"/>
          <p:cNvCxnSpPr>
            <a:cxnSpLocks noChangeShapeType="1"/>
          </p:cNvCxnSpPr>
          <p:nvPr/>
        </p:nvCxnSpPr>
        <p:spPr bwMode="auto">
          <a:xfrm>
            <a:off x="3313516" y="3354484"/>
            <a:ext cx="1220777" cy="1458"/>
          </a:xfrm>
          <a:prstGeom prst="straightConnector1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AutoShape 7"/>
          <p:cNvCxnSpPr>
            <a:cxnSpLocks noChangeShapeType="1"/>
          </p:cNvCxnSpPr>
          <p:nvPr/>
        </p:nvCxnSpPr>
        <p:spPr bwMode="auto">
          <a:xfrm flipH="1">
            <a:off x="4609707" y="3365845"/>
            <a:ext cx="623" cy="653442"/>
          </a:xfrm>
          <a:prstGeom prst="straightConnector1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AutoShape 12"/>
          <p:cNvCxnSpPr>
            <a:cxnSpLocks noChangeShapeType="1"/>
          </p:cNvCxnSpPr>
          <p:nvPr/>
        </p:nvCxnSpPr>
        <p:spPr bwMode="auto">
          <a:xfrm>
            <a:off x="2565467" y="3279071"/>
            <a:ext cx="639646" cy="0"/>
          </a:xfrm>
          <a:prstGeom prst="straightConnector1">
            <a:avLst/>
          </a:prstGeom>
          <a:noFill/>
          <a:ln w="28575">
            <a:solidFill>
              <a:srgbClr val="0070C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AutoShape 8"/>
          <p:cNvCxnSpPr>
            <a:cxnSpLocks noChangeShapeType="1"/>
          </p:cNvCxnSpPr>
          <p:nvPr/>
        </p:nvCxnSpPr>
        <p:spPr bwMode="auto">
          <a:xfrm>
            <a:off x="4609707" y="4013329"/>
            <a:ext cx="1272619" cy="5958"/>
          </a:xfrm>
          <a:prstGeom prst="straightConnector1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AutoShape 9"/>
          <p:cNvCxnSpPr>
            <a:cxnSpLocks noChangeShapeType="1"/>
          </p:cNvCxnSpPr>
          <p:nvPr/>
        </p:nvCxnSpPr>
        <p:spPr bwMode="auto">
          <a:xfrm>
            <a:off x="5920034" y="4013329"/>
            <a:ext cx="0" cy="615232"/>
          </a:xfrm>
          <a:prstGeom prst="straightConnector1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AutoShape 10"/>
          <p:cNvCxnSpPr>
            <a:cxnSpLocks noChangeShapeType="1"/>
          </p:cNvCxnSpPr>
          <p:nvPr/>
        </p:nvCxnSpPr>
        <p:spPr bwMode="auto">
          <a:xfrm>
            <a:off x="5920034" y="4722485"/>
            <a:ext cx="0" cy="603659"/>
          </a:xfrm>
          <a:prstGeom prst="straightConnector1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Rectangle 23"/>
          <p:cNvSpPr/>
          <p:nvPr/>
        </p:nvSpPr>
        <p:spPr>
          <a:xfrm>
            <a:off x="1605887" y="5652134"/>
            <a:ext cx="542306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Figure  8.3  (c)    Two paths to collect 5 coins, the maximum number of coins possible.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7928886"/>
              </p:ext>
            </p:extLst>
          </p:nvPr>
        </p:nvGraphicFramePr>
        <p:xfrm>
          <a:off x="6718934" y="1706248"/>
          <a:ext cx="4929727" cy="36198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6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6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6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62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62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62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230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033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33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2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33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33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33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33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14" name="AutoShape 4"/>
          <p:cNvCxnSpPr>
            <a:cxnSpLocks noChangeShapeType="1"/>
          </p:cNvCxnSpPr>
          <p:nvPr/>
        </p:nvCxnSpPr>
        <p:spPr bwMode="auto">
          <a:xfrm>
            <a:off x="7848768" y="2773417"/>
            <a:ext cx="696061" cy="1522"/>
          </a:xfrm>
          <a:prstGeom prst="straightConnector1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AutoShape 4"/>
          <p:cNvCxnSpPr>
            <a:cxnSpLocks noChangeShapeType="1"/>
          </p:cNvCxnSpPr>
          <p:nvPr/>
        </p:nvCxnSpPr>
        <p:spPr bwMode="auto">
          <a:xfrm>
            <a:off x="8532184" y="2788619"/>
            <a:ext cx="12645" cy="573816"/>
          </a:xfrm>
          <a:prstGeom prst="straightConnector1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AutoShape 4"/>
          <p:cNvCxnSpPr>
            <a:cxnSpLocks noChangeShapeType="1"/>
          </p:cNvCxnSpPr>
          <p:nvPr/>
        </p:nvCxnSpPr>
        <p:spPr bwMode="auto">
          <a:xfrm>
            <a:off x="8532184" y="3384889"/>
            <a:ext cx="696061" cy="1522"/>
          </a:xfrm>
          <a:prstGeom prst="straightConnector1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AutoShape 4"/>
          <p:cNvCxnSpPr>
            <a:cxnSpLocks noChangeShapeType="1"/>
          </p:cNvCxnSpPr>
          <p:nvPr/>
        </p:nvCxnSpPr>
        <p:spPr bwMode="auto">
          <a:xfrm>
            <a:off x="9252139" y="3386608"/>
            <a:ext cx="696061" cy="1522"/>
          </a:xfrm>
          <a:prstGeom prst="straightConnector1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AutoShape 4"/>
          <p:cNvCxnSpPr>
            <a:cxnSpLocks noChangeShapeType="1"/>
          </p:cNvCxnSpPr>
          <p:nvPr/>
        </p:nvCxnSpPr>
        <p:spPr bwMode="auto">
          <a:xfrm>
            <a:off x="9959449" y="3384889"/>
            <a:ext cx="12645" cy="573816"/>
          </a:xfrm>
          <a:prstGeom prst="straightConnector1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AutoShape 4"/>
          <p:cNvCxnSpPr>
            <a:cxnSpLocks noChangeShapeType="1"/>
          </p:cNvCxnSpPr>
          <p:nvPr/>
        </p:nvCxnSpPr>
        <p:spPr bwMode="auto">
          <a:xfrm>
            <a:off x="9972094" y="3960424"/>
            <a:ext cx="696061" cy="1522"/>
          </a:xfrm>
          <a:prstGeom prst="straightConnector1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AutoShape 4"/>
          <p:cNvCxnSpPr>
            <a:cxnSpLocks noChangeShapeType="1"/>
          </p:cNvCxnSpPr>
          <p:nvPr/>
        </p:nvCxnSpPr>
        <p:spPr bwMode="auto">
          <a:xfrm>
            <a:off x="10680800" y="3957183"/>
            <a:ext cx="696061" cy="1522"/>
          </a:xfrm>
          <a:prstGeom prst="straightConnector1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AutoShape 4"/>
          <p:cNvCxnSpPr>
            <a:cxnSpLocks noChangeShapeType="1"/>
          </p:cNvCxnSpPr>
          <p:nvPr/>
        </p:nvCxnSpPr>
        <p:spPr bwMode="auto">
          <a:xfrm>
            <a:off x="11359779" y="3957183"/>
            <a:ext cx="12645" cy="573816"/>
          </a:xfrm>
          <a:prstGeom prst="straightConnector1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AutoShape 4"/>
          <p:cNvCxnSpPr>
            <a:cxnSpLocks noChangeShapeType="1"/>
          </p:cNvCxnSpPr>
          <p:nvPr/>
        </p:nvCxnSpPr>
        <p:spPr bwMode="auto">
          <a:xfrm>
            <a:off x="11376861" y="4530999"/>
            <a:ext cx="12645" cy="573816"/>
          </a:xfrm>
          <a:prstGeom prst="straightConnector1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TextBox 19"/>
          <p:cNvSpPr txBox="1"/>
          <p:nvPr/>
        </p:nvSpPr>
        <p:spPr>
          <a:xfrm>
            <a:off x="8142136" y="5608948"/>
            <a:ext cx="3217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</a:t>
            </a:r>
            <a:r>
              <a:rPr lang="en-US" dirty="0" err="1"/>
              <a:t>backtrace</a:t>
            </a:r>
            <a:endParaRPr lang="en-US" dirty="0"/>
          </a:p>
        </p:txBody>
      </p:sp>
      <p:pic>
        <p:nvPicPr>
          <p:cNvPr id="28" name="Picture 27" descr="Emoticon making a point Stock Vector - 14709057">
            <a:extLst>
              <a:ext uri="{FF2B5EF4-FFF2-40B4-BE49-F238E27FC236}">
                <a16:creationId xmlns:a16="http://schemas.microsoft.com/office/drawing/2014/main" id="{FA177A92-8506-493D-BE2F-940309F416B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185226" y="5715887"/>
            <a:ext cx="556694" cy="3693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0354604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53820" y="414162"/>
            <a:ext cx="9040306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Tracing the computation </a:t>
            </a:r>
            <a:r>
              <a:rPr lang="en-US" sz="3200" b="1" i="1" dirty="0">
                <a:solidFill>
                  <a:srgbClr val="0000FF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backward</a:t>
            </a:r>
            <a:r>
              <a:rPr lang="en-US" sz="3200" dirty="0">
                <a:solidFill>
                  <a:srgbClr val="0000FF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sz="3200" i="1" dirty="0">
                <a:solidFill>
                  <a:srgbClr val="0000FF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makes it possible to get an optimal path</a:t>
            </a:r>
            <a:r>
              <a:rPr lang="en-US" sz="32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0000"/>
              </a:solidFill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if F(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– 1, j)</a:t>
            </a:r>
            <a:r>
              <a:rPr lang="en-US" sz="24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top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&gt; F(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 -1)</a:t>
            </a:r>
            <a:r>
              <a:rPr lang="en-US" sz="24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left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an optimal path to cell 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 j) must come from the adjacent cell 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– 1, j) above the cell 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j);  </a:t>
            </a:r>
          </a:p>
          <a:p>
            <a:pPr marL="342900" marR="0" lvl="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if F(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– 1, j) &lt; F(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 -1), and optimal path to cell 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 j) must come from the adjacent cell 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j-1) on the left of the cell 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j); and </a:t>
            </a:r>
          </a:p>
          <a:p>
            <a:pPr marL="342900" marR="0" lvl="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if F(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– 1, j) = F(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 -1), it can reach cell 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 j) from either direction. </a:t>
            </a:r>
          </a:p>
          <a:p>
            <a:pPr>
              <a:spcAft>
                <a:spcPts val="120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As shown in Figure 8.3c, the algorithm yields two optimal paths for the instance Figure 8.3a.  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If ties are ignored, one optimal path can be obtained in 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ϴ(n + m)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time.</a:t>
            </a:r>
            <a:endParaRPr lang="en-US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2" descr="Emoticon making a point Stock Vector - 14709057">
            <a:extLst>
              <a:ext uri="{FF2B5EF4-FFF2-40B4-BE49-F238E27FC236}">
                <a16:creationId xmlns:a16="http://schemas.microsoft.com/office/drawing/2014/main" id="{2EBCE019-B6F9-4649-93A4-52D3006D19B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137432" y="6074506"/>
            <a:ext cx="556694" cy="3693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378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20390" y="1377988"/>
            <a:ext cx="795963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32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Three Basic Examples</a:t>
            </a:r>
          </a:p>
          <a:p>
            <a:endParaRPr lang="en-US" sz="3200" dirty="0">
              <a:solidFill>
                <a:srgbClr val="000000"/>
              </a:solidFill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Consider three typical examples use the dynamic programming approach : </a:t>
            </a:r>
          </a:p>
          <a:p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Coin-row problem,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Change-making problem and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Coin-collecting problem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.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" name="Picture 3" descr="Image result for smiley face images">
            <a:extLst>
              <a:ext uri="{FF2B5EF4-FFF2-40B4-BE49-F238E27FC236}">
                <a16:creationId xmlns:a16="http://schemas.microsoft.com/office/drawing/2014/main" id="{CB2DC74F-8D07-429A-B1B9-623DB9BCBBE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503" y="1788069"/>
            <a:ext cx="586105" cy="4254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5132860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55423" y="1168280"/>
            <a:ext cx="902145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Algorithm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RobotCoinCollection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( C[1 .. n=5, 1 ..m=6] )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//Applies dynamic programming to compute the largest number of 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//coins a robot can collect on an n x m board by starting at (1, 1) and 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//moving right and down from upper left to down right corner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Input: 	   Matrix C[1 .. n, 1 ..m] whose elements are equal to 1 and 0 		   for cells with and without a coin, respectively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6003123"/>
              </p:ext>
            </p:extLst>
          </p:nvPr>
        </p:nvGraphicFramePr>
        <p:xfrm>
          <a:off x="2804784" y="3584862"/>
          <a:ext cx="3831688" cy="25331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7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7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7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73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73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73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73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2218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218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>
                            <a:glow rad="2286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  <a:outerShdw blurRad="50800" dist="38100" dir="10800000" algn="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18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ysClr val="windowText" lastClr="000000"/>
                          </a:solidFill>
                          <a:effectLst>
                            <a:glow rad="2286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>
                            <a:glow rad="2286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218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>
                            <a:glow rad="2286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>
                            <a:glow rad="2286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218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>
                            <a:glow rad="2286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>
                            <a:glow rad="2286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218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>
                            <a:glow rad="2286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>
                            <a:glow rad="2286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6949563" y="5687109"/>
            <a:ext cx="371127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Figure 8.3 (a)  Coins to collect.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89055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309059"/>
              </p:ext>
            </p:extLst>
          </p:nvPr>
        </p:nvGraphicFramePr>
        <p:xfrm>
          <a:off x="6647637" y="1860667"/>
          <a:ext cx="3461129" cy="29448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44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44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44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44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44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9444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44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9080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80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80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80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80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080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DC69745-CD09-43B2-966D-2C391DB8D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0735431"/>
              </p:ext>
            </p:extLst>
          </p:nvPr>
        </p:nvGraphicFramePr>
        <p:xfrm>
          <a:off x="1712676" y="1860663"/>
          <a:ext cx="3831688" cy="29448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7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7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7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73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73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73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73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9080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80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>
                            <a:glow rad="2286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  <a:outerShdw blurRad="50800" dist="38100" dir="10800000" algn="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80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ysClr val="windowText" lastClr="000000"/>
                          </a:solidFill>
                          <a:effectLst>
                            <a:glow rad="2286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>
                            <a:glow rad="2286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80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>
                            <a:glow rad="2286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>
                            <a:glow rad="2286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80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>
                            <a:glow rad="2286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>
                            <a:glow rad="2286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080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>
                            <a:glow rad="2286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>
                            <a:glow rad="2286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739560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9926305"/>
              </p:ext>
            </p:extLst>
          </p:nvPr>
        </p:nvGraphicFramePr>
        <p:xfrm>
          <a:off x="1874442" y="2343590"/>
          <a:ext cx="3517689" cy="29637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2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5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25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25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25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25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0252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939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39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39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39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9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39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137883"/>
              </p:ext>
            </p:extLst>
          </p:nvPr>
        </p:nvGraphicFramePr>
        <p:xfrm>
          <a:off x="6634977" y="2343590"/>
          <a:ext cx="3413998" cy="29637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7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77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77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77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77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877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877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939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39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39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39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9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39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874442" y="1594643"/>
            <a:ext cx="87395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Given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634976" y="1594642"/>
            <a:ext cx="112328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it yields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64690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741237"/>
              </p:ext>
            </p:extLst>
          </p:nvPr>
        </p:nvGraphicFramePr>
        <p:xfrm>
          <a:off x="1572781" y="2522696"/>
          <a:ext cx="3743936" cy="30673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4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48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48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48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48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48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48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112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2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12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2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12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12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5212024"/>
              </p:ext>
            </p:extLst>
          </p:nvPr>
        </p:nvGraphicFramePr>
        <p:xfrm>
          <a:off x="6408733" y="2522696"/>
          <a:ext cx="3885336" cy="30673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5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5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5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50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50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50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50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112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2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12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2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12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12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470049" y="1849167"/>
            <a:ext cx="87395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Given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8733" y="1849167"/>
            <a:ext cx="112328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it yields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03902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534641"/>
              </p:ext>
            </p:extLst>
          </p:nvPr>
        </p:nvGraphicFramePr>
        <p:xfrm>
          <a:off x="6925912" y="2400308"/>
          <a:ext cx="3770725" cy="31579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8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8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8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8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8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8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8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263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3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63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63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63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63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1265054"/>
              </p:ext>
            </p:extLst>
          </p:nvPr>
        </p:nvGraphicFramePr>
        <p:xfrm>
          <a:off x="1256288" y="1894543"/>
          <a:ext cx="3885336" cy="30673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5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5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5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50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50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50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50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112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2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12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2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12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12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5645426" y="3554233"/>
            <a:ext cx="731520" cy="3180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79055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5935252"/>
              </p:ext>
            </p:extLst>
          </p:nvPr>
        </p:nvGraphicFramePr>
        <p:xfrm>
          <a:off x="6575493" y="1000375"/>
          <a:ext cx="3904187" cy="31579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77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7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77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77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77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77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774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263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3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63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63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63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63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348668"/>
              </p:ext>
            </p:extLst>
          </p:nvPr>
        </p:nvGraphicFramePr>
        <p:xfrm>
          <a:off x="1614440" y="1000375"/>
          <a:ext cx="3770725" cy="31579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8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8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8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8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8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8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8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263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3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63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63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63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63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6" name="Straight Arrow Connector 5"/>
          <p:cNvCxnSpPr>
            <a:cxnSpLocks/>
            <a:stCxn id="5" idx="3"/>
          </p:cNvCxnSpPr>
          <p:nvPr/>
        </p:nvCxnSpPr>
        <p:spPr>
          <a:xfrm>
            <a:off x="5385165" y="2579365"/>
            <a:ext cx="1111429" cy="19866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EF3D00E-E1E0-4F86-9C37-1DE573B15C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2044445"/>
              </p:ext>
            </p:extLst>
          </p:nvPr>
        </p:nvGraphicFramePr>
        <p:xfrm>
          <a:off x="4415609" y="4182266"/>
          <a:ext cx="3831688" cy="25331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7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7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7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73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73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73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73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2218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218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>
                            <a:glow rad="2286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  <a:outerShdw blurRad="50800" dist="38100" dir="10800000" algn="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18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ysClr val="windowText" lastClr="000000"/>
                          </a:solidFill>
                          <a:effectLst>
                            <a:glow rad="2286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>
                            <a:glow rad="2286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218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>
                            <a:glow rad="2286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>
                            <a:glow rad="2286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218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>
                            <a:glow rad="2286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>
                            <a:glow rad="2286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218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>
                            <a:glow rad="2286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>
                            <a:glow rad="2286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364170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7BC5B-5853-45BB-A585-BEDCE6E0F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3329" y="2394222"/>
            <a:ext cx="7105106" cy="1325563"/>
          </a:xfrm>
        </p:spPr>
        <p:txBody>
          <a:bodyPr>
            <a:normAutofit/>
          </a:bodyPr>
          <a:lstStyle/>
          <a:p>
            <a:r>
              <a:rPr lang="en-US" sz="2800" dirty="0"/>
              <a:t>End of Chapter 06_02 Dynamic Programming</a:t>
            </a:r>
          </a:p>
        </p:txBody>
      </p:sp>
    </p:spTree>
    <p:extLst>
      <p:ext uri="{BB962C8B-B14F-4D97-AF65-F5344CB8AC3E}">
        <p14:creationId xmlns:p14="http://schemas.microsoft.com/office/powerpoint/2010/main" val="57605329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EE48A62-4C7D-476D-A8CF-000BD7B09092}"/>
              </a:ext>
            </a:extLst>
          </p:cNvPr>
          <p:cNvSpPr/>
          <p:nvPr/>
        </p:nvSpPr>
        <p:spPr>
          <a:xfrm>
            <a:off x="3685896" y="3136612"/>
            <a:ext cx="5248040" cy="150810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Chapter 06_03</a:t>
            </a:r>
          </a:p>
          <a:p>
            <a:pPr algn="ctr"/>
            <a:r>
              <a:rPr lang="en-US" sz="32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Dynamic Programming</a:t>
            </a:r>
          </a:p>
          <a:p>
            <a:pPr algn="ctr"/>
            <a:r>
              <a:rPr lang="en-US" sz="2800" dirty="0" err="1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Warshall’s</a:t>
            </a:r>
            <a:r>
              <a:rPr lang="en-US" sz="28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 (and Floyd’s) Algorithms</a:t>
            </a:r>
          </a:p>
        </p:txBody>
      </p:sp>
    </p:spTree>
    <p:extLst>
      <p:ext uri="{BB962C8B-B14F-4D97-AF65-F5344CB8AC3E}">
        <p14:creationId xmlns:p14="http://schemas.microsoft.com/office/powerpoint/2010/main" val="193913408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5794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57716" y="179249"/>
            <a:ext cx="8348434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Example 1:   Coin-row problem </a:t>
            </a:r>
          </a:p>
          <a:p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Given:    A row of n coins of positive integer c</a:t>
            </a:r>
            <a:r>
              <a:rPr lang="en-US" sz="24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c</a:t>
            </a:r>
            <a:r>
              <a:rPr lang="en-US" sz="24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…,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en-US" sz="24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 not 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    necessarily distinct. 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Output:   Pick up the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maximum amount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of money subject to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	   constraint that 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no two coins adjacent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in the initial row </a:t>
            </a:r>
          </a:p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    can be picked up.</a:t>
            </a:r>
          </a:p>
          <a:p>
            <a:endParaRPr lang="en-US" sz="8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Solution: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Let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F(n) be the maximum amount </a:t>
            </a: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that can be picked up from the row of n coins. </a:t>
            </a:r>
          </a:p>
          <a:p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To </a:t>
            </a: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derive a recurrence for F(n),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we </a:t>
            </a:r>
            <a:r>
              <a:rPr lang="en-US" sz="2400" i="1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partition all the allow coin selections into two groups: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those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are current coin </a:t>
            </a:r>
            <a:r>
              <a:rPr lang="en-US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en-US" sz="2400" i="1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and coins constituting F(n-2),        i.e.,  </a:t>
            </a:r>
            <a:r>
              <a:rPr lang="en-US" sz="2400" i="1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en-US" sz="2400" i="1" baseline="-2500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</a:t>
            </a:r>
            <a:r>
              <a:rPr lang="en-US" sz="2400" i="1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+ </a:t>
            </a:r>
            <a:r>
              <a:rPr lang="en-US" sz="2400" i="1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F(n-2), 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and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those 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are coins constituting </a:t>
            </a:r>
            <a:r>
              <a:rPr lang="en-US" sz="2400" i="1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F(n-1)</a:t>
            </a: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.</a:t>
            </a:r>
            <a:endParaRPr lang="en-US" sz="1200" dirty="0">
              <a:solidFill>
                <a:srgbClr val="000000"/>
              </a:solidFill>
              <a:highlight>
                <a:srgbClr val="FFFF00"/>
              </a:highlight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…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" name="Picture 3" descr="Image result for smiley face images">
            <a:extLst>
              <a:ext uri="{FF2B5EF4-FFF2-40B4-BE49-F238E27FC236}">
                <a16:creationId xmlns:a16="http://schemas.microsoft.com/office/drawing/2014/main" id="{E489A4B0-5D44-42C3-9D13-EB855F52370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663" y="1561647"/>
            <a:ext cx="586105" cy="425450"/>
          </a:xfrm>
          <a:prstGeom prst="rect">
            <a:avLst/>
          </a:prstGeom>
          <a:noFill/>
        </p:spPr>
      </p:pic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7CD15F82-9EE9-4994-8A0C-E0E882013E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1514427"/>
              </p:ext>
            </p:extLst>
          </p:nvPr>
        </p:nvGraphicFramePr>
        <p:xfrm>
          <a:off x="7143932" y="5680891"/>
          <a:ext cx="365469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0939">
                  <a:extLst>
                    <a:ext uri="{9D8B030D-6E8A-4147-A177-3AD203B41FA5}">
                      <a16:colId xmlns:a16="http://schemas.microsoft.com/office/drawing/2014/main" val="3109625370"/>
                    </a:ext>
                  </a:extLst>
                </a:gridCol>
                <a:gridCol w="730939">
                  <a:extLst>
                    <a:ext uri="{9D8B030D-6E8A-4147-A177-3AD203B41FA5}">
                      <a16:colId xmlns:a16="http://schemas.microsoft.com/office/drawing/2014/main" val="1233496325"/>
                    </a:ext>
                  </a:extLst>
                </a:gridCol>
                <a:gridCol w="730939">
                  <a:extLst>
                    <a:ext uri="{9D8B030D-6E8A-4147-A177-3AD203B41FA5}">
                      <a16:colId xmlns:a16="http://schemas.microsoft.com/office/drawing/2014/main" val="662941658"/>
                    </a:ext>
                  </a:extLst>
                </a:gridCol>
                <a:gridCol w="730939">
                  <a:extLst>
                    <a:ext uri="{9D8B030D-6E8A-4147-A177-3AD203B41FA5}">
                      <a16:colId xmlns:a16="http://schemas.microsoft.com/office/drawing/2014/main" val="110872822"/>
                    </a:ext>
                  </a:extLst>
                </a:gridCol>
                <a:gridCol w="730939">
                  <a:extLst>
                    <a:ext uri="{9D8B030D-6E8A-4147-A177-3AD203B41FA5}">
                      <a16:colId xmlns:a16="http://schemas.microsoft.com/office/drawing/2014/main" val="23119719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rgbClr val="0000FF"/>
                          </a:solidFill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F(n-2)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F(n-1)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F(n)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2848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b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600" i="1" baseline="-25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1600" b="0" i="1" baseline="-2500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-2</a:t>
                      </a:r>
                      <a:endParaRPr lang="en-US" sz="1600" b="0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600" i="1" baseline="-25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1600" b="0" i="1" baseline="-2500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-1</a:t>
                      </a:r>
                      <a:endParaRPr lang="en-US" sz="1600" b="0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i="1" dirty="0" err="1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600" i="1" baseline="-25000" dirty="0" err="1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n</a:t>
                      </a:r>
                      <a:endParaRPr lang="en-US" sz="1600" b="0" dirty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89732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7144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1873" y="1359777"/>
            <a:ext cx="865682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Example 1:   Coin-row problem 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…</a:t>
            </a:r>
          </a:p>
          <a:p>
            <a:pPr marL="919163" lvl="1" indent="-461963">
              <a:buFont typeface="Arial" panose="020B0604020202020204" pitchFamily="34" charset="0"/>
              <a:buChar char="•"/>
            </a:pPr>
            <a:r>
              <a:rPr lang="en-US" sz="2400" i="1" dirty="0" err="1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en-US" sz="2400" i="1" baseline="-25000" dirty="0" err="1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</a:t>
            </a:r>
            <a:r>
              <a:rPr lang="en-US" sz="2400" i="1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+ F(n – 2)</a:t>
            </a:r>
            <a:r>
              <a:rPr lang="en-US" sz="24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is the largest amount obtained </a:t>
            </a:r>
            <a:r>
              <a:rPr lang="en-US" sz="2400" i="1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from the first group.</a:t>
            </a:r>
            <a:endParaRPr lang="en-US" sz="2400" dirty="0">
              <a:solidFill>
                <a:srgbClr val="003CB4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1376363" lvl="2" indent="-461963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value of the n</a:t>
            </a:r>
            <a:r>
              <a:rPr lang="en-US" sz="2400" baseline="300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</a:t>
            </a:r>
            <a:r>
              <a:rPr lang="en-US" sz="24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coin plus the maximum amount allowable to be picked from the first n-2 coins.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919163" lvl="1" indent="-461963">
              <a:buFont typeface="Arial" panose="020B0604020202020204" pitchFamily="34" charset="0"/>
              <a:buChar char="•"/>
            </a:pPr>
            <a:r>
              <a:rPr lang="en-US" sz="2400" i="1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F(n – 1) 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is </a:t>
            </a:r>
            <a:r>
              <a:rPr lang="en-US" sz="24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maximum amount obtained </a:t>
            </a:r>
            <a:r>
              <a:rPr lang="en-US" sz="2400" i="1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from the second group.</a:t>
            </a:r>
            <a:endParaRPr lang="en-US" sz="2400" i="1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4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Then, </a:t>
            </a:r>
            <a:r>
              <a:rPr lang="en-US" sz="2400" dirty="0">
                <a:solidFill>
                  <a:srgbClr val="003CB4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following recurrence subjects to the obvious initial conditions</a:t>
            </a:r>
            <a:r>
              <a:rPr lang="en-US" sz="24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: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003CB4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F(n) = max{</a:t>
            </a:r>
            <a:r>
              <a:rPr lang="en-US" sz="2400" dirty="0" err="1">
                <a:solidFill>
                  <a:srgbClr val="003CB4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en-US" sz="2400" baseline="-25000" dirty="0" err="1">
                <a:solidFill>
                  <a:srgbClr val="003CB4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</a:t>
            </a:r>
            <a:r>
              <a:rPr lang="en-US" sz="2400" dirty="0">
                <a:solidFill>
                  <a:srgbClr val="003CB4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+ F(n – 2),  F(n-1)} for  n &gt; 1      </a:t>
            </a:r>
            <a:r>
              <a:rPr lang="en-US" sz="24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… (8.3)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3CB4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003CB4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F(0) = 0,   F(1) = c</a:t>
            </a:r>
            <a:r>
              <a:rPr lang="en-US" sz="2400" baseline="-25000" dirty="0">
                <a:solidFill>
                  <a:srgbClr val="003CB4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400" dirty="0">
                <a:solidFill>
                  <a:srgbClr val="003CB4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.</a:t>
            </a:r>
            <a:endParaRPr lang="en-US" sz="2400" dirty="0">
              <a:solidFill>
                <a:srgbClr val="000000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7736E47-F064-4290-BD8E-720F92A337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1477101"/>
              </p:ext>
            </p:extLst>
          </p:nvPr>
        </p:nvGraphicFramePr>
        <p:xfrm>
          <a:off x="1532203" y="363173"/>
          <a:ext cx="9031293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7545">
                  <a:extLst>
                    <a:ext uri="{9D8B030D-6E8A-4147-A177-3AD203B41FA5}">
                      <a16:colId xmlns:a16="http://schemas.microsoft.com/office/drawing/2014/main" val="626959167"/>
                    </a:ext>
                  </a:extLst>
                </a:gridCol>
                <a:gridCol w="1124309">
                  <a:extLst>
                    <a:ext uri="{9D8B030D-6E8A-4147-A177-3AD203B41FA5}">
                      <a16:colId xmlns:a16="http://schemas.microsoft.com/office/drawing/2014/main" val="537128884"/>
                    </a:ext>
                  </a:extLst>
                </a:gridCol>
                <a:gridCol w="413547">
                  <a:extLst>
                    <a:ext uri="{9D8B030D-6E8A-4147-A177-3AD203B41FA5}">
                      <a16:colId xmlns:a16="http://schemas.microsoft.com/office/drawing/2014/main" val="4132354644"/>
                    </a:ext>
                  </a:extLst>
                </a:gridCol>
                <a:gridCol w="834369">
                  <a:extLst>
                    <a:ext uri="{9D8B030D-6E8A-4147-A177-3AD203B41FA5}">
                      <a16:colId xmlns:a16="http://schemas.microsoft.com/office/drawing/2014/main" val="825439689"/>
                    </a:ext>
                  </a:extLst>
                </a:gridCol>
                <a:gridCol w="768929">
                  <a:extLst>
                    <a:ext uri="{9D8B030D-6E8A-4147-A177-3AD203B41FA5}">
                      <a16:colId xmlns:a16="http://schemas.microsoft.com/office/drawing/2014/main" val="3078145183"/>
                    </a:ext>
                  </a:extLst>
                </a:gridCol>
                <a:gridCol w="777108">
                  <a:extLst>
                    <a:ext uri="{9D8B030D-6E8A-4147-A177-3AD203B41FA5}">
                      <a16:colId xmlns:a16="http://schemas.microsoft.com/office/drawing/2014/main" val="3044737803"/>
                    </a:ext>
                  </a:extLst>
                </a:gridCol>
                <a:gridCol w="4155486">
                  <a:extLst>
                    <a:ext uri="{9D8B030D-6E8A-4147-A177-3AD203B41FA5}">
                      <a16:colId xmlns:a16="http://schemas.microsoft.com/office/drawing/2014/main" val="41073861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F(0) = 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F(1) = </a:t>
                      </a:r>
                      <a:r>
                        <a:rPr lang="en-US" sz="1800" b="0" dirty="0">
                          <a:solidFill>
                            <a:srgbClr val="003CB4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800" b="0" baseline="-25000" dirty="0">
                          <a:solidFill>
                            <a:srgbClr val="003CB4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800" b="0" dirty="0">
                          <a:solidFill>
                            <a:srgbClr val="003CB4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F(n-2)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F(n-1)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F(n)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F(n) = </a:t>
                      </a:r>
                      <a:r>
                        <a:rPr lang="en-US" sz="18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max (</a:t>
                      </a:r>
                      <a:r>
                        <a:rPr lang="en-US" sz="1800" b="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800" b="0" i="1" baseline="-250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1800" b="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+ F[ n – 2 ],  F[ n – 1 ] 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3055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rgbClr val="003CB4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800" b="0" baseline="-25000" dirty="0">
                          <a:solidFill>
                            <a:srgbClr val="003CB4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rgbClr val="003CB4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800" b="0" baseline="-25000" dirty="0">
                          <a:solidFill>
                            <a:srgbClr val="003CB4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n-1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rgbClr val="003CB4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800" b="0" baseline="-25000" dirty="0">
                          <a:solidFill>
                            <a:srgbClr val="003CB4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n-1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err="1">
                          <a:solidFill>
                            <a:srgbClr val="003CB4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800" b="0" baseline="-25000" dirty="0" err="1">
                          <a:solidFill>
                            <a:srgbClr val="003CB4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57944"/>
                  </a:ext>
                </a:extLst>
              </a:tr>
            </a:tbl>
          </a:graphicData>
        </a:graphic>
      </p:graphicFrame>
      <p:pic>
        <p:nvPicPr>
          <p:cNvPr id="5" name="Picture 4" descr="Image result for smiley face images">
            <a:extLst>
              <a:ext uri="{FF2B5EF4-FFF2-40B4-BE49-F238E27FC236}">
                <a16:creationId xmlns:a16="http://schemas.microsoft.com/office/drawing/2014/main" id="{095B6A2E-3888-4CBD-A772-4542ADE845D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663" y="1561647"/>
            <a:ext cx="586105" cy="4254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45760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77142" y="2315030"/>
            <a:ext cx="7994469" cy="2755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Compute F(n) using Algorithm 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CoinRow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 C[1 .. n] ), which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fills the one-row table left to right </a:t>
            </a:r>
          </a:p>
          <a:p>
            <a:pPr lvl="1"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in the same way it was done for the nth Fibonacci  </a:t>
            </a:r>
          </a:p>
          <a:p>
            <a:pPr lvl="1"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number by Polynomial Algorithm Fib(n).</a:t>
            </a:r>
          </a:p>
          <a:p>
            <a:pPr>
              <a:lnSpc>
                <a:spcPct val="150000"/>
              </a:lnSpc>
            </a:pP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4704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59131" y="808005"/>
            <a:ext cx="9465555" cy="49309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Algorithm   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CoinRow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 C[1 .. n] 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457200" marR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//Apply the formula (8.3) bottom up to find the maximum amount      //of value that can be picked up from a coin row without        </a:t>
            </a:r>
          </a:p>
          <a:p>
            <a:pPr marL="457200" marR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//picking two adjacent coins.</a:t>
            </a:r>
          </a:p>
          <a:p>
            <a:pPr marL="457200" marR="0"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Input:    Array C[1 .. n]  of n coins with positive integers coin-values</a:t>
            </a:r>
          </a:p>
          <a:p>
            <a:pPr marL="457200" marR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Output: The maximum amount of money that can be picked up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pPr marL="457200" marR="0"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F[0] </a:t>
            </a:r>
            <a:r>
              <a:rPr lang="zh-CN" altLang="en-US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0;  F[1] </a:t>
            </a:r>
            <a:r>
              <a:rPr lang="zh-CN" altLang="en-US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C[1]; </a:t>
            </a:r>
          </a:p>
          <a:p>
            <a:pPr marL="457200" marR="0"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for</a:t>
            </a: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2   </a:t>
            </a:r>
            <a:r>
              <a:rPr lang="en-US" sz="2400" b="1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to</a:t>
            </a: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n  </a:t>
            </a:r>
            <a:r>
              <a:rPr lang="en-US" sz="2400" b="1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do</a:t>
            </a:r>
            <a:endParaRPr lang="en-US" sz="2400" dirty="0">
              <a:solidFill>
                <a:srgbClr val="000000"/>
              </a:solidFill>
              <a:highlight>
                <a:srgbClr val="FFFF00"/>
              </a:highlight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457200" marR="0"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F[ </a:t>
            </a:r>
            <a:r>
              <a:rPr lang="en-US" sz="2400" dirty="0" err="1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] </a:t>
            </a:r>
            <a:r>
              <a:rPr lang="zh-CN" alt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max { C[ </a:t>
            </a:r>
            <a:r>
              <a:rPr lang="en-US" sz="2400" dirty="0" err="1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] + F[ </a:t>
            </a:r>
            <a:r>
              <a:rPr lang="en-US" sz="2400" dirty="0" err="1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– 2 ],  F[ </a:t>
            </a:r>
            <a:r>
              <a:rPr lang="en-US" sz="2400" dirty="0" err="1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– 1 ] };</a:t>
            </a:r>
          </a:p>
          <a:p>
            <a:pPr marL="457200" marR="0"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return  F[ n ]</a:t>
            </a:r>
            <a:endParaRPr lang="en-US" sz="2400" dirty="0">
              <a:solidFill>
                <a:srgbClr val="000000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044094" y="5514495"/>
            <a:ext cx="22740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Time efficiency: T(n) = </a:t>
            </a:r>
            <a:r>
              <a:rPr lang="el-GR" sz="2400" dirty="0"/>
              <a:t>θ</a:t>
            </a:r>
            <a:r>
              <a:rPr lang="en-US" sz="2400" dirty="0"/>
              <a:t>(n)</a:t>
            </a:r>
          </a:p>
        </p:txBody>
      </p:sp>
      <p:pic>
        <p:nvPicPr>
          <p:cNvPr id="5" name="Picture 4" descr="Image result for smiley face images">
            <a:extLst>
              <a:ext uri="{FF2B5EF4-FFF2-40B4-BE49-F238E27FC236}">
                <a16:creationId xmlns:a16="http://schemas.microsoft.com/office/drawing/2014/main" id="{4049EB96-07C7-4DF3-9D4D-833F2BC2D79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663" y="1561647"/>
            <a:ext cx="586105" cy="4254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54796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10122</TotalTime>
  <Words>8138</Words>
  <Application>Microsoft Office PowerPoint</Application>
  <PresentationFormat>Widescreen</PresentationFormat>
  <Paragraphs>1664</Paragraphs>
  <Slides>58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6" baseType="lpstr">
      <vt:lpstr>Microsoft YaHei</vt:lpstr>
      <vt:lpstr>Arial</vt:lpstr>
      <vt:lpstr>Calibri</vt:lpstr>
      <vt:lpstr>Calibri Light</vt:lpstr>
      <vt:lpstr>Cambria Math</vt:lpstr>
      <vt:lpstr>Symbol</vt:lpstr>
      <vt:lpstr>Times New Roman</vt:lpstr>
      <vt:lpstr>Office Theme</vt:lpstr>
      <vt:lpstr>Chapter 06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Chapter 06_02 Dynamic Programming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HannaEdwin</dc:creator>
  <cp:lastModifiedBy>Peter Ng</cp:lastModifiedBy>
  <cp:revision>531</cp:revision>
  <cp:lastPrinted>2021-06-17T19:43:53Z</cp:lastPrinted>
  <dcterms:created xsi:type="dcterms:W3CDTF">2016-10-13T00:10:31Z</dcterms:created>
  <dcterms:modified xsi:type="dcterms:W3CDTF">2025-12-02T04:34:19Z</dcterms:modified>
</cp:coreProperties>
</file>