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9" r:id="rId3"/>
    <p:sldId id="306" r:id="rId4"/>
    <p:sldId id="302" r:id="rId5"/>
    <p:sldId id="303" r:id="rId6"/>
    <p:sldId id="304" r:id="rId7"/>
    <p:sldId id="305" r:id="rId8"/>
    <p:sldId id="386" r:id="rId9"/>
    <p:sldId id="494" r:id="rId10"/>
    <p:sldId id="779" r:id="rId11"/>
    <p:sldId id="781" r:id="rId12"/>
    <p:sldId id="782" r:id="rId13"/>
    <p:sldId id="784" r:id="rId14"/>
    <p:sldId id="785" r:id="rId15"/>
    <p:sldId id="783" r:id="rId16"/>
    <p:sldId id="780" r:id="rId17"/>
    <p:sldId id="786" r:id="rId18"/>
    <p:sldId id="776" r:id="rId19"/>
    <p:sldId id="777" r:id="rId20"/>
    <p:sldId id="778" r:id="rId21"/>
    <p:sldId id="285" r:id="rId22"/>
    <p:sldId id="374" r:id="rId23"/>
    <p:sldId id="375" r:id="rId24"/>
    <p:sldId id="286" r:id="rId25"/>
    <p:sldId id="394" r:id="rId26"/>
    <p:sldId id="393" r:id="rId27"/>
    <p:sldId id="392" r:id="rId28"/>
    <p:sldId id="378" r:id="rId29"/>
    <p:sldId id="287" r:id="rId30"/>
    <p:sldId id="379" r:id="rId31"/>
    <p:sldId id="380" r:id="rId32"/>
    <p:sldId id="288" r:id="rId33"/>
    <p:sldId id="381" r:id="rId34"/>
    <p:sldId id="382" r:id="rId35"/>
    <p:sldId id="289" r:id="rId36"/>
    <p:sldId id="290" r:id="rId37"/>
    <p:sldId id="385" r:id="rId38"/>
    <p:sldId id="292" r:id="rId39"/>
    <p:sldId id="787" r:id="rId40"/>
    <p:sldId id="307" r:id="rId41"/>
    <p:sldId id="293" r:id="rId42"/>
    <p:sldId id="295" r:id="rId43"/>
    <p:sldId id="296" r:id="rId44"/>
    <p:sldId id="298" r:id="rId45"/>
    <p:sldId id="297" r:id="rId46"/>
    <p:sldId id="299" r:id="rId47"/>
    <p:sldId id="387" r:id="rId48"/>
    <p:sldId id="300" r:id="rId49"/>
    <p:sldId id="301" r:id="rId50"/>
    <p:sldId id="390" r:id="rId51"/>
    <p:sldId id="388" r:id="rId52"/>
    <p:sldId id="308" r:id="rId53"/>
    <p:sldId id="309" r:id="rId54"/>
    <p:sldId id="310" r:id="rId55"/>
    <p:sldId id="311" r:id="rId56"/>
    <p:sldId id="312" r:id="rId57"/>
    <p:sldId id="313" r:id="rId58"/>
    <p:sldId id="395" r:id="rId59"/>
    <p:sldId id="391"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83" r:id="rId74"/>
    <p:sldId id="328" r:id="rId75"/>
    <p:sldId id="329" r:id="rId76"/>
    <p:sldId id="330" r:id="rId77"/>
    <p:sldId id="331" r:id="rId78"/>
    <p:sldId id="332" r:id="rId79"/>
    <p:sldId id="333" r:id="rId80"/>
    <p:sldId id="347"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796" autoAdjust="0"/>
    <p:restoredTop sz="94660"/>
  </p:normalViewPr>
  <p:slideViewPr>
    <p:cSldViewPr snapToGrid="0">
      <p:cViewPr varScale="1">
        <p:scale>
          <a:sx n="73" d="100"/>
          <a:sy n="73" d="100"/>
        </p:scale>
        <p:origin x="80" y="90"/>
      </p:cViewPr>
      <p:guideLst>
        <p:guide orient="horz" pos="2160"/>
        <p:guide pos="3840"/>
      </p:guideLst>
    </p:cSldViewPr>
  </p:slideViewPr>
  <p:notesTextViewPr>
    <p:cViewPr>
      <p:scale>
        <a:sx n="1" d="1"/>
        <a:sy n="1" d="1"/>
      </p:scale>
      <p:origin x="0" y="0"/>
    </p:cViewPr>
  </p:notesTextViewPr>
  <p:sorterViewPr>
    <p:cViewPr varScale="1">
      <p:scale>
        <a:sx n="1" d="1"/>
        <a:sy n="1" d="1"/>
      </p:scale>
      <p:origin x="0" y="-9667"/>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10/28/2025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10/28/2025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10/28/2025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10/28/2025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10/28/2025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10/28/2025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0.png"/></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5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8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0.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0.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ecs.wsu.edu/~cook/ai/lectures/applets/hanoi/Hanoi1.html"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601119"/>
            <a:ext cx="9144000" cy="2232138"/>
          </a:xfrm>
        </p:spPr>
        <p:txBody>
          <a:bodyPr>
            <a:normAutofit/>
          </a:bodyPr>
          <a:lstStyle/>
          <a:p>
            <a:r>
              <a:rPr lang="en-US" sz="4400" dirty="0"/>
              <a:t>Chapter 1</a:t>
            </a:r>
          </a:p>
          <a:p>
            <a:r>
              <a:rPr lang="en-US" sz="4000" dirty="0"/>
              <a:t>Fundamentals of </a:t>
            </a:r>
          </a:p>
          <a:p>
            <a:r>
              <a:rPr lang="en-US" sz="4000" dirty="0"/>
              <a:t>Algorithm Efficiency Analysis</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2E84C7-CBA0-65DF-3C59-56C9765565AC}"/>
              </a:ext>
            </a:extLst>
          </p:cNvPr>
          <p:cNvSpPr txBox="1"/>
          <p:nvPr/>
        </p:nvSpPr>
        <p:spPr>
          <a:xfrm>
            <a:off x="1761564" y="788895"/>
            <a:ext cx="8668871" cy="6123921"/>
          </a:xfrm>
          <a:prstGeom prst="rect">
            <a:avLst/>
          </a:prstGeom>
          <a:noFill/>
        </p:spPr>
        <p:txBody>
          <a:bodyPr wrap="square">
            <a:spAutoFit/>
          </a:bodyPr>
          <a:lstStyle/>
          <a:p>
            <a:pPr marL="0" marR="0">
              <a:lnSpc>
                <a:spcPct val="107000"/>
              </a:lnSpc>
              <a:spcBef>
                <a:spcPts val="600"/>
              </a:spcBef>
              <a:spcAft>
                <a:spcPts val="600"/>
              </a:spcAft>
            </a:pPr>
            <a:r>
              <a:rPr lang="en-US" sz="24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he Towers of Hanoi problem is defined as follows: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120"/>
              </a:spcAft>
              <a:buSzPts val="1000"/>
              <a:buFont typeface="Arial" panose="020B0604020202020204" pitchFamily="34" charset="0"/>
              <a:buChar char="•"/>
              <a:tabLst>
                <a:tab pos="457200" algn="l"/>
              </a:tabLst>
            </a:pP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There are three pegs: peg A</a:t>
            </a:r>
            <a:r>
              <a:rPr lang="en-US" sz="2400" dirty="0">
                <a:solidFill>
                  <a:srgbClr val="2021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(source), peg B (spare), and peg C (target).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120"/>
              </a:spcAft>
              <a:buSzPts val="1000"/>
              <a:buFont typeface="Arial" panose="020B0604020202020204" pitchFamily="34" charset="0"/>
              <a:buChar char="•"/>
              <a:tabLst>
                <a:tab pos="457200" algn="l"/>
              </a:tabLst>
            </a:pP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There are n disks of different sizes that can slide onto any peg,</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a:lnSpc>
                <a:spcPct val="107000"/>
              </a:lnSpc>
              <a:spcBef>
                <a:spcPts val="0"/>
              </a:spcBef>
              <a:spcAft>
                <a:spcPts val="120"/>
              </a:spcAft>
              <a:buSzPts val="1000"/>
              <a:buFont typeface="Arial" panose="020B0604020202020204" pitchFamily="34" charset="0"/>
              <a:buChar char="•"/>
              <a:tabLst>
                <a:tab pos="457200" algn="l"/>
              </a:tabLst>
            </a:pP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numbering the disks from 1 (smallest, topmost) to </a:t>
            </a:r>
            <a:r>
              <a:rPr lang="en-US" sz="2400"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4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(largest, bottom-most).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400" dirty="0">
                <a:solidFill>
                  <a:srgbClr val="202122"/>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a:lnSpc>
                <a:spcPct val="107000"/>
              </a:lnSpc>
              <a:spcBef>
                <a:spcPts val="0"/>
              </a:spcBef>
              <a:spcAft>
                <a:spcPts val="800"/>
              </a:spcAft>
            </a:pPr>
            <a:r>
              <a:rPr lang="en-US" sz="2400" dirty="0">
                <a:solidFill>
                  <a:srgbClr val="202122"/>
                </a:solidFill>
                <a:effectLst/>
                <a:latin typeface="Times New Roman" panose="02020603050405020304" pitchFamily="18" charset="0"/>
                <a:ea typeface="DengXian" panose="02010600030101010101" pitchFamily="2" charset="-122"/>
                <a:cs typeface="Times New Roman" panose="02020603050405020304" pitchFamily="18" charset="0"/>
              </a:rPr>
              <a:t>The Tower of Hanoi solution consists of moving </a:t>
            </a:r>
            <a:r>
              <a:rPr lang="en-US" sz="2400" i="1" dirty="0">
                <a:effectLst/>
                <a:latin typeface="Times New Roman" panose="02020603050405020304" pitchFamily="18" charset="0"/>
                <a:ea typeface="DengXian" panose="02010600030101010101" pitchFamily="2" charset="-122"/>
                <a:cs typeface="Times New Roman" panose="02020603050405020304" pitchFamily="18" charset="0"/>
              </a:rPr>
              <a:t>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disks from the source peg A to the target peg C, using B as the spare peg, following these rules:</a:t>
            </a:r>
          </a:p>
          <a:p>
            <a:pPr marL="457200" marR="0" indent="-457200">
              <a:lnSpc>
                <a:spcPct val="107000"/>
              </a:lnSpc>
              <a:spcBef>
                <a:spcPts val="0"/>
              </a:spcBef>
              <a:spcAft>
                <a:spcPts val="800"/>
              </a:spcAft>
              <a:buFont typeface="+mj-lt"/>
              <a:buAutoNum type="arabicPeriod"/>
            </a:pPr>
            <a:r>
              <a:rPr lang="en-US" sz="2400" dirty="0">
                <a:latin typeface="Times New Roman" panose="02020603050405020304" pitchFamily="18" charset="0"/>
                <a:ea typeface="DengXian" panose="02010600030101010101" pitchFamily="2" charset="-122"/>
                <a:cs typeface="Times New Roman" panose="02020603050405020304" pitchFamily="18" charset="0"/>
              </a:rPr>
              <a:t>Only one disk can be moved at a time.</a:t>
            </a:r>
          </a:p>
          <a:p>
            <a:pPr marL="457200" marR="0" indent="-457200">
              <a:lnSpc>
                <a:spcPct val="107000"/>
              </a:lnSpc>
              <a:spcBef>
                <a:spcPts val="0"/>
              </a:spcBef>
              <a:spcAft>
                <a:spcPts val="800"/>
              </a:spcAft>
              <a:buFont typeface="+mj-lt"/>
              <a:buAutoNum type="arabicPeriod"/>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 move consists of taking the top disk from one of the stacks and placing it on another stack.</a:t>
            </a:r>
          </a:p>
          <a:p>
            <a:pPr marL="457200" marR="0" indent="-457200">
              <a:lnSpc>
                <a:spcPct val="107000"/>
              </a:lnSpc>
              <a:spcBef>
                <a:spcPts val="0"/>
              </a:spcBef>
              <a:spcAft>
                <a:spcPts val="800"/>
              </a:spcAft>
              <a:buFont typeface="+mj-lt"/>
              <a:buAutoNum type="arabicPeriod"/>
            </a:pPr>
            <a:r>
              <a:rPr lang="en-US" sz="2400" dirty="0">
                <a:latin typeface="Times New Roman" panose="02020603050405020304" pitchFamily="18" charset="0"/>
                <a:ea typeface="DengXian" panose="02010600030101010101" pitchFamily="2" charset="-122"/>
                <a:cs typeface="Times New Roman" panose="02020603050405020304" pitchFamily="18" charset="0"/>
              </a:rPr>
              <a:t>No disk may be placed on top of a smaller disk.</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41584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469A3-BAB7-4E4E-D235-01E83722150B}"/>
              </a:ext>
            </a:extLst>
          </p:cNvPr>
          <p:cNvSpPr txBox="1"/>
          <p:nvPr/>
        </p:nvSpPr>
        <p:spPr>
          <a:xfrm>
            <a:off x="1497105" y="811830"/>
            <a:ext cx="9197789" cy="5047536"/>
          </a:xfrm>
          <a:prstGeom prst="rect">
            <a:avLst/>
          </a:prstGeom>
          <a:noFill/>
        </p:spPr>
        <p:txBody>
          <a:bodyPr wrap="square">
            <a:spAutoFit/>
          </a:bodyPr>
          <a:lstStyle/>
          <a:p>
            <a:pPr>
              <a:spcAft>
                <a:spcPts val="1200"/>
              </a:spcAft>
            </a:pPr>
            <a:r>
              <a:rPr lang="en-US" sz="2400" dirty="0">
                <a:highlight>
                  <a:srgbClr val="FFFF00"/>
                </a:highlight>
                <a:latin typeface="Times New Roman" panose="02020603050405020304" pitchFamily="18" charset="0"/>
                <a:cs typeface="Times New Roman" panose="02020603050405020304" pitchFamily="18" charset="0"/>
              </a:rPr>
              <a:t>Recursive Solution Procedure</a:t>
            </a:r>
          </a:p>
          <a:p>
            <a:r>
              <a:rPr lang="en-US" sz="2400" dirty="0">
                <a:latin typeface="Times New Roman" panose="02020603050405020304" pitchFamily="18" charset="0"/>
                <a:cs typeface="Times New Roman" panose="02020603050405020304" pitchFamily="18" charset="0"/>
              </a:rPr>
              <a:t>The recursive solution for the Tower of Hanoi can be described as follows:   </a:t>
            </a:r>
            <a:r>
              <a:rPr lang="en-US" sz="2400" dirty="0">
                <a:solidFill>
                  <a:srgbClr val="0000FF"/>
                </a:solidFill>
                <a:latin typeface="Times New Roman" panose="02020603050405020304" pitchFamily="18" charset="0"/>
                <a:cs typeface="Times New Roman" panose="02020603050405020304" pitchFamily="18" charset="0"/>
              </a:rPr>
              <a:t>T(n) = 2*T(n-1) + 1</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Base Case:</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If there is only one disk, move it directly from the source peg (A)   to the target peg (C).   </a:t>
            </a:r>
            <a:r>
              <a:rPr lang="en-US" sz="2400" dirty="0">
                <a:solidFill>
                  <a:srgbClr val="0000FF"/>
                </a:solidFill>
                <a:latin typeface="Times New Roman" panose="02020603050405020304" pitchFamily="18" charset="0"/>
                <a:cs typeface="Times New Roman" panose="02020603050405020304" pitchFamily="18" charset="0"/>
              </a:rPr>
              <a:t>T(1) = 1</a:t>
            </a:r>
          </a:p>
          <a:p>
            <a:pPr marL="457200" indent="-457200">
              <a:buFont typeface="+mj-lt"/>
              <a:buAutoNum type="arabicPeriod"/>
            </a:pPr>
            <a:r>
              <a:rPr lang="en-US" sz="2400" dirty="0">
                <a:highlight>
                  <a:srgbClr val="FFFF00"/>
                </a:highlight>
                <a:latin typeface="Times New Roman" panose="02020603050405020304" pitchFamily="18" charset="0"/>
                <a:cs typeface="Times New Roman" panose="02020603050405020304" pitchFamily="18" charset="0"/>
              </a:rPr>
              <a:t>Recursive Case:</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Move the top n - 1 disks from the source peg (A) to the auxiliary peg (B), using the target peg (C) as a spare.  </a:t>
            </a:r>
            <a:r>
              <a:rPr lang="en-US" sz="2400" dirty="0">
                <a:solidFill>
                  <a:srgbClr val="0000FF"/>
                </a:solidFill>
                <a:latin typeface="Times New Roman" panose="02020603050405020304" pitchFamily="18" charset="0"/>
                <a:cs typeface="Times New Roman" panose="02020603050405020304" pitchFamily="18" charset="0"/>
              </a:rPr>
              <a:t>T(n-1)</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Move the remaining disk from the source peg (A) to the target peg (C).  </a:t>
            </a:r>
            <a:r>
              <a:rPr lang="en-US" sz="2400" dirty="0">
                <a:solidFill>
                  <a:srgbClr val="0000FF"/>
                </a:solidFill>
                <a:latin typeface="Times New Roman" panose="02020603050405020304" pitchFamily="18" charset="0"/>
                <a:cs typeface="Times New Roman" panose="02020603050405020304" pitchFamily="18" charset="0"/>
              </a:rPr>
              <a:t>T(1) = 1</a:t>
            </a:r>
          </a:p>
          <a:p>
            <a:pPr marL="914400" lvl="1" indent="-457200">
              <a:buFont typeface="+mj-lt"/>
              <a:buAutoNum type="arabicPeriod"/>
            </a:pPr>
            <a:r>
              <a:rPr lang="en-US" sz="2400" dirty="0">
                <a:latin typeface="Times New Roman" panose="02020603050405020304" pitchFamily="18" charset="0"/>
                <a:cs typeface="Times New Roman" panose="02020603050405020304" pitchFamily="18" charset="0"/>
              </a:rPr>
              <a:t>Move the n – 1 disks from the auxiliary peg (B) to the target peg (C), using the source peg (A) as a spare.  </a:t>
            </a:r>
            <a:r>
              <a:rPr lang="en-US" sz="2400" dirty="0">
                <a:solidFill>
                  <a:srgbClr val="0000FF"/>
                </a:solidFill>
                <a:latin typeface="Times New Roman" panose="02020603050405020304" pitchFamily="18" charset="0"/>
                <a:cs typeface="Times New Roman" panose="02020603050405020304" pitchFamily="18" charset="0"/>
              </a:rPr>
              <a:t>T(n-1)</a:t>
            </a:r>
          </a:p>
        </p:txBody>
      </p:sp>
    </p:spTree>
    <p:extLst>
      <p:ext uri="{BB962C8B-B14F-4D97-AF65-F5344CB8AC3E}">
        <p14:creationId xmlns:p14="http://schemas.microsoft.com/office/powerpoint/2010/main" val="209474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4B1BD5-F49E-A36A-078A-F69A61394979}"/>
              </a:ext>
            </a:extLst>
          </p:cNvPr>
          <p:cNvSpPr txBox="1"/>
          <p:nvPr/>
        </p:nvSpPr>
        <p:spPr>
          <a:xfrm>
            <a:off x="2330823" y="2136338"/>
            <a:ext cx="7530353" cy="3416320"/>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 with 3 Disks</a:t>
            </a:r>
          </a:p>
          <a:p>
            <a:r>
              <a:rPr lang="en-US" sz="2400" dirty="0">
                <a:latin typeface="Times New Roman" panose="02020603050405020304" pitchFamily="18" charset="0"/>
                <a:cs typeface="Times New Roman" panose="02020603050405020304" pitchFamily="18" charset="0"/>
              </a:rPr>
              <a:t>To solve the problem for 3 disks, follow these steps:</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A to C.</a:t>
            </a:r>
          </a:p>
          <a:p>
            <a:pPr>
              <a:buFont typeface="+mj-lt"/>
              <a:buAutoNum type="arabicPeriod"/>
            </a:pPr>
            <a:r>
              <a:rPr lang="en-US" sz="2400" dirty="0">
                <a:latin typeface="Times New Roman" panose="02020603050405020304" pitchFamily="18" charset="0"/>
                <a:cs typeface="Times New Roman" panose="02020603050405020304" pitchFamily="18" charset="0"/>
              </a:rPr>
              <a:t>Move disk 2 from A to B.</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C to B.</a:t>
            </a:r>
          </a:p>
          <a:p>
            <a:pPr>
              <a:buFont typeface="+mj-lt"/>
              <a:buAutoNum type="arabicPeriod"/>
            </a:pPr>
            <a:r>
              <a:rPr lang="en-US" sz="2400" dirty="0">
                <a:latin typeface="Times New Roman" panose="02020603050405020304" pitchFamily="18" charset="0"/>
                <a:cs typeface="Times New Roman" panose="02020603050405020304" pitchFamily="18" charset="0"/>
              </a:rPr>
              <a:t>Move disk 3 from A to C.</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B to A.</a:t>
            </a:r>
          </a:p>
          <a:p>
            <a:pPr>
              <a:buFont typeface="+mj-lt"/>
              <a:buAutoNum type="arabicPeriod"/>
            </a:pPr>
            <a:r>
              <a:rPr lang="en-US" sz="2400" dirty="0">
                <a:latin typeface="Times New Roman" panose="02020603050405020304" pitchFamily="18" charset="0"/>
                <a:cs typeface="Times New Roman" panose="02020603050405020304" pitchFamily="18" charset="0"/>
              </a:rPr>
              <a:t>Move disk 2 from B to C.</a:t>
            </a:r>
          </a:p>
          <a:p>
            <a:pPr>
              <a:buFont typeface="+mj-lt"/>
              <a:buAutoNum type="arabicPeriod"/>
            </a:pPr>
            <a:r>
              <a:rPr lang="en-US" sz="2400" dirty="0">
                <a:latin typeface="Times New Roman" panose="02020603050405020304" pitchFamily="18" charset="0"/>
                <a:cs typeface="Times New Roman" panose="02020603050405020304" pitchFamily="18" charset="0"/>
              </a:rPr>
              <a:t>Move disk 1 from A to C.</a:t>
            </a:r>
          </a:p>
        </p:txBody>
      </p:sp>
    </p:spTree>
    <p:extLst>
      <p:ext uri="{BB962C8B-B14F-4D97-AF65-F5344CB8AC3E}">
        <p14:creationId xmlns:p14="http://schemas.microsoft.com/office/powerpoint/2010/main" val="178114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585CAD9-D62A-06C8-DA65-63A4FC6CEC5F}"/>
              </a:ext>
            </a:extLst>
          </p:cNvPr>
          <p:cNvSpPr txBox="1"/>
          <p:nvPr/>
        </p:nvSpPr>
        <p:spPr>
          <a:xfrm>
            <a:off x="2739839" y="615461"/>
            <a:ext cx="6098240" cy="6001643"/>
          </a:xfrm>
          <a:prstGeom prst="rect">
            <a:avLst/>
          </a:prstGeom>
          <a:noFill/>
        </p:spPr>
        <p:txBody>
          <a:bodyPr wrap="square">
            <a:spAutoFit/>
          </a:bodyPr>
          <a:lstStyle/>
          <a:p>
            <a:r>
              <a:rPr lang="en-US" sz="2400" b="1" dirty="0">
                <a:latin typeface="Times New Roman" panose="02020603050405020304" pitchFamily="18" charset="0"/>
                <a:cs typeface="Times New Roman" panose="02020603050405020304" pitchFamily="18" charset="0"/>
              </a:rPr>
              <a:t>Example with 4 Disks</a:t>
            </a:r>
          </a:p>
          <a:p>
            <a:r>
              <a:rPr lang="en-US" sz="2400" dirty="0">
                <a:latin typeface="Times New Roman" panose="02020603050405020304" pitchFamily="18" charset="0"/>
                <a:cs typeface="Times New Roman" panose="02020603050405020304" pitchFamily="18" charset="0"/>
              </a:rPr>
              <a:t>Move disk 1 from A to B </a:t>
            </a:r>
          </a:p>
          <a:p>
            <a:r>
              <a:rPr lang="en-US" sz="2400" dirty="0">
                <a:latin typeface="Times New Roman" panose="02020603050405020304" pitchFamily="18" charset="0"/>
                <a:cs typeface="Times New Roman" panose="02020603050405020304" pitchFamily="18" charset="0"/>
              </a:rPr>
              <a:t>Move disk 2 from A to C </a:t>
            </a:r>
          </a:p>
          <a:p>
            <a:r>
              <a:rPr lang="en-US" sz="2400" dirty="0">
                <a:latin typeface="Times New Roman" panose="02020603050405020304" pitchFamily="18" charset="0"/>
                <a:cs typeface="Times New Roman" panose="02020603050405020304" pitchFamily="18" charset="0"/>
              </a:rPr>
              <a:t>Move disk 1 from B to C </a:t>
            </a:r>
          </a:p>
          <a:p>
            <a:r>
              <a:rPr lang="en-US" sz="2400" dirty="0">
                <a:latin typeface="Times New Roman" panose="02020603050405020304" pitchFamily="18" charset="0"/>
                <a:cs typeface="Times New Roman" panose="02020603050405020304" pitchFamily="18" charset="0"/>
              </a:rPr>
              <a:t>Move disk 3 from A to B </a:t>
            </a:r>
          </a:p>
          <a:p>
            <a:r>
              <a:rPr lang="en-US" sz="2400" dirty="0">
                <a:latin typeface="Times New Roman" panose="02020603050405020304" pitchFamily="18" charset="0"/>
                <a:cs typeface="Times New Roman" panose="02020603050405020304" pitchFamily="18" charset="0"/>
              </a:rPr>
              <a:t>Move disk 1 from C to A </a:t>
            </a:r>
          </a:p>
          <a:p>
            <a:r>
              <a:rPr lang="en-US" sz="2400" dirty="0">
                <a:latin typeface="Times New Roman" panose="02020603050405020304" pitchFamily="18" charset="0"/>
                <a:cs typeface="Times New Roman" panose="02020603050405020304" pitchFamily="18" charset="0"/>
              </a:rPr>
              <a:t>Move disk 2 from C to B </a:t>
            </a:r>
          </a:p>
          <a:p>
            <a:r>
              <a:rPr lang="en-US" sz="2400" dirty="0">
                <a:latin typeface="Times New Roman" panose="02020603050405020304" pitchFamily="18" charset="0"/>
                <a:cs typeface="Times New Roman" panose="02020603050405020304" pitchFamily="18" charset="0"/>
              </a:rPr>
              <a:t>Move disk 1 from A to B </a:t>
            </a:r>
          </a:p>
          <a:p>
            <a:r>
              <a:rPr lang="en-US" sz="2400" dirty="0">
                <a:latin typeface="Times New Roman" panose="02020603050405020304" pitchFamily="18" charset="0"/>
                <a:cs typeface="Times New Roman" panose="02020603050405020304" pitchFamily="18" charset="0"/>
              </a:rPr>
              <a:t>Move disk 4 from A to C </a:t>
            </a:r>
          </a:p>
          <a:p>
            <a:r>
              <a:rPr lang="en-US" sz="2400" dirty="0">
                <a:latin typeface="Times New Roman" panose="02020603050405020304" pitchFamily="18" charset="0"/>
                <a:cs typeface="Times New Roman" panose="02020603050405020304" pitchFamily="18" charset="0"/>
              </a:rPr>
              <a:t>Move disk 1 from B to C </a:t>
            </a:r>
          </a:p>
          <a:p>
            <a:r>
              <a:rPr lang="en-US" sz="2400" dirty="0">
                <a:latin typeface="Times New Roman" panose="02020603050405020304" pitchFamily="18" charset="0"/>
                <a:cs typeface="Times New Roman" panose="02020603050405020304" pitchFamily="18" charset="0"/>
              </a:rPr>
              <a:t>Move disk 2 from B to A </a:t>
            </a:r>
          </a:p>
          <a:p>
            <a:r>
              <a:rPr lang="en-US" sz="2400" dirty="0">
                <a:latin typeface="Times New Roman" panose="02020603050405020304" pitchFamily="18" charset="0"/>
                <a:cs typeface="Times New Roman" panose="02020603050405020304" pitchFamily="18" charset="0"/>
              </a:rPr>
              <a:t>Move disk 1 from C to A </a:t>
            </a:r>
          </a:p>
          <a:p>
            <a:r>
              <a:rPr lang="en-US" sz="2400" dirty="0">
                <a:latin typeface="Times New Roman" panose="02020603050405020304" pitchFamily="18" charset="0"/>
                <a:cs typeface="Times New Roman" panose="02020603050405020304" pitchFamily="18" charset="0"/>
              </a:rPr>
              <a:t>Move disk 3 from B to C </a:t>
            </a:r>
          </a:p>
          <a:p>
            <a:r>
              <a:rPr lang="en-US" sz="2400" dirty="0">
                <a:latin typeface="Times New Roman" panose="02020603050405020304" pitchFamily="18" charset="0"/>
                <a:cs typeface="Times New Roman" panose="02020603050405020304" pitchFamily="18" charset="0"/>
              </a:rPr>
              <a:t>Move disk 1 from A to B </a:t>
            </a:r>
          </a:p>
          <a:p>
            <a:r>
              <a:rPr lang="en-US" sz="2400" dirty="0">
                <a:latin typeface="Times New Roman" panose="02020603050405020304" pitchFamily="18" charset="0"/>
                <a:cs typeface="Times New Roman" panose="02020603050405020304" pitchFamily="18" charset="0"/>
              </a:rPr>
              <a:t>Move disk 2 from A to C </a:t>
            </a:r>
          </a:p>
          <a:p>
            <a:r>
              <a:rPr lang="en-US" sz="2400" dirty="0">
                <a:latin typeface="Times New Roman" panose="02020603050405020304" pitchFamily="18" charset="0"/>
                <a:cs typeface="Times New Roman" panose="02020603050405020304" pitchFamily="18" charset="0"/>
              </a:rPr>
              <a:t>Move disk 1 from B to C</a:t>
            </a:r>
          </a:p>
        </p:txBody>
      </p:sp>
    </p:spTree>
    <p:extLst>
      <p:ext uri="{BB962C8B-B14F-4D97-AF65-F5344CB8AC3E}">
        <p14:creationId xmlns:p14="http://schemas.microsoft.com/office/powerpoint/2010/main" val="1238440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2F6DB-130D-B8CB-8B91-DAE396ECCCE3}"/>
              </a:ext>
            </a:extLst>
          </p:cNvPr>
          <p:cNvSpPr txBox="1"/>
          <p:nvPr/>
        </p:nvSpPr>
        <p:spPr>
          <a:xfrm>
            <a:off x="1497106" y="275360"/>
            <a:ext cx="9197788" cy="6463308"/>
          </a:xfrm>
          <a:prstGeom prst="rect">
            <a:avLst/>
          </a:prstGeom>
          <a:noFill/>
        </p:spPr>
        <p:txBody>
          <a:bodyPr wrap="square">
            <a:spAutoFit/>
          </a:bodyPr>
          <a:lstStyle/>
          <a:p>
            <a:r>
              <a:rPr lang="en-US" sz="2200" dirty="0">
                <a:latin typeface="Times New Roman" panose="02020603050405020304" pitchFamily="18" charset="0"/>
                <a:cs typeface="Times New Roman" panose="02020603050405020304" pitchFamily="18" charset="0"/>
              </a:rPr>
              <a:t>An example of solving the Tower of Hanoi problem with 4 disks:</a:t>
            </a:r>
          </a:p>
          <a:p>
            <a:r>
              <a:rPr lang="en-US" b="1" dirty="0">
                <a:latin typeface="Times New Roman" panose="02020603050405020304" pitchFamily="18" charset="0"/>
                <a:cs typeface="Times New Roman" panose="02020603050405020304" pitchFamily="18" charset="0"/>
              </a:rPr>
              <a:t>Steps to Solve for 4 Disks</a:t>
            </a:r>
          </a:p>
          <a:p>
            <a:pPr marL="511175" indent="-511175">
              <a:buFont typeface="+mj-lt"/>
              <a:buAutoNum type="arabicPeriod"/>
            </a:pPr>
            <a:r>
              <a:rPr lang="en-US" b="1" dirty="0">
                <a:latin typeface="Times New Roman" panose="02020603050405020304" pitchFamily="18" charset="0"/>
                <a:cs typeface="Times New Roman" panose="02020603050405020304" pitchFamily="18" charset="0"/>
              </a:rPr>
              <a:t>Move 3 disks from A to B (using C as auxiliary):</a:t>
            </a:r>
            <a:endParaRPr lang="en-US"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A to C (using B as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A to B (using C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A to C.</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B to C (using A as a spare).</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the 3rd disk from A to B.</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C to B (using A as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C to A (using B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C to B.</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A to B (using C as a spare).</a:t>
            </a: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Move the 4th disk from A to C.</a:t>
            </a:r>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b="1" dirty="0">
                <a:latin typeface="Times New Roman" panose="02020603050405020304" pitchFamily="18" charset="0"/>
                <a:cs typeface="Times New Roman" panose="02020603050405020304" pitchFamily="18" charset="0"/>
              </a:rPr>
              <a:t>Move 3 disks from B to C (using A as auxiliary):</a:t>
            </a:r>
            <a:endParaRPr lang="en-US" dirty="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B to A (using C as space):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B to C (using A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B to A.</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C to A (using B as a spare).</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the 3rd disk from B to C.</a:t>
            </a:r>
          </a:p>
          <a:p>
            <a:pPr marL="914400" lvl="1" indent="-457200">
              <a:buFont typeface="+mj-lt"/>
              <a:buAutoNum type="arabicPeriod"/>
            </a:pPr>
            <a:r>
              <a:rPr lang="en-US" dirty="0">
                <a:latin typeface="Times New Roman" panose="02020603050405020304" pitchFamily="18" charset="0"/>
                <a:cs typeface="Times New Roman" panose="02020603050405020304" pitchFamily="18" charset="0"/>
              </a:rPr>
              <a:t>Move 2 disks from A to C (using B as space):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A to B (using C as a spare).</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2nd disk from A to C.</a:t>
            </a:r>
          </a:p>
          <a:p>
            <a:pPr marL="1371600" lvl="2" indent="-457200">
              <a:buFont typeface="+mj-lt"/>
              <a:buAutoNum type="arabicPeriod"/>
            </a:pPr>
            <a:r>
              <a:rPr lang="en-US" dirty="0">
                <a:latin typeface="Times New Roman" panose="02020603050405020304" pitchFamily="18" charset="0"/>
                <a:cs typeface="Times New Roman" panose="02020603050405020304" pitchFamily="18" charset="0"/>
              </a:rPr>
              <a:t>Move 1 disk from B to C (using A as  spare).</a:t>
            </a:r>
          </a:p>
        </p:txBody>
      </p:sp>
    </p:spTree>
    <p:extLst>
      <p:ext uri="{BB962C8B-B14F-4D97-AF65-F5344CB8AC3E}">
        <p14:creationId xmlns:p14="http://schemas.microsoft.com/office/powerpoint/2010/main" val="2504218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C2CF63-D1BB-0DBA-0917-D06B153E83D0}"/>
              </a:ext>
            </a:extLst>
          </p:cNvPr>
          <p:cNvSpPr txBox="1"/>
          <p:nvPr/>
        </p:nvSpPr>
        <p:spPr>
          <a:xfrm>
            <a:off x="2017059" y="2994229"/>
            <a:ext cx="8552330" cy="1200329"/>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This recursive approach efficiently solves the Tower of Hanoi problem. The number of moves required to solve the problem is 2</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−1, where n is the number of disks.</a:t>
            </a:r>
          </a:p>
        </p:txBody>
      </p:sp>
    </p:spTree>
    <p:extLst>
      <p:ext uri="{BB962C8B-B14F-4D97-AF65-F5344CB8AC3E}">
        <p14:creationId xmlns:p14="http://schemas.microsoft.com/office/powerpoint/2010/main" val="198535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E4E32-6F98-D08B-69FF-AD7260E06AD3}"/>
              </a:ext>
            </a:extLst>
          </p:cNvPr>
          <p:cNvSpPr txBox="1"/>
          <p:nvPr/>
        </p:nvSpPr>
        <p:spPr>
          <a:xfrm>
            <a:off x="1398493" y="605919"/>
            <a:ext cx="8552329" cy="6107826"/>
          </a:xfrm>
          <a:prstGeom prst="rect">
            <a:avLst/>
          </a:prstGeom>
          <a:noFill/>
        </p:spPr>
        <p:txBody>
          <a:bodyPr wrap="square">
            <a:spAutoFit/>
          </a:bodyPr>
          <a:lstStyle/>
          <a:p>
            <a:pPr marL="0" marR="0">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Summary:</a:t>
            </a:r>
          </a:p>
          <a:p>
            <a:pPr marL="0" marR="0">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Identify the disks in order of increasing size by the natural numbers from 0 for the smallest one up to </a:t>
            </a:r>
            <a:r>
              <a:rPr lang="en-US" sz="2000" i="1"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 – </a:t>
            </a: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1 for the largest one.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l">
              <a:spcBef>
                <a:spcPts val="600"/>
              </a:spcBef>
              <a:spcAft>
                <a:spcPts val="600"/>
              </a:spcAft>
            </a:pP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 procedure for moving a tower of </a:t>
            </a:r>
            <a:r>
              <a:rPr lang="en-US" sz="2000" i="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disks from peg </a:t>
            </a:r>
            <a:r>
              <a:rPr lang="en-US" sz="2000" b="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A</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onto peg </a:t>
            </a:r>
            <a:r>
              <a:rPr lang="en-US" sz="2000" b="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C</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with the spare peg </a:t>
            </a:r>
            <a:r>
              <a:rPr lang="en-US" sz="2000" b="1"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B,</a:t>
            </a:r>
            <a:r>
              <a:rPr lang="en-US" sz="2000" dirty="0">
                <a:solidFill>
                  <a:srgbClr val="0000FF"/>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 is as follows:</a:t>
            </a:r>
          </a:p>
          <a:p>
            <a:pPr marL="914400" marR="0" lvl="0" indent="-457200">
              <a:lnSpc>
                <a:spcPct val="107000"/>
              </a:lnSpc>
              <a:spcBef>
                <a:spcPts val="0"/>
              </a:spcBef>
              <a:spcAft>
                <a:spcPts val="120"/>
              </a:spcAft>
              <a:buFont typeface="+mj-lt"/>
              <a:buAutoNum type="arabicPeriod"/>
              <a:tabLst>
                <a:tab pos="457200" algn="l"/>
              </a:tabLst>
            </a:pP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If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&gt; 1, then first use this procedure to move the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− 1 smaller disks from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A</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to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B</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(Takes T(n-1) moves)</a:t>
            </a:r>
          </a:p>
          <a:p>
            <a:pPr marL="914400" marR="0" lvl="0" indent="-457200">
              <a:lnSpc>
                <a:spcPct val="107000"/>
              </a:lnSpc>
              <a:spcBef>
                <a:spcPts val="0"/>
              </a:spcBef>
              <a:spcAft>
                <a:spcPts val="120"/>
              </a:spcAft>
              <a:buFont typeface="+mj-lt"/>
              <a:buAutoNum type="arabicPeriod"/>
              <a:tabLst>
                <a:tab pos="457200" algn="l"/>
              </a:tabLst>
            </a:pP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Now the largest disk, i.e., disk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can be moved from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A</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to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C</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(Take 1 move)</a:t>
            </a:r>
          </a:p>
          <a:p>
            <a:pPr marL="914400" indent="-457200">
              <a:lnSpc>
                <a:spcPct val="107000"/>
              </a:lnSpc>
              <a:spcAft>
                <a:spcPts val="120"/>
              </a:spcAft>
              <a:buFont typeface="+mj-lt"/>
              <a:buAutoNum type="arabicPeriod"/>
              <a:tabLst>
                <a:tab pos="457200" algn="l"/>
              </a:tabLst>
            </a:pP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If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&gt; 1, then again use this procedure to move the </a:t>
            </a:r>
            <a:r>
              <a:rPr lang="en-US" sz="2000" i="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n</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− 1 smaller disks from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B</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to peg </a:t>
            </a:r>
            <a:r>
              <a:rPr lang="en-US" sz="2000" b="1"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C</a:t>
            </a:r>
            <a:r>
              <a:rPr lang="en-US" sz="2000" dirty="0">
                <a:solidFill>
                  <a:srgbClr val="0000FF"/>
                </a:solidFill>
                <a:effectLst/>
                <a:highlight>
                  <a:srgbClr val="FFFF00"/>
                </a:highlight>
                <a:latin typeface="Times New Roman" panose="02020603050405020304" pitchFamily="18" charset="0"/>
                <a:ea typeface="DengXian" panose="02010600030101010101" pitchFamily="2" charset="-122"/>
                <a:cs typeface="Times New Roman" panose="02020603050405020304" pitchFamily="18" charset="0"/>
              </a:rPr>
              <a:t>. (Takes T(n-1) moves)</a:t>
            </a:r>
          </a:p>
          <a:p>
            <a:pPr marL="0" marR="0" algn="l">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Using mathematical induction,  it is easily proven that the above procedure requires the minimal number of moves possible and that the produced solution is the only one with this minimal number of moves. </a:t>
            </a:r>
          </a:p>
          <a:p>
            <a:pPr marL="0" marR="0" algn="l">
              <a:spcBef>
                <a:spcPts val="600"/>
              </a:spcBef>
              <a:spcAft>
                <a:spcPts val="600"/>
              </a:spcAft>
            </a:pP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The exact number of moves that this solution requires can be calculated using recurrence relations by 2</a:t>
            </a:r>
            <a:r>
              <a:rPr lang="en-US" sz="2000" baseline="30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solidFill>
                  <a:srgbClr val="202122"/>
                </a:solidFill>
                <a:effectLst/>
                <a:latin typeface="Times New Roman" panose="02020603050405020304" pitchFamily="18" charset="0"/>
                <a:ea typeface="Times New Roman" panose="02020603050405020304" pitchFamily="18" charset="0"/>
                <a:cs typeface="Times New Roman" panose="02020603050405020304" pitchFamily="18" charset="0"/>
              </a:rPr>
              <a:t> - 1. This result is obtained by noting that steps 1 and 3 take T(n-1) moves, and step 2 takes one move, giving T(n) = 2 T(n-1) + 1.</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0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3D8299-0992-43A1-A56D-0A69EFF1DCC4}"/>
              </a:ext>
            </a:extLst>
          </p:cNvPr>
          <p:cNvSpPr txBox="1"/>
          <p:nvPr/>
        </p:nvSpPr>
        <p:spPr>
          <a:xfrm>
            <a:off x="4561488" y="578070"/>
            <a:ext cx="3268717" cy="523220"/>
          </a:xfrm>
          <a:prstGeom prst="rect">
            <a:avLst/>
          </a:prstGeom>
          <a:noFill/>
        </p:spPr>
        <p:txBody>
          <a:bodyPr wrap="square" rtlCol="0">
            <a:spAutoFit/>
          </a:bodyPr>
          <a:lstStyle/>
          <a:p>
            <a:r>
              <a:rPr lang="en-US" sz="2800" dirty="0">
                <a:highlight>
                  <a:srgbClr val="FFFF00"/>
                </a:highlight>
              </a:rPr>
              <a:t>Towers of Hanoi</a:t>
            </a:r>
          </a:p>
        </p:txBody>
      </p:sp>
      <p:sp>
        <p:nvSpPr>
          <p:cNvPr id="3" name="TextBox 2">
            <a:extLst>
              <a:ext uri="{FF2B5EF4-FFF2-40B4-BE49-F238E27FC236}">
                <a16:creationId xmlns:a16="http://schemas.microsoft.com/office/drawing/2014/main" id="{5F512766-F20D-4948-B3D7-925F98C0A8B6}"/>
              </a:ext>
            </a:extLst>
          </p:cNvPr>
          <p:cNvSpPr txBox="1"/>
          <p:nvPr/>
        </p:nvSpPr>
        <p:spPr>
          <a:xfrm>
            <a:off x="1630414" y="1101290"/>
            <a:ext cx="9130864" cy="5632311"/>
          </a:xfrm>
          <a:prstGeom prst="rect">
            <a:avLst/>
          </a:prstGeom>
          <a:noFill/>
        </p:spPr>
        <p:txBody>
          <a:bodyPr wrap="square" rtlCol="0">
            <a:spAutoFit/>
          </a:bodyPr>
          <a:lstStyle/>
          <a:p>
            <a:pPr marL="461963" indent="-461963">
              <a:buFont typeface="Arial" panose="020B0604020202020204" pitchFamily="34" charset="0"/>
              <a:buChar char="•"/>
            </a:pPr>
            <a:r>
              <a:rPr lang="en-US" sz="2400" dirty="0">
                <a:highlight>
                  <a:srgbClr val="FFFF00"/>
                </a:highlight>
                <a:latin typeface="Times New Roman" panose="02020603050405020304" pitchFamily="18" charset="0"/>
                <a:cs typeface="Times New Roman" panose="02020603050405020304" pitchFamily="18" charset="0"/>
              </a:rPr>
              <a:t>Recurrence Relation:</a:t>
            </a:r>
          </a:p>
          <a:p>
            <a:r>
              <a:rPr lang="en-US" sz="2400" dirty="0">
                <a:highlight>
                  <a:srgbClr val="FFFF00"/>
                </a:highlight>
                <a:latin typeface="Times New Roman" panose="02020603050405020304" pitchFamily="18" charset="0"/>
                <a:cs typeface="Times New Roman" panose="02020603050405020304" pitchFamily="18" charset="0"/>
              </a:rPr>
              <a:t>       T(n) = 2T(n-1) + 1   </a:t>
            </a:r>
            <a:r>
              <a:rPr lang="en-US" sz="2000" dirty="0">
                <a:latin typeface="Times New Roman" panose="02020603050405020304" pitchFamily="18" charset="0"/>
                <a:cs typeface="Times New Roman" panose="02020603050405020304" pitchFamily="18" charset="0"/>
              </a:rPr>
              <a:t>(Justify: needs T(n-1) to move n-1 disks from A to B.)</a:t>
            </a:r>
          </a:p>
          <a:p>
            <a:r>
              <a:rPr lang="en-US" sz="2400" dirty="0">
                <a:latin typeface="Times New Roman" panose="02020603050405020304" pitchFamily="18" charset="0"/>
                <a:cs typeface="Times New Roman" panose="02020603050405020304" pitchFamily="18" charset="0"/>
              </a:rPr>
              <a:t>       </a:t>
            </a:r>
            <a:r>
              <a:rPr lang="en-US" sz="2400" dirty="0">
                <a:highlight>
                  <a:srgbClr val="FFFF00"/>
                </a:highlight>
                <a:latin typeface="Times New Roman" panose="02020603050405020304" pitchFamily="18" charset="0"/>
                <a:cs typeface="Times New Roman" panose="02020603050405020304" pitchFamily="18" charset="0"/>
              </a:rPr>
              <a:t>T(1) = 1</a:t>
            </a:r>
            <a:r>
              <a:rPr lang="en-US" sz="24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(Justify: needs one move for the bottom disk from A to C)</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Solution by backward substitution (unfolding):</a:t>
            </a:r>
          </a:p>
          <a:p>
            <a:pPr marL="461963"/>
            <a:r>
              <a:rPr lang="en-US" sz="2400" dirty="0">
                <a:latin typeface="Times New Roman" panose="02020603050405020304" pitchFamily="18" charset="0"/>
                <a:cs typeface="Times New Roman" panose="02020603050405020304" pitchFamily="18" charset="0"/>
              </a:rPr>
              <a:t>T(n) =  2(2 T(n-2) + 1) + 1  since T(n-1) = 2T(n-2) + 1</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T(n-2) + 2 + 1</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(2 T(n-3) + 1) + 2 + 1  since T(n-2) = 2T(n-3) + 1</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T(n-3)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 + 1</a:t>
            </a:r>
          </a:p>
          <a:p>
            <a:pPr marL="461963"/>
            <a:r>
              <a:rPr lang="en-US" sz="2400" dirty="0">
                <a:latin typeface="Times New Roman" panose="02020603050405020304" pitchFamily="18" charset="0"/>
                <a:cs typeface="Times New Roman" panose="02020603050405020304" pitchFamily="18" charset="0"/>
              </a:rPr>
              <a:t>	  =  …</a:t>
            </a:r>
          </a:p>
          <a:p>
            <a:pPr marL="461963"/>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T(n-</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i-1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i-2</a:t>
            </a:r>
            <a:r>
              <a:rPr lang="en-US" sz="2400" dirty="0">
                <a:latin typeface="Times New Roman" panose="02020603050405020304" pitchFamily="18" charset="0"/>
                <a:cs typeface="Times New Roman" panose="02020603050405020304" pitchFamily="18" charset="0"/>
              </a:rPr>
              <a:t> +  …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 + 1</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expansion stops when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  n – 1</a:t>
            </a:r>
          </a:p>
          <a:p>
            <a:r>
              <a:rPr lang="en-US" sz="2400" dirty="0">
                <a:latin typeface="Times New Roman" panose="02020603050405020304" pitchFamily="18" charset="0"/>
                <a:cs typeface="Times New Roman" panose="02020603050405020304" pitchFamily="18" charset="0"/>
              </a:rPr>
              <a:t>       T(n) =  2</a:t>
            </a:r>
            <a:r>
              <a:rPr lang="en-US" sz="2400" baseline="30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T(1)  + 2</a:t>
            </a:r>
            <a:r>
              <a:rPr lang="en-US" sz="2400" baseline="30000" dirty="0">
                <a:latin typeface="Times New Roman" panose="02020603050405020304" pitchFamily="18" charset="0"/>
                <a:cs typeface="Times New Roman" panose="02020603050405020304" pitchFamily="18" charset="0"/>
              </a:rPr>
              <a:t>n-2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n-3</a:t>
            </a:r>
            <a:r>
              <a:rPr lang="en-US" sz="2400" dirty="0">
                <a:latin typeface="Times New Roman" panose="02020603050405020304" pitchFamily="18" charset="0"/>
                <a:cs typeface="Times New Roman" panose="02020603050405020304" pitchFamily="18" charset="0"/>
              </a:rPr>
              <a:t> +  …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0</a:t>
            </a:r>
          </a:p>
          <a:p>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n-3</a:t>
            </a:r>
            <a:r>
              <a:rPr lang="en-US" sz="2400" dirty="0">
                <a:latin typeface="Times New Roman" panose="02020603050405020304" pitchFamily="18" charset="0"/>
                <a:cs typeface="Times New Roman" panose="02020603050405020304" pitchFamily="18" charset="0"/>
              </a:rPr>
              <a:t> +  … + 2</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0</a:t>
            </a:r>
          </a:p>
          <a:p>
            <a:r>
              <a:rPr lang="en-US" sz="2400" dirty="0">
                <a:latin typeface="Times New Roman" panose="02020603050405020304" pitchFamily="18" charset="0"/>
                <a:cs typeface="Times New Roman" panose="02020603050405020304" pitchFamily="18" charset="0"/>
              </a:rPr>
              <a:t> 	   =  2</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  1     … (closed form)</a:t>
            </a:r>
          </a:p>
          <a:p>
            <a:r>
              <a:rPr lang="en-US" sz="2400" dirty="0">
                <a:latin typeface="Times New Roman" panose="02020603050405020304" pitchFamily="18"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2</a:t>
            </a:r>
            <a:r>
              <a:rPr lang="en-US" sz="2400" baseline="30000" dirty="0">
                <a:latin typeface="Times New Roman" panose="02020603050405020304" pitchFamily="18" charset="0"/>
                <a:cs typeface="Times New Roman" panose="02020603050405020304" pitchFamily="18" charset="0"/>
              </a:rPr>
              <a:t>n</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(order of growth)</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8586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 Forum: Ask Dr. Math FAQ: Tower of Hanoi">
            <a:extLst>
              <a:ext uri="{FF2B5EF4-FFF2-40B4-BE49-F238E27FC236}">
                <a16:creationId xmlns:a16="http://schemas.microsoft.com/office/drawing/2014/main" id="{66960446-AFB1-4A77-8D95-58B18ADE5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905" y="2627866"/>
            <a:ext cx="44577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e Space for the Three-Disk Tower of Hanoi Puzzle | Download Scientific  Diagram">
            <a:extLst>
              <a:ext uri="{FF2B5EF4-FFF2-40B4-BE49-F238E27FC236}">
                <a16:creationId xmlns:a16="http://schemas.microsoft.com/office/drawing/2014/main" id="{1DE61707-18ED-46BF-8B42-85AA07958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34" y="541093"/>
            <a:ext cx="6508784" cy="6010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4D7F23A-D839-14D0-1695-500983004A66}"/>
              </a:ext>
            </a:extLst>
          </p:cNvPr>
          <p:cNvSpPr txBox="1"/>
          <p:nvPr/>
        </p:nvSpPr>
        <p:spPr>
          <a:xfrm>
            <a:off x="8098971" y="5384800"/>
            <a:ext cx="3280229" cy="646331"/>
          </a:xfrm>
          <a:prstGeom prst="rect">
            <a:avLst/>
          </a:prstGeom>
          <a:noFill/>
        </p:spPr>
        <p:txBody>
          <a:bodyPr wrap="square" rtlCol="0">
            <a:spAutoFit/>
          </a:bodyPr>
          <a:lstStyle/>
          <a:p>
            <a:r>
              <a:rPr lang="en-US" dirty="0"/>
              <a:t>7 moves </a:t>
            </a:r>
            <a:r>
              <a:rPr lang="en-US" dirty="0" err="1"/>
              <a:t>v.s</a:t>
            </a:r>
            <a:r>
              <a:rPr lang="en-US" dirty="0"/>
              <a:t>. 27 moves (visiting once at each vertex.</a:t>
            </a:r>
          </a:p>
        </p:txBody>
      </p:sp>
    </p:spTree>
    <p:extLst>
      <p:ext uri="{BB962C8B-B14F-4D97-AF65-F5344CB8AC3E}">
        <p14:creationId xmlns:p14="http://schemas.microsoft.com/office/powerpoint/2010/main" val="907782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wer of Hanoi -- from Wolfram MathWorld">
            <a:extLst>
              <a:ext uri="{FF2B5EF4-FFF2-40B4-BE49-F238E27FC236}">
                <a16:creationId xmlns:a16="http://schemas.microsoft.com/office/drawing/2014/main" id="{C3B59AEA-8504-40E0-AA7F-C4BC284A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2" y="943707"/>
            <a:ext cx="6400801" cy="5192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4512FD90-2018-43BE-AB32-CDD965426251}"/>
              </a:ext>
            </a:extLst>
          </p:cNvPr>
          <p:cNvGraphicFramePr>
            <a:graphicFrameLocks noGrp="1"/>
          </p:cNvGraphicFramePr>
          <p:nvPr/>
        </p:nvGraphicFramePr>
        <p:xfrm>
          <a:off x="7537937" y="1881748"/>
          <a:ext cx="3798278" cy="4079240"/>
        </p:xfrm>
        <a:graphic>
          <a:graphicData uri="http://schemas.openxmlformats.org/drawingml/2006/table">
            <a:tbl>
              <a:tblPr firstRow="1" bandRow="1">
                <a:tableStyleId>{5C22544A-7EE6-4342-B048-85BDC9FD1C3A}</a:tableStyleId>
              </a:tblPr>
              <a:tblGrid>
                <a:gridCol w="1899139">
                  <a:extLst>
                    <a:ext uri="{9D8B030D-6E8A-4147-A177-3AD203B41FA5}">
                      <a16:colId xmlns:a16="http://schemas.microsoft.com/office/drawing/2014/main" val="227047912"/>
                    </a:ext>
                  </a:extLst>
                </a:gridCol>
                <a:gridCol w="1899139">
                  <a:extLst>
                    <a:ext uri="{9D8B030D-6E8A-4147-A177-3AD203B41FA5}">
                      <a16:colId xmlns:a16="http://schemas.microsoft.com/office/drawing/2014/main" val="1491992287"/>
                    </a:ext>
                  </a:extLst>
                </a:gridCol>
              </a:tblGrid>
              <a:tr h="370840">
                <a:tc>
                  <a:txBody>
                    <a:bodyPr/>
                    <a:lstStyle/>
                    <a:p>
                      <a:pPr algn="ctr"/>
                      <a:r>
                        <a:rPr lang="en-US" b="0" dirty="0">
                          <a:solidFill>
                            <a:schemeClr val="tx1"/>
                          </a:solidFill>
                        </a:rPr>
                        <a:t>Disks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629426"/>
                  </a:ext>
                </a:extLst>
              </a:tr>
              <a:tr h="370840">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8904350"/>
                  </a:ext>
                </a:extLst>
              </a:tr>
              <a:tr h="370840">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843381"/>
                  </a:ext>
                </a:extLst>
              </a:tr>
              <a:tr h="370840">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050484"/>
                  </a:ext>
                </a:extLst>
              </a:tr>
              <a:tr h="370840">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456301"/>
                  </a:ext>
                </a:extLst>
              </a:tr>
              <a:tr h="370840">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26969"/>
                  </a:ext>
                </a:extLst>
              </a:tr>
              <a:tr h="370840">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094468"/>
                  </a:ext>
                </a:extLst>
              </a:tr>
              <a:tr h="370840">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628967"/>
                  </a:ext>
                </a:extLst>
              </a:tr>
              <a:tr h="370840">
                <a:tc>
                  <a:txBody>
                    <a:bodyPr/>
                    <a:lstStyle/>
                    <a:p>
                      <a:pPr algn="ctr"/>
                      <a:r>
                        <a:rPr lang="en-US"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00411"/>
                  </a:ext>
                </a:extLst>
              </a:tr>
              <a:tr h="370840">
                <a:tc>
                  <a:txBody>
                    <a:bodyPr/>
                    <a:lstStyle/>
                    <a:p>
                      <a:pPr algn="ctr"/>
                      <a:r>
                        <a:rPr lang="en-US"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5111023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666818"/>
                  </a:ext>
                </a:extLst>
              </a:tr>
              <a:tr h="370840">
                <a:tc>
                  <a:txBody>
                    <a:bodyPr/>
                    <a:lstStyle/>
                    <a:p>
                      <a:pPr algn="ctr"/>
                      <a:r>
                        <a:rPr lang="en-US"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630788"/>
                  </a:ext>
                </a:extLst>
              </a:tr>
            </a:tbl>
          </a:graphicData>
        </a:graphic>
      </p:graphicFrame>
    </p:spTree>
    <p:extLst>
      <p:ext uri="{BB962C8B-B14F-4D97-AF65-F5344CB8AC3E}">
        <p14:creationId xmlns:p14="http://schemas.microsoft.com/office/powerpoint/2010/main" val="2037428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0808F3-52B5-4C0D-B9EF-8F0593A01E29}"/>
              </a:ext>
            </a:extLst>
          </p:cNvPr>
          <p:cNvSpPr/>
          <p:nvPr/>
        </p:nvSpPr>
        <p:spPr>
          <a:xfrm>
            <a:off x="3840480" y="3119906"/>
            <a:ext cx="4511040" cy="991618"/>
          </a:xfrm>
          <a:prstGeom prst="rect">
            <a:avLst/>
          </a:prstGeom>
        </p:spPr>
        <p:txBody>
          <a:bodyPr wrap="square">
            <a:spAutoFit/>
          </a:bodyPr>
          <a:lstStyle/>
          <a:p>
            <a:pPr algn="ctr">
              <a:lnSpc>
                <a:spcPct val="107000"/>
              </a:lnSpc>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Mathematical Analysis of </a:t>
            </a:r>
            <a:r>
              <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Non-recursive Algorithms </a:t>
            </a:r>
            <a:endParaRPr lang="en-US" sz="28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0954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61C4BC-8F51-46C9-9524-9755E5E280E4}"/>
              </a:ext>
            </a:extLst>
          </p:cNvPr>
          <p:cNvGraphicFramePr>
            <a:graphicFrameLocks noGrp="1"/>
          </p:cNvGraphicFramePr>
          <p:nvPr>
            <p:extLst>
              <p:ext uri="{D42A27DB-BD31-4B8C-83A1-F6EECF244321}">
                <p14:modId xmlns:p14="http://schemas.microsoft.com/office/powerpoint/2010/main" val="310841964"/>
              </p:ext>
            </p:extLst>
          </p:nvPr>
        </p:nvGraphicFramePr>
        <p:xfrm>
          <a:off x="2672863" y="684496"/>
          <a:ext cx="6752490" cy="6101080"/>
        </p:xfrm>
        <a:graphic>
          <a:graphicData uri="http://schemas.openxmlformats.org/drawingml/2006/table">
            <a:tbl>
              <a:tblPr firstRow="1" bandRow="1">
                <a:tableStyleId>{5C22544A-7EE6-4342-B048-85BDC9FD1C3A}</a:tableStyleId>
              </a:tblPr>
              <a:tblGrid>
                <a:gridCol w="786153">
                  <a:extLst>
                    <a:ext uri="{9D8B030D-6E8A-4147-A177-3AD203B41FA5}">
                      <a16:colId xmlns:a16="http://schemas.microsoft.com/office/drawing/2014/main" val="78403151"/>
                    </a:ext>
                  </a:extLst>
                </a:gridCol>
                <a:gridCol w="3411009">
                  <a:extLst>
                    <a:ext uri="{9D8B030D-6E8A-4147-A177-3AD203B41FA5}">
                      <a16:colId xmlns:a16="http://schemas.microsoft.com/office/drawing/2014/main" val="1028758451"/>
                    </a:ext>
                  </a:extLst>
                </a:gridCol>
                <a:gridCol w="2555328">
                  <a:extLst>
                    <a:ext uri="{9D8B030D-6E8A-4147-A177-3AD203B41FA5}">
                      <a16:colId xmlns:a16="http://schemas.microsoft.com/office/drawing/2014/main" val="2200516314"/>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3-peg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4-peg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136903"/>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16404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646874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66017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63722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62087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45048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51754"/>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85819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27732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19496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1344891"/>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4294967295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89252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18446744073709551615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228914"/>
                  </a:ext>
                </a:extLst>
              </a:tr>
              <a:tr h="370840">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dirty="0">
                          <a:solidFill>
                            <a:schemeClr val="tx1"/>
                          </a:solidFill>
                          <a:latin typeface="Times New Roman" panose="02020603050405020304" pitchFamily="18" charset="0"/>
                          <a:cs typeface="Times New Roman" panose="02020603050405020304" pitchFamily="18" charset="0"/>
                        </a:rPr>
                        <a:t>T(n) = 2 T(n-1) + 1   </a:t>
                      </a:r>
                      <a:r>
                        <a:rPr lang="en-US" b="0" dirty="0">
                          <a:solidFill>
                            <a:schemeClr val="tx1"/>
                          </a:solidFill>
                          <a:latin typeface="Times New Roman" panose="02020603050405020304" pitchFamily="18" charset="0"/>
                          <a:cs typeface="Times New Roman" panose="02020603050405020304" pitchFamily="18" charset="0"/>
                        </a:rPr>
                        <a:t>T(n) = n</a:t>
                      </a:r>
                      <a:r>
                        <a:rPr lang="en-US" b="0" baseline="30000" dirty="0">
                          <a:solidFill>
                            <a:schemeClr val="tx1"/>
                          </a:solidFill>
                          <a:latin typeface="Times New Roman" panose="02020603050405020304" pitchFamily="18" charset="0"/>
                          <a:cs typeface="Times New Roman" panose="02020603050405020304" pitchFamily="18" charset="0"/>
                        </a:rPr>
                        <a:t>2</a:t>
                      </a:r>
                      <a:r>
                        <a:rPr lang="en-US" b="0" dirty="0">
                          <a:solidFill>
                            <a:schemeClr val="tx1"/>
                          </a:solidFill>
                          <a:latin typeface="Times New Roman" panose="02020603050405020304" pitchFamily="18" charset="0"/>
                          <a:cs typeface="Times New Roman" panose="02020603050405020304" pitchFamily="18" charset="0"/>
                        </a:rPr>
                        <a:t> – 1</a:t>
                      </a:r>
                    </a:p>
                    <a:p>
                      <a:r>
                        <a:rPr lang="en-US" b="1" dirty="0">
                          <a:solidFill>
                            <a:schemeClr val="tx1"/>
                          </a:solidFill>
                          <a:latin typeface="Times New Roman" panose="02020603050405020304" pitchFamily="18" charset="0"/>
                          <a:cs typeface="Times New Roman" panose="02020603050405020304" pitchFamily="18" charset="0"/>
                        </a:rPr>
                        <a:t>T(1)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135201"/>
                  </a:ext>
                </a:extLst>
              </a:tr>
            </a:tbl>
          </a:graphicData>
        </a:graphic>
      </p:graphicFrame>
    </p:spTree>
    <p:extLst>
      <p:ext uri="{BB962C8B-B14F-4D97-AF65-F5344CB8AC3E}">
        <p14:creationId xmlns:p14="http://schemas.microsoft.com/office/powerpoint/2010/main" val="1023555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5">
            <a:extLst>
              <a:ext uri="{FF2B5EF4-FFF2-40B4-BE49-F238E27FC236}">
                <a16:creationId xmlns:a16="http://schemas.microsoft.com/office/drawing/2014/main" id="{2F88D91E-E0B7-418E-9340-EE4B8B147862}"/>
              </a:ext>
            </a:extLst>
          </p:cNvPr>
          <p:cNvSpPr txBox="1"/>
          <p:nvPr/>
        </p:nvSpPr>
        <p:spPr>
          <a:xfrm>
            <a:off x="746040" y="1166949"/>
            <a:ext cx="7304380" cy="444137"/>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449789" y="447046"/>
            <a:ext cx="8683959" cy="6439520"/>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Methods for Solving Recurrence Relations </a:t>
            </a:r>
          </a:p>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Method of forward substitutions: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recurrence equation</a:t>
            </a:r>
            <a:r>
              <a:rPr lang="en-US" sz="2200" dirty="0">
                <a:latin typeface="Times New Roman" panose="02020603050405020304" pitchFamily="18" charset="0"/>
                <a:ea typeface="Calibri" panose="020F0502020204030204" pitchFamily="34" charset="0"/>
                <a:cs typeface="Times New Roman" panose="02020603050405020304" pitchFamily="18" charset="0"/>
              </a:rPr>
              <a:t> (or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recurrence relation</a:t>
            </a:r>
            <a:r>
              <a:rPr lang="en-US" sz="2200" dirty="0">
                <a:latin typeface="Times New Roman" panose="02020603050405020304" pitchFamily="18" charset="0"/>
                <a:ea typeface="Calibri" panose="020F0502020204030204" pitchFamily="34" charset="0"/>
                <a:cs typeface="Times New Roman" panose="02020603050405020304" pitchFamily="18" charset="0"/>
              </a:rPr>
              <a:t> or simply a recurrence) with the   initial condition: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T(n) = 2T(n-1) + 1,  for n &gt; </a:t>
            </a:r>
            <a:r>
              <a:rPr lang="en-US" sz="220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                 Example: Hanoi’s Tower.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Applying this given recurrence relation, the first few terms are as follows: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T(2) = 2T(1) + 1 = 2*1 + 1 = 3</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T(3) = 2T(2) + 1 = 2*3 + 1 = 7</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T(4) = 2T(3) + 1 = 2*7 + 1 = 15</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T(5) = 2T(4) + 1 = 2*15 + 1 = 31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200" dirty="0">
                <a:latin typeface="Times New Roman" panose="02020603050405020304" pitchFamily="18" charset="0"/>
                <a:ea typeface="Calibri" panose="020F0502020204030204" pitchFamily="34" charset="0"/>
                <a:cs typeface="Times New Roman" panose="02020603050405020304" pitchFamily="18" charset="0"/>
              </a:rPr>
              <a:t> – 1 for n = 1, 2, 3,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Thought Bubble: Cloud 4">
            <a:extLst>
              <a:ext uri="{FF2B5EF4-FFF2-40B4-BE49-F238E27FC236}">
                <a16:creationId xmlns:a16="http://schemas.microsoft.com/office/drawing/2014/main" id="{38D0FCD4-D2CC-4F2A-9B43-7C399E01627F}"/>
              </a:ext>
            </a:extLst>
          </p:cNvPr>
          <p:cNvSpPr/>
          <p:nvPr/>
        </p:nvSpPr>
        <p:spPr>
          <a:xfrm>
            <a:off x="673851" y="2680227"/>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7EE06CE-B207-4BBD-8B8C-58AD2BC2A445}"/>
                  </a:ext>
                </a:extLst>
              </p:cNvPr>
              <p:cNvSpPr txBox="1"/>
              <p:nvPr/>
            </p:nvSpPr>
            <p:spPr>
              <a:xfrm>
                <a:off x="8050420" y="146774"/>
                <a:ext cx="3975325" cy="1464312"/>
              </a:xfrm>
              <a:prstGeom prst="rect">
                <a:avLst/>
              </a:prstGeom>
              <a:noFill/>
              <a:ln>
                <a:solidFill>
                  <a:schemeClr val="accent1"/>
                </a:solidFill>
              </a:ln>
            </p:spPr>
            <p:txBody>
              <a:bodyPr wrap="square" rtlCol="0">
                <a:spAutoFit/>
              </a:bodyPr>
              <a:lstStyle/>
              <a:p>
                <a:r>
                  <a:rPr lang="en-US" sz="1600" dirty="0"/>
                  <a:t>Algorithm F(n)  //an example</a:t>
                </a:r>
              </a:p>
              <a:p>
                <a:r>
                  <a:rPr lang="en-US" sz="1600" dirty="0"/>
                  <a:t>{ If n </a:t>
                </a:r>
                <a14:m>
                  <m:oMath xmlns:m="http://schemas.openxmlformats.org/officeDocument/2006/math">
                    <m:r>
                      <a:rPr lang="en-US" sz="1600" i="1" dirty="0" smtClean="0">
                        <a:latin typeface="Cambria Math" panose="02040503050406030204" pitchFamily="18" charset="0"/>
                        <a:ea typeface="Cambria Math" panose="02040503050406030204" pitchFamily="18" charset="0"/>
                      </a:rPr>
                      <m:t>≤</m:t>
                    </m:r>
                  </m:oMath>
                </a14:m>
                <a:r>
                  <a:rPr lang="en-US" sz="1600" dirty="0"/>
                  <a:t> 1 return c;</a:t>
                </a:r>
              </a:p>
              <a:p>
                <a:pPr>
                  <a:spcAft>
                    <a:spcPts val="600"/>
                  </a:spcAft>
                </a:pPr>
                <a:r>
                  <a:rPr lang="en-US" sz="1600" dirty="0">
                    <a:solidFill>
                      <a:srgbClr val="0000FF"/>
                    </a:solidFill>
                  </a:rPr>
                  <a:t>else F(n -1) </a:t>
                </a:r>
                <a14:m>
                  <m:oMath xmlns:m="http://schemas.openxmlformats.org/officeDocument/2006/math">
                    <m:r>
                      <a:rPr lang="en-US" sz="1600" i="1" smtClean="0">
                        <a:solidFill>
                          <a:srgbClr val="0000FF"/>
                        </a:solidFill>
                        <a:latin typeface="Cambria Math" panose="02040503050406030204" pitchFamily="18" charset="0"/>
                        <a:ea typeface="Cambria Math" panose="02040503050406030204" pitchFamily="18" charset="0"/>
                      </a:rPr>
                      <m:t>∎</m:t>
                    </m:r>
                  </m:oMath>
                </a14:m>
                <a:r>
                  <a:rPr lang="en-US" sz="1600" dirty="0">
                    <a:solidFill>
                      <a:srgbClr val="0000FF"/>
                    </a:solidFill>
                  </a:rPr>
                  <a:t> F(n – 1)</a:t>
                </a:r>
                <a14:m>
                  <m:oMath xmlns:m="http://schemas.openxmlformats.org/officeDocument/2006/math">
                    <m:r>
                      <a:rPr lang="en-US" sz="1600" i="1">
                        <a:solidFill>
                          <a:srgbClr val="0000FF"/>
                        </a:solidFill>
                        <a:latin typeface="Cambria Math" panose="02040503050406030204" pitchFamily="18" charset="0"/>
                        <a:ea typeface="Cambria Math" panose="02040503050406030204" pitchFamily="18" charset="0"/>
                      </a:rPr>
                      <m:t>∎</m:t>
                    </m:r>
                  </m:oMath>
                </a14:m>
                <a:r>
                  <a:rPr lang="en-US" sz="1600" dirty="0">
                    <a:solidFill>
                      <a:srgbClr val="0000FF"/>
                    </a:solidFill>
                  </a:rPr>
                  <a:t>c;} where</a:t>
                </a:r>
                <a14:m>
                  <m:oMath xmlns:m="http://schemas.openxmlformats.org/officeDocument/2006/math">
                    <m:r>
                      <a:rPr lang="en-US" sz="1600" i="1" smtClean="0">
                        <a:solidFill>
                          <a:srgbClr val="0000FF"/>
                        </a:solidFill>
                        <a:latin typeface="Cambria Math" panose="02040503050406030204" pitchFamily="18" charset="0"/>
                        <a:ea typeface="Cambria Math" panose="02040503050406030204" pitchFamily="18" charset="0"/>
                      </a:rPr>
                      <m:t>∎∈</m:t>
                    </m:r>
                  </m:oMath>
                </a14:m>
                <a:r>
                  <a:rPr lang="en-US" sz="1600" dirty="0">
                    <a:solidFill>
                      <a:srgbClr val="0000FF"/>
                    </a:solidFill>
                  </a:rPr>
                  <a:t> { *, +}.</a:t>
                </a:r>
              </a:p>
              <a:p>
                <a:r>
                  <a:rPr lang="en-US" sz="1600" dirty="0">
                    <a:solidFill>
                      <a:srgbClr val="FF0000"/>
                    </a:solidFill>
                  </a:rPr>
                  <a:t>F(n) = F(n -1) * F(n – 1) * c ; yields (</a:t>
                </a:r>
                <a14:m>
                  <m:oMath xmlns:m="http://schemas.openxmlformats.org/officeDocument/2006/math">
                    <m:sSup>
                      <m:sSupPr>
                        <m:ctrlPr>
                          <a:rPr lang="en-US" sz="1600" i="1" dirty="0" smtClean="0">
                            <a:solidFill>
                              <a:srgbClr val="FF0000"/>
                            </a:solidFill>
                            <a:latin typeface="Cambria Math" panose="02040503050406030204" pitchFamily="18" charset="0"/>
                          </a:rPr>
                        </m:ctrlPr>
                      </m:sSupPr>
                      <m:e>
                        <m:r>
                          <a:rPr lang="en-US" sz="1600" b="0" i="1" dirty="0" smtClean="0">
                            <a:solidFill>
                              <a:srgbClr val="FF0000"/>
                            </a:solidFill>
                            <a:latin typeface="Cambria Math" panose="02040503050406030204" pitchFamily="18" charset="0"/>
                          </a:rPr>
                          <m:t>𝑐</m:t>
                        </m:r>
                      </m:e>
                      <m:sup>
                        <m:sSup>
                          <m:sSupPr>
                            <m:ctrlPr>
                              <a:rPr lang="en-US" sz="1600" i="1" dirty="0" smtClean="0">
                                <a:solidFill>
                                  <a:srgbClr val="FF0000"/>
                                </a:solidFill>
                                <a:latin typeface="Cambria Math" panose="02040503050406030204" pitchFamily="18" charset="0"/>
                              </a:rPr>
                            </m:ctrlPr>
                          </m:sSupPr>
                          <m:e>
                            <m:r>
                              <a:rPr lang="en-US" sz="1600" b="0" i="1" dirty="0" smtClean="0">
                                <a:solidFill>
                                  <a:srgbClr val="FF0000"/>
                                </a:solidFill>
                                <a:latin typeface="Cambria Math" panose="02040503050406030204" pitchFamily="18" charset="0"/>
                              </a:rPr>
                              <m:t>2</m:t>
                            </m:r>
                          </m:e>
                          <m:sup>
                            <m:r>
                              <a:rPr lang="en-US" sz="1600" b="0" i="1" dirty="0" smtClean="0">
                                <a:solidFill>
                                  <a:srgbClr val="FF0000"/>
                                </a:solidFill>
                                <a:latin typeface="Cambria Math" panose="02040503050406030204" pitchFamily="18" charset="0"/>
                              </a:rPr>
                              <m:t>𝑛</m:t>
                            </m:r>
                          </m:sup>
                        </m:sSup>
                        <m:r>
                          <a:rPr lang="en-US" sz="1600" b="0" i="1" dirty="0" smtClean="0">
                            <a:solidFill>
                              <a:srgbClr val="FF0000"/>
                            </a:solidFill>
                            <a:latin typeface="Cambria Math" panose="02040503050406030204" pitchFamily="18" charset="0"/>
                          </a:rPr>
                          <m:t>−1</m:t>
                        </m:r>
                      </m:sup>
                    </m:sSup>
                  </m:oMath>
                </a14:m>
                <a:r>
                  <a:rPr lang="en-US" sz="1600" dirty="0">
                    <a:solidFill>
                      <a:srgbClr val="FF0000"/>
                    </a:solidFill>
                  </a:rPr>
                  <a:t>).</a:t>
                </a:r>
              </a:p>
              <a:p>
                <a:r>
                  <a:rPr lang="en-US" sz="1600" dirty="0">
                    <a:solidFill>
                      <a:srgbClr val="FF0000"/>
                    </a:solidFill>
                  </a:rPr>
                  <a:t>F(n) = F(n -1) + F(n – 1) + c </a:t>
                </a:r>
                <a:r>
                  <a:rPr lang="en-US" dirty="0"/>
                  <a:t>;</a:t>
                </a:r>
                <a:r>
                  <a:rPr lang="en-US" sz="1600" dirty="0">
                    <a:solidFill>
                      <a:srgbClr val="FF0000"/>
                    </a:solidFill>
                  </a:rPr>
                  <a:t> yields (2</a:t>
                </a:r>
                <a:r>
                  <a:rPr lang="en-US" sz="1600" baseline="30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a:t>
                </a:r>
                <a:r>
                  <a:rPr lang="en-US" sz="1600" dirty="0">
                    <a:solidFill>
                      <a:srgbClr val="FF0000"/>
                    </a:solidFill>
                  </a:rPr>
                  <a:t>-1)c.</a:t>
                </a:r>
              </a:p>
            </p:txBody>
          </p:sp>
        </mc:Choice>
        <mc:Fallback xmlns="">
          <p:sp>
            <p:nvSpPr>
              <p:cNvPr id="3" name="TextBox 2">
                <a:extLst>
                  <a:ext uri="{FF2B5EF4-FFF2-40B4-BE49-F238E27FC236}">
                    <a16:creationId xmlns:a16="http://schemas.microsoft.com/office/drawing/2014/main" id="{D7EE06CE-B207-4BBD-8B8C-58AD2BC2A445}"/>
                  </a:ext>
                </a:extLst>
              </p:cNvPr>
              <p:cNvSpPr txBox="1">
                <a:spLocks noRot="1" noChangeAspect="1" noMove="1" noResize="1" noEditPoints="1" noAdjustHandles="1" noChangeArrowheads="1" noChangeShapeType="1" noTextEdit="1"/>
              </p:cNvSpPr>
              <p:nvPr/>
            </p:nvSpPr>
            <p:spPr>
              <a:xfrm>
                <a:off x="8050420" y="146774"/>
                <a:ext cx="3975325" cy="1464312"/>
              </a:xfrm>
              <a:prstGeom prst="rect">
                <a:avLst/>
              </a:prstGeom>
              <a:blipFill>
                <a:blip r:embed="rId2"/>
                <a:stretch>
                  <a:fillRect l="-765" t="-826" b="-4545"/>
                </a:stretch>
              </a:blipFill>
              <a:ln>
                <a:solidFill>
                  <a:schemeClr val="accent1"/>
                </a:solidFill>
              </a:ln>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0929">
            <a:off x="663619" y="2693019"/>
            <a:ext cx="674787" cy="4261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1E8EFE8-6868-494C-B3F3-EE222AD8DFC8}"/>
              </a:ext>
            </a:extLst>
          </p:cNvPr>
          <p:cNvSpPr txBox="1"/>
          <p:nvPr/>
        </p:nvSpPr>
        <p:spPr>
          <a:xfrm>
            <a:off x="6162261" y="4047214"/>
            <a:ext cx="5470497" cy="2308324"/>
          </a:xfrm>
          <a:prstGeom prst="rect">
            <a:avLst/>
          </a:prstGeom>
          <a:noFill/>
        </p:spPr>
        <p:txBody>
          <a:bodyPr wrap="square" rtlCol="0">
            <a:spAutoFit/>
          </a:bodyPr>
          <a:lstStyle/>
          <a:p>
            <a:pPr algn="ctr"/>
            <a:r>
              <a:rPr lang="en-US" sz="1200" dirty="0"/>
              <a:t>F(5)</a:t>
            </a:r>
          </a:p>
          <a:p>
            <a:pPr algn="ctr"/>
            <a:endParaRPr lang="en-US" sz="1200" dirty="0"/>
          </a:p>
          <a:p>
            <a:r>
              <a:rPr lang="en-US" sz="1200" dirty="0"/>
              <a:t>                                   F(4)                                 *                                 F(4)</a:t>
            </a:r>
          </a:p>
          <a:p>
            <a:endParaRPr lang="en-US" sz="1200" dirty="0"/>
          </a:p>
          <a:p>
            <a:endParaRPr lang="en-US" sz="1200" dirty="0"/>
          </a:p>
          <a:p>
            <a:r>
              <a:rPr lang="en-US" sz="1200" dirty="0"/>
              <a:t>               F(3)              *               F(3)                               F(3)               *             F(3)</a:t>
            </a:r>
          </a:p>
          <a:p>
            <a:endParaRPr lang="en-US" sz="1200" dirty="0"/>
          </a:p>
          <a:p>
            <a:endParaRPr lang="en-US" sz="1200" dirty="0"/>
          </a:p>
          <a:p>
            <a:r>
              <a:rPr lang="en-US" sz="1200" dirty="0"/>
              <a:t>      F(2)     *     F(2)           F(2)      *     F(2)            F(2)      *      F(2)           F(2)    *     F(2)</a:t>
            </a:r>
          </a:p>
          <a:p>
            <a:r>
              <a:rPr lang="en-US" sz="1200" dirty="0"/>
              <a:t> </a:t>
            </a:r>
          </a:p>
          <a:p>
            <a:endParaRPr lang="en-US" sz="1200" dirty="0"/>
          </a:p>
          <a:p>
            <a:pPr algn="ctr"/>
            <a:r>
              <a:rPr lang="en-US" sz="1200" dirty="0"/>
              <a:t>F(1) * F(1) F(1) * F(1) F(1) * F(1) F(1) * F(1) F(1) * F(1) F(1) * F(1) F(1) * F(1) F(1) * F(1) </a:t>
            </a:r>
          </a:p>
        </p:txBody>
      </p:sp>
      <p:cxnSp>
        <p:nvCxnSpPr>
          <p:cNvPr id="8" name="Straight Connector 7">
            <a:extLst>
              <a:ext uri="{FF2B5EF4-FFF2-40B4-BE49-F238E27FC236}">
                <a16:creationId xmlns:a16="http://schemas.microsoft.com/office/drawing/2014/main" id="{795AD1CC-D9BF-41D6-88BE-1B2761963F2D}"/>
              </a:ext>
            </a:extLst>
          </p:cNvPr>
          <p:cNvCxnSpPr/>
          <p:nvPr/>
        </p:nvCxnSpPr>
        <p:spPr>
          <a:xfrm flipH="1">
            <a:off x="7789806" y="4285753"/>
            <a:ext cx="1099752" cy="190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B7A2391-E837-494E-A2B3-D93E879F00B2}"/>
              </a:ext>
            </a:extLst>
          </p:cNvPr>
          <p:cNvCxnSpPr>
            <a:cxnSpLocks/>
          </p:cNvCxnSpPr>
          <p:nvPr/>
        </p:nvCxnSpPr>
        <p:spPr>
          <a:xfrm flipH="1" flipV="1">
            <a:off x="8878329" y="4285753"/>
            <a:ext cx="1275487" cy="190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AE2D67C-7842-44DA-BA29-C774B4EF0A90}"/>
              </a:ext>
            </a:extLst>
          </p:cNvPr>
          <p:cNvCxnSpPr>
            <a:cxnSpLocks/>
          </p:cNvCxnSpPr>
          <p:nvPr/>
        </p:nvCxnSpPr>
        <p:spPr>
          <a:xfrm flipH="1">
            <a:off x="6911079" y="4665865"/>
            <a:ext cx="642660"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D52FC87-ED15-412F-BEBC-3E2F8F28C7E1}"/>
              </a:ext>
            </a:extLst>
          </p:cNvPr>
          <p:cNvCxnSpPr>
            <a:cxnSpLocks/>
          </p:cNvCxnSpPr>
          <p:nvPr/>
        </p:nvCxnSpPr>
        <p:spPr>
          <a:xfrm flipH="1" flipV="1">
            <a:off x="7553739" y="4665865"/>
            <a:ext cx="612251"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6FD23E2-806A-4937-B68D-C75A5A6D97D3}"/>
              </a:ext>
            </a:extLst>
          </p:cNvPr>
          <p:cNvCxnSpPr>
            <a:cxnSpLocks/>
          </p:cNvCxnSpPr>
          <p:nvPr/>
        </p:nvCxnSpPr>
        <p:spPr>
          <a:xfrm flipH="1">
            <a:off x="9516072" y="4665865"/>
            <a:ext cx="642660"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B4C54DC-57B0-44B2-9A54-D9CE541055E4}"/>
              </a:ext>
            </a:extLst>
          </p:cNvPr>
          <p:cNvCxnSpPr>
            <a:cxnSpLocks/>
          </p:cNvCxnSpPr>
          <p:nvPr/>
        </p:nvCxnSpPr>
        <p:spPr>
          <a:xfrm flipH="1" flipV="1">
            <a:off x="10181980" y="4665864"/>
            <a:ext cx="612251" cy="3508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1E93D07-FBD1-4744-8B69-73B60510E538}"/>
              </a:ext>
            </a:extLst>
          </p:cNvPr>
          <p:cNvCxnSpPr>
            <a:cxnSpLocks/>
          </p:cNvCxnSpPr>
          <p:nvPr/>
        </p:nvCxnSpPr>
        <p:spPr>
          <a:xfrm flipH="1" flipV="1">
            <a:off x="6911080" y="5176074"/>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FFD185-D72B-485B-9A58-C20CA4E77038}"/>
              </a:ext>
            </a:extLst>
          </p:cNvPr>
          <p:cNvCxnSpPr>
            <a:cxnSpLocks/>
          </p:cNvCxnSpPr>
          <p:nvPr/>
        </p:nvCxnSpPr>
        <p:spPr>
          <a:xfrm flipH="1" flipV="1">
            <a:off x="8179017" y="5176074"/>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C7F784B5-C1F9-4CD7-BBA5-57C77183C32B}"/>
              </a:ext>
            </a:extLst>
          </p:cNvPr>
          <p:cNvCxnSpPr>
            <a:cxnSpLocks/>
          </p:cNvCxnSpPr>
          <p:nvPr/>
        </p:nvCxnSpPr>
        <p:spPr>
          <a:xfrm flipH="1" flipV="1">
            <a:off x="9584043" y="5176074"/>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AB2FA37-C23D-44C8-B943-B5CFE04B4A7C}"/>
              </a:ext>
            </a:extLst>
          </p:cNvPr>
          <p:cNvCxnSpPr>
            <a:cxnSpLocks/>
          </p:cNvCxnSpPr>
          <p:nvPr/>
        </p:nvCxnSpPr>
        <p:spPr>
          <a:xfrm flipH="1" flipV="1">
            <a:off x="10880366" y="5189863"/>
            <a:ext cx="321329" cy="37393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F627A9-4DF6-4C56-B8E3-BA80D09A0F7E}"/>
              </a:ext>
            </a:extLst>
          </p:cNvPr>
          <p:cNvCxnSpPr>
            <a:cxnSpLocks/>
          </p:cNvCxnSpPr>
          <p:nvPr/>
        </p:nvCxnSpPr>
        <p:spPr>
          <a:xfrm flipV="1">
            <a:off x="6636586" y="5166412"/>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7623CE-CC23-420B-8405-93A8A3037B53}"/>
              </a:ext>
            </a:extLst>
          </p:cNvPr>
          <p:cNvCxnSpPr>
            <a:cxnSpLocks/>
          </p:cNvCxnSpPr>
          <p:nvPr/>
        </p:nvCxnSpPr>
        <p:spPr>
          <a:xfrm flipV="1">
            <a:off x="7914993" y="5176074"/>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6BFE307-627D-4776-ABEB-BD193384B195}"/>
              </a:ext>
            </a:extLst>
          </p:cNvPr>
          <p:cNvCxnSpPr>
            <a:cxnSpLocks/>
          </p:cNvCxnSpPr>
          <p:nvPr/>
        </p:nvCxnSpPr>
        <p:spPr>
          <a:xfrm flipV="1">
            <a:off x="9309550" y="5156509"/>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F7597A0-0396-4FDE-954B-3F46017B183D}"/>
              </a:ext>
            </a:extLst>
          </p:cNvPr>
          <p:cNvCxnSpPr>
            <a:cxnSpLocks/>
          </p:cNvCxnSpPr>
          <p:nvPr/>
        </p:nvCxnSpPr>
        <p:spPr>
          <a:xfrm flipV="1">
            <a:off x="10587957" y="5193548"/>
            <a:ext cx="274493"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2E51D8C-40E1-436C-891F-AF67A54E4D10}"/>
              </a:ext>
            </a:extLst>
          </p:cNvPr>
          <p:cNvCxnSpPr>
            <a:cxnSpLocks/>
          </p:cNvCxnSpPr>
          <p:nvPr/>
        </p:nvCxnSpPr>
        <p:spPr>
          <a:xfrm flipV="1">
            <a:off x="6384897" y="5740231"/>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1FAFCD5-F1CC-4474-BC85-C5EF8F76E7DE}"/>
              </a:ext>
            </a:extLst>
          </p:cNvPr>
          <p:cNvCxnSpPr>
            <a:cxnSpLocks/>
          </p:cNvCxnSpPr>
          <p:nvPr/>
        </p:nvCxnSpPr>
        <p:spPr>
          <a:xfrm flipV="1">
            <a:off x="7018581" y="5756144"/>
            <a:ext cx="213828" cy="37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1A3989F-8565-4B75-A99A-28136E946D94}"/>
              </a:ext>
            </a:extLst>
          </p:cNvPr>
          <p:cNvCxnSpPr>
            <a:cxnSpLocks/>
          </p:cNvCxnSpPr>
          <p:nvPr/>
        </p:nvCxnSpPr>
        <p:spPr>
          <a:xfrm flipV="1">
            <a:off x="7644197" y="5740231"/>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E5222EF-F2B8-489F-BF74-1A3291E0FE85}"/>
              </a:ext>
            </a:extLst>
          </p:cNvPr>
          <p:cNvCxnSpPr>
            <a:cxnSpLocks/>
          </p:cNvCxnSpPr>
          <p:nvPr/>
        </p:nvCxnSpPr>
        <p:spPr>
          <a:xfrm flipV="1">
            <a:off x="8374985" y="5740231"/>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A3FB62A-92E4-4898-81E5-9431647C6F58}"/>
              </a:ext>
            </a:extLst>
          </p:cNvPr>
          <p:cNvCxnSpPr>
            <a:cxnSpLocks/>
          </p:cNvCxnSpPr>
          <p:nvPr/>
        </p:nvCxnSpPr>
        <p:spPr>
          <a:xfrm flipV="1">
            <a:off x="9063120" y="5737173"/>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C61FCD1-3953-40BF-BEA5-8C11581A6396}"/>
              </a:ext>
            </a:extLst>
          </p:cNvPr>
          <p:cNvCxnSpPr>
            <a:cxnSpLocks/>
          </p:cNvCxnSpPr>
          <p:nvPr/>
        </p:nvCxnSpPr>
        <p:spPr>
          <a:xfrm flipV="1">
            <a:off x="9725031" y="5737173"/>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19174A6-96B9-45BD-9494-DADA267CC699}"/>
              </a:ext>
            </a:extLst>
          </p:cNvPr>
          <p:cNvCxnSpPr>
            <a:cxnSpLocks/>
          </p:cNvCxnSpPr>
          <p:nvPr/>
        </p:nvCxnSpPr>
        <p:spPr>
          <a:xfrm flipV="1">
            <a:off x="10365471" y="5737173"/>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9462C17-E08E-4A7A-9854-79437A6B8CB8}"/>
              </a:ext>
            </a:extLst>
          </p:cNvPr>
          <p:cNvCxnSpPr>
            <a:cxnSpLocks/>
          </p:cNvCxnSpPr>
          <p:nvPr/>
        </p:nvCxnSpPr>
        <p:spPr>
          <a:xfrm flipV="1">
            <a:off x="11005911" y="5732586"/>
            <a:ext cx="185601" cy="393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65FAC20-85C0-4DD0-8C82-86C8A345A026}"/>
              </a:ext>
            </a:extLst>
          </p:cNvPr>
          <p:cNvCxnSpPr>
            <a:cxnSpLocks/>
          </p:cNvCxnSpPr>
          <p:nvPr/>
        </p:nvCxnSpPr>
        <p:spPr>
          <a:xfrm flipH="1" flipV="1">
            <a:off x="6577335" y="5721577"/>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2F0FB16-E837-4060-BC2D-B94D31C2DCDC}"/>
              </a:ext>
            </a:extLst>
          </p:cNvPr>
          <p:cNvCxnSpPr>
            <a:cxnSpLocks/>
          </p:cNvCxnSpPr>
          <p:nvPr/>
        </p:nvCxnSpPr>
        <p:spPr>
          <a:xfrm flipH="1" flipV="1">
            <a:off x="7237232" y="5756144"/>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24C5B9C-7D1E-4893-B6B7-F786E23EDF2D}"/>
              </a:ext>
            </a:extLst>
          </p:cNvPr>
          <p:cNvCxnSpPr>
            <a:cxnSpLocks/>
          </p:cNvCxnSpPr>
          <p:nvPr/>
        </p:nvCxnSpPr>
        <p:spPr>
          <a:xfrm flipH="1" flipV="1">
            <a:off x="7834621" y="5730904"/>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C40B867-AB1C-4409-8E74-747663DE8BAE}"/>
              </a:ext>
            </a:extLst>
          </p:cNvPr>
          <p:cNvCxnSpPr>
            <a:cxnSpLocks/>
          </p:cNvCxnSpPr>
          <p:nvPr/>
        </p:nvCxnSpPr>
        <p:spPr>
          <a:xfrm flipH="1" flipV="1">
            <a:off x="8564027" y="5730913"/>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1DB417B-BF69-441D-80AE-FA184059941D}"/>
              </a:ext>
            </a:extLst>
          </p:cNvPr>
          <p:cNvCxnSpPr>
            <a:cxnSpLocks/>
          </p:cNvCxnSpPr>
          <p:nvPr/>
        </p:nvCxnSpPr>
        <p:spPr>
          <a:xfrm flipH="1" flipV="1">
            <a:off x="9248950" y="5731698"/>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BD3EE91-5D69-4C38-8460-CC6D7BD3E222}"/>
              </a:ext>
            </a:extLst>
          </p:cNvPr>
          <p:cNvCxnSpPr>
            <a:cxnSpLocks/>
          </p:cNvCxnSpPr>
          <p:nvPr/>
        </p:nvCxnSpPr>
        <p:spPr>
          <a:xfrm flipH="1" flipV="1">
            <a:off x="9917949" y="5740231"/>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3734B1-E90A-48CC-A9A9-2840F9E3F48A}"/>
              </a:ext>
            </a:extLst>
          </p:cNvPr>
          <p:cNvCxnSpPr>
            <a:cxnSpLocks/>
          </p:cNvCxnSpPr>
          <p:nvPr/>
        </p:nvCxnSpPr>
        <p:spPr>
          <a:xfrm flipH="1" flipV="1">
            <a:off x="10546745" y="5740821"/>
            <a:ext cx="215799" cy="41191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F63701E-1C63-4FDF-890F-40F1339D2455}"/>
              </a:ext>
            </a:extLst>
          </p:cNvPr>
          <p:cNvCxnSpPr>
            <a:cxnSpLocks/>
          </p:cNvCxnSpPr>
          <p:nvPr/>
        </p:nvCxnSpPr>
        <p:spPr>
          <a:xfrm flipH="1" flipV="1">
            <a:off x="11215526" y="5756144"/>
            <a:ext cx="215799" cy="411914"/>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A2A79FD-F606-4E4D-8B26-4430B9816D58}"/>
              </a:ext>
            </a:extLst>
          </p:cNvPr>
          <p:cNvSpPr txBox="1"/>
          <p:nvPr/>
        </p:nvSpPr>
        <p:spPr>
          <a:xfrm>
            <a:off x="11514645" y="4047214"/>
            <a:ext cx="442678"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0 </a:t>
            </a:r>
          </a:p>
          <a:p>
            <a:endParaRPr lang="en-US" sz="1200" dirty="0"/>
          </a:p>
          <a:p>
            <a:r>
              <a:rPr lang="en-US" sz="1200" dirty="0"/>
              <a:t>1*</a:t>
            </a:r>
          </a:p>
          <a:p>
            <a:endParaRPr lang="en-US" sz="1200" dirty="0"/>
          </a:p>
          <a:p>
            <a:endParaRPr lang="en-US" sz="1200" dirty="0"/>
          </a:p>
          <a:p>
            <a:r>
              <a:rPr lang="en-US" sz="1200" dirty="0"/>
              <a:t>2 *</a:t>
            </a:r>
          </a:p>
          <a:p>
            <a:endParaRPr lang="en-US" sz="1200" dirty="0"/>
          </a:p>
          <a:p>
            <a:endParaRPr lang="en-US" sz="1200" dirty="0"/>
          </a:p>
          <a:p>
            <a:r>
              <a:rPr lang="en-US" sz="1200" dirty="0"/>
              <a:t>4 *</a:t>
            </a:r>
          </a:p>
          <a:p>
            <a:endParaRPr lang="en-US" sz="1200" dirty="0"/>
          </a:p>
          <a:p>
            <a:endParaRPr lang="en-US" sz="1200" dirty="0"/>
          </a:p>
          <a:p>
            <a:r>
              <a:rPr lang="en-US" sz="1200" dirty="0"/>
              <a:t>8 *</a:t>
            </a:r>
          </a:p>
        </p:txBody>
      </p:sp>
    </p:spTree>
    <p:extLst>
      <p:ext uri="{BB962C8B-B14F-4D97-AF65-F5344CB8AC3E}">
        <p14:creationId xmlns:p14="http://schemas.microsoft.com/office/powerpoint/2010/main" val="3906441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7381" y="879566"/>
            <a:ext cx="9384176" cy="5657574"/>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Methods for Solving Recurrence Relations </a:t>
            </a:r>
          </a:p>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Method of forward substitutions: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These numbers{1, 3, 7, 15, …} are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one less than</a:t>
            </a:r>
            <a:r>
              <a:rPr lang="en-US" sz="2400" dirty="0">
                <a:latin typeface="Times New Roman" panose="02020603050405020304" pitchFamily="18" charset="0"/>
                <a:ea typeface="Calibri" panose="020F0502020204030204" pitchFamily="34" charset="0"/>
                <a:cs typeface="Times New Roman" panose="02020603050405020304" pitchFamily="18" charset="0"/>
              </a:rPr>
              <a:t> consecutive powers of  2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Bef>
                <a:spcPts val="600"/>
              </a:spcBef>
              <a:spcAft>
                <a:spcPts val="12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2</a:t>
            </a:r>
            <a:r>
              <a:rPr lang="en-US" sz="24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for n = 1, 2, 3,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Show that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closed-form formula is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solution to the given recurrence equation with the initial condition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800100" marR="0" indent="-342900">
              <a:lnSpc>
                <a:spcPct val="107000"/>
              </a:lnSpc>
              <a:spcBef>
                <a:spcPts val="0"/>
              </a:spcBef>
              <a:spcAft>
                <a:spcPts val="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either 	by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direct substitution of the formula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into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given equation with the initial condition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800100" indent="-342900">
              <a:lnSpc>
                <a:spcPct val="107000"/>
              </a:lnSpc>
              <a:spcBef>
                <a:spcPts val="600"/>
              </a:spcBef>
              <a:spcAft>
                <a:spcPts val="1800"/>
              </a:spcAft>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or 	by </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mathematical induction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method of forward substitutions works in a very limited number of cases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because it is usually very difficult to recognize the pattern in the first few terms of the sequence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341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4574" y="909698"/>
            <a:ext cx="9048584" cy="5461688"/>
          </a:xfrm>
          <a:prstGeom prst="rect">
            <a:avLst/>
          </a:prstGeom>
        </p:spPr>
        <p:txBody>
          <a:bodyPr wrap="square">
            <a:spAutoFit/>
          </a:bodyPr>
          <a:lstStyle/>
          <a:p>
            <a:pPr>
              <a:lnSpc>
                <a:spcPct val="107000"/>
              </a:lnSpc>
              <a:spcAft>
                <a:spcPts val="800"/>
              </a:spcAft>
            </a:pPr>
            <a:r>
              <a:rPr lang="en-US" sz="2800" dirty="0">
                <a:ea typeface="Calibri" panose="020F0502020204030204" pitchFamily="34" charset="0"/>
                <a:cs typeface="Times New Roman" panose="02020603050405020304" pitchFamily="18" charset="0"/>
              </a:rPr>
              <a:t>Methods for Solving Recurrence Relations </a:t>
            </a:r>
          </a:p>
          <a:p>
            <a:pPr>
              <a:lnSpc>
                <a:spcPct val="107000"/>
              </a:lnSpc>
              <a:spcAft>
                <a:spcPts val="800"/>
              </a:spcAft>
            </a:pPr>
            <a:r>
              <a:rPr lang="en-US" sz="2600" dirty="0">
                <a:solidFill>
                  <a:srgbClr val="0000FF"/>
                </a:solidFill>
                <a:ea typeface="Calibri" panose="020F0502020204030204" pitchFamily="34" charset="0"/>
                <a:cs typeface="Times New Roman" panose="02020603050405020304" pitchFamily="18" charset="0"/>
              </a:rPr>
              <a:t>Method of forward substitutions: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Given: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T(n) = 2T(n-1) + 1,  for n &gt;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Proof by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mathematical induction</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T(n) = 2</a:t>
            </a:r>
            <a:r>
              <a:rPr lang="en-US" sz="22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1 for n = 1, 2, 3,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When n = 1, then T(n)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200" dirty="0">
                <a:latin typeface="Times New Roman" panose="02020603050405020304" pitchFamily="18" charset="0"/>
                <a:ea typeface="Calibri" panose="020F0502020204030204" pitchFamily="34" charset="0"/>
                <a:cs typeface="Times New Roman" panose="02020603050405020304" pitchFamily="18" charset="0"/>
              </a:rPr>
              <a:t> – 1 becomes T(1)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- 1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Assume that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is true for some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Then,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 2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 1) + 1, 	given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+1, 		simplification.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1 ) + 1, 	assumption: T(</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i+1</a:t>
            </a:r>
            <a:r>
              <a:rPr lang="en-US" sz="2200" dirty="0">
                <a:latin typeface="Times New Roman" panose="02020603050405020304" pitchFamily="18" charset="0"/>
                <a:ea typeface="Calibri" panose="020F0502020204030204" pitchFamily="34" charset="0"/>
                <a:cs typeface="Times New Roman" panose="02020603050405020304" pitchFamily="18" charset="0"/>
              </a:rPr>
              <a:t> – 2 )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i+1</a:t>
            </a:r>
            <a:r>
              <a:rPr lang="en-US" sz="2200" dirty="0">
                <a:latin typeface="Times New Roman" panose="02020603050405020304" pitchFamily="18" charset="0"/>
                <a:ea typeface="Calibri" panose="020F0502020204030204" pitchFamily="34" charset="0"/>
                <a:cs typeface="Times New Roman" panose="02020603050405020304" pitchFamily="18" charset="0"/>
              </a:rPr>
              <a:t> – 1.  			QED.</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98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25434" y="886632"/>
                <a:ext cx="9128098" cy="5709255"/>
              </a:xfrm>
              <a:prstGeom prst="rect">
                <a:avLst/>
              </a:prstGeom>
            </p:spPr>
            <p:txBody>
              <a:bodyPr wrap="square">
                <a:spAutoFit/>
              </a:bodyPr>
              <a:lstStyle/>
              <a:p>
                <a:pPr>
                  <a:spcAft>
                    <a:spcPts val="1800"/>
                  </a:spcAft>
                </a:pPr>
                <a:r>
                  <a:rPr lang="en-US" sz="2800" dirty="0">
                    <a:solidFill>
                      <a:srgbClr val="0000FF"/>
                    </a:solidFill>
                    <a:highlight>
                      <a:srgbClr val="FFFF00"/>
                    </a:highlight>
                    <a:ea typeface="Calibri" panose="020F0502020204030204" pitchFamily="34" charset="0"/>
                    <a:cs typeface="Times New Roman" panose="02020603050405020304" pitchFamily="18" charset="0"/>
                  </a:rPr>
                  <a:t>Method of backward substitution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 overview</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2T(n-1) + 1  for n &gt; 0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n-1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T(n-1)  =  2T(n-2)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T(n-1) in the equation (1),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2[2T(n-2) + 1]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T(n-2) + 2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T(n-2)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…..(2)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n-2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T(n-2)  = 2T(n-3) + 1</a:t>
                </a: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T(n-2) in the equation (2),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[2T(n-3) + 1]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3</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T(n-3)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5434" y="886632"/>
                <a:ext cx="9128098" cy="5709255"/>
              </a:xfrm>
              <a:prstGeom prst="rect">
                <a:avLst/>
              </a:prstGeom>
              <a:blipFill>
                <a:blip r:embed="rId2"/>
                <a:stretch>
                  <a:fillRect l="-1336" t="-961" b="-1174"/>
                </a:stretch>
              </a:blipFill>
            </p:spPr>
            <p:txBody>
              <a:bodyPr/>
              <a:lstStyle/>
              <a:p>
                <a:r>
                  <a:rPr lang="en-US">
                    <a:noFill/>
                  </a:rPr>
                  <a:t> </a:t>
                </a:r>
              </a:p>
            </p:txBody>
          </p:sp>
        </mc:Fallback>
      </mc:AlternateContent>
    </p:spTree>
    <p:extLst>
      <p:ext uri="{BB962C8B-B14F-4D97-AF65-F5344CB8AC3E}">
        <p14:creationId xmlns:p14="http://schemas.microsoft.com/office/powerpoint/2010/main" val="1011034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8977" y="566421"/>
                <a:ext cx="9128098" cy="6261971"/>
              </a:xfrm>
              <a:prstGeom prst="rect">
                <a:avLst/>
              </a:prstGeom>
            </p:spPr>
            <p:txBody>
              <a:bodyPr wrap="square">
                <a:spAutoFit/>
              </a:bodyPr>
              <a:lstStyle/>
              <a:p>
                <a:pPr>
                  <a:spcAft>
                    <a:spcPts val="1800"/>
                  </a:spcAft>
                </a:pPr>
                <a:r>
                  <a:rPr lang="en-US" sz="2800" dirty="0">
                    <a:solidFill>
                      <a:srgbClr val="0000FF"/>
                    </a:solidFill>
                    <a:highlight>
                      <a:srgbClr val="FFFF00"/>
                    </a:highlight>
                    <a:ea typeface="Calibri" panose="020F0502020204030204" pitchFamily="34" charset="0"/>
                    <a:cs typeface="Times New Roman" panose="02020603050405020304" pitchFamily="18" charset="0"/>
                  </a:rPr>
                  <a:t>Method of backward substitution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2T(n-1) + 1  for n &gt; 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T(1)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So far we got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3</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T(n-3)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Calibri" panose="020F0502020204030204" pitchFamily="34" charset="0"/>
                    <a:ea typeface="Calibri" panose="020F0502020204030204" pitchFamily="34" charset="0"/>
                    <a:cs typeface="Times New Roman" panose="02020603050405020304" pitchFamily="18" charset="0"/>
                  </a:rPr>
                  <a:t>.</a:t>
                </a:r>
              </a:p>
              <a:p>
                <a:pPr>
                  <a:spcAft>
                    <a:spcPts val="600"/>
                  </a:spcAft>
                </a:pP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a:t>
                </a:r>
                <a:r>
                  <a:rPr lang="en-US" sz="2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iterations, </a:t>
                </a:r>
                <a:r>
                  <a:rPr lang="en-US" sz="2200" dirty="0">
                    <a:latin typeface="Times New Roman" panose="02020603050405020304" pitchFamily="18" charset="0"/>
                    <a:ea typeface="Calibri" panose="020F0502020204030204" pitchFamily="34" charset="0"/>
                    <a:cs typeface="Times New Roman" panose="02020603050405020304" pitchFamily="18" charset="0"/>
                  </a:rPr>
                  <a:t>we have</a:t>
                </a: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𝑖</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𝑖</m:t>
                        </m:r>
                        <m:r>
                          <a:rPr lang="en-US" sz="2200" b="0" i="1" smtClean="0">
                            <a:latin typeface="Cambria Math" panose="02040503050406030204" pitchFamily="18" charset="0"/>
                            <a:cs typeface="Times New Roman" panose="02020603050405020304" pitchFamily="18" charset="0"/>
                          </a:rPr>
                          <m:t>−1</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 .</m:t>
                    </m:r>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Let n –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Then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i</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n -1.</a:t>
                </a:r>
              </a:p>
              <a:p>
                <a:pPr>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−1</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T(1)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2</m:t>
                        </m:r>
                      </m:sup>
                    </m:sSup>
                    <m:r>
                      <a:rPr lang="en-US" sz="2200" b="0" i="1" smtClean="0">
                        <a:latin typeface="Cambria Math" panose="02040503050406030204" pitchFamily="18" charset="0"/>
                        <a:cs typeface="Times New Roman" panose="02020603050405020304" pitchFamily="18" charset="0"/>
                      </a:rPr>
                      <m:t> </m:t>
                    </m:r>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1</m:t>
                        </m:r>
                      </m:sup>
                    </m:sSup>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oMath>
                </a14:m>
                <a:endParaRPr lang="en-US" sz="2200" dirty="0">
                  <a:latin typeface="Times New Roman" panose="02020603050405020304" pitchFamily="18" charset="0"/>
                  <a:cs typeface="Times New Roman" panose="02020603050405020304" pitchFamily="18" charset="0"/>
                </a:endParaRP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smtClean="0">
                            <a:latin typeface="Cambria Math" panose="02040503050406030204" pitchFamily="18" charset="0"/>
                            <a:cs typeface="Times New Roman" panose="02020603050405020304" pitchFamily="18" charset="0"/>
                          </a:rPr>
                        </m:ctrlPr>
                      </m:fPr>
                      <m:num>
                        <m:r>
                          <m:rPr>
                            <m:nor/>
                          </m:rPr>
                          <a:rPr lang="en-US" sz="2200" dirty="0">
                            <a:latin typeface="Times New Roman" panose="02020603050405020304" pitchFamily="18" charset="0"/>
                            <a:ea typeface="Calibri" panose="020F0502020204030204" pitchFamily="34"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0</m:t>
                            </m:r>
                          </m:sup>
                        </m:sSup>
                        <m:r>
                          <a:rPr lang="en-US" sz="2200" b="0" i="1" smtClean="0">
                            <a:latin typeface="Cambria Math" panose="02040503050406030204" pitchFamily="18" charset="0"/>
                            <a:cs typeface="Times New Roman" panose="02020603050405020304" pitchFamily="18" charset="0"/>
                          </a:rPr>
                          <m:t>(</m:t>
                        </m:r>
                        <m:sSup>
                          <m:sSupPr>
                            <m:ctrlPr>
                              <a:rPr lang="en-US" sz="2200" i="1">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sup>
                        </m:sSup>
                        <m:r>
                          <a:rPr lang="en-US" sz="2200" b="0" i="1" smtClean="0">
                            <a:latin typeface="Cambria Math" panose="02040503050406030204" pitchFamily="18" charset="0"/>
                            <a:cs typeface="Times New Roman" panose="02020603050405020304" pitchFamily="18" charset="0"/>
                          </a:rPr>
                          <m:t> −1)</m:t>
                        </m:r>
                      </m:num>
                      <m:den>
                        <m:r>
                          <a:rPr lang="en-US" sz="2200" b="0" i="1" smtClean="0">
                            <a:latin typeface="Cambria Math" panose="02040503050406030204" pitchFamily="18" charset="0"/>
                            <a:cs typeface="Times New Roman" panose="02020603050405020304" pitchFamily="18" charset="0"/>
                          </a:rPr>
                          <m:t>2−1</m:t>
                        </m:r>
                      </m:den>
                    </m:f>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sup>
                    </m:sSup>
                    <m:r>
                      <a:rPr lang="en-US" sz="2200" b="0" i="1" smtClean="0">
                        <a:latin typeface="Cambria Math" panose="02040503050406030204" pitchFamily="18" charset="0"/>
                        <a:cs typeface="Times New Roman" panose="02020603050405020304" pitchFamily="18" charset="0"/>
                      </a:rPr>
                      <m:t> −1</m:t>
                    </m:r>
                  </m:oMath>
                </a14:m>
                <a:r>
                  <a:rPr lang="en-US" sz="2200" dirty="0">
                    <a:latin typeface="Calibri" panose="020F0502020204030204" pitchFamily="34" charset="0"/>
                    <a:ea typeface="Calibri" panose="020F0502020204030204" pitchFamily="34" charset="0"/>
                    <a:cs typeface="Times New Roman" panose="02020603050405020304" pitchFamily="18" charset="0"/>
                  </a:rPr>
                  <a:t>	………………(closed form)</a:t>
                </a:r>
              </a:p>
              <a:p>
                <a:pPr>
                  <a:spcAft>
                    <a:spcPts val="600"/>
                  </a:spcAft>
                </a:pP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ε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a:t>
                </a:r>
                <a14:m>
                  <m:oMath xmlns:m="http://schemas.openxmlformats.org/officeDocument/2006/math">
                    <m:sSup>
                      <m:sSupPr>
                        <m:ctrlPr>
                          <a:rPr lang="en-US" sz="220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2</m:t>
                        </m:r>
                      </m:e>
                      <m:sup>
                        <m:r>
                          <a:rPr lang="en-US" sz="2200" b="0" i="1" smtClean="0">
                            <a:latin typeface="Cambria Math" panose="02040503050406030204" pitchFamily="18" charset="0"/>
                            <a:cs typeface="Times New Roman" panose="02020603050405020304" pitchFamily="18" charset="0"/>
                          </a:rPr>
                          <m:t>𝑛</m:t>
                        </m:r>
                      </m:sup>
                    </m:sSup>
                    <m:r>
                      <a:rPr lang="en-US" sz="2200" b="0" i="1" smtClean="0">
                        <a:latin typeface="Cambria Math" panose="02040503050406030204" pitchFamily="18" charset="0"/>
                        <a:cs typeface="Times New Roman" panose="02020603050405020304" pitchFamily="18" charset="0"/>
                      </a:rPr>
                      <m:t> </m:t>
                    </m:r>
                  </m:oMath>
                </a14:m>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………….(order of growth)</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8977" y="566421"/>
                <a:ext cx="9128098" cy="6261971"/>
              </a:xfrm>
              <a:prstGeom prst="rect">
                <a:avLst/>
              </a:prstGeom>
              <a:blipFill>
                <a:blip r:embed="rId2"/>
                <a:stretch>
                  <a:fillRect l="-1335" t="-974" b="-8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81F543B-8507-5F10-62BE-A4E6688A34E6}"/>
                  </a:ext>
                </a:extLst>
              </p:cNvPr>
              <p:cNvSpPr txBox="1"/>
              <p:nvPr/>
            </p:nvSpPr>
            <p:spPr>
              <a:xfrm>
                <a:off x="9187076" y="5113692"/>
                <a:ext cx="2471894" cy="1177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geometric series a + </a:t>
                </a:r>
                <a:r>
                  <a:rPr lang="en-US" dirty="0" err="1"/>
                  <a:t>ar</a:t>
                </a:r>
                <a:r>
                  <a:rPr lang="en-US" dirty="0"/>
                  <a:t> + ar</a:t>
                </a:r>
                <a:r>
                  <a:rPr lang="en-US" baseline="30000" dirty="0"/>
                  <a:t>2</a:t>
                </a:r>
                <a:r>
                  <a:rPr lang="en-US" dirty="0"/>
                  <a:t> + …  formula:</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𝑛</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𝑎</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𝑟</m:t>
                              </m:r>
                            </m:e>
                            <m:sup>
                              <m:r>
                                <a:rPr lang="en-US" b="0" i="1" smtClean="0">
                                  <a:latin typeface="Cambria Math" panose="02040503050406030204" pitchFamily="18" charset="0"/>
                                </a:rPr>
                                <m:t>𝑛</m:t>
                              </m:r>
                            </m:sup>
                          </m:sSup>
                          <m:r>
                            <a:rPr lang="en-US" b="0" i="1" smtClean="0">
                              <a:latin typeface="Cambria Math" panose="02040503050406030204" pitchFamily="18" charset="0"/>
                            </a:rPr>
                            <m:t> −1)</m:t>
                          </m:r>
                        </m:num>
                        <m:den>
                          <m:r>
                            <a:rPr lang="en-US" b="0" i="1" smtClean="0">
                              <a:latin typeface="Cambria Math" panose="02040503050406030204" pitchFamily="18" charset="0"/>
                            </a:rPr>
                            <m:t>𝑟</m:t>
                          </m:r>
                          <m:r>
                            <a:rPr lang="en-US" b="0" i="1" smtClean="0">
                              <a:latin typeface="Cambria Math" panose="02040503050406030204" pitchFamily="18" charset="0"/>
                            </a:rPr>
                            <m:t> −1</m:t>
                          </m:r>
                        </m:den>
                      </m:f>
                    </m:oMath>
                  </m:oMathPara>
                </a14:m>
                <a:endParaRPr lang="en-US" dirty="0"/>
              </a:p>
            </p:txBody>
          </p:sp>
        </mc:Choice>
        <mc:Fallback xmlns="">
          <p:sp>
            <p:nvSpPr>
              <p:cNvPr id="3" name="TextBox 2">
                <a:extLst>
                  <a:ext uri="{FF2B5EF4-FFF2-40B4-BE49-F238E27FC236}">
                    <a16:creationId xmlns:a16="http://schemas.microsoft.com/office/drawing/2014/main" id="{E81F543B-8507-5F10-62BE-A4E6688A34E6}"/>
                  </a:ext>
                </a:extLst>
              </p:cNvPr>
              <p:cNvSpPr txBox="1">
                <a:spLocks noRot="1" noChangeAspect="1" noMove="1" noResize="1" noEditPoints="1" noAdjustHandles="1" noChangeArrowheads="1" noChangeShapeType="1" noTextEdit="1"/>
              </p:cNvSpPr>
              <p:nvPr/>
            </p:nvSpPr>
            <p:spPr>
              <a:xfrm>
                <a:off x="9187076" y="5113692"/>
                <a:ext cx="2471894" cy="1177887"/>
              </a:xfrm>
              <a:prstGeom prst="rect">
                <a:avLst/>
              </a:prstGeom>
              <a:blipFill>
                <a:blip r:embed="rId4"/>
                <a:stretch>
                  <a:fillRect l="-1716" t="-2564" r="-2696"/>
                </a:stretch>
              </a:blipFill>
            </p:spPr>
            <p:txBody>
              <a:bodyPr/>
              <a:lstStyle/>
              <a:p>
                <a:r>
                  <a:rPr lang="en-US">
                    <a:noFill/>
                  </a:rPr>
                  <a:t> </a:t>
                </a:r>
              </a:p>
            </p:txBody>
          </p:sp>
        </mc:Fallback>
      </mc:AlternateContent>
    </p:spTree>
    <p:extLst>
      <p:ext uri="{BB962C8B-B14F-4D97-AF65-F5344CB8AC3E}">
        <p14:creationId xmlns:p14="http://schemas.microsoft.com/office/powerpoint/2010/main" val="1198663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0591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0482" y="886632"/>
            <a:ext cx="9128098" cy="5555367"/>
          </a:xfrm>
          <a:prstGeom prst="rect">
            <a:avLst/>
          </a:prstGeom>
        </p:spPr>
        <p:txBody>
          <a:bodyPr wrap="square">
            <a:spAutoFit/>
          </a:bodyPr>
          <a:lstStyle/>
          <a:p>
            <a:pPr>
              <a:spcAft>
                <a:spcPts val="1800"/>
              </a:spcAft>
            </a:pPr>
            <a:r>
              <a:rPr lang="en-US" sz="2800" dirty="0">
                <a:solidFill>
                  <a:srgbClr val="0000FF"/>
                </a:solidFill>
                <a:highlight>
                  <a:srgbClr val="FFFF00"/>
                </a:highlight>
                <a:ea typeface="Calibri" panose="020F0502020204030204" pitchFamily="34" charset="0"/>
                <a:cs typeface="Times New Roman" panose="02020603050405020304" pitchFamily="18" charset="0"/>
              </a:rPr>
              <a:t>Method of backward substitution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T(n-1)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n  </a:t>
            </a:r>
            <a:r>
              <a:rPr lang="en-US" sz="2200" dirty="0">
                <a:latin typeface="Times New Roman" panose="02020603050405020304" pitchFamily="18" charset="0"/>
                <a:ea typeface="Calibri" panose="020F0502020204030204" pitchFamily="34" charset="0"/>
                <a:cs typeface="Times New Roman" panose="02020603050405020304" pitchFamily="18" charset="0"/>
              </a:rPr>
              <a:t>for n &gt; 0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T(0) = 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n-1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T(n-1)  =  T(n-2) + n - 1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T(n-1) in the equation (1),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[T(n-2) + n-1]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T(n-2) +(n-1)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n   …..(2)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Replacing n by n-2 in the equation (1) yields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T(n-2)  = T(n-3) + n-2</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Substituting this expression for T(n-2) in the equation (2), we obtain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T(n)     =  [T(n-3) + n-2 ]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T(n-3) + (n-2)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4636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6704" y="531367"/>
                <a:ext cx="8658591" cy="6170920"/>
              </a:xfrm>
              <a:prstGeom prst="rect">
                <a:avLst/>
              </a:prstGeom>
            </p:spPr>
            <p:txBody>
              <a:bodyPr wrap="square">
                <a:spAutoFit/>
              </a:bodyPr>
              <a:lstStyle/>
              <a:p>
                <a:pPr>
                  <a:spcAft>
                    <a:spcPts val="1800"/>
                  </a:spcAft>
                </a:pPr>
                <a:r>
                  <a:rPr lang="en-US" sz="2800" dirty="0">
                    <a:solidFill>
                      <a:srgbClr val="0000FF"/>
                    </a:solidFill>
                    <a:ea typeface="Calibri" panose="020F0502020204030204" pitchFamily="34" charset="0"/>
                    <a:cs typeface="Times New Roman" panose="02020603050405020304" pitchFamily="18" charset="0"/>
                  </a:rPr>
                  <a:t>Method of backward substitution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overview)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following recurrence equation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r>
                  <a:rPr lang="en-US" sz="2200" dirty="0">
                    <a:latin typeface="Times New Roman" panose="02020603050405020304" pitchFamily="18" charset="0"/>
                    <a:ea typeface="Calibri" panose="020F0502020204030204" pitchFamily="34" charset="0"/>
                    <a:cs typeface="Times New Roman" panose="02020603050405020304" pitchFamily="18" charset="0"/>
                  </a:rPr>
                  <a:t>T(n) = T(n-1) + n  for n &gt; 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T(0) = 0</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(continued)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Following this way, after </a:t>
                </a:r>
                <a:r>
                  <a:rPr lang="en-US" sz="2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substitutions, it yields:</a:t>
                </a:r>
                <a:endParaRPr lang="en-US" sz="22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T(n) = T(n-</a:t>
                </a:r>
                <a:r>
                  <a:rPr lang="en-US" sz="22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(n-i+1) + (n-i+2) + … + (n-1) + </a:t>
                </a:r>
                <a:r>
                  <a:rPr lang="en-US" sz="2200" dirty="0">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Since the initial condition T(0) = 0 for n = 0, </a:t>
                </a:r>
              </a:p>
              <a:p>
                <a:r>
                  <a:rPr lang="en-US" sz="2200" dirty="0">
                    <a:latin typeface="Times New Roman" panose="02020603050405020304" pitchFamily="18" charset="0"/>
                    <a:ea typeface="Calibri" panose="020F0502020204030204" pitchFamily="34" charset="0"/>
                    <a:cs typeface="Times New Roman" panose="02020603050405020304" pitchFamily="18" charset="0"/>
                  </a:rPr>
                  <a:t>we need n -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0 (that is </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 n) to reach it.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	T(n) 	= T(0) + 1 + 2 + 3 + …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0    + 1 + 2 + 3 + … + (n-1) +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   n(n+1)/2              	………….... (closed form)</a:t>
                </a:r>
              </a:p>
              <a:p>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ε   </a:t>
                </a: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Θ(</a:t>
                </a:r>
                <a14:m>
                  <m:oMath xmlns:m="http://schemas.openxmlformats.org/officeDocument/2006/math">
                    <m:sSup>
                      <m:sSupPr>
                        <m:ctrlPr>
                          <a:rPr lang="en-US" sz="2200" i="1" smtClean="0">
                            <a:highlight>
                              <a:srgbClr val="FFFF00"/>
                            </a:highlight>
                            <a:latin typeface="Cambria Math" panose="02040503050406030204" pitchFamily="18" charset="0"/>
                            <a:cs typeface="Times New Roman" panose="02020603050405020304" pitchFamily="18" charset="0"/>
                          </a:rPr>
                        </m:ctrlPr>
                      </m:sSupPr>
                      <m:e>
                        <m:r>
                          <a:rPr lang="en-US" sz="2200" b="0" i="1" smtClean="0">
                            <a:highlight>
                              <a:srgbClr val="FFFF00"/>
                            </a:highlight>
                            <a:latin typeface="Cambria Math" panose="02040503050406030204" pitchFamily="18" charset="0"/>
                            <a:cs typeface="Times New Roman" panose="02020603050405020304" pitchFamily="18" charset="0"/>
                          </a:rPr>
                          <m:t>𝑛</m:t>
                        </m:r>
                      </m:e>
                      <m:sup>
                        <m:r>
                          <a:rPr lang="en-US" sz="2200" b="0" i="1" smtClean="0">
                            <a:highlight>
                              <a:srgbClr val="FFFF00"/>
                            </a:highlight>
                            <a:latin typeface="Cambria Math" panose="02040503050406030204" pitchFamily="18" charset="0"/>
                            <a:cs typeface="Times New Roman" panose="02020603050405020304" pitchFamily="18" charset="0"/>
                          </a:rPr>
                          <m:t>2</m:t>
                        </m:r>
                      </m:sup>
                    </m:sSup>
                    <m:r>
                      <a:rPr lang="en-US" sz="2200" b="0" i="1" smtClean="0">
                        <a:highlight>
                          <a:srgbClr val="FFFF00"/>
                        </a:highlight>
                        <a:latin typeface="Cambria Math" panose="02040503050406030204" pitchFamily="18" charset="0"/>
                        <a:cs typeface="Times New Roman" panose="02020603050405020304" pitchFamily="18" charset="0"/>
                      </a:rPr>
                      <m:t> </m:t>
                    </m:r>
                  </m:oMath>
                </a14:m>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2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 (order of growth)</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The method of backward substitution works surprisingly well for a wide variety of simple recurrence relations.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6704" y="531367"/>
                <a:ext cx="8658591" cy="6170920"/>
              </a:xfrm>
              <a:prstGeom prst="rect">
                <a:avLst/>
              </a:prstGeom>
              <a:blipFill>
                <a:blip r:embed="rId2"/>
                <a:stretch>
                  <a:fillRect l="-1479" t="-889" b="-1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4634836-309F-41D7-92BB-826F08C3C298}"/>
                  </a:ext>
                </a:extLst>
              </p:cNvPr>
              <p:cNvSpPr txBox="1"/>
              <p:nvPr/>
            </p:nvSpPr>
            <p:spPr>
              <a:xfrm>
                <a:off x="8607476" y="985204"/>
                <a:ext cx="2886324" cy="32663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T(1) = T(0) + 1 = 1;</a:t>
                </a:r>
              </a:p>
              <a:p>
                <a:r>
                  <a:rPr lang="en-US" dirty="0"/>
                  <a:t>T(2) = T(1) + 2 = 1 + 2 = 3;</a:t>
                </a:r>
              </a:p>
              <a:p>
                <a:r>
                  <a:rPr lang="en-US" dirty="0"/>
                  <a:t>T(3) = T(2) + 3 = 2 + 3 = 6</a:t>
                </a:r>
              </a:p>
              <a:p>
                <a:r>
                  <a:rPr lang="en-US" dirty="0"/>
                  <a:t>T(4) = T(3) + 4 = 6 +4 = 10</a:t>
                </a:r>
              </a:p>
              <a:p>
                <a:r>
                  <a:rPr lang="en-US" dirty="0"/>
                  <a:t>T(5) = T(4) + 5 = 10 + 5 =15</a:t>
                </a:r>
              </a:p>
              <a:p>
                <a:r>
                  <a:rPr lang="en-US" dirty="0"/>
                  <a:t>T(6) = T(5) + 6 = 15 + 6 = 21 </a:t>
                </a:r>
              </a:p>
              <a:p>
                <a:r>
                  <a:rPr lang="en-US" dirty="0"/>
                  <a:t>T(n) = 0 + 1 + 3 + 6 + 10 + 15 + 21 + 28 + 36 + 45 + …</a:t>
                </a:r>
              </a:p>
              <a:p>
                <a:r>
                  <a:rPr lang="en-US" dirty="0"/>
                  <a:t>T(n) = ?</a:t>
                </a:r>
              </a:p>
              <a:p>
                <a:r>
                  <a:rPr lang="en-US" dirty="0"/>
                  <a:t>Answer: T(n)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p>
              <a:p>
                <a:r>
                  <a:rPr lang="en-US" dirty="0"/>
                  <a:t>Is this easy to conclude it?</a:t>
                </a:r>
              </a:p>
            </p:txBody>
          </p:sp>
        </mc:Choice>
        <mc:Fallback xmlns="">
          <p:sp>
            <p:nvSpPr>
              <p:cNvPr id="3" name="TextBox 2">
                <a:extLst>
                  <a:ext uri="{FF2B5EF4-FFF2-40B4-BE49-F238E27FC236}">
                    <a16:creationId xmlns:a16="http://schemas.microsoft.com/office/drawing/2014/main" id="{34634836-309F-41D7-92BB-826F08C3C298}"/>
                  </a:ext>
                </a:extLst>
              </p:cNvPr>
              <p:cNvSpPr txBox="1">
                <a:spLocks noRot="1" noChangeAspect="1" noMove="1" noResize="1" noEditPoints="1" noAdjustHandles="1" noChangeArrowheads="1" noChangeShapeType="1" noTextEdit="1"/>
              </p:cNvSpPr>
              <p:nvPr/>
            </p:nvSpPr>
            <p:spPr>
              <a:xfrm>
                <a:off x="8607476" y="985204"/>
                <a:ext cx="2886324" cy="3266343"/>
              </a:xfrm>
              <a:prstGeom prst="rect">
                <a:avLst/>
              </a:prstGeom>
              <a:blipFill>
                <a:blip r:embed="rId3"/>
                <a:stretch>
                  <a:fillRect l="-1684" t="-931" r="-211" b="-20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3017A80-8542-4662-974F-8FEFE0AEAD5A}"/>
                  </a:ext>
                </a:extLst>
              </p:cNvPr>
              <p:cNvSpPr txBox="1"/>
              <p:nvPr/>
            </p:nvSpPr>
            <p:spPr>
              <a:xfrm>
                <a:off x="10050638" y="4532901"/>
                <a:ext cx="2019717" cy="166160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pt-BR" dirty="0">
                    <a:solidFill>
                      <a:srgbClr val="333333"/>
                    </a:solidFill>
                    <a:latin typeface="MJXc-TeX-math-I"/>
                  </a:rPr>
                  <a:t>Summation of the arithmetic series:</a:t>
                </a:r>
              </a:p>
              <a:p>
                <a:r>
                  <a:rPr lang="pt-BR" b="0" i="0" dirty="0">
                    <a:solidFill>
                      <a:srgbClr val="333333"/>
                    </a:solidFill>
                    <a:effectLst/>
                    <a:latin typeface="MJXc-TeX-math-I"/>
                  </a:rPr>
                  <a:t>S</a:t>
                </a:r>
                <a:r>
                  <a:rPr lang="pt-BR" b="0" i="0" baseline="-25000" dirty="0">
                    <a:solidFill>
                      <a:srgbClr val="333333"/>
                    </a:solidFill>
                    <a:effectLst/>
                    <a:latin typeface="MJXc-TeX-math-I"/>
                  </a:rPr>
                  <a:t>n</a:t>
                </a:r>
                <a:r>
                  <a:rPr lang="pt-BR" b="0" i="0" dirty="0">
                    <a:solidFill>
                      <a:srgbClr val="333333"/>
                    </a:solidFill>
                    <a:effectLst/>
                    <a:latin typeface="MJXc-TeX-main-R"/>
                  </a:rPr>
                  <a:t>=</a:t>
                </a:r>
                <a14:m>
                  <m:oMath xmlns:m="http://schemas.openxmlformats.org/officeDocument/2006/math">
                    <m:f>
                      <m:fPr>
                        <m:ctrlPr>
                          <a:rPr lang="pt-BR" b="0" i="1" dirty="0" smtClean="0">
                            <a:solidFill>
                              <a:srgbClr val="333333"/>
                            </a:solidFill>
                            <a:effectLst/>
                            <a:latin typeface="Cambria Math" panose="02040503050406030204" pitchFamily="18" charset="0"/>
                          </a:rPr>
                        </m:ctrlPr>
                      </m:fPr>
                      <m:num>
                        <m:r>
                          <a:rPr lang="en-US" b="0" i="1" dirty="0" smtClean="0">
                            <a:solidFill>
                              <a:srgbClr val="333333"/>
                            </a:solidFill>
                            <a:effectLst/>
                            <a:latin typeface="Cambria Math" panose="02040503050406030204" pitchFamily="18" charset="0"/>
                          </a:rPr>
                          <m:t>𝑛</m:t>
                        </m:r>
                      </m:num>
                      <m:den>
                        <m:r>
                          <a:rPr lang="en-US" b="0" i="1" dirty="0" smtClean="0">
                            <a:solidFill>
                              <a:srgbClr val="333333"/>
                            </a:solidFill>
                            <a:effectLst/>
                            <a:latin typeface="Cambria Math" panose="02040503050406030204" pitchFamily="18" charset="0"/>
                          </a:rPr>
                          <m:t>2</m:t>
                        </m:r>
                      </m:den>
                    </m:f>
                  </m:oMath>
                </a14:m>
                <a:r>
                  <a:rPr lang="pt-BR" b="0" i="0" dirty="0">
                    <a:solidFill>
                      <a:srgbClr val="333333"/>
                    </a:solidFill>
                    <a:effectLst/>
                    <a:latin typeface="MJXc-TeX-main-R"/>
                  </a:rPr>
                  <a:t>(2</a:t>
                </a:r>
                <a:r>
                  <a:rPr lang="pt-BR" b="0" i="0" dirty="0">
                    <a:solidFill>
                      <a:srgbClr val="333333"/>
                    </a:solidFill>
                    <a:effectLst/>
                    <a:latin typeface="MJXc-TeX-math-I"/>
                  </a:rPr>
                  <a:t>a</a:t>
                </a:r>
                <a:r>
                  <a:rPr lang="pt-BR" b="0" i="0" dirty="0">
                    <a:solidFill>
                      <a:srgbClr val="333333"/>
                    </a:solidFill>
                    <a:effectLst/>
                    <a:latin typeface="MJXc-TeX-main-R"/>
                  </a:rPr>
                  <a:t>+(</a:t>
                </a:r>
                <a:r>
                  <a:rPr lang="pt-BR" b="0" i="0" dirty="0">
                    <a:solidFill>
                      <a:srgbClr val="333333"/>
                    </a:solidFill>
                    <a:effectLst/>
                    <a:latin typeface="MJXc-TeX-math-I"/>
                  </a:rPr>
                  <a:t>n</a:t>
                </a:r>
                <a:r>
                  <a:rPr lang="pt-BR" b="0" i="0" dirty="0">
                    <a:solidFill>
                      <a:srgbClr val="333333"/>
                    </a:solidFill>
                    <a:effectLst/>
                    <a:latin typeface="MJXc-TeX-main-R"/>
                  </a:rPr>
                  <a:t>−1)</a:t>
                </a:r>
                <a:r>
                  <a:rPr lang="pt-BR" b="0" i="0" dirty="0">
                    <a:solidFill>
                      <a:srgbClr val="333333"/>
                    </a:solidFill>
                    <a:effectLst/>
                    <a:latin typeface="MJXc-TeX-math-I"/>
                  </a:rPr>
                  <a:t>d</a:t>
                </a:r>
                <a:r>
                  <a:rPr lang="pt-BR" b="0" i="0" dirty="0">
                    <a:solidFill>
                      <a:srgbClr val="333333"/>
                    </a:solidFill>
                    <a:effectLst/>
                    <a:latin typeface="MJXc-TeX-main-R"/>
                  </a:rPr>
                  <a:t>)</a:t>
                </a:r>
              </a:p>
              <a:p>
                <a:endParaRPr lang="pt-BR" dirty="0">
                  <a:solidFill>
                    <a:srgbClr val="333333"/>
                  </a:solidFill>
                  <a:latin typeface="MJXc-TeX-main-R"/>
                </a:endParaRPr>
              </a:p>
              <a:p>
                <a:r>
                  <a:rPr lang="pt-BR" b="0" i="0" dirty="0">
                    <a:solidFill>
                      <a:srgbClr val="333333"/>
                    </a:solidFill>
                    <a:effectLst/>
                    <a:latin typeface="MJXc-TeX-math-I"/>
                  </a:rPr>
                  <a:t>S</a:t>
                </a:r>
                <a:r>
                  <a:rPr lang="pt-BR" b="0" i="0" baseline="-25000" dirty="0">
                    <a:solidFill>
                      <a:srgbClr val="333333"/>
                    </a:solidFill>
                    <a:effectLst/>
                    <a:latin typeface="MJXc-TeX-math-I"/>
                  </a:rPr>
                  <a:t>n</a:t>
                </a:r>
                <a:r>
                  <a:rPr lang="pt-BR" b="0" i="0" dirty="0">
                    <a:solidFill>
                      <a:srgbClr val="333333"/>
                    </a:solidFill>
                    <a:effectLst/>
                    <a:latin typeface="MJXc-TeX-main-R"/>
                  </a:rPr>
                  <a:t>=</a:t>
                </a:r>
                <a14:m>
                  <m:oMath xmlns:m="http://schemas.openxmlformats.org/officeDocument/2006/math">
                    <m:f>
                      <m:fPr>
                        <m:ctrlPr>
                          <a:rPr lang="pt-BR" b="0" i="1" dirty="0" smtClean="0">
                            <a:solidFill>
                              <a:srgbClr val="333333"/>
                            </a:solidFill>
                            <a:effectLst/>
                            <a:latin typeface="Cambria Math" panose="02040503050406030204" pitchFamily="18" charset="0"/>
                          </a:rPr>
                        </m:ctrlPr>
                      </m:fPr>
                      <m:num>
                        <m:r>
                          <a:rPr lang="en-US" b="0" i="1" dirty="0" smtClean="0">
                            <a:solidFill>
                              <a:srgbClr val="333333"/>
                            </a:solidFill>
                            <a:effectLst/>
                            <a:latin typeface="Cambria Math" panose="02040503050406030204" pitchFamily="18" charset="0"/>
                          </a:rPr>
                          <m:t>𝑛</m:t>
                        </m:r>
                      </m:num>
                      <m:den>
                        <m:r>
                          <a:rPr lang="en-US" b="0" i="1" dirty="0" smtClean="0">
                            <a:solidFill>
                              <a:srgbClr val="333333"/>
                            </a:solidFill>
                            <a:effectLst/>
                            <a:latin typeface="Cambria Math" panose="02040503050406030204" pitchFamily="18" charset="0"/>
                          </a:rPr>
                          <m:t>2</m:t>
                        </m:r>
                      </m:den>
                    </m:f>
                  </m:oMath>
                </a14:m>
                <a:r>
                  <a:rPr lang="pt-BR" b="0" i="0" dirty="0">
                    <a:solidFill>
                      <a:srgbClr val="333333"/>
                    </a:solidFill>
                    <a:effectLst/>
                    <a:latin typeface="MJXc-TeX-main-R"/>
                  </a:rPr>
                  <a:t>(</a:t>
                </a:r>
                <a14:m>
                  <m:oMath xmlns:m="http://schemas.openxmlformats.org/officeDocument/2006/math">
                    <m:sSub>
                      <m:sSubPr>
                        <m:ctrlPr>
                          <a:rPr lang="pt-BR" b="0" i="1" dirty="0" smtClean="0">
                            <a:solidFill>
                              <a:srgbClr val="333333"/>
                            </a:solidFill>
                            <a:effectLst/>
                            <a:latin typeface="Cambria Math" panose="02040503050406030204" pitchFamily="18" charset="0"/>
                          </a:rPr>
                        </m:ctrlPr>
                      </m:sSubPr>
                      <m:e>
                        <m:r>
                          <a:rPr lang="en-US" b="0" i="1" dirty="0" smtClean="0">
                            <a:solidFill>
                              <a:srgbClr val="333333"/>
                            </a:solidFill>
                            <a:effectLst/>
                            <a:latin typeface="Cambria Math" panose="02040503050406030204" pitchFamily="18" charset="0"/>
                          </a:rPr>
                          <m:t>𝑎</m:t>
                        </m:r>
                      </m:e>
                      <m:sub>
                        <m:r>
                          <a:rPr lang="en-US" b="0" i="1" dirty="0" smtClean="0">
                            <a:solidFill>
                              <a:srgbClr val="333333"/>
                            </a:solidFill>
                            <a:effectLst/>
                            <a:latin typeface="Cambria Math" panose="02040503050406030204" pitchFamily="18" charset="0"/>
                          </a:rPr>
                          <m:t>1</m:t>
                        </m:r>
                      </m:sub>
                    </m:sSub>
                    <m:r>
                      <a:rPr lang="pt-BR" b="0" i="1" dirty="0" smtClean="0">
                        <a:solidFill>
                          <a:srgbClr val="333333"/>
                        </a:solidFill>
                        <a:effectLst/>
                        <a:latin typeface="Cambria Math" panose="02040503050406030204" pitchFamily="18" charset="0"/>
                      </a:rPr>
                      <m:t>+</m:t>
                    </m:r>
                    <m:sSub>
                      <m:sSubPr>
                        <m:ctrlPr>
                          <a:rPr lang="pt-BR" i="1" dirty="0">
                            <a:solidFill>
                              <a:srgbClr val="333333"/>
                            </a:solidFill>
                            <a:latin typeface="Cambria Math" panose="02040503050406030204" pitchFamily="18" charset="0"/>
                          </a:rPr>
                        </m:ctrlPr>
                      </m:sSubPr>
                      <m:e>
                        <m:r>
                          <a:rPr lang="en-US" i="1" dirty="0">
                            <a:solidFill>
                              <a:srgbClr val="333333"/>
                            </a:solidFill>
                            <a:latin typeface="Cambria Math" panose="02040503050406030204" pitchFamily="18" charset="0"/>
                          </a:rPr>
                          <m:t>𝑎</m:t>
                        </m:r>
                      </m:e>
                      <m:sub>
                        <m:r>
                          <a:rPr lang="en-US" b="0" i="1" dirty="0" smtClean="0">
                            <a:solidFill>
                              <a:srgbClr val="333333"/>
                            </a:solidFill>
                            <a:latin typeface="Cambria Math" panose="02040503050406030204" pitchFamily="18" charset="0"/>
                          </a:rPr>
                          <m:t>𝑛</m:t>
                        </m:r>
                      </m:sub>
                    </m:sSub>
                  </m:oMath>
                </a14:m>
                <a:r>
                  <a:rPr lang="pt-BR" b="0" i="0" dirty="0">
                    <a:solidFill>
                      <a:srgbClr val="333333"/>
                    </a:solidFill>
                    <a:effectLst/>
                    <a:latin typeface="MJXc-TeX-main-R"/>
                  </a:rPr>
                  <a:t>)</a:t>
                </a:r>
              </a:p>
            </p:txBody>
          </p:sp>
        </mc:Choice>
        <mc:Fallback xmlns="">
          <p:sp>
            <p:nvSpPr>
              <p:cNvPr id="7" name="TextBox 6">
                <a:extLst>
                  <a:ext uri="{FF2B5EF4-FFF2-40B4-BE49-F238E27FC236}">
                    <a16:creationId xmlns:a16="http://schemas.microsoft.com/office/drawing/2014/main" id="{73017A80-8542-4662-974F-8FEFE0AEAD5A}"/>
                  </a:ext>
                </a:extLst>
              </p:cNvPr>
              <p:cNvSpPr txBox="1">
                <a:spLocks noRot="1" noChangeAspect="1" noMove="1" noResize="1" noEditPoints="1" noAdjustHandles="1" noChangeArrowheads="1" noChangeShapeType="1" noTextEdit="1"/>
              </p:cNvSpPr>
              <p:nvPr/>
            </p:nvSpPr>
            <p:spPr>
              <a:xfrm>
                <a:off x="10050638" y="4532901"/>
                <a:ext cx="2019717" cy="1661609"/>
              </a:xfrm>
              <a:prstGeom prst="rect">
                <a:avLst/>
              </a:prstGeom>
              <a:blipFill>
                <a:blip r:embed="rId5"/>
                <a:stretch>
                  <a:fillRect l="-2402" t="-1825" b="-1460"/>
                </a:stretch>
              </a:blipFill>
            </p:spPr>
            <p:txBody>
              <a:bodyPr/>
              <a:lstStyle/>
              <a:p>
                <a:r>
                  <a:rPr lang="en-US">
                    <a:noFill/>
                  </a:rPr>
                  <a:t> </a:t>
                </a:r>
              </a:p>
            </p:txBody>
          </p:sp>
        </mc:Fallback>
      </mc:AlternateContent>
    </p:spTree>
    <p:extLst>
      <p:ext uri="{BB962C8B-B14F-4D97-AF65-F5344CB8AC3E}">
        <p14:creationId xmlns:p14="http://schemas.microsoft.com/office/powerpoint/2010/main" val="14949310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92411" y="1315562"/>
                <a:ext cx="9016779" cy="4634474"/>
              </a:xfrm>
              <a:prstGeom prst="rect">
                <a:avLst/>
              </a:prstGeom>
            </p:spPr>
            <p:txBody>
              <a:bodyPr wrap="square">
                <a:spAutoFit/>
              </a:bodyPr>
              <a:lstStyle/>
              <a:p>
                <a:pPr>
                  <a:lnSpc>
                    <a:spcPct val="107000"/>
                  </a:lnSpc>
                </a:pPr>
                <a:r>
                  <a:rPr lang="en-US" sz="2800" dirty="0">
                    <a:highlight>
                      <a:srgbClr val="FFFF00"/>
                    </a:highlight>
                    <a:ea typeface="Calibri" panose="020F0502020204030204" pitchFamily="34" charset="0"/>
                    <a:cs typeface="Times New Roman" panose="02020603050405020304" pitchFamily="18" charset="0"/>
                  </a:rPr>
                  <a:t>Linear second-order recurrences with constant coefficients</a:t>
                </a:r>
                <a:r>
                  <a:rPr lang="en-US" sz="2800" dirty="0">
                    <a:effectLst/>
                    <a:ea typeface="Calibri" panose="020F0502020204030204" pitchFamily="34" charset="0"/>
                    <a:cs typeface="Times New Roman" panose="02020603050405020304" pitchFamily="18" charset="0"/>
                  </a:rPr>
                  <a:t> </a:t>
                </a: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 important class of recurrence of the following type.</a:t>
                </a: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indent="457200">
                  <a:lnSpc>
                    <a:spcPct val="107000"/>
                  </a:lnSpc>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f(n).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where a, b and c are real numbers, a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They cannot be solved by forward or backward substitutions.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 =  - (</a:t>
                </a:r>
                <a14:m>
                  <m:oMath xmlns:m="http://schemas.openxmlformats.org/officeDocument/2006/math">
                    <m:f>
                      <m:fPr>
                        <m:ctrlPr>
                          <a:rPr lang="en-US" sz="2000" i="1" dirty="0" smtClean="0">
                            <a:solidFill>
                              <a:srgbClr val="0000FF"/>
                            </a:solidFill>
                            <a:latin typeface="Cambria Math" panose="02040503050406030204" pitchFamily="18" charset="0"/>
                            <a:cs typeface="Times New Roman" panose="02020603050405020304" pitchFamily="18" charset="0"/>
                          </a:rPr>
                        </m:ctrlPr>
                      </m:fPr>
                      <m:num>
                        <m:r>
                          <a:rPr lang="en-US" sz="2000" b="0" i="1" dirty="0" smtClean="0">
                            <a:solidFill>
                              <a:srgbClr val="0000FF"/>
                            </a:solidFill>
                            <a:latin typeface="Cambria Math" panose="02040503050406030204" pitchFamily="18" charset="0"/>
                            <a:cs typeface="Times New Roman" panose="02020603050405020304" pitchFamily="18" charset="0"/>
                          </a:rPr>
                          <m:t>𝑏</m:t>
                        </m:r>
                      </m:num>
                      <m:den>
                        <m:r>
                          <a:rPr lang="en-US" sz="2000" b="0" i="1" dirty="0" smtClean="0">
                            <a:solidFill>
                              <a:srgbClr val="0000FF"/>
                            </a:solidFill>
                            <a:latin typeface="Cambria Math" panose="02040503050406030204" pitchFamily="18" charset="0"/>
                            <a:cs typeface="Times New Roman" panose="02020603050405020304" pitchFamily="18" charset="0"/>
                          </a:rPr>
                          <m:t>𝑎</m:t>
                        </m:r>
                      </m:den>
                    </m:f>
                  </m:oMath>
                </a14:m>
                <a:r>
                  <a:rPr lang="en-US" sz="2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 + </a:t>
                </a:r>
                <a14:m>
                  <m:oMath xmlns:m="http://schemas.openxmlformats.org/officeDocument/2006/math">
                    <m:f>
                      <m:fPr>
                        <m:ctrlPr>
                          <a:rPr lang="en-US" sz="2000" i="1" dirty="0">
                            <a:solidFill>
                              <a:srgbClr val="0000FF"/>
                            </a:solidFill>
                            <a:latin typeface="Cambria Math" panose="02040503050406030204" pitchFamily="18" charset="0"/>
                            <a:cs typeface="Times New Roman" panose="02020603050405020304" pitchFamily="18" charset="0"/>
                          </a:rPr>
                        </m:ctrlPr>
                      </m:fPr>
                      <m:num>
                        <m:r>
                          <a:rPr lang="en-US" sz="2000" b="0" i="1" dirty="0" smtClean="0">
                            <a:solidFill>
                              <a:srgbClr val="0000FF"/>
                            </a:solidFill>
                            <a:latin typeface="Cambria Math" panose="02040503050406030204" pitchFamily="18" charset="0"/>
                            <a:cs typeface="Times New Roman" panose="02020603050405020304" pitchFamily="18" charset="0"/>
                          </a:rPr>
                          <m:t>𝑐</m:t>
                        </m:r>
                      </m:num>
                      <m:den>
                        <m:r>
                          <a:rPr lang="en-US" sz="2000" i="1" dirty="0">
                            <a:solidFill>
                              <a:srgbClr val="0000FF"/>
                            </a:solidFill>
                            <a:latin typeface="Cambria Math" panose="02040503050406030204" pitchFamily="18" charset="0"/>
                            <a:cs typeface="Times New Roman" panose="02020603050405020304" pitchFamily="18" charset="0"/>
                          </a:rPr>
                          <m:t>𝑎</m:t>
                        </m:r>
                      </m:den>
                    </m:f>
                    <m:r>
                      <a:rPr lang="en-US" sz="2000" i="1" dirty="0">
                        <a:solidFill>
                          <a:srgbClr val="0000FF"/>
                        </a:solidFill>
                        <a:latin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T(n-2) - </a:t>
                </a:r>
                <a14:m>
                  <m:oMath xmlns:m="http://schemas.openxmlformats.org/officeDocument/2006/math">
                    <m:f>
                      <m:fPr>
                        <m:ctrlPr>
                          <a:rPr lang="en-US" sz="2000" i="1" dirty="0">
                            <a:solidFill>
                              <a:srgbClr val="0000FF"/>
                            </a:solidFill>
                            <a:latin typeface="Cambria Math" panose="02040503050406030204" pitchFamily="18" charset="0"/>
                            <a:cs typeface="Times New Roman" panose="02020603050405020304" pitchFamily="18" charset="0"/>
                          </a:rPr>
                        </m:ctrlPr>
                      </m:fPr>
                      <m:num>
                        <m:r>
                          <a:rPr lang="en-US" sz="2000" b="0" i="1" dirty="0" smtClean="0">
                            <a:solidFill>
                              <a:srgbClr val="0000FF"/>
                            </a:solidFill>
                            <a:latin typeface="Cambria Math" panose="02040503050406030204" pitchFamily="18" charset="0"/>
                            <a:cs typeface="Times New Roman" panose="02020603050405020304" pitchFamily="18" charset="0"/>
                          </a:rPr>
                          <m:t>1</m:t>
                        </m:r>
                      </m:num>
                      <m:den>
                        <m:r>
                          <a:rPr lang="en-US" sz="2000" i="1" dirty="0">
                            <a:solidFill>
                              <a:srgbClr val="0000FF"/>
                            </a:solidFill>
                            <a:latin typeface="Cambria Math" panose="02040503050406030204" pitchFamily="18" charset="0"/>
                            <a:cs typeface="Times New Roman" panose="02020603050405020304" pitchFamily="18" charset="0"/>
                          </a:rPr>
                          <m:t>𝑎</m:t>
                        </m:r>
                      </m:den>
                    </m:f>
                    <m:r>
                      <a:rPr lang="en-US" sz="2000" i="1" dirty="0">
                        <a:solidFill>
                          <a:srgbClr val="0000FF"/>
                        </a:solidFill>
                        <a:latin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n &gt; 1; </a:t>
                </a:r>
                <a:r>
                  <a:rPr lang="en-US" sz="2000" dirty="0">
                    <a:latin typeface="Times New Roman" panose="02020603050405020304" pitchFamily="18" charset="0"/>
                    <a:ea typeface="Calibri" panose="020F0502020204030204" pitchFamily="34" charset="0"/>
                    <a:cs typeface="Times New Roman" panose="02020603050405020304" pitchFamily="18" charset="0"/>
                  </a:rPr>
                  <a:t>a, b and c are real numbers, a ≠ 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T(1) = c</a:t>
                </a:r>
                <a:r>
                  <a:rPr lang="en-US" sz="20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T(0) = c</a:t>
                </a:r>
                <a:r>
                  <a:rPr lang="en-US" sz="20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where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c</a:t>
                </a:r>
                <a:r>
                  <a:rPr lang="en-US" sz="24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c</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are constants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892411" y="1315562"/>
                <a:ext cx="9016779" cy="4634474"/>
              </a:xfrm>
              <a:prstGeom prst="rect">
                <a:avLst/>
              </a:prstGeom>
              <a:blipFill>
                <a:blip r:embed="rId2"/>
                <a:stretch>
                  <a:fillRect l="-1351" t="-1184" b="-1974"/>
                </a:stretch>
              </a:blipFill>
            </p:spPr>
            <p:txBody>
              <a:bodyPr/>
              <a:lstStyle/>
              <a:p>
                <a:r>
                  <a:rPr lang="en-US">
                    <a:noFill/>
                  </a:rPr>
                  <a:t> </a:t>
                </a:r>
              </a:p>
            </p:txBody>
          </p:sp>
        </mc:Fallback>
      </mc:AlternateContent>
    </p:spTree>
    <p:extLst>
      <p:ext uri="{BB962C8B-B14F-4D97-AF65-F5344CB8AC3E}">
        <p14:creationId xmlns:p14="http://schemas.microsoft.com/office/powerpoint/2010/main" val="144915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2F88D91E-E0B7-418E-9340-EE4B8B147862}"/>
              </a:ext>
            </a:extLst>
          </p:cNvPr>
          <p:cNvSpPr txBox="1"/>
          <p:nvPr/>
        </p:nvSpPr>
        <p:spPr>
          <a:xfrm>
            <a:off x="1579418" y="435309"/>
            <a:ext cx="9197102" cy="1301128"/>
          </a:xfrm>
          <a:prstGeom prst="rect">
            <a:avLst/>
          </a:prstGeom>
          <a:solidFill>
            <a:srgbClr val="FFFF00"/>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 name="Rectangle 1"/>
          <p:cNvSpPr/>
          <p:nvPr/>
        </p:nvSpPr>
        <p:spPr>
          <a:xfrm>
            <a:off x="1632288" y="995412"/>
            <a:ext cx="9366637" cy="5632311"/>
          </a:xfrm>
          <a:prstGeom prst="rect">
            <a:avLst/>
          </a:prstGeom>
        </p:spPr>
        <p:txBody>
          <a:bodyPr wrap="square">
            <a:spAutoFit/>
          </a:bodyPr>
          <a:lstStyle/>
          <a:p>
            <a:r>
              <a:rPr lang="en-US" sz="2600" dirty="0">
                <a:ea typeface="Calibri" panose="020F0502020204030204" pitchFamily="34" charset="0"/>
                <a:cs typeface="Times New Roman" panose="02020603050405020304" pitchFamily="18" charset="0"/>
              </a:rPr>
              <a:t>Guideline for Analyzing Time Efficiency of Non-recursive Algorithms:</a:t>
            </a:r>
          </a:p>
          <a:p>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buFont typeface="+mj-lt"/>
              <a:buAutoNum type="arabicPeriod"/>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  Decide on a parameter (or parameters) as an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input’s size.</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2.    Identify the algorithm’s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basic operation. </a:t>
            </a:r>
            <a:r>
              <a:rPr lang="en-US" sz="2200" dirty="0">
                <a:latin typeface="Times New Roman" panose="02020603050405020304" pitchFamily="18" charset="0"/>
                <a:ea typeface="Calibri" panose="020F0502020204030204" pitchFamily="34" charset="0"/>
                <a:cs typeface="Times New Roman" panose="02020603050405020304" pitchFamily="18" charset="0"/>
              </a:rPr>
              <a:t>(As a rule, it is located in its innermost loop.)</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3.    Check whether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times the basic operation </a:t>
            </a:r>
            <a:r>
              <a:rPr lang="en-US" sz="2200" dirty="0">
                <a:latin typeface="Times New Roman" panose="02020603050405020304" pitchFamily="18" charset="0"/>
                <a:ea typeface="Calibri" panose="020F0502020204030204" pitchFamily="34" charset="0"/>
                <a:cs typeface="Times New Roman" panose="02020603050405020304" pitchFamily="18" charset="0"/>
              </a:rPr>
              <a:t>is executed depends only on the size of an input.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2200" dirty="0">
                <a:latin typeface="Times New Roman" panose="02020603050405020304" pitchFamily="18" charset="0"/>
                <a:ea typeface="Calibri" panose="020F0502020204030204" pitchFamily="34" charset="0"/>
                <a:cs typeface="Times New Roman" panose="02020603050405020304" pitchFamily="18" charset="0"/>
              </a:rPr>
              <a:t>If it also depends on other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additional properties, </a:t>
            </a:r>
            <a:r>
              <a:rPr lang="en-US" sz="2200" dirty="0">
                <a:latin typeface="Times New Roman" panose="02020603050405020304" pitchFamily="18" charset="0"/>
                <a:ea typeface="Calibri" panose="020F0502020204030204" pitchFamily="34" charset="0"/>
                <a:cs typeface="Times New Roman" panose="02020603050405020304" pitchFamily="18" charset="0"/>
              </a:rPr>
              <a:t>then investigate the worst-case</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a:t>
            </a:r>
            <a:r>
              <a:rPr lang="en-US" sz="2200" dirty="0">
                <a:latin typeface="Times New Roman" panose="02020603050405020304" pitchFamily="18" charset="0"/>
                <a:ea typeface="Calibri" panose="020F0502020204030204" pitchFamily="34" charset="0"/>
                <a:cs typeface="Times New Roman" panose="02020603050405020304" pitchFamily="18" charset="0"/>
              </a:rPr>
              <a:t>, best-case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Ω)</a:t>
            </a:r>
            <a:r>
              <a:rPr lang="en-US" sz="2200" dirty="0">
                <a:latin typeface="Times New Roman" panose="02020603050405020304" pitchFamily="18" charset="0"/>
                <a:ea typeface="Calibri" panose="020F0502020204030204" pitchFamily="34" charset="0"/>
                <a:cs typeface="Times New Roman" panose="02020603050405020304" pitchFamily="18" charset="0"/>
              </a:rPr>
              <a:t>, and, if necessary, average-case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 )</a:t>
            </a:r>
            <a:r>
              <a:rPr lang="en-US" sz="2200" dirty="0">
                <a:latin typeface="Times New Roman" panose="02020603050405020304" pitchFamily="18" charset="0"/>
                <a:ea typeface="Calibri" panose="020F0502020204030204" pitchFamily="34" charset="0"/>
                <a:cs typeface="Times New Roman" panose="02020603050405020304" pitchFamily="18" charset="0"/>
              </a:rPr>
              <a:t> efficiencies.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04825"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4.    Set up a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sum expressing the number of times the algorithm’s basic operation is executed.</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28600" marR="0"/>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buAutoNum type="arabicPeriod" startAt="5"/>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Using standard formulas and rules of sum manipulation (summations), </a:t>
            </a:r>
          </a:p>
          <a:p>
            <a:pPr marL="1371600" marR="0" lvl="0" indent="-461963">
              <a:buFont typeface="Arial" panose="020B0604020202020204" pitchFamily="34" charset="0"/>
              <a:buChar char="•"/>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either find a</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closed-form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formula for the count, such as an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bn + c; </a:t>
            </a:r>
          </a:p>
          <a:p>
            <a:pPr marL="1371600" marR="0" lvl="0" indent="-461963">
              <a:buFont typeface="Arial" panose="020B0604020202020204" pitchFamily="34" charset="0"/>
              <a:buChar char="•"/>
              <a:tabLst>
                <a:tab pos="5048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or, at the very least,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establish its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order of growth</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such as Θ(n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CA06F6D0-F63D-4994-9F77-0D8E8167BFA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714" y="1715588"/>
            <a:ext cx="623361" cy="397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6028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5128" y="544524"/>
            <a:ext cx="8988003" cy="6032421"/>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Linear second-order recurrences with constant coefficients</a:t>
            </a:r>
            <a:r>
              <a:rPr lang="en-US" sz="2800" dirty="0">
                <a:effectLst/>
                <a:ea typeface="Calibri" panose="020F0502020204030204" pitchFamily="34" charset="0"/>
                <a:cs typeface="Times New Roman" panose="02020603050405020304" pitchFamily="18" charset="0"/>
              </a:rPr>
              <a:t> </a:t>
            </a:r>
          </a:p>
          <a:p>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indent="457200"/>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(n-2) = f(n)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 b and c are real numbers, a ≠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i="1" dirty="0">
                <a:solidFill>
                  <a:srgbClr val="0000CC"/>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recurrence is</a:t>
            </a:r>
            <a:r>
              <a:rPr lang="en-US" sz="2400" dirty="0">
                <a:solidFill>
                  <a:srgbClr val="0000CC"/>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second-order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because the elements T(n) and  T(n-2) are two positions apart in the unknown sequence in questions.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l</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inear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because the left-hand side is a linear combination of the unknown terms of the sequence.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constant coefficients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  b, and c are assumed to be some fixed number.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919163" lvl="1" indent="-461963">
              <a:buFont typeface="Arial" panose="020B0604020202020204" pitchFamily="34" charset="0"/>
              <a:buChar char="•"/>
            </a:pP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homogeneous,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  f(n) = 0 for every n; otherwise, it is called </a:t>
            </a:r>
            <a:r>
              <a:rPr lang="en-US" sz="24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inhomogeneous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R="0" lvl="0"/>
            <a:r>
              <a:rPr lang="en-US" sz="2400" dirty="0">
                <a:latin typeface="Times New Roman" panose="02020603050405020304" pitchFamily="18" charset="0"/>
                <a:ea typeface="Calibri" panose="020F0502020204030204" pitchFamily="34" charset="0"/>
                <a:cs typeface="Times New Roman" panose="02020603050405020304" pitchFamily="18" charset="0"/>
              </a:rPr>
              <a:t>This recurrence is called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second-order linear recurrence </a:t>
            </a:r>
            <a:r>
              <a:rPr lang="en-US" sz="2400" dirty="0">
                <a:latin typeface="Times New Roman" panose="02020603050405020304" pitchFamily="18" charset="0"/>
                <a:ea typeface="Calibri" panose="020F0502020204030204" pitchFamily="34" charset="0"/>
                <a:cs typeface="Times New Roman" panose="02020603050405020304" pitchFamily="18" charset="0"/>
              </a:rPr>
              <a:t>with constant coefficients.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38D0FCD4-D2CC-4F2A-9B43-7C399E01627F}"/>
              </a:ext>
            </a:extLst>
          </p:cNvPr>
          <p:cNvSpPr/>
          <p:nvPr/>
        </p:nvSpPr>
        <p:spPr>
          <a:xfrm>
            <a:off x="1041621" y="1383526"/>
            <a:ext cx="385192" cy="309665"/>
          </a:xfrm>
          <a:prstGeom prst="cloudCallout">
            <a:avLst>
              <a:gd name="adj1" fmla="val 91632"/>
              <a:gd name="adj2" fmla="val 1489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37558">
            <a:off x="1009816" y="1367624"/>
            <a:ext cx="416997" cy="325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706670" y="648807"/>
                <a:ext cx="9257419" cy="6020944"/>
              </a:xfrm>
              <a:prstGeom prst="rect">
                <a:avLst/>
              </a:prstGeom>
            </p:spPr>
            <p:txBody>
              <a:bodyPr wrap="square">
                <a:spAutoFit/>
              </a:bodyPr>
              <a:lstStyle/>
              <a:p>
                <a:r>
                  <a:rPr lang="en-US" sz="2800" dirty="0">
                    <a:ea typeface="Calibri" panose="020F0502020204030204" pitchFamily="34" charset="0"/>
                    <a:cs typeface="Times New Roman" panose="02020603050405020304" pitchFamily="18" charset="0"/>
                  </a:rPr>
                  <a:t>Linear second-order recurrences with constant coefficients</a:t>
                </a:r>
                <a:r>
                  <a:rPr lang="en-US" sz="2800" dirty="0">
                    <a:effectLst/>
                    <a:ea typeface="Calibri" panose="020F0502020204030204" pitchFamily="34" charset="0"/>
                    <a:cs typeface="Times New Roman" panose="02020603050405020304" pitchFamily="18" charset="0"/>
                  </a:rPr>
                  <a:t> </a:t>
                </a:r>
              </a:p>
              <a:p>
                <a:pPr lvl="1" indent="457200"/>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aT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bT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(n-1) + </a:t>
                </a:r>
                <a:r>
                  <a:rPr lang="en-US" sz="2200" dirty="0" err="1">
                    <a:effectLst/>
                    <a:latin typeface="Times New Roman" panose="02020603050405020304" pitchFamily="18" charset="0"/>
                    <a:ea typeface="Calibri" panose="020F0502020204030204" pitchFamily="34" charset="0"/>
                    <a:cs typeface="Times New Roman" panose="02020603050405020304" pitchFamily="18" charset="0"/>
                  </a:rPr>
                  <a:t>cT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(n-2) = f(n)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lvl="1">
                  <a:spcAft>
                    <a:spcPts val="12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where a, b and c are real numbers, a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Consider the homogeneous case:</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indent="-457200">
                  <a:spcAft>
                    <a:spcPts val="600"/>
                  </a:spcAft>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equation has </a:t>
                </a:r>
                <a:r>
                  <a:rPr lang="en-US" sz="22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infinitely many solutions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except for the degenerate situation of b = c = 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Its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general solution </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can be obtained by one of the three formulas that follow</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Which of the three formulas applies to a particular case </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depends on </a:t>
                </a:r>
              </a:p>
              <a:p>
                <a:pPr lvl="1"/>
                <a:r>
                  <a:rPr lang="en-US" sz="2200" i="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the roots of the quadratic equation</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with the same coefficients as the   	recurrence: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ar</a:t>
                </a:r>
                <a:r>
                  <a:rPr lang="en-US" sz="2200"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2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br</a:t>
                </a:r>
                <a:r>
                  <a:rPr lang="en-US" sz="22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 c = 0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914400" lvl="1" indent="-457200">
                  <a:buFont typeface="Arial" panose="020B0604020202020204" pitchFamily="34" charset="0"/>
                  <a:buChar char="•"/>
                </a:pP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This quadratic equation is called the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characteristic equation</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recurrence equation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200" dirty="0" err="1">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200" dirty="0">
                    <a:solidFill>
                      <a:srgbClr val="C00000"/>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 = </a:t>
                </a:r>
                <a14:m>
                  <m:oMath xmlns:m="http://schemas.openxmlformats.org/officeDocument/2006/math">
                    <m:f>
                      <m:f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𝑏</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200" i="1">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𝑏</m:t>
                                </m:r>
                              </m:e>
                              <m: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sup>
                            </m:sSup>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−4</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sz="2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706670" y="648807"/>
                <a:ext cx="9257419" cy="6020944"/>
              </a:xfrm>
              <a:prstGeom prst="rect">
                <a:avLst/>
              </a:prstGeom>
              <a:blipFill>
                <a:blip r:embed="rId2"/>
                <a:stretch>
                  <a:fillRect l="-1382" t="-911"/>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38D0FCD4-D2CC-4F2A-9B43-7C399E01627F}"/>
              </a:ext>
            </a:extLst>
          </p:cNvPr>
          <p:cNvSpPr/>
          <p:nvPr/>
        </p:nvSpPr>
        <p:spPr>
          <a:xfrm>
            <a:off x="498360" y="5257172"/>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86151">
            <a:off x="498360" y="5257171"/>
            <a:ext cx="729550"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0987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5805" y="1652134"/>
            <a:ext cx="9080390" cy="4124206"/>
          </a:xfrm>
          <a:prstGeom prst="rect">
            <a:avLst/>
          </a:prstGeom>
        </p:spPr>
        <p:txBody>
          <a:bodyPr wrap="square">
            <a:spAutoFit/>
          </a:bodyPr>
          <a:lstStyle/>
          <a:p>
            <a:r>
              <a:rPr lang="en-US" sz="2600" dirty="0">
                <a:ea typeface="Calibri" panose="020F0502020204030204" pitchFamily="34" charset="0"/>
                <a:cs typeface="Times New Roman" panose="02020603050405020304" pitchFamily="18" charset="0"/>
              </a:rPr>
              <a:t>Theorem  1.4: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 two roots of characteristic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 = 0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recurrence relation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are real and distinct, </a:t>
            </a:r>
            <a:r>
              <a:rPr lang="en-US" sz="2400" dirty="0">
                <a:latin typeface="Times New Roman" panose="02020603050405020304" pitchFamily="18" charset="0"/>
                <a:ea typeface="Calibri" panose="020F0502020204030204" pitchFamily="34" charset="0"/>
                <a:cs typeface="Times New Roman" panose="02020603050405020304" pitchFamily="18" charset="0"/>
              </a:rPr>
              <a:t>the general solution to the  	  recurrence relation is obtained by the formula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α 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β 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where  α  and  β  are two arbitrary real constants.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0489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9552" y="1374217"/>
            <a:ext cx="9080390" cy="486287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600" dirty="0">
                <a:highlight>
                  <a:srgbClr val="FFFF00"/>
                </a:highlight>
                <a:ea typeface="Calibri" panose="020F0502020204030204" pitchFamily="34" charset="0"/>
                <a:cs typeface="Times New Roman" panose="02020603050405020304" pitchFamily="18" charset="0"/>
              </a:rPr>
              <a:t>Theorem  1.4: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 two roots of characteristic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ar</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 = 0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recurrence relation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1</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and  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are equal to each other, </a:t>
            </a:r>
            <a:r>
              <a:rPr lang="en-US" sz="2400" dirty="0">
                <a:latin typeface="Times New Roman" panose="02020603050405020304" pitchFamily="18" charset="0"/>
                <a:ea typeface="Calibri" panose="020F0502020204030204" pitchFamily="34" charset="0"/>
                <a:cs typeface="Times New Roman" panose="02020603050405020304" pitchFamily="18" charset="0"/>
              </a:rPr>
              <a:t>the general solution to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the recurrence relation is obtained by the formula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α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aseline="30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β n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aseline="30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where r  =  r</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latin typeface="Times New Roman" panose="02020603050405020304" pitchFamily="18" charset="0"/>
                <a:ea typeface="Calibri" panose="020F0502020204030204" pitchFamily="34" charset="0"/>
                <a:cs typeface="Times New Roman" panose="02020603050405020304" pitchFamily="18" charset="0"/>
              </a:rPr>
              <a:t> =  r</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and α and β are two arbitrary real constants.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3</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4847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3540" y="1184764"/>
            <a:ext cx="9080390" cy="4985980"/>
          </a:xfrm>
          <a:prstGeom prst="rect">
            <a:avLst/>
          </a:prstGeom>
        </p:spPr>
        <p:txBody>
          <a:bodyPr wrap="square">
            <a:spAutoFit/>
          </a:bodyPr>
          <a:lstStyle/>
          <a:p>
            <a:r>
              <a:rPr lang="en-US" sz="2400" dirty="0">
                <a:highlight>
                  <a:srgbClr val="FFFF00"/>
                </a:highlight>
                <a:ea typeface="Calibri" panose="020F0502020204030204" pitchFamily="34" charset="0"/>
                <a:cs typeface="Times New Roman" panose="02020603050405020304" pitchFamily="18" charset="0"/>
              </a:rPr>
              <a:t>Theorem  1.4: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Let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r</a:t>
            </a:r>
            <a:r>
              <a:rPr lang="en-US" sz="2400" baseline="-25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be two roots of characteristic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914400" marR="0" indent="457200"/>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ar</a:t>
            </a:r>
            <a:r>
              <a:rPr lang="en-US" sz="24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br</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c = 0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for recurrence relation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2</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Case 3</a:t>
            </a:r>
            <a:r>
              <a:rPr lang="en-US" sz="2400" dirty="0">
                <a:latin typeface="Times New Roman" panose="02020603050405020304" pitchFamily="18" charset="0"/>
                <a:ea typeface="Calibri" panose="020F0502020204030204" pitchFamily="34" charset="0"/>
                <a:cs typeface="Times New Roman" panose="02020603050405020304" pitchFamily="18" charset="0"/>
              </a:rPr>
              <a:t>:   If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a:t>
            </a:r>
            <a:r>
              <a:rPr lang="en-US" sz="2400" baseline="-25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1, 2</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u  </a:t>
            </a:r>
            <a:r>
              <a:rPr lang="en-US" sz="2400" u="sng"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v  are two distinct complex numbers</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the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general solution to the recurrence relation is obtained by the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formula</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γ</a:t>
            </a:r>
            <a:r>
              <a:rPr lang="en-US" sz="2400" baseline="30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[α cos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nθ</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β sin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nθ</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where  γ = √(u</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v</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and  θ = arctan v/u,  and α and β are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two arbitrary real constants.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4721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79239" y="580321"/>
                <a:ext cx="9326881" cy="6001708"/>
              </a:xfrm>
              <a:prstGeom prst="rect">
                <a:avLst/>
              </a:prstGeom>
            </p:spPr>
            <p:txBody>
              <a:bodyPr wrap="square">
                <a:spAutoFit/>
              </a:bodyPr>
              <a:lstStyle/>
              <a:p>
                <a:pPr>
                  <a:lnSpc>
                    <a:spcPct val="107000"/>
                  </a:lnSpc>
                  <a:spcAft>
                    <a:spcPts val="1200"/>
                  </a:spcAft>
                </a:pPr>
                <a:r>
                  <a:rPr lang="en-US" sz="2400" dirty="0">
                    <a:ea typeface="Calibri" panose="020F0502020204030204" pitchFamily="34" charset="0"/>
                    <a:cs typeface="Times New Roman" panose="02020603050405020304" pitchFamily="18" charset="0"/>
                  </a:rPr>
                  <a:t>Example 1.19:</a:t>
                </a:r>
                <a:endParaRPr lang="en-US" sz="2400" dirty="0">
                  <a:effectLst/>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Case 1 of this theorem arises in deriving the explicit formula for the nth Fibonacci number.  </a:t>
                </a: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t>
                </a:r>
                <a:r>
                  <a:rPr lang="en-US" sz="2000" dirty="0" err="1">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F(i-1) + F(i-2),  F(1) = 1,  F(0) = 0.  </a:t>
                </a:r>
              </a:p>
              <a:p>
                <a:pPr>
                  <a:lnSpc>
                    <a:spcPct val="107000"/>
                  </a:lnSpc>
                  <a:spcAft>
                    <a:spcPts val="800"/>
                  </a:spcAf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Since F(</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i</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F(i-1) - F(i-2) = 0, the character equation is </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1,2</m:t>
                        </m:r>
                      </m:sub>
                    </m:sSub>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e>
                              <m: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−4(1)(−1)</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2(1)</m:t>
                        </m:r>
                      </m:den>
                    </m:f>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Therefore,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F(n)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Since F(1) = 1, when n = 1,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1.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Since F(0) = 0, when n = 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0</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0.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0.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From this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 = -α, </a:t>
                </a:r>
                <a:r>
                  <a:rPr lang="en-US" sz="2000" dirty="0">
                    <a:latin typeface="Times New Roman" panose="02020603050405020304" pitchFamily="18" charset="0"/>
                    <a:ea typeface="Calibri" panose="020F0502020204030204" pitchFamily="34" charset="0"/>
                    <a:cs typeface="Times New Roman" panose="02020603050405020304" pitchFamily="18" charset="0"/>
                  </a:rPr>
                  <a:t>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hen 1 = 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a:t>
                </a:r>
                <a14:m>
                  <m:oMath xmlns:m="http://schemas.openxmlformats.org/officeDocument/2006/math">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smtClean="0">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a:t>
                </a:r>
              </a:p>
              <a:p>
                <a:pPr>
                  <a:lnSpc>
                    <a:spcPct val="107000"/>
                  </a:lnSpc>
                  <a:spcAft>
                    <a:spcPts val="800"/>
                  </a:spcAft>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Thus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α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We can get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β =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 We conclude  F(n) =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f>
                      <m:fPr>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0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79239" y="580321"/>
                <a:ext cx="9326881" cy="6001708"/>
              </a:xfrm>
              <a:prstGeom prst="rect">
                <a:avLst/>
              </a:prstGeom>
              <a:blipFill>
                <a:blip r:embed="rId2"/>
                <a:stretch>
                  <a:fillRect l="-980" t="-711"/>
                </a:stretch>
              </a:blipFill>
            </p:spPr>
            <p:txBody>
              <a:bodyPr/>
              <a:lstStyle/>
              <a:p>
                <a:r>
                  <a:rPr lang="en-US">
                    <a:noFill/>
                  </a:rPr>
                  <a:t> </a:t>
                </a:r>
              </a:p>
            </p:txBody>
          </p:sp>
        </mc:Fallback>
      </mc:AlternateContent>
    </p:spTree>
    <p:extLst>
      <p:ext uri="{BB962C8B-B14F-4D97-AF65-F5344CB8AC3E}">
        <p14:creationId xmlns:p14="http://schemas.microsoft.com/office/powerpoint/2010/main" val="3769831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9" name="Rectangle 8"/>
              <p:cNvSpPr/>
              <p:nvPr/>
            </p:nvSpPr>
            <p:spPr>
              <a:xfrm>
                <a:off x="1850227" y="817892"/>
                <a:ext cx="9135979" cy="5797806"/>
              </a:xfrm>
              <a:prstGeom prst="rect">
                <a:avLst/>
              </a:prstGeom>
            </p:spPr>
            <p:txBody>
              <a:bodyPr wrap="square">
                <a:spAutoFit/>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Example 1.20: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For the Case 2, let us solve the recurrence: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6T(n-1) + 9T(n-2) = 0</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T(0) = 0 and   T(1) = 3.</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Its characteristic equation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0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6r + 9 = 0.   </a:t>
                </a: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1,2</m:t>
                        </m:r>
                      </m:sub>
                    </m:sSub>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m:t>
                        </m:r>
                      </m:den>
                    </m:f>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 ± </m:t>
                        </m:r>
                        <m:rad>
                          <m:radPr>
                            <m:degHide m:val="on"/>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e>
                              <m: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−4∗1∗9</m:t>
                            </m:r>
                          </m:e>
                        </m:rad>
                      </m:num>
                      <m:den>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2∗1</m:t>
                        </m:r>
                      </m:den>
                    </m:f>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0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  ]</m:t>
                    </m:r>
                  </m:oMath>
                </a14:m>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has two equal roots   r</a:t>
                </a:r>
                <a:r>
                  <a:rPr lang="en-US" sz="20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1</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r</a:t>
                </a:r>
                <a:r>
                  <a:rPr lang="en-US" sz="2000" baseline="-25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3.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By the formula according to Case 2 of Theorem 1.4, its general solution 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α 3</a:t>
                </a:r>
                <a:r>
                  <a:rPr lang="en-US" sz="20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β n 3</a:t>
                </a:r>
                <a:r>
                  <a:rPr lang="en-US" sz="2000" baseline="30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Let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find its particular solution </a:t>
                </a:r>
                <a:r>
                  <a:rPr lang="en-US" sz="2000" dirty="0">
                    <a:latin typeface="Times New Roman" panose="02020603050405020304" pitchFamily="18" charset="0"/>
                    <a:ea typeface="Calibri" panose="020F0502020204030204" pitchFamily="34" charset="0"/>
                    <a:cs typeface="Times New Roman" panose="02020603050405020304" pitchFamily="18" charset="0"/>
                  </a:rPr>
                  <a:t>using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the initial conditions:</a:t>
                </a:r>
              </a:p>
              <a:p>
                <a:r>
                  <a:rPr lang="en-US" sz="2000" dirty="0">
                    <a:latin typeface="Times New Roman" panose="02020603050405020304" pitchFamily="18" charset="0"/>
                    <a:cs typeface="Times New Roman" panose="02020603050405020304" pitchFamily="18" charset="0"/>
                  </a:rPr>
                  <a:t>Substitute n = 0 and n = 1 into the last equation T(n) = α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 β n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to get:  </a:t>
                </a:r>
              </a:p>
              <a:p>
                <a:r>
                  <a:rPr lang="en-US" sz="2000" dirty="0">
                    <a:latin typeface="Times New Roman" panose="02020603050405020304" pitchFamily="18" charset="0"/>
                    <a:cs typeface="Times New Roman" panose="02020603050405020304" pitchFamily="18" charset="0"/>
                  </a:rPr>
                  <a:t>[</a:t>
                </a:r>
                <a:r>
                  <a:rPr lang="en-US" sz="2000" dirty="0">
                    <a:solidFill>
                      <a:srgbClr val="0000FF"/>
                    </a:solidFill>
                    <a:latin typeface="Times New Roman" panose="02020603050405020304" pitchFamily="18" charset="0"/>
                    <a:cs typeface="Times New Roman" panose="02020603050405020304" pitchFamily="18" charset="0"/>
                  </a:rPr>
                  <a:t>0 </a:t>
                </a:r>
                <a:r>
                  <a:rPr lang="en-US" sz="2000" dirty="0">
                    <a:solidFill>
                      <a:srgbClr val="FF0000"/>
                    </a:solidFill>
                    <a:latin typeface="Times New Roman" panose="02020603050405020304" pitchFamily="18" charset="0"/>
                    <a:cs typeface="Times New Roman" panose="02020603050405020304" pitchFamily="18" charset="0"/>
                  </a:rPr>
                  <a:t>= T(0) = </a:t>
                </a:r>
                <a:r>
                  <a:rPr lang="en-US" sz="2000" dirty="0">
                    <a:solidFill>
                      <a:srgbClr val="0000FF"/>
                    </a:solidFill>
                    <a:latin typeface="Times New Roman" panose="02020603050405020304" pitchFamily="18" charset="0"/>
                    <a:cs typeface="Times New Roman" panose="02020603050405020304" pitchFamily="18" charset="0"/>
                  </a:rPr>
                  <a:t>α</a:t>
                </a:r>
                <a:r>
                  <a:rPr lang="en-US" sz="2000" dirty="0">
                    <a:solidFill>
                      <a:srgbClr val="FF0000"/>
                    </a:solidFill>
                    <a:latin typeface="Times New Roman" panose="02020603050405020304" pitchFamily="18" charset="0"/>
                    <a:cs typeface="Times New Roman" panose="02020603050405020304" pitchFamily="18" charset="0"/>
                  </a:rPr>
                  <a:t>  and 3 = T(1) = α 3 + β * 1 * 3   </a:t>
                </a:r>
                <a14:m>
                  <m:oMath xmlns:m="http://schemas.openxmlformats.org/officeDocument/2006/math">
                    <m:r>
                      <a:rPr lang="en-US" sz="2000" b="0" i="1" smtClean="0">
                        <a:solidFill>
                          <a:srgbClr val="FF0000"/>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000" dirty="0">
                    <a:solidFill>
                      <a:srgbClr val="FF0000"/>
                    </a:solidFill>
                    <a:latin typeface="Times New Roman" panose="02020603050405020304" pitchFamily="18" charset="0"/>
                    <a:cs typeface="Times New Roman" panose="02020603050405020304" pitchFamily="18" charset="0"/>
                  </a:rPr>
                  <a:t>    </a:t>
                </a:r>
                <a:r>
                  <a:rPr lang="en-US" sz="2000" dirty="0">
                    <a:solidFill>
                      <a:srgbClr val="0000FF"/>
                    </a:solidFill>
                    <a:latin typeface="Times New Roman" panose="02020603050405020304" pitchFamily="18" charset="0"/>
                    <a:cs typeface="Times New Roman" panose="02020603050405020304" pitchFamily="18" charset="0"/>
                  </a:rPr>
                  <a:t>3</a:t>
                </a:r>
                <a:r>
                  <a:rPr lang="en-US" sz="2000" dirty="0">
                    <a:solidFill>
                      <a:srgbClr val="FF0000"/>
                    </a:solidFill>
                    <a:latin typeface="Times New Roman" panose="02020603050405020304" pitchFamily="18" charset="0"/>
                    <a:cs typeface="Times New Roman" panose="02020603050405020304" pitchFamily="18" charset="0"/>
                  </a:rPr>
                  <a:t> = </a:t>
                </a:r>
                <a:r>
                  <a:rPr lang="en-US" sz="2000" dirty="0">
                    <a:solidFill>
                      <a:srgbClr val="0000FF"/>
                    </a:solidFill>
                    <a:latin typeface="Times New Roman" panose="02020603050405020304" pitchFamily="18" charset="0"/>
                    <a:cs typeface="Times New Roman" panose="02020603050405020304" pitchFamily="18" charset="0"/>
                  </a:rPr>
                  <a:t>3 β </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Its solution is  α = 0 and β = 1, </a:t>
                </a:r>
              </a:p>
              <a:p>
                <a:r>
                  <a:rPr lang="en-US" sz="2000" dirty="0">
                    <a:latin typeface="Times New Roman" panose="02020603050405020304" pitchFamily="18" charset="0"/>
                    <a:cs typeface="Times New Roman" panose="02020603050405020304" pitchFamily="18" charset="0"/>
                  </a:rPr>
                  <a:t>Hence the particular solution from the general solution T(n) = α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 β n 3</a:t>
                </a:r>
                <a:r>
                  <a:rPr lang="en-US" sz="2000" baseline="30000" dirty="0">
                    <a:latin typeface="Times New Roman" panose="02020603050405020304" pitchFamily="18" charset="0"/>
                    <a:cs typeface="Times New Roman" panose="02020603050405020304" pitchFamily="18" charset="0"/>
                  </a:rPr>
                  <a:t>n</a:t>
                </a:r>
                <a:r>
                  <a:rPr lang="en-US" sz="2000" dirty="0">
                    <a:latin typeface="Times New Roman" panose="02020603050405020304" pitchFamily="18" charset="0"/>
                    <a:cs typeface="Times New Roman" panose="02020603050405020304" pitchFamily="18" charset="0"/>
                  </a:rPr>
                  <a:t> is </a:t>
                </a:r>
              </a:p>
              <a:p>
                <a:r>
                  <a:rPr lang="en-US" sz="2000" dirty="0">
                    <a:latin typeface="Times New Roman" panose="02020603050405020304" pitchFamily="18" charset="0"/>
                    <a:cs typeface="Times New Roman" panose="02020603050405020304" pitchFamily="18" charset="0"/>
                  </a:rPr>
                  <a:t>		T(n) = n 3</a:t>
                </a:r>
                <a:r>
                  <a:rPr lang="en-US" sz="2000" baseline="30000" dirty="0">
                    <a:latin typeface="Times New Roman" panose="02020603050405020304" pitchFamily="18" charset="0"/>
                    <a:cs typeface="Times New Roman" panose="02020603050405020304" pitchFamily="18" charset="0"/>
                  </a:rPr>
                  <a:t>n</a:t>
                </a:r>
                <a:endParaRPr lang="en-US" sz="2000" dirty="0">
                  <a:latin typeface="Times New Roman" panose="02020603050405020304" pitchFamily="18"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1850227" y="817892"/>
                <a:ext cx="9135979" cy="5797806"/>
              </a:xfrm>
              <a:prstGeom prst="rect">
                <a:avLst/>
              </a:prstGeom>
              <a:blipFill>
                <a:blip r:embed="rId2"/>
                <a:stretch>
                  <a:fillRect l="-1068" t="-736" b="-946"/>
                </a:stretch>
              </a:blipFill>
            </p:spPr>
            <p:txBody>
              <a:bodyPr/>
              <a:lstStyle/>
              <a:p>
                <a:r>
                  <a:rPr lang="en-US">
                    <a:noFill/>
                  </a:rPr>
                  <a:t> </a:t>
                </a:r>
              </a:p>
            </p:txBody>
          </p:sp>
        </mc:Fallback>
      </mc:AlternateContent>
    </p:spTree>
    <p:extLst>
      <p:ext uri="{BB962C8B-B14F-4D97-AF65-F5344CB8AC3E}">
        <p14:creationId xmlns:p14="http://schemas.microsoft.com/office/powerpoint/2010/main" val="786818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6549" y="827314"/>
            <a:ext cx="8966044" cy="5755422"/>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Now consider the case of inhomogeneous linear second-order recurrences with constant coefficients.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600" dirty="0">
                <a:highlight>
                  <a:srgbClr val="FFFF00"/>
                </a:highlight>
                <a:ea typeface="Calibri" panose="020F0502020204030204" pitchFamily="34" charset="0"/>
                <a:cs typeface="Times New Roman" panose="02020603050405020304" pitchFamily="18" charset="0"/>
              </a:rPr>
              <a:t>Theorem 1.5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general solution to inhomogeneous equation</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f(n)</a:t>
            </a:r>
            <a:endParaRPr lang="en-US" sz="2400" dirty="0">
              <a:solidFill>
                <a:srgbClr val="0000FF"/>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can be obtained as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sum of the general solution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the corresponding homogeneous equation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0</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and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 particular solution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to inhomogeneous equation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bT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cT</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(n-2) = f(n).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Note:  Specifically,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f(n) is a nonzero constant</a:t>
            </a:r>
            <a:r>
              <a:rPr lang="en-US" sz="2400" dirty="0">
                <a:latin typeface="Times New Roman" panose="02020603050405020304" pitchFamily="18" charset="0"/>
                <a:ea typeface="Calibri" panose="020F0502020204030204" pitchFamily="34" charset="0"/>
                <a:cs typeface="Times New Roman" panose="02020603050405020304" pitchFamily="18" charset="0"/>
              </a:rPr>
              <a:t>, we can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look for a particular solution that is a constant </a:t>
            </a:r>
            <a:r>
              <a:rPr lang="en-US" sz="2400" dirty="0">
                <a:latin typeface="Times New Roman" panose="02020603050405020304" pitchFamily="18" charset="0"/>
                <a:ea typeface="Calibri" panose="020F0502020204030204" pitchFamily="34" charset="0"/>
                <a:cs typeface="Times New Roman" panose="02020603050405020304" pitchFamily="18" charset="0"/>
              </a:rPr>
              <a:t>as well.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296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8943" y="731520"/>
            <a:ext cx="8805880" cy="5926727"/>
          </a:xfrm>
          <a:prstGeom prst="rect">
            <a:avLst/>
          </a:prstGeom>
        </p:spPr>
        <p:txBody>
          <a:bodyPr wrap="square">
            <a:spAutoFit/>
          </a:bodyPr>
          <a:lstStyle/>
          <a:p>
            <a:pPr>
              <a:spcAft>
                <a:spcPts val="1200"/>
              </a:spcAft>
            </a:pPr>
            <a:r>
              <a:rPr lang="en-US" sz="2600" dirty="0">
                <a:ea typeface="Calibri" panose="020F0502020204030204" pitchFamily="34" charset="0"/>
                <a:cs typeface="Times New Roman" panose="02020603050405020304" pitchFamily="18" charset="0"/>
              </a:rPr>
              <a:t>Example 1.21:  </a:t>
            </a:r>
            <a:r>
              <a:rPr lang="en-US" sz="2200" dirty="0">
                <a:latin typeface="Times New Roman" panose="02020603050405020304" pitchFamily="18" charset="0"/>
                <a:ea typeface="Calibri" panose="020F0502020204030204" pitchFamily="34" charset="0"/>
                <a:cs typeface="Times New Roman" panose="02020603050405020304" pitchFamily="18" charset="0"/>
              </a:rPr>
              <a:t>Find the general solution to the inhomogeneous recurrence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T(n) – 6T(n-1) + 9T(n-2) = 4.</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If  T(n) = c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is its particular solution, constant c must satisfy the above equation</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c – 6c + 9c = 4,</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which yields  c =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homogeneous equation  T(n) – 6T(n-1) + 9T(n-2)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has the general solution,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T(n) = α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 particular solution to  T(n) – 6T(n-1) + 9T(n-2) = 4  is obtained  by the formula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T(n) = α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+ 1</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189B4FE-7C46-4F4D-8619-E5697EBDCC27}"/>
              </a:ext>
            </a:extLst>
          </p:cNvPr>
          <p:cNvSpPr txBox="1"/>
          <p:nvPr/>
        </p:nvSpPr>
        <p:spPr>
          <a:xfrm>
            <a:off x="6038827" y="6196149"/>
            <a:ext cx="4245996" cy="369332"/>
          </a:xfrm>
          <a:prstGeom prst="rect">
            <a:avLst/>
          </a:prstGeom>
          <a:noFill/>
          <a:ln>
            <a:solidFill>
              <a:schemeClr val="accent1"/>
            </a:solidFill>
          </a:ln>
        </p:spPr>
        <p:txBody>
          <a:bodyPr wrap="square" rtlCol="0">
            <a:spAutoFit/>
          </a:bodyPr>
          <a:lstStyle/>
          <a:p>
            <a:r>
              <a:rPr lang="en-US" dirty="0"/>
              <a:t>What if </a:t>
            </a:r>
            <a:r>
              <a:rPr lang="en-US" b="1" dirty="0">
                <a:latin typeface="Times New Roman" panose="02020603050405020304" pitchFamily="18" charset="0"/>
                <a:cs typeface="Times New Roman" panose="02020603050405020304" pitchFamily="18" charset="0"/>
              </a:rPr>
              <a:t>T</a:t>
            </a:r>
            <a:r>
              <a:rPr lang="en-US" b="1" dirty="0">
                <a:latin typeface="Times New Roman" panose="02020603050405020304" pitchFamily="18" charset="0"/>
                <a:ea typeface="Calibri" panose="020F0502020204030204" pitchFamily="34" charset="0"/>
                <a:cs typeface="Times New Roman" panose="02020603050405020304" pitchFamily="18" charset="0"/>
              </a:rPr>
              <a:t>(n) – 6T(n-1) + 9T(n-2) = f(n)?</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0FCDC853-DFE2-4FF2-BB6B-3170D407557C}"/>
                  </a:ext>
                </a:extLst>
              </p:cNvPr>
              <p:cNvSpPr/>
              <p:nvPr/>
            </p:nvSpPr>
            <p:spPr>
              <a:xfrm>
                <a:off x="8876558" y="3524676"/>
                <a:ext cx="2558201" cy="15670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r =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i="1">
                            <a:latin typeface="Cambria Math" panose="02040503050406030204" pitchFamily="18" charset="0"/>
                            <a:ea typeface="Calibri" panose="020F0502020204030204" pitchFamily="34" charset="0"/>
                            <a:cs typeface="Times New Roman" panose="02020603050405020304" pitchFamily="18" charset="0"/>
                          </a:rPr>
                          <m:t>−</m:t>
                        </m:r>
                        <m:r>
                          <a:rPr lang="en-US" sz="2000" i="1">
                            <a:latin typeface="Cambria Math" panose="02040503050406030204" pitchFamily="18" charset="0"/>
                            <a:ea typeface="Calibri" panose="020F0502020204030204" pitchFamily="34" charset="0"/>
                            <a:cs typeface="Times New Roman" panose="02020603050405020304" pitchFamily="18" charset="0"/>
                          </a:rPr>
                          <m:t>𝑏</m:t>
                        </m:r>
                        <m:r>
                          <a:rPr lang="en-US" sz="20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i="1">
                                    <a:latin typeface="Cambria Math" panose="02040503050406030204" pitchFamily="18" charset="0"/>
                                    <a:ea typeface="Calibri" panose="020F0502020204030204" pitchFamily="34" charset="0"/>
                                    <a:cs typeface="Times New Roman" panose="02020603050405020304" pitchFamily="18" charset="0"/>
                                  </a:rPr>
                                  <m:t>𝑏</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−4</m:t>
                            </m:r>
                            <m:r>
                              <a:rPr lang="en-US" sz="2000" i="1">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000" i="1">
                            <a:latin typeface="Cambria Math" panose="02040503050406030204" pitchFamily="18" charset="0"/>
                            <a:ea typeface="Calibri" panose="020F0502020204030204" pitchFamily="34" charset="0"/>
                            <a:cs typeface="Times New Roman" panose="02020603050405020304" pitchFamily="18" charset="0"/>
                          </a:rPr>
                          <m:t>2</m:t>
                        </m:r>
                        <m:r>
                          <a:rPr lang="en-US" sz="2000" i="1">
                            <a:latin typeface="Cambria Math" panose="02040503050406030204" pitchFamily="18" charset="0"/>
                            <a:ea typeface="Calibri" panose="020F0502020204030204" pitchFamily="34" charset="0"/>
                            <a:cs typeface="Times New Roman" panose="02020603050405020304" pitchFamily="18" charset="0"/>
                          </a:rPr>
                          <m:t>𝑎</m:t>
                        </m:r>
                      </m:den>
                    </m:f>
                  </m:oMath>
                </a14:m>
                <a:endParaRPr lang="en-US" sz="2000" dirty="0"/>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r = </a:t>
                </a:r>
                <a14:m>
                  <m:oMath xmlns:m="http://schemas.openxmlformats.org/officeDocument/2006/math">
                    <m:f>
                      <m:fPr>
                        <m:ctrlPr>
                          <a:rPr lang="en-US" sz="2000" i="1">
                            <a:latin typeface="Cambria Math" panose="02040503050406030204" pitchFamily="18" charset="0"/>
                            <a:ea typeface="Calibri" panose="020F0502020204030204" pitchFamily="34" charset="0"/>
                            <a:cs typeface="Times New Roman" panose="02020603050405020304" pitchFamily="18" charset="0"/>
                          </a:rPr>
                        </m:ctrlPr>
                      </m:fPr>
                      <m:num>
                        <m:r>
                          <a:rPr lang="en-US" sz="2000" b="0" i="1" smtClean="0">
                            <a:latin typeface="Cambria Math" panose="02040503050406030204" pitchFamily="18" charset="0"/>
                            <a:ea typeface="Calibri" panose="020F0502020204030204" pitchFamily="34" charset="0"/>
                            <a:cs typeface="Times New Roman" panose="02020603050405020304" pitchFamily="18" charset="0"/>
                          </a:rPr>
                          <m:t>6</m:t>
                        </m:r>
                        <m:r>
                          <a:rPr lang="en-US" sz="2000" i="1">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000" i="1">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000" i="1">
                                    <a:latin typeface="Cambria Math" panose="02040503050406030204" pitchFamily="18" charset="0"/>
                                    <a:ea typeface="Calibri" panose="020F0502020204030204" pitchFamily="34" charset="0"/>
                                    <a:cs typeface="Times New Roman" panose="02020603050405020304" pitchFamily="18" charset="0"/>
                                  </a:rPr>
                                </m:ctrlPr>
                              </m:sSupPr>
                              <m:e>
                                <m:r>
                                  <a:rPr lang="en-US" sz="2000" b="0" i="1" smtClean="0">
                                    <a:latin typeface="Cambria Math" panose="02040503050406030204" pitchFamily="18" charset="0"/>
                                    <a:ea typeface="Calibri" panose="020F0502020204030204" pitchFamily="34" charset="0"/>
                                    <a:cs typeface="Times New Roman" panose="02020603050405020304" pitchFamily="18" charset="0"/>
                                  </a:rPr>
                                  <m:t>6</m:t>
                                </m:r>
                              </m:e>
                              <m:sup>
                                <m:r>
                                  <a:rPr lang="en-US" sz="2000" i="1">
                                    <a:latin typeface="Cambria Math" panose="02040503050406030204" pitchFamily="18" charset="0"/>
                                    <a:ea typeface="Calibri" panose="020F0502020204030204" pitchFamily="34" charset="0"/>
                                    <a:cs typeface="Times New Roman" panose="02020603050405020304" pitchFamily="18" charset="0"/>
                                  </a:rPr>
                                  <m:t>2</m:t>
                                </m:r>
                              </m:sup>
                            </m:sSup>
                            <m:r>
                              <a:rPr lang="en-US" sz="2000" i="1">
                                <a:latin typeface="Cambria Math" panose="02040503050406030204" pitchFamily="18" charset="0"/>
                                <a:ea typeface="Calibri" panose="020F0502020204030204" pitchFamily="34" charset="0"/>
                                <a:cs typeface="Times New Roman" panose="02020603050405020304" pitchFamily="18" charset="0"/>
                              </a:rPr>
                              <m:t>−4</m:t>
                            </m:r>
                            <m:r>
                              <a:rPr lang="en-US" sz="2000" b="0" i="1" smtClean="0">
                                <a:latin typeface="Cambria Math" panose="02040503050406030204" pitchFamily="18" charset="0"/>
                                <a:ea typeface="Calibri" panose="020F0502020204030204" pitchFamily="34" charset="0"/>
                                <a:cs typeface="Times New Roman" panose="02020603050405020304" pitchFamily="18" charset="0"/>
                              </a:rPr>
                              <m:t>∗9</m:t>
                            </m:r>
                          </m:e>
                        </m:rad>
                      </m:num>
                      <m:den>
                        <m:r>
                          <a:rPr lang="en-US" sz="2000" i="1">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000" dirty="0"/>
              </a:p>
              <a:p>
                <a:pPr>
                  <a:spcAft>
                    <a:spcPts val="600"/>
                  </a:spcAft>
                </a:pPr>
                <a:r>
                  <a:rPr lang="en-US" sz="2000" dirty="0"/>
                  <a:t>r</a:t>
                </a:r>
                <a:r>
                  <a:rPr lang="en-US" sz="2000" baseline="-25000" dirty="0"/>
                  <a:t>1,2</a:t>
                </a:r>
                <a:r>
                  <a:rPr lang="en-US" sz="2000" dirty="0"/>
                  <a:t> = 3 (case 2 applied)</a:t>
                </a:r>
              </a:p>
            </p:txBody>
          </p:sp>
        </mc:Choice>
        <mc:Fallback xmlns="">
          <p:sp>
            <p:nvSpPr>
              <p:cNvPr id="6" name="Rectangle 5">
                <a:extLst>
                  <a:ext uri="{FF2B5EF4-FFF2-40B4-BE49-F238E27FC236}">
                    <a16:creationId xmlns:a16="http://schemas.microsoft.com/office/drawing/2014/main" id="{0FCDC853-DFE2-4FF2-BB6B-3170D407557C}"/>
                  </a:ext>
                </a:extLst>
              </p:cNvPr>
              <p:cNvSpPr>
                <a:spLocks noRot="1" noChangeAspect="1" noMove="1" noResize="1" noEditPoints="1" noAdjustHandles="1" noChangeArrowheads="1" noChangeShapeType="1" noTextEdit="1"/>
              </p:cNvSpPr>
              <p:nvPr/>
            </p:nvSpPr>
            <p:spPr>
              <a:xfrm>
                <a:off x="8876558" y="3524676"/>
                <a:ext cx="2558201" cy="1567032"/>
              </a:xfrm>
              <a:prstGeom prst="rect">
                <a:avLst/>
              </a:prstGeom>
              <a:blipFill>
                <a:blip r:embed="rId3"/>
                <a:stretch>
                  <a:fillRect l="-2133" r="-1659" b="-5792"/>
                </a:stretch>
              </a:blipFill>
            </p:spPr>
            <p:txBody>
              <a:bodyPr/>
              <a:lstStyle/>
              <a:p>
                <a:r>
                  <a:rPr lang="en-US">
                    <a:noFill/>
                  </a:rPr>
                  <a:t> </a:t>
                </a:r>
              </a:p>
            </p:txBody>
          </p:sp>
        </mc:Fallback>
      </mc:AlternateContent>
    </p:spTree>
    <p:extLst>
      <p:ext uri="{BB962C8B-B14F-4D97-AF65-F5344CB8AC3E}">
        <p14:creationId xmlns:p14="http://schemas.microsoft.com/office/powerpoint/2010/main" val="20783710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7BB8CCF0-ABE3-8DF7-720D-9589A29199EC}"/>
                  </a:ext>
                </a:extLst>
              </p:cNvPr>
              <p:cNvSpPr txBox="1"/>
              <p:nvPr/>
            </p:nvSpPr>
            <p:spPr>
              <a:xfrm>
                <a:off x="1763486" y="88342"/>
                <a:ext cx="8948057" cy="6681316"/>
              </a:xfrm>
              <a:prstGeom prst="rect">
                <a:avLst/>
              </a:prstGeom>
              <a:noFill/>
            </p:spPr>
            <p:txBody>
              <a:bodyPr wrap="square" rtlCol="0">
                <a:spAutoFit/>
              </a:bodyPr>
              <a:lstStyle/>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Solve the inhomogeneous recurrence</a:t>
                </a:r>
              </a:p>
              <a:p>
                <a:pPr indent="457200">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T(n) – 6T(n-1) + 9T(n-2) = an + c, where a and c are constants.</a:t>
                </a:r>
              </a:p>
              <a:p>
                <a:r>
                  <a:rPr lang="en-US" sz="2000" dirty="0">
                    <a:latin typeface="Times New Roman" panose="02020603050405020304" pitchFamily="18" charset="0"/>
                    <a:cs typeface="Times New Roman" panose="02020603050405020304" pitchFamily="18" charset="0"/>
                  </a:rPr>
                  <a:t>Set </a:t>
                </a:r>
                <a:r>
                  <a:rPr lang="en-US" sz="2000" dirty="0">
                    <a:latin typeface="Times New Roman" panose="02020603050405020304" pitchFamily="18" charset="0"/>
                    <a:ea typeface="Calibri" panose="020F0502020204030204" pitchFamily="34" charset="0"/>
                    <a:cs typeface="Times New Roman" panose="02020603050405020304" pitchFamily="18" charset="0"/>
                  </a:rPr>
                  <a:t>T(n) – 6T(n-1) + 9T(n-2) =  0. Use the characteristic equation r</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000" dirty="0">
                    <a:latin typeface="Times New Roman" panose="02020603050405020304" pitchFamily="18" charset="0"/>
                    <a:ea typeface="Calibri" panose="020F0502020204030204" pitchFamily="34" charset="0"/>
                    <a:cs typeface="Times New Roman" panose="02020603050405020304" pitchFamily="18" charset="0"/>
                  </a:rPr>
                  <a:t>  - 6r + 9 = 0 to get the general solution T(n) = α 3</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 + β n 3</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sz="2000" dirty="0">
                    <a:latin typeface="Times New Roman" panose="02020603050405020304" pitchFamily="18" charset="0"/>
                    <a:ea typeface="Calibri" panose="020F0502020204030204" pitchFamily="34" charset="0"/>
                    <a:cs typeface="Times New Roman" panose="02020603050405020304" pitchFamily="18" charset="0"/>
                  </a:rPr>
                  <a:t>.</a:t>
                </a:r>
              </a:p>
              <a:p>
                <a:r>
                  <a:rPr lang="en-US" sz="2000" dirty="0">
                    <a:latin typeface="Times New Roman" panose="02020603050405020304" pitchFamily="18" charset="0"/>
                    <a:ea typeface="Calibri" panose="020F0502020204030204" pitchFamily="34" charset="0"/>
                    <a:cs typeface="Times New Roman" panose="02020603050405020304" pitchFamily="18" charset="0"/>
                  </a:rPr>
                  <a:t>Solve the particular solution for the inhomogeneous equation T(n). Assume the </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particular solution has the form   T(n) =  </a:t>
                </a:r>
                <a:r>
                  <a:rPr lang="en-US" sz="2000" dirty="0" err="1">
                    <a:highlight>
                      <a:srgbClr val="FFFF00"/>
                    </a:highlight>
                    <a:latin typeface="Times New Roman" panose="02020603050405020304" pitchFamily="18" charset="0"/>
                    <a:ea typeface="Calibri" panose="020F0502020204030204" pitchFamily="34" charset="0"/>
                    <a:cs typeface="Times New Roman" panose="02020603050405020304" pitchFamily="18" charset="0"/>
                  </a:rPr>
                  <a:t>kn</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j, </a:t>
                </a:r>
                <a:r>
                  <a:rPr lang="en-US" sz="2000" dirty="0">
                    <a:latin typeface="Times New Roman" panose="02020603050405020304" pitchFamily="18" charset="0"/>
                    <a:ea typeface="Calibri" panose="020F0502020204030204" pitchFamily="34" charset="0"/>
                    <a:cs typeface="Times New Roman" panose="02020603050405020304" pitchFamily="18" charset="0"/>
                  </a:rPr>
                  <a:t>where k and j are constants.</a:t>
                </a:r>
              </a:p>
              <a:p>
                <a:r>
                  <a:rPr lang="en-US" sz="2000" dirty="0">
                    <a:latin typeface="Times New Roman" panose="02020603050405020304" pitchFamily="18" charset="0"/>
                    <a:ea typeface="Calibri" panose="020F0502020204030204" pitchFamily="34" charset="0"/>
                    <a:cs typeface="Times New Roman" panose="02020603050405020304" pitchFamily="18" charset="0"/>
                  </a:rPr>
                  <a:t>Substitute T(n) =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kn</a:t>
                </a:r>
                <a:r>
                  <a:rPr lang="en-US" sz="2000" dirty="0">
                    <a:latin typeface="Times New Roman" panose="02020603050405020304" pitchFamily="18" charset="0"/>
                    <a:ea typeface="Calibri" panose="020F0502020204030204" pitchFamily="34" charset="0"/>
                    <a:cs typeface="Times New Roman" panose="02020603050405020304" pitchFamily="18" charset="0"/>
                  </a:rPr>
                  <a:t> + j into the given equation to get</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kn</a:t>
                </a:r>
                <a:r>
                  <a:rPr lang="en-US" sz="2000" dirty="0">
                    <a:latin typeface="Times New Roman" panose="02020603050405020304" pitchFamily="18" charset="0"/>
                    <a:ea typeface="Calibri" panose="020F0502020204030204" pitchFamily="34" charset="0"/>
                    <a:cs typeface="Times New Roman" panose="02020603050405020304" pitchFamily="18" charset="0"/>
                  </a:rPr>
                  <a:t> + j - 6(k(n-1) + j) + 9(k(n-2) + j ) = an + c</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j – 6(</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k  + j)  + 9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2k + j)) = an + c</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j – 6kn + 6k - 6j + 9kn – 18k + 9j = an + c</a:t>
                </a:r>
              </a:p>
              <a:p>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kn</a:t>
                </a:r>
                <a:r>
                  <a:rPr lang="en-US" sz="2000" dirty="0">
                    <a:latin typeface="Times New Roman" panose="02020603050405020304" pitchFamily="18" charset="0"/>
                    <a:cs typeface="Times New Roman" panose="02020603050405020304" pitchFamily="18" charset="0"/>
                  </a:rPr>
                  <a:t> - 6kn + 9kn) + (j + 6k – 6j – 18k + 9j) = an + c</a:t>
                </a:r>
              </a:p>
              <a:p>
                <a:r>
                  <a:rPr lang="en-US" sz="2000" dirty="0">
                    <a:latin typeface="Times New Roman" panose="02020603050405020304" pitchFamily="18" charset="0"/>
                    <a:cs typeface="Times New Roman" panose="02020603050405020304" pitchFamily="18" charset="0"/>
                  </a:rPr>
                  <a:t>	4kn + (-12k + 4j) = an + c</a:t>
                </a:r>
              </a:p>
              <a:p>
                <a:r>
                  <a:rPr lang="en-US" sz="2000" dirty="0">
                    <a:latin typeface="Times New Roman" panose="02020603050405020304" pitchFamily="18" charset="0"/>
                    <a:cs typeface="Times New Roman" panose="02020603050405020304" pitchFamily="18" charset="0"/>
                  </a:rPr>
                  <a:t>Thus, 4kn = an  and  -12k + 4j = c</a:t>
                </a:r>
              </a:p>
              <a:p>
                <a:r>
                  <a:rPr lang="en-US" sz="2000" dirty="0">
                    <a:latin typeface="Times New Roman" panose="02020603050405020304" pitchFamily="18" charset="0"/>
                    <a:cs typeface="Times New Roman" panose="02020603050405020304" pitchFamily="18" charset="0"/>
                  </a:rPr>
                  <a:t> Since 4kn = an, then </a:t>
                </a:r>
                <a:r>
                  <a:rPr lang="en-US" sz="2000" dirty="0">
                    <a:highlight>
                      <a:srgbClr val="FFFF00"/>
                    </a:highlight>
                    <a:latin typeface="Times New Roman" panose="02020603050405020304" pitchFamily="18" charset="0"/>
                    <a:cs typeface="Times New Roman" panose="02020603050405020304" pitchFamily="18" charset="0"/>
                  </a:rPr>
                  <a:t>k = </a:t>
                </a:r>
                <a14:m>
                  <m:oMath xmlns:m="http://schemas.openxmlformats.org/officeDocument/2006/math">
                    <m:f>
                      <m:fPr>
                        <m:ctrlPr>
                          <a:rPr lang="en-US" sz="2000" i="1" smtClean="0">
                            <a:highlight>
                              <a:srgbClr val="FFFF00"/>
                            </a:highlight>
                            <a:latin typeface="Cambria Math" panose="02040503050406030204" pitchFamily="18" charset="0"/>
                          </a:rPr>
                        </m:ctrlPr>
                      </m:fPr>
                      <m:num>
                        <m:r>
                          <a:rPr lang="en-US" sz="2000" b="0" i="1" smtClean="0">
                            <a:highlight>
                              <a:srgbClr val="FFFF00"/>
                            </a:highlight>
                            <a:latin typeface="Cambria Math" panose="02040503050406030204" pitchFamily="18" charset="0"/>
                          </a:rPr>
                          <m:t>𝑎</m:t>
                        </m:r>
                      </m:num>
                      <m:den>
                        <m:r>
                          <a:rPr lang="en-US" sz="2000" b="0" i="1" smtClean="0">
                            <a:highlight>
                              <a:srgbClr val="FFFF00"/>
                            </a:highlight>
                            <a:latin typeface="Cambria Math" panose="02040503050406030204" pitchFamily="18" charset="0"/>
                          </a:rPr>
                          <m:t>4</m:t>
                        </m:r>
                      </m:den>
                    </m:f>
                  </m:oMath>
                </a14:m>
                <a:r>
                  <a:rPr lang="en-US" sz="2000" dirty="0">
                    <a:highlight>
                      <a:srgbClr val="FFFF00"/>
                    </a:highlight>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Since -12k + 4j = c and k = </a:t>
                </a:r>
                <a14:m>
                  <m:oMath xmlns:m="http://schemas.openxmlformats.org/officeDocument/2006/math">
                    <m:f>
                      <m:fPr>
                        <m:ctrlPr>
                          <a:rPr lang="en-US" sz="2000" i="1" smtClean="0">
                            <a:latin typeface="Cambria Math" panose="02040503050406030204" pitchFamily="18" charset="0"/>
                          </a:rPr>
                        </m:ctrlPr>
                      </m:fPr>
                      <m:num>
                        <m:r>
                          <a:rPr lang="en-US" sz="2000" b="0" i="1" smtClean="0">
                            <a:latin typeface="Cambria Math" panose="02040503050406030204" pitchFamily="18" charset="0"/>
                          </a:rPr>
                          <m:t>𝑎</m:t>
                        </m:r>
                      </m:num>
                      <m:den>
                        <m:r>
                          <a:rPr lang="en-US" sz="2000" b="0" i="1" smtClean="0">
                            <a:latin typeface="Cambria Math" panose="02040503050406030204" pitchFamily="18" charset="0"/>
                          </a:rPr>
                          <m:t>4</m:t>
                        </m:r>
                      </m:den>
                    </m:f>
                    <m:r>
                      <a:rPr lang="en-US" sz="2000" b="0" i="0" smtClean="0">
                        <a:latin typeface="Cambria Math" panose="02040503050406030204" pitchFamily="18" charset="0"/>
                      </a:rPr>
                      <m:t>, </m:t>
                    </m:r>
                    <m:r>
                      <m:rPr>
                        <m:sty m:val="p"/>
                      </m:rPr>
                      <a:rPr lang="en-US" sz="2000" b="0" i="0" smtClean="0">
                        <a:latin typeface="Cambria Math" panose="02040503050406030204" pitchFamily="18" charset="0"/>
                      </a:rPr>
                      <m:t>then</m:t>
                    </m:r>
                    <m:r>
                      <a:rPr lang="en-US" sz="2000" b="0" i="0" smtClean="0">
                        <a:latin typeface="Cambria Math" panose="02040503050406030204" pitchFamily="18" charset="0"/>
                      </a:rPr>
                      <m:t> −12(</m:t>
                    </m:r>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4</m:t>
                        </m:r>
                      </m:den>
                    </m:f>
                    <m:r>
                      <a:rPr lang="en-US" sz="2000" b="0" i="0" smtClean="0">
                        <a:latin typeface="Cambria Math" panose="02040503050406030204" pitchFamily="18" charset="0"/>
                      </a:rPr>
                      <m:t>)</m:t>
                    </m:r>
                  </m:oMath>
                </a14:m>
                <a:r>
                  <a:rPr lang="en-US" sz="2000" dirty="0">
                    <a:latin typeface="Times New Roman" panose="02020603050405020304" pitchFamily="18" charset="0"/>
                    <a:cs typeface="Times New Roman" panose="02020603050405020304" pitchFamily="18" charset="0"/>
                  </a:rPr>
                  <a:t> + 4j = c;</a:t>
                </a:r>
              </a:p>
              <a:p>
                <a:r>
                  <a:rPr lang="en-US" sz="2000" dirty="0">
                    <a:latin typeface="Times New Roman" panose="02020603050405020304" pitchFamily="18" charset="0"/>
                    <a:cs typeface="Times New Roman" panose="02020603050405020304" pitchFamily="18" charset="0"/>
                  </a:rPr>
                  <a:t>                                                              4j = c + 3a implies that  </a:t>
                </a:r>
                <a:r>
                  <a:rPr lang="en-US" sz="2000" dirty="0">
                    <a:highlight>
                      <a:srgbClr val="FFFF00"/>
                    </a:highlight>
                    <a:latin typeface="Times New Roman" panose="02020603050405020304" pitchFamily="18" charset="0"/>
                    <a:cs typeface="Times New Roman" panose="02020603050405020304" pitchFamily="18" charset="0"/>
                  </a:rPr>
                  <a:t>j = </a:t>
                </a:r>
                <a14:m>
                  <m:oMath xmlns:m="http://schemas.openxmlformats.org/officeDocument/2006/math">
                    <m:f>
                      <m:fPr>
                        <m:ctrlPr>
                          <a:rPr lang="en-US" sz="2000" i="1" smtClean="0">
                            <a:highlight>
                              <a:srgbClr val="FFFF00"/>
                            </a:highlight>
                            <a:latin typeface="Cambria Math" panose="02040503050406030204" pitchFamily="18" charset="0"/>
                          </a:rPr>
                        </m:ctrlPr>
                      </m:fPr>
                      <m:num>
                        <m:r>
                          <a:rPr lang="en-US" sz="2000" b="0" i="1" smtClean="0">
                            <a:highlight>
                              <a:srgbClr val="FFFF00"/>
                            </a:highlight>
                            <a:latin typeface="Cambria Math" panose="02040503050406030204" pitchFamily="18" charset="0"/>
                          </a:rPr>
                          <m:t>𝑐</m:t>
                        </m:r>
                        <m:r>
                          <a:rPr lang="en-US" sz="2000" b="0" i="1" smtClean="0">
                            <a:highlight>
                              <a:srgbClr val="FFFF00"/>
                            </a:highlight>
                            <a:latin typeface="Cambria Math" panose="02040503050406030204" pitchFamily="18" charset="0"/>
                          </a:rPr>
                          <m:t>+3</m:t>
                        </m:r>
                        <m:r>
                          <a:rPr lang="en-US" sz="2000" b="0" i="1" smtClean="0">
                            <a:highlight>
                              <a:srgbClr val="FFFF00"/>
                            </a:highlight>
                            <a:latin typeface="Cambria Math" panose="02040503050406030204" pitchFamily="18" charset="0"/>
                          </a:rPr>
                          <m:t>𝑎</m:t>
                        </m:r>
                      </m:num>
                      <m:den>
                        <m:r>
                          <a:rPr lang="en-US" sz="2000" b="0" i="1" smtClean="0">
                            <a:highlight>
                              <a:srgbClr val="FFFF00"/>
                            </a:highlight>
                            <a:latin typeface="Cambria Math" panose="02040503050406030204" pitchFamily="18" charset="0"/>
                          </a:rPr>
                          <m:t>4</m:t>
                        </m:r>
                      </m:den>
                    </m:f>
                  </m:oMath>
                </a14:m>
                <a:r>
                  <a:rPr lang="en-US" sz="2000" dirty="0">
                    <a:highlight>
                      <a:srgbClr val="FFFF00"/>
                    </a:highlight>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Thus, </a:t>
                </a:r>
                <a:r>
                  <a:rPr lang="en-US" sz="2000" dirty="0">
                    <a:highlight>
                      <a:srgbClr val="FFFF00"/>
                    </a:highlight>
                    <a:latin typeface="Times New Roman" panose="02020603050405020304" pitchFamily="18" charset="0"/>
                    <a:cs typeface="Times New Roman" panose="02020603050405020304" pitchFamily="18" charset="0"/>
                  </a:rPr>
                  <a:t>the particular solution is  T(n) =   </a:t>
                </a:r>
                <a14:m>
                  <m:oMath xmlns:m="http://schemas.openxmlformats.org/officeDocument/2006/math">
                    <m:f>
                      <m:fPr>
                        <m:ctrlPr>
                          <a:rPr lang="en-US" sz="2000" i="1" smtClean="0">
                            <a:highlight>
                              <a:srgbClr val="FFFF00"/>
                            </a:highlight>
                            <a:latin typeface="Cambria Math" panose="02040503050406030204" pitchFamily="18" charset="0"/>
                          </a:rPr>
                        </m:ctrlPr>
                      </m:fPr>
                      <m:num>
                        <m:r>
                          <a:rPr lang="en-US" sz="2000" b="0" i="1" smtClean="0">
                            <a:highlight>
                              <a:srgbClr val="FFFF00"/>
                            </a:highlight>
                            <a:latin typeface="Cambria Math" panose="02040503050406030204" pitchFamily="18" charset="0"/>
                          </a:rPr>
                          <m:t>𝑎</m:t>
                        </m:r>
                      </m:num>
                      <m:den>
                        <m:r>
                          <a:rPr lang="en-US" sz="2000" b="0" i="1" smtClean="0">
                            <a:highlight>
                              <a:srgbClr val="FFFF00"/>
                            </a:highlight>
                            <a:latin typeface="Cambria Math" panose="02040503050406030204" pitchFamily="18" charset="0"/>
                          </a:rPr>
                          <m:t>4</m:t>
                        </m:r>
                      </m:den>
                    </m:f>
                  </m:oMath>
                </a14:m>
                <a:r>
                  <a:rPr lang="en-US" sz="2000" dirty="0">
                    <a:highlight>
                      <a:srgbClr val="FFFF00"/>
                    </a:highlight>
                    <a:latin typeface="Times New Roman" panose="02020603050405020304" pitchFamily="18" charset="0"/>
                    <a:cs typeface="Times New Roman" panose="02020603050405020304" pitchFamily="18" charset="0"/>
                  </a:rPr>
                  <a:t> n + </a:t>
                </a:r>
                <a14:m>
                  <m:oMath xmlns:m="http://schemas.openxmlformats.org/officeDocument/2006/math">
                    <m:f>
                      <m:fPr>
                        <m:ctrlPr>
                          <a:rPr lang="en-US" sz="2000" i="1">
                            <a:highlight>
                              <a:srgbClr val="FFFF00"/>
                            </a:highlight>
                            <a:latin typeface="Cambria Math" panose="02040503050406030204" pitchFamily="18" charset="0"/>
                          </a:rPr>
                        </m:ctrlPr>
                      </m:fPr>
                      <m:num>
                        <m:r>
                          <a:rPr lang="en-US" sz="2000" i="1">
                            <a:highlight>
                              <a:srgbClr val="FFFF00"/>
                            </a:highlight>
                            <a:latin typeface="Cambria Math" panose="02040503050406030204" pitchFamily="18" charset="0"/>
                          </a:rPr>
                          <m:t>𝑐</m:t>
                        </m:r>
                        <m:r>
                          <a:rPr lang="en-US" sz="2000" i="1">
                            <a:highlight>
                              <a:srgbClr val="FFFF00"/>
                            </a:highlight>
                            <a:latin typeface="Cambria Math" panose="02040503050406030204" pitchFamily="18" charset="0"/>
                          </a:rPr>
                          <m:t>+3</m:t>
                        </m:r>
                        <m:r>
                          <a:rPr lang="en-US" sz="2000" i="1">
                            <a:highlight>
                              <a:srgbClr val="FFFF00"/>
                            </a:highlight>
                            <a:latin typeface="Cambria Math" panose="02040503050406030204" pitchFamily="18" charset="0"/>
                          </a:rPr>
                          <m:t>𝑎</m:t>
                        </m:r>
                      </m:num>
                      <m:den>
                        <m:r>
                          <a:rPr lang="en-US" sz="2000" i="1">
                            <a:highlight>
                              <a:srgbClr val="FFFF00"/>
                            </a:highlight>
                            <a:latin typeface="Cambria Math" panose="02040503050406030204" pitchFamily="18" charset="0"/>
                          </a:rPr>
                          <m:t>4</m:t>
                        </m:r>
                      </m:den>
                    </m:f>
                  </m:oMath>
                </a14:m>
                <a:r>
                  <a:rPr lang="en-US" sz="2000" dirty="0">
                    <a:highlight>
                      <a:srgbClr val="FFFF00"/>
                    </a:highlight>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Therefore, the general solution for the given inhomogeneous equation is </a:t>
                </a:r>
              </a:p>
              <a:p>
                <a:r>
                  <a:rPr lang="en-US" sz="2000" dirty="0">
                    <a:latin typeface="Times New Roman" panose="02020603050405020304" pitchFamily="18" charset="0"/>
                    <a:cs typeface="Times New Roman" panose="02020603050405020304" pitchFamily="18" charset="0"/>
                  </a:rPr>
                  <a:t> 	</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T(n) = α 3</a:t>
                </a:r>
                <a:r>
                  <a:rPr lang="en-US" sz="20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β n 3</a:t>
                </a:r>
                <a:r>
                  <a:rPr lang="en-US" sz="2000" baseline="30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0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i="1" smtClean="0">
                            <a:highlight>
                              <a:srgbClr val="FFFF00"/>
                            </a:highlight>
                            <a:latin typeface="Cambria Math" panose="02040503050406030204" pitchFamily="18" charset="0"/>
                          </a:rPr>
                        </m:ctrlPr>
                      </m:fPr>
                      <m:num>
                        <m:r>
                          <a:rPr lang="en-US" sz="2000" b="0" i="1" smtClean="0">
                            <a:highlight>
                              <a:srgbClr val="FFFF00"/>
                            </a:highlight>
                            <a:latin typeface="Cambria Math" panose="02040503050406030204" pitchFamily="18" charset="0"/>
                          </a:rPr>
                          <m:t>𝑎</m:t>
                        </m:r>
                      </m:num>
                      <m:den>
                        <m:r>
                          <a:rPr lang="en-US" sz="2000" b="0" i="1" smtClean="0">
                            <a:highlight>
                              <a:srgbClr val="FFFF00"/>
                            </a:highlight>
                            <a:latin typeface="Cambria Math" panose="02040503050406030204" pitchFamily="18" charset="0"/>
                          </a:rPr>
                          <m:t>4</m:t>
                        </m:r>
                      </m:den>
                    </m:f>
                  </m:oMath>
                </a14:m>
                <a:r>
                  <a:rPr lang="en-US" sz="2000" dirty="0">
                    <a:highlight>
                      <a:srgbClr val="FFFF00"/>
                    </a:highlight>
                    <a:latin typeface="Times New Roman" panose="02020603050405020304" pitchFamily="18" charset="0"/>
                    <a:cs typeface="Times New Roman" panose="02020603050405020304" pitchFamily="18" charset="0"/>
                  </a:rPr>
                  <a:t> n + </a:t>
                </a:r>
                <a14:m>
                  <m:oMath xmlns:m="http://schemas.openxmlformats.org/officeDocument/2006/math">
                    <m:f>
                      <m:fPr>
                        <m:ctrlPr>
                          <a:rPr lang="en-US" sz="2000" i="1">
                            <a:highlight>
                              <a:srgbClr val="FFFF00"/>
                            </a:highlight>
                            <a:latin typeface="Cambria Math" panose="02040503050406030204" pitchFamily="18" charset="0"/>
                          </a:rPr>
                        </m:ctrlPr>
                      </m:fPr>
                      <m:num>
                        <m:r>
                          <a:rPr lang="en-US" sz="2000" i="1">
                            <a:highlight>
                              <a:srgbClr val="FFFF00"/>
                            </a:highlight>
                            <a:latin typeface="Cambria Math" panose="02040503050406030204" pitchFamily="18" charset="0"/>
                          </a:rPr>
                          <m:t>𝑐</m:t>
                        </m:r>
                        <m:r>
                          <a:rPr lang="en-US" sz="2000" i="1">
                            <a:highlight>
                              <a:srgbClr val="FFFF00"/>
                            </a:highlight>
                            <a:latin typeface="Cambria Math" panose="02040503050406030204" pitchFamily="18" charset="0"/>
                          </a:rPr>
                          <m:t>+3</m:t>
                        </m:r>
                        <m:r>
                          <a:rPr lang="en-US" sz="2000" i="1">
                            <a:highlight>
                              <a:srgbClr val="FFFF00"/>
                            </a:highlight>
                            <a:latin typeface="Cambria Math" panose="02040503050406030204" pitchFamily="18" charset="0"/>
                          </a:rPr>
                          <m:t>𝑎</m:t>
                        </m:r>
                      </m:num>
                      <m:den>
                        <m:r>
                          <a:rPr lang="en-US" sz="2000" i="1">
                            <a:highlight>
                              <a:srgbClr val="FFFF00"/>
                            </a:highlight>
                            <a:latin typeface="Cambria Math" panose="02040503050406030204" pitchFamily="18" charset="0"/>
                          </a:rPr>
                          <m:t>4</m:t>
                        </m:r>
                      </m:den>
                    </m:f>
                  </m:oMath>
                </a14:m>
                <a:r>
                  <a:rPr lang="en-US" sz="2000" dirty="0">
                    <a:highlight>
                      <a:srgbClr val="FFFF00"/>
                    </a:highlight>
                    <a:latin typeface="Times New Roman" panose="02020603050405020304" pitchFamily="18" charset="0"/>
                    <a:cs typeface="Times New Roman" panose="02020603050405020304" pitchFamily="18" charset="0"/>
                  </a:rPr>
                  <a:t>.</a:t>
                </a:r>
              </a:p>
            </p:txBody>
          </p:sp>
        </mc:Choice>
        <mc:Fallback>
          <p:sp>
            <p:nvSpPr>
              <p:cNvPr id="2" name="TextBox 1">
                <a:extLst>
                  <a:ext uri="{FF2B5EF4-FFF2-40B4-BE49-F238E27FC236}">
                    <a16:creationId xmlns:a16="http://schemas.microsoft.com/office/drawing/2014/main" id="{7BB8CCF0-ABE3-8DF7-720D-9589A29199EC}"/>
                  </a:ext>
                </a:extLst>
              </p:cNvPr>
              <p:cNvSpPr txBox="1">
                <a:spLocks noRot="1" noChangeAspect="1" noMove="1" noResize="1" noEditPoints="1" noAdjustHandles="1" noChangeArrowheads="1" noChangeShapeType="1" noTextEdit="1"/>
              </p:cNvSpPr>
              <p:nvPr/>
            </p:nvSpPr>
            <p:spPr>
              <a:xfrm>
                <a:off x="1763486" y="88342"/>
                <a:ext cx="8948057" cy="6681316"/>
              </a:xfrm>
              <a:prstGeom prst="rect">
                <a:avLst/>
              </a:prstGeom>
              <a:blipFill>
                <a:blip r:embed="rId2"/>
                <a:stretch>
                  <a:fillRect l="-681" t="-456"/>
                </a:stretch>
              </a:blipFill>
            </p:spPr>
            <p:txBody>
              <a:bodyPr/>
              <a:lstStyle/>
              <a:p>
                <a:r>
                  <a:rPr lang="en-US">
                    <a:noFill/>
                  </a:rPr>
                  <a:t> </a:t>
                </a:r>
              </a:p>
            </p:txBody>
          </p:sp>
        </mc:Fallback>
      </mc:AlternateContent>
    </p:spTree>
    <p:extLst>
      <p:ext uri="{BB962C8B-B14F-4D97-AF65-F5344CB8AC3E}">
        <p14:creationId xmlns:p14="http://schemas.microsoft.com/office/powerpoint/2010/main" val="3402782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3608" y="720443"/>
            <a:ext cx="9128097" cy="5757089"/>
          </a:xfrm>
          <a:prstGeom prst="rect">
            <a:avLst/>
          </a:prstGeom>
        </p:spPr>
        <p:txBody>
          <a:bodyPr wrap="square">
            <a:spAutoFit/>
          </a:bodyPr>
          <a:lstStyle/>
          <a:p>
            <a:pPr>
              <a:lnSpc>
                <a:spcPct val="107000"/>
              </a:lnSpc>
            </a:pPr>
            <a:r>
              <a:rPr lang="en-US" sz="2600" dirty="0">
                <a:ea typeface="Calibri" panose="020F0502020204030204" pitchFamily="34" charset="0"/>
                <a:cs typeface="Times New Roman" panose="02020603050405020304" pitchFamily="18" charset="0"/>
              </a:rPr>
              <a:t>Mathematical Analysis of </a:t>
            </a:r>
            <a:r>
              <a:rPr lang="en-US" sz="2600" dirty="0" err="1">
                <a:ea typeface="Calibri" panose="020F0502020204030204" pitchFamily="34" charset="0"/>
                <a:cs typeface="Times New Roman" panose="02020603050405020304" pitchFamily="18" charset="0"/>
              </a:rPr>
              <a:t>Nonrecursive</a:t>
            </a:r>
            <a:r>
              <a:rPr lang="en-US" sz="2600" dirty="0">
                <a:ea typeface="Calibri" panose="020F0502020204030204" pitchFamily="34" charset="0"/>
                <a:cs typeface="Times New Roman" panose="02020603050405020304" pitchFamily="18" charset="0"/>
              </a:rPr>
              <a:t> Algorithms </a:t>
            </a:r>
          </a:p>
          <a:p>
            <a:pPr>
              <a:lnSpc>
                <a:spcPct val="107000"/>
              </a:lnSpc>
            </a:pPr>
            <a:r>
              <a:rPr lang="en-US" sz="1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a typeface="Calibri" panose="020F0502020204030204" pitchFamily="34" charset="0"/>
                <a:cs typeface="Times New Roman" panose="02020603050405020304" pitchFamily="18" charset="0"/>
              </a:rPr>
              <a:t>Example 1.22: </a:t>
            </a:r>
            <a:r>
              <a:rPr lang="en-US" sz="2400" dirty="0" err="1">
                <a:ea typeface="Calibri" panose="020F0502020204030204" pitchFamily="34" charset="0"/>
                <a:cs typeface="Times New Roman" panose="02020603050405020304" pitchFamily="18" charset="0"/>
              </a:rPr>
              <a:t>MaxElement</a:t>
            </a:r>
            <a:r>
              <a:rPr lang="en-US" sz="2400" dirty="0">
                <a:ea typeface="Calibri" panose="020F0502020204030204" pitchFamily="34" charset="0"/>
                <a:cs typeface="Times New Roman" panose="02020603050405020304" pitchFamily="18" charset="0"/>
              </a:rPr>
              <a:t>(A[0..n-1])</a:t>
            </a: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Assume that a given list of n numbers is implemented as a array  A[0..n-1].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Find the value of the largest elements in a list of n numbers.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Algorithm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MaxElement</a:t>
            </a:r>
            <a:r>
              <a:rPr lang="en-US" sz="2200" spc="-100" dirty="0">
                <a:latin typeface="Consolas" panose="020B0609020204030204" pitchFamily="49" charset="0"/>
                <a:ea typeface="Calibri" panose="020F0502020204030204" pitchFamily="34" charset="0"/>
                <a:cs typeface="Times New Roman" panose="02020603050405020304" pitchFamily="18" charset="0"/>
              </a:rPr>
              <a:t>( A[0 .. n-1] )</a:t>
            </a:r>
          </a:p>
          <a:p>
            <a:pPr marL="4572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//Determines the value of the largest element in a given array.</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Input:     An array A[0 .. n-1] of real numbers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Output:  The value of the largest element in A</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latin typeface="Consolas" panose="020B0609020204030204" pitchFamily="49" charset="0"/>
                <a:ea typeface="Calibri" panose="020F0502020204030204" pitchFamily="34" charset="0"/>
                <a:cs typeface="Times New Roman" panose="02020603050405020304" pitchFamily="18" charset="0"/>
              </a:rPr>
              <a:t> ← A[0];</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for (</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 1 to n – 1) do {</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 if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&gt;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latin typeface="Consolas" panose="020B0609020204030204" pitchFamily="49" charset="0"/>
                <a:ea typeface="Calibri" panose="020F0502020204030204" pitchFamily="34" charset="0"/>
                <a:cs typeface="Times New Roman" panose="02020603050405020304" pitchFamily="18" charset="0"/>
              </a:rPr>
              <a:t> ← A[</a:t>
            </a:r>
            <a:r>
              <a:rPr lang="en-US" sz="2200" spc="-100" dirty="0" err="1">
                <a:latin typeface="Consolas" panose="020B0609020204030204" pitchFamily="49" charset="0"/>
                <a:ea typeface="Calibri" panose="020F0502020204030204" pitchFamily="34" charset="0"/>
                <a:cs typeface="Times New Roman" panose="02020603050405020304" pitchFamily="18" charset="0"/>
              </a:rPr>
              <a:t>i</a:t>
            </a:r>
            <a:r>
              <a:rPr lang="en-US" sz="2200" spc="-100" dirty="0">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2200" spc="-100" dirty="0">
                <a:latin typeface="Consolas" panose="020B0609020204030204" pitchFamily="49" charset="0"/>
                <a:ea typeface="Calibri" panose="020F0502020204030204" pitchFamily="34" charset="0"/>
                <a:cs typeface="Times New Roman" panose="02020603050405020304" pitchFamily="18" charset="0"/>
              </a:rPr>
              <a:t>	return </a:t>
            </a:r>
            <a:r>
              <a:rPr lang="en-US" sz="22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2200" spc="-100" dirty="0">
                <a:latin typeface="Consolas" panose="020B0609020204030204" pitchFamily="49" charset="0"/>
                <a:ea typeface="Calibri" panose="020F0502020204030204" pitchFamily="34" charset="0"/>
                <a:cs typeface="Times New Roman" panose="02020603050405020304" pitchFamily="18" charset="0"/>
              </a:rPr>
              <a:t>; }</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959" y="1230118"/>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838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892" y="1003822"/>
            <a:ext cx="9651371" cy="5176866"/>
          </a:xfrm>
          <a:prstGeom prst="rect">
            <a:avLst/>
          </a:prstGeom>
        </p:spPr>
        <p:txBody>
          <a:bodyPr wrap="square">
            <a:spAutoFit/>
          </a:bodyPr>
          <a:lstStyle/>
          <a:p>
            <a:pPr>
              <a:lnSpc>
                <a:spcPct val="107000"/>
              </a:lnSpc>
              <a:spcAft>
                <a:spcPts val="1800"/>
              </a:spcAft>
            </a:pPr>
            <a:r>
              <a:rPr lang="en-US" sz="2800" dirty="0">
                <a:solidFill>
                  <a:srgbClr val="FF0000"/>
                </a:solidFill>
                <a:ea typeface="Calibri" panose="020F0502020204030204" pitchFamily="34" charset="0"/>
                <a:cs typeface="Times New Roman" panose="02020603050405020304" pitchFamily="18" charset="0"/>
              </a:rPr>
              <a:t>Mathematical Analysis of Recursive Algorithms </a:t>
            </a:r>
            <a:endParaRPr lang="en-US" sz="2800" dirty="0">
              <a:ea typeface="Calibri" panose="020F0502020204030204" pitchFamily="34" charset="0"/>
              <a:cs typeface="Times New Roman" panose="02020603050405020304" pitchFamily="18" charset="0"/>
            </a:endParaRPr>
          </a:p>
          <a:p>
            <a:pPr>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 treat Fibonacci Numbers Recurrence System as homogenous linear second-ordered recurrence with constant coefficients way.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a typeface="Calibri" panose="020F0502020204030204" pitchFamily="34" charset="0"/>
                <a:cs typeface="Times New Roman" panose="02020603050405020304" pitchFamily="18" charset="0"/>
              </a:rPr>
              <a:t>Example 1.23</a:t>
            </a:r>
            <a:r>
              <a:rPr lang="en-US" sz="2400" dirty="0">
                <a:latin typeface="Times New Roman" panose="02020603050405020304" pitchFamily="18" charset="0"/>
                <a:ea typeface="Calibri" panose="020F0502020204030204" pitchFamily="34" charset="0"/>
                <a:cs typeface="Times New Roman" panose="02020603050405020304" pitchFamily="18" charset="0"/>
              </a:rPr>
              <a:t>: Fibonacci Numbers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 rewrite the exponential algorithm function fib1(n) as follows: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Algorithm  </a:t>
            </a:r>
            <a:r>
              <a:rPr lang="en-US" sz="2400" dirty="0" err="1">
                <a:latin typeface="Times New Roman" panose="02020603050405020304" pitchFamily="18" charset="0"/>
                <a:ea typeface="Calibri" panose="020F0502020204030204" pitchFamily="34" charset="0"/>
                <a:cs typeface="Times New Roman" panose="02020603050405020304" pitchFamily="18" charset="0"/>
              </a:rPr>
              <a:t>Fibonacci_Number</a:t>
            </a:r>
            <a:r>
              <a:rPr lang="en-US" sz="2400" dirty="0">
                <a:latin typeface="Times New Roman" panose="02020603050405020304" pitchFamily="18" charset="0"/>
                <a:ea typeface="Calibri" panose="020F0502020204030204" pitchFamily="34" charset="0"/>
                <a:cs typeface="Times New Roman" panose="02020603050405020304" pitchFamily="18" charset="0"/>
              </a:rPr>
              <a:t> F(n)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//Using its definition, computes the nth Fibonacci number recursively.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Input: 	  A nonnegative integer n = {0, 1, 2, 3, …, 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Output:   The nth Fibonacci number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spc="-100" dirty="0">
                <a:latin typeface="Consolas" panose="020B0609020204030204" pitchFamily="49" charset="0"/>
                <a:ea typeface="Calibri" panose="020F0502020204030204" pitchFamily="34" charset="0"/>
                <a:cs typeface="Times New Roman" panose="02020603050405020304" pitchFamily="18" charset="0"/>
              </a:rPr>
              <a:t>if  (n ≤ 1) return n;</a:t>
            </a:r>
          </a:p>
          <a:p>
            <a:pPr>
              <a:lnSpc>
                <a:spcPct val="107000"/>
              </a:lnSpc>
              <a:spcAft>
                <a:spcPts val="8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	else 	return F(n-1) + F(n-2);</a:t>
            </a:r>
            <a:endParaRPr lang="en-US" sz="24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88397" y="925445"/>
            <a:ext cx="524786" cy="434228"/>
          </a:xfrm>
          <a:prstGeom prst="cloudCallout">
            <a:avLst>
              <a:gd name="adj1" fmla="val 26257"/>
              <a:gd name="adj2" fmla="val 1378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26905">
            <a:off x="557500" y="910909"/>
            <a:ext cx="621266" cy="45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13197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77144" y="1985554"/>
            <a:ext cx="7289074" cy="3998787"/>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Explicit Formula for the nth Fibonacci Number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Given the recurrence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F(n) = F(n-1) + F(n-2)  for n &gt;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(i.e., F(n) - F(n-1) - F(n-2) = 0, for n &gt; 1)</a:t>
            </a:r>
            <a:endParaRPr lang="en-US" sz="2400" dirty="0"/>
          </a:p>
          <a:p>
            <a:pPr>
              <a:lnSpc>
                <a:spcPct val="107000"/>
              </a:lnSpc>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and two initial conditions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F(0) = 0, F(1) =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0806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926" y="1384663"/>
            <a:ext cx="8264435" cy="4262705"/>
          </a:xfrm>
          <a:prstGeom prst="rect">
            <a:avLst/>
          </a:prstGeom>
        </p:spPr>
        <p:txBody>
          <a:bodyPr wrap="square">
            <a:spAutoFit/>
          </a:bodyPr>
          <a:lstStyle/>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According to Theorem  1.4,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this recurrence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spcAft>
                <a:spcPts val="1200"/>
              </a:spcAft>
            </a:pP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has an infinite number of solutions that can be obtained by one of the three formulas, depending on the number of real roots of the quadratic equation with the same coefficients as </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this recurrence</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12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ar</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br</a:t>
            </a:r>
            <a:r>
              <a:rPr lang="en-US" sz="2400" dirty="0">
                <a:latin typeface="Times New Roman" panose="02020603050405020304" pitchFamily="18" charset="0"/>
                <a:ea typeface="Calibri" panose="020F0502020204030204" pitchFamily="34" charset="0"/>
                <a:cs typeface="Times New Roman" panose="02020603050405020304" pitchFamily="18" charset="0"/>
              </a:rPr>
              <a:t> + c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This equation ar</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br</a:t>
            </a:r>
            <a:r>
              <a:rPr lang="en-US" sz="2400" dirty="0">
                <a:latin typeface="Times New Roman" panose="02020603050405020304" pitchFamily="18" charset="0"/>
                <a:ea typeface="Calibri" panose="020F0502020204030204" pitchFamily="34" charset="0"/>
                <a:cs typeface="Times New Roman" panose="02020603050405020304" pitchFamily="18" charset="0"/>
              </a:rPr>
              <a:t> + c = 0 is called the characteristic equation for the recurrence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bT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(n-1) + </a:t>
            </a:r>
            <a:r>
              <a:rPr lang="en-US" sz="2400"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cT</a:t>
            </a:r>
            <a:r>
              <a:rPr lang="en-US" sz="2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(n-2) =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7423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25432" y="1086396"/>
                <a:ext cx="8812362" cy="5355569"/>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Consider the analysis of computing Fibonacci numbers, using Theorem 1.4.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Rewrite the given recurrence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F(n) = F(n-1) + F(n-2)  for n &gt; 1  with F(0) = 0 and F(1) = 1.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to be a linear second order recurrence with constant coefficients as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F(n) - F(n-1) - F(n-2)= 0      for n &gt; 1</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Its characteristic equation is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r  -  1 = 0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[use r = </a:t>
                </a:r>
                <a14:m>
                  <m:oMath xmlns:m="http://schemas.openxmlformats.org/officeDocument/2006/math">
                    <m:f>
                      <m:f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radPr>
                          <m:deg/>
                          <m:e>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e>
                              <m: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𝑎𝑐</m:t>
                            </m:r>
                          </m:e>
                        </m:rad>
                      </m:num>
                      <m:den>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𝑎</m:t>
                        </m:r>
                      </m:den>
                    </m:f>
                  </m:oMath>
                </a14:m>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with the roots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r</a:t>
                </a:r>
                <a:r>
                  <a:rPr lang="en-US" sz="2200" baseline="-25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1 − 4∗1∗(−1)</m:t>
                            </m:r>
                          </m:e>
                        </m:rad>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2∗1</m:t>
                        </m:r>
                      </m:den>
                    </m:f>
                  </m:oMath>
                </a14:m>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2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latin typeface="Times New Roman" panose="02020603050405020304" pitchFamily="18" charset="0"/>
                    <a:ea typeface="Calibri" panose="020F0502020204030204" pitchFamily="34" charset="0"/>
                    <a:cs typeface="Times New Roman" panose="02020603050405020304" pitchFamily="18" charset="0"/>
                  </a:rPr>
                  <a:t>T</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his characteristic equation has two distinct real roots.                             Then use the formula for the solution for </a:t>
                </a:r>
                <a:r>
                  <a:rPr lang="en-US" sz="2200" dirty="0">
                    <a:latin typeface="Times New Roman" panose="02020603050405020304" pitchFamily="18" charset="0"/>
                    <a:ea typeface="Calibri" panose="020F0502020204030204" pitchFamily="34" charset="0"/>
                    <a:cs typeface="Times New Roman" panose="02020603050405020304" pitchFamily="18" charset="0"/>
                  </a:rPr>
                  <a:t>the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Case 1 of  Theorem 1.4.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 α r</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β r</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25432" y="1086396"/>
                <a:ext cx="8812362" cy="5355569"/>
              </a:xfrm>
              <a:prstGeom prst="rect">
                <a:avLst/>
              </a:prstGeom>
              <a:blipFill>
                <a:blip r:embed="rId2"/>
                <a:stretch>
                  <a:fillRect l="-899" t="-796" b="-1251"/>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659957" y="1319916"/>
            <a:ext cx="605827" cy="336329"/>
          </a:xfrm>
          <a:prstGeom prst="cloudCallout">
            <a:avLst>
              <a:gd name="adj1" fmla="val 37770"/>
              <a:gd name="adj2" fmla="val 13169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38434">
            <a:off x="609780" y="1297633"/>
            <a:ext cx="641073" cy="3716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37D1698-A223-4715-B358-C62359875AD4}"/>
              </a:ext>
            </a:extLst>
          </p:cNvPr>
          <p:cNvSpPr/>
          <p:nvPr/>
        </p:nvSpPr>
        <p:spPr>
          <a:xfrm>
            <a:off x="1725432" y="408198"/>
            <a:ext cx="4728377" cy="374077"/>
          </a:xfrm>
          <a:prstGeom prst="rect">
            <a:avLst/>
          </a:prstGeom>
        </p:spPr>
        <p:txBody>
          <a:bodyPr wrap="square">
            <a:spAutoFit/>
          </a:bodyPr>
          <a:lstStyle/>
          <a:p>
            <a:pPr>
              <a:lnSpc>
                <a:spcPct val="107000"/>
              </a:lnSpc>
              <a:spcAft>
                <a:spcPts val="800"/>
              </a:spcAft>
            </a:pPr>
            <a:r>
              <a:rPr lang="en-US" b="1" dirty="0">
                <a:latin typeface="Times New Roman" panose="02020603050405020304" pitchFamily="18" charset="0"/>
                <a:ea typeface="Calibri" panose="020F0502020204030204" pitchFamily="34" charset="0"/>
                <a:cs typeface="Times New Roman" panose="02020603050405020304" pitchFamily="18" charset="0"/>
              </a:rPr>
              <a:t>The following is stated in Example 1.19: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701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6920" y="684015"/>
                <a:ext cx="8595362" cy="5899307"/>
              </a:xfrm>
              <a:prstGeom prst="rect">
                <a:avLst/>
              </a:prstGeom>
            </p:spPr>
            <p:txBody>
              <a:bodyPr wrap="square">
                <a:spAutoFit/>
              </a:bodyPr>
              <a:lstStyle/>
              <a:p>
                <a:pPr>
                  <a:spcAft>
                    <a:spcPts val="1200"/>
                  </a:spcAft>
                </a:pP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F(n) = α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β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Apply the initial conditions to this equation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F(0) = 0 and F(1) = 1,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we have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F(0) = α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β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0  </a:t>
                </a:r>
              </a:p>
              <a:p>
                <a:pPr>
                  <a:spcBef>
                    <a:spcPts val="6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F(1) = α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β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After simplifications, we get the following system of two linear equations in two unknown  α,  β:</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α    +           β    =  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α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β    =  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6920" y="684015"/>
                <a:ext cx="8595362" cy="5899307"/>
              </a:xfrm>
              <a:prstGeom prst="rect">
                <a:avLst/>
              </a:prstGeom>
              <a:blipFill>
                <a:blip r:embed="rId2"/>
                <a:stretch>
                  <a:fillRect l="-1135"/>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Rectangle 3">
            <a:extLst>
              <a:ext uri="{FF2B5EF4-FFF2-40B4-BE49-F238E27FC236}">
                <a16:creationId xmlns:a16="http://schemas.microsoft.com/office/drawing/2014/main" id="{641A6374-BC63-415D-8043-44D359FF4C39}"/>
              </a:ext>
            </a:extLst>
          </p:cNvPr>
          <p:cNvSpPr/>
          <p:nvPr/>
        </p:nvSpPr>
        <p:spPr>
          <a:xfrm>
            <a:off x="7425455" y="860786"/>
            <a:ext cx="2825453" cy="369332"/>
          </a:xfrm>
          <a:prstGeom prst="rect">
            <a:avLst/>
          </a:prstGeom>
        </p:spPr>
        <p:txBody>
          <a:bodyPr wrap="none">
            <a:spAutoFit/>
          </a:bodyPr>
          <a:lstStyle/>
          <a:p>
            <a:r>
              <a:rPr lang="en-US" b="1" dirty="0">
                <a:latin typeface="Times New Roman" panose="02020603050405020304" pitchFamily="18" charset="0"/>
                <a:ea typeface="Calibri" panose="020F0502020204030204" pitchFamily="34" charset="0"/>
                <a:cs typeface="Times New Roman" panose="02020603050405020304" pitchFamily="18" charset="0"/>
              </a:rPr>
              <a:t>Case 1: T(n) = α r</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b="1"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b="1" dirty="0">
                <a:latin typeface="Times New Roman" panose="02020603050405020304" pitchFamily="18" charset="0"/>
                <a:ea typeface="Calibri" panose="020F0502020204030204" pitchFamily="34" charset="0"/>
                <a:cs typeface="Times New Roman" panose="02020603050405020304" pitchFamily="18" charset="0"/>
              </a:rPr>
              <a:t> + β r</a:t>
            </a:r>
            <a:r>
              <a:rPr lang="en-US" b="1"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b="1" baseline="30000" dirty="0">
                <a:latin typeface="Times New Roman" panose="02020603050405020304" pitchFamily="18" charset="0"/>
                <a:ea typeface="Calibri" panose="020F0502020204030204" pitchFamily="34" charset="0"/>
                <a:cs typeface="Times New Roman" panose="02020603050405020304" pitchFamily="18" charset="0"/>
              </a:rPr>
              <a:t>n </a:t>
            </a:r>
            <a:endParaRPr lang="en-US" dirty="0"/>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58612">
            <a:off x="635270" y="1230117"/>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144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1763769" y="295920"/>
                <a:ext cx="8664461" cy="6410537"/>
              </a:xfrm>
              <a:prstGeom prst="rect">
                <a:avLst/>
              </a:prstGeom>
            </p:spPr>
            <p:txBody>
              <a:bodyPr wrap="square">
                <a:spAutoFit/>
              </a:bodyPr>
              <a:lstStyle/>
              <a:p>
                <a:pPr>
                  <a:spcBef>
                    <a:spcPts val="600"/>
                  </a:spcBef>
                  <a:spcAft>
                    <a:spcPts val="12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α    +           β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α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latin typeface="Cambria Math" panose="02040503050406030204" pitchFamily="18" charset="0"/>
                            <a:ea typeface="Calibri" panose="020F0502020204030204" pitchFamily="34" charset="0"/>
                            <a:cs typeface="Times New Roman" panose="02020603050405020304" pitchFamily="18" charset="0"/>
                          </a:rPr>
                          <m:t>2</m:t>
                        </m:r>
                      </m:den>
                    </m:f>
                    <m:r>
                      <a:rPr lang="en-US" sz="2400" i="1">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β    =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Substituting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β =  -α into the second equation we obtain the values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α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β =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Thus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F(n)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m:t>
                        </m:r>
                      </m:e>
                      <m:sup>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𝑛</m:t>
                        </m:r>
                      </m:sup>
                    </m:sSup>
                  </m:oMath>
                </a14:m>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F(n)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where  	</a:t>
                </a:r>
                <a:r>
                  <a:rPr lang="en-US" sz="2400" dirty="0">
                    <a:latin typeface="Times New Roman" panose="02020603050405020304" pitchFamily="18" charset="0"/>
                    <a:ea typeface="Calibri" panose="020F0502020204030204" pitchFamily="34" charset="0"/>
                    <a:cs typeface="Times New Roman" panose="02020603050405020304" pitchFamily="18" charset="0"/>
                  </a:rPr>
                  <a:t> the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golden ratio</a:t>
                </a:r>
                <a:r>
                  <a:rPr lang="en-US" sz="2400" dirty="0">
                    <a:latin typeface="Times New Roman" panose="02020603050405020304" pitchFamily="18" charset="0"/>
                    <a:ea typeface="Calibri" panose="020F0502020204030204" pitchFamily="34" charset="0"/>
                    <a:cs typeface="Times New Roman" panose="02020603050405020304" pitchFamily="18" charset="0"/>
                  </a:rPr>
                  <a:t> Ø</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1.61803…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its conjugate </a:t>
                </a:r>
                <a14:m>
                  <m:oMath xmlns:m="http://schemas.openxmlformats.org/officeDocument/2006/math">
                    <m:r>
                      <a:rPr lang="en-US" sz="2400" b="0" i="0" smtClean="0">
                        <a:latin typeface="Cambria Math" panose="02040503050406030204" pitchFamily="18" charset="0"/>
                        <a:cs typeface="Times New Roman" panose="02020603050405020304" pitchFamily="18" charset="0"/>
                      </a:rPr>
                      <m:t>     </m:t>
                    </m:r>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- 0.61803…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63769" y="295920"/>
                <a:ext cx="8664461" cy="6410537"/>
              </a:xfrm>
              <a:prstGeom prst="rect">
                <a:avLst/>
              </a:prstGeom>
              <a:blipFill>
                <a:blip r:embed="rId2"/>
                <a:stretch>
                  <a:fillRect l="-1055" t="-85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9B342A48-C8FB-4E21-9AD2-FA94F5454252}"/>
              </a:ext>
            </a:extLst>
          </p:cNvPr>
          <p:cNvSpPr/>
          <p:nvPr/>
        </p:nvSpPr>
        <p:spPr>
          <a:xfrm>
            <a:off x="779227" y="1327868"/>
            <a:ext cx="486557" cy="32837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89363">
            <a:off x="702012" y="1189535"/>
            <a:ext cx="665826" cy="46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101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05654" y="1311964"/>
                <a:ext cx="9163628" cy="4756880"/>
              </a:xfrm>
              <a:prstGeom prst="rect">
                <a:avLst/>
              </a:prstGeom>
            </p:spPr>
            <p:txBody>
              <a:bodyPr wrap="square">
                <a:spAutoFit/>
              </a:bodyPr>
              <a:lstStyle/>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That means,</a:t>
                </a:r>
                <a:r>
                  <a:rPr lang="en-US"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F(n) = </a:t>
                </a:r>
                <a14:m>
                  <m:oMath xmlns:m="http://schemas.openxmlformats.org/officeDocument/2006/math">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e>
                      <m:sup>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 </m:t>
                    </m:r>
                    <m:f>
                      <m:f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1−</m:t>
                        </m:r>
                        <m:rad>
                          <m:radPr>
                            <m:degHide m:val="on"/>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2</m:t>
                        </m:r>
                      </m:den>
                    </m:f>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m:t>
                        </m:r>
                      </m:e>
                      <m:sup>
                        <m:r>
                          <a:rPr lang="en-US" sz="2400" b="0" i="1">
                            <a:highlight>
                              <a:srgbClr val="FFFF00"/>
                            </a:highlight>
                            <a:latin typeface="Cambria Math" panose="02040503050406030204" pitchFamily="18" charset="0"/>
                            <a:ea typeface="Calibri" panose="020F0502020204030204" pitchFamily="34" charset="0"/>
                            <a:cs typeface="Times New Roman" panose="02020603050405020304" pitchFamily="18" charset="0"/>
                          </a:rPr>
                          <m:t>𝑛</m:t>
                        </m:r>
                      </m:sup>
                    </m:sSup>
                    <m:r>
                      <a:rPr lang="en-US" sz="2400" b="0" i="1" smtClean="0">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oMath>
                </a14:m>
                <a:endPar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798513" indent="-336550">
                  <a:lnSpc>
                    <a:spcPct val="107000"/>
                  </a:lnSpc>
                  <a:buFont typeface="Arial" panose="020B0604020202020204" pitchFamily="34" charset="0"/>
                  <a:buChar char="•"/>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yields nothing else but all the elements of the Fibonacci sequence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000"/>
                  </a:spcBef>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0, 1, 1, 2, 3, 5, 8, 13, 21, 34, 55,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98513" indent="-342900">
                  <a:lnSpc>
                    <a:spcPct val="107000"/>
                  </a:lnSpc>
                  <a:buFont typeface="Arial" panose="020B0604020202020204" pitchFamily="34" charset="0"/>
                  <a:buChar char="•"/>
                </a:pP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implies immediately that F(n) grows exponentially.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a:p>
                <a:pPr marL="455613">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F(n) = Θ(</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baseline="30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where </a:t>
                </a:r>
                <a:r>
                  <a:rPr lang="en-US" sz="2400" dirty="0">
                    <a:latin typeface="Times New Roman" panose="02020603050405020304" pitchFamily="18" charset="0"/>
                    <a:ea typeface="Calibri" panose="020F0502020204030204" pitchFamily="34" charset="0"/>
                    <a:cs typeface="Times New Roman" panose="02020603050405020304" pitchFamily="18" charset="0"/>
                  </a:rPr>
                  <a:t>Ø</a:t>
                </a:r>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200" b="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1.61803… </a:t>
                </a:r>
              </a:p>
              <a:p>
                <a:pPr>
                  <a:lnSpc>
                    <a:spcPct val="107000"/>
                  </a:lnSpc>
                </a:pP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Arial" panose="020B0604020202020204" pitchFamily="34" charset="0"/>
                  <a:buChar char="•"/>
                </a:pPr>
                <a:r>
                  <a:rPr lang="en-US" sz="2200" dirty="0">
                    <a:latin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its conjugate </a:t>
                </a:r>
                <a14:m>
                  <m:oMath xmlns:m="http://schemas.openxmlformats.org/officeDocument/2006/math">
                    <m:r>
                      <a:rPr lang="en-US" sz="2400" b="0">
                        <a:latin typeface="Cambria Math" panose="02040503050406030204" pitchFamily="18" charset="0"/>
                        <a:cs typeface="Times New Roman" panose="02020603050405020304" pitchFamily="18" charset="0"/>
                      </a:rPr>
                      <m:t>     </m:t>
                    </m:r>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200" i="1">
                            <a:latin typeface="Cambria Math" panose="02040503050406030204" pitchFamily="18" charset="0"/>
                            <a:ea typeface="Calibri" panose="020F0502020204030204" pitchFamily="34" charset="0"/>
                            <a:cs typeface="Times New Roman" panose="02020603050405020304" pitchFamily="18" charset="0"/>
                          </a:rPr>
                        </m:ctrlPr>
                      </m:fPr>
                      <m:num>
                        <m:r>
                          <a:rPr lang="en-US" sz="2200" b="0" i="1">
                            <a:latin typeface="Cambria Math" panose="02040503050406030204" pitchFamily="18" charset="0"/>
                            <a:ea typeface="Calibri" panose="020F0502020204030204" pitchFamily="34" charset="0"/>
                            <a:cs typeface="Times New Roman" panose="02020603050405020304" pitchFamily="18" charset="0"/>
                          </a:rPr>
                          <m:t>1 − </m:t>
                        </m:r>
                        <m:rad>
                          <m:radPr>
                            <m:degHide m:val="on"/>
                            <m:ctrlPr>
                              <a:rPr lang="en-US" sz="22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0" i="1">
                                <a:latin typeface="Cambria Math" panose="02040503050406030204" pitchFamily="18" charset="0"/>
                                <a:ea typeface="Calibri" panose="020F0502020204030204" pitchFamily="34" charset="0"/>
                                <a:cs typeface="Times New Roman" panose="02020603050405020304" pitchFamily="18" charset="0"/>
                              </a:rPr>
                              <m:t>5</m:t>
                            </m:r>
                          </m:e>
                        </m:rad>
                      </m:num>
                      <m:den>
                        <m:r>
                          <a:rPr lang="en-US" sz="2200" b="0" i="1">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 - 0.61803….</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i="1" dirty="0">
                  <a:solidFill>
                    <a:srgbClr val="0000FF"/>
                  </a:solidFill>
                  <a:latin typeface="Cambria Math" panose="02040503050406030204" pitchFamily="18" charset="0"/>
                  <a:cs typeface="Times New Roman" panose="02020603050405020304" pitchFamily="18" charset="0"/>
                </a:endParaRPr>
              </a:p>
              <a:p>
                <a:pPr lvl="1">
                  <a:lnSpc>
                    <a:spcPct val="107000"/>
                  </a:lnSpc>
                </a:pPr>
                <a:r>
                  <a:rPr lang="en-US" sz="2400" b="0" dirty="0">
                    <a:solidFill>
                      <a:srgbClr val="0000FF"/>
                    </a:solidFill>
                    <a:cs typeface="Times New Roman" panose="02020603050405020304" pitchFamily="18" charset="0"/>
                  </a:rPr>
                  <a:t>      </a:t>
                </a:r>
                <a:r>
                  <a:rPr lang="en-US" sz="2400" b="0" dirty="0">
                    <a:solidFill>
                      <a:srgbClr val="0000FF"/>
                    </a:solidFill>
                    <a:latin typeface="Times New Roman" panose="02020603050405020304" pitchFamily="18" charset="0"/>
                    <a:cs typeface="Times New Roman" panose="02020603050405020304" pitchFamily="18" charset="0"/>
                  </a:rPr>
                  <a:t>Since</a:t>
                </a:r>
                <a:r>
                  <a:rPr lang="en-US" sz="2400" b="0" dirty="0">
                    <a:solidFill>
                      <a:srgbClr val="0000FF"/>
                    </a:solidFill>
                    <a:cs typeface="Times New Roman" panose="02020603050405020304" pitchFamily="18" charset="0"/>
                  </a:rPr>
                  <a:t> -1 &lt;</a:t>
                </a:r>
                <a14:m>
                  <m:oMath xmlns:m="http://schemas.openxmlformats.org/officeDocument/2006/math">
                    <m:r>
                      <a:rPr lang="en-US" sz="2400" b="0" i="1" smtClean="0">
                        <a:solidFill>
                          <a:srgbClr val="0000FF"/>
                        </a:solidFill>
                        <a:latin typeface="Cambria Math" panose="02040503050406030204" pitchFamily="18" charset="0"/>
                        <a:cs typeface="Times New Roman" panose="02020603050405020304" pitchFamily="18" charset="0"/>
                      </a:rPr>
                      <m:t> </m:t>
                    </m:r>
                    <m:acc>
                      <m:accPr>
                        <m:chr m:val="̂"/>
                        <m:ctrlPr>
                          <a:rPr lang="en-US" sz="2400" i="1" smtClean="0">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&lt; 0</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gets infinitely small as n goes to infinity</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705654" y="1311964"/>
                <a:ext cx="9163628" cy="4756880"/>
              </a:xfrm>
              <a:prstGeom prst="rect">
                <a:avLst/>
              </a:prstGeom>
              <a:blipFill>
                <a:blip r:embed="rId2"/>
                <a:stretch>
                  <a:fillRect l="-1065" b="-1921"/>
                </a:stretch>
              </a:blipFill>
            </p:spPr>
            <p:txBody>
              <a:bodyPr/>
              <a:lstStyle/>
              <a:p>
                <a:r>
                  <a:rPr lang="en-US">
                    <a:noFill/>
                  </a:rPr>
                  <a:t> </a:t>
                </a:r>
              </a:p>
            </p:txBody>
          </p:sp>
        </mc:Fallback>
      </mc:AlternateContent>
    </p:spTree>
    <p:extLst>
      <p:ext uri="{BB962C8B-B14F-4D97-AF65-F5344CB8AC3E}">
        <p14:creationId xmlns:p14="http://schemas.microsoft.com/office/powerpoint/2010/main" val="26984704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D13282D-D657-4A3D-9E05-378D0C44E94F}"/>
                  </a:ext>
                </a:extLst>
              </p:cNvPr>
              <p:cNvSpPr/>
              <p:nvPr/>
            </p:nvSpPr>
            <p:spPr>
              <a:xfrm>
                <a:off x="1831517" y="0"/>
                <a:ext cx="9427610" cy="695241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400" dirty="0">
                    <a:solidFill>
                      <a:srgbClr val="0000FF"/>
                    </a:solidFill>
                    <a:cs typeface="Times New Roman" panose="02020603050405020304" pitchFamily="18" charset="0"/>
                  </a:rPr>
                  <a:t>-1 &lt;</a:t>
                </a:r>
                <a14:m>
                  <m:oMath xmlns:m="http://schemas.openxmlformats.org/officeDocument/2006/math">
                    <m:r>
                      <a:rPr lang="en-US" sz="2400" i="1">
                        <a:solidFill>
                          <a:srgbClr val="0000FF"/>
                        </a:solidFill>
                        <a:latin typeface="Cambria Math" panose="02040503050406030204" pitchFamily="18" charset="0"/>
                        <a:cs typeface="Times New Roman" panose="02020603050405020304" pitchFamily="18" charset="0"/>
                      </a:rPr>
                      <m:t> </m:t>
                    </m:r>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&lt; 0</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iff</a:t>
                </a:r>
                <a:r>
                  <a:rPr lang="en-US" sz="2400" dirty="0">
                    <a:latin typeface="Times New Roman" panose="02020603050405020304" pitchFamily="18" charset="0"/>
                    <a:ea typeface="Calibri" panose="020F0502020204030204" pitchFamily="34" charset="0"/>
                    <a:cs typeface="Times New Roman" panose="02020603050405020304" pitchFamily="18" charset="0"/>
                  </a:rPr>
                  <a:t>  0 &lt; |</a:t>
                </a:r>
                <a:r>
                  <a:rPr lang="en-US" sz="2400" dirty="0">
                    <a:solidFill>
                      <a:srgbClr val="0000FF"/>
                    </a:solidFill>
                    <a:cs typeface="Times New Roman" panose="02020603050405020304" pitchFamily="18" charset="0"/>
                  </a:rPr>
                  <a:t> </a:t>
                </a:r>
                <a14:m>
                  <m:oMath xmlns:m="http://schemas.openxmlformats.org/officeDocument/2006/math">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&lt; 1.</a:t>
                </a:r>
                <a:endPar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marL="457200" indent="-457200">
                  <a:lnSpc>
                    <a:spcPct val="150000"/>
                  </a:lnSpc>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Since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&lt; 1, we have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√5   &lt;   1/√5   &lt;  ½,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1200"/>
                  </a:spcBef>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gets infinitely small, as n grows to infinity.   </a:t>
                </a:r>
              </a:p>
              <a:p>
                <a:pPr marL="457200" indent="-457200">
                  <a:spcBef>
                    <a:spcPts val="1200"/>
                  </a:spcBef>
                  <a:buFont typeface="Arial" panose="020B0604020202020204" pitchFamily="34" charset="0"/>
                  <a:buChar char="•"/>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This implies that  </a:t>
                </a:r>
                <a:r>
                  <a:rPr lang="en-US" sz="2400" dirty="0">
                    <a:latin typeface="Times New Roman" panose="02020603050405020304" pitchFamily="18" charset="0"/>
                    <a:ea typeface="Calibri" panose="020F0502020204030204" pitchFamily="34" charset="0"/>
                    <a:cs typeface="Times New Roman" panose="02020603050405020304" pitchFamily="18" charset="0"/>
                  </a:rPr>
                  <a:t>since F (n) = </a:t>
                </a:r>
                <a14:m>
                  <m:oMath xmlns:m="http://schemas.openxmlformats.org/officeDocument/2006/math">
                    <m:f>
                      <m:fPr>
                        <m:ctrlPr>
                          <a:rPr lang="en-US" sz="2400" i="1">
                            <a:latin typeface="Cambria Math" panose="02040503050406030204" pitchFamily="18" charset="0"/>
                            <a:ea typeface="Calibri" panose="020F0502020204030204" pitchFamily="34" charset="0"/>
                            <a:cs typeface="Times New Roman" panose="02020603050405020304" pitchFamily="18" charset="0"/>
                          </a:rPr>
                        </m:ctrlPr>
                      </m:fPr>
                      <m:num>
                        <m:r>
                          <a:rPr lang="en-US" sz="2400" i="1">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latin typeface="Cambria Math" panose="02040503050406030204" pitchFamily="18" charset="0"/>
                                <a:ea typeface="Calibri" panose="020F0502020204030204" pitchFamily="34" charset="0"/>
                                <a:cs typeface="Times New Roman" panose="02020603050405020304" pitchFamily="18" charset="0"/>
                              </a:rPr>
                              <m:t>5</m:t>
                            </m:r>
                          </m:e>
                        </m:rad>
                        <m:r>
                          <a:rPr lang="en-US" sz="2400" i="1">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 n</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a:p>
                <a:pPr>
                  <a:spcBef>
                    <a:spcPts val="1200"/>
                  </a:spcBef>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F (n) =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chemeClr val="tx1"/>
                            </a:solidFill>
                            <a:latin typeface="Cambria Math" panose="02040503050406030204" pitchFamily="18" charset="0"/>
                            <a:cs typeface="Times New Roman" panose="02020603050405020304" pitchFamily="18" charset="0"/>
                          </a:rPr>
                        </m:ctrlPr>
                      </m:fPr>
                      <m:num>
                        <m:r>
                          <a:rPr lang="en-US" sz="2400" b="1" i="1">
                            <a:solidFill>
                              <a:schemeClr val="tx1"/>
                            </a:solidFill>
                            <a:latin typeface="Cambria Math" panose="02040503050406030204" pitchFamily="18" charset="0"/>
                            <a:cs typeface="Times New Roman" panose="02020603050405020304" pitchFamily="18" charset="0"/>
                          </a:rPr>
                          <m:t>𝟏</m:t>
                        </m:r>
                      </m:num>
                      <m:den>
                        <m:rad>
                          <m:radPr>
                            <m:degHide m:val="on"/>
                            <m:ctrlPr>
                              <a:rPr lang="en-US" sz="2400" b="1" i="1">
                                <a:solidFill>
                                  <a:schemeClr val="tx1"/>
                                </a:solidFill>
                                <a:latin typeface="Cambria Math" panose="02040503050406030204" pitchFamily="18" charset="0"/>
                                <a:cs typeface="Times New Roman" panose="02020603050405020304" pitchFamily="18" charset="0"/>
                              </a:rPr>
                            </m:ctrlPr>
                          </m:radPr>
                          <m:deg/>
                          <m:e>
                            <m:r>
                              <a:rPr lang="en-US" sz="2400" b="1" i="1">
                                <a:solidFill>
                                  <a:schemeClr val="tx1"/>
                                </a:solidFill>
                                <a:latin typeface="Cambria Math" panose="02040503050406030204" pitchFamily="18" charset="0"/>
                                <a:cs typeface="Times New Roman" panose="02020603050405020304" pitchFamily="18" charset="0"/>
                              </a:rPr>
                              <m:t>𝟓</m:t>
                            </m:r>
                          </m:e>
                        </m:rad>
                      </m:den>
                    </m:f>
                  </m:oMath>
                </a14:m>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½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chemeClr val="tx1"/>
                            </a:solidFill>
                            <a:latin typeface="Cambria Math" panose="02040503050406030204" pitchFamily="18" charset="0"/>
                            <a:cs typeface="Times New Roman" panose="02020603050405020304" pitchFamily="18" charset="0"/>
                          </a:rPr>
                        </m:ctrlPr>
                      </m:fPr>
                      <m:num>
                        <m:r>
                          <a:rPr lang="en-US" sz="2400" b="1" i="1">
                            <a:solidFill>
                              <a:schemeClr val="tx1"/>
                            </a:solidFill>
                            <a:latin typeface="Cambria Math" panose="02040503050406030204" pitchFamily="18" charset="0"/>
                            <a:cs typeface="Times New Roman" panose="02020603050405020304" pitchFamily="18" charset="0"/>
                          </a:rPr>
                          <m:t>𝟏</m:t>
                        </m:r>
                      </m:num>
                      <m:den>
                        <m:rad>
                          <m:radPr>
                            <m:degHide m:val="on"/>
                            <m:ctrlPr>
                              <a:rPr lang="en-US" sz="2400" b="1" i="1">
                                <a:solidFill>
                                  <a:schemeClr val="tx1"/>
                                </a:solidFill>
                                <a:latin typeface="Cambria Math" panose="02040503050406030204" pitchFamily="18" charset="0"/>
                                <a:cs typeface="Times New Roman" panose="02020603050405020304" pitchFamily="18" charset="0"/>
                              </a:rPr>
                            </m:ctrlPr>
                          </m:radPr>
                          <m:deg/>
                          <m:e>
                            <m:r>
                              <a:rPr lang="en-US" sz="2400" b="1" i="1">
                                <a:solidFill>
                                  <a:schemeClr val="tx1"/>
                                </a:solidFill>
                                <a:latin typeface="Cambria Math" panose="02040503050406030204" pitchFamily="18" charset="0"/>
                                <a:cs typeface="Times New Roman" panose="02020603050405020304" pitchFamily="18" charset="0"/>
                              </a:rPr>
                              <m:t>𝟓</m:t>
                            </m:r>
                          </m:e>
                        </m:rad>
                      </m:den>
                    </m:f>
                  </m:oMath>
                </a14:m>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u="sng"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½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spcBef>
                    <a:spcPts val="1200"/>
                  </a:spcBef>
                </a:pP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chemeClr val="tx1"/>
                            </a:solidFill>
                            <a:latin typeface="Cambria Math" panose="02040503050406030204" pitchFamily="18" charset="0"/>
                            <a:cs typeface="Times New Roman" panose="02020603050405020304" pitchFamily="18" charset="0"/>
                          </a:rPr>
                        </m:ctrlPr>
                      </m:fPr>
                      <m:num>
                        <m:r>
                          <a:rPr lang="en-US" sz="2400" b="1" i="1">
                            <a:solidFill>
                              <a:schemeClr val="tx1"/>
                            </a:solidFill>
                            <a:latin typeface="Cambria Math" panose="02040503050406030204" pitchFamily="18" charset="0"/>
                            <a:cs typeface="Times New Roman" panose="02020603050405020304" pitchFamily="18" charset="0"/>
                          </a:rPr>
                          <m:t>𝟏</m:t>
                        </m:r>
                      </m:num>
                      <m:den>
                        <m:rad>
                          <m:radPr>
                            <m:degHide m:val="on"/>
                            <m:ctrlPr>
                              <a:rPr lang="en-US" sz="2400" b="1" i="1">
                                <a:solidFill>
                                  <a:schemeClr val="tx1"/>
                                </a:solidFill>
                                <a:latin typeface="Cambria Math" panose="02040503050406030204" pitchFamily="18" charset="0"/>
                                <a:cs typeface="Times New Roman" panose="02020603050405020304" pitchFamily="18" charset="0"/>
                              </a:rPr>
                            </m:ctrlPr>
                          </m:radPr>
                          <m:deg/>
                          <m:e>
                            <m:r>
                              <a:rPr lang="en-US" sz="2400" b="1" i="1">
                                <a:solidFill>
                                  <a:schemeClr val="tx1"/>
                                </a:solidFill>
                                <a:latin typeface="Cambria Math" panose="02040503050406030204" pitchFamily="18" charset="0"/>
                                <a:cs typeface="Times New Roman" panose="02020603050405020304" pitchFamily="18" charset="0"/>
                              </a:rPr>
                              <m:t>𝟓</m:t>
                            </m:r>
                          </m:e>
                        </m:rad>
                      </m:den>
                    </m:f>
                  </m:oMath>
                </a14:m>
                <a:r>
                  <a:rPr lang="en-US" sz="24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457200" indent="-457200">
                  <a:spcBef>
                    <a:spcPts val="1200"/>
                  </a:spcBef>
                  <a:buFont typeface="Arial" panose="020B0604020202020204" pitchFamily="34" charset="0"/>
                  <a:buChar char="•"/>
                </a:pP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he nth Fibonacci number </a:t>
                </a:r>
                <a:r>
                  <a:rPr lang="en-US" sz="24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F(n) </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b="1" i="1">
                            <a:solidFill>
                              <a:srgbClr val="0000CC"/>
                            </a:solidFill>
                            <a:latin typeface="Cambria Math" panose="02040503050406030204" pitchFamily="18" charset="0"/>
                            <a:cs typeface="Times New Roman" panose="02020603050405020304" pitchFamily="18" charset="0"/>
                          </a:rPr>
                        </m:ctrlPr>
                      </m:fPr>
                      <m:num>
                        <m:r>
                          <a:rPr lang="en-US" sz="2400" b="1" i="1">
                            <a:solidFill>
                              <a:srgbClr val="0000CC"/>
                            </a:solidFill>
                            <a:latin typeface="Cambria Math" panose="02040503050406030204" pitchFamily="18" charset="0"/>
                            <a:cs typeface="Times New Roman" panose="02020603050405020304" pitchFamily="18" charset="0"/>
                          </a:rPr>
                          <m:t>𝟏</m:t>
                        </m:r>
                      </m:num>
                      <m:den>
                        <m:rad>
                          <m:radPr>
                            <m:degHide m:val="on"/>
                            <m:ctrlPr>
                              <a:rPr lang="en-US" sz="2400" b="1" i="1">
                                <a:solidFill>
                                  <a:srgbClr val="0000CC"/>
                                </a:solidFill>
                                <a:latin typeface="Cambria Math" panose="02040503050406030204" pitchFamily="18" charset="0"/>
                                <a:cs typeface="Times New Roman" panose="02020603050405020304" pitchFamily="18" charset="0"/>
                              </a:rPr>
                            </m:ctrlPr>
                          </m:radPr>
                          <m:deg/>
                          <m:e>
                            <m:r>
                              <a:rPr lang="en-US" sz="2400" b="1" i="1">
                                <a:solidFill>
                                  <a:srgbClr val="0000CC"/>
                                </a:solidFill>
                                <a:latin typeface="Cambria Math" panose="02040503050406030204" pitchFamily="18" charset="0"/>
                                <a:cs typeface="Times New Roman" panose="02020603050405020304" pitchFamily="18" charset="0"/>
                              </a:rPr>
                              <m:t>𝟓</m:t>
                            </m:r>
                          </m:e>
                        </m:rad>
                      </m:den>
                    </m:f>
                  </m:oMath>
                </a14:m>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1" baseline="30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rounded to the nearest integer.     [ or, </a:t>
                </a:r>
                <a:r>
                  <a:rPr lang="en-US" sz="24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time complexity</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F(n) = </a:t>
                </a:r>
                <a14:m>
                  <m:oMath xmlns:m="http://schemas.openxmlformats.org/officeDocument/2006/math">
                    <m:f>
                      <m:fPr>
                        <m:ctrlPr>
                          <a:rPr lang="en-US" sz="2400" b="1" i="1">
                            <a:solidFill>
                              <a:srgbClr val="0000FF"/>
                            </a:solidFill>
                            <a:latin typeface="Cambria Math" panose="02040503050406030204" pitchFamily="18" charset="0"/>
                            <a:cs typeface="Times New Roman" panose="02020603050405020304" pitchFamily="18" charset="0"/>
                          </a:rPr>
                        </m:ctrlPr>
                      </m:fPr>
                      <m:num>
                        <m:r>
                          <a:rPr lang="en-US" sz="2400" b="1" i="1">
                            <a:solidFill>
                              <a:srgbClr val="0000FF"/>
                            </a:solidFill>
                            <a:latin typeface="Cambria Math" panose="02040503050406030204" pitchFamily="18" charset="0"/>
                            <a:cs typeface="Times New Roman" panose="02020603050405020304" pitchFamily="18" charset="0"/>
                          </a:rPr>
                          <m:t>𝟏</m:t>
                        </m:r>
                      </m:num>
                      <m:den>
                        <m:rad>
                          <m:radPr>
                            <m:degHide m:val="on"/>
                            <m:ctrlPr>
                              <a:rPr lang="en-US" sz="2400" b="1" i="1">
                                <a:solidFill>
                                  <a:srgbClr val="0000FF"/>
                                </a:solidFill>
                                <a:latin typeface="Cambria Math" panose="02040503050406030204" pitchFamily="18" charset="0"/>
                                <a:cs typeface="Times New Roman" panose="02020603050405020304" pitchFamily="18" charset="0"/>
                              </a:rPr>
                            </m:ctrlPr>
                          </m:radPr>
                          <m:deg/>
                          <m:e>
                            <m:r>
                              <a:rPr lang="en-US" sz="2400" b="1" i="1">
                                <a:solidFill>
                                  <a:srgbClr val="0000FF"/>
                                </a:solidFill>
                                <a:latin typeface="Cambria Math" panose="02040503050406030204" pitchFamily="18" charset="0"/>
                                <a:cs typeface="Times New Roman" panose="02020603050405020304" pitchFamily="18" charset="0"/>
                              </a:rPr>
                              <m:t>𝟓</m:t>
                            </m:r>
                          </m:e>
                        </m:rad>
                      </m:den>
                    </m:f>
                  </m:oMath>
                </a14:m>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1"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Θ(</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1200"/>
                  </a:spcBef>
                  <a:buFont typeface="Arial" panose="020B0604020202020204" pitchFamily="34" charset="0"/>
                  <a:buChar char="•"/>
                </a:pP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Thus, Fibonacci numbers grow exponentially.</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4D13282D-D657-4A3D-9E05-378D0C44E94F}"/>
                  </a:ext>
                </a:extLst>
              </p:cNvPr>
              <p:cNvSpPr>
                <a:spLocks noRot="1" noChangeAspect="1" noMove="1" noResize="1" noEditPoints="1" noAdjustHandles="1" noChangeArrowheads="1" noChangeShapeType="1" noTextEdit="1"/>
              </p:cNvSpPr>
              <p:nvPr/>
            </p:nvSpPr>
            <p:spPr>
              <a:xfrm>
                <a:off x="1831517" y="0"/>
                <a:ext cx="9427610" cy="6952416"/>
              </a:xfrm>
              <a:prstGeom prst="rect">
                <a:avLst/>
              </a:prstGeom>
              <a:blipFill>
                <a:blip r:embed="rId2"/>
                <a:stretch>
                  <a:fillRect l="-840" r="-4072" b="-877"/>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5A31272D-C8D0-4014-A087-4A7D8B4FCCB9}"/>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8520">
            <a:off x="599957" y="1230117"/>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3438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64007" y="1390392"/>
                <a:ext cx="8611263" cy="2789225"/>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One can prove that</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for every nonnegative integer </a:t>
                </a:r>
                <a:r>
                  <a:rPr lang="en-US" sz="2200" b="1"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b="1"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F(n) =  </a:t>
                </a:r>
                <a14:m>
                  <m:oMath xmlns:m="http://schemas.openxmlformats.org/officeDocument/2006/math">
                    <m:f>
                      <m:fPr>
                        <m:ctrlP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fPr>
                      <m:num>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radPr>
                          <m:deg/>
                          <m:e>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𝟓</m:t>
                            </m:r>
                          </m:e>
                        </m:rad>
                      </m:den>
                    </m:f>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m:t>Ø</m:t>
                        </m:r>
                      </m:e>
                      <m:sup>
                        <m:r>
                          <a:rPr lang="en-US" sz="2200" b="1" i="1">
                            <a:solidFill>
                              <a:srgbClr val="0000FF"/>
                            </a:solidFill>
                            <a:effectLst/>
                            <a:highlight>
                              <a:srgbClr val="FFFF00"/>
                            </a:highlight>
                            <a:latin typeface="Cambria Math" panose="02040503050406030204" pitchFamily="18" charset="0"/>
                            <a:ea typeface="Calibri" panose="020F0502020204030204" pitchFamily="34" charset="0"/>
                            <a:cs typeface="Times New Roman" panose="02020603050405020304" pitchFamily="18" charset="0"/>
                          </a:rPr>
                          <m:t>𝐧</m:t>
                        </m:r>
                      </m:sup>
                    </m:sSup>
                  </m:oMath>
                </a14:m>
                <a:r>
                  <a:rPr lang="en-US" sz="2200" b="1"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rounded to the nearest integer.</a:t>
                </a:r>
                <a:endParaRPr lang="en-US" sz="22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Recalled the Fibonacci numbers are: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64007" y="1390392"/>
                <a:ext cx="8611263" cy="2789225"/>
              </a:xfrm>
              <a:prstGeom prst="rect">
                <a:avLst/>
              </a:prstGeom>
              <a:blipFill>
                <a:blip r:embed="rId2"/>
                <a:stretch>
                  <a:fillRect l="-920" t="-1528"/>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236296462"/>
              </p:ext>
            </p:extLst>
          </p:nvPr>
        </p:nvGraphicFramePr>
        <p:xfrm>
          <a:off x="1764007" y="4623946"/>
          <a:ext cx="8189514" cy="669290"/>
        </p:xfrm>
        <a:graphic>
          <a:graphicData uri="http://schemas.openxmlformats.org/drawingml/2006/table">
            <a:tbl>
              <a:tblPr firstRow="1" firstCol="1" bandRow="1">
                <a:tableStyleId>{5C22544A-7EE6-4342-B048-85BDC9FD1C3A}</a:tableStyleId>
              </a:tblPr>
              <a:tblGrid>
                <a:gridCol w="638072">
                  <a:extLst>
                    <a:ext uri="{9D8B030D-6E8A-4147-A177-3AD203B41FA5}">
                      <a16:colId xmlns:a16="http://schemas.microsoft.com/office/drawing/2014/main" val="20000"/>
                    </a:ext>
                  </a:extLst>
                </a:gridCol>
                <a:gridCol w="580738">
                  <a:extLst>
                    <a:ext uri="{9D8B030D-6E8A-4147-A177-3AD203B41FA5}">
                      <a16:colId xmlns:a16="http://schemas.microsoft.com/office/drawing/2014/main" val="20001"/>
                    </a:ext>
                  </a:extLst>
                </a:gridCol>
                <a:gridCol w="580738">
                  <a:extLst>
                    <a:ext uri="{9D8B030D-6E8A-4147-A177-3AD203B41FA5}">
                      <a16:colId xmlns:a16="http://schemas.microsoft.com/office/drawing/2014/main" val="20002"/>
                    </a:ext>
                  </a:extLst>
                </a:gridCol>
                <a:gridCol w="580738">
                  <a:extLst>
                    <a:ext uri="{9D8B030D-6E8A-4147-A177-3AD203B41FA5}">
                      <a16:colId xmlns:a16="http://schemas.microsoft.com/office/drawing/2014/main" val="20003"/>
                    </a:ext>
                  </a:extLst>
                </a:gridCol>
                <a:gridCol w="581662">
                  <a:extLst>
                    <a:ext uri="{9D8B030D-6E8A-4147-A177-3AD203B41FA5}">
                      <a16:colId xmlns:a16="http://schemas.microsoft.com/office/drawing/2014/main" val="20004"/>
                    </a:ext>
                  </a:extLst>
                </a:gridCol>
                <a:gridCol w="581662">
                  <a:extLst>
                    <a:ext uri="{9D8B030D-6E8A-4147-A177-3AD203B41FA5}">
                      <a16:colId xmlns:a16="http://schemas.microsoft.com/office/drawing/2014/main" val="20005"/>
                    </a:ext>
                  </a:extLst>
                </a:gridCol>
                <a:gridCol w="580738">
                  <a:extLst>
                    <a:ext uri="{9D8B030D-6E8A-4147-A177-3AD203B41FA5}">
                      <a16:colId xmlns:a16="http://schemas.microsoft.com/office/drawing/2014/main" val="20006"/>
                    </a:ext>
                  </a:extLst>
                </a:gridCol>
                <a:gridCol w="580738">
                  <a:extLst>
                    <a:ext uri="{9D8B030D-6E8A-4147-A177-3AD203B41FA5}">
                      <a16:colId xmlns:a16="http://schemas.microsoft.com/office/drawing/2014/main" val="20007"/>
                    </a:ext>
                  </a:extLst>
                </a:gridCol>
                <a:gridCol w="580738">
                  <a:extLst>
                    <a:ext uri="{9D8B030D-6E8A-4147-A177-3AD203B41FA5}">
                      <a16:colId xmlns:a16="http://schemas.microsoft.com/office/drawing/2014/main" val="20008"/>
                    </a:ext>
                  </a:extLst>
                </a:gridCol>
                <a:gridCol w="580738">
                  <a:extLst>
                    <a:ext uri="{9D8B030D-6E8A-4147-A177-3AD203B41FA5}">
                      <a16:colId xmlns:a16="http://schemas.microsoft.com/office/drawing/2014/main" val="20009"/>
                    </a:ext>
                  </a:extLst>
                </a:gridCol>
                <a:gridCol w="580738">
                  <a:extLst>
                    <a:ext uri="{9D8B030D-6E8A-4147-A177-3AD203B41FA5}">
                      <a16:colId xmlns:a16="http://schemas.microsoft.com/office/drawing/2014/main" val="20010"/>
                    </a:ext>
                  </a:extLst>
                </a:gridCol>
                <a:gridCol w="580738">
                  <a:extLst>
                    <a:ext uri="{9D8B030D-6E8A-4147-A177-3AD203B41FA5}">
                      <a16:colId xmlns:a16="http://schemas.microsoft.com/office/drawing/2014/main" val="20011"/>
                    </a:ext>
                  </a:extLst>
                </a:gridCol>
                <a:gridCol w="580738">
                  <a:extLst>
                    <a:ext uri="{9D8B030D-6E8A-4147-A177-3AD203B41FA5}">
                      <a16:colId xmlns:a16="http://schemas.microsoft.com/office/drawing/2014/main" val="20012"/>
                    </a:ext>
                  </a:extLst>
                </a:gridCol>
                <a:gridCol w="580738">
                  <a:extLst>
                    <a:ext uri="{9D8B030D-6E8A-4147-A177-3AD203B41FA5}">
                      <a16:colId xmlns:a16="http://schemas.microsoft.com/office/drawing/2014/main" val="20013"/>
                    </a:ext>
                  </a:extLst>
                </a:gridCol>
              </a:tblGrid>
              <a:tr h="257175">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k=0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6</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5257">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F=0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142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230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54796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757335321"/>
                  </p:ext>
                </p:extLst>
              </p:nvPr>
            </p:nvGraphicFramePr>
            <p:xfrm>
              <a:off x="1400034" y="578033"/>
              <a:ext cx="10141176" cy="5178759"/>
            </p:xfrm>
            <a:graphic>
              <a:graphicData uri="http://schemas.openxmlformats.org/drawingml/2006/table">
                <a:tbl>
                  <a:tblPr firstRow="1" firstCol="1" bandRow="1">
                    <a:tableStyleId>{5C22544A-7EE6-4342-B048-85BDC9FD1C3A}</a:tableStyleId>
                  </a:tblPr>
                  <a:tblGrid>
                    <a:gridCol w="527033">
                      <a:extLst>
                        <a:ext uri="{9D8B030D-6E8A-4147-A177-3AD203B41FA5}">
                          <a16:colId xmlns:a16="http://schemas.microsoft.com/office/drawing/2014/main" val="20000"/>
                        </a:ext>
                      </a:extLst>
                    </a:gridCol>
                    <a:gridCol w="1037216">
                      <a:extLst>
                        <a:ext uri="{9D8B030D-6E8A-4147-A177-3AD203B41FA5}">
                          <a16:colId xmlns:a16="http://schemas.microsoft.com/office/drawing/2014/main" val="20001"/>
                        </a:ext>
                      </a:extLst>
                    </a:gridCol>
                    <a:gridCol w="1428229">
                      <a:extLst>
                        <a:ext uri="{9D8B030D-6E8A-4147-A177-3AD203B41FA5}">
                          <a16:colId xmlns:a16="http://schemas.microsoft.com/office/drawing/2014/main" val="20002"/>
                        </a:ext>
                      </a:extLst>
                    </a:gridCol>
                    <a:gridCol w="1443342">
                      <a:extLst>
                        <a:ext uri="{9D8B030D-6E8A-4147-A177-3AD203B41FA5}">
                          <a16:colId xmlns:a16="http://schemas.microsoft.com/office/drawing/2014/main" val="2094918682"/>
                        </a:ext>
                      </a:extLst>
                    </a:gridCol>
                    <a:gridCol w="1443342">
                      <a:extLst>
                        <a:ext uri="{9D8B030D-6E8A-4147-A177-3AD203B41FA5}">
                          <a16:colId xmlns:a16="http://schemas.microsoft.com/office/drawing/2014/main" val="20003"/>
                        </a:ext>
                      </a:extLst>
                    </a:gridCol>
                    <a:gridCol w="1499133">
                      <a:extLst>
                        <a:ext uri="{9D8B030D-6E8A-4147-A177-3AD203B41FA5}">
                          <a16:colId xmlns:a16="http://schemas.microsoft.com/office/drawing/2014/main" val="20004"/>
                        </a:ext>
                      </a:extLst>
                    </a:gridCol>
                    <a:gridCol w="1486606">
                      <a:extLst>
                        <a:ext uri="{9D8B030D-6E8A-4147-A177-3AD203B41FA5}">
                          <a16:colId xmlns:a16="http://schemas.microsoft.com/office/drawing/2014/main" val="20005"/>
                        </a:ext>
                      </a:extLst>
                    </a:gridCol>
                    <a:gridCol w="1276275">
                      <a:extLst>
                        <a:ext uri="{9D8B030D-6E8A-4147-A177-3AD203B41FA5}">
                          <a16:colId xmlns:a16="http://schemas.microsoft.com/office/drawing/2014/main" val="20006"/>
                        </a:ext>
                      </a:extLst>
                    </a:gridCol>
                  </a:tblGrid>
                  <a:tr h="1289520">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0000"/>
                            </a:lnSpc>
                            <a:spcBef>
                              <a:spcPts val="0"/>
                            </a:spcBef>
                            <a:spcAft>
                              <a:spcPts val="0"/>
                            </a:spcAft>
                          </a:pPr>
                          <a14:m>
                            <m:oMathPara xmlns:m="http://schemas.openxmlformats.org/officeDocument/2006/math">
                              <m:oMathParaPr>
                                <m:jc m:val="centerGroup"/>
                              </m:oMathParaPr>
                              <m:oMath xmlns:m="http://schemas.openxmlformats.org/officeDocument/2006/math">
                                <m:rad>
                                  <m:radPr>
                                    <m:degHide m:val="on"/>
                                    <m:ctrlPr>
                                      <a:rPr lang="en-US" sz="1800" b="1" i="1" smtClean="0">
                                        <a:solidFill>
                                          <a:srgbClr val="FF0000"/>
                                        </a:solidFill>
                                        <a:effectLst/>
                                        <a:latin typeface="Cambria Math" panose="02040503050406030204" pitchFamily="18" charset="0"/>
                                        <a:cs typeface="Courier New" panose="02070309020205020404" pitchFamily="49" charset="0"/>
                                      </a:rPr>
                                    </m:ctrlPr>
                                  </m:radPr>
                                  <m:deg/>
                                  <m:e>
                                    <m:r>
                                      <a:rPr lang="en-US" sz="1800" b="1" i="1">
                                        <a:solidFill>
                                          <a:srgbClr val="FF0000"/>
                                        </a:solidFill>
                                        <a:effectLst/>
                                        <a:latin typeface="Cambria Math" panose="02040503050406030204" pitchFamily="18" charset="0"/>
                                        <a:ea typeface="Calibri" panose="020F0502020204030204" pitchFamily="34" charset="0"/>
                                        <a:cs typeface="Courier New" panose="02070309020205020404" pitchFamily="49" charset="0"/>
                                      </a:rPr>
                                      <m:t>𝟓</m:t>
                                    </m:r>
                                  </m:e>
                                </m:rad>
                                <m:r>
                                  <a:rPr lang="en-US" sz="1800" b="1" i="1" smtClean="0">
                                    <a:solidFill>
                                      <a:srgbClr val="FF0000"/>
                                    </a:solidFill>
                                    <a:effectLst/>
                                    <a:latin typeface="Cambria Math" panose="02040503050406030204" pitchFamily="18" charset="0"/>
                                    <a:ea typeface="Calibri" panose="020F0502020204030204" pitchFamily="34" charset="0"/>
                                    <a:cs typeface="Courier New" panose="02070309020205020404" pitchFamily="49" charset="0"/>
                                  </a:rPr>
                                  <m:t>=</m:t>
                                </m:r>
                              </m:oMath>
                            </m:oMathPara>
                          </a14:m>
                          <a:endParaRPr lang="en-US" sz="1800" b="1" dirty="0">
                            <a:solidFill>
                              <a:srgbClr val="FF0000"/>
                            </a:solidFill>
                            <a:effectLst/>
                            <a:latin typeface="Times New Roman" panose="02020603050405020304" pitchFamily="18" charset="0"/>
                            <a:ea typeface="Calibri" panose="020F0502020204030204" pitchFamily="34" charset="0"/>
                            <a:cs typeface="Courier New" panose="02070309020205020404" pitchFamily="49" charset="0"/>
                          </a:endParaRPr>
                        </a:p>
                        <a:p>
                          <a:pPr marL="0" marR="0" algn="r">
                            <a:lnSpc>
                              <a:spcPct val="100000"/>
                            </a:lnSpc>
                            <a:spcBef>
                              <a:spcPts val="0"/>
                            </a:spcBef>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2.236067977</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F(n) = </a:t>
                          </a:r>
                        </a:p>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1800" b="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en-US" sz="1800" b="1" i="1" smtClean="0">
                                        <a:solidFill>
                                          <a:srgbClr val="FF0000"/>
                                        </a:solidFill>
                                        <a:effectLst/>
                                        <a:latin typeface="Cambria Math" panose="02040503050406030204" pitchFamily="18" charset="0"/>
                                      </a:rPr>
                                    </m:ctrlPr>
                                  </m:fPr>
                                  <m:num>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𝟏</m:t>
                                    </m:r>
                                  </m:num>
                                  <m:den>
                                    <m:rad>
                                      <m:radPr>
                                        <m:degHide m:val="on"/>
                                        <m:ctrlPr>
                                          <a:rPr lang="en-US" sz="1800" b="1" i="1">
                                            <a:solidFill>
                                              <a:srgbClr val="FF0000"/>
                                            </a:solidFill>
                                            <a:effectLst/>
                                            <a:latin typeface="Cambria Math" panose="02040503050406030204" pitchFamily="18" charset="0"/>
                                          </a:rPr>
                                        </m:ctrlPr>
                                      </m:radPr>
                                      <m:deg/>
                                      <m:e>
                                        <m:r>
                                          <a:rPr lang="en-US" sz="1800" b="1"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𝟓</m:t>
                                        </m:r>
                                      </m:e>
                                    </m:rad>
                                  </m:den>
                                </m:f>
                                <m:r>
                                  <a:rPr lang="en-US" sz="1800" b="1"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rgbClr val="FF0000"/>
                            </a:solidFill>
                          </a:endParaRPr>
                        </a:p>
                        <a:p>
                          <a:pPr marL="0" marR="0" algn="r">
                            <a:lnSpc>
                              <a:spcPct val="100000"/>
                            </a:lnSpc>
                            <a:spcBef>
                              <a:spcPts val="0"/>
                            </a:spcBef>
                            <a:spcAft>
                              <a:spcPts val="0"/>
                            </a:spcAft>
                          </a:pPr>
                          <a:r>
                            <a:rPr lang="en-US" sz="1800" dirty="0">
                              <a:solidFill>
                                <a:srgbClr val="FF0000"/>
                              </a:solidFill>
                              <a:effectLst/>
                              <a:latin typeface="Times New Roman" panose="02020603050405020304" pitchFamily="18" charset="0"/>
                              <a:cs typeface="Times New Roman" panose="02020603050405020304" pitchFamily="18" charset="0"/>
                            </a:rPr>
                            <a:t>0.447213595</a:t>
                          </a:r>
                          <a:endParaRPr lang="en-US" sz="1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F(n)=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77323">
                    <a:tc>
                      <a:txBody>
                        <a:bodyPr/>
                        <a:lstStyle/>
                        <a:p>
                          <a:pPr marL="0" marR="0">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Ø</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𝟓</m:t>
                                      </m:r>
                                    </m:e>
                                  </m:ra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0000"/>
                            </a:lnSpc>
                            <a:spcBef>
                              <a:spcPts val="0"/>
                            </a:spcBef>
                            <a:spcAft>
                              <a:spcPts val="0"/>
                            </a:spcAft>
                          </a:pP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r>
                            <a:rPr lang="en-US" sz="2000" baseline="30000" dirty="0">
                              <a:solidFill>
                                <a:schemeClr val="tx1"/>
                              </a:solidFill>
                              <a:effectLst/>
                              <a:latin typeface="Times New Roman" panose="02020603050405020304" pitchFamily="18" charset="0"/>
                              <a:cs typeface="Times New Roman" panose="02020603050405020304" pitchFamily="18" charset="0"/>
                            </a:rPr>
                            <a:t> </a:t>
                          </a:r>
                          <a:r>
                            <a:rPr lang="en-US" sz="2000" baseline="0" dirty="0">
                              <a:solidFill>
                                <a:schemeClr val="tx1"/>
                              </a:solidFill>
                              <a:effectLst/>
                              <a:latin typeface="Times New Roman" panose="02020603050405020304" pitchFamily="18" charset="0"/>
                              <a:cs typeface="Times New Roman" panose="02020603050405020304" pitchFamily="18" charset="0"/>
                            </a:rPr>
                            <a:t>/</a:t>
                          </a:r>
                          <a14:m>
                            <m:oMath xmlns:m="http://schemas.openxmlformats.org/officeDocument/2006/math">
                              <m:rad>
                                <m:radPr>
                                  <m:degHide m:val="on"/>
                                  <m:ctrlPr>
                                    <a:rPr lang="en-US" sz="2000" b="1" i="1" smtClean="0">
                                      <a:solidFill>
                                        <a:srgbClr val="FF0000"/>
                                      </a:solidFill>
                                      <a:effectLst/>
                                      <a:latin typeface="Cambria Math" panose="02040503050406030204" pitchFamily="18" charset="0"/>
                                      <a:cs typeface="Courier New" panose="02070309020205020404" pitchFamily="49" charset="0"/>
                                    </a:rPr>
                                  </m:ctrlPr>
                                </m:radPr>
                                <m:deg/>
                                <m:e>
                                  <m:r>
                                    <a:rPr lang="en-US" sz="2000" b="1" i="1">
                                      <a:solidFill>
                                        <a:srgbClr val="FF0000"/>
                                      </a:solidFill>
                                      <a:effectLst/>
                                      <a:latin typeface="Cambria Math" panose="02040503050406030204" pitchFamily="18" charset="0"/>
                                      <a:ea typeface="Calibri" panose="020F0502020204030204" pitchFamily="34" charset="0"/>
                                      <a:cs typeface="Courier New" panose="02070309020205020404" pitchFamily="49" charset="0"/>
                                    </a:rPr>
                                    <m:t>𝟓</m:t>
                                  </m:r>
                                </m:e>
                              </m:rad>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 </a:t>
                          </a:r>
                        </a:p>
                        <a:p>
                          <a:pPr marL="0" marR="0" algn="ctr">
                            <a:lnSpc>
                              <a:spcPct val="100000"/>
                            </a:lnSpc>
                            <a:spcBef>
                              <a:spcPts val="0"/>
                            </a:spcBef>
                            <a:spcAft>
                              <a:spcPts val="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0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2000" b="1" i="1">
                                      <a:effectLst/>
                                      <a:latin typeface="Cambria Math" panose="02040503050406030204" pitchFamily="18" charset="0"/>
                                      <a:ea typeface="Calibri" panose="020F0502020204030204" pitchFamily="34" charset="0"/>
                                      <a:cs typeface="Times New Roman" panose="02020603050405020304" pitchFamily="18" charset="0"/>
                                    </a:rPr>
                                    <m:t> − </m:t>
                                  </m:r>
                                  <m:rad>
                                    <m:radPr>
                                      <m:degHide m:val="on"/>
                                      <m:ctrlPr>
                                        <a:rPr lang="en-US" sz="2000" b="1"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000" b="1" i="1">
                                          <a:effectLst/>
                                          <a:latin typeface="Cambria Math" panose="02040503050406030204" pitchFamily="18" charset="0"/>
                                          <a:ea typeface="Calibri" panose="020F0502020204030204" pitchFamily="34" charset="0"/>
                                          <a:cs typeface="Times New Roman" panose="02020603050405020304" pitchFamily="18" charset="0"/>
                                        </a:rPr>
                                        <m:t>𝟓</m:t>
                                      </m:r>
                                    </m:e>
                                  </m:rad>
                                </m:num>
                                <m:den>
                                  <m:r>
                                    <a:rPr lang="en-US" sz="2000" b="1" i="1">
                                      <a:effectLst/>
                                      <a:latin typeface="Cambria Math" panose="02040503050406030204" pitchFamily="18" charset="0"/>
                                      <a:ea typeface="Calibri" panose="020F0502020204030204" pitchFamily="34" charset="0"/>
                                      <a:cs typeface="Times New Roman" panose="02020603050405020304" pitchFamily="18" charset="0"/>
                                    </a:rPr>
                                    <m:t>𝟐</m:t>
                                  </m:r>
                                </m:den>
                              </m:f>
                            </m:oMath>
                          </a14:m>
                          <a:r>
                            <a:rPr lang="en-US" sz="2000" baseline="30000" dirty="0">
                              <a:solidFill>
                                <a:schemeClr val="tx1"/>
                              </a:solidFill>
                              <a:effectLst/>
                              <a:latin typeface="Times New Roman" panose="02020603050405020304" pitchFamily="18" charset="0"/>
                              <a:cs typeface="Times New Roman" panose="02020603050405020304" pitchFamily="18" charset="0"/>
                            </a:rPr>
                            <a:t>  </a:t>
                          </a:r>
                          <a:r>
                            <a:rPr lang="en-US" sz="2000" dirty="0">
                              <a:solidFill>
                                <a:schemeClr val="tx1"/>
                              </a:solidFill>
                              <a:effectLst/>
                              <a:latin typeface="Times New Roman" panose="02020603050405020304" pitchFamily="18" charset="0"/>
                              <a:cs typeface="Times New Roman" panose="02020603050405020304" pitchFamily="18" charset="0"/>
                            </a:rPr>
                            <a:t>                </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000" baseline="30000" dirty="0">
                              <a:solidFill>
                                <a:schemeClr val="tx1"/>
                              </a:solidFill>
                              <a:effectLst/>
                              <a:latin typeface="Times New Roman" panose="02020603050405020304" pitchFamily="18" charset="0"/>
                              <a:cs typeface="Times New Roman" panose="02020603050405020304" pitchFamily="18" charset="0"/>
                            </a:rPr>
                            <a:t> 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  -  </a:t>
                          </a: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14:m>
                            <m:oMath xmlns:m="http://schemas.openxmlformats.org/officeDocument/2006/math">
                              <m:f>
                                <m:fPr>
                                  <m:ctrlPr>
                                    <a:rPr lang="en-US" sz="2000" i="1" smtClean="0">
                                      <a:solidFill>
                                        <a:schemeClr val="tx1"/>
                                      </a:solidFill>
                                      <a:effectLst/>
                                      <a:latin typeface="Cambria Math" panose="02040503050406030204" pitchFamily="18" charset="0"/>
                                    </a:rPr>
                                  </m:ctrlPr>
                                </m:fPr>
                                <m:num>
                                  <m:r>
                                    <a:rPr lang="en-US" sz="2000">
                                      <a:solidFill>
                                        <a:schemeClr val="tx1"/>
                                      </a:solidFill>
                                      <a:effectLst/>
                                      <a:latin typeface="Cambria Math" panose="02040503050406030204" pitchFamily="18" charset="0"/>
                                    </a:rPr>
                                    <m:t>𝟏</m:t>
                                  </m:r>
                                </m:num>
                                <m:den>
                                  <m:rad>
                                    <m:radPr>
                                      <m:degHide m:val="on"/>
                                      <m:ctrlPr>
                                        <a:rPr lang="en-US" sz="2000" i="1">
                                          <a:solidFill>
                                            <a:schemeClr val="tx1"/>
                                          </a:solidFill>
                                          <a:effectLst/>
                                          <a:latin typeface="Cambria Math" panose="02040503050406030204" pitchFamily="18" charset="0"/>
                                        </a:rPr>
                                      </m:ctrlPr>
                                    </m:radPr>
                                    <m:deg/>
                                    <m:e>
                                      <m:r>
                                        <a:rPr lang="en-US" sz="2000">
                                          <a:solidFill>
                                            <a:schemeClr val="tx1"/>
                                          </a:solidFill>
                                          <a:effectLst/>
                                          <a:latin typeface="Cambria Math" panose="02040503050406030204" pitchFamily="18" charset="0"/>
                                        </a:rPr>
                                        <m:t>𝟓</m:t>
                                      </m:r>
                                    </m:e>
                                  </m:rad>
                                  <m:r>
                                    <a:rPr lang="en-US" sz="2000">
                                      <a:solidFill>
                                        <a:schemeClr val="tx1"/>
                                      </a:solidFill>
                                      <a:effectLst/>
                                      <a:latin typeface="Cambria Math" panose="02040503050406030204" pitchFamily="18" charset="0"/>
                                    </a:rPr>
                                    <m:t> </m:t>
                                  </m:r>
                                </m:den>
                              </m:f>
                            </m:oMath>
                          </a14:m>
                          <a:r>
                            <a:rPr lang="en-US" sz="2000" dirty="0">
                              <a:solidFill>
                                <a:schemeClr val="tx1"/>
                              </a:solidFill>
                              <a:effectLst/>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a:solidFill>
                                <a:schemeClr val="tx1"/>
                              </a:solidFill>
                              <a:effectLst/>
                              <a:latin typeface="Times New Roman" panose="02020603050405020304" pitchFamily="18" charset="0"/>
                              <a:cs typeface="Times New Roman" panose="02020603050405020304" pitchFamily="18" charset="0"/>
                            </a:rPr>
                            <a:t>n</a:t>
                          </a:r>
                          <a:r>
                            <a:rPr lang="en-US" sz="2000" dirty="0">
                              <a:solidFill>
                                <a:schemeClr val="tx1"/>
                              </a:solidFill>
                              <a:effectLst/>
                              <a:latin typeface="Times New Roman" panose="02020603050405020304" pitchFamily="18" charset="0"/>
                              <a:cs typeface="Times New Roman" panose="02020603050405020304" pitchFamily="18" charset="0"/>
                            </a:rPr>
                            <a:t>-</a:t>
                          </a:r>
                          <a14:m>
                            <m:oMath xmlns:m="http://schemas.openxmlformats.org/officeDocument/2006/math">
                              <m:acc>
                                <m:accPr>
                                  <m:chr m:val="̂"/>
                                  <m:ctrlPr>
                                    <a:rPr lang="en-US" sz="2000" i="1" smtClean="0">
                                      <a:latin typeface="Cambria Math" panose="02040503050406030204" pitchFamily="18" charset="0"/>
                                      <a:cs typeface="Times New Roman" panose="02020603050405020304" pitchFamily="18" charset="0"/>
                                    </a:rPr>
                                  </m:ctrlPr>
                                </m:accPr>
                                <m:e>
                                  <m:r>
                                    <m:rPr>
                                      <m:nor/>
                                    </m:rPr>
                                    <a:rPr lang="en-US" sz="20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000" baseline="30000" dirty="0">
                              <a:solidFill>
                                <a:schemeClr val="tx1"/>
                              </a:solidFill>
                              <a:effectLst/>
                              <a:latin typeface="Times New Roman" panose="02020603050405020304" pitchFamily="18" charset="0"/>
                              <a:cs typeface="Times New Roman" panose="02020603050405020304" pitchFamily="18" charset="0"/>
                            </a:rPr>
                            <a:t> n</a:t>
                          </a:r>
                          <a:r>
                            <a:rPr lang="en-US" sz="2000" dirty="0">
                              <a:solidFill>
                                <a:schemeClr val="tx1"/>
                              </a:solidFill>
                              <a:effectLst/>
                              <a:latin typeface="Times New Roman" panose="02020603050405020304" pitchFamily="18" charset="0"/>
                              <a:cs typeface="Times New Roman" panose="02020603050405020304" pitchFamily="18" charset="0"/>
                            </a:rPr>
                            <a:t>)</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655828">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1.61803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2.618021081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1.170815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-0.61803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0.381961081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2.23606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0.99999643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13652">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4.23603665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1.894413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-0.236063407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4.472100056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1.99998395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55828">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6.85403438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3.065217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0.145894267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6.708140113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2.99997146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30780">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5</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11.09003325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4.959614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-0.090167034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11.18020028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4.99993757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655828">
                    <a:tc>
                      <a:txBody>
                        <a:bodyPr/>
                        <a:lstStyle/>
                        <a:p>
                          <a:pPr marL="0" marR="0" algn="r">
                            <a:lnSpc>
                              <a:spcPct val="107000"/>
                            </a:lnSpc>
                            <a:spcBef>
                              <a:spcPts val="0"/>
                            </a:spcBef>
                            <a:spcAft>
                              <a:spcPts val="800"/>
                            </a:spcAft>
                          </a:pPr>
                          <a:r>
                            <a:rPr lang="en-US" sz="2000" dirty="0">
                              <a:solidFill>
                                <a:srgbClr val="0000FF"/>
                              </a:solidFill>
                              <a:effectLst/>
                              <a:latin typeface="Times New Roman" panose="02020603050405020304" pitchFamily="18" charset="0"/>
                              <a:cs typeface="Times New Roman" panose="02020603050405020304" pitchFamily="18" charset="0"/>
                            </a:rPr>
                            <a:t>6</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17.94400650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8.024804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0.055725932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17.88828056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rgbClr val="0000FF"/>
                              </a:solidFill>
                              <a:effectLst/>
                              <a:latin typeface="Times New Roman" panose="02020603050405020304" pitchFamily="18" charset="0"/>
                              <a:cs typeface="Times New Roman" panose="02020603050405020304" pitchFamily="18" charset="0"/>
                            </a:rPr>
                            <a:t>7.99988227</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757335321"/>
                  </p:ext>
                </p:extLst>
              </p:nvPr>
            </p:nvGraphicFramePr>
            <p:xfrm>
              <a:off x="1400034" y="578033"/>
              <a:ext cx="10141176" cy="5178759"/>
            </p:xfrm>
            <a:graphic>
              <a:graphicData uri="http://schemas.openxmlformats.org/drawingml/2006/table">
                <a:tbl>
                  <a:tblPr firstRow="1" firstCol="1" bandRow="1">
                    <a:tableStyleId>{5C22544A-7EE6-4342-B048-85BDC9FD1C3A}</a:tableStyleId>
                  </a:tblPr>
                  <a:tblGrid>
                    <a:gridCol w="527033">
                      <a:extLst>
                        <a:ext uri="{9D8B030D-6E8A-4147-A177-3AD203B41FA5}">
                          <a16:colId xmlns:a16="http://schemas.microsoft.com/office/drawing/2014/main" val="20000"/>
                        </a:ext>
                      </a:extLst>
                    </a:gridCol>
                    <a:gridCol w="1037216">
                      <a:extLst>
                        <a:ext uri="{9D8B030D-6E8A-4147-A177-3AD203B41FA5}">
                          <a16:colId xmlns:a16="http://schemas.microsoft.com/office/drawing/2014/main" val="20001"/>
                        </a:ext>
                      </a:extLst>
                    </a:gridCol>
                    <a:gridCol w="1428229">
                      <a:extLst>
                        <a:ext uri="{9D8B030D-6E8A-4147-A177-3AD203B41FA5}">
                          <a16:colId xmlns:a16="http://schemas.microsoft.com/office/drawing/2014/main" val="20002"/>
                        </a:ext>
                      </a:extLst>
                    </a:gridCol>
                    <a:gridCol w="1443342">
                      <a:extLst>
                        <a:ext uri="{9D8B030D-6E8A-4147-A177-3AD203B41FA5}">
                          <a16:colId xmlns:a16="http://schemas.microsoft.com/office/drawing/2014/main" val="2094918682"/>
                        </a:ext>
                      </a:extLst>
                    </a:gridCol>
                    <a:gridCol w="1443342">
                      <a:extLst>
                        <a:ext uri="{9D8B030D-6E8A-4147-A177-3AD203B41FA5}">
                          <a16:colId xmlns:a16="http://schemas.microsoft.com/office/drawing/2014/main" val="20003"/>
                        </a:ext>
                      </a:extLst>
                    </a:gridCol>
                    <a:gridCol w="1499133">
                      <a:extLst>
                        <a:ext uri="{9D8B030D-6E8A-4147-A177-3AD203B41FA5}">
                          <a16:colId xmlns:a16="http://schemas.microsoft.com/office/drawing/2014/main" val="20004"/>
                        </a:ext>
                      </a:extLst>
                    </a:gridCol>
                    <a:gridCol w="1486606">
                      <a:extLst>
                        <a:ext uri="{9D8B030D-6E8A-4147-A177-3AD203B41FA5}">
                          <a16:colId xmlns:a16="http://schemas.microsoft.com/office/drawing/2014/main" val="20005"/>
                        </a:ext>
                      </a:extLst>
                    </a:gridCol>
                    <a:gridCol w="1276275">
                      <a:extLst>
                        <a:ext uri="{9D8B030D-6E8A-4147-A177-3AD203B41FA5}">
                          <a16:colId xmlns:a16="http://schemas.microsoft.com/office/drawing/2014/main" val="20006"/>
                        </a:ext>
                      </a:extLst>
                    </a:gridCol>
                  </a:tblGrid>
                  <a:tr h="1289520">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10256" t="-472" r="-502564" b="-313208"/>
                          </a:stretch>
                        </a:blipFill>
                      </a:tcPr>
                    </a:tc>
                    <a:tc>
                      <a:txBody>
                        <a:bodyPr/>
                        <a:lstStyle/>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F(n) = </a:t>
                          </a:r>
                        </a:p>
                        <a:p>
                          <a:pPr marL="0" marR="0" algn="ctr">
                            <a:lnSpc>
                              <a:spcPct val="100000"/>
                            </a:lnSpc>
                            <a:spcBef>
                              <a:spcPts val="0"/>
                            </a:spcBef>
                            <a:spcAft>
                              <a:spcPts val="0"/>
                            </a:spcAft>
                          </a:pP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a:t>
                          </a:r>
                          <a:r>
                            <a:rPr lang="en-US" sz="1800" b="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Ø</a:t>
                          </a:r>
                          <a:r>
                            <a:rPr lang="en-US" sz="1800" b="0" baseline="30000"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n</a:t>
                          </a:r>
                          <a:r>
                            <a:rPr lang="en-US" sz="1800" b="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)/√5 </a:t>
                          </a:r>
                          <a:endParaRPr lang="en-US" sz="1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7595" t="-472" r="-296203" b="-313208"/>
                          </a:stretch>
                        </a:blip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F(n)=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877323">
                    <a:tc>
                      <a:txBody>
                        <a:bodyPr/>
                        <a:lstStyle/>
                        <a:p>
                          <a:pPr marL="0" marR="0">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765" t="-147917" r="-829412" b="-361111"/>
                          </a:stretch>
                        </a:blipFill>
                      </a:tcPr>
                    </a:tc>
                    <a:tc>
                      <a:txBody>
                        <a:bodyPr/>
                        <a:lstStyle/>
                        <a:p>
                          <a:pPr marL="0" marR="0" algn="ct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Calibri" panose="020F0502020204030204" pitchFamily="34" charset="0"/>
                              <a:cs typeface="Times New Roman" panose="02020603050405020304" pitchFamily="18" charset="0"/>
                            </a:rPr>
                            <a:t>Ø</a:t>
                          </a:r>
                          <a:r>
                            <a:rPr lang="en-US" sz="2000" baseline="30000" dirty="0" err="1">
                              <a:solidFill>
                                <a:schemeClr val="tx1"/>
                              </a:solidFill>
                              <a:effectLst/>
                              <a:latin typeface="Times New Roman" panose="02020603050405020304" pitchFamily="18" charset="0"/>
                              <a:cs typeface="Times New Roman" panose="02020603050405020304" pitchFamily="18" charset="0"/>
                            </a:rPr>
                            <a:t>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7595" t="-147917" r="-396203"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7595" t="-147917" r="-296203"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92683" t="-147917" r="-185366"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6721" t="-147917" r="-86885" b="-361111"/>
                          </a:stretch>
                        </a:blipFill>
                      </a:tcPr>
                    </a:tc>
                    <a:tc>
                      <a:txBody>
                        <a:bodyPr/>
                        <a:lstStyle/>
                        <a:p>
                          <a:endParaRPr lang="en-US"/>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3333" t="-147917" r="-952" b="-361111"/>
                          </a:stretch>
                        </a:blipFill>
                      </a:tcPr>
                    </a:tc>
                    <a:extLst>
                      <a:ext uri="{0D108BD9-81ED-4DB2-BD59-A6C34878D82A}">
                        <a16:rowId xmlns:a16="http://schemas.microsoft.com/office/drawing/2014/main" val="10001"/>
                      </a:ext>
                    </a:extLst>
                  </a:tr>
                  <a:tr h="655828">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2</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2000" dirty="0">
                              <a:solidFill>
                                <a:schemeClr val="tx1"/>
                              </a:solidFill>
                              <a:effectLst/>
                              <a:latin typeface="Times New Roman" panose="02020603050405020304" pitchFamily="18" charset="0"/>
                              <a:cs typeface="Times New Roman" panose="02020603050405020304" pitchFamily="18" charset="0"/>
                            </a:rPr>
                            <a:t>1.61803</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2.618021081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1.170815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-0.61803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0.381961081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2.23606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0.99999643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513652">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3</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4.23603665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1.894413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-0.236063407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4.472100056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1.99998395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655828">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4</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6.85403438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3.065217</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0.145894267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6.708140113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2.99997146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530780">
                    <a:tc>
                      <a:txBody>
                        <a:bodyPr/>
                        <a:lstStyle/>
                        <a:p>
                          <a:pPr marL="0" marR="0" algn="r">
                            <a:lnSpc>
                              <a:spcPct val="107000"/>
                            </a:lnSpc>
                            <a:spcBef>
                              <a:spcPts val="0"/>
                            </a:spcBef>
                            <a:spcAft>
                              <a:spcPts val="800"/>
                            </a:spcAft>
                          </a:pPr>
                          <a:r>
                            <a:rPr lang="en-US" sz="2000">
                              <a:solidFill>
                                <a:schemeClr val="tx1"/>
                              </a:solidFill>
                              <a:effectLst/>
                              <a:latin typeface="Times New Roman" panose="02020603050405020304" pitchFamily="18" charset="0"/>
                              <a:cs typeface="Times New Roman" panose="02020603050405020304" pitchFamily="18" charset="0"/>
                            </a:rPr>
                            <a:t>5</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11.09003325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4.959614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-0.090167034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11.18020028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4.99993757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655828">
                    <a:tc>
                      <a:txBody>
                        <a:bodyPr/>
                        <a:lstStyle/>
                        <a:p>
                          <a:pPr marL="0" marR="0" algn="r">
                            <a:lnSpc>
                              <a:spcPct val="107000"/>
                            </a:lnSpc>
                            <a:spcBef>
                              <a:spcPts val="0"/>
                            </a:spcBef>
                            <a:spcAft>
                              <a:spcPts val="800"/>
                            </a:spcAft>
                          </a:pPr>
                          <a:r>
                            <a:rPr lang="en-US" sz="2000" dirty="0">
                              <a:solidFill>
                                <a:srgbClr val="0000FF"/>
                              </a:solidFill>
                              <a:effectLst/>
                              <a:latin typeface="Times New Roman" panose="02020603050405020304" pitchFamily="18" charset="0"/>
                              <a:cs typeface="Times New Roman" panose="02020603050405020304" pitchFamily="18" charset="0"/>
                            </a:rPr>
                            <a:t>6</a:t>
                          </a:r>
                          <a:endPar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pPr>
                          <a:endParaRPr lang="en-US" sz="200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17.94400650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800" b="0" i="0" u="none" strike="noStrike" dirty="0">
                              <a:solidFill>
                                <a:srgbClr val="000000"/>
                              </a:solidFill>
                              <a:effectLst/>
                              <a:latin typeface="Times New Roman" panose="02020603050405020304" pitchFamily="18" charset="0"/>
                              <a:cs typeface="Times New Roman" panose="02020603050405020304" pitchFamily="18" charset="0"/>
                            </a:rPr>
                            <a:t>8.024804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07000"/>
                            </a:lnSpc>
                          </a:pPr>
                          <a:endParaRPr lang="en-US" sz="1800" dirty="0">
                            <a:solidFill>
                              <a:schemeClr val="tx1"/>
                            </a:solidFill>
                            <a:effectLst/>
                            <a:latin typeface="Times New Roman" panose="02020603050405020304" pitchFamily="18"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chemeClr val="tx1"/>
                              </a:solidFill>
                              <a:effectLst/>
                              <a:latin typeface="Times New Roman" panose="02020603050405020304" pitchFamily="18" charset="0"/>
                              <a:cs typeface="Times New Roman" panose="02020603050405020304" pitchFamily="18" charset="0"/>
                            </a:rPr>
                            <a:t>0.055725932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a:solidFill>
                                <a:schemeClr val="tx1"/>
                              </a:solidFill>
                              <a:effectLst/>
                              <a:latin typeface="Times New Roman" panose="02020603050405020304" pitchFamily="18" charset="0"/>
                              <a:cs typeface="Times New Roman" panose="02020603050405020304" pitchFamily="18" charset="0"/>
                            </a:rPr>
                            <a:t>17.88828056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800"/>
                            </a:spcAft>
                          </a:pPr>
                          <a:r>
                            <a:rPr lang="en-US" sz="1800" dirty="0">
                              <a:solidFill>
                                <a:srgbClr val="0000FF"/>
                              </a:solidFill>
                              <a:effectLst/>
                              <a:latin typeface="Times New Roman" panose="02020603050405020304" pitchFamily="18" charset="0"/>
                              <a:cs typeface="Times New Roman" panose="02020603050405020304" pitchFamily="18" charset="0"/>
                            </a:rPr>
                            <a:t>7.99988227</a:t>
                          </a:r>
                          <a:endParaRPr lang="en-US" sz="1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mc:Fallback>
      </mc:AlternateContent>
      <p:sp>
        <p:nvSpPr>
          <p:cNvPr id="5" name="Rectangle 4"/>
          <p:cNvSpPr/>
          <p:nvPr/>
        </p:nvSpPr>
        <p:spPr>
          <a:xfrm>
            <a:off x="3620991" y="1168965"/>
            <a:ext cx="354584" cy="430887"/>
          </a:xfrm>
          <a:prstGeom prst="rect">
            <a:avLst/>
          </a:prstGeom>
        </p:spPr>
        <p:txBody>
          <a:bodyPr wrap="none">
            <a:spAutoFit/>
          </a:bodyPr>
          <a:lstStyle/>
          <a:p>
            <a:r>
              <a:rPr lang="en-US" sz="2200" b="1" dirty="0">
                <a:latin typeface="Courier New" panose="02070309020205020404" pitchFamily="49" charset="0"/>
                <a:ea typeface="Calibri" panose="020F0502020204030204" pitchFamily="34" charset="0"/>
              </a:rPr>
              <a:t> </a:t>
            </a:r>
            <a:endParaRPr lang="en-US" sz="2200" dirty="0"/>
          </a:p>
        </p:txBody>
      </p:sp>
      <p:graphicFrame>
        <p:nvGraphicFramePr>
          <p:cNvPr id="6" name="Table 5"/>
          <p:cNvGraphicFramePr>
            <a:graphicFrameLocks noGrp="1"/>
          </p:cNvGraphicFramePr>
          <p:nvPr>
            <p:extLst>
              <p:ext uri="{D42A27DB-BD31-4B8C-83A1-F6EECF244321}">
                <p14:modId xmlns:p14="http://schemas.microsoft.com/office/powerpoint/2010/main" val="762775195"/>
              </p:ext>
            </p:extLst>
          </p:nvPr>
        </p:nvGraphicFramePr>
        <p:xfrm>
          <a:off x="1524378" y="5926126"/>
          <a:ext cx="8212475" cy="707682"/>
        </p:xfrm>
        <a:graphic>
          <a:graphicData uri="http://schemas.openxmlformats.org/drawingml/2006/table">
            <a:tbl>
              <a:tblPr firstRow="1" firstCol="1" bandRow="1">
                <a:tableStyleId>{5C22544A-7EE6-4342-B048-85BDC9FD1C3A}</a:tableStyleId>
              </a:tblPr>
              <a:tblGrid>
                <a:gridCol w="638072">
                  <a:extLst>
                    <a:ext uri="{9D8B030D-6E8A-4147-A177-3AD203B41FA5}">
                      <a16:colId xmlns:a16="http://schemas.microsoft.com/office/drawing/2014/main" val="20000"/>
                    </a:ext>
                  </a:extLst>
                </a:gridCol>
                <a:gridCol w="580738">
                  <a:extLst>
                    <a:ext uri="{9D8B030D-6E8A-4147-A177-3AD203B41FA5}">
                      <a16:colId xmlns:a16="http://schemas.microsoft.com/office/drawing/2014/main" val="20001"/>
                    </a:ext>
                  </a:extLst>
                </a:gridCol>
                <a:gridCol w="580738">
                  <a:extLst>
                    <a:ext uri="{9D8B030D-6E8A-4147-A177-3AD203B41FA5}">
                      <a16:colId xmlns:a16="http://schemas.microsoft.com/office/drawing/2014/main" val="20002"/>
                    </a:ext>
                  </a:extLst>
                </a:gridCol>
                <a:gridCol w="580738">
                  <a:extLst>
                    <a:ext uri="{9D8B030D-6E8A-4147-A177-3AD203B41FA5}">
                      <a16:colId xmlns:a16="http://schemas.microsoft.com/office/drawing/2014/main" val="20003"/>
                    </a:ext>
                  </a:extLst>
                </a:gridCol>
                <a:gridCol w="581662">
                  <a:extLst>
                    <a:ext uri="{9D8B030D-6E8A-4147-A177-3AD203B41FA5}">
                      <a16:colId xmlns:a16="http://schemas.microsoft.com/office/drawing/2014/main" val="20004"/>
                    </a:ext>
                  </a:extLst>
                </a:gridCol>
                <a:gridCol w="581662">
                  <a:extLst>
                    <a:ext uri="{9D8B030D-6E8A-4147-A177-3AD203B41FA5}">
                      <a16:colId xmlns:a16="http://schemas.microsoft.com/office/drawing/2014/main" val="20005"/>
                    </a:ext>
                  </a:extLst>
                </a:gridCol>
                <a:gridCol w="580738">
                  <a:extLst>
                    <a:ext uri="{9D8B030D-6E8A-4147-A177-3AD203B41FA5}">
                      <a16:colId xmlns:a16="http://schemas.microsoft.com/office/drawing/2014/main" val="20006"/>
                    </a:ext>
                  </a:extLst>
                </a:gridCol>
                <a:gridCol w="580738">
                  <a:extLst>
                    <a:ext uri="{9D8B030D-6E8A-4147-A177-3AD203B41FA5}">
                      <a16:colId xmlns:a16="http://schemas.microsoft.com/office/drawing/2014/main" val="20007"/>
                    </a:ext>
                  </a:extLst>
                </a:gridCol>
                <a:gridCol w="580738">
                  <a:extLst>
                    <a:ext uri="{9D8B030D-6E8A-4147-A177-3AD203B41FA5}">
                      <a16:colId xmlns:a16="http://schemas.microsoft.com/office/drawing/2014/main" val="20008"/>
                    </a:ext>
                  </a:extLst>
                </a:gridCol>
                <a:gridCol w="580738">
                  <a:extLst>
                    <a:ext uri="{9D8B030D-6E8A-4147-A177-3AD203B41FA5}">
                      <a16:colId xmlns:a16="http://schemas.microsoft.com/office/drawing/2014/main" val="20009"/>
                    </a:ext>
                  </a:extLst>
                </a:gridCol>
                <a:gridCol w="580738">
                  <a:extLst>
                    <a:ext uri="{9D8B030D-6E8A-4147-A177-3AD203B41FA5}">
                      <a16:colId xmlns:a16="http://schemas.microsoft.com/office/drawing/2014/main" val="20010"/>
                    </a:ext>
                  </a:extLst>
                </a:gridCol>
                <a:gridCol w="580738">
                  <a:extLst>
                    <a:ext uri="{9D8B030D-6E8A-4147-A177-3AD203B41FA5}">
                      <a16:colId xmlns:a16="http://schemas.microsoft.com/office/drawing/2014/main" val="20011"/>
                    </a:ext>
                  </a:extLst>
                </a:gridCol>
                <a:gridCol w="580738">
                  <a:extLst>
                    <a:ext uri="{9D8B030D-6E8A-4147-A177-3AD203B41FA5}">
                      <a16:colId xmlns:a16="http://schemas.microsoft.com/office/drawing/2014/main" val="20012"/>
                    </a:ext>
                  </a:extLst>
                </a:gridCol>
                <a:gridCol w="603699">
                  <a:extLst>
                    <a:ext uri="{9D8B030D-6E8A-4147-A177-3AD203B41FA5}">
                      <a16:colId xmlns:a16="http://schemas.microsoft.com/office/drawing/2014/main" val="20013"/>
                    </a:ext>
                  </a:extLst>
                </a:gridCol>
              </a:tblGrid>
              <a:tr h="373037">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k=0</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2</a:t>
                      </a:r>
                      <a:endParaRPr lang="en-US"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5</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6</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7</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8</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9</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3685">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F=0</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1" dirty="0">
                          <a:solidFill>
                            <a:schemeClr val="tx1"/>
                          </a:solidFill>
                          <a:effectLst/>
                          <a:latin typeface="Times New Roman" panose="02020603050405020304" pitchFamily="18" charset="0"/>
                          <a:cs typeface="Times New Roman" panose="02020603050405020304" pitchFamily="18" charset="0"/>
                        </a:rPr>
                        <a:t>1</a:t>
                      </a:r>
                      <a:endParaRPr lang="en-US" sz="2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5</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rgbClr val="0000FF"/>
                          </a:solidFill>
                          <a:effectLst/>
                          <a:latin typeface="Times New Roman" panose="02020603050405020304" pitchFamily="18" charset="0"/>
                          <a:cs typeface="Times New Roman" panose="02020603050405020304" pitchFamily="18" charset="0"/>
                        </a:rPr>
                        <a:t>8</a:t>
                      </a:r>
                      <a:endParaRPr lang="en-US" sz="2200" b="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21</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a:solidFill>
                            <a:schemeClr val="tx1"/>
                          </a:solidFill>
                          <a:effectLst/>
                          <a:latin typeface="Times New Roman" panose="02020603050405020304" pitchFamily="18" charset="0"/>
                          <a:cs typeface="Times New Roman" panose="02020603050405020304" pitchFamily="18" charset="0"/>
                        </a:rPr>
                        <a:t>34</a:t>
                      </a:r>
                      <a:endParaRPr lang="en-US" sz="2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55</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89</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144</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nSpc>
                          <a:spcPct val="107000"/>
                        </a:lnSpc>
                        <a:spcBef>
                          <a:spcPts val="0"/>
                        </a:spcBef>
                        <a:spcAft>
                          <a:spcPts val="0"/>
                        </a:spcAft>
                      </a:pPr>
                      <a:r>
                        <a:rPr lang="en-US" sz="2200" b="0" dirty="0">
                          <a:solidFill>
                            <a:schemeClr val="tx1"/>
                          </a:solidFill>
                          <a:effectLst/>
                          <a:latin typeface="Times New Roman" panose="02020603050405020304" pitchFamily="18" charset="0"/>
                          <a:cs typeface="Times New Roman" panose="02020603050405020304" pitchFamily="18" charset="0"/>
                        </a:rPr>
                        <a:t>233</a:t>
                      </a:r>
                      <a:endParaRPr lang="en-US" sz="22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bl>
          </a:graphicData>
        </a:graphic>
      </p:graphicFrame>
      <p:sp>
        <p:nvSpPr>
          <p:cNvPr id="7" name="Thought Bubble: Cloud 3">
            <a:extLst>
              <a:ext uri="{FF2B5EF4-FFF2-40B4-BE49-F238E27FC236}">
                <a16:creationId xmlns:a16="http://schemas.microsoft.com/office/drawing/2014/main" id="{8B961F96-96EF-4910-85EA-83499713C670}"/>
              </a:ext>
            </a:extLst>
          </p:cNvPr>
          <p:cNvSpPr/>
          <p:nvPr/>
        </p:nvSpPr>
        <p:spPr>
          <a:xfrm>
            <a:off x="858552" y="110120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68425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49327" y="734664"/>
            <a:ext cx="9306056" cy="6099555"/>
          </a:xfrm>
          <a:prstGeom prst="rect">
            <a:avLst/>
          </a:prstGeom>
        </p:spPr>
        <p:txBody>
          <a:bodyPr wrap="square">
            <a:spAutoFit/>
          </a:bodyPr>
          <a:lstStyle/>
          <a:p>
            <a:pPr>
              <a:lnSpc>
                <a:spcPct val="107000"/>
              </a:lnSpc>
            </a:pPr>
            <a:r>
              <a:rPr lang="en-US" sz="2600" dirty="0">
                <a:ea typeface="Calibri" panose="020F0502020204030204" pitchFamily="34" charset="0"/>
                <a:cs typeface="Times New Roman" panose="02020603050405020304" pitchFamily="18" charset="0"/>
              </a:rPr>
              <a:t>Analysis Framework (in analyzing non-recursive algorithm):</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600"/>
              </a:spcAft>
              <a:buFont typeface="+mj-lt"/>
              <a:buAutoNum type="arabicPeriod"/>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Measuring an input’s size: </a:t>
            </a:r>
            <a:r>
              <a:rPr lang="en-US" sz="2200" dirty="0">
                <a:latin typeface="Times New Roman" panose="02020603050405020304" pitchFamily="18" charset="0"/>
                <a:ea typeface="Calibri" panose="020F0502020204030204" pitchFamily="34" charset="0"/>
                <a:cs typeface="Times New Roman" panose="02020603050405020304" pitchFamily="18" charset="0"/>
              </a:rPr>
              <a:t>(decide on a parameter(s) as an input size)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742950" marR="0">
              <a:spcBef>
                <a:spcPts val="0"/>
              </a:spcBef>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 number of n elements in the array.</a:t>
            </a:r>
          </a:p>
          <a:p>
            <a:pPr marL="517525" indent="-457200">
              <a:spcAft>
                <a:spcPts val="600"/>
              </a:spcAft>
              <a:buAutoNum type="arabicPeriod" startAt="2"/>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Units for measuring running time (identify the algorithm’s basic operation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60325">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As a rule, it is located in its inner-most loop):</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In the  for-loop body, we have two operations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a.  the comparison operation  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maxVal</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and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1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b.  the assignment operation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maxVal</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spcBef>
                <a:spcPts val="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basic operation</a:t>
            </a:r>
            <a:r>
              <a:rPr lang="en-US" sz="2200" dirty="0">
                <a:latin typeface="Times New Roman" panose="02020603050405020304" pitchFamily="18" charset="0"/>
                <a:ea typeface="Calibri" panose="020F0502020204030204" pitchFamily="34" charset="0"/>
                <a:cs typeface="Times New Roman" panose="02020603050405020304" pitchFamily="18" charset="0"/>
              </a:rPr>
              <a:t> for this algorithm is </a:t>
            </a:r>
          </a:p>
          <a:p>
            <a:pPr marL="1257300" marR="0" indent="-342900">
              <a:spcBef>
                <a:spcPts val="0"/>
              </a:spcBef>
              <a:spcAft>
                <a:spcPts val="600"/>
              </a:spcAft>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the comparison operation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latin typeface="Times New Roman" panose="02020603050405020304" pitchFamily="18" charset="0"/>
                <a:ea typeface="Calibri" panose="020F0502020204030204" pitchFamily="34" charset="0"/>
                <a:cs typeface="Times New Roman" panose="02020603050405020304" pitchFamily="18" charset="0"/>
              </a:rPr>
              <a:t> of the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boolean</a:t>
            </a:r>
            <a:r>
              <a:rPr lang="en-US" sz="2200" dirty="0">
                <a:latin typeface="Times New Roman" panose="02020603050405020304" pitchFamily="18" charset="0"/>
                <a:ea typeface="Calibri" panose="020F0502020204030204" pitchFamily="34" charset="0"/>
                <a:cs typeface="Times New Roman" panose="02020603050405020304" pitchFamily="18" charset="0"/>
              </a:rPr>
              <a:t> expression A[</a:t>
            </a:r>
            <a:r>
              <a:rPr lang="en-US" sz="2200" dirty="0" err="1">
                <a:latin typeface="Times New Roman" panose="02020603050405020304" pitchFamily="18" charset="0"/>
                <a:ea typeface="Calibri" panose="020F0502020204030204" pitchFamily="34" charset="0"/>
                <a:cs typeface="Times New Roman" panose="02020603050405020304" pitchFamily="18" charset="0"/>
              </a:rPr>
              <a:t>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maxVal</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p>
          <a:p>
            <a:pPr marL="1714500" lvl="1" indent="-342900">
              <a:spcAft>
                <a:spcPts val="600"/>
              </a:spcAft>
              <a:buFont typeface="Arial" panose="020B0604020202020204" pitchFamily="34" charset="0"/>
              <a:buChar char="•"/>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the comparison operation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&gt;</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is executed for each repetition of the loop </a:t>
            </a:r>
          </a:p>
          <a:p>
            <a:pPr marL="1714500" lvl="1" indent="-342900">
              <a:spcAft>
                <a:spcPts val="600"/>
              </a:spcAft>
              <a:buFont typeface="Arial" panose="020B0604020202020204" pitchFamily="34" charset="0"/>
              <a:buChar char="•"/>
            </a:pPr>
            <a:r>
              <a:rPr lang="en-US" sz="2200"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but not the assignment operation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9B342A48-C8FB-4E21-9AD2-FA94F5454252}"/>
              </a:ext>
            </a:extLst>
          </p:cNvPr>
          <p:cNvSpPr/>
          <p:nvPr/>
        </p:nvSpPr>
        <p:spPr>
          <a:xfrm>
            <a:off x="599959" y="1230118"/>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662769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DE914F3-0073-4617-8358-03A2DF60108B}"/>
              </a:ext>
            </a:extLst>
          </p:cNvPr>
          <p:cNvSpPr/>
          <p:nvPr/>
        </p:nvSpPr>
        <p:spPr>
          <a:xfrm>
            <a:off x="2270440" y="2697197"/>
            <a:ext cx="8376011" cy="1657698"/>
          </a:xfrm>
          <a:prstGeom prst="rect">
            <a:avLst/>
          </a:prstGeom>
        </p:spPr>
        <p:txBody>
          <a:bodyPr wrap="none">
            <a:spAutoFit/>
          </a:bodyPr>
          <a:lstStyle/>
          <a:p>
            <a:pPr algn="ctr">
              <a:lnSpc>
                <a:spcPct val="107000"/>
              </a:lnSpc>
              <a:spcAft>
                <a:spcPts val="1800"/>
              </a:spcAft>
            </a:pPr>
            <a:r>
              <a:rPr lang="en-US" sz="2800" dirty="0">
                <a:solidFill>
                  <a:srgbClr val="FF0000"/>
                </a:solidFill>
                <a:ea typeface="Calibri" panose="020F0502020204030204" pitchFamily="34" charset="0"/>
                <a:cs typeface="Times New Roman" panose="02020603050405020304" pitchFamily="18" charset="0"/>
              </a:rPr>
              <a:t>Mathematical Analysis of Recursive Algorithms </a:t>
            </a:r>
            <a:endParaRPr lang="en-US" sz="2800" dirty="0">
              <a:ea typeface="Calibri" panose="020F0502020204030204" pitchFamily="34" charset="0"/>
              <a:cs typeface="Times New Roman" panose="02020603050405020304" pitchFamily="18" charset="0"/>
            </a:endParaRPr>
          </a:p>
          <a:p>
            <a:pPr algn="ct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Another Method for Solving </a:t>
            </a:r>
            <a:r>
              <a:rPr lang="en-US" sz="2400" i="1" dirty="0">
                <a:latin typeface="Times New Roman" panose="02020603050405020304" pitchFamily="18" charset="0"/>
                <a:ea typeface="Calibri" panose="020F0502020204030204" pitchFamily="34" charset="0"/>
                <a:cs typeface="Times New Roman" panose="02020603050405020304" pitchFamily="18" charset="0"/>
              </a:rPr>
              <a:t>inhomogeneous </a:t>
            </a:r>
            <a:r>
              <a:rPr lang="en-US" sz="2400" dirty="0">
                <a:latin typeface="Times New Roman" panose="02020603050405020304" pitchFamily="18" charset="0"/>
                <a:ea typeface="Calibri" panose="020F0502020204030204" pitchFamily="34" charset="0"/>
                <a:cs typeface="Times New Roman" panose="02020603050405020304" pitchFamily="18" charset="0"/>
              </a:rPr>
              <a:t>Recurrence Relation </a:t>
            </a:r>
          </a:p>
          <a:p>
            <a:pPr algn="ct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of Given Recursive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Fibonacci Numbers Algorithm </a:t>
            </a:r>
          </a:p>
        </p:txBody>
      </p:sp>
    </p:spTree>
    <p:extLst>
      <p:ext uri="{BB962C8B-B14F-4D97-AF65-F5344CB8AC3E}">
        <p14:creationId xmlns:p14="http://schemas.microsoft.com/office/powerpoint/2010/main" val="1842073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852" y="1277913"/>
            <a:ext cx="9390491" cy="4799327"/>
          </a:xfrm>
          <a:prstGeom prst="rect">
            <a:avLst/>
          </a:prstGeom>
        </p:spPr>
        <p:txBody>
          <a:bodyPr wrap="square">
            <a:spAutoFit/>
          </a:bodyPr>
          <a:lstStyle/>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Recall that we have treated Fibonacci Numbers Recurrence System as a homogenous linear second-ordered recurrence with constant coefficients way.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600" dirty="0">
                <a:ea typeface="Calibri" panose="020F0502020204030204" pitchFamily="34" charset="0"/>
                <a:cs typeface="Times New Roman" panose="02020603050405020304" pitchFamily="18" charset="0"/>
              </a:rPr>
              <a:t>Example 1.23:  </a:t>
            </a:r>
            <a:r>
              <a:rPr lang="en-US" sz="2200" dirty="0">
                <a:latin typeface="Times New Roman" panose="02020603050405020304" pitchFamily="18" charset="0"/>
                <a:ea typeface="Calibri" panose="020F0502020204030204" pitchFamily="34" charset="0"/>
                <a:cs typeface="Times New Roman" panose="02020603050405020304" pitchFamily="18" charset="0"/>
              </a:rPr>
              <a:t>Fibonacci Numbers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Let rewrite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exponential algorithm function Fib1(n) </a:t>
            </a:r>
            <a:r>
              <a:rPr lang="en-US" sz="2200" dirty="0">
                <a:latin typeface="Times New Roman" panose="02020603050405020304" pitchFamily="18" charset="0"/>
                <a:ea typeface="Calibri" panose="020F0502020204030204" pitchFamily="34" charset="0"/>
                <a:cs typeface="Times New Roman" panose="02020603050405020304" pitchFamily="18" charset="0"/>
              </a:rPr>
              <a:t>as follows: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Algorithm </a:t>
            </a:r>
            <a:r>
              <a:rPr lang="en-US" sz="2400" spc="-100" dirty="0" err="1">
                <a:latin typeface="Consolas" panose="020B0609020204030204" pitchFamily="49" charset="0"/>
                <a:ea typeface="Calibri" panose="020F0502020204030204" pitchFamily="34" charset="0"/>
                <a:cs typeface="Times New Roman" panose="02020603050405020304" pitchFamily="18" charset="0"/>
              </a:rPr>
              <a:t>Fibonacci_Number</a:t>
            </a:r>
            <a:r>
              <a:rPr lang="en-US" sz="2400" spc="-100" dirty="0">
                <a:latin typeface="Consolas" panose="020B0609020204030204" pitchFamily="49" charset="0"/>
                <a:ea typeface="Calibri" panose="020F0502020204030204" pitchFamily="34" charset="0"/>
                <a:cs typeface="Times New Roman" panose="02020603050405020304" pitchFamily="18" charset="0"/>
              </a:rPr>
              <a:t> Fib1(n)</a:t>
            </a: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//Use its definition to compute the nth Fibonacci number recursively. 	Input: 	  A nonnegative integer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Output:   The nth Fibonacci number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if  (n ≤ 1) return n;</a:t>
            </a:r>
          </a:p>
          <a:p>
            <a:pPr>
              <a:lnSpc>
                <a:spcPct val="107000"/>
              </a:lnSpc>
              <a:spcAft>
                <a:spcPts val="800"/>
              </a:spcAft>
            </a:pPr>
            <a:r>
              <a:rPr lang="en-US" sz="2200" spc="-100" dirty="0">
                <a:latin typeface="Consolas" panose="020B0609020204030204" pitchFamily="49" charset="0"/>
                <a:ea typeface="Calibri" panose="020F0502020204030204" pitchFamily="34" charset="0"/>
                <a:cs typeface="Times New Roman" panose="02020603050405020304" pitchFamily="18" charset="0"/>
              </a:rPr>
              <a:t>	else  return Fib1(n-1) + Fib1(n-2); </a:t>
            </a:r>
            <a:endParaRPr lang="en-US" sz="22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19038" y="925445"/>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964" y="925444"/>
            <a:ext cx="692900" cy="39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6759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0114" y="1165756"/>
            <a:ext cx="8775276" cy="5580054"/>
          </a:xfrm>
          <a:prstGeom prst="rect">
            <a:avLst/>
          </a:prstGeom>
        </p:spPr>
        <p:txBody>
          <a:bodyPr wrap="square">
            <a:spAutoFit/>
          </a:bodyPr>
          <a:lstStyle/>
          <a:p>
            <a:pPr>
              <a:lnSpc>
                <a:spcPct val="107000"/>
              </a:lnSpc>
              <a:spcAft>
                <a:spcPts val="800"/>
              </a:spcAft>
            </a:pPr>
            <a:r>
              <a:rPr lang="en-US" sz="2600" dirty="0">
                <a:solidFill>
                  <a:srgbClr val="0000CC"/>
                </a:solidFill>
                <a:ea typeface="Calibri" panose="020F0502020204030204" pitchFamily="34" charset="0"/>
                <a:cs typeface="Times New Roman" panose="02020603050405020304" pitchFamily="18" charset="0"/>
              </a:rPr>
              <a:t>Analysis of the Algorithm</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Consider that  Algorithm  </a:t>
            </a:r>
            <a:r>
              <a:rPr lang="en-US" sz="2000" dirty="0" err="1">
                <a:latin typeface="Times New Roman" panose="02020603050405020304" pitchFamily="18" charset="0"/>
                <a:ea typeface="Calibri" panose="020F0502020204030204" pitchFamily="34" charset="0"/>
                <a:cs typeface="Times New Roman" panose="02020603050405020304" pitchFamily="18" charset="0"/>
              </a:rPr>
              <a:t>Fibonacci_Number</a:t>
            </a:r>
            <a:r>
              <a:rPr lang="en-US" sz="2000" dirty="0">
                <a:latin typeface="Times New Roman" panose="02020603050405020304" pitchFamily="18" charset="0"/>
                <a:ea typeface="Calibri" panose="020F0502020204030204" pitchFamily="34" charset="0"/>
                <a:cs typeface="Times New Roman" panose="02020603050405020304" pitchFamily="18" charset="0"/>
              </a:rPr>
              <a:t> Fib1(n)</a:t>
            </a:r>
            <a:r>
              <a:rPr lang="en-US" sz="1100" dirty="0">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if    n ≤ 1    return 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else    return Fib1(n-1) </a:t>
            </a:r>
            <a:r>
              <a:rPr lang="en-US" sz="2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Fib1(n-2);</a:t>
            </a:r>
            <a:endParaRPr lang="en-US" sz="2000" dirty="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Font typeface="+mj-lt"/>
              <a:buAutoNum type="arabi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Input size is the magnitude of n</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600"/>
              </a:spcBef>
              <a:spcAft>
                <a:spcPts val="0"/>
              </a:spcAft>
              <a:buFont typeface="+mj-lt"/>
              <a:buAutoNum type="arabicPeriod"/>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basis operation is addition +.</a:t>
            </a:r>
            <a:endParaRPr lang="en-US" sz="2200" i="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lnSpc>
                <a:spcPct val="107000"/>
              </a:lnSpc>
              <a:spcBef>
                <a:spcPts val="600"/>
              </a:spcBef>
              <a:spcAft>
                <a:spcPts val="0"/>
              </a:spcAft>
              <a:buFont typeface="+mj-lt"/>
              <a:buAutoNum type="arabicPeriod"/>
            </a:pP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Let  A(n)  be the number of additions performed </a:t>
            </a:r>
            <a:r>
              <a:rPr lang="en-US" sz="2200" dirty="0">
                <a:latin typeface="Times New Roman" panose="02020603050405020304" pitchFamily="18" charset="0"/>
                <a:ea typeface="Calibri" panose="020F0502020204030204" pitchFamily="34" charset="0"/>
                <a:cs typeface="Times New Roman" panose="02020603050405020304" pitchFamily="18" charset="0"/>
              </a:rPr>
              <a:t>by the algorithm in computing  Fib1(n).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Then the numbers of additions needed for computing Fib1(n-1) and Fb1(n-2)  are  A(n-1)  and  A(n-2),  respectively, and the algorithm needs one more addition to compute their sum. Thus,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22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A(0) = 0, A(1) = 0.</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707665" y="3252082"/>
            <a:ext cx="493383" cy="349401"/>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73EB14C-6B1F-4490-A3CA-EB8C3CF2FC6E}"/>
                  </a:ext>
                </a:extLst>
              </p:cNvPr>
              <p:cNvSpPr txBox="1"/>
              <p:nvPr/>
            </p:nvSpPr>
            <p:spPr>
              <a:xfrm>
                <a:off x="7471985" y="992615"/>
                <a:ext cx="3685220" cy="233115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A(n) – A(n-1) – A(n-2) = 0</a:t>
                </a:r>
              </a:p>
              <a:p>
                <a:r>
                  <a:rPr lang="en-US" dirty="0">
                    <a:latin typeface="Times New Roman" panose="02020603050405020304" pitchFamily="18" charset="0"/>
                    <a:ea typeface="Calibri" panose="020F0502020204030204" pitchFamily="34" charset="0"/>
                    <a:cs typeface="Times New Roman" panose="02020603050405020304" pitchFamily="18" charset="0"/>
                  </a:rPr>
                  <a:t>r</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dirty="0">
                    <a:latin typeface="Times New Roman" panose="02020603050405020304" pitchFamily="18" charset="0"/>
                    <a:ea typeface="Calibri" panose="020F0502020204030204" pitchFamily="34" charset="0"/>
                    <a:cs typeface="Times New Roman" panose="02020603050405020304" pitchFamily="18" charset="0"/>
                  </a:rPr>
                  <a:t>  -  r  -  1 = 0</a:t>
                </a:r>
              </a:p>
              <a:p>
                <a:r>
                  <a:rPr lang="en-US" dirty="0">
                    <a:latin typeface="Times New Roman" panose="02020603050405020304" pitchFamily="18" charset="0"/>
                    <a:cs typeface="Times New Roman" panose="02020603050405020304" pitchFamily="18" charset="0"/>
                  </a:rPr>
                  <a:t>Using case 2, A(n) = </a:t>
                </a:r>
                <a:r>
                  <a:rPr lang="en-US" dirty="0">
                    <a:latin typeface="Times New Roman" panose="02020603050405020304" pitchFamily="18" charset="0"/>
                    <a:ea typeface="Calibri" panose="020F0502020204030204" pitchFamily="34" charset="0"/>
                    <a:cs typeface="Times New Roman" panose="02020603050405020304" pitchFamily="18" charset="0"/>
                  </a:rPr>
                  <a:t>[(Ø </a:t>
                </a:r>
                <a:r>
                  <a:rPr lang="en-US" baseline="30000" dirty="0">
                    <a:latin typeface="Times New Roman" panose="02020603050405020304" pitchFamily="18" charset="0"/>
                    <a:ea typeface="Calibri" panose="020F0502020204030204" pitchFamily="34" charset="0"/>
                    <a:cs typeface="Times New Roman" panose="02020603050405020304" pitchFamily="18" charset="0"/>
                  </a:rPr>
                  <a:t>n </a:t>
                </a:r>
                <a:r>
                  <a:rPr lang="en-US"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i="1">
                            <a:latin typeface="Cambria Math" panose="02040503050406030204" pitchFamily="18" charset="0"/>
                            <a:cs typeface="Times New Roman" panose="02020603050405020304" pitchFamily="18" charset="0"/>
                          </a:rPr>
                        </m:ctrlPr>
                      </m:accPr>
                      <m:e>
                        <m:r>
                          <m:rPr>
                            <m:nor/>
                          </m:rPr>
                          <a:rPr lang="en-US" dirty="0">
                            <a:latin typeface="Times New Roman" panose="02020603050405020304" pitchFamily="18" charset="0"/>
                            <a:ea typeface="Calibri" panose="020F0502020204030204" pitchFamily="34" charset="0"/>
                            <a:cs typeface="Times New Roman" panose="02020603050405020304" pitchFamily="18" charset="0"/>
                          </a:rPr>
                          <m:t>Ø</m:t>
                        </m:r>
                      </m:e>
                    </m:acc>
                    <m:r>
                      <a:rPr lang="en-US" b="0" i="1" dirty="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aseline="30000" dirty="0">
                    <a:latin typeface="Times New Roman" panose="02020603050405020304" pitchFamily="18" charset="0"/>
                    <a:ea typeface="Calibri" panose="020F0502020204030204" pitchFamily="34" charset="0"/>
                    <a:cs typeface="Times New Roman" panose="02020603050405020304" pitchFamily="18" charset="0"/>
                  </a:rPr>
                  <a:t>n</a:t>
                </a:r>
                <a:r>
                  <a:rPr lang="en-US" dirty="0">
                    <a:latin typeface="Times New Roman" panose="02020603050405020304" pitchFamily="18" charset="0"/>
                    <a:ea typeface="Calibri" panose="020F0502020204030204" pitchFamily="34" charset="0"/>
                    <a:cs typeface="Times New Roman" panose="02020603050405020304" pitchFamily="18" charset="0"/>
                  </a:rPr>
                  <a:t>)/ √5].</a:t>
                </a:r>
              </a:p>
              <a:p>
                <a:r>
                  <a:rPr lang="en-US" dirty="0">
                    <a:latin typeface="Times New Roman" panose="02020603050405020304" pitchFamily="18" charset="0"/>
                    <a:ea typeface="Calibri" panose="020F0502020204030204" pitchFamily="34" charset="0"/>
                    <a:cs typeface="Times New Roman" panose="02020603050405020304" pitchFamily="18" charset="0"/>
                  </a:rPr>
                  <a:t>Let A(c) = c.</a:t>
                </a:r>
              </a:p>
              <a:p>
                <a:r>
                  <a:rPr lang="en-US" dirty="0">
                    <a:latin typeface="Times New Roman" panose="02020603050405020304" pitchFamily="18" charset="0"/>
                    <a:ea typeface="Calibri" panose="020F0502020204030204" pitchFamily="34" charset="0"/>
                    <a:cs typeface="Times New Roman" panose="02020603050405020304" pitchFamily="18" charset="0"/>
                  </a:rPr>
                  <a:t>c – c – c  = 1</a:t>
                </a:r>
              </a:p>
              <a:p>
                <a:pPr marL="285750" indent="-285750">
                  <a:buFontTx/>
                  <a:buChar char="-"/>
                </a:pPr>
                <a:r>
                  <a:rPr lang="en-US" dirty="0">
                    <a:latin typeface="Times New Roman" panose="02020603050405020304" pitchFamily="18" charset="0"/>
                    <a:cs typeface="Times New Roman" panose="02020603050405020304" pitchFamily="18" charset="0"/>
                  </a:rPr>
                  <a:t>c = 1 </a:t>
                </a:r>
              </a:p>
              <a:p>
                <a:r>
                  <a:rPr lang="en-US" dirty="0">
                    <a:latin typeface="Times New Roman" panose="02020603050405020304" pitchFamily="18" charset="0"/>
                    <a:cs typeface="Times New Roman" panose="02020603050405020304" pitchFamily="18" charset="0"/>
                  </a:rPr>
                  <a:t>c = -1</a:t>
                </a:r>
              </a:p>
              <a:p>
                <a:r>
                  <a:rPr lang="en-US" b="1" dirty="0">
                    <a:solidFill>
                      <a:srgbClr val="002060"/>
                    </a:solidFill>
                    <a:latin typeface="Times New Roman" panose="02020603050405020304" pitchFamily="18" charset="0"/>
                    <a:cs typeface="Times New Roman" panose="02020603050405020304" pitchFamily="18" charset="0"/>
                  </a:rPr>
                  <a:t>A(n) =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[(Ø </a:t>
                </a:r>
                <a:r>
                  <a:rPr lang="en-US" b="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b="1" i="1">
                            <a:solidFill>
                              <a:srgbClr val="002060"/>
                            </a:solidFill>
                            <a:latin typeface="Cambria Math" panose="02040503050406030204" pitchFamily="18" charset="0"/>
                            <a:cs typeface="Times New Roman" panose="02020603050405020304" pitchFamily="18" charset="0"/>
                          </a:rPr>
                        </m:ctrlPr>
                      </m:accPr>
                      <m:e>
                        <m:r>
                          <m:rPr>
                            <m:nor/>
                          </m:rP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m:t>Ø</m:t>
                        </m:r>
                      </m:e>
                    </m:acc>
                    <m:r>
                      <a:rPr lang="en-US" b="1" i="1" dirty="0">
                        <a:solidFill>
                          <a:srgbClr val="00206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b="1" baseline="300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√5] - 1.</a:t>
                </a:r>
              </a:p>
            </p:txBody>
          </p:sp>
        </mc:Choice>
        <mc:Fallback xmlns="">
          <p:sp>
            <p:nvSpPr>
              <p:cNvPr id="5" name="TextBox 4">
                <a:extLst>
                  <a:ext uri="{FF2B5EF4-FFF2-40B4-BE49-F238E27FC236}">
                    <a16:creationId xmlns:a16="http://schemas.microsoft.com/office/drawing/2014/main" id="{673EB14C-6B1F-4490-A3CA-EB8C3CF2FC6E}"/>
                  </a:ext>
                </a:extLst>
              </p:cNvPr>
              <p:cNvSpPr txBox="1">
                <a:spLocks noRot="1" noChangeAspect="1" noMove="1" noResize="1" noEditPoints="1" noAdjustHandles="1" noChangeArrowheads="1" noChangeShapeType="1" noTextEdit="1"/>
              </p:cNvSpPr>
              <p:nvPr/>
            </p:nvSpPr>
            <p:spPr>
              <a:xfrm>
                <a:off x="7471985" y="992615"/>
                <a:ext cx="3685220" cy="2331151"/>
              </a:xfrm>
              <a:prstGeom prst="rect">
                <a:avLst/>
              </a:prstGeom>
              <a:blipFill>
                <a:blip r:embed="rId2"/>
                <a:stretch>
                  <a:fillRect l="-1320" t="-1302" b="-3125"/>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59643">
            <a:off x="739368" y="3279189"/>
            <a:ext cx="428832" cy="33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4551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0133" y="1437700"/>
            <a:ext cx="8953169" cy="4742773"/>
          </a:xfrm>
          <a:prstGeom prst="rect">
            <a:avLst/>
          </a:prstGeom>
        </p:spPr>
        <p:txBody>
          <a:bodyPr wrap="square">
            <a:spAutoFit/>
          </a:bodyPr>
          <a:lstStyle/>
          <a:p>
            <a:pPr marR="0">
              <a:lnSpc>
                <a:spcPct val="107000"/>
              </a:lnSpc>
              <a:spcBef>
                <a:spcPts val="0"/>
              </a:spcBef>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inhomogeneous recurrence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 A(n-1) – A(n-2) = 1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is quite similar to the recurrence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F(n) – F(n-1) – F(n-2) = 0,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but its right-hand side is not equal to zero.  </a:t>
            </a:r>
          </a:p>
          <a:p>
            <a:pPr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[what are the differences between these two recurrence systems?]</a:t>
            </a:r>
          </a:p>
          <a:p>
            <a:pPr marR="0">
              <a:lnSpc>
                <a:spcPct val="107000"/>
              </a:lnSpc>
              <a:spcBef>
                <a:spcPts val="0"/>
              </a:spcBef>
              <a:spcAft>
                <a:spcPts val="80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[General techniques for solving inhomogeneous recurrences can be found in the section “</a:t>
            </a:r>
            <a:r>
              <a:rPr lang="en-US" sz="2400" dirty="0">
                <a:latin typeface="Times New Roman" panose="02020603050405020304" pitchFamily="18" charset="0"/>
                <a:ea typeface="Calibri" panose="020F0502020204030204" pitchFamily="34" charset="0"/>
                <a:cs typeface="Times New Roman" panose="02020603050405020304" pitchFamily="18" charset="0"/>
              </a:rPr>
              <a:t>Explicit Formula for the nth Fibonacci Number”</a:t>
            </a:r>
            <a:r>
              <a:rPr lang="en-US" sz="2400" i="1" dirty="0">
                <a:latin typeface="Times New Roman" panose="02020603050405020304" pitchFamily="18" charset="0"/>
                <a:ea typeface="Calibri" panose="020F0502020204030204" pitchFamily="34" charset="0"/>
                <a:cs typeface="Times New Roman" panose="02020603050405020304" pitchFamily="18" charset="0"/>
              </a:rPr>
              <a:t> of this copy of lecture note].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hought Bubble: Cloud 3">
            <a:extLst>
              <a:ext uri="{FF2B5EF4-FFF2-40B4-BE49-F238E27FC236}">
                <a16:creationId xmlns:a16="http://schemas.microsoft.com/office/drawing/2014/main" id="{9B342A48-C8FB-4E21-9AD2-FA94F5454252}"/>
              </a:ext>
            </a:extLst>
          </p:cNvPr>
          <p:cNvSpPr/>
          <p:nvPr/>
        </p:nvSpPr>
        <p:spPr>
          <a:xfrm>
            <a:off x="1210953" y="2309321"/>
            <a:ext cx="421419" cy="286246"/>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08BB9A5E-0F8F-4227-8949-5F3B6475895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8275">
            <a:off x="1158297" y="2261552"/>
            <a:ext cx="526732" cy="3817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12B167D-91E8-F153-C71F-6DC2C3A038FE}"/>
              </a:ext>
            </a:extLst>
          </p:cNvPr>
          <p:cNvSpPr txBox="1"/>
          <p:nvPr/>
        </p:nvSpPr>
        <p:spPr>
          <a:xfrm>
            <a:off x="1725404" y="534947"/>
            <a:ext cx="4806025" cy="747384"/>
          </a:xfrm>
          <a:prstGeom prst="rect">
            <a:avLst/>
          </a:prstGeom>
          <a:noFill/>
        </p:spPr>
        <p:txBody>
          <a:bodyPr wrap="square">
            <a:spAutoFit/>
          </a:bodyPr>
          <a:lstStyle/>
          <a:p>
            <a:pPr marL="457200" marR="0">
              <a:lnSpc>
                <a:spcPct val="107000"/>
              </a:lnSpc>
              <a:spcBef>
                <a:spcPts val="600"/>
              </a:spcBef>
            </a:pP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600"/>
              </a:spcBef>
              <a:spcAft>
                <a:spcPts val="800"/>
              </a:spcAft>
            </a:pPr>
            <a:r>
              <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A(0) = 0, A(1) = 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6217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87036" y="479552"/>
                <a:ext cx="9233678" cy="6148093"/>
              </a:xfrm>
              <a:prstGeom prst="rect">
                <a:avLst/>
              </a:prstGeom>
            </p:spPr>
            <p:txBody>
              <a:bodyPr wrap="square">
                <a:spAutoFit/>
              </a:bodyPr>
              <a:lstStyle/>
              <a:p>
                <a:pPr marR="0"/>
                <a:r>
                  <a:rPr lang="en-US" sz="2400" dirty="0">
                    <a:latin typeface="Times New Roman" panose="02020603050405020304" pitchFamily="18" charset="0"/>
                    <a:ea typeface="Calibri" panose="020F0502020204030204" pitchFamily="34" charset="0"/>
                    <a:cs typeface="Times New Roman" panose="02020603050405020304" pitchFamily="18" charset="0"/>
                  </a:rPr>
                  <a:t>Consider      	</a:t>
                </a:r>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r>
                  <a:rPr lang="en-US"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A(0) = 0, A(1) = 0.</a:t>
                </a:r>
                <a:endParaRPr lang="en-US" sz="2400" dirty="0">
                  <a:solidFill>
                    <a:srgbClr val="0000CC"/>
                  </a:solidFill>
                  <a:latin typeface="Calibri" panose="020F0502020204030204" pitchFamily="34" charset="0"/>
                  <a:ea typeface="Calibri" panose="020F0502020204030204" pitchFamily="34" charset="0"/>
                  <a:cs typeface="Times New Roman" panose="02020603050405020304" pitchFamily="18" charset="0"/>
                </a:endParaRPr>
              </a:p>
              <a:p>
                <a:pPr marR="0"/>
                <a:r>
                  <a:rPr lang="en-US" sz="24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t>
                </a:r>
                <a:r>
                  <a:rPr lang="en-US" sz="2400" b="1" dirty="0">
                    <a:latin typeface="Times New Roman" panose="02020603050405020304" pitchFamily="18" charset="0"/>
                    <a:ea typeface="Calibri" panose="020F0502020204030204" pitchFamily="34" charset="0"/>
                    <a:cs typeface="Times New Roman" panose="02020603050405020304" pitchFamily="18" charset="0"/>
                  </a:rPr>
                  <a:t>educe this inhomogeneous recurrence A(n) – A(n-1) – A(n-2) = 1  to a homogeneous one </a:t>
                </a:r>
              </a:p>
              <a:p>
                <a:pPr marR="0"/>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A(n)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A(n-1)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A(n-2) -1 = 0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 + 1] – [A(n-1) +1] – [A(n-2) + 1] = 0</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Substituting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B(n) = A(n) + 1.  </a:t>
                </a:r>
                <a:r>
                  <a:rPr lang="en-US" sz="2400" dirty="0">
                    <a:latin typeface="Times New Roman" panose="02020603050405020304" pitchFamily="18" charset="0"/>
                    <a:ea typeface="Calibri" panose="020F0502020204030204" pitchFamily="34" charset="0"/>
                    <a:cs typeface="Times New Roman" panose="02020603050405020304" pitchFamily="18" charset="0"/>
                  </a:rPr>
                  <a:t>We obtain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B(n) – B(n-1) – B(n-2)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B(0) = 1, B(1) =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This yields B(n) =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solidFill>
                              <a:srgbClr val="0000FF"/>
                            </a:solidFill>
                            <a:latin typeface="Cambria Math" panose="02040503050406030204" pitchFamily="18" charset="0"/>
                            <a:cs typeface="Times New Roman" panose="02020603050405020304" pitchFamily="18" charset="0"/>
                          </a:rPr>
                        </m:ctrlPr>
                      </m:acc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- 1.</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a:spcBef>
                    <a:spcPts val="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This homogeneous recurrence can be solved exactly in the same manner as the recurrence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F(n) – F(n-1) – F(n-2) = 0</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	F(0) = 0, F(1) = 1		</a:t>
                </a:r>
              </a:p>
              <a:p>
                <a:pPr>
                  <a:spcBef>
                    <a:spcPts val="600"/>
                  </a:spcBef>
                </a:pPr>
                <a:r>
                  <a:rPr lang="en-US" sz="2400" dirty="0">
                    <a:latin typeface="Times New Roman" panose="02020603050405020304" pitchFamily="18" charset="0"/>
                    <a:ea typeface="Calibri" panose="020F0502020204030204" pitchFamily="34" charset="0"/>
                    <a:cs typeface="Times New Roman" panose="02020603050405020304" pitchFamily="18" charset="0"/>
                  </a:rPr>
                  <a:t>which yields an explicit formula F(n)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5</m:t>
                            </m:r>
                          </m:e>
                        </m:rad>
                        <m:r>
                          <a:rPr lang="en-US" sz="2400" b="0" i="1" smtClean="0">
                            <a:effectLst/>
                            <a:latin typeface="Cambria Math" panose="02040503050406030204" pitchFamily="18" charset="0"/>
                            <a:ea typeface="Calibri" panose="020F0502020204030204" pitchFamily="34" charset="0"/>
                            <a:cs typeface="Times New Roman" panose="02020603050405020304" pitchFamily="18" charset="0"/>
                          </a:rPr>
                          <m:t> </m:t>
                        </m:r>
                      </m:den>
                    </m:f>
                  </m:oMath>
                </a14:m>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i="1">
                            <a:latin typeface="Cambria Math" panose="02040503050406030204" pitchFamily="18" charset="0"/>
                            <a:cs typeface="Times New Roman" panose="02020603050405020304" pitchFamily="18" charset="0"/>
                          </a:rPr>
                        </m:ctrlPr>
                      </m:acc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 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87036" y="479552"/>
                <a:ext cx="9233678" cy="6148093"/>
              </a:xfrm>
              <a:prstGeom prst="rect">
                <a:avLst/>
              </a:prstGeom>
              <a:blipFill>
                <a:blip r:embed="rId2"/>
                <a:stretch>
                  <a:fillRect l="-1056" t="-893" r="-198"/>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446279" y="1078264"/>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625D575F-2711-461E-A0FD-1EE09E636E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08862">
            <a:off x="387147" y="1078263"/>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305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75683" y="698346"/>
                <a:ext cx="9040633" cy="5727402"/>
              </a:xfrm>
              <a:prstGeom prst="rect">
                <a:avLst/>
              </a:prstGeom>
            </p:spPr>
            <p:txBody>
              <a:bodyPr wrap="square">
                <a:spAutoFit/>
              </a:bodyPr>
              <a:lstStyle/>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lnSpc>
                    <a:spcPct val="107000"/>
                  </a:lnSpc>
                  <a:spcBef>
                    <a:spcPts val="0"/>
                  </a:spcBef>
                  <a:spcAft>
                    <a:spcPts val="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4.    In fact, since  B(n)  is the same recurrence as  F(n)  except that it starts with </a:t>
                </a:r>
                <a:r>
                  <a:rPr lang="en-US" sz="2200" i="1" dirty="0">
                    <a:effectLst/>
                    <a:latin typeface="Times New Roman" panose="02020603050405020304" pitchFamily="18" charset="0"/>
                    <a:ea typeface="Calibri" panose="020F0502020204030204" pitchFamily="34" charset="0"/>
                    <a:cs typeface="Times New Roman" panose="02020603050405020304" pitchFamily="18" charset="0"/>
                  </a:rPr>
                  <a:t>two ones</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and thus runs one step ahead of  F(n).   So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B(n) = F(n+1),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and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2743200" marR="0">
                  <a:lnSpc>
                    <a:spcPct val="107000"/>
                  </a:lnSpc>
                  <a:spcBef>
                    <a:spcPts val="0"/>
                  </a:spcBef>
                  <a:spcAft>
                    <a:spcPts val="800"/>
                  </a:spcAft>
                </a:pP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F[0] F[1] F[2] F[3] F[4]  …..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F[n+1]</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0"/>
                  </a:spcBef>
                  <a:spcAft>
                    <a:spcPts val="800"/>
                  </a:spcAft>
                  <a:tabLst>
                    <a:tab pos="685800" algn="l"/>
                  </a:tabLst>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  = B(n) – 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0      1      1      2      3</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6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F(n+1) – 1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B[0] B[1] B[2] B[3]  …..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B[n]</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685800" marR="0">
                  <a:lnSpc>
                    <a:spcPct val="107000"/>
                  </a:lnSpc>
                  <a:spcBef>
                    <a:spcPts val="60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200" b="1"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acc>
                      <m:accPr>
                        <m:chr m:val="̂"/>
                        <m:ctrlPr>
                          <a:rPr lang="en-US" sz="2400" b="1" i="1">
                            <a:solidFill>
                              <a:srgbClr val="0000FF"/>
                            </a:solidFill>
                            <a:latin typeface="Cambria Math" panose="02040503050406030204" pitchFamily="18" charset="0"/>
                            <a:cs typeface="Times New Roman" panose="02020603050405020304" pitchFamily="18" charset="0"/>
                          </a:rPr>
                        </m:ctrlPr>
                      </m:accPr>
                      <m:e>
                        <m:r>
                          <m:rPr>
                            <m:nor/>
                          </m:rPr>
                          <a:rPr 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acc>
                  </m:oMath>
                </a14:m>
                <a:r>
                  <a:rPr lang="en-US" sz="2200" b="1"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n+1</a:t>
                </a:r>
                <a:r>
                  <a:rPr lang="en-US" sz="2200" b="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)/√5] – 1.</a:t>
                </a:r>
                <a:endParaRPr lang="en-US" sz="2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800"/>
                  </a:spcAft>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Hence, A(n) = Θ(</a:t>
                </a:r>
                <a:r>
                  <a:rPr lang="en-US" sz="2400" dirty="0">
                    <a:latin typeface="Times New Roman" panose="02020603050405020304" pitchFamily="18" charset="0"/>
                    <a:ea typeface="Calibri" panose="020F0502020204030204" pitchFamily="34" charset="0"/>
                    <a:cs typeface="Times New Roman" panose="02020603050405020304" pitchFamily="18" charset="0"/>
                  </a:rPr>
                  <a:t>Ø</a:t>
                </a:r>
                <a:r>
                  <a:rPr lang="en-US" sz="2200" baseline="30000" dirty="0">
                    <a:effectLst/>
                    <a:latin typeface="Times New Roman" panose="02020603050405020304" pitchFamily="18" charset="0"/>
                    <a:ea typeface="Calibri" panose="020F0502020204030204" pitchFamily="34" charset="0"/>
                    <a:cs typeface="Times New Roman" panose="02020603050405020304" pitchFamily="18" charset="0"/>
                  </a:rPr>
                  <a:t>n+1</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 Θ(</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200" baseline="30000" dirty="0" err="1">
                    <a:effectLst/>
                    <a:latin typeface="Times New Roman" panose="02020603050405020304" pitchFamily="18" charset="0"/>
                    <a:ea typeface="Calibri" panose="020F0502020204030204" pitchFamily="34" charset="0"/>
                    <a:cs typeface="Times New Roman" panose="02020603050405020304" pitchFamily="18" charset="0"/>
                  </a:rPr>
                  <a:t>n</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If we measure the size of n  by the number of bits b = </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log</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 </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+ 1 in its binary representation, </a:t>
                </a:r>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efficiency class will be even worse, namely, doubly exponential. A(b) ɛ Θ(</a:t>
                </a:r>
                <a14:m>
                  <m:oMath xmlns:m="http://schemas.openxmlformats.org/officeDocument/2006/math">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n-US" sz="2400" dirty="0">
                            <a:latin typeface="Times New Roman" panose="02020603050405020304" pitchFamily="18" charset="0"/>
                            <a:ea typeface="Calibri" panose="020F0502020204030204" pitchFamily="34" charset="0"/>
                            <a:cs typeface="Times New Roman" panose="02020603050405020304" pitchFamily="18" charset="0"/>
                          </a:rPr>
                          <m:t>Ø</m:t>
                        </m:r>
                      </m:e>
                      <m:sup>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sup>
                        </m:sSup>
                      </m:sup>
                    </m:sSup>
                  </m:oMath>
                </a14:m>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where n = </a:t>
                </a:r>
                <a14:m>
                  <m:oMath xmlns:m="http://schemas.openxmlformats.org/officeDocument/2006/math">
                    <m:sSup>
                      <m:sSupPr>
                        <m:ctrlPr>
                          <a:rPr lang="en-US" sz="2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200" b="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n-US" sz="2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75683" y="698346"/>
                <a:ext cx="9040633" cy="5727402"/>
              </a:xfrm>
              <a:prstGeom prst="rect">
                <a:avLst/>
              </a:prstGeom>
              <a:blipFill>
                <a:blip r:embed="rId2"/>
                <a:stretch>
                  <a:fillRect l="-876" b="-639"/>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514696" y="217008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84787247-5387-414F-8F86-19F3CAD652F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43331">
            <a:off x="480868" y="2111868"/>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7097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683" y="2172075"/>
            <a:ext cx="9040633" cy="2941703"/>
          </a:xfrm>
          <a:prstGeom prst="rect">
            <a:avLst/>
          </a:prstGeom>
        </p:spPr>
        <p:txBody>
          <a:bodyPr wrap="square">
            <a:spAutoFit/>
          </a:bodyPr>
          <a:lstStyle/>
          <a:p>
            <a:pPr marL="461963" marR="0" lvl="0" indent="-461963">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5.    The poor efficiency class of the algorithm could be anticipated by the nature of recurrence. It contains two recursive calls with the sizes of smaller instances (n-1) only slightly smaller than size 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tabLst>
                <a:tab pos="51435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We also can see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reason behind the algorithm’s inefficiency </a:t>
            </a:r>
            <a:r>
              <a:rPr lang="en-US" sz="2400" dirty="0">
                <a:latin typeface="Times New Roman" panose="02020603050405020304" pitchFamily="18" charset="0"/>
                <a:ea typeface="Calibri" panose="020F0502020204030204" pitchFamily="34" charset="0"/>
                <a:cs typeface="Times New Roman" panose="02020603050405020304" pitchFamily="18" charset="0"/>
              </a:rPr>
              <a:t>by looking at a recursive tree of calls tracing the algorithm’s execution. An example of such a tree for n = 5  is given as follows: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7862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4693" y="1204005"/>
            <a:ext cx="707667"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F(5)</a:t>
            </a:r>
            <a:endParaRPr lang="en-US" sz="2000" dirty="0"/>
          </a:p>
        </p:txBody>
      </p:sp>
      <p:sp>
        <p:nvSpPr>
          <p:cNvPr id="3" name="Rectangle 2"/>
          <p:cNvSpPr/>
          <p:nvPr/>
        </p:nvSpPr>
        <p:spPr>
          <a:xfrm>
            <a:off x="3053155" y="2069332"/>
            <a:ext cx="6289628"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        F(4)		                                  F(3)</a:t>
            </a:r>
            <a:endParaRPr lang="en-US" sz="2000" dirty="0"/>
          </a:p>
        </p:txBody>
      </p:sp>
      <p:sp>
        <p:nvSpPr>
          <p:cNvPr id="4" name="Rectangle 3"/>
          <p:cNvSpPr/>
          <p:nvPr/>
        </p:nvSpPr>
        <p:spPr>
          <a:xfrm>
            <a:off x="2576222" y="3094333"/>
            <a:ext cx="7084611"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F(3)  		       F(2)		  	F(2)		F(1)</a:t>
            </a:r>
            <a:endParaRPr lang="en-US" sz="2000" dirty="0"/>
          </a:p>
        </p:txBody>
      </p:sp>
      <p:sp>
        <p:nvSpPr>
          <p:cNvPr id="5" name="Rectangle 4"/>
          <p:cNvSpPr/>
          <p:nvPr/>
        </p:nvSpPr>
        <p:spPr>
          <a:xfrm>
            <a:off x="1338470" y="4014275"/>
            <a:ext cx="7225085" cy="400110"/>
          </a:xfrm>
          <a:prstGeom prst="rect">
            <a:avLst/>
          </a:prstGeom>
        </p:spPr>
        <p:txBody>
          <a:bodyPr wrap="square">
            <a:spAutoFit/>
          </a:bodyPr>
          <a:lstStyle/>
          <a:p>
            <a:r>
              <a:rPr lang="en-US" sz="2000" b="1" dirty="0">
                <a:latin typeface="Times New Roman" panose="02020603050405020304" pitchFamily="18" charset="0"/>
                <a:ea typeface="Calibri" panose="020F0502020204030204" pitchFamily="34" charset="0"/>
              </a:rPr>
              <a:t>      F(2)		F(1)	F(1)	         F(0)       F(1) 	  F(0)</a:t>
            </a:r>
            <a:endParaRPr lang="en-US" sz="2000" dirty="0"/>
          </a:p>
        </p:txBody>
      </p:sp>
      <p:sp>
        <p:nvSpPr>
          <p:cNvPr id="6" name="Rectangle 5"/>
          <p:cNvSpPr/>
          <p:nvPr/>
        </p:nvSpPr>
        <p:spPr>
          <a:xfrm>
            <a:off x="629157" y="4934217"/>
            <a:ext cx="2486578" cy="405367"/>
          </a:xfrm>
          <a:prstGeom prst="rect">
            <a:avLst/>
          </a:prstGeom>
        </p:spPr>
        <p:txBody>
          <a:bodyPr wrap="none">
            <a:spAutoFit/>
          </a:bodyPr>
          <a:lstStyle/>
          <a:p>
            <a:pPr marL="457200" marR="0">
              <a:lnSpc>
                <a:spcPct val="107000"/>
              </a:lnSpc>
              <a:spcBef>
                <a:spcPts val="0"/>
              </a:spcBef>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F(1)		F(0)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319675" y="5032350"/>
            <a:ext cx="7487662" cy="1626214"/>
          </a:xfrm>
          <a:prstGeom prst="rect">
            <a:avLst/>
          </a:prstGeom>
        </p:spPr>
        <p:txBody>
          <a:bodyPr wrap="square">
            <a:spAutoFit/>
          </a:bodyPr>
          <a:lstStyle/>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Figure 1.4:  The recursion tree corresponding to the exponential Algorithm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Fibonacci_Number</a:t>
            </a:r>
            <a:r>
              <a:rPr lang="en-US" sz="2200" dirty="0">
                <a:latin typeface="Times New Roman" panose="02020603050405020304" pitchFamily="18" charset="0"/>
                <a:ea typeface="Calibri" panose="020F0502020204030204" pitchFamily="34" charset="0"/>
                <a:cs typeface="Times New Roman" panose="02020603050405020304" pitchFamily="18" charset="0"/>
              </a:rPr>
              <a:t> F(n).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Note that the same values of the function are being evaluated again and again, which is clearly extremely inefficient.</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Line 112"/>
          <p:cNvCxnSpPr>
            <a:cxnSpLocks noChangeShapeType="1"/>
            <a:stCxn id="2" idx="2"/>
          </p:cNvCxnSpPr>
          <p:nvPr/>
        </p:nvCxnSpPr>
        <p:spPr bwMode="auto">
          <a:xfrm flipH="1">
            <a:off x="4086970" y="1604115"/>
            <a:ext cx="2031557" cy="54273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Line 112"/>
          <p:cNvCxnSpPr>
            <a:cxnSpLocks noChangeShapeType="1"/>
            <a:stCxn id="2" idx="2"/>
          </p:cNvCxnSpPr>
          <p:nvPr/>
        </p:nvCxnSpPr>
        <p:spPr bwMode="auto">
          <a:xfrm>
            <a:off x="6118527" y="1604115"/>
            <a:ext cx="2126976" cy="5198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Line 117"/>
          <p:cNvCxnSpPr>
            <a:cxnSpLocks noChangeShapeType="1"/>
          </p:cNvCxnSpPr>
          <p:nvPr/>
        </p:nvCxnSpPr>
        <p:spPr bwMode="auto">
          <a:xfrm flipH="1">
            <a:off x="2989690" y="2469442"/>
            <a:ext cx="871497" cy="62489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Line 117"/>
          <p:cNvCxnSpPr>
            <a:cxnSpLocks noChangeShapeType="1"/>
          </p:cNvCxnSpPr>
          <p:nvPr/>
        </p:nvCxnSpPr>
        <p:spPr bwMode="auto">
          <a:xfrm flipH="1">
            <a:off x="7370316" y="2469442"/>
            <a:ext cx="875188" cy="66243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9" name="Line 117"/>
          <p:cNvCxnSpPr>
            <a:cxnSpLocks noChangeShapeType="1"/>
          </p:cNvCxnSpPr>
          <p:nvPr/>
        </p:nvCxnSpPr>
        <p:spPr bwMode="auto">
          <a:xfrm flipH="1">
            <a:off x="6782463" y="3461031"/>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1" name="Line 117"/>
          <p:cNvCxnSpPr>
            <a:cxnSpLocks noChangeShapeType="1"/>
          </p:cNvCxnSpPr>
          <p:nvPr/>
        </p:nvCxnSpPr>
        <p:spPr bwMode="auto">
          <a:xfrm flipH="1">
            <a:off x="4521478" y="3472401"/>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2" name="Line 117"/>
          <p:cNvCxnSpPr>
            <a:cxnSpLocks noChangeShapeType="1"/>
          </p:cNvCxnSpPr>
          <p:nvPr/>
        </p:nvCxnSpPr>
        <p:spPr bwMode="auto">
          <a:xfrm flipH="1">
            <a:off x="2208147" y="3494443"/>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3" name="Line 117"/>
          <p:cNvCxnSpPr>
            <a:cxnSpLocks noChangeShapeType="1"/>
          </p:cNvCxnSpPr>
          <p:nvPr/>
        </p:nvCxnSpPr>
        <p:spPr bwMode="auto">
          <a:xfrm flipH="1">
            <a:off x="1338470" y="4397679"/>
            <a:ext cx="591544"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4" name="Line 117"/>
          <p:cNvCxnSpPr>
            <a:cxnSpLocks noChangeShapeType="1"/>
          </p:cNvCxnSpPr>
          <p:nvPr/>
        </p:nvCxnSpPr>
        <p:spPr bwMode="auto">
          <a:xfrm>
            <a:off x="1906161" y="4373695"/>
            <a:ext cx="869677" cy="5772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6" name="Line 117"/>
          <p:cNvCxnSpPr>
            <a:cxnSpLocks noChangeShapeType="1"/>
          </p:cNvCxnSpPr>
          <p:nvPr/>
        </p:nvCxnSpPr>
        <p:spPr bwMode="auto">
          <a:xfrm>
            <a:off x="2764734" y="3494443"/>
            <a:ext cx="743531"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8" name="Line 117"/>
          <p:cNvCxnSpPr>
            <a:cxnSpLocks noChangeShapeType="1"/>
          </p:cNvCxnSpPr>
          <p:nvPr/>
        </p:nvCxnSpPr>
        <p:spPr bwMode="auto">
          <a:xfrm>
            <a:off x="5102748" y="3472401"/>
            <a:ext cx="743531"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9" name="Line 117"/>
          <p:cNvCxnSpPr>
            <a:cxnSpLocks noChangeShapeType="1"/>
          </p:cNvCxnSpPr>
          <p:nvPr/>
        </p:nvCxnSpPr>
        <p:spPr bwMode="auto">
          <a:xfrm>
            <a:off x="7370316" y="3472401"/>
            <a:ext cx="743531" cy="553244"/>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0" name="Line 117"/>
          <p:cNvCxnSpPr>
            <a:cxnSpLocks noChangeShapeType="1"/>
          </p:cNvCxnSpPr>
          <p:nvPr/>
        </p:nvCxnSpPr>
        <p:spPr bwMode="auto">
          <a:xfrm>
            <a:off x="8209636" y="2469442"/>
            <a:ext cx="1005926" cy="65573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4" name="Line 117"/>
          <p:cNvCxnSpPr>
            <a:cxnSpLocks noChangeShapeType="1"/>
          </p:cNvCxnSpPr>
          <p:nvPr/>
        </p:nvCxnSpPr>
        <p:spPr bwMode="auto">
          <a:xfrm>
            <a:off x="3859155" y="2467780"/>
            <a:ext cx="1243593" cy="65262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585419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9428" y="902242"/>
            <a:ext cx="10042929" cy="5940088"/>
          </a:xfrm>
          <a:prstGeom prst="rect">
            <a:avLst/>
          </a:prstGeom>
        </p:spPr>
        <p:txBody>
          <a:bodyPr wrap="square">
            <a:spAutoFit/>
          </a:bodyPr>
          <a:lstStyle/>
          <a:p>
            <a:pPr marL="461963" marR="0" lvl="0" indent="-461963"/>
            <a:r>
              <a:rPr lang="en-US" sz="2000" dirty="0">
                <a:latin typeface="Times New Roman" panose="02020603050405020304" pitchFamily="18" charset="0"/>
                <a:ea typeface="Calibri" panose="020F0502020204030204" pitchFamily="34" charset="0"/>
                <a:cs typeface="Times New Roman" panose="02020603050405020304" pitchFamily="18" charset="0"/>
              </a:rPr>
              <a:t>6.    Let obtain a much faster algorithm by simply computing the successive elements of the Fibonacci sequence iteratively, as is done in the following algorithm.</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Show that   B(n) = F(n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Shown:      	Shown by induction.</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B(n) = A(n)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Let  n = 0.   Then  B(0) =  A(0) + 1 = 1 		= F(1)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Let  n = 1.             B(1) =  A(1) + 1 = 0 + 1 = 1 	= F(2)</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Let  n = 2.             B(2) =  A(2) + 1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  A(1) + A(0) + 1 + 1</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  0 + 0 + 1 + 1 = 2 		= F(3)</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Times New Roman" panose="02020603050405020304" pitchFamily="18" charset="0"/>
                <a:ea typeface="Calibri" panose="020F0502020204030204" pitchFamily="34" charset="0"/>
                <a:cs typeface="Times New Roman" panose="02020603050405020304" pitchFamily="18" charset="0"/>
              </a:rPr>
              <a:t>		In general             B(n) = F(n + 1).</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Assume that B(n-1) = F(n) and B(n -2) = F(n-1) </a:t>
            </a:r>
            <a:r>
              <a:rPr lang="en-US" sz="2000" dirty="0">
                <a:latin typeface="Times New Roman" panose="02020603050405020304" pitchFamily="18" charset="0"/>
                <a:ea typeface="Calibri" panose="020F0502020204030204" pitchFamily="34" charset="0"/>
                <a:cs typeface="Times New Roman" panose="02020603050405020304" pitchFamily="18" charset="0"/>
              </a:rPr>
              <a:t>are</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correct.  Then </a:t>
            </a:r>
          </a:p>
          <a:p>
            <a:r>
              <a:rPr lang="en-US" sz="2000" dirty="0">
                <a:latin typeface="Times New Roman" panose="02020603050405020304" pitchFamily="18" charset="0"/>
                <a:ea typeface="Calibri" panose="020F0502020204030204" pitchFamily="34" charset="0"/>
                <a:cs typeface="Times New Roman" panose="02020603050405020304" pitchFamily="18" charset="0"/>
              </a:rPr>
              <a:t>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B(n) = A(n) + 1   since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  = B(n) – 1</a:t>
            </a: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B(n) = A(n -1) + A(n -2) + 1 + 1 since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A(n) = A(n-1) + A(n-2) + 1 for n &gt; 1</a:t>
            </a:r>
          </a:p>
          <a:p>
            <a:r>
              <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B(n) = A(n – 1) + 1  + A(n -2 ) + 1</a:t>
            </a:r>
          </a:p>
          <a:p>
            <a:r>
              <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B(n) = B(n -1 ) + B(n-2),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since </a:t>
            </a:r>
            <a:r>
              <a:rPr lang="en-US" sz="2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A(n)  = B(n) – 1</a:t>
            </a: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B(n) = F(n) + F(n -1) using our assumption </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that B(n-1) = F(n) is correct. </a:t>
            </a:r>
          </a:p>
          <a:p>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B(n) = F(n + 1)</a:t>
            </a:r>
            <a:r>
              <a:rPr lang="en-US" sz="2000" dirty="0">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535223" y="317535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C86AB256-63B0-4B10-9697-F8A3D993937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886" y="3215935"/>
            <a:ext cx="744500"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333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BF22E5-CE6F-4B33-8617-83354539AAEC}"/>
              </a:ext>
            </a:extLst>
          </p:cNvPr>
          <p:cNvSpPr/>
          <p:nvPr/>
        </p:nvSpPr>
        <p:spPr>
          <a:xfrm>
            <a:off x="2917371" y="2745573"/>
            <a:ext cx="7132319" cy="1814023"/>
          </a:xfrm>
          <a:prstGeom prst="rect">
            <a:avLst/>
          </a:prstGeom>
        </p:spPr>
        <p:txBody>
          <a:bodyPr wrap="square">
            <a:spAutoFit/>
          </a:bodyPr>
          <a:lstStyle/>
          <a:p>
            <a:pPr algn="ctr">
              <a:lnSpc>
                <a:spcPct val="107000"/>
              </a:lnSpc>
              <a:spcBef>
                <a:spcPts val="600"/>
              </a:spcBef>
              <a:spcAft>
                <a:spcPts val="800"/>
              </a:spcAft>
            </a:pPr>
            <a:r>
              <a:rPr lang="en-US" sz="2800" dirty="0">
                <a:ea typeface="Calibri" panose="020F0502020204030204" pitchFamily="34" charset="0"/>
                <a:cs typeface="Times New Roman" panose="02020603050405020304" pitchFamily="18" charset="0"/>
              </a:rPr>
              <a:t>Mathematical Analysis of </a:t>
            </a:r>
          </a:p>
          <a:p>
            <a:pPr algn="ctr">
              <a:lnSpc>
                <a:spcPct val="107000"/>
              </a:lnSpc>
              <a:spcBef>
                <a:spcPts val="600"/>
              </a:spcBef>
              <a:spcAft>
                <a:spcPts val="800"/>
              </a:spcAft>
            </a:pPr>
            <a:r>
              <a:rPr lang="en-US" sz="2800" dirty="0">
                <a:ea typeface="Calibri" panose="020F0502020204030204" pitchFamily="34" charset="0"/>
                <a:cs typeface="Times New Roman" panose="02020603050405020304" pitchFamily="18" charset="0"/>
              </a:rPr>
              <a:t>Other Ways for Computing Fibonacci Numbers</a:t>
            </a:r>
          </a:p>
          <a:p>
            <a:pPr algn="ctr">
              <a:lnSpc>
                <a:spcPct val="107000"/>
              </a:lnSpc>
              <a:spcBef>
                <a:spcPts val="600"/>
              </a:spcBef>
              <a:spcAft>
                <a:spcPts val="800"/>
              </a:spcAft>
            </a:pP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7597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9901" y="699808"/>
            <a:ext cx="8674873" cy="5940088"/>
          </a:xfrm>
          <a:prstGeom prst="rect">
            <a:avLst/>
          </a:prstGeom>
        </p:spPr>
        <p:txBody>
          <a:bodyPr wrap="square">
            <a:spAutoFit/>
          </a:bodyPr>
          <a:lstStyle/>
          <a:p>
            <a:pPr>
              <a:spcAft>
                <a:spcPts val="1800"/>
              </a:spcAft>
            </a:pPr>
            <a:r>
              <a:rPr lang="en-US" sz="2400" dirty="0">
                <a:ea typeface="Calibri" panose="020F0502020204030204" pitchFamily="34" charset="0"/>
                <a:cs typeface="Times New Roman" panose="02020603050405020304" pitchFamily="18" charset="0"/>
              </a:rPr>
              <a:t>Analysis Framework (in analyzing non-recursive algorithm):</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spcBef>
                <a:spcPts val="0"/>
              </a:spcBef>
              <a:spcAft>
                <a:spcPts val="600"/>
              </a:spcAft>
              <a:buAutoNum type="arabicPeriod" startAt="3"/>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Check whether the number of times the basic operation is executed depends only on the size of an input. </a:t>
            </a:r>
          </a:p>
          <a:p>
            <a:pPr marL="919163" lvl="1"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it also depends on some additional properties, then investigate separately</a:t>
            </a:r>
          </a:p>
          <a:p>
            <a:pPr marL="1376363" lvl="2"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worst-case (O), </a:t>
            </a:r>
          </a:p>
          <a:p>
            <a:pPr marL="1376363" lvl="2"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average-case (Θ ), and if necessary, </a:t>
            </a:r>
          </a:p>
          <a:p>
            <a:pPr marL="1376363" lvl="2" indent="-461963">
              <a:spcAft>
                <a:spcPts val="600"/>
              </a:spcAft>
              <a:buFont typeface="Arial" panose="020B0604020202020204" pitchFamily="34" charset="0"/>
              <a:buChar char="•"/>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best-case ( Ω)                                                                  </a:t>
            </a:r>
          </a:p>
          <a:p>
            <a:pPr lvl="2">
              <a:spcAft>
                <a:spcPts val="1800"/>
              </a:spcAft>
              <a:tabLst>
                <a:tab pos="733425" algn="l"/>
              </a:tabLs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efficiencies.</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spcBef>
                <a:spcPts val="0"/>
              </a:spcBef>
              <a:spcAft>
                <a:spcPts val="1800"/>
              </a:spcAft>
              <a:tabLst>
                <a:tab pos="733425"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Set up a sum expression for the number of times the algorithm’s basic operation is executed.</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61963" marR="0" lvl="0" indent="-461963">
              <a:spcBef>
                <a:spcPts val="0"/>
              </a:spcBef>
              <a:spcAft>
                <a:spcPts val="600"/>
              </a:spcAft>
              <a:tabLst>
                <a:tab pos="733425" algn="l"/>
              </a:tabLst>
            </a:pPr>
            <a:r>
              <a:rPr lang="en-US" sz="2200" i="1" dirty="0">
                <a:latin typeface="Times New Roman" panose="02020603050405020304" pitchFamily="18" charset="0"/>
                <a:ea typeface="Calibri" panose="020F0502020204030204" pitchFamily="34" charset="0"/>
                <a:cs typeface="Times New Roman" panose="02020603050405020304" pitchFamily="18" charset="0"/>
              </a:rPr>
              <a:t>5.    Using standard formulas and rules of sum manipulation</a:t>
            </a:r>
            <a:r>
              <a:rPr lang="en-US" sz="2200" dirty="0">
                <a:latin typeface="Times New Roman" panose="02020603050405020304" pitchFamily="18" charset="0"/>
                <a:ea typeface="Calibri" panose="020F0502020204030204" pitchFamily="34" charset="0"/>
                <a:cs typeface="Times New Roman" panose="02020603050405020304" pitchFamily="18" charset="0"/>
              </a:rPr>
              <a:t>, either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find a </a:t>
            </a:r>
            <a:r>
              <a:rPr lang="en-US" sz="22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closed form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formula for the count </a:t>
            </a:r>
            <a:r>
              <a:rPr lang="en-US" sz="2200" dirty="0">
                <a:latin typeface="Times New Roman" panose="02020603050405020304" pitchFamily="18" charset="0"/>
                <a:ea typeface="Calibri" panose="020F0502020204030204" pitchFamily="34" charset="0"/>
                <a:cs typeface="Times New Roman" panose="02020603050405020304" pitchFamily="18" charset="0"/>
              </a:rPr>
              <a:t>or, </a:t>
            </a:r>
            <a:r>
              <a:rPr lang="en-US" sz="2200" i="1" dirty="0">
                <a:latin typeface="Times New Roman" panose="02020603050405020304" pitchFamily="18" charset="0"/>
                <a:ea typeface="Calibri" panose="020F0502020204030204" pitchFamily="34" charset="0"/>
                <a:cs typeface="Times New Roman" panose="02020603050405020304" pitchFamily="18" charset="0"/>
              </a:rPr>
              <a:t>at the very least, </a:t>
            </a:r>
            <a:r>
              <a:rPr lang="en-US" sz="22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establish its </a:t>
            </a:r>
            <a:r>
              <a:rPr lang="en-US" sz="2200" b="1"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order of growth.</a:t>
            </a:r>
            <a:endParaRPr lang="en-US"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9B342A48-C8FB-4E21-9AD2-FA94F5454252}"/>
              </a:ext>
            </a:extLst>
          </p:cNvPr>
          <p:cNvSpPr/>
          <p:nvPr/>
        </p:nvSpPr>
        <p:spPr>
          <a:xfrm>
            <a:off x="1234075" y="2635511"/>
            <a:ext cx="513426" cy="2737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Image result for smiley face images">
            <a:extLst>
              <a:ext uri="{FF2B5EF4-FFF2-40B4-BE49-F238E27FC236}">
                <a16:creationId xmlns:a16="http://schemas.microsoft.com/office/drawing/2014/main" id="{35B3A9D8-2CAA-4216-8FD9-1D80EF5F5D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2520" y="2521929"/>
            <a:ext cx="665826" cy="42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211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D089B11-9AF1-46AA-9AE6-E5CC7C939D34}"/>
              </a:ext>
            </a:extLst>
          </p:cNvPr>
          <p:cNvSpPr txBox="1"/>
          <p:nvPr/>
        </p:nvSpPr>
        <p:spPr>
          <a:xfrm>
            <a:off x="1684421" y="2077453"/>
            <a:ext cx="8694821" cy="529389"/>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2173925" y="2064326"/>
            <a:ext cx="7844150" cy="3353995"/>
          </a:xfrm>
          <a:prstGeom prst="rect">
            <a:avLst/>
          </a:prstGeom>
        </p:spPr>
        <p:txBody>
          <a:bodyPr wrap="square">
            <a:spAutoFit/>
          </a:bodyPr>
          <a:lstStyle/>
          <a:p>
            <a:pPr>
              <a:lnSpc>
                <a:spcPct val="107000"/>
              </a:lnSpc>
              <a:spcAft>
                <a:spcPts val="1800"/>
              </a:spcAft>
            </a:pPr>
            <a:r>
              <a:rPr lang="en-US" sz="2800" dirty="0">
                <a:ea typeface="Calibri" panose="020F0502020204030204" pitchFamily="34" charset="0"/>
                <a:cs typeface="Times New Roman" panose="02020603050405020304" pitchFamily="18" charset="0"/>
              </a:rPr>
              <a:t>Second way: A polynomial algorithm Fib2(n)</a:t>
            </a: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 much faster algorithm by simply computing the successive elements of the Fibonacci sequence iteratively, as is done in the following algorithm.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Let rewrite the exponential algorithm to be function Fib2(n), which is as follows: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Courier New" panose="02070309020205020404" pitchFamily="49"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3">
            <a:extLst>
              <a:ext uri="{FF2B5EF4-FFF2-40B4-BE49-F238E27FC236}">
                <a16:creationId xmlns:a16="http://schemas.microsoft.com/office/drawing/2014/main" id="{6056CEA7-BA04-4037-A24C-FEEFC2B9B58D}"/>
              </a:ext>
            </a:extLst>
          </p:cNvPr>
          <p:cNvSpPr/>
          <p:nvPr/>
        </p:nvSpPr>
        <p:spPr>
          <a:xfrm>
            <a:off x="587474" y="3521242"/>
            <a:ext cx="487347" cy="271830"/>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ad face">
            <a:extLst>
              <a:ext uri="{FF2B5EF4-FFF2-40B4-BE49-F238E27FC236}">
                <a16:creationId xmlns:a16="http://schemas.microsoft.com/office/drawing/2014/main" id="{20B2F5DA-73B3-4BFA-9D09-31A3620CFB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26077" y="3521242"/>
            <a:ext cx="348744" cy="269060"/>
          </a:xfrm>
          <a:prstGeom prst="rect">
            <a:avLst/>
          </a:prstGeom>
          <a:noFill/>
        </p:spPr>
      </p:pic>
    </p:spTree>
    <p:extLst>
      <p:ext uri="{BB962C8B-B14F-4D97-AF65-F5344CB8AC3E}">
        <p14:creationId xmlns:p14="http://schemas.microsoft.com/office/powerpoint/2010/main" val="288166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45279" y="1409630"/>
            <a:ext cx="6052801"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740543" y="1409630"/>
            <a:ext cx="8961120" cy="4806637"/>
          </a:xfrm>
          <a:prstGeom prst="rect">
            <a:avLst/>
          </a:prstGeom>
        </p:spPr>
        <p:txBody>
          <a:bodyPr wrap="square">
            <a:spAutoFit/>
          </a:bodyPr>
          <a:lstStyle/>
          <a:p>
            <a:pPr>
              <a:lnSpc>
                <a:spcPct val="107000"/>
              </a:lnSpc>
              <a:spcAft>
                <a:spcPts val="800"/>
              </a:spcAft>
            </a:pPr>
            <a:r>
              <a:rPr lang="en-US" sz="2400" spc="-100" dirty="0">
                <a:latin typeface="Consolas" panose="020B0609020204030204" pitchFamily="49" charset="0"/>
                <a:ea typeface="Calibri" panose="020F0502020204030204" pitchFamily="34" charset="0"/>
                <a:cs typeface="Times New Roman" panose="02020603050405020304" pitchFamily="18" charset="0"/>
              </a:rPr>
              <a:t>Polynomial Algorithm Fib2(n)</a:t>
            </a:r>
          </a:p>
          <a:p>
            <a:pPr marL="517525"/>
            <a:r>
              <a:rPr lang="en-US" sz="2200" dirty="0">
                <a:latin typeface="Times New Roman" panose="02020603050405020304" pitchFamily="18" charset="0"/>
                <a:ea typeface="Calibri" panose="020F0502020204030204" pitchFamily="34" charset="0"/>
                <a:cs typeface="Times New Roman" panose="02020603050405020304" pitchFamily="18" charset="0"/>
              </a:rPr>
              <a:t>//Computes the nth Fibonacci number iteratively by using its definition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17525"/>
            <a:r>
              <a:rPr lang="en-US" sz="2200" dirty="0">
                <a:latin typeface="Times New Roman" panose="02020603050405020304" pitchFamily="18" charset="0"/>
                <a:ea typeface="Calibri" panose="020F0502020204030204" pitchFamily="34" charset="0"/>
                <a:cs typeface="Times New Roman" panose="02020603050405020304" pitchFamily="18" charset="0"/>
              </a:rPr>
              <a:t>Input:        A nonnegative integer 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517525">
              <a:spcAft>
                <a:spcPts val="12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Output:     The nth Fibonacci number</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tabLst>
                <a:tab pos="1200150" algn="l"/>
              </a:tabLs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spc="-100" dirty="0">
                <a:latin typeface="Consolas" panose="020B0609020204030204" pitchFamily="49" charset="0"/>
                <a:ea typeface="Calibri" panose="020F0502020204030204" pitchFamily="34" charset="0"/>
                <a:cs typeface="Times New Roman" panose="02020603050405020304" pitchFamily="18" charset="0"/>
              </a:rPr>
              <a:t>if  (n == 0) then return 0;</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create an array F[0 .. n];  </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F[0] ← 0;  F[1] ← 1;</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for ( </a:t>
            </a:r>
            <a:r>
              <a:rPr lang="en-US" sz="2200" spc="-1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2) to n do {</a:t>
            </a:r>
          </a:p>
          <a:p>
            <a:pPr>
              <a:lnSpc>
                <a:spcPct val="150000"/>
              </a:lnSpc>
              <a:tabLst>
                <a:tab pos="1200150" algn="l"/>
              </a:tabLst>
            </a:pP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F[</a:t>
            </a:r>
            <a:r>
              <a:rPr lang="en-US" sz="2200" spc="-100" dirty="0" err="1">
                <a:solidFill>
                  <a:srgbClr val="0000FF"/>
                </a:solidFill>
                <a:latin typeface="Consolas" panose="020B0609020204030204" pitchFamily="49" charset="0"/>
                <a:ea typeface="Calibri" panose="020F0502020204030204" pitchFamily="34" charset="0"/>
                <a:cs typeface="Times New Roman" panose="02020603050405020304" pitchFamily="18" charset="0"/>
              </a:rPr>
              <a:t>i</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 Fib2[i-1] </a:t>
            </a:r>
            <a:r>
              <a:rPr lang="en-US" sz="2400" b="1"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r>
              <a:rPr lang="en-US" sz="22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 Fib2[i-2];}</a:t>
            </a:r>
          </a:p>
          <a:p>
            <a:pPr>
              <a:lnSpc>
                <a:spcPct val="150000"/>
              </a:lnSpc>
              <a:tabLst>
                <a:tab pos="1200150" algn="l"/>
              </a:tabLst>
            </a:pPr>
            <a:r>
              <a:rPr lang="en-US" sz="2200" spc="-100" dirty="0">
                <a:latin typeface="Consolas" panose="020B0609020204030204" pitchFamily="49" charset="0"/>
                <a:ea typeface="Calibri" panose="020F0502020204030204" pitchFamily="34" charset="0"/>
                <a:cs typeface="Times New Roman" panose="02020603050405020304" pitchFamily="18" charset="0"/>
              </a:rPr>
              <a:t>	return F[n];</a:t>
            </a:r>
          </a:p>
        </p:txBody>
      </p:sp>
      <p:sp>
        <p:nvSpPr>
          <p:cNvPr id="3" name="Thought Bubble: Cloud 3">
            <a:extLst>
              <a:ext uri="{FF2B5EF4-FFF2-40B4-BE49-F238E27FC236}">
                <a16:creationId xmlns:a16="http://schemas.microsoft.com/office/drawing/2014/main" id="{6E0CBE25-57B4-43E6-A4E4-D98DCD0F6DB7}"/>
              </a:ext>
            </a:extLst>
          </p:cNvPr>
          <p:cNvSpPr/>
          <p:nvPr/>
        </p:nvSpPr>
        <p:spPr>
          <a:xfrm>
            <a:off x="744228" y="2713801"/>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6D2F592E-CB27-44C2-9028-B02BE3169B5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12090">
            <a:off x="661326" y="2719562"/>
            <a:ext cx="748130"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2266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42971" y="898297"/>
            <a:ext cx="6052801" cy="522537"/>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5" name="Rectangle 4"/>
              <p:cNvSpPr/>
              <p:nvPr/>
            </p:nvSpPr>
            <p:spPr>
              <a:xfrm>
                <a:off x="1548665" y="430495"/>
                <a:ext cx="9472261" cy="5708871"/>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Analysis of Algorithm:</a:t>
                </a:r>
                <a:endParaRPr lang="en-US" sz="2600" dirty="0">
                  <a:effectLst/>
                  <a:ea typeface="Calibri" panose="020F0502020204030204" pitchFamily="34" charset="0"/>
                  <a:cs typeface="Times New Roman" panose="02020603050405020304" pitchFamily="18" charset="0"/>
                </a:endParaRPr>
              </a:p>
              <a:p>
                <a:pPr marL="461963" marR="0" lvl="0" indent="-461963">
                  <a:lnSpc>
                    <a:spcPct val="107000"/>
                  </a:lnSpc>
                  <a:spcBef>
                    <a:spcPts val="0"/>
                  </a:spcBef>
                  <a:spcAft>
                    <a:spcPts val="0"/>
                  </a:spcAft>
                  <a:buFont typeface="+mj-lt"/>
                  <a:buAutoNum type="arabicPeriod"/>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This algorithm makes  n-1  additions. </a:t>
                </a:r>
              </a:p>
              <a:p>
                <a:pPr marR="0" lvl="0">
                  <a:lnSpc>
                    <a:spcPct val="107000"/>
                  </a:lnSpc>
                  <a:spcBef>
                    <a:spcPts val="0"/>
                  </a:spcBef>
                  <a:spcAft>
                    <a:spcPts val="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Fib2(n) = </a:t>
                </a:r>
                <a14:m>
                  <m:oMath xmlns:m="http://schemas.openxmlformats.org/officeDocument/2006/math">
                    <m:nary>
                      <m:naryPr>
                        <m:chr m:val="∑"/>
                        <m:limLoc m:val="undOv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𝑖</m:t>
                        </m:r>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sub>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sup>
                      <m:e>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1</m:t>
                        </m:r>
                      </m:e>
                    </m:nary>
                  </m:oMath>
                </a14:m>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 1 + 1 + … + 1 = (n – 2 + 1) = n – 1  </a:t>
                </a:r>
                <a14:m>
                  <m:oMath xmlns:m="http://schemas.openxmlformats.org/officeDocument/2006/math">
                    <m:r>
                      <a:rPr lang="en-US" sz="2400" b="0" i="1" dirty="0" smtClean="0">
                        <a:solidFill>
                          <a:srgbClr val="0000FF"/>
                        </a:solidFill>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Ɵ(n).</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461963" marR="0" indent="-461963">
                  <a:lnSpc>
                    <a:spcPct val="107000"/>
                  </a:lnSpc>
                  <a:spcBef>
                    <a:spcPts val="0"/>
                  </a:spcBef>
                  <a:spcAft>
                    <a:spcPts val="1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It is linear as a function of n.  It is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Ɵ(n)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342900" marR="0" indent="-342900">
                  <a:lnSpc>
                    <a:spcPct val="107000"/>
                  </a:lnSpc>
                  <a:spcBef>
                    <a:spcPts val="0"/>
                  </a:spcBef>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latin typeface="Times New Roman" panose="02020603050405020304" pitchFamily="18" charset="0"/>
                    <a:ea typeface="Calibri" panose="020F0502020204030204" pitchFamily="34" charset="0"/>
                    <a:cs typeface="Times New Roman" panose="02020603050405020304" pitchFamily="18" charset="0"/>
                  </a:rPr>
                  <a:t>It is</a:t>
                </a:r>
                <a:r>
                  <a:rPr lang="en-US" sz="2400" i="1" dirty="0">
                    <a:effectLst/>
                    <a:latin typeface="Times New Roman" panose="02020603050405020304" pitchFamily="18" charset="0"/>
                    <a:ea typeface="Calibri" panose="020F0502020204030204" pitchFamily="34" charset="0"/>
                    <a:cs typeface="Times New Roman" panose="02020603050405020304" pitchFamily="18" charset="0"/>
                  </a:rPr>
                  <a:t> “only” exponential,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Ɵ(</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as n =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where the number of bits </a:t>
                </a:r>
              </a:p>
              <a:p>
                <a:pPr marR="0">
                  <a:lnSpc>
                    <a:spcPct val="107000"/>
                  </a:lnSpc>
                  <a:spcBef>
                    <a:spcPts val="0"/>
                  </a:spcBef>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n </a:t>
                </a:r>
                <a:r>
                  <a:rPr lang="en-US" sz="2400" baseline="-25000" dirty="0">
                    <a:latin typeface="Times New Roman" panose="02020603050405020304" pitchFamily="18" charset="0"/>
                    <a:ea typeface="Calibri" panose="020F0502020204030204" pitchFamily="34" charset="0"/>
                    <a:cs typeface="Times New Roman" panose="02020603050405020304" pitchFamily="18"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+1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in the binary representation of n. </a:t>
                </a:r>
                <a:r>
                  <a:rPr lang="en-US" sz="2400" dirty="0">
                    <a:latin typeface="Times New Roman" panose="02020603050405020304" pitchFamily="18" charset="0"/>
                    <a:ea typeface="Calibri" panose="020F0502020204030204" pitchFamily="34" charset="0"/>
                    <a:cs typeface="Times New Roman" panose="02020603050405020304" pitchFamily="18" charset="0"/>
                  </a:rPr>
                  <a:t>i.e., </a:t>
                </a:r>
              </a:p>
              <a:p>
                <a:pPr marR="0">
                  <a:lnSpc>
                    <a:spcPct val="107000"/>
                  </a:lnSpc>
                  <a:spcBef>
                    <a:spcPts val="0"/>
                  </a:spcBef>
                  <a:spcAft>
                    <a:spcPts val="600"/>
                  </a:spcAft>
                </a:pP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Ɵ(</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i="1">
                            <a:solidFill>
                              <a:srgbClr val="0000FF"/>
                            </a:solidFill>
                            <a:latin typeface="Cambria Math" panose="02040503050406030204" pitchFamily="18" charset="0"/>
                            <a:cs typeface="Times New Roman" panose="02020603050405020304" pitchFamily="18" charset="0"/>
                          </a:rPr>
                          <m:t>2</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a:rPr lang="en-US" sz="2400" i="1">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r>
                      <a:rPr lang="en-US" sz="2400" i="1" baseline="-25000" dirty="0">
                        <a:solidFill>
                          <a:srgbClr val="FF0000"/>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Ɵ(2*</a:t>
                </a:r>
                <a:r>
                  <a:rPr lang="en-US" sz="2400" dirty="0">
                    <a:solidFill>
                      <a:srgbClr val="0000FF"/>
                    </a:solidFill>
                    <a:cs typeface="Times New Roman" panose="02020603050405020304" pitchFamily="18" charset="0"/>
                  </a:rPr>
                  <a:t> </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i="1">
                            <a:solidFill>
                              <a:srgbClr val="0000FF"/>
                            </a:solidFill>
                            <a:latin typeface="Cambria Math" panose="02040503050406030204" pitchFamily="18" charset="0"/>
                            <a:cs typeface="Times New Roman" panose="02020603050405020304" pitchFamily="18" charset="0"/>
                          </a:rPr>
                          <m:t>2</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a:rPr lang="en-US" sz="2400" i="1">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Ɵ(</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i="1">
                            <a:solidFill>
                              <a:srgbClr val="0000FF"/>
                            </a:solidFill>
                            <a:latin typeface="Cambria Math" panose="02040503050406030204" pitchFamily="18" charset="0"/>
                            <a:cs typeface="Times New Roman" panose="02020603050405020304" pitchFamily="18" charset="0"/>
                          </a:rPr>
                          <m:t>2</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a:rPr lang="en-US" sz="2400" i="1">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 Ɵ(</a:t>
                </a:r>
                <a14:m>
                  <m:oMath xmlns:m="http://schemas.openxmlformats.org/officeDocument/2006/math">
                    <m:sSup>
                      <m:sSupPr>
                        <m:ctrlPr>
                          <a:rPr lang="en-US" sz="2400" i="1">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𝑛</m:t>
                        </m:r>
                      </m:e>
                      <m:sup>
                        <m:func>
                          <m:funcPr>
                            <m:ctrlPr>
                              <a:rPr lang="en-US" sz="2400" i="1">
                                <a:solidFill>
                                  <a:srgbClr val="0000FF"/>
                                </a:solidFill>
                                <a:latin typeface="Cambria Math" panose="02040503050406030204" pitchFamily="18" charset="0"/>
                                <a:cs typeface="Times New Roman" panose="02020603050405020304" pitchFamily="18" charset="0"/>
                              </a:rPr>
                            </m:ctrlPr>
                          </m:funcPr>
                          <m:fName>
                            <m:sSub>
                              <m:sSubPr>
                                <m:ctrlPr>
                                  <a:rPr lang="en-US" sz="2400" i="1">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a:solidFill>
                                      <a:srgbClr val="0000FF"/>
                                    </a:solidFill>
                                    <a:latin typeface="Cambria Math" panose="02040503050406030204" pitchFamily="18" charset="0"/>
                                    <a:cs typeface="Times New Roman" panose="02020603050405020304" pitchFamily="18" charset="0"/>
                                  </a:rPr>
                                  <m:t>log</m:t>
                                </m:r>
                              </m:e>
                              <m:sub>
                                <m:r>
                                  <a:rPr lang="en-US" sz="2400" i="1">
                                    <a:solidFill>
                                      <a:srgbClr val="0000FF"/>
                                    </a:solidFill>
                                    <a:latin typeface="Cambria Math" panose="02040503050406030204" pitchFamily="18" charset="0"/>
                                    <a:cs typeface="Times New Roman" panose="02020603050405020304" pitchFamily="18" charset="0"/>
                                  </a:rPr>
                                  <m:t>2</m:t>
                                </m:r>
                              </m:sub>
                            </m:sSub>
                          </m:fName>
                          <m:e>
                            <m:r>
                              <m:rPr>
                                <m:nor/>
                              </m:rPr>
                              <a:rPr lang="en-US" sz="2400" b="0" i="0" smtClean="0">
                                <a:solidFill>
                                  <a:srgbClr val="0000FF"/>
                                </a:solidFill>
                                <a:latin typeface="Times New Roman" panose="02020603050405020304" pitchFamily="18" charset="0"/>
                                <a:cs typeface="Times New Roman" panose="02020603050405020304" pitchFamily="18" charset="0"/>
                              </a:rPr>
                              <m:t>2</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61963" indent="-461963">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Comparing, 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he Algorithm  </a:t>
                </a:r>
                <a:r>
                  <a:rPr lang="en-US" sz="24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Fibonacci_Number</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Fib1(n) has efficiency Fib1(n) = Θ(</a:t>
                </a:r>
                <a:r>
                  <a:rPr lang="en-US" sz="24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61963" indent="-461963">
                  <a:lnSpc>
                    <a:spcPct val="107000"/>
                  </a:lnSpc>
                  <a:spcAft>
                    <a:spcPts val="8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For binary representation,</a:t>
                </a:r>
                <a:r>
                  <a:rPr lang="en-US" sz="2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size n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efficiency class will be even worse, namely </a:t>
                </a:r>
                <a:r>
                  <a:rPr lang="en-US" sz="2400" i="1"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doubly exponential</a:t>
                </a:r>
                <a:r>
                  <a:rPr lang="en-US" sz="2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461963" indent="-461963">
                  <a:lnSpc>
                    <a:spcPct val="107000"/>
                  </a:lnSpc>
                  <a:spcAft>
                    <a:spcPts val="800"/>
                  </a:spcAft>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Fib1(n) ɛ Θ(</a:t>
                </a:r>
                <a14:m>
                  <m:oMath xmlns:m="http://schemas.openxmlformats.org/officeDocument/2006/math">
                    <m:sSup>
                      <m:sSup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r>
                          <m:rPr>
                            <m:nor/>
                          </m:rP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m:t>Ø</m:t>
                        </m:r>
                      </m:e>
                      <m:sup>
                        <m:sSup>
                          <m:sSupPr>
                            <m:ctrlPr>
                              <a:rPr lang="en-US" sz="24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en-US" sz="2400" b="0" i="1" smtClean="0">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𝑏</m:t>
                            </m:r>
                          </m:sup>
                        </m:sSup>
                      </m:sup>
                    </m:sSup>
                  </m:oMath>
                </a14:m>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where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 = </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log</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a:t>
                </a:r>
                <a:r>
                  <a:rPr lang="en-US" sz="24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and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2 *</a:t>
                </a:r>
                <a14:m>
                  <m:oMath xmlns:m="http://schemas.openxmlformats.org/officeDocument/2006/math">
                    <m:sSup>
                      <m:sSupPr>
                        <m:ctrlPr>
                          <a:rPr lang="en-US" sz="2400" i="1" smtClean="0">
                            <a:solidFill>
                              <a:srgbClr val="0000FF"/>
                            </a:solidFill>
                            <a:latin typeface="Cambria Math" panose="02040503050406030204" pitchFamily="18" charset="0"/>
                            <a:cs typeface="Times New Roman" panose="02020603050405020304" pitchFamily="18" charset="0"/>
                          </a:rPr>
                        </m:ctrlPr>
                      </m:sSupPr>
                      <m:e>
                        <m:r>
                          <a:rPr lang="en-US" sz="2400" b="0" i="1" smtClean="0">
                            <a:solidFill>
                              <a:srgbClr val="0000FF"/>
                            </a:solidFill>
                            <a:latin typeface="Cambria Math" panose="02040503050406030204" pitchFamily="18" charset="0"/>
                            <a:cs typeface="Times New Roman" panose="02020603050405020304" pitchFamily="18" charset="0"/>
                          </a:rPr>
                          <m:t>2</m:t>
                        </m:r>
                      </m:e>
                      <m:sup>
                        <m:func>
                          <m:funcPr>
                            <m:ctrlPr>
                              <a:rPr lang="en-US" sz="2400" i="1" smtClean="0">
                                <a:solidFill>
                                  <a:srgbClr val="0000FF"/>
                                </a:solidFill>
                                <a:latin typeface="Cambria Math" panose="02040503050406030204" pitchFamily="18" charset="0"/>
                                <a:cs typeface="Times New Roman" panose="02020603050405020304" pitchFamily="18" charset="0"/>
                              </a:rPr>
                            </m:ctrlPr>
                          </m:funcPr>
                          <m:fName>
                            <m:sSub>
                              <m:sSubPr>
                                <m:ctrlPr>
                                  <a:rPr lang="en-US" sz="2400" i="1" smtClean="0">
                                    <a:solidFill>
                                      <a:srgbClr val="0000FF"/>
                                    </a:solidFill>
                                    <a:latin typeface="Cambria Math" panose="02040503050406030204" pitchFamily="18" charset="0"/>
                                    <a:cs typeface="Times New Roman" panose="02020603050405020304" pitchFamily="18" charset="0"/>
                                  </a:rPr>
                                </m:ctrlPr>
                              </m:sSubPr>
                              <m:e>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r>
                                  <m:rPr>
                                    <m:sty m:val="p"/>
                                  </m:rPr>
                                  <a:rPr lang="en-US" sz="2400" i="0" smtClean="0">
                                    <a:solidFill>
                                      <a:srgbClr val="0000FF"/>
                                    </a:solidFill>
                                    <a:latin typeface="Cambria Math" panose="02040503050406030204" pitchFamily="18" charset="0"/>
                                    <a:cs typeface="Times New Roman" panose="02020603050405020304" pitchFamily="18" charset="0"/>
                                  </a:rPr>
                                  <m:t>log</m:t>
                                </m:r>
                              </m:e>
                              <m:sub>
                                <m:r>
                                  <a:rPr lang="en-US" sz="2400" b="0" i="1" smtClean="0">
                                    <a:solidFill>
                                      <a:srgbClr val="0000FF"/>
                                    </a:solidFill>
                                    <a:latin typeface="Cambria Math" panose="02040503050406030204" pitchFamily="18" charset="0"/>
                                    <a:cs typeface="Times New Roman" panose="02020603050405020304" pitchFamily="18" charset="0"/>
                                  </a:rPr>
                                  <m:t>2</m:t>
                                </m:r>
                              </m:sub>
                            </m:sSub>
                          </m:fName>
                          <m:e>
                            <m:r>
                              <a:rPr lang="en-US" sz="2400" b="0" i="1" smtClean="0">
                                <a:solidFill>
                                  <a:srgbClr val="0000FF"/>
                                </a:solidFill>
                                <a:latin typeface="Cambria Math" panose="02040503050406030204" pitchFamily="18" charset="0"/>
                                <a:cs typeface="Times New Roman" panose="02020603050405020304" pitchFamily="18" charset="0"/>
                              </a:rPr>
                              <m:t>𝑛</m:t>
                            </m:r>
                            <m:r>
                              <m:rPr>
                                <m:nor/>
                              </m:rPr>
                              <a:rPr lang="en-US" sz="2400" baseline="-25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m:t>┘</m:t>
                            </m:r>
                          </m:e>
                        </m:func>
                      </m:sup>
                    </m:sSup>
                  </m:oMath>
                </a14:m>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mc:Choice>
        <mc:Fallback xmlns="">
          <p:sp>
            <p:nvSpPr>
              <p:cNvPr id="5" name="Rectangle 4"/>
              <p:cNvSpPr>
                <a:spLocks noRot="1" noChangeAspect="1" noMove="1" noResize="1" noEditPoints="1" noAdjustHandles="1" noChangeArrowheads="1" noChangeShapeType="1" noTextEdit="1"/>
              </p:cNvSpPr>
              <p:nvPr/>
            </p:nvSpPr>
            <p:spPr>
              <a:xfrm>
                <a:off x="1548665" y="430495"/>
                <a:ext cx="9472261" cy="5708871"/>
              </a:xfrm>
              <a:prstGeom prst="rect">
                <a:avLst/>
              </a:prstGeom>
              <a:blipFill>
                <a:blip r:embed="rId2"/>
                <a:stretch>
                  <a:fillRect l="-1158" t="-855" b="-2030"/>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F9D3036-CF13-4A3C-9F25-530513222C81}"/>
              </a:ext>
            </a:extLst>
          </p:cNvPr>
          <p:cNvSpPr/>
          <p:nvPr/>
        </p:nvSpPr>
        <p:spPr>
          <a:xfrm>
            <a:off x="822605" y="2146852"/>
            <a:ext cx="378042" cy="23543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mage result for smiley face images">
            <a:extLst>
              <a:ext uri="{FF2B5EF4-FFF2-40B4-BE49-F238E27FC236}">
                <a16:creationId xmlns:a16="http://schemas.microsoft.com/office/drawing/2014/main" id="{063F2F85-20AB-4D39-837B-445E7271AFB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320" y="5231958"/>
            <a:ext cx="649303" cy="4664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683230" y="2012952"/>
            <a:ext cx="2258171" cy="369332"/>
          </a:xfrm>
          <a:prstGeom prst="rect">
            <a:avLst/>
          </a:prstGeom>
          <a:noFill/>
        </p:spPr>
        <p:txBody>
          <a:bodyPr wrap="square" rtlCol="0">
            <a:spAutoFit/>
          </a:bodyPr>
          <a:lstStyle/>
          <a:p>
            <a:r>
              <a:rPr lang="en-US" dirty="0"/>
              <a:t>: The magnitude of n</a:t>
            </a:r>
          </a:p>
        </p:txBody>
      </p:sp>
    </p:spTree>
    <p:extLst>
      <p:ext uri="{BB962C8B-B14F-4D97-AF65-F5344CB8AC3E}">
        <p14:creationId xmlns:p14="http://schemas.microsoft.com/office/powerpoint/2010/main" val="33108324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268994662"/>
                  </p:ext>
                </p:extLst>
              </p:nvPr>
            </p:nvGraphicFramePr>
            <p:xfrm>
              <a:off x="1884577" y="774866"/>
              <a:ext cx="8945218" cy="5509706"/>
            </p:xfrm>
            <a:graphic>
              <a:graphicData uri="http://schemas.openxmlformats.org/drawingml/2006/table">
                <a:tbl>
                  <a:tblPr firstRow="1" firstCol="1" bandRow="1">
                    <a:tableStyleId>{5C22544A-7EE6-4342-B048-85BDC9FD1C3A}</a:tableStyleId>
                  </a:tblPr>
                  <a:tblGrid>
                    <a:gridCol w="1014931">
                      <a:extLst>
                        <a:ext uri="{9D8B030D-6E8A-4147-A177-3AD203B41FA5}">
                          <a16:colId xmlns:a16="http://schemas.microsoft.com/office/drawing/2014/main" val="20000"/>
                        </a:ext>
                      </a:extLst>
                    </a:gridCol>
                    <a:gridCol w="1375507">
                      <a:extLst>
                        <a:ext uri="{9D8B030D-6E8A-4147-A177-3AD203B41FA5}">
                          <a16:colId xmlns:a16="http://schemas.microsoft.com/office/drawing/2014/main" val="20001"/>
                        </a:ext>
                      </a:extLst>
                    </a:gridCol>
                    <a:gridCol w="1016001">
                      <a:extLst>
                        <a:ext uri="{9D8B030D-6E8A-4147-A177-3AD203B41FA5}">
                          <a16:colId xmlns:a16="http://schemas.microsoft.com/office/drawing/2014/main" val="20002"/>
                        </a:ext>
                      </a:extLst>
                    </a:gridCol>
                    <a:gridCol w="2602522">
                      <a:extLst>
                        <a:ext uri="{9D8B030D-6E8A-4147-A177-3AD203B41FA5}">
                          <a16:colId xmlns:a16="http://schemas.microsoft.com/office/drawing/2014/main" val="20003"/>
                        </a:ext>
                      </a:extLst>
                    </a:gridCol>
                    <a:gridCol w="1445847">
                      <a:extLst>
                        <a:ext uri="{9D8B030D-6E8A-4147-A177-3AD203B41FA5}">
                          <a16:colId xmlns:a16="http://schemas.microsoft.com/office/drawing/2014/main" val="20004"/>
                        </a:ext>
                      </a:extLst>
                    </a:gridCol>
                    <a:gridCol w="1490410">
                      <a:extLst>
                        <a:ext uri="{9D8B030D-6E8A-4147-A177-3AD203B41FA5}">
                          <a16:colId xmlns:a16="http://schemas.microsoft.com/office/drawing/2014/main" val="20005"/>
                        </a:ext>
                      </a:extLst>
                    </a:gridCol>
                  </a:tblGrid>
                  <a:tr h="127853">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364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14:m>
                            <m:oMathPara xmlns:m="http://schemas.openxmlformats.org/officeDocument/2006/math">
                              <m:oMathParaPr>
                                <m:jc m:val="right"/>
                              </m:oMathParaPr>
                              <m:oMath xmlns:m="http://schemas.openxmlformats.org/officeDocument/2006/math">
                                <m:sSup>
                                  <m:sSupPr>
                                    <m:ctrlPr>
                                      <a:rPr lang="en-US" sz="1800" i="1" dirty="0" smtClean="0">
                                        <a:solidFill>
                                          <a:schemeClr val="tx1"/>
                                        </a:solidFill>
                                        <a:effectLst/>
                                        <a:latin typeface="Cambria Math" panose="02040503050406030204" pitchFamily="18" charset="0"/>
                                        <a:cs typeface="Times New Roman" panose="02020603050405020304" pitchFamily="18" charset="0"/>
                                      </a:rPr>
                                    </m:ctrlPr>
                                  </m:sSupPr>
                                  <m:e>
                                    <m:r>
                                      <a:rPr lang="en-US" sz="1800" b="0" i="1" dirty="0" smtClean="0">
                                        <a:solidFill>
                                          <a:schemeClr val="tx1"/>
                                        </a:solidFill>
                                        <a:effectLst/>
                                        <a:latin typeface="Cambria Math"/>
                                        <a:cs typeface="Times New Roman" panose="02020603050405020304" pitchFamily="18" charset="0"/>
                                      </a:rPr>
                                      <m:t>2</m:t>
                                    </m:r>
                                  </m:e>
                                  <m:sup>
                                    <m:r>
                                      <a:rPr lang="en-US" sz="1800" b="0" i="1" dirty="0" smtClean="0">
                                        <a:solidFill>
                                          <a:schemeClr val="tx1"/>
                                        </a:solidFill>
                                        <a:effectLst/>
                                        <a:latin typeface="Cambria Math"/>
                                        <a:cs typeface="Times New Roman" panose="02020603050405020304" pitchFamily="18" charset="0"/>
                                      </a:rPr>
                                      <m:t>𝑏</m:t>
                                    </m:r>
                                  </m:sup>
                                </m:sSup>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7645">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8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68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1000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144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1001 0000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1110 1001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377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1368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66572">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268994662"/>
                  </p:ext>
                </p:extLst>
              </p:nvPr>
            </p:nvGraphicFramePr>
            <p:xfrm>
              <a:off x="1884577" y="774866"/>
              <a:ext cx="8945218" cy="5509706"/>
            </p:xfrm>
            <a:graphic>
              <a:graphicData uri="http://schemas.openxmlformats.org/drawingml/2006/table">
                <a:tbl>
                  <a:tblPr firstRow="1" firstCol="1" bandRow="1">
                    <a:tableStyleId>{5C22544A-7EE6-4342-B048-85BDC9FD1C3A}</a:tableStyleId>
                  </a:tblPr>
                  <a:tblGrid>
                    <a:gridCol w="1014931">
                      <a:extLst>
                        <a:ext uri="{9D8B030D-6E8A-4147-A177-3AD203B41FA5}">
                          <a16:colId xmlns:a16="http://schemas.microsoft.com/office/drawing/2014/main" val="20000"/>
                        </a:ext>
                      </a:extLst>
                    </a:gridCol>
                    <a:gridCol w="1375507">
                      <a:extLst>
                        <a:ext uri="{9D8B030D-6E8A-4147-A177-3AD203B41FA5}">
                          <a16:colId xmlns:a16="http://schemas.microsoft.com/office/drawing/2014/main" val="20001"/>
                        </a:ext>
                      </a:extLst>
                    </a:gridCol>
                    <a:gridCol w="1016001">
                      <a:extLst>
                        <a:ext uri="{9D8B030D-6E8A-4147-A177-3AD203B41FA5}">
                          <a16:colId xmlns:a16="http://schemas.microsoft.com/office/drawing/2014/main" val="20002"/>
                        </a:ext>
                      </a:extLst>
                    </a:gridCol>
                    <a:gridCol w="2602522">
                      <a:extLst>
                        <a:ext uri="{9D8B030D-6E8A-4147-A177-3AD203B41FA5}">
                          <a16:colId xmlns:a16="http://schemas.microsoft.com/office/drawing/2014/main" val="20003"/>
                        </a:ext>
                      </a:extLst>
                    </a:gridCol>
                    <a:gridCol w="1445847">
                      <a:extLst>
                        <a:ext uri="{9D8B030D-6E8A-4147-A177-3AD203B41FA5}">
                          <a16:colId xmlns:a16="http://schemas.microsoft.com/office/drawing/2014/main" val="20004"/>
                        </a:ext>
                      </a:extLst>
                    </a:gridCol>
                    <a:gridCol w="1490410">
                      <a:extLst>
                        <a:ext uri="{9D8B030D-6E8A-4147-A177-3AD203B41FA5}">
                          <a16:colId xmlns:a16="http://schemas.microsoft.com/office/drawing/2014/main" val="20005"/>
                        </a:ext>
                      </a:extLst>
                    </a:gridCol>
                  </a:tblGrid>
                  <a:tr h="274320">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8768">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499592" t="-93878" r="-816" b="-1659184"/>
                          </a:stretch>
                        </a:blipFill>
                      </a:tcPr>
                    </a:tc>
                    <a:extLst>
                      <a:ext uri="{0D108BD9-81ED-4DB2-BD59-A6C34878D82A}">
                        <a16:rowId xmlns:a16="http://schemas.microsoft.com/office/drawing/2014/main" val="10001"/>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3749">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1000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1101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144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1001 0000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1110 1001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377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512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73749">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74320">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mc:Fallback>
      </mc:AlternateContent>
    </p:spTree>
    <p:extLst>
      <p:ext uri="{BB962C8B-B14F-4D97-AF65-F5344CB8AC3E}">
        <p14:creationId xmlns:p14="http://schemas.microsoft.com/office/powerpoint/2010/main" val="202831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771869363"/>
                  </p:ext>
                </p:extLst>
              </p:nvPr>
            </p:nvGraphicFramePr>
            <p:xfrm>
              <a:off x="1824356" y="723794"/>
              <a:ext cx="8945218" cy="5784026"/>
            </p:xfrm>
            <a:graphic>
              <a:graphicData uri="http://schemas.openxmlformats.org/drawingml/2006/table">
                <a:tbl>
                  <a:tblPr firstRow="1" firstCol="1" bandRow="1">
                    <a:tableStyleId>{5C22544A-7EE6-4342-B048-85BDC9FD1C3A}</a:tableStyleId>
                  </a:tblPr>
                  <a:tblGrid>
                    <a:gridCol w="1082967">
                      <a:extLst>
                        <a:ext uri="{9D8B030D-6E8A-4147-A177-3AD203B41FA5}">
                          <a16:colId xmlns:a16="http://schemas.microsoft.com/office/drawing/2014/main" val="20000"/>
                        </a:ext>
                      </a:extLst>
                    </a:gridCol>
                    <a:gridCol w="1254479">
                      <a:extLst>
                        <a:ext uri="{9D8B030D-6E8A-4147-A177-3AD203B41FA5}">
                          <a16:colId xmlns:a16="http://schemas.microsoft.com/office/drawing/2014/main" val="20001"/>
                        </a:ext>
                      </a:extLst>
                    </a:gridCol>
                    <a:gridCol w="1128045">
                      <a:extLst>
                        <a:ext uri="{9D8B030D-6E8A-4147-A177-3AD203B41FA5}">
                          <a16:colId xmlns:a16="http://schemas.microsoft.com/office/drawing/2014/main" val="20002"/>
                        </a:ext>
                      </a:extLst>
                    </a:gridCol>
                    <a:gridCol w="2603691">
                      <a:extLst>
                        <a:ext uri="{9D8B030D-6E8A-4147-A177-3AD203B41FA5}">
                          <a16:colId xmlns:a16="http://schemas.microsoft.com/office/drawing/2014/main" val="20003"/>
                        </a:ext>
                      </a:extLst>
                    </a:gridCol>
                    <a:gridCol w="1414585">
                      <a:extLst>
                        <a:ext uri="{9D8B030D-6E8A-4147-A177-3AD203B41FA5}">
                          <a16:colId xmlns:a16="http://schemas.microsoft.com/office/drawing/2014/main" val="20004"/>
                        </a:ext>
                      </a:extLst>
                    </a:gridCol>
                    <a:gridCol w="1461451">
                      <a:extLst>
                        <a:ext uri="{9D8B030D-6E8A-4147-A177-3AD203B41FA5}">
                          <a16:colId xmlns:a16="http://schemas.microsoft.com/office/drawing/2014/main" val="20005"/>
                        </a:ext>
                      </a:extLst>
                    </a:gridCol>
                  </a:tblGrid>
                  <a:tr h="263195">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364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14:m>
                            <m:oMathPara xmlns:m="http://schemas.openxmlformats.org/officeDocument/2006/math">
                              <m:oMathParaPr>
                                <m:jc m:val="right"/>
                              </m:oMathParaPr>
                              <m:oMath xmlns:m="http://schemas.openxmlformats.org/officeDocument/2006/math">
                                <m:sSup>
                                  <m:sSupPr>
                                    <m:ctrlPr>
                                      <a:rPr lang="en-US" sz="1800" i="1" smtClean="0">
                                        <a:solidFill>
                                          <a:schemeClr val="tx1"/>
                                        </a:solidFill>
                                        <a:effectLst/>
                                        <a:latin typeface="Cambria Math" panose="02040503050406030204" pitchFamily="18" charset="0"/>
                                        <a:cs typeface="Times New Roman" panose="02020603050405020304" pitchFamily="18" charset="0"/>
                                      </a:rPr>
                                    </m:ctrlPr>
                                  </m:sSupPr>
                                  <m:e>
                                    <m:r>
                                      <a:rPr lang="en-US" sz="1800" b="0" i="1" smtClean="0">
                                        <a:solidFill>
                                          <a:schemeClr val="tx1"/>
                                        </a:solidFill>
                                        <a:effectLst/>
                                        <a:latin typeface="Cambria Math"/>
                                        <a:cs typeface="Times New Roman" panose="02020603050405020304" pitchFamily="18" charset="0"/>
                                      </a:rPr>
                                      <m:t>2</m:t>
                                    </m:r>
                                  </m:e>
                                  <m:sup>
                                    <m:r>
                                      <a:rPr lang="en-US" sz="1800" b="0" i="1" smtClean="0">
                                        <a:solidFill>
                                          <a:schemeClr val="tx1"/>
                                        </a:solidFill>
                                        <a:effectLst/>
                                        <a:latin typeface="Cambria Math"/>
                                        <a:cs typeface="Times New Roman" panose="02020603050405020304" pitchFamily="18" charset="0"/>
                                      </a:rPr>
                                      <m:t>𝑏</m:t>
                                    </m:r>
                                  </m:sup>
                                </m:sSup>
                              </m:oMath>
                            </m:oMathPara>
                          </a14:m>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7853">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68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68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368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377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368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10 1100 0100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987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11 1100 0011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1597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110  0011 1101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2048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2584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1010 0001 1000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4096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4181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1 0000 0101 1101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6765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1 1010 0111 0101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10946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10 1010 1101 0010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16384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17711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100 0101 0100 0111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28657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111 0000 0001 1001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46368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1011 0101 0110 0000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65536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75025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1 0010 0101 0111 1000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1368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127853">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771869363"/>
                  </p:ext>
                </p:extLst>
              </p:nvPr>
            </p:nvGraphicFramePr>
            <p:xfrm>
              <a:off x="1824356" y="723794"/>
              <a:ext cx="8945218" cy="5784026"/>
            </p:xfrm>
            <a:graphic>
              <a:graphicData uri="http://schemas.openxmlformats.org/drawingml/2006/table">
                <a:tbl>
                  <a:tblPr firstRow="1" firstCol="1" bandRow="1">
                    <a:tableStyleId>{5C22544A-7EE6-4342-B048-85BDC9FD1C3A}</a:tableStyleId>
                  </a:tblPr>
                  <a:tblGrid>
                    <a:gridCol w="1082967">
                      <a:extLst>
                        <a:ext uri="{9D8B030D-6E8A-4147-A177-3AD203B41FA5}">
                          <a16:colId xmlns:a16="http://schemas.microsoft.com/office/drawing/2014/main" val="20000"/>
                        </a:ext>
                      </a:extLst>
                    </a:gridCol>
                    <a:gridCol w="1254479">
                      <a:extLst>
                        <a:ext uri="{9D8B030D-6E8A-4147-A177-3AD203B41FA5}">
                          <a16:colId xmlns:a16="http://schemas.microsoft.com/office/drawing/2014/main" val="20001"/>
                        </a:ext>
                      </a:extLst>
                    </a:gridCol>
                    <a:gridCol w="1128045">
                      <a:extLst>
                        <a:ext uri="{9D8B030D-6E8A-4147-A177-3AD203B41FA5}">
                          <a16:colId xmlns:a16="http://schemas.microsoft.com/office/drawing/2014/main" val="20002"/>
                        </a:ext>
                      </a:extLst>
                    </a:gridCol>
                    <a:gridCol w="2603691">
                      <a:extLst>
                        <a:ext uri="{9D8B030D-6E8A-4147-A177-3AD203B41FA5}">
                          <a16:colId xmlns:a16="http://schemas.microsoft.com/office/drawing/2014/main" val="20003"/>
                        </a:ext>
                      </a:extLst>
                    </a:gridCol>
                    <a:gridCol w="1414585">
                      <a:extLst>
                        <a:ext uri="{9D8B030D-6E8A-4147-A177-3AD203B41FA5}">
                          <a16:colId xmlns:a16="http://schemas.microsoft.com/office/drawing/2014/main" val="20004"/>
                        </a:ext>
                      </a:extLst>
                    </a:gridCol>
                    <a:gridCol w="1461451">
                      <a:extLst>
                        <a:ext uri="{9D8B030D-6E8A-4147-A177-3AD203B41FA5}">
                          <a16:colId xmlns:a16="http://schemas.microsoft.com/office/drawing/2014/main" val="20005"/>
                        </a:ext>
                      </a:extLst>
                    </a:gridCol>
                  </a:tblGrid>
                  <a:tr h="274320">
                    <a:tc>
                      <a:txBody>
                        <a:bodyPr/>
                        <a:lstStyle/>
                        <a:p>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98768">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nos.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fib </a:t>
                          </a:r>
                          <a:r>
                            <a:rPr lang="en-US" sz="1800" dirty="0" err="1">
                              <a:solidFill>
                                <a:schemeClr val="tx1"/>
                              </a:solidFill>
                              <a:effectLst/>
                              <a:latin typeface="Times New Roman" panose="02020603050405020304" pitchFamily="18" charset="0"/>
                              <a:cs typeface="Times New Roman" panose="02020603050405020304" pitchFamily="18" charset="0"/>
                            </a:rPr>
                            <a:t>nos</a:t>
                          </a:r>
                          <a:r>
                            <a:rPr lang="en-US" sz="1800" dirty="0">
                              <a:solidFill>
                                <a:schemeClr val="tx1"/>
                              </a:solidFill>
                              <a:effectLst/>
                              <a:latin typeface="Times New Roman" panose="02020603050405020304" pitchFamily="18" charset="0"/>
                              <a:cs typeface="Times New Roman" panose="02020603050405020304" pitchFamily="18" charset="0"/>
                            </a:rPr>
                            <a:t> 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rPr>
                            <a:t>F[nos+1]</a:t>
                          </a: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Bit representation for n </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nos bits</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12083" t="-93878" r="-833" b="-1751020"/>
                          </a:stretch>
                        </a:blipFill>
                      </a:tcPr>
                    </a:tc>
                    <a:extLst>
                      <a:ext uri="{0D108BD9-81ED-4DB2-BD59-A6C34878D82A}">
                        <a16:rowId xmlns:a16="http://schemas.microsoft.com/office/drawing/2014/main" val="10001"/>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3749">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43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377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1 0111 1001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512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274320">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10 1100 0100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987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11 1100 0011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9"/>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1597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110  0011 1101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2048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0"/>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2584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1010 0001 1000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4096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1"/>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4181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19</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1 0000 0101 1101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2"/>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19</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6765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1 1010 0111 0101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8192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3"/>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20</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10946</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10 1010 1101 0010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16384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4"/>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17711</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100 0101 0100 0111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5"/>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22</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28657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23</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111 0000 0001 1001</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32768</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6"/>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46368</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24</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1011 0101 0110 0000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65536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7"/>
                      </a:ext>
                    </a:extLst>
                  </a:tr>
                  <a:tr h="274320">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24</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75025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25</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1 0010 0101 0111 1000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17</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8"/>
                      </a:ext>
                    </a:extLst>
                  </a:tr>
                  <a:tr h="273749">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25</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121393</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F</a:t>
                          </a:r>
                          <a:r>
                            <a:rPr lang="en-US" sz="1800" baseline="-25000" dirty="0">
                              <a:solidFill>
                                <a:schemeClr val="tx1"/>
                              </a:solidFill>
                              <a:effectLst/>
                              <a:latin typeface="Times New Roman" panose="02020603050405020304" pitchFamily="18" charset="0"/>
                              <a:cs typeface="Times New Roman" panose="02020603050405020304" pitchFamily="18" charset="0"/>
                            </a:rPr>
                            <a:t>26</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1 1101 1010 1101 1000</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152400" algn="r">
                            <a:lnSpc>
                              <a:spcPct val="107000"/>
                            </a:lnSpc>
                            <a:spcBef>
                              <a:spcPts val="0"/>
                            </a:spcBef>
                            <a:spcAft>
                              <a:spcPts val="0"/>
                            </a:spcAft>
                          </a:pPr>
                          <a:r>
                            <a:rPr lang="en-US" sz="1800">
                              <a:solidFill>
                                <a:schemeClr val="tx1"/>
                              </a:solidFill>
                              <a:effectLst/>
                              <a:latin typeface="Times New Roman" panose="02020603050405020304" pitchFamily="18" charset="0"/>
                              <a:cs typeface="Times New Roman" panose="02020603050405020304" pitchFamily="18" charset="0"/>
                            </a:rPr>
                            <a:t>17</a:t>
                          </a:r>
                          <a:endParaRPr lang="en-US" sz="1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r">
                            <a:lnSpc>
                              <a:spcPct val="107000"/>
                            </a:lnSpc>
                            <a:spcBef>
                              <a:spcPts val="0"/>
                            </a:spcBef>
                            <a:spcAft>
                              <a:spcPts val="0"/>
                            </a:spcAft>
                          </a:pPr>
                          <a:r>
                            <a:rPr lang="en-US" sz="1800" dirty="0">
                              <a:solidFill>
                                <a:schemeClr val="tx1"/>
                              </a:solidFill>
                              <a:effectLst/>
                              <a:latin typeface="Times New Roman" panose="02020603050405020304" pitchFamily="18" charset="0"/>
                              <a:cs typeface="Times New Roman" panose="02020603050405020304" pitchFamily="18" charset="0"/>
                            </a:rPr>
                            <a:t>131072</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19"/>
                      </a:ext>
                    </a:extLst>
                  </a:tr>
                  <a:tr h="274320">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lang="en-US" sz="1800" dirty="0">
                            <a:solidFill>
                              <a:schemeClr val="tx1"/>
                            </a:solidFill>
                            <a:effectLst/>
                            <a:latin typeface="Times New Roman" panose="02020603050405020304" pitchFamily="18" charset="0"/>
                            <a:ea typeface="Microsoft YaHei" panose="020B0503020204020204" pitchFamily="34" charset="-122"/>
                            <a:cs typeface="Times New Roman" panose="02020603050405020304" pitchFamily="18" charset="0"/>
                          </a:endParaRPr>
                        </a:p>
                      </a:txBody>
                      <a:tcPr marL="47945" marR="47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20"/>
                      </a:ext>
                    </a:extLst>
                  </a:tr>
                </a:tbl>
              </a:graphicData>
            </a:graphic>
          </p:graphicFrame>
        </mc:Fallback>
      </mc:AlternateContent>
    </p:spTree>
    <p:extLst>
      <p:ext uri="{BB962C8B-B14F-4D97-AF65-F5344CB8AC3E}">
        <p14:creationId xmlns:p14="http://schemas.microsoft.com/office/powerpoint/2010/main" val="11997058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5693" y="1789535"/>
            <a:ext cx="8479692" cy="4301114"/>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cs typeface="Times New Roman" panose="02020603050405020304" pitchFamily="18" charset="0"/>
              </a:rPr>
              <a:t>Analysis of Algorithm (Continued):</a:t>
            </a:r>
          </a:p>
          <a:p>
            <a:pPr marL="228600" marR="0">
              <a:lnSpc>
                <a:spcPct val="107000"/>
              </a:lnSpc>
              <a:spcBef>
                <a:spcPts val="0"/>
              </a:spcBef>
              <a:spcAft>
                <a:spcPts val="800"/>
              </a:spcAft>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buAutoNum type="arabicPeriod" startAt="2"/>
            </a:pPr>
            <a:r>
              <a:rPr lang="en-US" sz="2400" dirty="0">
                <a:latin typeface="Times New Roman" panose="02020603050405020304" pitchFamily="18" charset="0"/>
                <a:ea typeface="Calibri" panose="020F0502020204030204" pitchFamily="34" charset="0"/>
                <a:cs typeface="Times New Roman" panose="02020603050405020304" pitchFamily="18" charset="0"/>
              </a:rPr>
              <a:t>Avoid using an extra array for storing all the preceding elements of the Fibonacci sequence: </a:t>
            </a:r>
          </a:p>
          <a:p>
            <a:pPr marL="800100" lvl="1"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storing just two values is necessary to accomplish the task.</a:t>
            </a:r>
            <a:endParaRPr lang="en-US" sz="2400" i="1"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3.    The inner loop consists of a single computer step and is executed n-1 times. Therefore the number of computer steps used by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Fib2 is linear in n.</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73D4D5EA-049A-41DF-A6D7-63003F5E3DA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8644">
            <a:off x="824337" y="3196046"/>
            <a:ext cx="699663" cy="448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1059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53301" y="5482722"/>
            <a:ext cx="6194066" cy="522537"/>
          </a:xfrm>
          <a:prstGeom prst="rect">
            <a:avLst/>
          </a:prstGeom>
          <a:solidFill>
            <a:srgbClr val="FFFF00"/>
          </a:solidFill>
        </p:spPr>
        <p:txBody>
          <a:bodyPr wrap="square" rtlCol="0">
            <a:spAutoFit/>
          </a:bodyPr>
          <a:lstStyle/>
          <a:p>
            <a:endParaRPr lang="en-US" dirty="0"/>
          </a:p>
        </p:txBody>
      </p:sp>
      <p:sp>
        <p:nvSpPr>
          <p:cNvPr id="5" name="TextBox 4"/>
          <p:cNvSpPr txBox="1"/>
          <p:nvPr/>
        </p:nvSpPr>
        <p:spPr>
          <a:xfrm>
            <a:off x="1521846" y="1330816"/>
            <a:ext cx="3182380"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842644" y="1341269"/>
            <a:ext cx="8346831" cy="5093959"/>
          </a:xfrm>
          <a:prstGeom prst="rect">
            <a:avLst/>
          </a:prstGeom>
        </p:spPr>
        <p:txBody>
          <a:bodyPr wrap="square">
            <a:spAutoFit/>
          </a:bodyPr>
          <a:lstStyle/>
          <a:p>
            <a:pPr>
              <a:lnSpc>
                <a:spcPct val="107000"/>
              </a:lnSpc>
              <a:spcAft>
                <a:spcPts val="1200"/>
              </a:spcAft>
            </a:pPr>
            <a:r>
              <a:rPr lang="en-US" sz="2600" dirty="0">
                <a:latin typeface="Times New Roman" panose="02020603050405020304" pitchFamily="18" charset="0"/>
                <a:ea typeface="Calibri" panose="020F0502020204030204" pitchFamily="34" charset="0"/>
                <a:cs typeface="Times New Roman" panose="02020603050405020304" pitchFamily="18" charset="0"/>
              </a:rPr>
              <a:t>The third alternative for </a:t>
            </a:r>
            <a:r>
              <a:rPr lang="en-US" sz="26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computing the nth Fibonacci number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lies in using a formula. </a:t>
            </a:r>
            <a:r>
              <a:rPr lang="en-US" sz="2400" dirty="0">
                <a:latin typeface="Times New Roman" panose="02020603050405020304" pitchFamily="18" charset="0"/>
                <a:ea typeface="Calibri" panose="020F0502020204030204" pitchFamily="34" charset="0"/>
                <a:cs typeface="Times New Roman" panose="02020603050405020304" pitchFamily="18" charset="0"/>
              </a:rPr>
              <a:t>For every nonnegative integer 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F(n)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)/√5 	rounded to the nearest integer,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600"/>
              </a:spcBef>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where Ø = (1 + √5)/2 ≈ 1.61803.</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Analysis of this Algorithm:</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buFont typeface="+mj-lt"/>
              <a:buAutoNum type="arabicPeriod"/>
            </a:pPr>
            <a:r>
              <a:rPr lang="en-US" sz="2400" dirty="0">
                <a:latin typeface="Times New Roman" panose="02020603050405020304" pitchFamily="18" charset="0"/>
                <a:ea typeface="Calibri" panose="020F0502020204030204" pitchFamily="34" charset="0"/>
                <a:cs typeface="Times New Roman" panose="02020603050405020304" pitchFamily="18" charset="0"/>
              </a:rPr>
              <a:t>The efficiency of the algorithm will be determined by the efficiency of an exponentiation algorithm used for computing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460375" marR="0" lvl="0" indent="-460375">
              <a:lnSpc>
                <a:spcPct val="107000"/>
              </a:lnSpc>
              <a:spcBef>
                <a:spcPts val="0"/>
              </a:spcBef>
              <a:spcAft>
                <a:spcPts val="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2.    But,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if it,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Ø</a:t>
            </a:r>
            <a:r>
              <a:rPr lang="en-US" sz="24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is done by simply multiplying Ø  by itself  n-1  times, the algorithm will be in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Θ(n) = Θ(2</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hought Bubble: Cloud 2">
            <a:extLst>
              <a:ext uri="{FF2B5EF4-FFF2-40B4-BE49-F238E27FC236}">
                <a16:creationId xmlns:a16="http://schemas.microsoft.com/office/drawing/2014/main" id="{C7A9A0E7-723D-47DB-81C6-4C8389E7B4D6}"/>
              </a:ext>
            </a:extLst>
          </p:cNvPr>
          <p:cNvSpPr/>
          <p:nvPr/>
        </p:nvSpPr>
        <p:spPr>
          <a:xfrm rot="280017">
            <a:off x="1167374" y="2334094"/>
            <a:ext cx="347753" cy="273941"/>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9414CB04-47FB-43E4-922B-1CB1A120FD2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15261">
            <a:off x="1129815" y="2366780"/>
            <a:ext cx="382288" cy="22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348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9385" y="2162710"/>
            <a:ext cx="8753230" cy="2151358"/>
          </a:xfrm>
          <a:prstGeom prst="rect">
            <a:avLst/>
          </a:prstGeom>
        </p:spPr>
        <p:txBody>
          <a:bodyPr wrap="square">
            <a:spAutoFit/>
          </a:bodyPr>
          <a:lstStyle/>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There are faster algorithms for the exponentiation computation problem.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We will discuss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 Θ(b)-algorithms for this problem </a:t>
            </a:r>
            <a:r>
              <a:rPr lang="en-US" sz="2400" dirty="0">
                <a:latin typeface="Times New Roman" panose="02020603050405020304" pitchFamily="18" charset="0"/>
                <a:ea typeface="Calibri" panose="020F0502020204030204" pitchFamily="34" charset="0"/>
                <a:cs typeface="Times New Roman" panose="02020603050405020304" pitchFamily="18" charset="0"/>
              </a:rPr>
              <a:t>in our lectures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dealing with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Decrease-and-Conquer</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a:t>
            </a:r>
            <a:r>
              <a:rPr lang="en-US" sz="2400" i="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Transform-and-Conquer</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99019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26694" y="585744"/>
            <a:ext cx="10355179"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930399" y="585744"/>
            <a:ext cx="8948615" cy="5927007"/>
          </a:xfrm>
          <a:prstGeom prst="rect">
            <a:avLst/>
          </a:prstGeom>
        </p:spPr>
        <p:txBody>
          <a:bodyPr wrap="square">
            <a:spAutoFit/>
          </a:bodyPr>
          <a:lstStyle/>
          <a:p>
            <a:pPr>
              <a:lnSpc>
                <a:spcPct val="107000"/>
              </a:lnSpc>
              <a:spcAft>
                <a:spcPts val="800"/>
              </a:spcAft>
            </a:pPr>
            <a:r>
              <a:rPr lang="en-US" sz="2600" dirty="0">
                <a:ea typeface="Calibri" panose="020F0502020204030204" pitchFamily="34" charset="0"/>
                <a:cs typeface="Times New Roman" panose="02020603050405020304" pitchFamily="18" charset="0"/>
              </a:rPr>
              <a:t>The Fourth Approach for computing Fibonacci number Fib3:</a:t>
            </a:r>
          </a:p>
          <a:p>
            <a:pPr marL="342900" indent="-342900">
              <a:lnSpc>
                <a:spcPct val="107000"/>
              </a:lnSpc>
              <a:buFont typeface="Arial" panose="020B0604020202020204" pitchFamily="34" charset="0"/>
              <a:buChar char="•"/>
            </a:pP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There is a Θ(log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n)-algorithm F</a:t>
            </a:r>
            <a:r>
              <a:rPr lang="en-US" sz="2400" dirty="0">
                <a:ea typeface="Calibri" panose="020F0502020204030204" pitchFamily="34" charset="0"/>
                <a:cs typeface="Times New Roman" panose="02020603050405020304" pitchFamily="18" charset="0"/>
              </a:rPr>
              <a:t>ib3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for computing the nth Fibonacci number </a:t>
            </a:r>
            <a:r>
              <a:rPr lang="en-US" sz="2400" dirty="0">
                <a:latin typeface="Times New Roman" panose="02020603050405020304" pitchFamily="18" charset="0"/>
                <a:ea typeface="Calibri" panose="020F0502020204030204" pitchFamily="34" charset="0"/>
                <a:cs typeface="Times New Roman" panose="02020603050405020304" pitchFamily="18" charset="0"/>
              </a:rPr>
              <a:t>that manipulates only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integers (not golden and conjugate ratios). </a:t>
            </a:r>
          </a:p>
          <a:p>
            <a:pPr marL="800100" lvl="1"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It is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based on the equality</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F(n-1)	   F(n)		     0            1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endParaRPr lang="en-US"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for  n ≥ 1</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F(n)	 F(n+1)	                  1	      1</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and an efficient way of computing matrix powers.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question </a:t>
            </a:r>
            <a:r>
              <a:rPr lang="en-US" sz="2400" dirty="0">
                <a:latin typeface="Times New Roman" panose="02020603050405020304" pitchFamily="18" charset="0"/>
                <a:ea typeface="Calibri" panose="020F0502020204030204" pitchFamily="34" charset="0"/>
                <a:cs typeface="Times New Roman" panose="02020603050405020304" pitchFamily="18" charset="0"/>
              </a:rPr>
              <a:t>is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 do you compute 2 x 2 matric powers in the fastest way</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129"/>
          <p:cNvSpPr>
            <a:spLocks/>
          </p:cNvSpPr>
          <p:nvPr/>
        </p:nvSpPr>
        <p:spPr bwMode="auto">
          <a:xfrm>
            <a:off x="2772221" y="3429000"/>
            <a:ext cx="100111"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AutoShape 129"/>
          <p:cNvSpPr>
            <a:spLocks/>
          </p:cNvSpPr>
          <p:nvPr/>
        </p:nvSpPr>
        <p:spPr bwMode="auto">
          <a:xfrm>
            <a:off x="5790892" y="3429000"/>
            <a:ext cx="100111"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129"/>
          <p:cNvSpPr>
            <a:spLocks/>
          </p:cNvSpPr>
          <p:nvPr/>
        </p:nvSpPr>
        <p:spPr bwMode="auto">
          <a:xfrm flipH="1">
            <a:off x="4854041" y="3429000"/>
            <a:ext cx="121138"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129"/>
          <p:cNvSpPr>
            <a:spLocks/>
          </p:cNvSpPr>
          <p:nvPr/>
        </p:nvSpPr>
        <p:spPr bwMode="auto">
          <a:xfrm flipH="1">
            <a:off x="7240871" y="3429000"/>
            <a:ext cx="121138" cy="1150976"/>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5842591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83852" y="1149261"/>
            <a:ext cx="8307571"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531815" y="1150681"/>
            <a:ext cx="8964247" cy="5369419"/>
          </a:xfrm>
          <a:prstGeom prst="rect">
            <a:avLst/>
          </a:prstGeom>
        </p:spPr>
        <p:txBody>
          <a:bodyPr wrap="square">
            <a:spAutoFit/>
          </a:bodyPr>
          <a:lstStyle/>
          <a:p>
            <a:pPr>
              <a:lnSpc>
                <a:spcPct val="107000"/>
              </a:lnSpc>
              <a:spcAft>
                <a:spcPts val="80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Consider the equation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and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in matrix notation:</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0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1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0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 </a:t>
            </a: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   </a:t>
            </a:r>
            <a:r>
              <a:rPr lang="en-US" sz="2200" dirty="0">
                <a:latin typeface="Times New Roman" panose="02020603050405020304" pitchFamily="18" charset="0"/>
                <a:ea typeface="Calibri" panose="020F0502020204030204" pitchFamily="34" charset="0"/>
                <a:cs typeface="Times New Roman" panose="02020603050405020304" pitchFamily="18" charset="0"/>
              </a:rPr>
              <a:t>+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0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1</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Similarly, </a:t>
            </a:r>
          </a:p>
          <a:p>
            <a:pPr>
              <a:lnSpc>
                <a:spcPct val="107000"/>
              </a:lnSpc>
            </a:pP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0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0	   1</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0</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200" dirty="0">
                <a:latin typeface="Times New Roman" panose="02020603050405020304" pitchFamily="18" charset="0"/>
                <a:ea typeface="Calibri" panose="020F0502020204030204" pitchFamily="34" charset="0"/>
                <a:cs typeface="Times New Roman" panose="02020603050405020304" pitchFamily="18" charset="0"/>
              </a:rPr>
              <a:t>	     1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1	   1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1</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AutoShape 129"/>
          <p:cNvSpPr>
            <a:spLocks/>
          </p:cNvSpPr>
          <p:nvPr/>
        </p:nvSpPr>
        <p:spPr bwMode="auto">
          <a:xfrm>
            <a:off x="3237060" y="1670378"/>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4" name="AutoShape 129"/>
          <p:cNvSpPr>
            <a:spLocks/>
          </p:cNvSpPr>
          <p:nvPr/>
        </p:nvSpPr>
        <p:spPr bwMode="auto">
          <a:xfrm>
            <a:off x="5042415" y="1670378"/>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5" name="AutoShape 129"/>
          <p:cNvSpPr>
            <a:spLocks/>
          </p:cNvSpPr>
          <p:nvPr/>
        </p:nvSpPr>
        <p:spPr bwMode="auto">
          <a:xfrm>
            <a:off x="6945461" y="1670378"/>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129"/>
          <p:cNvSpPr>
            <a:spLocks/>
          </p:cNvSpPr>
          <p:nvPr/>
        </p:nvSpPr>
        <p:spPr bwMode="auto">
          <a:xfrm>
            <a:off x="5042415" y="3231635"/>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129"/>
          <p:cNvSpPr>
            <a:spLocks/>
          </p:cNvSpPr>
          <p:nvPr/>
        </p:nvSpPr>
        <p:spPr bwMode="auto">
          <a:xfrm>
            <a:off x="7875492" y="3231635"/>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AutoShape 129"/>
          <p:cNvSpPr>
            <a:spLocks/>
          </p:cNvSpPr>
          <p:nvPr/>
        </p:nvSpPr>
        <p:spPr bwMode="auto">
          <a:xfrm>
            <a:off x="2342200" y="535351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AutoShape 129"/>
          <p:cNvSpPr>
            <a:spLocks/>
          </p:cNvSpPr>
          <p:nvPr/>
        </p:nvSpPr>
        <p:spPr bwMode="auto">
          <a:xfrm>
            <a:off x="3659092" y="535351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AutoShape 129"/>
          <p:cNvSpPr>
            <a:spLocks/>
          </p:cNvSpPr>
          <p:nvPr/>
        </p:nvSpPr>
        <p:spPr bwMode="auto">
          <a:xfrm>
            <a:off x="5092470" y="535351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1" name="AutoShape 129"/>
          <p:cNvSpPr>
            <a:spLocks/>
          </p:cNvSpPr>
          <p:nvPr/>
        </p:nvSpPr>
        <p:spPr bwMode="auto">
          <a:xfrm>
            <a:off x="6360888" y="5358450"/>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2" name="AutoShape 129"/>
          <p:cNvSpPr>
            <a:spLocks/>
          </p:cNvSpPr>
          <p:nvPr/>
        </p:nvSpPr>
        <p:spPr bwMode="auto">
          <a:xfrm>
            <a:off x="7933364" y="5366266"/>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4" name="AutoShape 129"/>
          <p:cNvSpPr>
            <a:spLocks/>
          </p:cNvSpPr>
          <p:nvPr/>
        </p:nvSpPr>
        <p:spPr bwMode="auto">
          <a:xfrm flipH="1">
            <a:off x="8374604"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5" name="AutoShape 129"/>
          <p:cNvSpPr>
            <a:spLocks/>
          </p:cNvSpPr>
          <p:nvPr/>
        </p:nvSpPr>
        <p:spPr bwMode="auto">
          <a:xfrm flipH="1">
            <a:off x="7526130"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6" name="AutoShape 129"/>
          <p:cNvSpPr>
            <a:spLocks/>
          </p:cNvSpPr>
          <p:nvPr/>
        </p:nvSpPr>
        <p:spPr bwMode="auto">
          <a:xfrm flipH="1">
            <a:off x="5621220" y="5353512"/>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7" name="AutoShape 129"/>
          <p:cNvSpPr>
            <a:spLocks/>
          </p:cNvSpPr>
          <p:nvPr/>
        </p:nvSpPr>
        <p:spPr bwMode="auto">
          <a:xfrm flipH="1">
            <a:off x="4789161"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8" name="AutoShape 129"/>
          <p:cNvSpPr>
            <a:spLocks/>
          </p:cNvSpPr>
          <p:nvPr/>
        </p:nvSpPr>
        <p:spPr bwMode="auto">
          <a:xfrm flipH="1">
            <a:off x="2853364" y="5366266"/>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b="1" dirty="0"/>
          </a:p>
        </p:txBody>
      </p:sp>
      <p:sp>
        <p:nvSpPr>
          <p:cNvPr id="19" name="AutoShape 129"/>
          <p:cNvSpPr>
            <a:spLocks/>
          </p:cNvSpPr>
          <p:nvPr/>
        </p:nvSpPr>
        <p:spPr bwMode="auto">
          <a:xfrm flipH="1">
            <a:off x="8847435" y="3233722"/>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0" name="AutoShape 129"/>
          <p:cNvSpPr>
            <a:spLocks/>
          </p:cNvSpPr>
          <p:nvPr/>
        </p:nvSpPr>
        <p:spPr bwMode="auto">
          <a:xfrm flipH="1">
            <a:off x="6702112" y="3231635"/>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1" name="AutoShape 129"/>
          <p:cNvSpPr>
            <a:spLocks/>
          </p:cNvSpPr>
          <p:nvPr/>
        </p:nvSpPr>
        <p:spPr bwMode="auto">
          <a:xfrm flipH="1">
            <a:off x="7417346" y="1670378"/>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2" name="AutoShape 129"/>
          <p:cNvSpPr>
            <a:spLocks/>
          </p:cNvSpPr>
          <p:nvPr/>
        </p:nvSpPr>
        <p:spPr bwMode="auto">
          <a:xfrm flipH="1">
            <a:off x="6374106" y="1670378"/>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3" name="AutoShape 129"/>
          <p:cNvSpPr>
            <a:spLocks/>
          </p:cNvSpPr>
          <p:nvPr/>
        </p:nvSpPr>
        <p:spPr bwMode="auto">
          <a:xfrm flipH="1">
            <a:off x="3871976" y="1670378"/>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24" name="Thought Bubble: Cloud 3">
            <a:extLst>
              <a:ext uri="{FF2B5EF4-FFF2-40B4-BE49-F238E27FC236}">
                <a16:creationId xmlns:a16="http://schemas.microsoft.com/office/drawing/2014/main" id="{5431CA92-0F39-4D32-A4B1-127D8E24E1D6}"/>
              </a:ext>
            </a:extLst>
          </p:cNvPr>
          <p:cNvSpPr/>
          <p:nvPr/>
        </p:nvSpPr>
        <p:spPr>
          <a:xfrm>
            <a:off x="755373" y="3175356"/>
            <a:ext cx="445675"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5" name="Picture 24" descr="Image result for smiley face images">
            <a:extLst>
              <a:ext uri="{FF2B5EF4-FFF2-40B4-BE49-F238E27FC236}">
                <a16:creationId xmlns:a16="http://schemas.microsoft.com/office/drawing/2014/main" id="{C0398084-CB38-41C5-97A5-72AEEEA2DFF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981" y="3175356"/>
            <a:ext cx="541067" cy="30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333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029509" y="2100765"/>
                <a:ext cx="8160673" cy="4526047"/>
              </a:xfrm>
              <a:prstGeom prst="rect">
                <a:avLst/>
              </a:prstGeom>
            </p:spPr>
            <p:txBody>
              <a:bodyPr wrap="square">
                <a:spAutoFit/>
              </a:bodyPr>
              <a:lstStyle/>
              <a:p>
                <a:pPr>
                  <a:spcAft>
                    <a:spcPts val="1800"/>
                  </a:spcAft>
                </a:pPr>
                <a:r>
                  <a:rPr lang="en-US" sz="2400" dirty="0">
                    <a:ea typeface="Calibri" panose="020F0502020204030204" pitchFamily="34" charset="0"/>
                    <a:cs typeface="Times New Roman" panose="02020603050405020304" pitchFamily="18" charset="0"/>
                  </a:rPr>
                  <a:t>Analysis Framework (in analyzing non-recursive algorithm):</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R="0">
                  <a:lnSpc>
                    <a:spcPct val="107000"/>
                  </a:lnSpc>
                  <a:spcBef>
                    <a:spcPts val="0"/>
                  </a:spcBef>
                  <a:spcAft>
                    <a:spcPts val="0"/>
                  </a:spcAft>
                </a:pPr>
                <a:r>
                  <a:rPr lang="en-US" sz="2400" dirty="0">
                    <a:ea typeface="Calibri" panose="020F0502020204030204" pitchFamily="34" charset="0"/>
                    <a:cs typeface="Times New Roman" panose="02020603050405020304" pitchFamily="18" charset="0"/>
                  </a:rPr>
                  <a:t>Example:  </a:t>
                </a:r>
                <a:r>
                  <a:rPr lang="en-US" sz="2200" dirty="0">
                    <a:latin typeface="Times New Roman" panose="02020603050405020304" pitchFamily="18" charset="0"/>
                    <a:ea typeface="Calibri" panose="020F0502020204030204" pitchFamily="34" charset="0"/>
                    <a:cs typeface="Times New Roman" panose="02020603050405020304" pitchFamily="18" charset="0"/>
                  </a:rPr>
                  <a:t>find the running time efficiency for the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MaxElement</a:t>
                </a:r>
                <a:r>
                  <a:rPr lang="en-US" sz="2200" dirty="0">
                    <a:latin typeface="Times New Roman" panose="02020603050405020304" pitchFamily="18" charset="0"/>
                    <a:ea typeface="Calibri" panose="020F0502020204030204" pitchFamily="34" charset="0"/>
                    <a:cs typeface="Times New Roman" panose="02020603050405020304" pitchFamily="18" charset="0"/>
                  </a:rPr>
                  <a:t>,                   	     using steps 4 and 5):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9163" lvl="1" indent="-461963">
                  <a:lnSpc>
                    <a:spcPct val="107000"/>
                  </a:lnSpc>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Let C(n) denote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 number of times the comparison &gt; is </a:t>
                </a:r>
              </a:p>
              <a:p>
                <a:pPr lvl="1">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executed and be defined in terms of a function of size n.</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600"/>
                  </a:spcBef>
                  <a:spcAft>
                    <a:spcPts val="60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C(n)  =  </a:t>
                </a:r>
                <a14:m>
                  <m:oMath xmlns:m="http://schemas.openxmlformats.org/officeDocument/2006/math">
                    <m:nary>
                      <m:naryPr>
                        <m:chr m:val="∑"/>
                        <m:limLoc m:val="subSup"/>
                        <m:ctrlPr>
                          <a:rPr lang="en-US" sz="2200" i="1" smtClean="0">
                            <a:latin typeface="Cambria Math" panose="02040503050406030204" pitchFamily="18" charset="0"/>
                            <a:cs typeface="Times New Roman" panose="02020603050405020304" pitchFamily="18" charset="0"/>
                          </a:rPr>
                        </m:ctrlPr>
                      </m:naryPr>
                      <m:sub>
                        <m:r>
                          <m:rPr>
                            <m:brk m:alnAt="25"/>
                          </m:rPr>
                          <a:rPr lang="en-US" sz="2200" b="0" i="1" smtClean="0">
                            <a:latin typeface="Cambria Math"/>
                            <a:cs typeface="Times New Roman" panose="02020603050405020304" pitchFamily="18" charset="0"/>
                          </a:rPr>
                          <m:t>𝑖</m:t>
                        </m:r>
                        <m:r>
                          <a:rPr lang="en-US" sz="2200" b="0" i="1" smtClean="0">
                            <a:latin typeface="Cambria Math"/>
                            <a:cs typeface="Times New Roman" panose="02020603050405020304" pitchFamily="18" charset="0"/>
                          </a:rPr>
                          <m:t>=1</m:t>
                        </m:r>
                      </m:sub>
                      <m:sup>
                        <m:r>
                          <a:rPr lang="en-US" sz="2200" b="0" i="1" smtClean="0">
                            <a:latin typeface="Cambria Math"/>
                            <a:cs typeface="Times New Roman" panose="02020603050405020304" pitchFamily="18" charset="0"/>
                          </a:rPr>
                          <m:t>𝑛</m:t>
                        </m:r>
                        <m:r>
                          <a:rPr lang="en-US" sz="2200" b="0" i="1" smtClean="0">
                            <a:latin typeface="Cambria Math"/>
                            <a:cs typeface="Times New Roman" panose="02020603050405020304" pitchFamily="18" charset="0"/>
                          </a:rPr>
                          <m:t>−1</m:t>
                        </m:r>
                      </m:sup>
                      <m:e>
                        <m:r>
                          <a:rPr lang="en-US" sz="2200" b="0" i="1" smtClean="0">
                            <a:latin typeface="Cambria Math"/>
                            <a:cs typeface="Times New Roman" panose="02020603050405020304" pitchFamily="18" charset="0"/>
                          </a:rPr>
                          <m:t>1</m:t>
                        </m:r>
                      </m:e>
                    </m:nary>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….step 4</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Thus,</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indent="457200">
                  <a:lnSpc>
                    <a:spcPct val="107000"/>
                  </a:lnSpc>
                  <a:spcBef>
                    <a:spcPts val="0"/>
                  </a:spcBef>
                  <a:spcAft>
                    <a:spcPts val="0"/>
                  </a:spcAft>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C(n)  = </a:t>
                </a:r>
                <a14:m>
                  <m:oMath xmlns:m="http://schemas.openxmlformats.org/officeDocument/2006/math">
                    <m:nary>
                      <m:naryPr>
                        <m:chr m:val="∑"/>
                        <m:limLoc m:val="subSup"/>
                        <m:ctrlPr>
                          <a:rPr lang="en-US" sz="2200" i="1">
                            <a:solidFill>
                              <a:srgbClr val="0000FF"/>
                            </a:solidFill>
                            <a:latin typeface="Cambria Math" panose="02040503050406030204" pitchFamily="18" charset="0"/>
                            <a:cs typeface="Times New Roman" panose="02020603050405020304" pitchFamily="18" charset="0"/>
                          </a:rPr>
                        </m:ctrlPr>
                      </m:naryPr>
                      <m:sub>
                        <m:r>
                          <m:rPr>
                            <m:brk m:alnAt="25"/>
                          </m:rPr>
                          <a:rPr lang="en-US" sz="2200" b="0" i="1" smtClean="0">
                            <a:solidFill>
                              <a:srgbClr val="0000FF"/>
                            </a:solidFill>
                            <a:latin typeface="Cambria Math"/>
                            <a:cs typeface="Times New Roman" panose="02020603050405020304" pitchFamily="18" charset="0"/>
                          </a:rPr>
                          <m:t>𝑖</m:t>
                        </m:r>
                        <m:r>
                          <a:rPr lang="en-US" sz="2200" b="0" i="1" smtClean="0">
                            <a:solidFill>
                              <a:srgbClr val="0000FF"/>
                            </a:solidFill>
                            <a:latin typeface="Cambria Math"/>
                            <a:cs typeface="Times New Roman" panose="02020603050405020304" pitchFamily="18" charset="0"/>
                          </a:rPr>
                          <m:t>=1</m:t>
                        </m:r>
                      </m:sub>
                      <m:sup>
                        <m:r>
                          <a:rPr lang="en-US" sz="2200" b="0" i="1" smtClean="0">
                            <a:solidFill>
                              <a:srgbClr val="0000FF"/>
                            </a:solidFill>
                            <a:latin typeface="Cambria Math"/>
                            <a:cs typeface="Times New Roman" panose="02020603050405020304" pitchFamily="18" charset="0"/>
                          </a:rPr>
                          <m:t>𝑛</m:t>
                        </m:r>
                        <m:r>
                          <a:rPr lang="en-US" sz="2200" b="0" i="1" smtClean="0">
                            <a:solidFill>
                              <a:srgbClr val="0000FF"/>
                            </a:solidFill>
                            <a:latin typeface="Cambria Math"/>
                            <a:cs typeface="Times New Roman" panose="02020603050405020304" pitchFamily="18" charset="0"/>
                          </a:rPr>
                          <m:t>−1</m:t>
                        </m:r>
                      </m:sup>
                      <m:e>
                        <m:r>
                          <a:rPr lang="en-US" sz="2200" b="0" i="1" smtClean="0">
                            <a:solidFill>
                              <a:srgbClr val="0000FF"/>
                            </a:solidFill>
                            <a:latin typeface="Cambria Math"/>
                            <a:cs typeface="Times New Roman" panose="02020603050405020304" pitchFamily="18" charset="0"/>
                          </a:rPr>
                          <m:t>1</m:t>
                        </m:r>
                      </m:e>
                    </m:nary>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 </a:t>
                </a:r>
                <a:r>
                  <a:rPr lang="en-US" sz="2200" dirty="0">
                    <a:latin typeface="Times New Roman" panose="02020603050405020304" pitchFamily="18" charset="0"/>
                    <a:ea typeface="Calibri" panose="020F0502020204030204" pitchFamily="34" charset="0"/>
                    <a:cs typeface="Times New Roman" panose="02020603050405020304" pitchFamily="18" charset="0"/>
                  </a:rPr>
                  <a:t>  ε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Θ(n).    </a:t>
                </a:r>
                <a:r>
                  <a:rPr lang="en-US" sz="2200" dirty="0">
                    <a:latin typeface="Times New Roman" panose="02020603050405020304" pitchFamily="18" charset="0"/>
                    <a:ea typeface="Calibri" panose="020F0502020204030204" pitchFamily="34" charset="0"/>
                    <a:cs typeface="Times New Roman" panose="02020603050405020304" pitchFamily="18" charset="0"/>
                  </a:rPr>
                  <a:t> ….. step 5 (in closed form,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marL="914400" marR="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				   or, order of growth,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Θ(n)</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4572000" marR="0" indent="457200">
                  <a:lnSpc>
                    <a:spcPct val="107000"/>
                  </a:lnSpc>
                  <a:spcBef>
                    <a:spcPts val="0"/>
                  </a:spcBef>
                  <a:spcAft>
                    <a:spcPts val="0"/>
                  </a:spcAft>
                </a:pPr>
                <a:r>
                  <a:rPr lang="en-US" sz="2200" dirty="0">
                    <a:latin typeface="Times New Roman" panose="02020603050405020304" pitchFamily="18" charset="0"/>
                    <a:ea typeface="Calibri" panose="020F0502020204030204" pitchFamily="34" charset="0"/>
                    <a:cs typeface="Times New Roman" panose="02020603050405020304" pitchFamily="18" charset="0"/>
                  </a:rPr>
                  <a:t>QED</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29509" y="2100765"/>
                <a:ext cx="8160673" cy="4526047"/>
              </a:xfrm>
              <a:prstGeom prst="rect">
                <a:avLst/>
              </a:prstGeom>
              <a:blipFill>
                <a:blip r:embed="rId2"/>
                <a:stretch>
                  <a:fillRect l="-1195" t="-1078" r="-7767" b="-1617"/>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9B342A48-C8FB-4E21-9AD2-FA94F5454252}"/>
              </a:ext>
            </a:extLst>
          </p:cNvPr>
          <p:cNvSpPr/>
          <p:nvPr/>
        </p:nvSpPr>
        <p:spPr>
          <a:xfrm>
            <a:off x="363683" y="503393"/>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F7A3B598-BBC9-4065-8A36-50B8B59447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682" y="503393"/>
            <a:ext cx="665827" cy="4261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A80872-E090-B824-7605-030BC09D27D1}"/>
              </a:ext>
            </a:extLst>
          </p:cNvPr>
          <p:cNvSpPr txBox="1"/>
          <p:nvPr/>
        </p:nvSpPr>
        <p:spPr>
          <a:xfrm>
            <a:off x="7524902" y="83980"/>
            <a:ext cx="4537789" cy="2187009"/>
          </a:xfrm>
          <a:prstGeom prst="rect">
            <a:avLst/>
          </a:prstGeom>
          <a:noFill/>
        </p:spPr>
        <p:txBody>
          <a:bodyPr wrap="square">
            <a:spAutoFit/>
          </a:bodyPr>
          <a:lstStyle/>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Algorithm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MaxElement</a:t>
            </a:r>
            <a:r>
              <a:rPr lang="en-US" sz="1600" spc="-100" dirty="0">
                <a:latin typeface="Consolas" panose="020B0609020204030204" pitchFamily="49" charset="0"/>
                <a:ea typeface="Calibri" panose="020F0502020204030204" pitchFamily="34" charset="0"/>
                <a:cs typeface="Times New Roman" panose="02020603050405020304" pitchFamily="18" charset="0"/>
              </a:rPr>
              <a:t>( A[0 .. n-1] )</a:t>
            </a:r>
          </a:p>
          <a:p>
            <a:pPr marL="457200" marR="0">
              <a:lnSpc>
                <a:spcPct val="107000"/>
              </a:lnSpc>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Input:     An array A[0 .. n-1] of real numbers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latin typeface="Times New Roman" panose="02020603050405020304" pitchFamily="18" charset="0"/>
                <a:ea typeface="Calibri" panose="020F0502020204030204" pitchFamily="34" charset="0"/>
                <a:cs typeface="Times New Roman" panose="02020603050405020304" pitchFamily="18" charset="0"/>
              </a:rPr>
              <a:t>        Output:  The value of the largest element in A</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spc="-100" dirty="0">
                <a:latin typeface="Times New Roman" panose="02020603050405020304" pitchFamily="18" charset="0"/>
                <a:ea typeface="Calibri" panose="020F0502020204030204" pitchFamily="34" charset="0"/>
                <a:cs typeface="Times New Roman" panose="02020603050405020304" pitchFamily="18" charset="0"/>
              </a:rPr>
              <a:t>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latin typeface="Consolas" panose="020B0609020204030204" pitchFamily="49" charset="0"/>
                <a:ea typeface="Calibri" panose="020F0502020204030204" pitchFamily="34" charset="0"/>
                <a:cs typeface="Times New Roman" panose="02020603050405020304" pitchFamily="18" charset="0"/>
              </a:rPr>
              <a:t> ← A[0];</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for (</a:t>
            </a:r>
            <a:r>
              <a:rPr lang="en-US" sz="1600" spc="-100" dirty="0" err="1">
                <a:latin typeface="Consolas" panose="020B0609020204030204" pitchFamily="49" charset="0"/>
                <a:ea typeface="Calibri" panose="020F0502020204030204" pitchFamily="34" charset="0"/>
                <a:cs typeface="Times New Roman" panose="02020603050405020304" pitchFamily="18" charset="0"/>
              </a:rPr>
              <a:t>i</a:t>
            </a:r>
            <a:r>
              <a:rPr lang="en-US" sz="1600" spc="-100" dirty="0">
                <a:latin typeface="Consolas" panose="020B0609020204030204" pitchFamily="49" charset="0"/>
                <a:ea typeface="Calibri" panose="020F0502020204030204" pitchFamily="34" charset="0"/>
                <a:cs typeface="Times New Roman" panose="02020603050405020304" pitchFamily="18" charset="0"/>
              </a:rPr>
              <a:t> ← 1 to n – 1) do {</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 if (A[</a:t>
            </a:r>
            <a:r>
              <a:rPr lang="en-US" sz="1600" spc="-100" dirty="0" err="1">
                <a:latin typeface="Consolas" panose="020B0609020204030204" pitchFamily="49" charset="0"/>
                <a:ea typeface="Calibri" panose="020F0502020204030204" pitchFamily="34" charset="0"/>
                <a:cs typeface="Times New Roman" panose="02020603050405020304" pitchFamily="18" charset="0"/>
              </a:rPr>
              <a:t>i</a:t>
            </a:r>
            <a:r>
              <a:rPr lang="en-US" sz="1600" spc="-100" dirty="0">
                <a:latin typeface="Consolas" panose="020B0609020204030204" pitchFamily="49" charset="0"/>
                <a:ea typeface="Calibri" panose="020F0502020204030204" pitchFamily="34" charset="0"/>
                <a:cs typeface="Times New Roman" panose="02020603050405020304" pitchFamily="18" charset="0"/>
              </a:rPr>
              <a:t>] </a:t>
            </a:r>
            <a:r>
              <a:rPr lang="en-US" sz="1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&gt;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solidFill>
                  <a:srgbClr val="0000FF"/>
                </a:solidFill>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latin typeface="Consolas" panose="020B0609020204030204" pitchFamily="49" charset="0"/>
                <a:ea typeface="Calibri" panose="020F0502020204030204" pitchFamily="34" charset="0"/>
                <a:cs typeface="Times New Roman" panose="02020603050405020304" pitchFamily="18" charset="0"/>
              </a:rPr>
              <a:t> ← A[</a:t>
            </a:r>
            <a:r>
              <a:rPr lang="en-US" sz="1600" spc="-100" dirty="0" err="1">
                <a:latin typeface="Consolas" panose="020B0609020204030204" pitchFamily="49" charset="0"/>
                <a:ea typeface="Calibri" panose="020F0502020204030204" pitchFamily="34" charset="0"/>
                <a:cs typeface="Times New Roman" panose="02020603050405020304" pitchFamily="18" charset="0"/>
              </a:rPr>
              <a:t>i</a:t>
            </a:r>
            <a:r>
              <a:rPr lang="en-US" sz="1600" spc="-100" dirty="0">
                <a:latin typeface="Consolas" panose="020B0609020204030204" pitchFamily="49" charset="0"/>
                <a:ea typeface="Calibri" panose="020F0502020204030204" pitchFamily="34" charset="0"/>
                <a:cs typeface="Times New Roman" panose="02020603050405020304" pitchFamily="18" charset="0"/>
              </a:rPr>
              <a:t>];}</a:t>
            </a:r>
          </a:p>
          <a:p>
            <a:pPr>
              <a:lnSpc>
                <a:spcPct val="107000"/>
              </a:lnSpc>
            </a:pPr>
            <a:r>
              <a:rPr lang="en-US" sz="1600" spc="-100" dirty="0">
                <a:latin typeface="Consolas" panose="020B0609020204030204" pitchFamily="49" charset="0"/>
                <a:ea typeface="Calibri" panose="020F0502020204030204" pitchFamily="34" charset="0"/>
                <a:cs typeface="Times New Roman" panose="02020603050405020304" pitchFamily="18" charset="0"/>
              </a:rPr>
              <a:t>	return </a:t>
            </a:r>
            <a:r>
              <a:rPr lang="en-US" sz="1600" spc="-100" dirty="0" err="1">
                <a:latin typeface="Consolas" panose="020B0609020204030204" pitchFamily="49" charset="0"/>
                <a:ea typeface="Calibri" panose="020F0502020204030204" pitchFamily="34" charset="0"/>
                <a:cs typeface="Times New Roman" panose="02020603050405020304" pitchFamily="18" charset="0"/>
              </a:rPr>
              <a:t>maxVal</a:t>
            </a:r>
            <a:r>
              <a:rPr lang="en-US" sz="1600" spc="-100" dirty="0">
                <a:latin typeface="Consolas" panose="020B0609020204030204" pitchFamily="49" charset="0"/>
                <a:ea typeface="Calibri" panose="020F0502020204030204" pitchFamily="34" charset="0"/>
                <a:cs typeface="Times New Roman" panose="02020603050405020304" pitchFamily="18" charset="0"/>
              </a:rPr>
              <a:t>; }</a:t>
            </a:r>
            <a:endParaRPr lang="en-US" sz="1600" spc="-100" dirty="0">
              <a:effectLst/>
              <a:latin typeface="Consolas" panose="020B0609020204030204" pitchFamily="49"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7637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521845" y="1330816"/>
            <a:ext cx="4680171" cy="522537"/>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62364" y="1366775"/>
            <a:ext cx="4650972" cy="470000"/>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In general </a:t>
            </a:r>
            <a:r>
              <a:rPr lang="en-US" sz="2400" dirty="0">
                <a:latin typeface="Times New Roman" panose="02020603050405020304" pitchFamily="18" charset="0"/>
                <a:ea typeface="Calibri" panose="020F0502020204030204" pitchFamily="34" charset="0"/>
                <a:cs typeface="Times New Roman" panose="02020603050405020304" pitchFamily="18" charset="0"/>
              </a:rPr>
              <a:t>F</a:t>
            </a:r>
            <a:r>
              <a:rPr lang="en-US" sz="2400" dirty="0">
                <a:ea typeface="Calibri" panose="020F0502020204030204" pitchFamily="34" charset="0"/>
                <a:cs typeface="Times New Roman" panose="02020603050405020304" pitchFamily="18" charset="0"/>
              </a:rPr>
              <a:t>ib3 can be expressed as: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662365" y="3946473"/>
            <a:ext cx="8716466" cy="1950086"/>
          </a:xfrm>
          <a:prstGeom prst="rect">
            <a:avLst/>
          </a:prstGeom>
        </p:spPr>
        <p:txBody>
          <a:bodyPr wrap="square">
            <a:spAutoFit/>
          </a:bodyPr>
          <a:lstStyle/>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0     1</a:t>
            </a: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To compute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F</a:t>
            </a:r>
            <a:r>
              <a:rPr lang="en-US" sz="2200" baseline="-25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it suffices to raise the 2 x 2 matrix    1      1 , call it X, to the nth power. </a:t>
            </a:r>
          </a:p>
          <a:p>
            <a:pPr>
              <a:lnSpc>
                <a:spcPct val="107000"/>
              </a:lnSpc>
            </a:pP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question is how do you compute matrix multiplication </a:t>
            </a:r>
            <a:r>
              <a:rPr lang="en-US" sz="24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X</a:t>
            </a:r>
            <a:r>
              <a:rPr lang="en-US" sz="2400" baseline="30000" dirty="0" err="1">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n</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 </a:t>
            </a:r>
            <a:r>
              <a:rPr lang="en-US" sz="2400" i="1"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in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O(log n).</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4" name="AutoShape 129"/>
          <p:cNvSpPr>
            <a:spLocks/>
          </p:cNvSpPr>
          <p:nvPr/>
        </p:nvSpPr>
        <p:spPr bwMode="auto">
          <a:xfrm>
            <a:off x="2518023" y="2381437"/>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7" name="AutoShape 129"/>
          <p:cNvSpPr>
            <a:spLocks/>
          </p:cNvSpPr>
          <p:nvPr/>
        </p:nvSpPr>
        <p:spPr bwMode="auto">
          <a:xfrm>
            <a:off x="4596046" y="237362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8" name="AutoShape 129"/>
          <p:cNvSpPr>
            <a:spLocks/>
          </p:cNvSpPr>
          <p:nvPr/>
        </p:nvSpPr>
        <p:spPr bwMode="auto">
          <a:xfrm>
            <a:off x="6622390" y="2373622"/>
            <a:ext cx="100110"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9" name="AutoShape 129"/>
          <p:cNvSpPr>
            <a:spLocks/>
          </p:cNvSpPr>
          <p:nvPr/>
        </p:nvSpPr>
        <p:spPr bwMode="auto">
          <a:xfrm flipH="1">
            <a:off x="7210312" y="2381437"/>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0" name="AutoShape 129"/>
          <p:cNvSpPr>
            <a:spLocks/>
          </p:cNvSpPr>
          <p:nvPr/>
        </p:nvSpPr>
        <p:spPr bwMode="auto">
          <a:xfrm flipH="1">
            <a:off x="5926728" y="2373622"/>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13" name="AutoShape 129"/>
          <p:cNvSpPr>
            <a:spLocks/>
          </p:cNvSpPr>
          <p:nvPr/>
        </p:nvSpPr>
        <p:spPr bwMode="auto">
          <a:xfrm flipH="1">
            <a:off x="3550800" y="2381437"/>
            <a:ext cx="103925" cy="1041560"/>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b="1" dirty="0"/>
          </a:p>
        </p:txBody>
      </p:sp>
      <p:sp>
        <p:nvSpPr>
          <p:cNvPr id="14" name="Rectangle 13"/>
          <p:cNvSpPr/>
          <p:nvPr/>
        </p:nvSpPr>
        <p:spPr>
          <a:xfrm>
            <a:off x="2481100" y="2321019"/>
            <a:ext cx="788999" cy="430887"/>
          </a:xfrm>
          <a:prstGeom prst="rect">
            <a:avLst/>
          </a:prstGeom>
        </p:spPr>
        <p:txBody>
          <a:bodyPr wrap="non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F</a:t>
            </a:r>
            <a:r>
              <a:rPr lang="en-US" sz="2200" baseline="-25000" dirty="0" err="1">
                <a:latin typeface="Times New Roman" panose="02020603050405020304" pitchFamily="18" charset="0"/>
                <a:ea typeface="Calibri" panose="020F0502020204030204" pitchFamily="34" charset="0"/>
                <a:cs typeface="Times New Roman" panose="02020603050405020304" pitchFamily="18" charset="0"/>
              </a:rPr>
              <a:t>n</a:t>
            </a:r>
            <a:endParaRPr lang="en-US" sz="2200" dirty="0"/>
          </a:p>
        </p:txBody>
      </p:sp>
      <p:sp>
        <p:nvSpPr>
          <p:cNvPr id="15" name="Rectangle 14"/>
          <p:cNvSpPr/>
          <p:nvPr/>
        </p:nvSpPr>
        <p:spPr>
          <a:xfrm>
            <a:off x="2468988" y="3061526"/>
            <a:ext cx="989373" cy="430887"/>
          </a:xfrm>
          <a:prstGeom prst="rect">
            <a:avLst/>
          </a:prstGeom>
        </p:spPr>
        <p:txBody>
          <a:bodyPr wrap="non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     F</a:t>
            </a:r>
            <a:r>
              <a:rPr lang="en-US" sz="2200" baseline="-25000" dirty="0">
                <a:latin typeface="Times New Roman" panose="02020603050405020304" pitchFamily="18" charset="0"/>
                <a:ea typeface="Calibri" panose="020F0502020204030204" pitchFamily="34" charset="0"/>
                <a:cs typeface="Times New Roman" panose="02020603050405020304" pitchFamily="18" charset="0"/>
              </a:rPr>
              <a:t>n+1</a:t>
            </a:r>
            <a:endParaRPr lang="en-US" sz="2200" dirty="0"/>
          </a:p>
        </p:txBody>
      </p:sp>
      <p:sp>
        <p:nvSpPr>
          <p:cNvPr id="16" name="Rectangle 15"/>
          <p:cNvSpPr/>
          <p:nvPr/>
        </p:nvSpPr>
        <p:spPr>
          <a:xfrm>
            <a:off x="4696156" y="2305629"/>
            <a:ext cx="3056706" cy="461665"/>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rPr>
              <a:t>0	1   </a:t>
            </a:r>
            <a:r>
              <a:rPr lang="en-US" sz="2400" dirty="0">
                <a:latin typeface="Times New Roman" panose="02020603050405020304" pitchFamily="18" charset="0"/>
                <a:ea typeface="Calibri" panose="020F0502020204030204" pitchFamily="34" charset="0"/>
              </a:rPr>
              <a:t> </a:t>
            </a:r>
            <a:r>
              <a:rPr lang="en-US" sz="2400" baseline="30000" dirty="0">
                <a:latin typeface="Times New Roman" panose="02020603050405020304" pitchFamily="18" charset="0"/>
                <a:ea typeface="Calibri" panose="020F0502020204030204" pitchFamily="34" charset="0"/>
              </a:rPr>
              <a:t>n  </a:t>
            </a:r>
            <a:r>
              <a:rPr lang="en-US" sz="2200" dirty="0">
                <a:latin typeface="Times New Roman" panose="02020603050405020304" pitchFamily="18" charset="0"/>
                <a:ea typeface="Calibri" panose="020F0502020204030204" pitchFamily="34" charset="0"/>
              </a:rPr>
              <a:t>	    F</a:t>
            </a:r>
            <a:r>
              <a:rPr lang="en-US" sz="2200" baseline="-25000" dirty="0">
                <a:latin typeface="Times New Roman" panose="02020603050405020304" pitchFamily="18" charset="0"/>
                <a:ea typeface="Calibri" panose="020F0502020204030204" pitchFamily="34" charset="0"/>
              </a:rPr>
              <a:t>0</a:t>
            </a:r>
            <a:endParaRPr lang="en-US" sz="2200" dirty="0"/>
          </a:p>
        </p:txBody>
      </p:sp>
      <p:sp>
        <p:nvSpPr>
          <p:cNvPr id="17" name="Rectangle 16"/>
          <p:cNvSpPr/>
          <p:nvPr/>
        </p:nvSpPr>
        <p:spPr>
          <a:xfrm>
            <a:off x="4696156" y="3029324"/>
            <a:ext cx="3056706" cy="461665"/>
          </a:xfrm>
          <a:prstGeom prst="rect">
            <a:avLst/>
          </a:prstGeom>
        </p:spPr>
        <p:txBody>
          <a:bodyPr wrap="square">
            <a:spAutoFit/>
          </a:bodyPr>
          <a:lstStyle/>
          <a:p>
            <a:r>
              <a:rPr lang="en-US" sz="2200" dirty="0">
                <a:latin typeface="Times New Roman" panose="02020603050405020304" pitchFamily="18" charset="0"/>
                <a:ea typeface="Calibri" panose="020F0502020204030204" pitchFamily="34" charset="0"/>
              </a:rPr>
              <a:t>1	1   </a:t>
            </a:r>
            <a:r>
              <a:rPr lang="en-US" sz="2400" dirty="0">
                <a:latin typeface="Times New Roman" panose="02020603050405020304" pitchFamily="18" charset="0"/>
                <a:ea typeface="Calibri" panose="020F0502020204030204" pitchFamily="34" charset="0"/>
              </a:rPr>
              <a:t> </a:t>
            </a:r>
            <a:r>
              <a:rPr lang="en-US" sz="2400" baseline="30000" dirty="0">
                <a:latin typeface="Times New Roman" panose="02020603050405020304" pitchFamily="18" charset="0"/>
                <a:ea typeface="Calibri" panose="020F0502020204030204" pitchFamily="34" charset="0"/>
              </a:rPr>
              <a:t>  </a:t>
            </a:r>
            <a:r>
              <a:rPr lang="en-US" sz="2200" dirty="0">
                <a:latin typeface="Times New Roman" panose="02020603050405020304" pitchFamily="18" charset="0"/>
                <a:ea typeface="Calibri" panose="020F0502020204030204" pitchFamily="34" charset="0"/>
              </a:rPr>
              <a:t>	    F</a:t>
            </a:r>
            <a:r>
              <a:rPr lang="en-US" sz="2200" baseline="-25000" dirty="0">
                <a:latin typeface="Times New Roman" panose="02020603050405020304" pitchFamily="18" charset="0"/>
                <a:ea typeface="Calibri" panose="020F0502020204030204" pitchFamily="34" charset="0"/>
              </a:rPr>
              <a:t>1</a:t>
            </a:r>
            <a:endParaRPr lang="en-US" sz="2200" dirty="0"/>
          </a:p>
        </p:txBody>
      </p:sp>
      <p:sp>
        <p:nvSpPr>
          <p:cNvPr id="18" name="Rectangle 17"/>
          <p:cNvSpPr/>
          <p:nvPr/>
        </p:nvSpPr>
        <p:spPr>
          <a:xfrm>
            <a:off x="3921534" y="2730443"/>
            <a:ext cx="343364" cy="430887"/>
          </a:xfrm>
          <a:prstGeom prst="rect">
            <a:avLst/>
          </a:prstGeom>
        </p:spPr>
        <p:txBody>
          <a:bodyPr wrap="none">
            <a:spAutoFit/>
          </a:bodyPr>
          <a:lstStyle/>
          <a:p>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p>
        </p:txBody>
      </p:sp>
      <p:sp>
        <p:nvSpPr>
          <p:cNvPr id="19" name="Thought Bubble: Cloud 3">
            <a:extLst>
              <a:ext uri="{FF2B5EF4-FFF2-40B4-BE49-F238E27FC236}">
                <a16:creationId xmlns:a16="http://schemas.microsoft.com/office/drawing/2014/main" id="{39C77C5A-ABCE-4D81-86C4-6742AE62851D}"/>
              </a:ext>
            </a:extLst>
          </p:cNvPr>
          <p:cNvSpPr/>
          <p:nvPr/>
        </p:nvSpPr>
        <p:spPr>
          <a:xfrm>
            <a:off x="535223" y="3175356"/>
            <a:ext cx="414036" cy="30742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 name="Picture 19" descr="Image result for smiley face images">
            <a:extLst>
              <a:ext uri="{FF2B5EF4-FFF2-40B4-BE49-F238E27FC236}">
                <a16:creationId xmlns:a16="http://schemas.microsoft.com/office/drawing/2014/main" id="{6FBB3B86-E85B-4FDB-B891-912ABC773AC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45769">
            <a:off x="459383" y="3089126"/>
            <a:ext cx="565716" cy="426128"/>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9">
            <a:extLst>
              <a:ext uri="{FF2B5EF4-FFF2-40B4-BE49-F238E27FC236}">
                <a16:creationId xmlns:a16="http://schemas.microsoft.com/office/drawing/2014/main" id="{8E4E0452-6DF0-DDD6-49E3-E51832B01459}"/>
              </a:ext>
            </a:extLst>
          </p:cNvPr>
          <p:cNvSpPr>
            <a:spLocks/>
          </p:cNvSpPr>
          <p:nvPr/>
        </p:nvSpPr>
        <p:spPr bwMode="auto">
          <a:xfrm>
            <a:off x="7506119" y="4014464"/>
            <a:ext cx="105734" cy="655703"/>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
        <p:nvSpPr>
          <p:cNvPr id="6" name="AutoShape 129">
            <a:extLst>
              <a:ext uri="{FF2B5EF4-FFF2-40B4-BE49-F238E27FC236}">
                <a16:creationId xmlns:a16="http://schemas.microsoft.com/office/drawing/2014/main" id="{04D0AD43-CB87-3A62-2EBE-BBCB154F8C60}"/>
              </a:ext>
            </a:extLst>
          </p:cNvPr>
          <p:cNvSpPr>
            <a:spLocks/>
          </p:cNvSpPr>
          <p:nvPr/>
        </p:nvSpPr>
        <p:spPr bwMode="auto">
          <a:xfrm flipH="1">
            <a:off x="8329958" y="4014463"/>
            <a:ext cx="45719" cy="655703"/>
          </a:xfrm>
          <a:prstGeom prst="leftBracket">
            <a:avLst>
              <a:gd name="adj" fmla="val 57809"/>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21885782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ft Bracket 1"/>
          <p:cNvSpPr/>
          <p:nvPr/>
        </p:nvSpPr>
        <p:spPr>
          <a:xfrm>
            <a:off x="5327944" y="1517111"/>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ight Bracket 2"/>
          <p:cNvSpPr/>
          <p:nvPr/>
        </p:nvSpPr>
        <p:spPr>
          <a:xfrm>
            <a:off x="6777235" y="1519713"/>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p:cNvSpPr>
            <a:spLocks noChangeArrowheads="1"/>
          </p:cNvSpPr>
          <p:nvPr/>
        </p:nvSpPr>
        <p:spPr bwMode="auto">
          <a:xfrm>
            <a:off x="1027724" y="244230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12"/>
          <p:cNvSpPr>
            <a:spLocks noChangeArrowheads="1"/>
          </p:cNvSpPr>
          <p:nvPr/>
        </p:nvSpPr>
        <p:spPr bwMode="auto">
          <a:xfrm>
            <a:off x="1815191" y="1336597"/>
            <a:ext cx="871617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 	b</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Consider a 2 x 2 matrix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	d</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1441263" y="2906257"/>
            <a:ext cx="104407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   </a:t>
            </a:r>
            <a:r>
              <a:rPr kumimoji="0" lang="en-US" altLang="en-US" sz="2400" b="0" i="0" u="none" strike="noStrike" cap="none" normalizeH="0" baseline="3000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b	a	b	       </a:t>
            </a:r>
            <a:r>
              <a:rPr kumimoji="0" lang="en-US" altLang="en-US" sz="2400" b="1"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a*a + b*c  </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a*b + b*d</a:t>
            </a:r>
            <a:endParaRPr kumimoji="0" lang="en-US" altLang="en-US" sz="2400" b="1" i="0" u="none" strike="noStrike" cap="none" normalizeH="0" baseline="0" dirty="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dirty="0">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d	    c	    d	c	d	       </a:t>
            </a:r>
            <a:r>
              <a:rPr kumimoji="0" lang="en-US" altLang="en-US" sz="2400" b="1" i="0" u="none" strike="noStrike" cap="none" normalizeH="0" baseline="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c*a + d*c  </a:t>
            </a:r>
            <a:r>
              <a:rPr kumimoji="0" lang="en-US" altLang="en-US" sz="2400" b="1" i="0" u="none" strike="noStrike" cap="none" normalizeH="0" dirty="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400" b="1" i="0" u="none" strike="noStrike" cap="none" normalizeH="0" baseline="0" dirty="0">
                <a:ln>
                  <a:noFill/>
                </a:ln>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c*b + d*d</a:t>
            </a:r>
            <a:endParaRPr kumimoji="0" lang="en-US" altLang="en-US" sz="2400" b="1" i="0" u="none" strike="noStrike" cap="none" normalizeH="0" baseline="0" dirty="0">
              <a:ln>
                <a:noFill/>
              </a:ln>
              <a:solidFill>
                <a:srgbClr val="00B05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Two 2 x 2 matrices can be multiplied using </a:t>
            </a:r>
            <a:r>
              <a:rPr kumimoji="0" lang="en-US" altLang="en-US" sz="24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4 additions </a:t>
            </a:r>
            <a:r>
              <a:rPr kumimoji="0" lang="en-US" altLang="en-US"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and </a:t>
            </a:r>
            <a:r>
              <a:rPr kumimoji="0" lang="en-US" altLang="en-US" sz="2400" b="0" i="0" u="none" strike="noStrike" cap="none" normalizeH="0" baseline="0" dirty="0">
                <a:ln>
                  <a:noFill/>
                </a:ln>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8 multiplications.</a:t>
            </a:r>
            <a:endParaRPr kumimoji="0" lang="en-US" altLang="en-US" sz="2400" b="0" i="0" u="none" strike="noStrike" cap="none" normalizeH="0" baseline="0" dirty="0">
              <a:ln>
                <a:noFill/>
              </a:ln>
              <a:solidFill>
                <a:srgbClr val="0000FF"/>
              </a:solidFill>
              <a:effectLst/>
              <a:latin typeface="Arial" panose="020B0604020202020204" pitchFamily="34" charset="0"/>
            </a:endParaRPr>
          </a:p>
        </p:txBody>
      </p:sp>
      <p:sp>
        <p:nvSpPr>
          <p:cNvPr id="20" name="Right Bracket 19"/>
          <p:cNvSpPr/>
          <p:nvPr/>
        </p:nvSpPr>
        <p:spPr>
          <a:xfrm>
            <a:off x="10361263" y="3060682"/>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ight Bracket 20"/>
          <p:cNvSpPr/>
          <p:nvPr/>
        </p:nvSpPr>
        <p:spPr>
          <a:xfrm>
            <a:off x="6393608" y="306752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Right Bracket 21"/>
          <p:cNvSpPr/>
          <p:nvPr/>
        </p:nvSpPr>
        <p:spPr>
          <a:xfrm>
            <a:off x="4809830" y="3054177"/>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Right Bracket 22"/>
          <p:cNvSpPr/>
          <p:nvPr/>
        </p:nvSpPr>
        <p:spPr>
          <a:xfrm>
            <a:off x="2673193" y="3047187"/>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Left Bracket 24"/>
          <p:cNvSpPr/>
          <p:nvPr/>
        </p:nvSpPr>
        <p:spPr>
          <a:xfrm>
            <a:off x="1390156" y="3067528"/>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Left Bracket 25"/>
          <p:cNvSpPr/>
          <p:nvPr/>
        </p:nvSpPr>
        <p:spPr>
          <a:xfrm>
            <a:off x="3507512" y="3051575"/>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Left Bracket 26"/>
          <p:cNvSpPr/>
          <p:nvPr/>
        </p:nvSpPr>
        <p:spPr>
          <a:xfrm>
            <a:off x="5072009" y="3060682"/>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Left Bracket 27"/>
          <p:cNvSpPr/>
          <p:nvPr/>
        </p:nvSpPr>
        <p:spPr>
          <a:xfrm>
            <a:off x="7398471" y="3083106"/>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hought Bubble: Cloud 3">
            <a:extLst>
              <a:ext uri="{FF2B5EF4-FFF2-40B4-BE49-F238E27FC236}">
                <a16:creationId xmlns:a16="http://schemas.microsoft.com/office/drawing/2014/main" id="{7367853B-07AE-4863-A4C3-09DA4A6E1DB0}"/>
              </a:ext>
            </a:extLst>
          </p:cNvPr>
          <p:cNvSpPr/>
          <p:nvPr/>
        </p:nvSpPr>
        <p:spPr>
          <a:xfrm>
            <a:off x="601555" y="3083106"/>
            <a:ext cx="368503" cy="288247"/>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Image result for smiley face images">
            <a:extLst>
              <a:ext uri="{FF2B5EF4-FFF2-40B4-BE49-F238E27FC236}">
                <a16:creationId xmlns:a16="http://schemas.microsoft.com/office/drawing/2014/main" id="{B2077ACE-C330-429D-B809-C742D088A4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93705">
            <a:off x="582874" y="3021660"/>
            <a:ext cx="458242" cy="418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9968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117" y="1095249"/>
            <a:ext cx="9995338" cy="5314660"/>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	b   </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3</a:t>
            </a:r>
            <a:r>
              <a:rPr lang="en-US" sz="2400" dirty="0">
                <a:latin typeface="Times New Roman" panose="02020603050405020304" pitchFamily="18" charset="0"/>
                <a:ea typeface="Calibri" panose="020F0502020204030204" pitchFamily="34" charset="0"/>
                <a:cs typeface="Times New Roman" panose="02020603050405020304" pitchFamily="18" charset="0"/>
              </a:rPr>
              <a:t>      	a	b   </a:t>
            </a:r>
            <a:r>
              <a:rPr lang="en-US" sz="24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400" dirty="0">
                <a:latin typeface="Times New Roman" panose="02020603050405020304" pitchFamily="18" charset="0"/>
                <a:ea typeface="Calibri" panose="020F0502020204030204" pitchFamily="34" charset="0"/>
                <a:cs typeface="Times New Roman" panose="02020603050405020304" pitchFamily="18" charset="0"/>
              </a:rPr>
              <a:t>	a	b	        </a:t>
            </a: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   			</a:t>
            </a:r>
          </a:p>
          <a:p>
            <a:r>
              <a:rPr lang="en-US" sz="2400" dirty="0">
                <a:latin typeface="Times New Roman" panose="02020603050405020304" pitchFamily="18" charset="0"/>
                <a:ea typeface="Calibri" panose="020F0502020204030204" pitchFamily="34" charset="0"/>
                <a:cs typeface="Times New Roman" panose="02020603050405020304" pitchFamily="18" charset="0"/>
              </a:rPr>
              <a:t>	c	d		c	d	c	d</a:t>
            </a:r>
          </a:p>
          <a:p>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a*a </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b*c </a:t>
            </a:r>
            <a:r>
              <a:rPr lang="en-US" sz="2400" dirty="0">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a*b </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b*d</a:t>
            </a:r>
            <a:r>
              <a:rPr lang="en-US" sz="2400" dirty="0">
                <a:latin typeface="Times New Roman" panose="02020603050405020304" pitchFamily="18" charset="0"/>
                <a:cs typeface="Times New Roman" panose="02020603050405020304" pitchFamily="18" charset="0"/>
              </a:rPr>
              <a:t>	   a	   b</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c*a </a:t>
            </a:r>
            <a:r>
              <a:rPr lang="en-US" sz="2400" b="1" dirty="0">
                <a:solidFill>
                  <a:srgbClr val="C00000"/>
                </a:solidFill>
                <a:latin typeface="Times New Roman" panose="02020603050405020304" pitchFamily="18" charset="0"/>
                <a:cs typeface="Times New Roman" panose="02020603050405020304" pitchFamily="18" charset="0"/>
              </a:rPr>
              <a:t>+</a:t>
            </a:r>
            <a:r>
              <a:rPr lang="en-US" sz="2400" dirty="0">
                <a:solidFill>
                  <a:srgbClr val="C00000"/>
                </a:solidFill>
                <a:latin typeface="Times New Roman" panose="02020603050405020304" pitchFamily="18" charset="0"/>
                <a:cs typeface="Times New Roman" panose="02020603050405020304" pitchFamily="18" charset="0"/>
              </a:rPr>
              <a:t> d*c  </a:t>
            </a:r>
            <a:r>
              <a:rPr lang="en-US" sz="2400" dirty="0">
                <a:latin typeface="Times New Roman" panose="02020603050405020304" pitchFamily="18" charset="0"/>
                <a:cs typeface="Times New Roman" panose="02020603050405020304" pitchFamily="18" charset="0"/>
              </a:rPr>
              <a:t>	</a:t>
            </a:r>
            <a:r>
              <a:rPr lang="en-US" sz="2400" dirty="0">
                <a:solidFill>
                  <a:srgbClr val="00B050"/>
                </a:solidFill>
                <a:latin typeface="Times New Roman" panose="02020603050405020304" pitchFamily="18" charset="0"/>
                <a:cs typeface="Times New Roman" panose="02020603050405020304" pitchFamily="18" charset="0"/>
              </a:rPr>
              <a:t>c*b </a:t>
            </a:r>
            <a:r>
              <a:rPr lang="en-US" sz="2400" b="1" dirty="0">
                <a:solidFill>
                  <a:srgbClr val="00B050"/>
                </a:solidFill>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 d*d</a:t>
            </a:r>
            <a:r>
              <a:rPr lang="en-US" sz="2400" dirty="0">
                <a:latin typeface="Times New Roman" panose="02020603050405020304" pitchFamily="18" charset="0"/>
                <a:cs typeface="Times New Roman" panose="02020603050405020304" pitchFamily="18" charset="0"/>
              </a:rPr>
              <a:t>	   c	   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b</a:t>
            </a:r>
            <a:r>
              <a:rPr lang="en-US" sz="2400" b="1" dirty="0">
                <a:solidFill>
                  <a:srgbClr val="0000FF"/>
                </a:solidFill>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c</a:t>
            </a:r>
            <a:r>
              <a:rPr lang="en-US" sz="2400"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a</a:t>
            </a:r>
            <a:r>
              <a:rPr lang="en-US" sz="2400" b="1" dirty="0">
                <a:solidFill>
                  <a:schemeClr val="accent2">
                    <a:lumMod val="75000"/>
                  </a:schemeClr>
                </a:solidFill>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b </a:t>
            </a:r>
            <a:r>
              <a:rPr lang="en-US" sz="2400" b="1" dirty="0">
                <a:solidFill>
                  <a:schemeClr val="accent2">
                    <a:lumMod val="75000"/>
                  </a:schemeClr>
                </a:solidFill>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 b</a:t>
            </a:r>
            <a:r>
              <a:rPr lang="en-US" sz="2400" b="1" dirty="0">
                <a:solidFill>
                  <a:schemeClr val="accent2">
                    <a:lumMod val="75000"/>
                  </a:schemeClr>
                </a:solidFill>
                <a:latin typeface="Times New Roman" panose="02020603050405020304" pitchFamily="18" charset="0"/>
                <a:cs typeface="Times New Roman" panose="02020603050405020304" pitchFamily="18" charset="0"/>
              </a:rPr>
              <a:t>*</a:t>
            </a:r>
            <a:r>
              <a:rPr lang="en-US" sz="2400" dirty="0">
                <a:solidFill>
                  <a:schemeClr val="accent2">
                    <a:lumMod val="75000"/>
                  </a:schemeClr>
                </a:solidFill>
                <a:latin typeface="Times New Roman" panose="02020603050405020304" pitchFamily="18" charset="0"/>
                <a:cs typeface="Times New Roman" panose="02020603050405020304" pitchFamily="18" charset="0"/>
              </a:rPr>
              <a:t>d</a:t>
            </a:r>
            <a:r>
              <a:rPr lang="en-US" sz="2400" dirty="0">
                <a:latin typeface="Times New Roman" panose="02020603050405020304" pitchFamily="18" charset="0"/>
                <a:cs typeface="Times New Roman" panose="02020603050405020304" pitchFamily="18" charset="0"/>
              </a:rPr>
              <a:t>)     b</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a*a + b*c</a:t>
            </a:r>
            <a:r>
              <a:rPr lang="en-US" sz="2400"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chemeClr val="accent2">
                    <a:lumMod val="75000"/>
                  </a:schemeClr>
                </a:solidFill>
                <a:latin typeface="Times New Roman" panose="02020603050405020304" pitchFamily="18" charset="0"/>
                <a:cs typeface="Times New Roman" panose="02020603050405020304" pitchFamily="18" charset="0"/>
              </a:rPr>
              <a:t>a*b + b*d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	         a</a:t>
            </a:r>
            <a:r>
              <a:rPr lang="en-US" sz="2400" b="1" u="sng"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en-US" sz="2400" b="1" dirty="0">
                <a:solidFill>
                  <a:srgbClr val="C00000"/>
                </a:solidFill>
                <a:latin typeface="Times New Roman" panose="02020603050405020304" pitchFamily="18" charset="0"/>
                <a:cs typeface="Times New Roman" panose="02020603050405020304" pitchFamily="18" charset="0"/>
              </a:rPr>
              <a:t>c*a + d*c</a:t>
            </a:r>
            <a:r>
              <a:rPr lang="en-US" sz="2400" b="1"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c</a:t>
            </a:r>
            <a:r>
              <a:rPr lang="en-US" sz="2400" b="1" u="sng" dirty="0">
                <a:latin typeface="Times New Roman" panose="02020603050405020304" pitchFamily="18" charset="0"/>
                <a:cs typeface="Times New Roman" panose="02020603050405020304" pitchFamily="18" charset="0"/>
              </a:rPr>
              <a:t>*</a:t>
            </a:r>
            <a:r>
              <a:rPr lang="en-US" sz="2400" b="1" dirty="0">
                <a:solidFill>
                  <a:srgbClr val="00B050"/>
                </a:solidFill>
                <a:latin typeface="Times New Roman" panose="02020603050405020304" pitchFamily="18" charset="0"/>
                <a:cs typeface="Times New Roman" panose="02020603050405020304" pitchFamily="18" charset="0"/>
              </a:rPr>
              <a:t>(c*b + d*d</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b</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r>
              <a:rPr lang="en-US" sz="2400" dirty="0">
                <a:solidFill>
                  <a:srgbClr val="C00000"/>
                </a:solidFill>
                <a:latin typeface="Times New Roman" panose="02020603050405020304" pitchFamily="18" charset="0"/>
                <a:cs typeface="Times New Roman" panose="02020603050405020304" pitchFamily="18" charset="0"/>
              </a:rPr>
              <a:t>c*a + d*c</a:t>
            </a:r>
            <a:r>
              <a:rPr lang="en-US" sz="2400" dirty="0">
                <a:latin typeface="Times New Roman" panose="02020603050405020304" pitchFamily="18" charset="0"/>
                <a:cs typeface="Times New Roman" panose="02020603050405020304" pitchFamily="18" charset="0"/>
              </a:rPr>
              <a:t>) </a:t>
            </a:r>
            <a:r>
              <a:rPr lang="en-US" sz="2400" u="sng" dirty="0">
                <a:solidFill>
                  <a:srgbClr val="7030A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a:t>
            </a:r>
            <a:r>
              <a:rPr lang="en-US" sz="2400" b="1" u="sng"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r>
              <a:rPr lang="en-US" sz="2400" dirty="0">
                <a:solidFill>
                  <a:srgbClr val="00B050"/>
                </a:solidFill>
                <a:latin typeface="Times New Roman" panose="02020603050405020304" pitchFamily="18" charset="0"/>
                <a:cs typeface="Times New Roman" panose="02020603050405020304" pitchFamily="18" charset="0"/>
              </a:rPr>
              <a:t>c*b + d*d</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Three 2x2 matrices can be multiplied using 8 additions and 16 multiplications.</a:t>
            </a:r>
          </a:p>
          <a:p>
            <a:endParaRPr lang="en-US" sz="2400" dirty="0">
              <a:latin typeface="Times New Roman" panose="02020603050405020304" pitchFamily="18" charset="0"/>
              <a:cs typeface="Times New Roman" panose="02020603050405020304" pitchFamily="18" charset="0"/>
            </a:endParaRPr>
          </a:p>
        </p:txBody>
      </p:sp>
      <p:sp>
        <p:nvSpPr>
          <p:cNvPr id="3" name="Left Bracket 2"/>
          <p:cNvSpPr/>
          <p:nvPr/>
        </p:nvSpPr>
        <p:spPr>
          <a:xfrm>
            <a:off x="1990909" y="1295903"/>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4676302" y="1295903"/>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ket 4"/>
          <p:cNvSpPr/>
          <p:nvPr/>
        </p:nvSpPr>
        <p:spPr>
          <a:xfrm>
            <a:off x="6552399" y="1295903"/>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Left Bracket 5"/>
          <p:cNvSpPr/>
          <p:nvPr/>
        </p:nvSpPr>
        <p:spPr>
          <a:xfrm>
            <a:off x="2684592" y="2751586"/>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6694289" y="2751586"/>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Left Bracket 7"/>
          <p:cNvSpPr/>
          <p:nvPr/>
        </p:nvSpPr>
        <p:spPr>
          <a:xfrm>
            <a:off x="2684592" y="4238799"/>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ket 10"/>
          <p:cNvSpPr/>
          <p:nvPr/>
        </p:nvSpPr>
        <p:spPr>
          <a:xfrm>
            <a:off x="3291465" y="1298505"/>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Bracket 11"/>
          <p:cNvSpPr/>
          <p:nvPr/>
        </p:nvSpPr>
        <p:spPr>
          <a:xfrm>
            <a:off x="6035981" y="1298505"/>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Bracket 12"/>
          <p:cNvSpPr/>
          <p:nvPr/>
        </p:nvSpPr>
        <p:spPr>
          <a:xfrm>
            <a:off x="7995664" y="1298505"/>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ket 13"/>
          <p:cNvSpPr/>
          <p:nvPr/>
        </p:nvSpPr>
        <p:spPr>
          <a:xfrm>
            <a:off x="8148064" y="275418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ight Bracket 14"/>
          <p:cNvSpPr/>
          <p:nvPr/>
        </p:nvSpPr>
        <p:spPr>
          <a:xfrm>
            <a:off x="6240436" y="275418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Right Bracket 15"/>
          <p:cNvSpPr/>
          <p:nvPr/>
        </p:nvSpPr>
        <p:spPr>
          <a:xfrm>
            <a:off x="10807181" y="4241401"/>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hought Bubble: Cloud 3">
            <a:extLst>
              <a:ext uri="{FF2B5EF4-FFF2-40B4-BE49-F238E27FC236}">
                <a16:creationId xmlns:a16="http://schemas.microsoft.com/office/drawing/2014/main" id="{3C0D668C-EEE3-490C-86FD-E28BF8F12508}"/>
              </a:ext>
            </a:extLst>
          </p:cNvPr>
          <p:cNvSpPr/>
          <p:nvPr/>
        </p:nvSpPr>
        <p:spPr>
          <a:xfrm>
            <a:off x="535223" y="3175356"/>
            <a:ext cx="526322" cy="400671"/>
          </a:xfrm>
          <a:prstGeom prst="cloudCallout">
            <a:avLst>
              <a:gd name="adj1" fmla="val 70090"/>
              <a:gd name="adj2" fmla="val 1243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8" name="Picture 17" descr="Image result for smiley face images">
            <a:extLst>
              <a:ext uri="{FF2B5EF4-FFF2-40B4-BE49-F238E27FC236}">
                <a16:creationId xmlns:a16="http://schemas.microsoft.com/office/drawing/2014/main" id="{CED2DF47-B3DC-49B4-A2A4-24891B9601F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61209">
            <a:off x="438475" y="3039953"/>
            <a:ext cx="715176" cy="50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118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5324" y="830516"/>
            <a:ext cx="10226566" cy="602748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a	b   </a:t>
            </a:r>
            <a:r>
              <a:rPr lang="en-US" sz="2400" baseline="30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          b  </a:t>
            </a:r>
            <a:r>
              <a:rPr lang="en-US" sz="2400" baseline="30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	         b	        </a:t>
            </a:r>
          </a:p>
          <a:p>
            <a:r>
              <a:rPr lang="en-US" sz="2400" dirty="0">
                <a:latin typeface="Times New Roman" panose="02020603050405020304" pitchFamily="18" charset="0"/>
                <a:cs typeface="Times New Roman" panose="02020603050405020304" pitchFamily="18" charset="0"/>
              </a:rPr>
              <a:t>	            =   			</a:t>
            </a:r>
          </a:p>
          <a:p>
            <a:r>
              <a:rPr lang="en-US" sz="2400" dirty="0">
                <a:latin typeface="Times New Roman" panose="02020603050405020304" pitchFamily="18" charset="0"/>
                <a:cs typeface="Times New Roman" panose="02020603050405020304" pitchFamily="18" charset="0"/>
              </a:rPr>
              <a:t>c	d	          c         d	         c          d</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a*(a*a + b*c) + c*(a*b + b*d)   b*(a*a + b*c) + d*( a*b + b*d)     a        b</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 c*a + d*c) + c*(c*b + d*d)  b*( c*a + d*c) + d*(c*b + d*d)     c        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a*(a*a + b*c) + c*(a*b + b*d))     b</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a*(a*a + b*c) + c*(a*b + b*d))</a:t>
            </a:r>
          </a:p>
          <a:p>
            <a:pPr marL="574675"/>
            <a:r>
              <a:rPr lang="en-US" sz="2400" dirty="0">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(b*(a*a + b*c) + d*(a*b + b*d))  </a:t>
            </a:r>
            <a:r>
              <a:rPr lang="en-US" sz="2400" dirty="0">
                <a:solidFill>
                  <a:srgbClr val="0000FF"/>
                </a:solidFill>
                <a:latin typeface="Times New Roman" panose="02020603050405020304" pitchFamily="18" charset="0"/>
                <a:cs typeface="Times New Roman" panose="02020603050405020304" pitchFamily="18" charset="0"/>
              </a:rPr>
              <a:t> </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(b*(a*a + b*c) + d*(a*b + b*d))</a:t>
            </a:r>
          </a:p>
          <a:p>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(a*(c*a + d*c) + c*(c*b + d*d))       b</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(a*(c*a + d*c) + c*(c*b + d*d))</a:t>
            </a:r>
          </a:p>
          <a:p>
            <a:r>
              <a:rPr lang="en-US" sz="2400" dirty="0">
                <a:latin typeface="Times New Roman" panose="02020603050405020304" pitchFamily="18" charset="0"/>
                <a:cs typeface="Times New Roman" panose="02020603050405020304" pitchFamily="18" charset="0"/>
              </a:rPr>
              <a:t>        </a:t>
            </a:r>
            <a:r>
              <a:rPr lang="en-US" sz="2400" b="1"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c</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(b*(c*a + d*c) + d*(c*b + d*d))    </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d</a:t>
            </a:r>
            <a:r>
              <a:rPr lang="en-US" sz="2400" u="sng" dirty="0">
                <a:solidFill>
                  <a:srgbClr val="FF0000"/>
                </a:solidFill>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(b*(c*a + d*c) + d*(c*b + d*d))</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Four 2x2 matrices can be multiplied using 12 additions and 24 multiplications.</a:t>
            </a:r>
          </a:p>
          <a:p>
            <a:endParaRPr lang="en-US" sz="2400" dirty="0">
              <a:latin typeface="Times New Roman" panose="02020603050405020304" pitchFamily="18" charset="0"/>
              <a:cs typeface="Times New Roman" panose="02020603050405020304" pitchFamily="18" charset="0"/>
            </a:endParaRPr>
          </a:p>
        </p:txBody>
      </p:sp>
      <p:sp>
        <p:nvSpPr>
          <p:cNvPr id="3" name="Left Bracket 2"/>
          <p:cNvSpPr/>
          <p:nvPr/>
        </p:nvSpPr>
        <p:spPr>
          <a:xfrm>
            <a:off x="1299605" y="1001614"/>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Left Bracket 3"/>
          <p:cNvSpPr/>
          <p:nvPr/>
        </p:nvSpPr>
        <p:spPr>
          <a:xfrm>
            <a:off x="3837853" y="1001614"/>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Left Bracket 4"/>
          <p:cNvSpPr/>
          <p:nvPr/>
        </p:nvSpPr>
        <p:spPr>
          <a:xfrm>
            <a:off x="5608846" y="1001614"/>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Left Bracket 5"/>
          <p:cNvSpPr/>
          <p:nvPr/>
        </p:nvSpPr>
        <p:spPr>
          <a:xfrm>
            <a:off x="2014308" y="2499338"/>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Left Bracket 6"/>
          <p:cNvSpPr/>
          <p:nvPr/>
        </p:nvSpPr>
        <p:spPr>
          <a:xfrm>
            <a:off x="10238653" y="2499338"/>
            <a:ext cx="45719" cy="925196"/>
          </a:xfrm>
          <a:prstGeom prst="lef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Right Bracket 7"/>
          <p:cNvSpPr/>
          <p:nvPr/>
        </p:nvSpPr>
        <p:spPr>
          <a:xfrm>
            <a:off x="2559088" y="1001614"/>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ight Bracket 8"/>
          <p:cNvSpPr/>
          <p:nvPr/>
        </p:nvSpPr>
        <p:spPr>
          <a:xfrm>
            <a:off x="5039186" y="1001614"/>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ight Bracket 9"/>
          <p:cNvSpPr/>
          <p:nvPr/>
        </p:nvSpPr>
        <p:spPr>
          <a:xfrm>
            <a:off x="6947157" y="1001614"/>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ket 10"/>
          <p:cNvSpPr/>
          <p:nvPr/>
        </p:nvSpPr>
        <p:spPr>
          <a:xfrm>
            <a:off x="10005667" y="249933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ight Bracket 11"/>
          <p:cNvSpPr/>
          <p:nvPr/>
        </p:nvSpPr>
        <p:spPr>
          <a:xfrm>
            <a:off x="11277419" y="2499338"/>
            <a:ext cx="65000" cy="922594"/>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ight Bracket 12"/>
          <p:cNvSpPr/>
          <p:nvPr/>
        </p:nvSpPr>
        <p:spPr>
          <a:xfrm>
            <a:off x="11307979" y="3918234"/>
            <a:ext cx="97500" cy="1683779"/>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Right Bracket 13"/>
          <p:cNvSpPr/>
          <p:nvPr/>
        </p:nvSpPr>
        <p:spPr>
          <a:xfrm flipH="1">
            <a:off x="2014308" y="3918234"/>
            <a:ext cx="152400" cy="1683779"/>
          </a:xfrm>
          <a:prstGeom prst="rightBracket">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hought Bubble: Cloud 3">
            <a:extLst>
              <a:ext uri="{FF2B5EF4-FFF2-40B4-BE49-F238E27FC236}">
                <a16:creationId xmlns:a16="http://schemas.microsoft.com/office/drawing/2014/main" id="{D48AEBA9-EBEF-49A4-B500-E7D5D8B8225E}"/>
              </a:ext>
            </a:extLst>
          </p:cNvPr>
          <p:cNvSpPr/>
          <p:nvPr/>
        </p:nvSpPr>
        <p:spPr>
          <a:xfrm>
            <a:off x="726789" y="3175356"/>
            <a:ext cx="474259"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Picture 15" descr="Image result for smiley face images">
            <a:extLst>
              <a:ext uri="{FF2B5EF4-FFF2-40B4-BE49-F238E27FC236}">
                <a16:creationId xmlns:a16="http://schemas.microsoft.com/office/drawing/2014/main" id="{0DFBE1C0-E90E-4F1F-A61B-5BF8012917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56" y="3175356"/>
            <a:ext cx="471797" cy="3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5537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BB0BBD-6E7E-20CA-28C8-B982008A47A4}"/>
              </a:ext>
            </a:extLst>
          </p:cNvPr>
          <p:cNvSpPr txBox="1"/>
          <p:nvPr/>
        </p:nvSpPr>
        <p:spPr>
          <a:xfrm>
            <a:off x="713433" y="3798277"/>
            <a:ext cx="11314443" cy="3059723"/>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2" name="Rectangle 1"/>
              <p:cNvSpPr/>
              <p:nvPr/>
            </p:nvSpPr>
            <p:spPr>
              <a:xfrm>
                <a:off x="1115367" y="677286"/>
                <a:ext cx="10912509" cy="6046014"/>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So far we got is that:</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4 + and 8 *         	for two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2</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2x4 + and 2x8 * 	for three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i="1">
                            <a:latin typeface="Cambria Math" panose="02040503050406030204" pitchFamily="18" charset="0"/>
                            <a:cs typeface="Times New Roman" panose="02020603050405020304" pitchFamily="18" charset="0"/>
                          </a:rPr>
                        </m:ctrlPr>
                      </m:sSupPr>
                      <m:e>
                        <m:r>
                          <a:rPr lang="en-US" sz="2200" i="1">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3</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3x4 + and 3x8 * 	for four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4</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7x4 + and 7x8 * 	for eight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8</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In general, we have</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(n-1)x4 + and (n-1)x8 * for n 2x2 matrices multiplications: </a:t>
                </a:r>
                <a14:m>
                  <m:oMath xmlns:m="http://schemas.openxmlformats.org/officeDocument/2006/math">
                    <m:r>
                      <a:rPr lang="en-US" sz="2200" b="0" i="1" smtClean="0">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200" b="0" i="1" smtClean="0">
                            <a:latin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cs typeface="Times New Roman" panose="02020603050405020304" pitchFamily="18" charset="0"/>
                          </a:rPr>
                          <m:t>]</m:t>
                        </m:r>
                      </m:e>
                      <m:sup>
                        <m:r>
                          <a:rPr lang="en-US" sz="2200" b="0" i="1" smtClean="0">
                            <a:latin typeface="Cambria Math" panose="02040503050406030204" pitchFamily="18" charset="0"/>
                            <a:cs typeface="Times New Roman" panose="02020603050405020304" pitchFamily="18" charset="0"/>
                          </a:rPr>
                          <m:t>𝑛</m:t>
                        </m:r>
                      </m:sup>
                    </m:sSup>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However, consider</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   X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1 time of 4 + and 1 time of 8 *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4</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2</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1+1 times of 4 + and 1+1 times of 8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8 </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2*4</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4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4</a:t>
                </a:r>
                <a:r>
                  <a:rPr lang="en-US" sz="2200" dirty="0">
                    <a:latin typeface="Times New Roman" panose="02020603050405020304" pitchFamily="18" charset="0"/>
                    <a:ea typeface="Calibri" panose="020F0502020204030204" pitchFamily="34" charset="0"/>
                    <a:cs typeface="Times New Roman" panose="02020603050405020304" pitchFamily="18" charset="0"/>
                  </a:rPr>
                  <a:t> 	: 1+1+ 1 times of 4 + and 1+1+ 1 times of 8*:  </a:t>
                </a:r>
                <a14:m>
                  <m:oMath xmlns:m="http://schemas.openxmlformats.org/officeDocument/2006/math">
                    <m:func>
                      <m:func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dirty="0" smtClean="0">
                                <a:latin typeface="Cambria Math" panose="02040503050406030204" pitchFamily="18" charset="0"/>
                                <a:ea typeface="Calibri" panose="020F0502020204030204" pitchFamily="34" charset="0"/>
                                <a:cs typeface="Times New Roman" panose="02020603050405020304" pitchFamily="18" charset="0"/>
                              </a:rPr>
                              <m:t>log</m:t>
                            </m:r>
                          </m:e>
                          <m:sub>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8=3</m:t>
                        </m:r>
                      </m:e>
                    </m:func>
                  </m:oMath>
                </a14:m>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16 </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2*8</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8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8</a:t>
                </a:r>
                <a:r>
                  <a:rPr lang="en-US" sz="2200" dirty="0">
                    <a:latin typeface="Times New Roman" panose="02020603050405020304" pitchFamily="18" charset="0"/>
                    <a:ea typeface="Calibri" panose="020F0502020204030204" pitchFamily="34" charset="0"/>
                    <a:cs typeface="Times New Roman" panose="02020603050405020304" pitchFamily="18" charset="0"/>
                  </a:rPr>
                  <a:t> 	: 1+1+1+1 times of 4 + and 1+1+1+1 times of 8*: </a:t>
                </a:r>
                <a14:m>
                  <m:oMath xmlns:m="http://schemas.openxmlformats.org/officeDocument/2006/math">
                    <m:func>
                      <m:func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dirty="0" smtClean="0">
                                <a:latin typeface="Cambria Math" panose="02040503050406030204" pitchFamily="18" charset="0"/>
                                <a:ea typeface="Calibri" panose="020F0502020204030204" pitchFamily="34" charset="0"/>
                                <a:cs typeface="Times New Roman" panose="02020603050405020304" pitchFamily="18" charset="0"/>
                              </a:rPr>
                              <m:t>log</m:t>
                            </m:r>
                          </m:e>
                          <m:sub>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16=4</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32 </a:t>
                </a:r>
                <a:r>
                  <a:rPr lang="en-US" sz="2200" dirty="0">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2*16 </a:t>
                </a:r>
                <a:r>
                  <a:rPr lang="en-US" sz="2200" dirty="0">
                    <a:latin typeface="Times New Roman" panose="02020603050405020304" pitchFamily="18" charset="0"/>
                    <a:ea typeface="Calibri" panose="020F0502020204030204" pitchFamily="34" charset="0"/>
                    <a:cs typeface="Times New Roman" panose="02020603050405020304" pitchFamily="18" charset="0"/>
                  </a:rPr>
                  <a:t>=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16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16</a:t>
                </a:r>
                <a:r>
                  <a:rPr lang="en-US" sz="2200" dirty="0">
                    <a:latin typeface="Times New Roman" panose="02020603050405020304" pitchFamily="18" charset="0"/>
                    <a:ea typeface="Calibri" panose="020F0502020204030204" pitchFamily="34" charset="0"/>
                    <a:cs typeface="Times New Roman" panose="02020603050405020304" pitchFamily="18" charset="0"/>
                  </a:rPr>
                  <a:t> 	: 1+1 + 1+1+1 times of 4 + and 1+1+ 1+1+1 times of 8*: </a:t>
                </a:r>
                <a14:m>
                  <m:oMath xmlns:m="http://schemas.openxmlformats.org/officeDocument/2006/math">
                    <m:func>
                      <m:func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smtClean="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i="0" dirty="0" smtClean="0">
                                <a:latin typeface="Cambria Math" panose="02040503050406030204" pitchFamily="18" charset="0"/>
                                <a:ea typeface="Calibri" panose="020F0502020204030204" pitchFamily="34" charset="0"/>
                                <a:cs typeface="Times New Roman" panose="02020603050405020304" pitchFamily="18" charset="0"/>
                              </a:rPr>
                              <m:t>log</m:t>
                            </m:r>
                          </m:e>
                          <m:sub>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32=5</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rPr>
                  <a:t>X</a:t>
                </a:r>
                <a:r>
                  <a:rPr lang="en-US" sz="2200" baseline="30000" dirty="0">
                    <a:latin typeface="Times New Roman" panose="02020603050405020304" pitchFamily="18" charset="0"/>
                    <a:ea typeface="Calibri" panose="020F0502020204030204" pitchFamily="34" charset="0"/>
                  </a:rPr>
                  <a:t>64 </a:t>
                </a:r>
                <a:r>
                  <a:rPr lang="en-US" sz="2200" dirty="0">
                    <a:latin typeface="Times New Roman" panose="02020603050405020304" pitchFamily="18" charset="0"/>
                    <a:ea typeface="Calibri" panose="020F0502020204030204" pitchFamily="34" charset="0"/>
                  </a:rPr>
                  <a:t> =  X</a:t>
                </a:r>
                <a:r>
                  <a:rPr lang="en-US" sz="2200" baseline="30000" dirty="0">
                    <a:latin typeface="Times New Roman" panose="02020603050405020304" pitchFamily="18" charset="0"/>
                    <a:ea typeface="Calibri" panose="020F0502020204030204" pitchFamily="34" charset="0"/>
                  </a:rPr>
                  <a:t>2*32</a:t>
                </a:r>
                <a:r>
                  <a:rPr lang="en-US" sz="2200" dirty="0">
                    <a:latin typeface="Times New Roman" panose="02020603050405020304" pitchFamily="18" charset="0"/>
                    <a:ea typeface="Calibri" panose="020F0502020204030204" pitchFamily="34" charset="0"/>
                  </a:rPr>
                  <a:t> = X</a:t>
                </a:r>
                <a:r>
                  <a:rPr lang="en-US" sz="2200" baseline="30000" dirty="0">
                    <a:latin typeface="Times New Roman" panose="02020603050405020304" pitchFamily="18" charset="0"/>
                    <a:ea typeface="Calibri" panose="020F0502020204030204" pitchFamily="34" charset="0"/>
                  </a:rPr>
                  <a:t>32 </a:t>
                </a:r>
                <a:r>
                  <a:rPr lang="en-US" sz="2200" dirty="0" err="1">
                    <a:latin typeface="Times New Roman" panose="02020603050405020304" pitchFamily="18" charset="0"/>
                    <a:ea typeface="Calibri" panose="020F0502020204030204" pitchFamily="34" charset="0"/>
                  </a:rPr>
                  <a:t>X</a:t>
                </a:r>
                <a:r>
                  <a:rPr lang="en-US" sz="2200" baseline="30000" dirty="0" err="1">
                    <a:latin typeface="Times New Roman" panose="02020603050405020304" pitchFamily="18" charset="0"/>
                    <a:ea typeface="Calibri" panose="020F0502020204030204" pitchFamily="34" charset="0"/>
                  </a:rPr>
                  <a:t>32</a:t>
                </a:r>
                <a:r>
                  <a:rPr lang="en-US" sz="2200" dirty="0">
                    <a:latin typeface="Times New Roman" panose="02020603050405020304" pitchFamily="18" charset="0"/>
                    <a:ea typeface="Calibri" panose="020F0502020204030204" pitchFamily="34" charset="0"/>
                  </a:rPr>
                  <a:t> 	: 1+1+1+1+1+1 times of 4 + and 1+1+1+1+1+1 times of 8*</a:t>
                </a:r>
              </a:p>
              <a:p>
                <a:r>
                  <a:rPr lang="en-US" sz="2200" dirty="0">
                    <a:latin typeface="Times New Roman" panose="02020603050405020304" pitchFamily="18" charset="0"/>
                    <a:cs typeface="Times New Roman" panose="02020603050405020304" pitchFamily="18" charset="0"/>
                  </a:rPr>
                  <a:t>32 = 2</a:t>
                </a:r>
                <a:r>
                  <a:rPr lang="en-US" sz="2200" baseline="30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log 32 = log 2</a:t>
                </a:r>
                <a:r>
                  <a:rPr lang="en-US" sz="2200" baseline="30000" dirty="0">
                    <a:latin typeface="Times New Roman" panose="02020603050405020304" pitchFamily="18" charset="0"/>
                    <a:cs typeface="Times New Roman" panose="02020603050405020304" pitchFamily="18" charset="0"/>
                  </a:rPr>
                  <a:t>5 </a:t>
                </a:r>
                <a:r>
                  <a:rPr lang="en-US" sz="2200" dirty="0">
                    <a:latin typeface="Times New Roman" panose="02020603050405020304" pitchFamily="18" charset="0"/>
                    <a:cs typeface="Times New Roman" panose="02020603050405020304" pitchFamily="18" charset="0"/>
                  </a:rPr>
                  <a:t>  = 5 .    i.e., X</a:t>
                </a:r>
                <a:r>
                  <a:rPr lang="en-US" sz="2200" baseline="30000" dirty="0">
                    <a:latin typeface="Times New Roman" panose="02020603050405020304" pitchFamily="18" charset="0"/>
                    <a:cs typeface="Times New Roman" panose="02020603050405020304" pitchFamily="18" charset="0"/>
                  </a:rPr>
                  <a:t>32 </a:t>
                </a:r>
                <a:r>
                  <a:rPr lang="en-US" sz="2200" dirty="0">
                    <a:latin typeface="Times New Roman" panose="02020603050405020304" pitchFamily="18" charset="0"/>
                    <a:cs typeface="Times New Roman" panose="02020603050405020304" pitchFamily="18" charset="0"/>
                  </a:rPr>
                  <a:t> needs 5 times of 4 +  and 8 * each.</a:t>
                </a:r>
                <a:r>
                  <a:rPr lang="en-US" sz="2200" dirty="0">
                    <a:ea typeface="Calibri" panose="020F0502020204030204" pitchFamily="34" charset="0"/>
                    <a:cs typeface="Times New Roman" panose="02020603050405020304" pitchFamily="18" charset="0"/>
                  </a:rPr>
                  <a:t> </a:t>
                </a:r>
                <a14:m>
                  <m:oMath xmlns:m="http://schemas.openxmlformats.org/officeDocument/2006/math">
                    <m:func>
                      <m:func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2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dirty="0">
                            <a:latin typeface="Cambria Math" panose="02040503050406030204" pitchFamily="18" charset="0"/>
                            <a:ea typeface="Calibri" panose="020F0502020204030204" pitchFamily="34" charset="0"/>
                            <a:cs typeface="Times New Roman" panose="02020603050405020304" pitchFamily="18" charset="0"/>
                          </a:rPr>
                          <m:t>32=5</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64 = 2</a:t>
                </a:r>
                <a:r>
                  <a:rPr lang="en-US" sz="2200" baseline="30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log 64 = log 2</a:t>
                </a:r>
                <a:r>
                  <a:rPr lang="en-US" sz="2200" baseline="30000" dirty="0">
                    <a:latin typeface="Times New Roman" panose="02020603050405020304" pitchFamily="18" charset="0"/>
                    <a:cs typeface="Times New Roman" panose="02020603050405020304" pitchFamily="18" charset="0"/>
                  </a:rPr>
                  <a:t>6 </a:t>
                </a:r>
                <a:r>
                  <a:rPr lang="en-US" sz="2200" dirty="0">
                    <a:latin typeface="Times New Roman" panose="02020603050405020304" pitchFamily="18" charset="0"/>
                    <a:cs typeface="Times New Roman" panose="02020603050405020304" pitchFamily="18" charset="0"/>
                  </a:rPr>
                  <a:t>  = 6 .    i.e., X</a:t>
                </a:r>
                <a:r>
                  <a:rPr lang="en-US" sz="2200" baseline="30000" dirty="0">
                    <a:latin typeface="Times New Roman" panose="02020603050405020304" pitchFamily="18" charset="0"/>
                    <a:cs typeface="Times New Roman" panose="02020603050405020304" pitchFamily="18" charset="0"/>
                  </a:rPr>
                  <a:t>64 </a:t>
                </a:r>
                <a:r>
                  <a:rPr lang="en-US" sz="2200" dirty="0">
                    <a:latin typeface="Times New Roman" panose="02020603050405020304" pitchFamily="18" charset="0"/>
                    <a:cs typeface="Times New Roman" panose="02020603050405020304" pitchFamily="18" charset="0"/>
                  </a:rPr>
                  <a:t> needs 6 times of 4 +  and 8 * each</a:t>
                </a:r>
                <a:r>
                  <a:rPr lang="en-US" sz="2400" dirty="0"/>
                  <a:t>.</a:t>
                </a:r>
                <a:r>
                  <a:rPr lang="en-US" sz="2400" dirty="0">
                    <a:ea typeface="Calibri" panose="020F0502020204030204" pitchFamily="34" charset="0"/>
                    <a:cs typeface="Times New Roman" panose="02020603050405020304" pitchFamily="18" charset="0"/>
                  </a:rPr>
                  <a:t> </a:t>
                </a:r>
                <a14:m>
                  <m:oMath xmlns:m="http://schemas.openxmlformats.org/officeDocument/2006/math">
                    <m:func>
                      <m:funcPr>
                        <m:ctrlPr>
                          <a:rPr lang="en-US" sz="24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4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4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4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400" b="0" i="1" dirty="0" smtClean="0">
                            <a:latin typeface="Cambria Math" panose="02040503050406030204" pitchFamily="18" charset="0"/>
                            <a:ea typeface="Calibri" panose="020F0502020204030204" pitchFamily="34" charset="0"/>
                            <a:cs typeface="Times New Roman" panose="02020603050405020304" pitchFamily="18" charset="0"/>
                          </a:rPr>
                          <m:t>64</m:t>
                        </m:r>
                        <m:r>
                          <a:rPr lang="en-US" sz="2400" i="1" dirty="0">
                            <a:latin typeface="Cambria Math" panose="02040503050406030204" pitchFamily="18" charset="0"/>
                            <a:ea typeface="Calibri" panose="020F0502020204030204" pitchFamily="34" charset="0"/>
                            <a:cs typeface="Times New Roman" panose="02020603050405020304" pitchFamily="18" charset="0"/>
                          </a:rPr>
                          <m:t>=</m:t>
                        </m:r>
                        <m:r>
                          <a:rPr lang="en-US" sz="2400" b="0" i="1" dirty="0" smtClean="0">
                            <a:latin typeface="Cambria Math" panose="02040503050406030204" pitchFamily="18" charset="0"/>
                            <a:ea typeface="Calibri" panose="020F0502020204030204" pitchFamily="34" charset="0"/>
                            <a:cs typeface="Times New Roman" panose="02020603050405020304" pitchFamily="18" charset="0"/>
                          </a:rPr>
                          <m:t>6</m:t>
                        </m:r>
                      </m:e>
                    </m:func>
                  </m:oMath>
                </a14:m>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p>
            </p:txBody>
          </p:sp>
        </mc:Choice>
        <mc:Fallback xmlns="">
          <p:sp>
            <p:nvSpPr>
              <p:cNvPr id="2" name="Rectangle 1"/>
              <p:cNvSpPr>
                <a:spLocks noRot="1" noChangeAspect="1" noMove="1" noResize="1" noEditPoints="1" noAdjustHandles="1" noChangeArrowheads="1" noChangeShapeType="1" noTextEdit="1"/>
              </p:cNvSpPr>
              <p:nvPr/>
            </p:nvSpPr>
            <p:spPr>
              <a:xfrm>
                <a:off x="1115367" y="677286"/>
                <a:ext cx="10912509" cy="6046014"/>
              </a:xfrm>
              <a:prstGeom prst="rect">
                <a:avLst/>
              </a:prstGeom>
              <a:blipFill>
                <a:blip r:embed="rId2"/>
                <a:stretch>
                  <a:fillRect l="-726" t="-706" b="-1310"/>
                </a:stretch>
              </a:blipFill>
            </p:spPr>
            <p:txBody>
              <a:bodyPr/>
              <a:lstStyle/>
              <a:p>
                <a:r>
                  <a:rPr lang="en-US">
                    <a:noFill/>
                  </a:rPr>
                  <a:t> </a:t>
                </a:r>
              </a:p>
            </p:txBody>
          </p:sp>
        </mc:Fallback>
      </mc:AlternateContent>
      <p:cxnSp>
        <p:nvCxnSpPr>
          <p:cNvPr id="3" name="Straight Arrow Connector 2"/>
          <p:cNvCxnSpPr/>
          <p:nvPr/>
        </p:nvCxnSpPr>
        <p:spPr>
          <a:xfrm>
            <a:off x="2192954" y="6480825"/>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p:cNvCxnSpPr/>
          <p:nvPr/>
        </p:nvCxnSpPr>
        <p:spPr>
          <a:xfrm>
            <a:off x="2193442" y="6102633"/>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51729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26187" y="2645020"/>
            <a:ext cx="6973757" cy="1553269"/>
          </a:xfrm>
          <a:prstGeom prst="rect">
            <a:avLst/>
          </a:prstGeom>
          <a:solidFill>
            <a:srgbClr val="FFFF00"/>
          </a:solid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Rectangle 6"/>
              <p:cNvSpPr/>
              <p:nvPr/>
            </p:nvSpPr>
            <p:spPr>
              <a:xfrm>
                <a:off x="1201049" y="1130182"/>
                <a:ext cx="10466997" cy="5045612"/>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32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5  </a:t>
                </a:r>
                <a:r>
                  <a:rPr lang="en-US" sz="2200" dirty="0">
                    <a:latin typeface="Times New Roman" panose="02020603050405020304" pitchFamily="18" charset="0"/>
                    <a:ea typeface="Calibri" panose="020F0502020204030204" pitchFamily="34" charset="0"/>
                    <a:cs typeface="Times New Roman" panose="02020603050405020304" pitchFamily="18" charset="0"/>
                  </a:rPr>
                  <a:t>       log 32 = log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5 </a:t>
                </a:r>
                <a:r>
                  <a:rPr lang="en-US" sz="2200" dirty="0">
                    <a:latin typeface="Times New Roman" panose="02020603050405020304" pitchFamily="18" charset="0"/>
                    <a:ea typeface="Calibri" panose="020F0502020204030204" pitchFamily="34" charset="0"/>
                    <a:cs typeface="Times New Roman" panose="02020603050405020304" pitchFamily="18" charset="0"/>
                  </a:rPr>
                  <a:t>  = 5 .   i.e.,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32 </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5 times of 4 + and 8 * each. </a:t>
                </a:r>
                <a14:m>
                  <m:oMath xmlns:m="http://schemas.openxmlformats.org/officeDocument/2006/math">
                    <m:func>
                      <m:func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2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i="1" dirty="0">
                            <a:latin typeface="Cambria Math" panose="02040503050406030204" pitchFamily="18" charset="0"/>
                            <a:ea typeface="Calibri" panose="020F0502020204030204" pitchFamily="34" charset="0"/>
                            <a:cs typeface="Times New Roman" panose="02020603050405020304" pitchFamily="18" charset="0"/>
                          </a:rPr>
                          <m:t>32=5</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64 = 2</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6  </a:t>
                </a:r>
                <a:r>
                  <a:rPr lang="en-US" sz="2200" dirty="0">
                    <a:latin typeface="Times New Roman" panose="02020603050405020304" pitchFamily="18" charset="0"/>
                    <a:ea typeface="Calibri" panose="020F0502020204030204" pitchFamily="34" charset="0"/>
                    <a:cs typeface="Times New Roman" panose="02020603050405020304" pitchFamily="18" charset="0"/>
                  </a:rPr>
                  <a:t>       log 64 =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log 2</a:t>
                </a:r>
                <a:r>
                  <a:rPr lang="en-US" sz="2200" baseline="300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6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a:latin typeface="Times New Roman" panose="02020603050405020304" pitchFamily="18" charset="0"/>
                    <a:ea typeface="Calibri" panose="020F0502020204030204" pitchFamily="34" charset="0"/>
                    <a:cs typeface="Times New Roman" panose="02020603050405020304" pitchFamily="18" charset="0"/>
                  </a:rPr>
                  <a:t>= 6 .   i.e., X</a:t>
                </a:r>
                <a:r>
                  <a:rPr lang="en-US" sz="2200" baseline="30000" dirty="0">
                    <a:latin typeface="Times New Roman" panose="02020603050405020304" pitchFamily="18" charset="0"/>
                    <a:ea typeface="Calibri" panose="020F0502020204030204" pitchFamily="34" charset="0"/>
                    <a:cs typeface="Times New Roman" panose="02020603050405020304" pitchFamily="18" charset="0"/>
                  </a:rPr>
                  <a:t>64 </a:t>
                </a:r>
                <a:r>
                  <a:rPr lang="en-US" sz="2200" dirty="0">
                    <a:latin typeface="Times New Roman" panose="02020603050405020304" pitchFamily="18" charset="0"/>
                    <a:ea typeface="Calibri" panose="020F0502020204030204" pitchFamily="34" charset="0"/>
                    <a:cs typeface="Times New Roman" panose="02020603050405020304" pitchFamily="18" charset="0"/>
                  </a:rPr>
                  <a:t> needs </a:t>
                </a:r>
                <a:r>
                  <a:rPr lang="en-US" sz="22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6</a:t>
                </a:r>
                <a:r>
                  <a:rPr lang="en-US" sz="2200" dirty="0">
                    <a:latin typeface="Times New Roman" panose="02020603050405020304" pitchFamily="18" charset="0"/>
                    <a:ea typeface="Calibri" panose="020F0502020204030204" pitchFamily="34" charset="0"/>
                    <a:cs typeface="Times New Roman" panose="02020603050405020304" pitchFamily="18" charset="0"/>
                  </a:rPr>
                  <a:t> times of 4 + and 8 * each.</a:t>
                </a:r>
                <a:r>
                  <a:rPr lang="en-US" sz="2200" dirty="0">
                    <a:ea typeface="Calibri" panose="020F0502020204030204" pitchFamily="34" charset="0"/>
                    <a:cs typeface="Times New Roman" panose="02020603050405020304" pitchFamily="18" charset="0"/>
                  </a:rPr>
                  <a:t> </a:t>
                </a:r>
                <a14:m>
                  <m:oMath xmlns:m="http://schemas.openxmlformats.org/officeDocument/2006/math">
                    <m:func>
                      <m:func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funcPr>
                      <m:fName>
                        <m:sSub>
                          <m:sSubPr>
                            <m:ctrlPr>
                              <a:rPr lang="en-US" sz="2200" i="1" dirty="0">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2200" dirty="0">
                                <a:latin typeface="Cambria Math" panose="02040503050406030204" pitchFamily="18" charset="0"/>
                                <a:ea typeface="Calibri" panose="020F0502020204030204" pitchFamily="34" charset="0"/>
                                <a:cs typeface="Times New Roman" panose="02020603050405020304" pitchFamily="18" charset="0"/>
                              </a:rPr>
                              <m:t>log</m:t>
                            </m:r>
                          </m:e>
                          <m:sub>
                            <m:r>
                              <a:rPr lang="en-US" sz="2200" i="1" dirty="0">
                                <a:latin typeface="Cambria Math" panose="02040503050406030204" pitchFamily="18" charset="0"/>
                                <a:ea typeface="Calibri" panose="020F0502020204030204" pitchFamily="34" charset="0"/>
                                <a:cs typeface="Times New Roman" panose="02020603050405020304" pitchFamily="18" charset="0"/>
                              </a:rPr>
                              <m:t>2</m:t>
                            </m:r>
                          </m:sub>
                        </m:sSub>
                      </m:fName>
                      <m:e>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64</m:t>
                        </m:r>
                        <m:r>
                          <a:rPr lang="en-US" sz="2200" i="1" dirty="0">
                            <a:latin typeface="Cambria Math" panose="02040503050406030204" pitchFamily="18" charset="0"/>
                            <a:ea typeface="Calibri" panose="020F0502020204030204" pitchFamily="34" charset="0"/>
                            <a:cs typeface="Times New Roman" panose="02020603050405020304" pitchFamily="18" charset="0"/>
                          </a:rPr>
                          <m:t>=</m:t>
                        </m:r>
                        <m:r>
                          <a:rPr lang="en-US" sz="2200" b="0" i="1" dirty="0" smtClean="0">
                            <a:latin typeface="Cambria Math" panose="02040503050406030204" pitchFamily="18" charset="0"/>
                            <a:ea typeface="Calibri" panose="020F0502020204030204" pitchFamily="34" charset="0"/>
                            <a:cs typeface="Times New Roman" panose="02020603050405020304" pitchFamily="18" charset="0"/>
                          </a:rPr>
                          <m:t>6</m:t>
                        </m:r>
                      </m:e>
                    </m:func>
                  </m:oMath>
                </a14:m>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For compute </a:t>
                </a:r>
                <a:r>
                  <a:rPr lang="en-US" sz="2200" dirty="0" err="1">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latin typeface="Times New Roman" panose="02020603050405020304" pitchFamily="18" charset="0"/>
                    <a:ea typeface="Calibri" panose="020F0502020204030204" pitchFamily="34" charset="0"/>
                    <a:cs typeface="Times New Roman" panose="02020603050405020304" pitchFamily="18" charset="0"/>
                  </a:rPr>
                  <a:t>n</a:t>
                </a:r>
                <a:r>
                  <a:rPr lang="en-US" sz="2200" dirty="0">
                    <a:latin typeface="Times New Roman" panose="02020603050405020304" pitchFamily="18" charset="0"/>
                    <a:ea typeface="Calibri" panose="020F0502020204030204" pitchFamily="34" charset="0"/>
                    <a:cs typeface="Times New Roman" panose="02020603050405020304" pitchFamily="18" charset="0"/>
                  </a:rPr>
                  <a:t>, we have the formula:</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if n is even and positive     </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X</a:t>
                </a:r>
                <a:r>
                  <a:rPr lang="en-US" sz="2200" baseline="300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(n-1)/2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r>
                  <a:rPr lang="en-US" sz="2200" baseline="30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 X	if n is odd</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if n = 0</a:t>
                </a:r>
                <a:endParaRPr lang="en-US"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r>
                  <a:rPr lang="en-US" sz="2200" dirty="0">
                    <a:latin typeface="Times New Roman" panose="02020603050405020304" pitchFamily="18" charset="0"/>
                    <a:ea typeface="Calibri" panose="020F0502020204030204" pitchFamily="34" charset="0"/>
                  </a:rPr>
                  <a:t>If we compute  </a:t>
                </a:r>
                <a:r>
                  <a:rPr lang="en-US" sz="2200" dirty="0" err="1">
                    <a:latin typeface="Times New Roman" panose="02020603050405020304" pitchFamily="18" charset="0"/>
                    <a:ea typeface="Calibri" panose="020F0502020204030204" pitchFamily="34" charset="0"/>
                  </a:rPr>
                  <a:t>X</a:t>
                </a:r>
                <a:r>
                  <a:rPr lang="en-US" sz="2200" baseline="30000" dirty="0" err="1">
                    <a:latin typeface="Times New Roman" panose="02020603050405020304" pitchFamily="18" charset="0"/>
                    <a:ea typeface="Calibri" panose="020F0502020204030204" pitchFamily="34" charset="0"/>
                  </a:rPr>
                  <a:t>n</a:t>
                </a:r>
                <a:r>
                  <a:rPr lang="en-US" sz="2200" dirty="0">
                    <a:latin typeface="Times New Roman" panose="02020603050405020304" pitchFamily="18" charset="0"/>
                    <a:ea typeface="Calibri" panose="020F0502020204030204" pitchFamily="34" charset="0"/>
                  </a:rPr>
                  <a:t> recursively according to this formula and measure the algorithm’s efficiency by the number of multiplications, we should expect </a:t>
                </a:r>
                <a:r>
                  <a:rPr lang="en-US" sz="2200" i="1" dirty="0">
                    <a:solidFill>
                      <a:srgbClr val="0000FF"/>
                    </a:solidFill>
                    <a:latin typeface="Times New Roman" panose="02020603050405020304" pitchFamily="18" charset="0"/>
                    <a:ea typeface="Calibri" panose="020F0502020204030204" pitchFamily="34" charset="0"/>
                  </a:rPr>
                  <a:t>the algorithm to be Ɵ(log</a:t>
                </a:r>
                <a:r>
                  <a:rPr lang="en-US" sz="2200" i="1" baseline="-25000" dirty="0">
                    <a:solidFill>
                      <a:srgbClr val="0000FF"/>
                    </a:solidFill>
                    <a:latin typeface="Times New Roman" panose="02020603050405020304" pitchFamily="18" charset="0"/>
                    <a:ea typeface="Calibri" panose="020F0502020204030204" pitchFamily="34" charset="0"/>
                  </a:rPr>
                  <a:t>2</a:t>
                </a:r>
                <a:r>
                  <a:rPr lang="en-US" sz="2200" i="1" dirty="0">
                    <a:solidFill>
                      <a:srgbClr val="0000FF"/>
                    </a:solidFill>
                    <a:latin typeface="Times New Roman" panose="02020603050405020304" pitchFamily="18" charset="0"/>
                    <a:ea typeface="Calibri" panose="020F0502020204030204" pitchFamily="34" charset="0"/>
                  </a:rPr>
                  <a:t>n)</a:t>
                </a:r>
                <a:r>
                  <a:rPr lang="en-US" sz="2200" dirty="0">
                    <a:solidFill>
                      <a:srgbClr val="C00000"/>
                    </a:solidFill>
                    <a:latin typeface="Times New Roman" panose="02020603050405020304" pitchFamily="18" charset="0"/>
                    <a:ea typeface="Calibri" panose="020F0502020204030204" pitchFamily="34" charset="0"/>
                  </a:rPr>
                  <a:t> </a:t>
                </a:r>
                <a:r>
                  <a:rPr lang="en-US" sz="2200" dirty="0">
                    <a:solidFill>
                      <a:srgbClr val="0000FF"/>
                    </a:solidFill>
                    <a:latin typeface="Times New Roman" panose="02020603050405020304" pitchFamily="18" charset="0"/>
                    <a:ea typeface="Calibri" panose="020F0502020204030204" pitchFamily="34" charset="0"/>
                  </a:rPr>
                  <a:t>because, on each iteration, the size is reduced by about a half at the expense of one or two multiplication.</a:t>
                </a:r>
                <a:r>
                  <a:rPr lang="en-US" sz="2200" dirty="0">
                    <a:latin typeface="Times New Roman" panose="02020603050405020304" pitchFamily="18" charset="0"/>
                    <a:ea typeface="Calibri" panose="020F0502020204030204" pitchFamily="34" charset="0"/>
                  </a:rPr>
                  <a:t> This is one example of the decrease-by-a-constant-factor (or the decrease-by-half) technique. </a:t>
                </a:r>
                <a:endParaRPr lang="en-US" sz="2200" dirty="0"/>
              </a:p>
            </p:txBody>
          </p:sp>
        </mc:Choice>
        <mc:Fallback xmlns="">
          <p:sp>
            <p:nvSpPr>
              <p:cNvPr id="7" name="Rectangle 6"/>
              <p:cNvSpPr>
                <a:spLocks noRot="1" noChangeAspect="1" noMove="1" noResize="1" noEditPoints="1" noAdjustHandles="1" noChangeArrowheads="1" noChangeShapeType="1" noTextEdit="1"/>
              </p:cNvSpPr>
              <p:nvPr/>
            </p:nvSpPr>
            <p:spPr>
              <a:xfrm>
                <a:off x="1201049" y="1130182"/>
                <a:ext cx="10466997" cy="5045612"/>
              </a:xfrm>
              <a:prstGeom prst="rect">
                <a:avLst/>
              </a:prstGeom>
              <a:blipFill>
                <a:blip r:embed="rId2"/>
                <a:stretch>
                  <a:fillRect l="-757" t="-725" b="-1449"/>
                </a:stretch>
              </a:blipFill>
            </p:spPr>
            <p:txBody>
              <a:bodyPr/>
              <a:lstStyle/>
              <a:p>
                <a:r>
                  <a:rPr lang="en-US">
                    <a:noFill/>
                  </a:rPr>
                  <a:t> </a:t>
                </a:r>
              </a:p>
            </p:txBody>
          </p:sp>
        </mc:Fallback>
      </mc:AlternateContent>
      <p:sp>
        <p:nvSpPr>
          <p:cNvPr id="8" name="Left Brace 7"/>
          <p:cNvSpPr/>
          <p:nvPr/>
        </p:nvSpPr>
        <p:spPr>
          <a:xfrm>
            <a:off x="2991437" y="3035742"/>
            <a:ext cx="85605" cy="929147"/>
          </a:xfrm>
          <a:prstGeom prst="leftBrace">
            <a:avLst/>
          </a:pr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p:cNvCxnSpPr/>
          <p:nvPr/>
        </p:nvCxnSpPr>
        <p:spPr>
          <a:xfrm>
            <a:off x="2321778" y="1410430"/>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a:off x="2321778" y="1701045"/>
            <a:ext cx="253256" cy="407"/>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6" name="Thought Bubble: Cloud 3">
            <a:extLst>
              <a:ext uri="{FF2B5EF4-FFF2-40B4-BE49-F238E27FC236}">
                <a16:creationId xmlns:a16="http://schemas.microsoft.com/office/drawing/2014/main" id="{00AEB566-8DD8-4AC0-8BA8-FFBE05D35269}"/>
              </a:ext>
            </a:extLst>
          </p:cNvPr>
          <p:cNvSpPr/>
          <p:nvPr/>
        </p:nvSpPr>
        <p:spPr>
          <a:xfrm>
            <a:off x="535223" y="3175356"/>
            <a:ext cx="665826" cy="426128"/>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Image result for smiley face images">
            <a:extLst>
              <a:ext uri="{FF2B5EF4-FFF2-40B4-BE49-F238E27FC236}">
                <a16:creationId xmlns:a16="http://schemas.microsoft.com/office/drawing/2014/main" id="{BF100E8E-79BC-4C01-8F10-E85E167CDE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0123">
            <a:off x="535223" y="3119238"/>
            <a:ext cx="665826" cy="426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919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85852" y="2189438"/>
            <a:ext cx="8512479" cy="3629455"/>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Thus, the number of arithmetic operations needed by our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matrix-based</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algorithm Fib3  is just O(log</a:t>
            </a:r>
            <a:r>
              <a:rPr lang="en-US" sz="2400" baseline="-25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n), </a:t>
            </a:r>
            <a:r>
              <a:rPr lang="en-US" sz="2400" dirty="0">
                <a:latin typeface="Times New Roman" panose="02020603050405020304" pitchFamily="18" charset="0"/>
                <a:ea typeface="Calibri" panose="020F0502020204030204" pitchFamily="34" charset="0"/>
                <a:cs typeface="Times New Roman" panose="02020603050405020304" pitchFamily="18" charset="0"/>
              </a:rPr>
              <a:t>as compared to </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O(n) for Fib2</a:t>
            </a:r>
            <a:r>
              <a:rPr lang="en-US" sz="2400" dirty="0">
                <a:latin typeface="Times New Roman" panose="02020603050405020304" pitchFamily="18" charset="0"/>
                <a:ea typeface="Calibri" panose="020F0502020204030204" pitchFamily="34" charset="0"/>
                <a:cs typeface="Times New Roman" panose="02020603050405020304" pitchFamily="18" charset="0"/>
              </a:rPr>
              <a:t>. Have we broken another exponential barrier?</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The catch is that our new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algorithm Fib3 involves </a:t>
            </a:r>
          </a:p>
          <a:p>
            <a:pPr marL="800100" lvl="1" indent="-342900">
              <a:lnSpc>
                <a:spcPct val="107000"/>
              </a:lnSpc>
              <a:buFont typeface="Arial" panose="020B0604020202020204" pitchFamily="34" charset="0"/>
              <a:buChar char="•"/>
            </a:pP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 not just addition</a:t>
            </a:r>
            <a:r>
              <a:rPr lang="en-US" sz="24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and </a:t>
            </a:r>
          </a:p>
          <a:p>
            <a:pPr marL="800100" lvl="1" indent="-342900">
              <a:lnSpc>
                <a:spcPct val="107000"/>
              </a:lnSpc>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multiplications of large numbers are slower than additions</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dirty="0">
                <a:highlight>
                  <a:srgbClr val="FFFF00"/>
                </a:highlight>
                <a:latin typeface="Times New Roman" panose="02020603050405020304" pitchFamily="18" charset="0"/>
                <a:ea typeface="Calibri" panose="020F0502020204030204" pitchFamily="34" charset="0"/>
                <a:cs typeface="Times New Roman" panose="02020603050405020304" pitchFamily="18" charset="0"/>
              </a:rPr>
              <a:t>When the complexity of arithmetic operations is taken into account, the </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running time of Fib3 becomes O(n</a:t>
            </a:r>
            <a:r>
              <a:rPr lang="en-US" sz="2400" baseline="300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2</a:t>
            </a:r>
            <a:r>
              <a:rPr lang="en-US" sz="2400" dirty="0">
                <a:solidFill>
                  <a:srgbClr val="0000FF"/>
                </a:solidFill>
                <a:highlight>
                  <a:srgbClr val="FFFF00"/>
                </a:highligh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FF"/>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60446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36609" y="1179903"/>
                <a:ext cx="8996855" cy="5146409"/>
              </a:xfrm>
              <a:prstGeom prst="rect">
                <a:avLst/>
              </a:prstGeom>
            </p:spPr>
            <p:txBody>
              <a:bodyPr wrap="square">
                <a:spAutoFit/>
              </a:bodyPr>
              <a:lstStyle/>
              <a:p>
                <a:pPr>
                  <a:lnSpc>
                    <a:spcPct val="107000"/>
                  </a:lnSpc>
                </a:pPr>
                <a:r>
                  <a:rPr lang="en-US" sz="2200" dirty="0">
                    <a:latin typeface="Times New Roman" panose="02020603050405020304" pitchFamily="18" charset="0"/>
                    <a:ea typeface="Calibri" panose="020F0502020204030204" pitchFamily="34" charset="0"/>
                    <a:cs typeface="Times New Roman" panose="02020603050405020304" pitchFamily="18" charset="0"/>
                  </a:rPr>
                  <a:t>We can show that the intermediate results of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Fib3 are O(n) bits </a:t>
                </a:r>
                <a:r>
                  <a:rPr lang="en-US" sz="2200" dirty="0">
                    <a:latin typeface="Times New Roman" panose="02020603050405020304" pitchFamily="18" charset="0"/>
                    <a:ea typeface="Calibri" panose="020F0502020204030204" pitchFamily="34" charset="0"/>
                    <a:cs typeface="Times New Roman" panose="02020603050405020304" pitchFamily="18" charset="0"/>
                  </a:rPr>
                  <a:t>long. </a:t>
                </a:r>
              </a:p>
              <a:p>
                <a:pPr marL="800100" lvl="1" indent="-342900">
                  <a:lnSpc>
                    <a:spcPct val="107000"/>
                  </a:lnSpc>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Let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M(n) be the running time of an algorithm for multiplying n-bit numbers</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p>
              <a:p>
                <a:pPr marL="800100" lvl="1" indent="-342900">
                  <a:lnSpc>
                    <a:spcPct val="107000"/>
                  </a:lnSpc>
                  <a:buFont typeface="Arial" panose="020B0604020202020204" pitchFamily="34" charset="0"/>
                  <a:buChar char="•"/>
                </a:pPr>
                <a:r>
                  <a:rPr lang="en-US" sz="2200" dirty="0">
                    <a:latin typeface="Times New Roman" panose="02020603050405020304" pitchFamily="18" charset="0"/>
                    <a:ea typeface="Calibri" panose="020F0502020204030204" pitchFamily="34" charset="0"/>
                    <a:cs typeface="Times New Roman" panose="02020603050405020304" pitchFamily="18" charset="0"/>
                  </a:rPr>
                  <a:t>Assume that </a:t>
                </a: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M(n) = O(n</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(using the school method for multiplication to achieve this). </a:t>
                </a:r>
              </a:p>
              <a:p>
                <a:pPr marL="800100" lvl="1" indent="-342900">
                  <a:lnSpc>
                    <a:spcPct val="107000"/>
                  </a:lnSpc>
                  <a:buFont typeface="Arial" panose="020B0604020202020204" pitchFamily="34" charset="0"/>
                  <a:buChar char="•"/>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Then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running time of Fib3 is O(M(n) log</a:t>
                </a:r>
                <a:r>
                  <a:rPr lang="en-US" sz="2200" baseline="-25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n).</a:t>
                </a:r>
                <a:endParaRPr lang="en-US"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We can show that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the running time of Fib3 is O(M(n)). </a:t>
                </a:r>
              </a:p>
              <a:p>
                <a:pPr marL="800100" lvl="1" indent="-342900">
                  <a:lnSpc>
                    <a:spcPct val="107000"/>
                  </a:lnSpc>
                  <a:buFont typeface="Arial" panose="020B0604020202020204" pitchFamily="34" charset="0"/>
                  <a:buChar char="•"/>
                </a:pPr>
                <a:r>
                  <a:rPr lang="en-US" sz="22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ssuming M(n) = </a:t>
                </a:r>
                <a14:m>
                  <m:oMath xmlns:m="http://schemas.openxmlformats.org/officeDocument/2006/math">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𝜃</m:t>
                    </m:r>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𝑛</m:t>
                        </m:r>
                      </m:e>
                      <m:sup>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𝑎</m:t>
                        </m:r>
                      </m:sup>
                    </m:sSup>
                    <m:r>
                      <a:rPr lang="en-US" sz="2200" i="1">
                        <a:solidFill>
                          <a:srgbClr val="0000FF"/>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2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for some 1 ≤ a ≤ 2</a:t>
                </a: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(Hint: The lengths of the numbers being multiplied get doubled with every squaring.)</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200" dirty="0">
                    <a:effectLst/>
                    <a:latin typeface="Times New Roman" panose="02020603050405020304" pitchFamily="18" charset="0"/>
                    <a:ea typeface="Times New Roman" panose="02020603050405020304" pitchFamily="18" charset="0"/>
                    <a:cs typeface="Times New Roman" panose="02020603050405020304" pitchFamily="18" charset="0"/>
                  </a:rPr>
                  <a:t>In conclusion, whether </a:t>
                </a:r>
                <a:r>
                  <a:rPr lang="en-US" sz="2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ib3 is faster than Fib2 depends on whether we can multiply n-bit integers faster than </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O(n</a:t>
                </a:r>
                <a:r>
                  <a:rPr lang="en-US" sz="2200" baseline="300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sz="22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200" dirty="0">
                    <a:effectLst/>
                    <a:latin typeface="Times New Roman" panose="02020603050405020304" pitchFamily="18" charset="0"/>
                    <a:ea typeface="Calibri" panose="020F0502020204030204" pitchFamily="34" charset="0"/>
                    <a:cs typeface="Times New Roman" panose="02020603050405020304" pitchFamily="18" charset="0"/>
                  </a:rPr>
                  <a:t>This is not possible!</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736609" y="1179903"/>
                <a:ext cx="8996855" cy="5146409"/>
              </a:xfrm>
              <a:prstGeom prst="rect">
                <a:avLst/>
              </a:prstGeom>
              <a:blipFill>
                <a:blip r:embed="rId2"/>
                <a:stretch>
                  <a:fillRect l="-881" t="-829" r="-68" b="-1303"/>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353B5C0D-3B17-4994-B482-DF5701EE008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8251">
            <a:off x="842838" y="2480807"/>
            <a:ext cx="489574" cy="384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78667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904172" y="1046915"/>
                <a:ext cx="8986345" cy="5468741"/>
              </a:xfrm>
              <a:prstGeom prst="rect">
                <a:avLst/>
              </a:prstGeom>
            </p:spPr>
            <p:txBody>
              <a:bodyPr wrap="square">
                <a:spAutoFit/>
              </a:bodyPr>
              <a:lstStyle/>
              <a:p>
                <a:pPr>
                  <a:lnSpc>
                    <a:spcPct val="107000"/>
                  </a:lnSpc>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Finally, there is a formula for the Fibonacci numbers: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p>
                    </m:sSup>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m:t>
                        </m:r>
                      </m:num>
                      <m:den>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den>
                    </m:f>
                    <m:sSup>
                      <m:sSup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4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2400" i="1">
                                <a:effectLst/>
                                <a:latin typeface="Cambria Math" panose="02040503050406030204" pitchFamily="18" charset="0"/>
                                <a:ea typeface="Calibri" panose="020F0502020204030204" pitchFamily="34" charset="0"/>
                                <a:cs typeface="Times New Roman" panose="02020603050405020304" pitchFamily="18" charset="0"/>
                              </a:rPr>
                              <m:t>1− </m:t>
                            </m:r>
                            <m:rad>
                              <m:radPr>
                                <m:degHide m:val="on"/>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2400" i="1">
                                    <a:effectLst/>
                                    <a:latin typeface="Cambria Math" panose="02040503050406030204" pitchFamily="18" charset="0"/>
                                    <a:ea typeface="Calibri" panose="020F0502020204030204" pitchFamily="34" charset="0"/>
                                    <a:cs typeface="Times New Roman" panose="02020603050405020304" pitchFamily="18" charset="0"/>
                                  </a:rPr>
                                  <m:t>5</m:t>
                                </m:r>
                              </m:e>
                            </m:rad>
                          </m:num>
                          <m:den>
                            <m:r>
                              <a:rPr lang="en-US" sz="2400" i="1">
                                <a:effectLst/>
                                <a:latin typeface="Cambria Math" panose="02040503050406030204" pitchFamily="18" charset="0"/>
                                <a:ea typeface="Calibri" panose="020F0502020204030204" pitchFamily="34" charset="0"/>
                                <a:cs typeface="Times New Roman" panose="02020603050405020304" pitchFamily="18" charset="0"/>
                              </a:rPr>
                              <m:t>2</m:t>
                            </m:r>
                          </m:den>
                        </m:f>
                        <m:r>
                          <a:rPr lang="en-US" sz="2400" i="1">
                            <a:effectLst/>
                            <a:latin typeface="Cambria Math" panose="02040503050406030204" pitchFamily="18" charset="0"/>
                            <a:ea typeface="Calibri" panose="020F0502020204030204" pitchFamily="34" charset="0"/>
                            <a:cs typeface="Times New Roman" panose="02020603050405020304" pitchFamily="18" charset="0"/>
                          </a:rPr>
                          <m:t> )</m:t>
                        </m:r>
                      </m:e>
                      <m:sup>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p>
                    </m:sSup>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So it would appear that we only need to raise a couple of numbers to the nth power in order to compute </a:t>
                </a:r>
                <a14:m>
                  <m:oMath xmlns:m="http://schemas.openxmlformats.org/officeDocument/2006/math">
                    <m:sSub>
                      <m:sSubPr>
                        <m:ctrlPr>
                          <a:rPr lang="en-US"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n-US" sz="2400" i="1">
                            <a:effectLst/>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The problem is that these numbers are irrational, and </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computing them to sufficient accuracy is nontrivial. </a:t>
                </a:r>
              </a:p>
              <a:p>
                <a:pPr>
                  <a:lnSpc>
                    <a:spcPct val="107000"/>
                  </a:lnSpc>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In fact, the matrix method Fib3 can be seen as a roundabout way of raising these irrational numbers to the n</a:t>
                </a:r>
                <a:r>
                  <a:rPr lang="en-US" sz="2400" baseline="30000" dirty="0">
                    <a:effectLst/>
                    <a:latin typeface="Times New Roman" panose="02020603050405020304" pitchFamily="18" charset="0"/>
                    <a:ea typeface="Times New Roman" panose="02020603050405020304" pitchFamily="18" charset="0"/>
                    <a:cs typeface="Times New Roman" panose="02020603050405020304" pitchFamily="18" charset="0"/>
                  </a:rPr>
                  <a:t>th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power. </a:t>
                </a:r>
              </a:p>
              <a:p>
                <a:pPr marL="800100" lvl="1" indent="-342900">
                  <a:lnSpc>
                    <a:spcPct val="107000"/>
                  </a:lnSpc>
                  <a:buFont typeface="Arial" panose="020B0604020202020204" pitchFamily="34" charset="0"/>
                  <a:buChar char="•"/>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If you know linear algebra, you should see why. (Hint: What are the eigenvalues of the matrix X?)</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904172" y="1046915"/>
                <a:ext cx="8986345" cy="5468741"/>
              </a:xfrm>
              <a:prstGeom prst="rect">
                <a:avLst/>
              </a:prstGeom>
              <a:blipFill>
                <a:blip r:embed="rId2"/>
                <a:stretch>
                  <a:fillRect l="-1017" r="-1898" b="-1561"/>
                </a:stretch>
              </a:blipFill>
            </p:spPr>
            <p:txBody>
              <a:bodyPr/>
              <a:lstStyle/>
              <a:p>
                <a:r>
                  <a:rPr lang="en-US">
                    <a:noFill/>
                  </a:rPr>
                  <a:t> </a:t>
                </a:r>
              </a:p>
            </p:txBody>
          </p:sp>
        </mc:Fallback>
      </mc:AlternateContent>
      <p:sp>
        <p:nvSpPr>
          <p:cNvPr id="3" name="Thought Bubble: Cloud 3">
            <a:extLst>
              <a:ext uri="{FF2B5EF4-FFF2-40B4-BE49-F238E27FC236}">
                <a16:creationId xmlns:a16="http://schemas.microsoft.com/office/drawing/2014/main" id="{FC8003E5-FA02-4DC9-B77D-1F085D9F5B5F}"/>
              </a:ext>
            </a:extLst>
          </p:cNvPr>
          <p:cNvSpPr/>
          <p:nvPr/>
        </p:nvSpPr>
        <p:spPr>
          <a:xfrm>
            <a:off x="532737" y="3175356"/>
            <a:ext cx="500933" cy="347072"/>
          </a:xfrm>
          <a:prstGeom prst="cloudCallout">
            <a:avLst>
              <a:gd name="adj1" fmla="val 33833"/>
              <a:gd name="adj2" fmla="val 1104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descr="Image result for smiley face images">
            <a:extLst>
              <a:ext uri="{FF2B5EF4-FFF2-40B4-BE49-F238E27FC236}">
                <a16:creationId xmlns:a16="http://schemas.microsoft.com/office/drawing/2014/main" id="{B108A696-C900-4015-8338-8B32C12FBDE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28714">
            <a:off x="462690" y="3155223"/>
            <a:ext cx="601270" cy="370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12159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8083" y="1225299"/>
            <a:ext cx="8975834" cy="5170646"/>
          </a:xfrm>
          <a:prstGeom prst="rect">
            <a:avLst/>
          </a:prstGeom>
        </p:spPr>
        <p:txBody>
          <a:bodyPr wrap="square">
            <a:spAutoFit/>
          </a:bodyPr>
          <a:lstStyle/>
          <a:p>
            <a:pPr>
              <a:spcAft>
                <a:spcPts val="1800"/>
              </a:spcAft>
            </a:pPr>
            <a:r>
              <a:rPr lang="en-US" sz="2600" dirty="0">
                <a:ea typeface="Calibri" panose="020F0502020204030204" pitchFamily="34" charset="0"/>
                <a:cs typeface="Times New Roman" panose="02020603050405020304" pitchFamily="18" charset="0"/>
              </a:rPr>
              <a:t>Remark:</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Fibonacci numbers were introduced by Leonardo Fibonacci in 1202 as a solution to a problem about the size of a rabbit population.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Many more examples of Fibonacci-like numbers have since been discovered in the natural world, and they have even been used in predicting the prices of stocks and commodities. </a:t>
            </a: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The worst-case inputs for Euclid’s algorithm happen to be consecutive elements of the Fibonacci sequence.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Euclid’s Algorithm is based on applying repeated the equality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gcd</a:t>
            </a:r>
            <a:r>
              <a:rPr lang="en-US" sz="2400" dirty="0">
                <a:latin typeface="Times New Roman" panose="02020603050405020304" pitchFamily="18" charset="0"/>
                <a:ea typeface="Calibri" panose="020F0502020204030204" pitchFamily="34" charset="0"/>
                <a:cs typeface="Times New Roman" panose="02020603050405020304" pitchFamily="18" charset="0"/>
              </a:rPr>
              <a:t>(m, n) =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gcd</a:t>
            </a:r>
            <a:r>
              <a:rPr lang="en-US" sz="2400" dirty="0">
                <a:latin typeface="Times New Roman" panose="02020603050405020304" pitchFamily="18" charset="0"/>
                <a:ea typeface="Calibri" panose="020F0502020204030204" pitchFamily="34" charset="0"/>
                <a:cs typeface="Times New Roman" panose="02020603050405020304" pitchFamily="18" charset="0"/>
              </a:rPr>
              <a:t>(n, m mod 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This is a typical example of the variable-size-decrease of decrease-and-conquer.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525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C7F9814-287C-40E9-8BA4-E926B82132C7}"/>
              </a:ext>
            </a:extLst>
          </p:cNvPr>
          <p:cNvSpPr/>
          <p:nvPr/>
        </p:nvSpPr>
        <p:spPr>
          <a:xfrm>
            <a:off x="2233747" y="2811783"/>
            <a:ext cx="7946573" cy="1752403"/>
          </a:xfrm>
          <a:prstGeom prst="rect">
            <a:avLst/>
          </a:prstGeom>
        </p:spPr>
        <p:txBody>
          <a:bodyPr wrap="square">
            <a:spAutoFit/>
          </a:bodyPr>
          <a:lstStyle/>
          <a:p>
            <a:pPr>
              <a:lnSpc>
                <a:spcPct val="107000"/>
              </a:lnSpc>
              <a:spcAft>
                <a:spcPts val="800"/>
              </a:spcAft>
            </a:pPr>
            <a:r>
              <a:rPr lang="en-US" sz="3200" dirty="0">
                <a:solidFill>
                  <a:srgbClr val="FF0000"/>
                </a:solidFill>
                <a:ea typeface="Calibri" panose="020F0502020204030204" pitchFamily="34" charset="0"/>
                <a:cs typeface="Times New Roman" panose="02020603050405020304" pitchFamily="18" charset="0"/>
              </a:rPr>
              <a:t>Mathematical Analysis of </a:t>
            </a:r>
            <a:r>
              <a:rPr lang="en-US" sz="3200" dirty="0">
                <a:solidFill>
                  <a:srgbClr val="0000FF"/>
                </a:solidFill>
                <a:ea typeface="Calibri" panose="020F0502020204030204" pitchFamily="34" charset="0"/>
                <a:cs typeface="Times New Roman" panose="02020603050405020304" pitchFamily="18" charset="0"/>
              </a:rPr>
              <a:t>Recursive </a:t>
            </a:r>
            <a:r>
              <a:rPr lang="en-US" sz="3200" dirty="0">
                <a:solidFill>
                  <a:srgbClr val="FF0000"/>
                </a:solidFill>
                <a:ea typeface="Calibri" panose="020F0502020204030204" pitchFamily="34" charset="0"/>
                <a:cs typeface="Times New Roman" panose="02020603050405020304" pitchFamily="18" charset="0"/>
              </a:rPr>
              <a:t>Algorithms </a:t>
            </a:r>
            <a:endParaRPr lang="en-US" sz="3200" dirty="0">
              <a:ea typeface="Calibri" panose="020F0502020204030204" pitchFamily="34" charset="0"/>
              <a:cs typeface="Times New Roman" panose="02020603050405020304" pitchFamily="18" charset="0"/>
            </a:endParaRPr>
          </a:p>
          <a:p>
            <a:pPr algn="ctr">
              <a:lnSpc>
                <a:spcPct val="107000"/>
              </a:lnSpc>
              <a:spcAft>
                <a:spcPts val="800"/>
              </a:spcAft>
            </a:pPr>
            <a:r>
              <a:rPr lang="en-US" sz="3200" dirty="0">
                <a:ea typeface="Calibri" panose="020F0502020204030204" pitchFamily="34" charset="0"/>
                <a:cs typeface="Times New Roman" panose="02020603050405020304" pitchFamily="18" charset="0"/>
              </a:rPr>
              <a:t>Methods for Solving Recurrence Relations of Given Recursive Algorithms </a:t>
            </a:r>
          </a:p>
        </p:txBody>
      </p:sp>
    </p:spTree>
    <p:extLst>
      <p:ext uri="{BB962C8B-B14F-4D97-AF65-F5344CB8AC3E}">
        <p14:creationId xmlns:p14="http://schemas.microsoft.com/office/powerpoint/2010/main" val="2772360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138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63" y="111399"/>
            <a:ext cx="7310284" cy="1143000"/>
          </a:xfrm>
        </p:spPr>
        <p:txBody>
          <a:bodyPr>
            <a:normAutofit/>
          </a:bodyPr>
          <a:lstStyle/>
          <a:p>
            <a:r>
              <a:rPr lang="en-US" sz="3200" dirty="0">
                <a:highlight>
                  <a:srgbClr val="FFFF00"/>
                </a:highlight>
                <a:latin typeface="+mn-lt"/>
              </a:rPr>
              <a:t>Example Problems – Towers of Hanoi</a:t>
            </a:r>
          </a:p>
        </p:txBody>
      </p:sp>
      <p:sp>
        <p:nvSpPr>
          <p:cNvPr id="4" name="TextBox 3"/>
          <p:cNvSpPr txBox="1"/>
          <p:nvPr/>
        </p:nvSpPr>
        <p:spPr>
          <a:xfrm>
            <a:off x="6274622" y="1254399"/>
            <a:ext cx="5155378" cy="563231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combinations of pegs and disks</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disk x from peg 1 to peg 3 subject to constraints</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on top of a smaller disk</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if other disks on top of the disk</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Goal test:  </a:t>
            </a:r>
            <a:r>
              <a:rPr lang="en-US" sz="2400" dirty="0">
                <a:latin typeface="Times New Roman" panose="02020603050405020304" pitchFamily="18" charset="0"/>
                <a:cs typeface="Times New Roman" panose="02020603050405020304" pitchFamily="18" charset="0"/>
              </a:rPr>
              <a:t>disks from largest (at the bottom) to smallest on the goal pole</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move</a:t>
            </a:r>
          </a:p>
          <a:p>
            <a:endParaRPr lang="en-US" sz="2400" dirty="0"/>
          </a:p>
          <a:p>
            <a:r>
              <a:rPr lang="en-US" sz="2400" dirty="0">
                <a:hlinkClick r:id="rId2"/>
              </a:rPr>
              <a:t>Towers of Hanoi applet</a:t>
            </a: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909966" y="1941870"/>
            <a:ext cx="5007414" cy="2146035"/>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BDE2BB8B-8911-936F-1B0D-0AE33824F7FE}"/>
              </a:ext>
            </a:extLst>
          </p:cNvPr>
          <p:cNvPicPr>
            <a:picLocks noChangeAspect="1" noChangeArrowheads="1"/>
          </p:cNvPicPr>
          <p:nvPr/>
        </p:nvPicPr>
        <p:blipFill>
          <a:blip r:embed="rId3" cstate="print"/>
          <a:srcRect/>
          <a:stretch>
            <a:fillRect/>
          </a:stretch>
        </p:blipFill>
        <p:spPr bwMode="auto">
          <a:xfrm flipH="1">
            <a:off x="909966" y="4267315"/>
            <a:ext cx="5007413" cy="2146035"/>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FCD0E001-1C4E-67B9-7DF8-ED77A9AEF5E7}"/>
              </a:ext>
            </a:extLst>
          </p:cNvPr>
          <p:cNvSpPr txBox="1"/>
          <p:nvPr/>
        </p:nvSpPr>
        <p:spPr>
          <a:xfrm>
            <a:off x="909965" y="6044018"/>
            <a:ext cx="5007413" cy="461665"/>
          </a:xfrm>
          <a:prstGeom prst="rect">
            <a:avLst/>
          </a:prstGeom>
          <a:solidFill>
            <a:srgbClr val="92D050"/>
          </a:solidFill>
        </p:spPr>
        <p:txBody>
          <a:bodyPr wrap="square" rtlCol="0">
            <a:spAutoFit/>
          </a:bodyPr>
          <a:lstStyle/>
          <a:p>
            <a:r>
              <a:rPr lang="en-US" dirty="0"/>
              <a:t>                  </a:t>
            </a:r>
            <a:r>
              <a:rPr lang="en-US" sz="2400" b="1" dirty="0">
                <a:latin typeface="Sylfaen" panose="010A0502050306030303" pitchFamily="18" charset="0"/>
              </a:rPr>
              <a:t>1                 2                 3</a:t>
            </a:r>
          </a:p>
        </p:txBody>
      </p:sp>
    </p:spTree>
    <p:extLst>
      <p:ext uri="{BB962C8B-B14F-4D97-AF65-F5344CB8AC3E}">
        <p14:creationId xmlns:p14="http://schemas.microsoft.com/office/powerpoint/2010/main" val="904681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5529</TotalTime>
  <Words>11184</Words>
  <Application>Microsoft Office PowerPoint</Application>
  <PresentationFormat>Widescreen</PresentationFormat>
  <Paragraphs>1169</Paragraphs>
  <Slides>80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80</vt:i4>
      </vt:variant>
    </vt:vector>
  </HeadingPairs>
  <TitlesOfParts>
    <vt:vector size="91" baseType="lpstr">
      <vt:lpstr>Arial</vt:lpstr>
      <vt:lpstr>Calibri</vt:lpstr>
      <vt:lpstr>Calibri Light</vt:lpstr>
      <vt:lpstr>Cambria Math</vt:lpstr>
      <vt:lpstr>Consolas</vt:lpstr>
      <vt:lpstr>Courier New</vt:lpstr>
      <vt:lpstr>MJXc-TeX-main-R</vt:lpstr>
      <vt:lpstr>MJXc-TeX-math-I</vt:lpstr>
      <vt:lpstr>Sylfaen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Problems – Towers of Hanoi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268</cp:revision>
  <dcterms:created xsi:type="dcterms:W3CDTF">2016-10-13T00:10:31Z</dcterms:created>
  <dcterms:modified xsi:type="dcterms:W3CDTF">2025-10-28T14:24:00Z</dcterms:modified>
</cp:coreProperties>
</file>