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585" r:id="rId3"/>
    <p:sldId id="289" r:id="rId4"/>
    <p:sldId id="611" r:id="rId5"/>
    <p:sldId id="290" r:id="rId6"/>
    <p:sldId id="659" r:id="rId7"/>
    <p:sldId id="658" r:id="rId8"/>
    <p:sldId id="291" r:id="rId9"/>
    <p:sldId id="495" r:id="rId10"/>
    <p:sldId id="292" r:id="rId11"/>
    <p:sldId id="555" r:id="rId12"/>
    <p:sldId id="669" r:id="rId13"/>
    <p:sldId id="670" r:id="rId14"/>
    <p:sldId id="582" r:id="rId15"/>
    <p:sldId id="648" r:id="rId16"/>
    <p:sldId id="671" r:id="rId17"/>
    <p:sldId id="673" r:id="rId18"/>
    <p:sldId id="672" r:id="rId19"/>
    <p:sldId id="674" r:id="rId20"/>
    <p:sldId id="675" r:id="rId21"/>
    <p:sldId id="649" r:id="rId22"/>
    <p:sldId id="676" r:id="rId23"/>
    <p:sldId id="652" r:id="rId24"/>
    <p:sldId id="679" r:id="rId25"/>
    <p:sldId id="680" r:id="rId26"/>
    <p:sldId id="650" r:id="rId27"/>
    <p:sldId id="677" r:id="rId28"/>
    <p:sldId id="678" r:id="rId29"/>
    <p:sldId id="651" r:id="rId30"/>
    <p:sldId id="681" r:id="rId31"/>
    <p:sldId id="628" r:id="rId32"/>
    <p:sldId id="627" r:id="rId33"/>
    <p:sldId id="682" r:id="rId34"/>
    <p:sldId id="683" r:id="rId35"/>
    <p:sldId id="684" r:id="rId36"/>
    <p:sldId id="629" r:id="rId37"/>
    <p:sldId id="630" r:id="rId38"/>
    <p:sldId id="631" r:id="rId39"/>
    <p:sldId id="654" r:id="rId40"/>
    <p:sldId id="686" r:id="rId41"/>
    <p:sldId id="655" r:id="rId42"/>
    <p:sldId id="685" r:id="rId43"/>
    <p:sldId id="688" r:id="rId44"/>
    <p:sldId id="689" r:id="rId45"/>
    <p:sldId id="632" r:id="rId46"/>
    <p:sldId id="693" r:id="rId47"/>
    <p:sldId id="645" r:id="rId48"/>
    <p:sldId id="694" r:id="rId49"/>
    <p:sldId id="644" r:id="rId50"/>
    <p:sldId id="646" r:id="rId51"/>
    <p:sldId id="695" r:id="rId52"/>
    <p:sldId id="647" r:id="rId53"/>
    <p:sldId id="696" r:id="rId54"/>
    <p:sldId id="617" r:id="rId55"/>
    <p:sldId id="641" r:id="rId56"/>
    <p:sldId id="634" r:id="rId57"/>
    <p:sldId id="635" r:id="rId58"/>
    <p:sldId id="636" r:id="rId59"/>
    <p:sldId id="656" r:id="rId60"/>
    <p:sldId id="657" r:id="rId61"/>
    <p:sldId id="643" r:id="rId62"/>
    <p:sldId id="633" r:id="rId63"/>
    <p:sldId id="618" r:id="rId64"/>
    <p:sldId id="619" r:id="rId65"/>
    <p:sldId id="697" r:id="rId66"/>
    <p:sldId id="642" r:id="rId67"/>
    <p:sldId id="637" r:id="rId68"/>
    <p:sldId id="638" r:id="rId69"/>
    <p:sldId id="698" r:id="rId70"/>
    <p:sldId id="639" r:id="rId71"/>
    <p:sldId id="623" r:id="rId72"/>
    <p:sldId id="278" r:id="rId73"/>
    <p:sldId id="699" r:id="rId74"/>
    <p:sldId id="583" r:id="rId75"/>
    <p:sldId id="264" r:id="rId76"/>
    <p:sldId id="265" r:id="rId77"/>
    <p:sldId id="266" r:id="rId78"/>
    <p:sldId id="620" r:id="rId79"/>
    <p:sldId id="621" r:id="rId80"/>
    <p:sldId id="349" r:id="rId81"/>
    <p:sldId id="668" r:id="rId82"/>
    <p:sldId id="660" r:id="rId83"/>
    <p:sldId id="661" r:id="rId84"/>
    <p:sldId id="662" r:id="rId85"/>
    <p:sldId id="663" r:id="rId86"/>
    <p:sldId id="664" r:id="rId87"/>
    <p:sldId id="665" r:id="rId88"/>
    <p:sldId id="667" r:id="rId89"/>
    <p:sldId id="666" r:id="rId9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04BC"/>
    <a:srgbClr val="0000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3238" autoAdjust="0"/>
  </p:normalViewPr>
  <p:slideViewPr>
    <p:cSldViewPr snapToGrid="0">
      <p:cViewPr varScale="1">
        <p:scale>
          <a:sx n="101" d="100"/>
          <a:sy n="101" d="100"/>
        </p:scale>
        <p:origin x="840" y="72"/>
      </p:cViewPr>
      <p:guideLst>
        <p:guide orient="horz" pos="2160"/>
        <p:guide pos="3840"/>
      </p:guideLst>
    </p:cSldViewPr>
  </p:slideViewPr>
  <p:notesTextViewPr>
    <p:cViewPr>
      <p:scale>
        <a:sx n="1" d="1"/>
        <a:sy n="1" d="1"/>
      </p:scale>
      <p:origin x="0" y="0"/>
    </p:cViewPr>
  </p:notesTextViewPr>
  <p:sorterViewPr>
    <p:cViewPr>
      <p:scale>
        <a:sx n="167" d="100"/>
        <a:sy n="167" d="100"/>
      </p:scale>
      <p:origin x="0" y="-52483"/>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viewProps" Target="view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3DE8F66-6DC0-4A7A-8B77-CE543AB8653B}" type="datetimeFigureOut">
              <a:rPr lang="en-US" smtClean="0"/>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13C42-415C-4850-A3B2-DD63E84C81CE}" type="slidenum">
              <a:rPr lang="en-US" smtClean="0"/>
              <a:t>‹#›</a:t>
            </a:fld>
            <a:endParaRPr lang="en-US"/>
          </a:p>
        </p:txBody>
      </p:sp>
    </p:spTree>
    <p:extLst>
      <p:ext uri="{BB962C8B-B14F-4D97-AF65-F5344CB8AC3E}">
        <p14:creationId xmlns:p14="http://schemas.microsoft.com/office/powerpoint/2010/main" val="2030825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DE8F66-6DC0-4A7A-8B77-CE543AB8653B}" type="datetimeFigureOut">
              <a:rPr lang="en-US" smtClean="0"/>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13C42-415C-4850-A3B2-DD63E84C81CE}" type="slidenum">
              <a:rPr lang="en-US" smtClean="0"/>
              <a:t>‹#›</a:t>
            </a:fld>
            <a:endParaRPr lang="en-US"/>
          </a:p>
        </p:txBody>
      </p:sp>
    </p:spTree>
    <p:extLst>
      <p:ext uri="{BB962C8B-B14F-4D97-AF65-F5344CB8AC3E}">
        <p14:creationId xmlns:p14="http://schemas.microsoft.com/office/powerpoint/2010/main" val="4230999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DE8F66-6DC0-4A7A-8B77-CE543AB8653B}" type="datetimeFigureOut">
              <a:rPr lang="en-US" smtClean="0"/>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13C42-415C-4850-A3B2-DD63E84C81CE}" type="slidenum">
              <a:rPr lang="en-US" smtClean="0"/>
              <a:t>‹#›</a:t>
            </a:fld>
            <a:endParaRPr lang="en-US"/>
          </a:p>
        </p:txBody>
      </p:sp>
    </p:spTree>
    <p:extLst>
      <p:ext uri="{BB962C8B-B14F-4D97-AF65-F5344CB8AC3E}">
        <p14:creationId xmlns:p14="http://schemas.microsoft.com/office/powerpoint/2010/main" val="3736181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DE8F66-6DC0-4A7A-8B77-CE543AB8653B}" type="datetimeFigureOut">
              <a:rPr lang="en-US" smtClean="0"/>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13C42-415C-4850-A3B2-DD63E84C81CE}" type="slidenum">
              <a:rPr lang="en-US" smtClean="0"/>
              <a:t>‹#›</a:t>
            </a:fld>
            <a:endParaRPr lang="en-US"/>
          </a:p>
        </p:txBody>
      </p:sp>
    </p:spTree>
    <p:extLst>
      <p:ext uri="{BB962C8B-B14F-4D97-AF65-F5344CB8AC3E}">
        <p14:creationId xmlns:p14="http://schemas.microsoft.com/office/powerpoint/2010/main" val="4183322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DE8F66-6DC0-4A7A-8B77-CE543AB8653B}" type="datetimeFigureOut">
              <a:rPr lang="en-US" smtClean="0"/>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13C42-415C-4850-A3B2-DD63E84C81CE}" type="slidenum">
              <a:rPr lang="en-US" smtClean="0"/>
              <a:t>‹#›</a:t>
            </a:fld>
            <a:endParaRPr lang="en-US"/>
          </a:p>
        </p:txBody>
      </p:sp>
    </p:spTree>
    <p:extLst>
      <p:ext uri="{BB962C8B-B14F-4D97-AF65-F5344CB8AC3E}">
        <p14:creationId xmlns:p14="http://schemas.microsoft.com/office/powerpoint/2010/main" val="1550208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3DE8F66-6DC0-4A7A-8B77-CE543AB8653B}" type="datetimeFigureOut">
              <a:rPr lang="en-US" smtClean="0"/>
              <a:t>10/22/2025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B13C42-415C-4850-A3B2-DD63E84C81CE}" type="slidenum">
              <a:rPr lang="en-US" smtClean="0"/>
              <a:t>‹#›</a:t>
            </a:fld>
            <a:endParaRPr lang="en-US"/>
          </a:p>
        </p:txBody>
      </p:sp>
    </p:spTree>
    <p:extLst>
      <p:ext uri="{BB962C8B-B14F-4D97-AF65-F5344CB8AC3E}">
        <p14:creationId xmlns:p14="http://schemas.microsoft.com/office/powerpoint/2010/main" val="3350753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3DE8F66-6DC0-4A7A-8B77-CE543AB8653B}" type="datetimeFigureOut">
              <a:rPr lang="en-US" smtClean="0"/>
              <a:t>10/22/2025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B13C42-415C-4850-A3B2-DD63E84C81CE}" type="slidenum">
              <a:rPr lang="en-US" smtClean="0"/>
              <a:t>‹#›</a:t>
            </a:fld>
            <a:endParaRPr lang="en-US"/>
          </a:p>
        </p:txBody>
      </p:sp>
    </p:spTree>
    <p:extLst>
      <p:ext uri="{BB962C8B-B14F-4D97-AF65-F5344CB8AC3E}">
        <p14:creationId xmlns:p14="http://schemas.microsoft.com/office/powerpoint/2010/main" val="2563856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3DE8F66-6DC0-4A7A-8B77-CE543AB8653B}" type="datetimeFigureOut">
              <a:rPr lang="en-US" smtClean="0"/>
              <a:t>10/22/2025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B13C42-415C-4850-A3B2-DD63E84C81CE}" type="slidenum">
              <a:rPr lang="en-US" smtClean="0"/>
              <a:t>‹#›</a:t>
            </a:fld>
            <a:endParaRPr lang="en-US"/>
          </a:p>
        </p:txBody>
      </p:sp>
    </p:spTree>
    <p:extLst>
      <p:ext uri="{BB962C8B-B14F-4D97-AF65-F5344CB8AC3E}">
        <p14:creationId xmlns:p14="http://schemas.microsoft.com/office/powerpoint/2010/main" val="3449519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DE8F66-6DC0-4A7A-8B77-CE543AB8653B}" type="datetimeFigureOut">
              <a:rPr lang="en-US" smtClean="0"/>
              <a:t>10/22/2025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B13C42-415C-4850-A3B2-DD63E84C81CE}" type="slidenum">
              <a:rPr lang="en-US" smtClean="0"/>
              <a:t>‹#›</a:t>
            </a:fld>
            <a:endParaRPr lang="en-US"/>
          </a:p>
        </p:txBody>
      </p:sp>
    </p:spTree>
    <p:extLst>
      <p:ext uri="{BB962C8B-B14F-4D97-AF65-F5344CB8AC3E}">
        <p14:creationId xmlns:p14="http://schemas.microsoft.com/office/powerpoint/2010/main" val="2887053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3DE8F66-6DC0-4A7A-8B77-CE543AB8653B}" type="datetimeFigureOut">
              <a:rPr lang="en-US" smtClean="0"/>
              <a:t>10/22/2025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B13C42-415C-4850-A3B2-DD63E84C81CE}" type="slidenum">
              <a:rPr lang="en-US" smtClean="0"/>
              <a:t>‹#›</a:t>
            </a:fld>
            <a:endParaRPr lang="en-US"/>
          </a:p>
        </p:txBody>
      </p:sp>
    </p:spTree>
    <p:extLst>
      <p:ext uri="{BB962C8B-B14F-4D97-AF65-F5344CB8AC3E}">
        <p14:creationId xmlns:p14="http://schemas.microsoft.com/office/powerpoint/2010/main" val="996667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3DE8F66-6DC0-4A7A-8B77-CE543AB8653B}" type="datetimeFigureOut">
              <a:rPr lang="en-US" smtClean="0"/>
              <a:t>10/22/2025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B13C42-415C-4850-A3B2-DD63E84C81CE}" type="slidenum">
              <a:rPr lang="en-US" smtClean="0"/>
              <a:t>‹#›</a:t>
            </a:fld>
            <a:endParaRPr lang="en-US"/>
          </a:p>
        </p:txBody>
      </p:sp>
    </p:spTree>
    <p:extLst>
      <p:ext uri="{BB962C8B-B14F-4D97-AF65-F5344CB8AC3E}">
        <p14:creationId xmlns:p14="http://schemas.microsoft.com/office/powerpoint/2010/main" val="4004548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DE8F66-6DC0-4A7A-8B77-CE543AB8653B}" type="datetimeFigureOut">
              <a:rPr lang="en-US" smtClean="0"/>
              <a:t>10/22/2025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B13C42-415C-4850-A3B2-DD63E84C81CE}" type="slidenum">
              <a:rPr lang="en-US" smtClean="0"/>
              <a:t>‹#›</a:t>
            </a:fld>
            <a:endParaRPr lang="en-US"/>
          </a:p>
        </p:txBody>
      </p:sp>
    </p:spTree>
    <p:extLst>
      <p:ext uri="{BB962C8B-B14F-4D97-AF65-F5344CB8AC3E}">
        <p14:creationId xmlns:p14="http://schemas.microsoft.com/office/powerpoint/2010/main" val="23394008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70.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image" Target="../media/image120.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16480" y="2316481"/>
            <a:ext cx="8125097" cy="2926489"/>
          </a:xfrm>
        </p:spPr>
        <p:txBody>
          <a:bodyPr>
            <a:normAutofit/>
          </a:bodyPr>
          <a:lstStyle/>
          <a:p>
            <a:r>
              <a:rPr lang="en-US" sz="4000" dirty="0">
                <a:latin typeface="+mn-lt"/>
              </a:rPr>
              <a:t>Chapter 1</a:t>
            </a:r>
            <a:br>
              <a:rPr lang="en-US" sz="4400" dirty="0">
                <a:latin typeface="+mn-lt"/>
              </a:rPr>
            </a:br>
            <a:br>
              <a:rPr lang="en-US" sz="2200" dirty="0">
                <a:latin typeface="+mn-lt"/>
              </a:rPr>
            </a:br>
            <a:r>
              <a:rPr lang="en-US" sz="3600" dirty="0">
                <a:latin typeface="+mn-lt"/>
              </a:rPr>
              <a:t>Fundamentals of </a:t>
            </a:r>
            <a:br>
              <a:rPr lang="en-US" sz="3600" dirty="0">
                <a:latin typeface="+mn-lt"/>
              </a:rPr>
            </a:br>
            <a:r>
              <a:rPr lang="en-US" sz="3600" dirty="0">
                <a:latin typeface="+mn-lt"/>
              </a:rPr>
              <a:t>the Analysis of Algorithm Efficiency</a:t>
            </a:r>
            <a:br>
              <a:rPr lang="en-US" sz="4400" dirty="0">
                <a:latin typeface="+mn-lt"/>
              </a:rPr>
            </a:br>
            <a:endParaRPr lang="en-US" sz="4400" dirty="0">
              <a:latin typeface="+mn-lt"/>
            </a:endParaRPr>
          </a:p>
        </p:txBody>
      </p:sp>
    </p:spTree>
    <p:extLst>
      <p:ext uri="{BB962C8B-B14F-4D97-AF65-F5344CB8AC3E}">
        <p14:creationId xmlns:p14="http://schemas.microsoft.com/office/powerpoint/2010/main" val="3132188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16552" y="498512"/>
            <a:ext cx="9159902" cy="6161110"/>
          </a:xfrm>
          <a:prstGeom prst="rect">
            <a:avLst/>
          </a:prstGeom>
        </p:spPr>
        <p:txBody>
          <a:bodyPr wrap="square">
            <a:spAutoFit/>
          </a:bodyPr>
          <a:lstStyle/>
          <a:p>
            <a:pPr>
              <a:lnSpc>
                <a:spcPct val="107000"/>
              </a:lnSpc>
              <a:spcAft>
                <a:spcPts val="800"/>
              </a:spcAft>
            </a:pPr>
            <a:r>
              <a:rPr lang="en-US" sz="3200" dirty="0">
                <a:ea typeface="Calibri" panose="020F0502020204030204" pitchFamily="34" charset="0"/>
                <a:cs typeface="Times New Roman" panose="02020603050405020304" pitchFamily="18" charset="0"/>
              </a:rPr>
              <a:t>Important Problem Types to be considered</a:t>
            </a:r>
          </a:p>
          <a:p>
            <a:pPr>
              <a:lnSpc>
                <a:spcPct val="107000"/>
              </a:lnSpc>
              <a:spcAft>
                <a:spcPts val="800"/>
              </a:spcAft>
            </a:pPr>
            <a:endParaRPr lang="en-US" dirty="0">
              <a:ea typeface="Calibri" panose="020F0502020204030204" pitchFamily="34" charset="0"/>
              <a:cs typeface="Times New Roman" panose="02020603050405020304" pitchFamily="18" charset="0"/>
            </a:endParaRPr>
          </a:p>
          <a:p>
            <a:r>
              <a:rPr lang="en-US" sz="2400" dirty="0">
                <a:latin typeface="Times New Roman" panose="02020603050405020304" pitchFamily="18" charset="0"/>
                <a:ea typeface="Calibri" panose="020F0502020204030204" pitchFamily="34" charset="0"/>
                <a:cs typeface="Times New Roman" panose="02020603050405020304" pitchFamily="18" charset="0"/>
              </a:rPr>
              <a:t>The following problems </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illustrate the application of different: </a:t>
            </a:r>
          </a:p>
          <a:p>
            <a:pPr marL="914400" lvl="1" indent="-457200">
              <a:buFont typeface="Arial" panose="020B0604020202020204" pitchFamily="34" charset="0"/>
              <a:buChar char="•"/>
            </a:pP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algorithms design techniques and </a:t>
            </a:r>
          </a:p>
          <a:p>
            <a:pPr marL="914400" lvl="1" indent="-457200">
              <a:buFont typeface="Arial" panose="020B0604020202020204" pitchFamily="34" charset="0"/>
              <a:buChar char="•"/>
            </a:pP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methods of algorithm analysis.</a:t>
            </a:r>
          </a:p>
          <a:p>
            <a:pPr marL="1371600" lvl="1" indent="-454025">
              <a:lnSpc>
                <a:spcPct val="107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Sorting,				</a:t>
            </a:r>
          </a:p>
          <a:p>
            <a:pPr marL="1371600" lvl="1" indent="-454025">
              <a:lnSpc>
                <a:spcPct val="107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Searching				</a:t>
            </a:r>
          </a:p>
          <a:p>
            <a:pPr marL="1371600" lvl="1" indent="-454025">
              <a:lnSpc>
                <a:spcPct val="107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String processing			</a:t>
            </a:r>
          </a:p>
          <a:p>
            <a:pPr marL="1371600" lvl="1" indent="-454025">
              <a:lnSpc>
                <a:spcPct val="107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String matching			</a:t>
            </a:r>
          </a:p>
          <a:p>
            <a:pPr marL="1371600" lvl="1" indent="-454025">
              <a:lnSpc>
                <a:spcPct val="107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Graph problems			</a:t>
            </a:r>
          </a:p>
          <a:p>
            <a:pPr marL="1371600" lvl="1" indent="-454025">
              <a:lnSpc>
                <a:spcPct val="107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Graph traversal algorithm 	</a:t>
            </a:r>
          </a:p>
          <a:p>
            <a:pPr marL="1371600" lvl="1" indent="-454025">
              <a:lnSpc>
                <a:spcPct val="107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Shortest-path algorithm</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1371600" lvl="1" indent="-454025">
              <a:lnSpc>
                <a:spcPct val="107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Topological sorting</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1371600" lvl="1" indent="-454025">
              <a:lnSpc>
                <a:spcPct val="107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Traveling salesperson problem</a:t>
            </a:r>
          </a:p>
          <a:p>
            <a:pPr marL="1371600" lvl="1" indent="-454025">
              <a:lnSpc>
                <a:spcPct val="107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Numerical problems</a:t>
            </a:r>
            <a:endParaRPr lang="en-US" sz="2400" dirty="0">
              <a:solidFill>
                <a:srgbClr val="0000FF"/>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1136AA60-FE93-4C5A-BF81-2DC588D8A61F}"/>
              </a:ext>
            </a:extLst>
          </p:cNvPr>
          <p:cNvSpPr txBox="1"/>
          <p:nvPr/>
        </p:nvSpPr>
        <p:spPr>
          <a:xfrm>
            <a:off x="6392092" y="2611759"/>
            <a:ext cx="3823063" cy="2740366"/>
          </a:xfrm>
          <a:prstGeom prst="rect">
            <a:avLst/>
          </a:prstGeom>
          <a:noFill/>
        </p:spPr>
        <p:txBody>
          <a:bodyPr wrap="square" rtlCol="0">
            <a:spAutoFit/>
          </a:bodyPr>
          <a:lstStyle/>
          <a:p>
            <a:pPr marL="461963" lvl="1" indent="-454025">
              <a:lnSpc>
                <a:spcPct val="107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Graph-color problem</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461963" indent="-454025">
              <a:lnSpc>
                <a:spcPct val="107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Combinatorial problems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461963" lvl="1" indent="-454025">
              <a:lnSpc>
                <a:spcPct val="107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Graph-color problem</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461963" indent="-454025">
              <a:lnSpc>
                <a:spcPct val="107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Geometric problems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461963" lvl="1" indent="-454025">
              <a:lnSpc>
                <a:spcPct val="107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Closet-pair problem</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461963" lvl="1" indent="-454025">
              <a:lnSpc>
                <a:spcPct val="107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Convex-hull problem</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78371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C92BEAB4-6B14-4308-9A88-7A959BD71A2A}"/>
                  </a:ext>
                </a:extLst>
              </p:cNvPr>
              <p:cNvSpPr/>
              <p:nvPr/>
            </p:nvSpPr>
            <p:spPr>
              <a:xfrm>
                <a:off x="1687357" y="84799"/>
                <a:ext cx="9233191" cy="6617966"/>
              </a:xfrm>
              <a:prstGeom prst="rect">
                <a:avLst/>
              </a:prstGeom>
            </p:spPr>
            <p:txBody>
              <a:bodyPr wrap="square">
                <a:spAutoFit/>
              </a:bodyPr>
              <a:lstStyle/>
              <a:p>
                <a:pPr marL="3175">
                  <a:lnSpc>
                    <a:spcPct val="107000"/>
                  </a:lnSpc>
                  <a:spcAft>
                    <a:spcPts val="6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Traveling salesperson problem (TSP) – A well-known optimization </a:t>
                </a:r>
                <a:r>
                  <a:rPr lang="en-US" sz="2400" dirty="0" err="1">
                    <a:latin typeface="Times New Roman" panose="02020603050405020304" pitchFamily="18" charset="0"/>
                    <a:ea typeface="Calibri" panose="020F0502020204030204" pitchFamily="34" charset="0"/>
                    <a:cs typeface="Times New Roman" panose="02020603050405020304" pitchFamily="18" charset="0"/>
                  </a:rPr>
                  <a:t>pbm</a:t>
                </a:r>
                <a:r>
                  <a:rPr lang="en-US" sz="2400" dirty="0">
                    <a:latin typeface="Times New Roman" panose="02020603050405020304" pitchFamily="18" charset="0"/>
                    <a:ea typeface="Calibri" panose="020F0502020204030204" pitchFamily="34" charset="0"/>
                    <a:cs typeface="Times New Roman" panose="02020603050405020304" pitchFamily="18" charset="0"/>
                  </a:rPr>
                  <a:t>.</a:t>
                </a:r>
              </a:p>
              <a:p>
                <a:pPr marL="457200" indent="-454025">
                  <a:lnSpc>
                    <a:spcPct val="107000"/>
                  </a:lnSpc>
                  <a:spcAft>
                    <a:spcPts val="600"/>
                  </a:spcAft>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Definition: A </a:t>
                </a:r>
                <a:r>
                  <a:rPr lang="en-US" sz="2200" dirty="0">
                    <a:solidFill>
                      <a:srgbClr val="0000FF"/>
                    </a:solidFill>
                    <a:highlight>
                      <a:srgbClr val="FFFF00"/>
                    </a:highlight>
                    <a:latin typeface="Times New Roman" panose="02020603050405020304" pitchFamily="18" charset="0"/>
                    <a:cs typeface="Times New Roman" panose="02020603050405020304" pitchFamily="18" charset="0"/>
                  </a:rPr>
                  <a:t>complete graph </a:t>
                </a:r>
                <a:r>
                  <a:rPr lang="en-US" sz="2200" dirty="0">
                    <a:latin typeface="Times New Roman" panose="02020603050405020304" pitchFamily="18" charset="0"/>
                    <a:cs typeface="Times New Roman" panose="02020603050405020304" pitchFamily="18" charset="0"/>
                  </a:rPr>
                  <a:t>has vertices and an edge between </a:t>
                </a:r>
                <a:r>
                  <a:rPr lang="en-US" sz="2200" dirty="0">
                    <a:solidFill>
                      <a:srgbClr val="0000FF"/>
                    </a:solidFill>
                    <a:latin typeface="Times New Roman" panose="02020603050405020304" pitchFamily="18" charset="0"/>
                    <a:cs typeface="Times New Roman" panose="02020603050405020304" pitchFamily="18" charset="0"/>
                  </a:rPr>
                  <a:t>every</a:t>
                </a:r>
                <a:r>
                  <a:rPr lang="en-US" sz="2200" dirty="0">
                    <a:latin typeface="Times New Roman" panose="02020603050405020304" pitchFamily="18" charset="0"/>
                    <a:cs typeface="Times New Roman" panose="02020603050405020304" pitchFamily="18" charset="0"/>
                  </a:rPr>
                  <a:t> pair of vertices.  E.g.,  </a:t>
                </a:r>
                <a14:m>
                  <m:oMath xmlns:m="http://schemas.openxmlformats.org/officeDocument/2006/math">
                    <m:f>
                      <m:fPr>
                        <m:ctrlPr>
                          <a:rPr lang="en-US" sz="2200" i="1" smtClean="0">
                            <a:latin typeface="Cambria Math" panose="02040503050406030204" pitchFamily="18" charset="0"/>
                            <a:cs typeface="Times New Roman" panose="02020603050405020304" pitchFamily="18" charset="0"/>
                          </a:rPr>
                        </m:ctrlPr>
                      </m:fPr>
                      <m:num>
                        <m:r>
                          <a:rPr lang="en-US" sz="2200" b="0" i="1" smtClean="0">
                            <a:latin typeface="Cambria Math" panose="02040503050406030204" pitchFamily="18" charset="0"/>
                            <a:cs typeface="Times New Roman" panose="02020603050405020304" pitchFamily="18" charset="0"/>
                          </a:rPr>
                          <m:t>1</m:t>
                        </m:r>
                      </m:num>
                      <m:den>
                        <m:r>
                          <a:rPr lang="en-US" sz="2200" b="0" i="1" smtClean="0">
                            <a:latin typeface="Cambria Math" panose="02040503050406030204" pitchFamily="18" charset="0"/>
                            <a:cs typeface="Times New Roman" panose="02020603050405020304" pitchFamily="18" charset="0"/>
                          </a:rPr>
                          <m:t>2</m:t>
                        </m:r>
                      </m:den>
                    </m:f>
                  </m:oMath>
                </a14:m>
                <a:r>
                  <a:rPr lang="en-US" sz="2200" dirty="0">
                    <a:latin typeface="Times New Roman" panose="02020603050405020304" pitchFamily="18" charset="0"/>
                    <a:cs typeface="Times New Roman" panose="02020603050405020304" pitchFamily="18" charset="0"/>
                  </a:rPr>
                  <a:t>n(n-1) edges for n vertices.</a:t>
                </a:r>
              </a:p>
              <a:p>
                <a:pPr marL="457200" indent="-454025">
                  <a:lnSpc>
                    <a:spcPct val="107000"/>
                  </a:lnSpc>
                  <a:spcAft>
                    <a:spcPts val="600"/>
                  </a:spcAft>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Definition: A </a:t>
                </a:r>
                <a:r>
                  <a:rPr lang="en-US" sz="2200" dirty="0">
                    <a:solidFill>
                      <a:srgbClr val="0000FF"/>
                    </a:solidFill>
                    <a:latin typeface="Times New Roman" panose="02020603050405020304" pitchFamily="18" charset="0"/>
                    <a:cs typeface="Times New Roman" panose="02020603050405020304" pitchFamily="18" charset="0"/>
                  </a:rPr>
                  <a:t>weighted graph </a:t>
                </a:r>
                <a:r>
                  <a:rPr lang="en-US" sz="2200" dirty="0">
                    <a:latin typeface="Times New Roman" panose="02020603050405020304" pitchFamily="18" charset="0"/>
                    <a:cs typeface="Times New Roman" panose="02020603050405020304" pitchFamily="18" charset="0"/>
                  </a:rPr>
                  <a:t>is a graph in which each edge has an </a:t>
                </a:r>
                <a:r>
                  <a:rPr lang="en-US" sz="2200" dirty="0">
                    <a:solidFill>
                      <a:srgbClr val="0000FF"/>
                    </a:solidFill>
                    <a:latin typeface="Times New Roman" panose="02020603050405020304" pitchFamily="18" charset="0"/>
                    <a:cs typeface="Times New Roman" panose="02020603050405020304" pitchFamily="18" charset="0"/>
                  </a:rPr>
                  <a:t>assigned weight </a:t>
                </a:r>
                <a:r>
                  <a:rPr lang="en-US" sz="2200" dirty="0">
                    <a:latin typeface="Times New Roman" panose="02020603050405020304" pitchFamily="18" charset="0"/>
                    <a:cs typeface="Times New Roman" panose="02020603050405020304" pitchFamily="18" charset="0"/>
                  </a:rPr>
                  <a:t>representing the time, distance, or cost of traversing that edge.</a:t>
                </a:r>
              </a:p>
              <a:p>
                <a:pPr marL="457200" indent="-454025">
                  <a:lnSpc>
                    <a:spcPct val="107000"/>
                  </a:lnSpc>
                  <a:spcAft>
                    <a:spcPts val="600"/>
                  </a:spcAft>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Definition: </a:t>
                </a:r>
                <a:r>
                  <a:rPr lang="en-US" sz="2200" dirty="0">
                    <a:highlight>
                      <a:srgbClr val="FFFF00"/>
                    </a:highlight>
                    <a:latin typeface="Times New Roman" panose="02020603050405020304" pitchFamily="18" charset="0"/>
                    <a:cs typeface="Times New Roman" panose="02020603050405020304" pitchFamily="18" charset="0"/>
                  </a:rPr>
                  <a:t>A </a:t>
                </a:r>
                <a:r>
                  <a:rPr lang="en-US" sz="2200" dirty="0">
                    <a:solidFill>
                      <a:srgbClr val="0000FF"/>
                    </a:solidFill>
                    <a:highlight>
                      <a:srgbClr val="FFFF00"/>
                    </a:highlight>
                    <a:latin typeface="Times New Roman" panose="02020603050405020304" pitchFamily="18" charset="0"/>
                    <a:cs typeface="Times New Roman" panose="02020603050405020304" pitchFamily="18" charset="0"/>
                  </a:rPr>
                  <a:t>Hamiltonian path (</a:t>
                </a:r>
                <a:r>
                  <a:rPr lang="en-US" sz="2200" dirty="0">
                    <a:highlight>
                      <a:srgbClr val="FFFF00"/>
                    </a:highlight>
                    <a:latin typeface="Times New Roman" panose="02020603050405020304" pitchFamily="18" charset="0"/>
                    <a:cs typeface="Times New Roman" panose="02020603050405020304" pitchFamily="18" charset="0"/>
                  </a:rPr>
                  <a:t>or</a:t>
                </a:r>
                <a:r>
                  <a:rPr lang="en-US" sz="2200" dirty="0">
                    <a:solidFill>
                      <a:srgbClr val="FF0000"/>
                    </a:solidFill>
                    <a:highlight>
                      <a:srgbClr val="FFFF00"/>
                    </a:highlight>
                    <a:latin typeface="Times New Roman" panose="02020603050405020304" pitchFamily="18" charset="0"/>
                    <a:cs typeface="Times New Roman" panose="02020603050405020304" pitchFamily="18" charset="0"/>
                  </a:rPr>
                  <a:t> </a:t>
                </a:r>
                <a:r>
                  <a:rPr lang="en-US" sz="2200" dirty="0">
                    <a:solidFill>
                      <a:srgbClr val="0000FF"/>
                    </a:solidFill>
                    <a:highlight>
                      <a:srgbClr val="FFFF00"/>
                    </a:highlight>
                    <a:latin typeface="Times New Roman" panose="02020603050405020304" pitchFamily="18" charset="0"/>
                    <a:cs typeface="Times New Roman" panose="02020603050405020304" pitchFamily="18" charset="0"/>
                  </a:rPr>
                  <a:t>traceable path)</a:t>
                </a:r>
                <a:r>
                  <a:rPr lang="en-US" sz="2200" dirty="0">
                    <a:solidFill>
                      <a:srgbClr val="FF0000"/>
                    </a:solidFill>
                    <a:highlight>
                      <a:srgbClr val="FFFF00"/>
                    </a:highlight>
                    <a:latin typeface="Times New Roman" panose="02020603050405020304" pitchFamily="18" charset="0"/>
                    <a:cs typeface="Times New Roman" panose="02020603050405020304" pitchFamily="18" charset="0"/>
                  </a:rPr>
                  <a:t> </a:t>
                </a:r>
                <a:r>
                  <a:rPr lang="en-US" sz="2200" dirty="0">
                    <a:highlight>
                      <a:srgbClr val="FFFF00"/>
                    </a:highlight>
                    <a:latin typeface="Times New Roman" panose="02020603050405020304" pitchFamily="18" charset="0"/>
                    <a:cs typeface="Times New Roman" panose="02020603050405020304" pitchFamily="18" charset="0"/>
                  </a:rPr>
                  <a:t>is a path </a:t>
                </a:r>
                <a:r>
                  <a:rPr lang="en-US" sz="2200" dirty="0">
                    <a:latin typeface="Times New Roman" panose="02020603050405020304" pitchFamily="18" charset="0"/>
                    <a:cs typeface="Times New Roman" panose="02020603050405020304" pitchFamily="18" charset="0"/>
                  </a:rPr>
                  <a:t>in an undirected or directed graph that </a:t>
                </a:r>
                <a:r>
                  <a:rPr lang="en-US" sz="2200" dirty="0">
                    <a:highlight>
                      <a:srgbClr val="FFFF00"/>
                    </a:highlight>
                    <a:latin typeface="Times New Roman" panose="02020603050405020304" pitchFamily="18" charset="0"/>
                    <a:cs typeface="Times New Roman" panose="02020603050405020304" pitchFamily="18" charset="0"/>
                  </a:rPr>
                  <a:t>visits each vertex exactly once</a:t>
                </a:r>
                <a:r>
                  <a:rPr lang="en-US" sz="2200" dirty="0">
                    <a:latin typeface="Times New Roman" panose="02020603050405020304" pitchFamily="18" charset="0"/>
                    <a:cs typeface="Times New Roman" panose="02020603050405020304" pitchFamily="18" charset="0"/>
                  </a:rPr>
                  <a:t>. </a:t>
                </a:r>
              </a:p>
              <a:p>
                <a:pPr marL="457200" indent="-454025">
                  <a:lnSpc>
                    <a:spcPct val="107000"/>
                  </a:lnSpc>
                  <a:spcAft>
                    <a:spcPts val="600"/>
                  </a:spcAft>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Definition: A </a:t>
                </a:r>
                <a:r>
                  <a:rPr lang="en-US" sz="2200" dirty="0">
                    <a:solidFill>
                      <a:srgbClr val="0000FF"/>
                    </a:solidFill>
                    <a:latin typeface="Times New Roman" panose="02020603050405020304" pitchFamily="18" charset="0"/>
                    <a:cs typeface="Times New Roman" panose="02020603050405020304" pitchFamily="18" charset="0"/>
                  </a:rPr>
                  <a:t>Hamiltonian cycle (</a:t>
                </a:r>
                <a:r>
                  <a:rPr lang="en-US" sz="2200" dirty="0">
                    <a:latin typeface="Times New Roman" panose="02020603050405020304" pitchFamily="18" charset="0"/>
                    <a:cs typeface="Times New Roman" panose="02020603050405020304" pitchFamily="18" charset="0"/>
                  </a:rPr>
                  <a:t>or </a:t>
                </a:r>
                <a:r>
                  <a:rPr lang="en-US" sz="2200" dirty="0">
                    <a:solidFill>
                      <a:srgbClr val="0000FF"/>
                    </a:solidFill>
                    <a:latin typeface="Times New Roman" panose="02020603050405020304" pitchFamily="18" charset="0"/>
                    <a:cs typeface="Times New Roman" panose="02020603050405020304" pitchFamily="18" charset="0"/>
                  </a:rPr>
                  <a:t>Hamiltonian circuit) </a:t>
                </a:r>
                <a:r>
                  <a:rPr lang="en-US" sz="2200" dirty="0">
                    <a:latin typeface="Times New Roman" panose="02020603050405020304" pitchFamily="18" charset="0"/>
                    <a:cs typeface="Times New Roman" panose="02020603050405020304" pitchFamily="18" charset="0"/>
                  </a:rPr>
                  <a:t>is </a:t>
                </a:r>
                <a:r>
                  <a:rPr lang="en-US" sz="2200" dirty="0">
                    <a:highlight>
                      <a:srgbClr val="FFFF00"/>
                    </a:highlight>
                    <a:latin typeface="Times New Roman" panose="02020603050405020304" pitchFamily="18" charset="0"/>
                    <a:cs typeface="Times New Roman" panose="02020603050405020304" pitchFamily="18" charset="0"/>
                  </a:rPr>
                  <a:t>a Hamiltonian path that forms a cycle, meaning it starts and ends at the same vertex. (Finding a Hamiltonian cycle is an NP-complete problem)</a:t>
                </a:r>
              </a:p>
              <a:p>
                <a:pPr marL="457200" indent="-454025">
                  <a:lnSpc>
                    <a:spcPct val="107000"/>
                  </a:lnSpc>
                  <a:spcAft>
                    <a:spcPts val="600"/>
                  </a:spcAft>
                  <a:buFont typeface="Arial" panose="020B0604020202020204" pitchFamily="34" charset="0"/>
                  <a:buChar char="•"/>
                </a:pPr>
                <a:r>
                  <a:rPr lang="en-US" sz="2200" dirty="0">
                    <a:solidFill>
                      <a:srgbClr val="0000FF"/>
                    </a:solidFill>
                    <a:latin typeface="Times New Roman" panose="02020603050405020304" pitchFamily="18" charset="0"/>
                    <a:cs typeface="Times New Roman" panose="02020603050405020304" pitchFamily="18" charset="0"/>
                  </a:rPr>
                  <a:t>The TRAVELING SALESPERSON PROBLEM </a:t>
                </a:r>
                <a:r>
                  <a:rPr lang="en-US" sz="2200" dirty="0">
                    <a:latin typeface="Times New Roman" panose="02020603050405020304" pitchFamily="18" charset="0"/>
                    <a:cs typeface="Times New Roman" panose="02020603050405020304" pitchFamily="18" charset="0"/>
                  </a:rPr>
                  <a:t>(TSP):</a:t>
                </a:r>
                <a:r>
                  <a:rPr lang="en-US" sz="2200" dirty="0">
                    <a:highlight>
                      <a:srgbClr val="FFFF00"/>
                    </a:highlight>
                    <a:latin typeface="Times New Roman" panose="02020603050405020304" pitchFamily="18" charset="0"/>
                    <a:cs typeface="Times New Roman" panose="02020603050405020304" pitchFamily="18" charset="0"/>
                  </a:rPr>
                  <a:t> </a:t>
                </a:r>
              </a:p>
              <a:p>
                <a:pPr marL="914400" lvl="1" indent="-454025">
                  <a:lnSpc>
                    <a:spcPct val="107000"/>
                  </a:lnSpc>
                  <a:spcAft>
                    <a:spcPts val="600"/>
                  </a:spcAft>
                  <a:buFont typeface="Arial" panose="020B0604020202020204" pitchFamily="34" charset="0"/>
                  <a:buChar char="•"/>
                </a:pPr>
                <a:r>
                  <a:rPr lang="en-US" sz="2200" dirty="0">
                    <a:highlight>
                      <a:srgbClr val="FFFF00"/>
                    </a:highlight>
                    <a:latin typeface="Times New Roman" panose="02020603050405020304" pitchFamily="18" charset="0"/>
                    <a:cs typeface="Times New Roman" panose="02020603050405020304" pitchFamily="18" charset="0"/>
                  </a:rPr>
                  <a:t>Given a complete weighted graph, find a </a:t>
                </a:r>
                <a:r>
                  <a:rPr lang="en-US" sz="2200" dirty="0">
                    <a:solidFill>
                      <a:srgbClr val="0000FF"/>
                    </a:solidFill>
                    <a:highlight>
                      <a:srgbClr val="FFFF00"/>
                    </a:highlight>
                    <a:latin typeface="Times New Roman" panose="02020603050405020304" pitchFamily="18" charset="0"/>
                    <a:cs typeface="Times New Roman" panose="02020603050405020304" pitchFamily="18" charset="0"/>
                  </a:rPr>
                  <a:t>Hamiltonian cycle of minimum length. The </a:t>
                </a:r>
                <a:r>
                  <a:rPr lang="en-US" sz="2200" dirty="0">
                    <a:latin typeface="Times New Roman" panose="02020603050405020304" pitchFamily="18" charset="0"/>
                    <a:cs typeface="Times New Roman" panose="02020603050405020304" pitchFamily="18" charset="0"/>
                  </a:rPr>
                  <a:t>weights on the edges represent distances, costs, or times between the vertices. </a:t>
                </a:r>
              </a:p>
              <a:p>
                <a:pPr marL="914400" lvl="1" indent="-454025">
                  <a:lnSpc>
                    <a:spcPct val="107000"/>
                  </a:lnSpc>
                  <a:spcAft>
                    <a:spcPts val="600"/>
                  </a:spcAft>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The goal is to determine the shortest possible route that visits each vertex exactly once and returns to the starting vertex.</a:t>
                </a:r>
              </a:p>
            </p:txBody>
          </p:sp>
        </mc:Choice>
        <mc:Fallback xmlns="">
          <p:sp>
            <p:nvSpPr>
              <p:cNvPr id="2" name="Rectangle 1">
                <a:extLst>
                  <a:ext uri="{FF2B5EF4-FFF2-40B4-BE49-F238E27FC236}">
                    <a16:creationId xmlns:a16="http://schemas.microsoft.com/office/drawing/2014/main" id="{C92BEAB4-6B14-4308-9A88-7A959BD71A2A}"/>
                  </a:ext>
                </a:extLst>
              </p:cNvPr>
              <p:cNvSpPr>
                <a:spLocks noRot="1" noChangeAspect="1" noMove="1" noResize="1" noEditPoints="1" noAdjustHandles="1" noChangeArrowheads="1" noChangeShapeType="1" noTextEdit="1"/>
              </p:cNvSpPr>
              <p:nvPr/>
            </p:nvSpPr>
            <p:spPr>
              <a:xfrm>
                <a:off x="1687357" y="84799"/>
                <a:ext cx="9233191" cy="6617966"/>
              </a:xfrm>
              <a:prstGeom prst="rect">
                <a:avLst/>
              </a:prstGeom>
              <a:blipFill>
                <a:blip r:embed="rId2"/>
                <a:stretch>
                  <a:fillRect l="-991" t="-737" r="-1189" b="-368"/>
                </a:stretch>
              </a:blipFill>
            </p:spPr>
            <p:txBody>
              <a:bodyPr/>
              <a:lstStyle/>
              <a:p>
                <a:r>
                  <a:rPr lang="en-US">
                    <a:noFill/>
                  </a:rPr>
                  <a:t> </a:t>
                </a:r>
              </a:p>
            </p:txBody>
          </p:sp>
        </mc:Fallback>
      </mc:AlternateContent>
    </p:spTree>
    <p:extLst>
      <p:ext uri="{BB962C8B-B14F-4D97-AF65-F5344CB8AC3E}">
        <p14:creationId xmlns:p14="http://schemas.microsoft.com/office/powerpoint/2010/main" val="2026952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80165F-071B-3B12-BC6D-A9F4B1D45056}"/>
              </a:ext>
            </a:extLst>
          </p:cNvPr>
          <p:cNvSpPr txBox="1"/>
          <p:nvPr/>
        </p:nvSpPr>
        <p:spPr>
          <a:xfrm>
            <a:off x="1584512" y="1353741"/>
            <a:ext cx="9022976" cy="4924425"/>
          </a:xfrm>
          <a:prstGeom prst="rect">
            <a:avLst/>
          </a:prstGeom>
          <a:noFill/>
        </p:spPr>
        <p:txBody>
          <a:bodyPr wrap="square">
            <a:spAutoFit/>
          </a:bodyPr>
          <a:lstStyle/>
          <a:p>
            <a:pPr>
              <a:spcBef>
                <a:spcPts val="600"/>
              </a:spcBef>
              <a:spcAft>
                <a:spcPts val="600"/>
              </a:spcAft>
            </a:pPr>
            <a:r>
              <a:rPr lang="en-US" sz="2400" dirty="0">
                <a:latin typeface="Times New Roman" panose="02020603050405020304" pitchFamily="18" charset="0"/>
                <a:cs typeface="Times New Roman" panose="02020603050405020304" pitchFamily="18" charset="0"/>
              </a:rPr>
              <a:t>Key Characteristics of TSP:</a:t>
            </a:r>
          </a:p>
          <a:p>
            <a:pPr marL="457200" indent="-457200">
              <a:spcBef>
                <a:spcPts val="600"/>
              </a:spcBef>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NP-Complete:</a:t>
            </a:r>
          </a:p>
          <a:p>
            <a:pPr marL="914400" lvl="1" indent="-457200">
              <a:spcBef>
                <a:spcPts val="600"/>
              </a:spcBef>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TSP is classified as </a:t>
            </a:r>
            <a:r>
              <a:rPr lang="en-US" sz="2400" dirty="0">
                <a:highlight>
                  <a:srgbClr val="FFFF00"/>
                </a:highlight>
                <a:latin typeface="Times New Roman" panose="02020603050405020304" pitchFamily="18" charset="0"/>
                <a:cs typeface="Times New Roman" panose="02020603050405020304" pitchFamily="18" charset="0"/>
              </a:rPr>
              <a:t>an NP-complete problem</a:t>
            </a:r>
            <a:r>
              <a:rPr lang="en-US" sz="2400" dirty="0">
                <a:latin typeface="Times New Roman" panose="02020603050405020304" pitchFamily="18" charset="0"/>
                <a:cs typeface="Times New Roman" panose="02020603050405020304" pitchFamily="18" charset="0"/>
              </a:rPr>
              <a:t>, indicating that </a:t>
            </a:r>
            <a:r>
              <a:rPr lang="en-US" sz="2400" dirty="0">
                <a:highlight>
                  <a:srgbClr val="FFFF00"/>
                </a:highlight>
                <a:latin typeface="Times New Roman" panose="02020603050405020304" pitchFamily="18" charset="0"/>
                <a:cs typeface="Times New Roman" panose="02020603050405020304" pitchFamily="18" charset="0"/>
              </a:rPr>
              <a:t>no known polynomial-time algorithm can solve all instances of this problem efficiently.</a:t>
            </a:r>
          </a:p>
          <a:p>
            <a:pPr marL="914400" lvl="1" indent="-457200">
              <a:spcBef>
                <a:spcPts val="600"/>
              </a:spcBef>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NP-complete problems are significant in computational theory because </a:t>
            </a:r>
            <a:r>
              <a:rPr lang="en-US" sz="2400" dirty="0">
                <a:solidFill>
                  <a:srgbClr val="3404BC"/>
                </a:solidFill>
                <a:highlight>
                  <a:srgbClr val="FFFF00"/>
                </a:highlight>
                <a:latin typeface="Times New Roman" panose="02020603050405020304" pitchFamily="18" charset="0"/>
                <a:cs typeface="Times New Roman" panose="02020603050405020304" pitchFamily="18" charset="0"/>
              </a:rPr>
              <a:t>a polynomial-time solution to any NP-complete problem would solve all NP problems in polynomial time</a:t>
            </a:r>
            <a:r>
              <a:rPr lang="en-US" sz="2400" dirty="0">
                <a:latin typeface="Times New Roman" panose="02020603050405020304" pitchFamily="18" charset="0"/>
                <a:cs typeface="Times New Roman" panose="02020603050405020304" pitchFamily="18" charset="0"/>
              </a:rPr>
              <a:t>.</a:t>
            </a:r>
          </a:p>
          <a:p>
            <a:pPr marL="457200" indent="-457200">
              <a:spcBef>
                <a:spcPts val="600"/>
              </a:spcBef>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Applications:</a:t>
            </a:r>
          </a:p>
          <a:p>
            <a:pPr marL="914400" lvl="1" indent="-457200">
              <a:spcBef>
                <a:spcPts val="600"/>
              </a:spcBef>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TSP has practical applications in logistics, manufacturing, DNA sequencing, and more, where optimal routing is crucial.</a:t>
            </a:r>
          </a:p>
        </p:txBody>
      </p:sp>
    </p:spTree>
    <p:extLst>
      <p:ext uri="{BB962C8B-B14F-4D97-AF65-F5344CB8AC3E}">
        <p14:creationId xmlns:p14="http://schemas.microsoft.com/office/powerpoint/2010/main" val="2548836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F99FF76-BF3A-27AA-2851-23F090B1FA4B}"/>
              </a:ext>
            </a:extLst>
          </p:cNvPr>
          <p:cNvSpPr txBox="1"/>
          <p:nvPr/>
        </p:nvSpPr>
        <p:spPr>
          <a:xfrm>
            <a:off x="1748119" y="674400"/>
            <a:ext cx="9117106" cy="5509200"/>
          </a:xfrm>
          <a:prstGeom prst="rect">
            <a:avLst/>
          </a:prstGeom>
          <a:noFill/>
        </p:spPr>
        <p:txBody>
          <a:bodyPr wrap="square">
            <a:spAutoFit/>
          </a:bodyPr>
          <a:lstStyle/>
          <a:p>
            <a:pPr>
              <a:spcBef>
                <a:spcPts val="600"/>
              </a:spcBef>
              <a:spcAft>
                <a:spcPts val="600"/>
              </a:spcAft>
            </a:pPr>
            <a:r>
              <a:rPr lang="en-US" sz="2400" dirty="0">
                <a:latin typeface="Times New Roman" panose="02020603050405020304" pitchFamily="18" charset="0"/>
                <a:cs typeface="Times New Roman" panose="02020603050405020304" pitchFamily="18" charset="0"/>
              </a:rPr>
              <a:t>Key Characteristics of TSP:</a:t>
            </a:r>
          </a:p>
          <a:p>
            <a:pPr marL="403225" indent="-403225">
              <a:spcBef>
                <a:spcPts val="600"/>
              </a:spcBef>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Solution Approaches:</a:t>
            </a:r>
          </a:p>
          <a:p>
            <a:pPr marL="914400" lvl="1" indent="-457200">
              <a:spcBef>
                <a:spcPts val="600"/>
              </a:spcBef>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Exact Algorithms: Methods like branch and bound dynamic programming and integer linear programming guarantee finding the optimal solution but can be computationally expensive for large instances.</a:t>
            </a:r>
          </a:p>
          <a:p>
            <a:pPr marL="914400" lvl="1" indent="-457200">
              <a:spcBef>
                <a:spcPts val="600"/>
              </a:spcBef>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Approximation Algorithms: Heuristics like the nearest neighbor, genetic algorithms, and simulated annealing offer good solutions within a reasonable time, even if they may not be the optimal ones.</a:t>
            </a:r>
          </a:p>
          <a:p>
            <a:pPr>
              <a:spcBef>
                <a:spcPts val="600"/>
              </a:spcBef>
              <a:spcAft>
                <a:spcPts val="600"/>
              </a:spcAft>
            </a:pPr>
            <a:r>
              <a:rPr lang="en-US" sz="2400" dirty="0">
                <a:latin typeface="Times New Roman" panose="02020603050405020304" pitchFamily="18" charset="0"/>
                <a:cs typeface="Times New Roman" panose="02020603050405020304" pitchFamily="18" charset="0"/>
              </a:rPr>
              <a:t>Understanding TSP and its complexity helps in appreciating the challenges of optimization in real-world scenarios and the importance of developing efficient algorithms and heuristics.</a:t>
            </a:r>
          </a:p>
        </p:txBody>
      </p:sp>
    </p:spTree>
    <p:extLst>
      <p:ext uri="{BB962C8B-B14F-4D97-AF65-F5344CB8AC3E}">
        <p14:creationId xmlns:p14="http://schemas.microsoft.com/office/powerpoint/2010/main" val="13834399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upload.wikimedia.org/wikipedia/commons/thumb/6/6c/Hamiltonian_path_3d.svg/512px-Hamiltonian_path_3d.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344" y="886519"/>
            <a:ext cx="4876800" cy="487680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s://upload.wikimedia.org/wikipedia/commons/thumb/6/60/Hamiltonian_path.svg/470px-Hamiltonian_path.sv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4858" y="694360"/>
            <a:ext cx="5263949" cy="5039951"/>
          </a:xfrm>
          <a:prstGeom prst="rect">
            <a:avLst/>
          </a:prstGeom>
          <a:noFill/>
          <a:extLst>
            <a:ext uri="{909E8E84-426E-40DD-AFC4-6F175D3DCCD1}">
              <a14:hiddenFill xmlns:a14="http://schemas.microsoft.com/office/drawing/2010/main">
                <a:solidFill>
                  <a:srgbClr val="FFFFFF"/>
                </a:solidFill>
              </a14:hiddenFill>
            </a:ext>
          </a:extLst>
        </p:spPr>
      </p:pic>
      <p:sp>
        <p:nvSpPr>
          <p:cNvPr id="7" name="Oval 6"/>
          <p:cNvSpPr/>
          <p:nvPr/>
        </p:nvSpPr>
        <p:spPr>
          <a:xfrm>
            <a:off x="6305004" y="2568894"/>
            <a:ext cx="200297" cy="20900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 name="Rectangle 3"/>
          <p:cNvSpPr/>
          <p:nvPr/>
        </p:nvSpPr>
        <p:spPr>
          <a:xfrm>
            <a:off x="6505301" y="6030195"/>
            <a:ext cx="4851008" cy="400110"/>
          </a:xfrm>
          <a:prstGeom prst="rect">
            <a:avLst/>
          </a:prstGeom>
        </p:spPr>
        <p:txBody>
          <a:bodyPr wrap="none">
            <a:spAutoFit/>
          </a:bodyPr>
          <a:lstStyle/>
          <a:p>
            <a:r>
              <a:rPr lang="en-US" sz="2000" dirty="0">
                <a:solidFill>
                  <a:srgbClr val="222222"/>
                </a:solidFill>
                <a:latin typeface="Times New Roman" panose="02020603050405020304" pitchFamily="18" charset="0"/>
                <a:cs typeface="Times New Roman" panose="02020603050405020304" pitchFamily="18" charset="0"/>
              </a:rPr>
              <a:t>The above as a two-dimensional planar graph</a:t>
            </a:r>
            <a:endParaRPr lang="en-US" sz="2000" dirty="0">
              <a:latin typeface="Times New Roman" panose="02020603050405020304" pitchFamily="18" charset="0"/>
              <a:cs typeface="Times New Roman" panose="02020603050405020304" pitchFamily="18" charset="0"/>
            </a:endParaRPr>
          </a:p>
        </p:txBody>
      </p:sp>
      <p:sp>
        <p:nvSpPr>
          <p:cNvPr id="5" name="Rectangle 4"/>
          <p:cNvSpPr/>
          <p:nvPr/>
        </p:nvSpPr>
        <p:spPr>
          <a:xfrm>
            <a:off x="625642" y="5828662"/>
            <a:ext cx="5679362" cy="1015663"/>
          </a:xfrm>
          <a:prstGeom prst="rect">
            <a:avLst/>
          </a:prstGeom>
        </p:spPr>
        <p:txBody>
          <a:bodyPr wrap="square">
            <a:spAutoFit/>
          </a:bodyPr>
          <a:lstStyle/>
          <a:p>
            <a:r>
              <a:rPr lang="en-US" sz="2000" dirty="0">
                <a:solidFill>
                  <a:srgbClr val="222222"/>
                </a:solidFill>
                <a:latin typeface="Times New Roman" panose="02020603050405020304" pitchFamily="18" charset="0"/>
                <a:cs typeface="Times New Roman" panose="02020603050405020304" pitchFamily="18" charset="0"/>
              </a:rPr>
              <a:t>One possible Hamiltonian cycle through every vertex of a dodecahedron is shown in red – like all platonic solids, the dodecahedron is Hamiltonian</a:t>
            </a:r>
            <a:endParaRPr lang="en-US" sz="2000" dirty="0">
              <a:latin typeface="Times New Roman" panose="02020603050405020304" pitchFamily="18" charset="0"/>
              <a:cs typeface="Times New Roman" panose="02020603050405020304" pitchFamily="18" charset="0"/>
            </a:endParaRPr>
          </a:p>
        </p:txBody>
      </p:sp>
      <p:sp>
        <p:nvSpPr>
          <p:cNvPr id="22" name="TextBox 21"/>
          <p:cNvSpPr txBox="1"/>
          <p:nvPr/>
        </p:nvSpPr>
        <p:spPr>
          <a:xfrm>
            <a:off x="1881053" y="5318935"/>
            <a:ext cx="339634" cy="369332"/>
          </a:xfrm>
          <a:prstGeom prst="rect">
            <a:avLst/>
          </a:prstGeom>
          <a:noFill/>
        </p:spPr>
        <p:txBody>
          <a:bodyPr wrap="square" rtlCol="0">
            <a:spAutoFit/>
          </a:bodyPr>
          <a:lstStyle/>
          <a:p>
            <a:r>
              <a:rPr lang="en-US" dirty="0"/>
              <a:t>A</a:t>
            </a:r>
          </a:p>
        </p:txBody>
      </p:sp>
      <p:sp>
        <p:nvSpPr>
          <p:cNvPr id="25" name="TextBox 24"/>
          <p:cNvSpPr txBox="1"/>
          <p:nvPr/>
        </p:nvSpPr>
        <p:spPr>
          <a:xfrm>
            <a:off x="7831184" y="4479435"/>
            <a:ext cx="339634" cy="369332"/>
          </a:xfrm>
          <a:prstGeom prst="rect">
            <a:avLst/>
          </a:prstGeom>
          <a:noFill/>
        </p:spPr>
        <p:txBody>
          <a:bodyPr wrap="square" rtlCol="0">
            <a:spAutoFit/>
          </a:bodyPr>
          <a:lstStyle/>
          <a:p>
            <a:r>
              <a:rPr lang="en-US" dirty="0"/>
              <a:t>A</a:t>
            </a:r>
          </a:p>
        </p:txBody>
      </p:sp>
      <p:sp>
        <p:nvSpPr>
          <p:cNvPr id="27" name="TextBox 26"/>
          <p:cNvSpPr txBox="1"/>
          <p:nvPr/>
        </p:nvSpPr>
        <p:spPr>
          <a:xfrm>
            <a:off x="2381205" y="4509780"/>
            <a:ext cx="339634" cy="369332"/>
          </a:xfrm>
          <a:prstGeom prst="rect">
            <a:avLst/>
          </a:prstGeom>
          <a:noFill/>
        </p:spPr>
        <p:txBody>
          <a:bodyPr wrap="square" rtlCol="0">
            <a:spAutoFit/>
          </a:bodyPr>
          <a:lstStyle/>
          <a:p>
            <a:r>
              <a:rPr lang="en-US" dirty="0"/>
              <a:t>B</a:t>
            </a:r>
          </a:p>
        </p:txBody>
      </p:sp>
      <p:sp>
        <p:nvSpPr>
          <p:cNvPr id="28" name="TextBox 27"/>
          <p:cNvSpPr txBox="1"/>
          <p:nvPr/>
        </p:nvSpPr>
        <p:spPr>
          <a:xfrm>
            <a:off x="7043440" y="5608829"/>
            <a:ext cx="339634" cy="369332"/>
          </a:xfrm>
          <a:prstGeom prst="rect">
            <a:avLst/>
          </a:prstGeom>
          <a:noFill/>
        </p:spPr>
        <p:txBody>
          <a:bodyPr wrap="square" rtlCol="0">
            <a:spAutoFit/>
          </a:bodyPr>
          <a:lstStyle/>
          <a:p>
            <a:r>
              <a:rPr lang="en-US" dirty="0"/>
              <a:t>B</a:t>
            </a:r>
          </a:p>
        </p:txBody>
      </p:sp>
      <p:sp>
        <p:nvSpPr>
          <p:cNvPr id="29" name="TextBox 28"/>
          <p:cNvSpPr txBox="1"/>
          <p:nvPr/>
        </p:nvSpPr>
        <p:spPr>
          <a:xfrm>
            <a:off x="10368951" y="3777733"/>
            <a:ext cx="339634" cy="369332"/>
          </a:xfrm>
          <a:prstGeom prst="rect">
            <a:avLst/>
          </a:prstGeom>
          <a:noFill/>
        </p:spPr>
        <p:txBody>
          <a:bodyPr wrap="square" rtlCol="0">
            <a:spAutoFit/>
          </a:bodyPr>
          <a:lstStyle/>
          <a:p>
            <a:r>
              <a:rPr lang="en-US" dirty="0"/>
              <a:t>X</a:t>
            </a:r>
          </a:p>
        </p:txBody>
      </p:sp>
      <p:sp>
        <p:nvSpPr>
          <p:cNvPr id="30" name="TextBox 29"/>
          <p:cNvSpPr txBox="1"/>
          <p:nvPr/>
        </p:nvSpPr>
        <p:spPr>
          <a:xfrm>
            <a:off x="5783374" y="3894219"/>
            <a:ext cx="339634" cy="369332"/>
          </a:xfrm>
          <a:prstGeom prst="rect">
            <a:avLst/>
          </a:prstGeom>
          <a:noFill/>
        </p:spPr>
        <p:txBody>
          <a:bodyPr wrap="square" rtlCol="0">
            <a:spAutoFit/>
          </a:bodyPr>
          <a:lstStyle/>
          <a:p>
            <a:r>
              <a:rPr lang="en-US" dirty="0"/>
              <a:t>X</a:t>
            </a:r>
          </a:p>
        </p:txBody>
      </p:sp>
      <p:sp>
        <p:nvSpPr>
          <p:cNvPr id="31" name="TextBox 30"/>
          <p:cNvSpPr txBox="1"/>
          <p:nvPr/>
        </p:nvSpPr>
        <p:spPr>
          <a:xfrm>
            <a:off x="9407252" y="3434749"/>
            <a:ext cx="339634" cy="369332"/>
          </a:xfrm>
          <a:prstGeom prst="rect">
            <a:avLst/>
          </a:prstGeom>
          <a:noFill/>
        </p:spPr>
        <p:txBody>
          <a:bodyPr wrap="square" rtlCol="0">
            <a:spAutoFit/>
          </a:bodyPr>
          <a:lstStyle/>
          <a:p>
            <a:r>
              <a:rPr lang="en-US" dirty="0"/>
              <a:t>Y</a:t>
            </a:r>
          </a:p>
        </p:txBody>
      </p:sp>
      <p:sp>
        <p:nvSpPr>
          <p:cNvPr id="32" name="TextBox 31"/>
          <p:cNvSpPr txBox="1"/>
          <p:nvPr/>
        </p:nvSpPr>
        <p:spPr>
          <a:xfrm>
            <a:off x="4838495" y="3619882"/>
            <a:ext cx="339634" cy="369332"/>
          </a:xfrm>
          <a:prstGeom prst="rect">
            <a:avLst/>
          </a:prstGeom>
          <a:noFill/>
        </p:spPr>
        <p:txBody>
          <a:bodyPr wrap="square" rtlCol="0">
            <a:spAutoFit/>
          </a:bodyPr>
          <a:lstStyle/>
          <a:p>
            <a:r>
              <a:rPr lang="en-US" dirty="0"/>
              <a:t>Y</a:t>
            </a:r>
          </a:p>
        </p:txBody>
      </p:sp>
      <p:sp>
        <p:nvSpPr>
          <p:cNvPr id="33" name="TextBox 32"/>
          <p:cNvSpPr txBox="1"/>
          <p:nvPr/>
        </p:nvSpPr>
        <p:spPr>
          <a:xfrm>
            <a:off x="4430869" y="4479435"/>
            <a:ext cx="339634" cy="369332"/>
          </a:xfrm>
          <a:prstGeom prst="rect">
            <a:avLst/>
          </a:prstGeom>
          <a:noFill/>
        </p:spPr>
        <p:txBody>
          <a:bodyPr wrap="square" rtlCol="0">
            <a:spAutoFit/>
          </a:bodyPr>
          <a:lstStyle/>
          <a:p>
            <a:r>
              <a:rPr lang="en-US" dirty="0"/>
              <a:t>C</a:t>
            </a:r>
          </a:p>
        </p:txBody>
      </p:sp>
      <p:sp>
        <p:nvSpPr>
          <p:cNvPr id="34" name="TextBox 33"/>
          <p:cNvSpPr txBox="1"/>
          <p:nvPr/>
        </p:nvSpPr>
        <p:spPr>
          <a:xfrm>
            <a:off x="10396042" y="5459330"/>
            <a:ext cx="339634" cy="369332"/>
          </a:xfrm>
          <a:prstGeom prst="rect">
            <a:avLst/>
          </a:prstGeom>
          <a:noFill/>
        </p:spPr>
        <p:txBody>
          <a:bodyPr wrap="square" rtlCol="0">
            <a:spAutoFit/>
          </a:bodyPr>
          <a:lstStyle/>
          <a:p>
            <a:r>
              <a:rPr lang="en-US" dirty="0"/>
              <a:t>C</a:t>
            </a:r>
          </a:p>
        </p:txBody>
      </p:sp>
      <p:sp>
        <p:nvSpPr>
          <p:cNvPr id="35" name="TextBox 34"/>
          <p:cNvSpPr txBox="1"/>
          <p:nvPr/>
        </p:nvSpPr>
        <p:spPr>
          <a:xfrm>
            <a:off x="3706979" y="3989214"/>
            <a:ext cx="339634" cy="369332"/>
          </a:xfrm>
          <a:prstGeom prst="rect">
            <a:avLst/>
          </a:prstGeom>
          <a:noFill/>
        </p:spPr>
        <p:txBody>
          <a:bodyPr wrap="square" rtlCol="0">
            <a:spAutoFit/>
          </a:bodyPr>
          <a:lstStyle/>
          <a:p>
            <a:r>
              <a:rPr lang="en-US" dirty="0"/>
              <a:t>Z</a:t>
            </a:r>
          </a:p>
        </p:txBody>
      </p:sp>
      <p:sp>
        <p:nvSpPr>
          <p:cNvPr id="36" name="TextBox 35"/>
          <p:cNvSpPr txBox="1"/>
          <p:nvPr/>
        </p:nvSpPr>
        <p:spPr>
          <a:xfrm>
            <a:off x="8698675" y="3962399"/>
            <a:ext cx="339634" cy="369332"/>
          </a:xfrm>
          <a:prstGeom prst="rect">
            <a:avLst/>
          </a:prstGeom>
          <a:noFill/>
        </p:spPr>
        <p:txBody>
          <a:bodyPr wrap="square" rtlCol="0">
            <a:spAutoFit/>
          </a:bodyPr>
          <a:lstStyle/>
          <a:p>
            <a:r>
              <a:rPr lang="en-US" dirty="0"/>
              <a:t>Z</a:t>
            </a:r>
          </a:p>
        </p:txBody>
      </p:sp>
      <p:sp>
        <p:nvSpPr>
          <p:cNvPr id="37" name="TextBox 36"/>
          <p:cNvSpPr txBox="1"/>
          <p:nvPr/>
        </p:nvSpPr>
        <p:spPr>
          <a:xfrm>
            <a:off x="5205735" y="5137977"/>
            <a:ext cx="339634" cy="369332"/>
          </a:xfrm>
          <a:prstGeom prst="rect">
            <a:avLst/>
          </a:prstGeom>
          <a:noFill/>
        </p:spPr>
        <p:txBody>
          <a:bodyPr wrap="square" rtlCol="0">
            <a:spAutoFit/>
          </a:bodyPr>
          <a:lstStyle/>
          <a:p>
            <a:r>
              <a:rPr lang="en-US" dirty="0"/>
              <a:t>D</a:t>
            </a:r>
          </a:p>
        </p:txBody>
      </p:sp>
      <p:sp>
        <p:nvSpPr>
          <p:cNvPr id="38" name="TextBox 37"/>
          <p:cNvSpPr txBox="1"/>
          <p:nvPr/>
        </p:nvSpPr>
        <p:spPr>
          <a:xfrm>
            <a:off x="9577069" y="4479435"/>
            <a:ext cx="339634" cy="369332"/>
          </a:xfrm>
          <a:prstGeom prst="rect">
            <a:avLst/>
          </a:prstGeom>
          <a:noFill/>
        </p:spPr>
        <p:txBody>
          <a:bodyPr wrap="square" rtlCol="0">
            <a:spAutoFit/>
          </a:bodyPr>
          <a:lstStyle/>
          <a:p>
            <a:r>
              <a:rPr lang="en-US" dirty="0"/>
              <a:t>D</a:t>
            </a:r>
          </a:p>
        </p:txBody>
      </p:sp>
      <p:pic>
        <p:nvPicPr>
          <p:cNvPr id="21" name="Picture 2" descr="Image result for smiley face images">
            <a:extLst>
              <a:ext uri="{FF2B5EF4-FFF2-40B4-BE49-F238E27FC236}">
                <a16:creationId xmlns:a16="http://schemas.microsoft.com/office/drawing/2014/main" id="{2BDEB88C-1E18-40AD-9B25-AD03C765FD3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777812">
            <a:off x="745994" y="1366616"/>
            <a:ext cx="673504" cy="489123"/>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A7B86C1E-EE5F-4DBA-986F-70340DDB3A86}"/>
              </a:ext>
            </a:extLst>
          </p:cNvPr>
          <p:cNvSpPr/>
          <p:nvPr/>
        </p:nvSpPr>
        <p:spPr>
          <a:xfrm>
            <a:off x="1257047" y="410750"/>
            <a:ext cx="5047957" cy="461665"/>
          </a:xfrm>
          <a:prstGeom prst="rect">
            <a:avLst/>
          </a:prstGeom>
        </p:spPr>
        <p:txBody>
          <a:bodyPr wrap="square">
            <a:spAutoFit/>
          </a:bodyPr>
          <a:lstStyle/>
          <a:p>
            <a:r>
              <a:rPr lang="en-US" sz="2400" dirty="0">
                <a:solidFill>
                  <a:srgbClr val="404040"/>
                </a:solidFill>
              </a:rPr>
              <a:t>A polyhedron with twelve plane faces</a:t>
            </a:r>
            <a:endParaRPr lang="en-US" sz="2400" dirty="0"/>
          </a:p>
        </p:txBody>
      </p:sp>
      <p:sp>
        <p:nvSpPr>
          <p:cNvPr id="23" name="TextBox 22">
            <a:extLst>
              <a:ext uri="{FF2B5EF4-FFF2-40B4-BE49-F238E27FC236}">
                <a16:creationId xmlns:a16="http://schemas.microsoft.com/office/drawing/2014/main" id="{968FEED4-45A0-45E4-A047-32C2884EADC4}"/>
              </a:ext>
            </a:extLst>
          </p:cNvPr>
          <p:cNvSpPr txBox="1"/>
          <p:nvPr/>
        </p:nvSpPr>
        <p:spPr>
          <a:xfrm>
            <a:off x="4158136" y="5484734"/>
            <a:ext cx="339634" cy="369332"/>
          </a:xfrm>
          <a:prstGeom prst="rect">
            <a:avLst/>
          </a:prstGeom>
          <a:noFill/>
        </p:spPr>
        <p:txBody>
          <a:bodyPr wrap="square" rtlCol="0">
            <a:spAutoFit/>
          </a:bodyPr>
          <a:lstStyle/>
          <a:p>
            <a:r>
              <a:rPr lang="en-US" dirty="0"/>
              <a:t> </a:t>
            </a:r>
          </a:p>
        </p:txBody>
      </p:sp>
      <p:sp>
        <p:nvSpPr>
          <p:cNvPr id="24" name="TextBox 23">
            <a:extLst>
              <a:ext uri="{FF2B5EF4-FFF2-40B4-BE49-F238E27FC236}">
                <a16:creationId xmlns:a16="http://schemas.microsoft.com/office/drawing/2014/main" id="{07777505-D0C0-4C1F-A54F-211067BFD458}"/>
              </a:ext>
            </a:extLst>
          </p:cNvPr>
          <p:cNvSpPr txBox="1"/>
          <p:nvPr/>
        </p:nvSpPr>
        <p:spPr>
          <a:xfrm>
            <a:off x="4008502" y="5539230"/>
            <a:ext cx="330887" cy="369332"/>
          </a:xfrm>
          <a:prstGeom prst="rect">
            <a:avLst/>
          </a:prstGeom>
          <a:noFill/>
        </p:spPr>
        <p:txBody>
          <a:bodyPr wrap="square" rtlCol="0">
            <a:spAutoFit/>
          </a:bodyPr>
          <a:lstStyle/>
          <a:p>
            <a:r>
              <a:rPr lang="en-US" dirty="0"/>
              <a:t>S</a:t>
            </a:r>
          </a:p>
        </p:txBody>
      </p:sp>
      <p:sp>
        <p:nvSpPr>
          <p:cNvPr id="26" name="TextBox 25">
            <a:extLst>
              <a:ext uri="{FF2B5EF4-FFF2-40B4-BE49-F238E27FC236}">
                <a16:creationId xmlns:a16="http://schemas.microsoft.com/office/drawing/2014/main" id="{35E7C773-7AE9-4C9D-97D5-58A114C7ABAB}"/>
              </a:ext>
            </a:extLst>
          </p:cNvPr>
          <p:cNvSpPr txBox="1"/>
          <p:nvPr/>
        </p:nvSpPr>
        <p:spPr>
          <a:xfrm>
            <a:off x="8707422" y="4971023"/>
            <a:ext cx="330887" cy="369332"/>
          </a:xfrm>
          <a:prstGeom prst="rect">
            <a:avLst/>
          </a:prstGeom>
          <a:noFill/>
        </p:spPr>
        <p:txBody>
          <a:bodyPr wrap="square" rtlCol="0">
            <a:spAutoFit/>
          </a:bodyPr>
          <a:lstStyle/>
          <a:p>
            <a:r>
              <a:rPr lang="en-US" dirty="0"/>
              <a:t>S</a:t>
            </a:r>
          </a:p>
        </p:txBody>
      </p:sp>
    </p:spTree>
    <p:extLst>
      <p:ext uri="{BB962C8B-B14F-4D97-AF65-F5344CB8AC3E}">
        <p14:creationId xmlns:p14="http://schemas.microsoft.com/office/powerpoint/2010/main" val="41372299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319F42E-D06D-96E6-8CF1-6A9233EEADFF}"/>
              </a:ext>
            </a:extLst>
          </p:cNvPr>
          <p:cNvSpPr txBox="1"/>
          <p:nvPr/>
        </p:nvSpPr>
        <p:spPr>
          <a:xfrm>
            <a:off x="1860176" y="147781"/>
            <a:ext cx="9009529" cy="6263253"/>
          </a:xfrm>
          <a:prstGeom prst="rect">
            <a:avLst/>
          </a:prstGeom>
          <a:noFill/>
        </p:spPr>
        <p:txBody>
          <a:bodyPr wrap="square">
            <a:spAutoFit/>
          </a:bodyPr>
          <a:lstStyle/>
          <a:p>
            <a:r>
              <a:rPr lang="en-US" sz="2800" b="0" i="0" dirty="0">
                <a:solidFill>
                  <a:srgbClr val="374151"/>
                </a:solidFill>
                <a:effectLst/>
                <a:latin typeface="Times New Roman" panose="02020603050405020304" pitchFamily="18" charset="0"/>
                <a:cs typeface="Times New Roman" panose="02020603050405020304" pitchFamily="18" charset="0"/>
              </a:rPr>
              <a:t>An overview of key concepts in computational complexity theory </a:t>
            </a:r>
            <a:r>
              <a:rPr lang="en-US" sz="2400" b="0" i="0" dirty="0">
                <a:solidFill>
                  <a:srgbClr val="374151"/>
                </a:solidFill>
                <a:effectLst/>
                <a:latin typeface="Times New Roman" panose="02020603050405020304" pitchFamily="18" charset="0"/>
                <a:cs typeface="Times New Roman" panose="02020603050405020304" pitchFamily="18" charset="0"/>
              </a:rPr>
              <a:t>related to P (polynomial) class, NP (nondeterministic polynomial time), NP-complete, and NP-hard problems.</a:t>
            </a:r>
          </a:p>
          <a:p>
            <a:endParaRPr lang="en-US" sz="2400" b="1" dirty="0">
              <a:solidFill>
                <a:srgbClr val="374151"/>
              </a:solidFill>
              <a:latin typeface="Times New Roman" panose="02020603050405020304" pitchFamily="18" charset="0"/>
              <a:cs typeface="Times New Roman" panose="02020603050405020304" pitchFamily="18" charset="0"/>
            </a:endParaRPr>
          </a:p>
          <a:p>
            <a:pPr marL="457200" indent="-457200" algn="l">
              <a:spcBef>
                <a:spcPts val="600"/>
              </a:spcBef>
              <a:spcAft>
                <a:spcPts val="600"/>
              </a:spcAft>
              <a:buFont typeface="Arial" panose="020B0604020202020204" pitchFamily="34" charset="0"/>
              <a:buChar char="•"/>
            </a:pPr>
            <a:r>
              <a:rPr lang="en-US" sz="2200" b="1" i="0" dirty="0">
                <a:solidFill>
                  <a:srgbClr val="374151"/>
                </a:solidFill>
                <a:effectLst/>
                <a:latin typeface="Times New Roman" panose="02020603050405020304" pitchFamily="18" charset="0"/>
                <a:cs typeface="Times New Roman" panose="02020603050405020304" pitchFamily="18" charset="0"/>
              </a:rPr>
              <a:t>P (Polynomial) Class:</a:t>
            </a:r>
          </a:p>
          <a:p>
            <a:pPr marL="457200" algn="l">
              <a:spcBef>
                <a:spcPts val="600"/>
              </a:spcBef>
              <a:spcAft>
                <a:spcPts val="600"/>
              </a:spcAft>
            </a:pPr>
            <a:r>
              <a:rPr lang="en-US" sz="2200" b="0" i="0" dirty="0">
                <a:solidFill>
                  <a:srgbClr val="374151"/>
                </a:solidFill>
                <a:effectLst/>
                <a:latin typeface="Times New Roman" panose="02020603050405020304" pitchFamily="18" charset="0"/>
                <a:cs typeface="Times New Roman" panose="02020603050405020304" pitchFamily="18" charset="0"/>
              </a:rPr>
              <a:t>Definition: Problems in P are those for which </a:t>
            </a:r>
            <a:r>
              <a:rPr lang="en-US" sz="2200" b="0" i="0" dirty="0">
                <a:solidFill>
                  <a:srgbClr val="374151"/>
                </a:solidFill>
                <a:effectLst/>
                <a:highlight>
                  <a:srgbClr val="FFFF00"/>
                </a:highlight>
                <a:latin typeface="Times New Roman" panose="02020603050405020304" pitchFamily="18" charset="0"/>
                <a:cs typeface="Times New Roman" panose="02020603050405020304" pitchFamily="18" charset="0"/>
              </a:rPr>
              <a:t>a polynomial-time algorithm exists. (</a:t>
            </a:r>
            <a:r>
              <a:rPr lang="en-US" sz="2200" dirty="0">
                <a:solidFill>
                  <a:srgbClr val="374151"/>
                </a:solidFill>
                <a:highlight>
                  <a:srgbClr val="FFFF00"/>
                </a:highlight>
                <a:latin typeface="Times New Roman" panose="02020603050405020304" pitchFamily="18" charset="0"/>
                <a:cs typeface="Times New Roman" panose="02020603050405020304" pitchFamily="18" charset="0"/>
              </a:rPr>
              <a:t>Equivalently, p</a:t>
            </a:r>
            <a:r>
              <a:rPr lang="en-US" sz="2200" b="0" i="0" dirty="0">
                <a:solidFill>
                  <a:srgbClr val="374151"/>
                </a:solidFill>
                <a:effectLst/>
                <a:highlight>
                  <a:srgbClr val="FFFF00"/>
                </a:highlight>
                <a:latin typeface="Times New Roman" panose="02020603050405020304" pitchFamily="18" charset="0"/>
                <a:cs typeface="Times New Roman" panose="02020603050405020304" pitchFamily="18" charset="0"/>
              </a:rPr>
              <a:t>roblems that belong to the P class can be solved by an algorithm in polynomial time.)</a:t>
            </a:r>
          </a:p>
          <a:p>
            <a:pPr marL="800100" indent="-342900" algn="l">
              <a:spcBef>
                <a:spcPts val="600"/>
              </a:spcBef>
              <a:spcAft>
                <a:spcPts val="600"/>
              </a:spcAft>
              <a:buFont typeface="Arial" panose="020B0604020202020204" pitchFamily="34" charset="0"/>
              <a:buChar char="•"/>
            </a:pPr>
            <a:r>
              <a:rPr lang="en-US" sz="2200" b="0" i="0" dirty="0">
                <a:solidFill>
                  <a:srgbClr val="374151"/>
                </a:solidFill>
                <a:effectLst/>
                <a:latin typeface="Times New Roman" panose="02020603050405020304" pitchFamily="18" charset="0"/>
                <a:cs typeface="Times New Roman" panose="02020603050405020304" pitchFamily="18" charset="0"/>
              </a:rPr>
              <a:t>This means that the time it takes to solve the problem grows at most as a polynomial function of the input size.</a:t>
            </a:r>
          </a:p>
          <a:p>
            <a:pPr marL="800100" indent="-342900" algn="l">
              <a:spcBef>
                <a:spcPts val="600"/>
              </a:spcBef>
              <a:spcAft>
                <a:spcPts val="600"/>
              </a:spcAft>
              <a:buFont typeface="Arial" panose="020B0604020202020204" pitchFamily="34" charset="0"/>
              <a:buChar char="•"/>
            </a:pPr>
            <a:r>
              <a:rPr lang="en-US" sz="2200" b="0" i="0" dirty="0">
                <a:solidFill>
                  <a:srgbClr val="374151"/>
                </a:solidFill>
                <a:effectLst/>
                <a:latin typeface="Times New Roman" panose="02020603050405020304" pitchFamily="18" charset="0"/>
                <a:cs typeface="Times New Roman" panose="02020603050405020304" pitchFamily="18" charset="0"/>
              </a:rPr>
              <a:t>Notation: </a:t>
            </a:r>
            <a:r>
              <a:rPr lang="en-US" sz="2200" b="0" i="0" dirty="0">
                <a:solidFill>
                  <a:srgbClr val="374151"/>
                </a:solidFill>
                <a:effectLst/>
                <a:highlight>
                  <a:srgbClr val="FFFF00"/>
                </a:highlight>
                <a:latin typeface="Times New Roman" panose="02020603050405020304" pitchFamily="18" charset="0"/>
                <a:cs typeface="Times New Roman" panose="02020603050405020304" pitchFamily="18" charset="0"/>
              </a:rPr>
              <a:t>O(</a:t>
            </a:r>
            <a:r>
              <a:rPr lang="en-US" sz="2200" b="0" i="0" dirty="0" err="1">
                <a:solidFill>
                  <a:srgbClr val="374151"/>
                </a:solidFill>
                <a:effectLst/>
                <a:highlight>
                  <a:srgbClr val="FFFF00"/>
                </a:highlight>
                <a:latin typeface="Times New Roman" panose="02020603050405020304" pitchFamily="18" charset="0"/>
                <a:cs typeface="Times New Roman" panose="02020603050405020304" pitchFamily="18" charset="0"/>
              </a:rPr>
              <a:t>n</a:t>
            </a:r>
            <a:r>
              <a:rPr lang="en-US" sz="2200" b="0" i="0" baseline="30000" dirty="0" err="1">
                <a:solidFill>
                  <a:srgbClr val="374151"/>
                </a:solidFill>
                <a:effectLst/>
                <a:highlight>
                  <a:srgbClr val="FFFF00"/>
                </a:highlight>
                <a:latin typeface="Times New Roman" panose="02020603050405020304" pitchFamily="18" charset="0"/>
                <a:cs typeface="Times New Roman" panose="02020603050405020304" pitchFamily="18" charset="0"/>
              </a:rPr>
              <a:t>k</a:t>
            </a:r>
            <a:r>
              <a:rPr lang="en-US" sz="2200" b="0" i="0" dirty="0">
                <a:solidFill>
                  <a:srgbClr val="374151"/>
                </a:solidFill>
                <a:effectLst/>
                <a:highlight>
                  <a:srgbClr val="FFFF00"/>
                </a:highlight>
                <a:latin typeface="Times New Roman" panose="02020603050405020304" pitchFamily="18" charset="0"/>
                <a:cs typeface="Times New Roman" panose="02020603050405020304" pitchFamily="18" charset="0"/>
              </a:rPr>
              <a:t>), </a:t>
            </a:r>
            <a:r>
              <a:rPr lang="en-US" sz="2200" b="0" i="0" dirty="0">
                <a:solidFill>
                  <a:srgbClr val="374151"/>
                </a:solidFill>
                <a:effectLst/>
                <a:latin typeface="Times New Roman" panose="02020603050405020304" pitchFamily="18" charset="0"/>
                <a:cs typeface="Times New Roman" panose="02020603050405020304" pitchFamily="18" charset="0"/>
              </a:rPr>
              <a:t>where n is the input size and k is a constant.</a:t>
            </a:r>
          </a:p>
          <a:p>
            <a:pPr marL="457200" algn="l">
              <a:spcBef>
                <a:spcPts val="600"/>
              </a:spcBef>
              <a:spcAft>
                <a:spcPts val="600"/>
              </a:spcAft>
            </a:pPr>
            <a:r>
              <a:rPr lang="en-US" sz="2200" dirty="0">
                <a:solidFill>
                  <a:srgbClr val="374151"/>
                </a:solidFill>
                <a:latin typeface="Times New Roman" panose="02020603050405020304" pitchFamily="18" charset="0"/>
                <a:cs typeface="Times New Roman" panose="02020603050405020304" pitchFamily="18" charset="0"/>
              </a:rPr>
              <a:t>Formally, a problem is in P if there exists a deterministic Turing machine that can solve it in </a:t>
            </a:r>
            <a:r>
              <a:rPr lang="en-US" sz="2200" b="0" i="0" dirty="0">
                <a:solidFill>
                  <a:srgbClr val="374151"/>
                </a:solidFill>
                <a:effectLst/>
                <a:highlight>
                  <a:srgbClr val="FFFF00"/>
                </a:highlight>
                <a:latin typeface="Times New Roman" panose="02020603050405020304" pitchFamily="18" charset="0"/>
                <a:cs typeface="Times New Roman" panose="02020603050405020304" pitchFamily="18" charset="0"/>
              </a:rPr>
              <a:t>O(</a:t>
            </a:r>
            <a:r>
              <a:rPr lang="en-US" sz="2200" b="0" i="0" dirty="0" err="1">
                <a:solidFill>
                  <a:srgbClr val="374151"/>
                </a:solidFill>
                <a:effectLst/>
                <a:highlight>
                  <a:srgbClr val="FFFF00"/>
                </a:highlight>
                <a:latin typeface="Times New Roman" panose="02020603050405020304" pitchFamily="18" charset="0"/>
                <a:cs typeface="Times New Roman" panose="02020603050405020304" pitchFamily="18" charset="0"/>
              </a:rPr>
              <a:t>n</a:t>
            </a:r>
            <a:r>
              <a:rPr lang="en-US" sz="2200" b="0" i="0" baseline="30000" dirty="0" err="1">
                <a:solidFill>
                  <a:srgbClr val="374151"/>
                </a:solidFill>
                <a:effectLst/>
                <a:highlight>
                  <a:srgbClr val="FFFF00"/>
                </a:highlight>
                <a:latin typeface="Times New Roman" panose="02020603050405020304" pitchFamily="18" charset="0"/>
                <a:cs typeface="Times New Roman" panose="02020603050405020304" pitchFamily="18" charset="0"/>
              </a:rPr>
              <a:t>k</a:t>
            </a:r>
            <a:r>
              <a:rPr lang="en-US" sz="2200" b="0" i="0" dirty="0">
                <a:solidFill>
                  <a:srgbClr val="374151"/>
                </a:solidFill>
                <a:effectLst/>
                <a:highlight>
                  <a:srgbClr val="FFFF00"/>
                </a:highlight>
                <a:latin typeface="Times New Roman" panose="02020603050405020304" pitchFamily="18" charset="0"/>
                <a:cs typeface="Times New Roman" panose="02020603050405020304" pitchFamily="18" charset="0"/>
              </a:rPr>
              <a:t>) time, where n is the input size and k is a constant. </a:t>
            </a:r>
            <a:endParaRPr lang="en-US" sz="2200" b="0" i="0" dirty="0">
              <a:solidFill>
                <a:srgbClr val="374151"/>
              </a:solidFill>
              <a:effectLst/>
              <a:latin typeface="Times New Roman" panose="02020603050405020304" pitchFamily="18" charset="0"/>
              <a:cs typeface="Times New Roman" panose="02020603050405020304" pitchFamily="18" charset="0"/>
            </a:endParaRPr>
          </a:p>
          <a:p>
            <a:pPr marL="457200" algn="l">
              <a:spcBef>
                <a:spcPts val="600"/>
              </a:spcBef>
              <a:spcAft>
                <a:spcPts val="600"/>
              </a:spcAft>
            </a:pPr>
            <a:r>
              <a:rPr lang="en-US" sz="2200" dirty="0">
                <a:solidFill>
                  <a:srgbClr val="374151"/>
                </a:solidFill>
                <a:latin typeface="Times New Roman" panose="02020603050405020304" pitchFamily="18" charset="0"/>
                <a:cs typeface="Times New Roman" panose="02020603050405020304" pitchFamily="18" charset="0"/>
              </a:rPr>
              <a:t>Examples: Sorting algorithms like Merge Sort and Quick Sort and shortest path algorithms like Dijkstra’s algorithm.</a:t>
            </a:r>
            <a:endParaRPr lang="en-US" sz="2200" b="0" i="0" dirty="0">
              <a:solidFill>
                <a:srgbClr val="37415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42316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319F42E-D06D-96E6-8CF1-6A9233EEADFF}"/>
              </a:ext>
            </a:extLst>
          </p:cNvPr>
          <p:cNvSpPr txBox="1"/>
          <p:nvPr/>
        </p:nvSpPr>
        <p:spPr>
          <a:xfrm>
            <a:off x="1475874" y="72929"/>
            <a:ext cx="9372363" cy="6832640"/>
          </a:xfrm>
          <a:prstGeom prst="rect">
            <a:avLst/>
          </a:prstGeom>
          <a:noFill/>
        </p:spPr>
        <p:txBody>
          <a:bodyPr wrap="square">
            <a:spAutoFit/>
          </a:bodyPr>
          <a:lstStyle/>
          <a:p>
            <a:r>
              <a:rPr lang="en-US" sz="2200" b="0" i="0" dirty="0">
                <a:solidFill>
                  <a:srgbClr val="374151"/>
                </a:solidFill>
                <a:effectLst/>
                <a:latin typeface="Times New Roman" panose="02020603050405020304" pitchFamily="18" charset="0"/>
                <a:cs typeface="Times New Roman" panose="02020603050405020304" pitchFamily="18" charset="0"/>
              </a:rPr>
              <a:t>An overview of key concepts in computational complexity theory related to P (polynomial) class, NP (nondeterministic polynomial time), NP-complete, and NP-hard problems.</a:t>
            </a:r>
          </a:p>
          <a:p>
            <a:pPr marL="457200" algn="l"/>
            <a:endParaRPr lang="en-US" sz="2200" b="0" i="0" dirty="0">
              <a:solidFill>
                <a:srgbClr val="374151"/>
              </a:solidFill>
              <a:effectLst/>
              <a:latin typeface="Times New Roman" panose="02020603050405020304" pitchFamily="18" charset="0"/>
              <a:cs typeface="Times New Roman" panose="02020603050405020304" pitchFamily="18" charset="0"/>
            </a:endParaRPr>
          </a:p>
          <a:p>
            <a:pPr marL="457200" indent="-457200" algn="l">
              <a:buFont typeface="Arial" panose="020B0604020202020204" pitchFamily="34" charset="0"/>
              <a:buChar char="•"/>
            </a:pPr>
            <a:r>
              <a:rPr lang="en-US" sz="2200" b="1" i="0" dirty="0">
                <a:solidFill>
                  <a:srgbClr val="374151"/>
                </a:solidFill>
                <a:effectLst/>
                <a:latin typeface="Times New Roman" panose="02020603050405020304" pitchFamily="18" charset="0"/>
                <a:cs typeface="Times New Roman" panose="02020603050405020304" pitchFamily="18" charset="0"/>
              </a:rPr>
              <a:t>NP (Nondeterministic Polynomial) Time:</a:t>
            </a:r>
            <a:endParaRPr lang="en-US" sz="2200" b="0" i="0" dirty="0">
              <a:solidFill>
                <a:srgbClr val="374151"/>
              </a:solidFill>
              <a:effectLst/>
              <a:latin typeface="Times New Roman" panose="02020603050405020304" pitchFamily="18" charset="0"/>
              <a:cs typeface="Times New Roman" panose="02020603050405020304" pitchFamily="18" charset="0"/>
            </a:endParaRPr>
          </a:p>
          <a:p>
            <a:pPr lvl="1" algn="l"/>
            <a:r>
              <a:rPr lang="en-US" sz="2200" b="0" i="0" dirty="0">
                <a:solidFill>
                  <a:srgbClr val="374151"/>
                </a:solidFill>
                <a:effectLst/>
                <a:latin typeface="Times New Roman" panose="02020603050405020304" pitchFamily="18" charset="0"/>
                <a:cs typeface="Times New Roman" panose="02020603050405020304" pitchFamily="18" charset="0"/>
              </a:rPr>
              <a:t>Definition: NP </a:t>
            </a:r>
            <a:r>
              <a:rPr lang="en-US" sz="2200" dirty="0">
                <a:solidFill>
                  <a:srgbClr val="374151"/>
                </a:solidFill>
                <a:latin typeface="Times New Roman" panose="02020603050405020304" pitchFamily="18" charset="0"/>
                <a:cs typeface="Times New Roman" panose="02020603050405020304" pitchFamily="18" charset="0"/>
              </a:rPr>
              <a:t>is</a:t>
            </a:r>
            <a:r>
              <a:rPr lang="en-US" sz="2200" b="0" i="0" dirty="0">
                <a:solidFill>
                  <a:srgbClr val="374151"/>
                </a:solidFill>
                <a:effectLst/>
                <a:latin typeface="Times New Roman" panose="02020603050405020304" pitchFamily="18" charset="0"/>
                <a:cs typeface="Times New Roman" panose="02020603050405020304" pitchFamily="18" charset="0"/>
              </a:rPr>
              <a:t> the class of problems for which </a:t>
            </a:r>
            <a:r>
              <a:rPr lang="en-US" sz="2200" b="0" i="0" dirty="0">
                <a:solidFill>
                  <a:srgbClr val="374151"/>
                </a:solidFill>
                <a:effectLst/>
                <a:highlight>
                  <a:srgbClr val="FFFF00"/>
                </a:highlight>
                <a:latin typeface="Times New Roman" panose="02020603050405020304" pitchFamily="18" charset="0"/>
                <a:cs typeface="Times New Roman" panose="02020603050405020304" pitchFamily="18" charset="0"/>
              </a:rPr>
              <a:t>a </a:t>
            </a:r>
            <a:r>
              <a:rPr lang="en-US" sz="2200" b="0" i="1" dirty="0">
                <a:solidFill>
                  <a:srgbClr val="374151"/>
                </a:solidFill>
                <a:effectLst/>
                <a:highlight>
                  <a:srgbClr val="FFFF00"/>
                </a:highlight>
                <a:latin typeface="Times New Roman" panose="02020603050405020304" pitchFamily="18" charset="0"/>
                <a:cs typeface="Times New Roman" panose="02020603050405020304" pitchFamily="18" charset="0"/>
              </a:rPr>
              <a:t>given</a:t>
            </a:r>
            <a:r>
              <a:rPr lang="en-US" sz="2200" b="0" i="0" dirty="0">
                <a:solidFill>
                  <a:srgbClr val="374151"/>
                </a:solidFill>
                <a:effectLst/>
                <a:highlight>
                  <a:srgbClr val="FFFF00"/>
                </a:highlight>
                <a:latin typeface="Times New Roman" panose="02020603050405020304" pitchFamily="18" charset="0"/>
                <a:cs typeface="Times New Roman" panose="02020603050405020304" pitchFamily="18" charset="0"/>
              </a:rPr>
              <a:t> solution can be verified quickly (in polynomial time).</a:t>
            </a:r>
          </a:p>
          <a:p>
            <a:pPr lvl="1" algn="l">
              <a:spcBef>
                <a:spcPts val="1200"/>
              </a:spcBef>
            </a:pPr>
            <a:r>
              <a:rPr lang="en-US" sz="2200" b="0" i="0" dirty="0">
                <a:solidFill>
                  <a:srgbClr val="374151"/>
                </a:solidFill>
                <a:effectLst/>
                <a:latin typeface="Times New Roman" panose="02020603050405020304" pitchFamily="18" charset="0"/>
                <a:cs typeface="Times New Roman" panose="02020603050405020304" pitchFamily="18" charset="0"/>
              </a:rPr>
              <a:t>Formally, a problem is in NP if there exists a nondeterministic Turing machine that can verify a </a:t>
            </a:r>
            <a:r>
              <a:rPr lang="en-US" sz="2200" b="1" i="1" dirty="0">
                <a:solidFill>
                  <a:srgbClr val="374151"/>
                </a:solidFill>
                <a:effectLst/>
                <a:latin typeface="Times New Roman" panose="02020603050405020304" pitchFamily="18" charset="0"/>
                <a:cs typeface="Times New Roman" panose="02020603050405020304" pitchFamily="18" charset="0"/>
              </a:rPr>
              <a:t>given</a:t>
            </a:r>
            <a:r>
              <a:rPr lang="en-US" sz="2200" b="0" i="0" dirty="0">
                <a:solidFill>
                  <a:srgbClr val="374151"/>
                </a:solidFill>
                <a:effectLst/>
                <a:latin typeface="Times New Roman" panose="02020603050405020304" pitchFamily="18" charset="0"/>
                <a:cs typeface="Times New Roman" panose="02020603050405020304" pitchFamily="18" charset="0"/>
              </a:rPr>
              <a:t> solution in </a:t>
            </a:r>
            <a:r>
              <a:rPr lang="en-US" sz="2200" b="0" i="0" dirty="0">
                <a:solidFill>
                  <a:srgbClr val="374151"/>
                </a:solidFill>
                <a:effectLst/>
                <a:highlight>
                  <a:srgbClr val="FFFF00"/>
                </a:highlight>
                <a:latin typeface="Times New Roman" panose="02020603050405020304" pitchFamily="18" charset="0"/>
                <a:cs typeface="Times New Roman" panose="02020603050405020304" pitchFamily="18" charset="0"/>
              </a:rPr>
              <a:t>O(</a:t>
            </a:r>
            <a:r>
              <a:rPr lang="en-US" sz="2200" b="0" i="0" dirty="0" err="1">
                <a:solidFill>
                  <a:srgbClr val="374151"/>
                </a:solidFill>
                <a:effectLst/>
                <a:highlight>
                  <a:srgbClr val="FFFF00"/>
                </a:highlight>
                <a:latin typeface="Times New Roman" panose="02020603050405020304" pitchFamily="18" charset="0"/>
                <a:cs typeface="Times New Roman" panose="02020603050405020304" pitchFamily="18" charset="0"/>
              </a:rPr>
              <a:t>n</a:t>
            </a:r>
            <a:r>
              <a:rPr lang="en-US" sz="2200" b="0" i="0" baseline="30000" dirty="0" err="1">
                <a:solidFill>
                  <a:srgbClr val="374151"/>
                </a:solidFill>
                <a:effectLst/>
                <a:highlight>
                  <a:srgbClr val="FFFF00"/>
                </a:highlight>
                <a:latin typeface="Times New Roman" panose="02020603050405020304" pitchFamily="18" charset="0"/>
                <a:cs typeface="Times New Roman" panose="02020603050405020304" pitchFamily="18" charset="0"/>
              </a:rPr>
              <a:t>k</a:t>
            </a:r>
            <a:r>
              <a:rPr lang="en-US" sz="2200" b="0" i="0" dirty="0">
                <a:solidFill>
                  <a:srgbClr val="374151"/>
                </a:solidFill>
                <a:effectLst/>
                <a:highlight>
                  <a:srgbClr val="FFFF00"/>
                </a:highlight>
                <a:latin typeface="Times New Roman" panose="02020603050405020304" pitchFamily="18" charset="0"/>
                <a:cs typeface="Times New Roman" panose="02020603050405020304" pitchFamily="18" charset="0"/>
              </a:rPr>
              <a:t>)</a:t>
            </a:r>
            <a:r>
              <a:rPr lang="en-US" sz="2200" b="0" i="0" dirty="0">
                <a:solidFill>
                  <a:srgbClr val="374151"/>
                </a:solidFill>
                <a:effectLst/>
                <a:latin typeface="Times New Roman" panose="02020603050405020304" pitchFamily="18" charset="0"/>
                <a:cs typeface="Times New Roman" panose="02020603050405020304" pitchFamily="18" charset="0"/>
              </a:rPr>
              <a:t> time.</a:t>
            </a:r>
          </a:p>
          <a:p>
            <a:pPr marL="800100" lvl="1" indent="-342900">
              <a:spcBef>
                <a:spcPts val="1200"/>
              </a:spcBef>
              <a:buFont typeface="Arial" panose="020B0604020202020204" pitchFamily="34" charset="0"/>
              <a:buChar char="•"/>
            </a:pPr>
            <a:r>
              <a:rPr lang="en-US" sz="2200" dirty="0">
                <a:solidFill>
                  <a:srgbClr val="374151"/>
                </a:solidFill>
                <a:highlight>
                  <a:srgbClr val="FFFF00"/>
                </a:highlight>
                <a:latin typeface="Times New Roman" panose="02020603050405020304" pitchFamily="18" charset="0"/>
                <a:cs typeface="Times New Roman" panose="02020603050405020304" pitchFamily="18" charset="0"/>
              </a:rPr>
              <a:t>This means that the solution verification process is polynomial. </a:t>
            </a:r>
            <a:r>
              <a:rPr lang="en-US" sz="2200" dirty="0">
                <a:solidFill>
                  <a:srgbClr val="374151"/>
                </a:solidFill>
                <a:latin typeface="Times New Roman" panose="02020603050405020304" pitchFamily="18" charset="0"/>
                <a:cs typeface="Times New Roman" panose="02020603050405020304" pitchFamily="18" charset="0"/>
              </a:rPr>
              <a:t>It also implies that a nondeterministic Turing machine can solve the problem (can check a guess solution) in polynomial time.</a:t>
            </a:r>
            <a:endParaRPr lang="en-US" sz="2200" b="0" i="0" dirty="0">
              <a:solidFill>
                <a:srgbClr val="374151"/>
              </a:solidFill>
              <a:effectLst/>
              <a:latin typeface="Times New Roman" panose="02020603050405020304" pitchFamily="18" charset="0"/>
              <a:cs typeface="Times New Roman" panose="02020603050405020304" pitchFamily="18" charset="0"/>
            </a:endParaRPr>
          </a:p>
          <a:p>
            <a:pPr marL="800100" lvl="1" indent="-342900">
              <a:spcBef>
                <a:spcPts val="1200"/>
              </a:spcBef>
              <a:buFont typeface="Arial" panose="020B0604020202020204" pitchFamily="34" charset="0"/>
              <a:buChar char="•"/>
            </a:pPr>
            <a:r>
              <a:rPr lang="en-US" sz="2200" i="1" dirty="0">
                <a:highlight>
                  <a:srgbClr val="FFFF00"/>
                </a:highlight>
                <a:latin typeface="Times New Roman" panose="02020603050405020304" pitchFamily="18" charset="0"/>
                <a:cs typeface="Times New Roman" panose="02020603050405020304" pitchFamily="18" charset="0"/>
              </a:rPr>
              <a:t>Nondeterministic</a:t>
            </a:r>
            <a:r>
              <a:rPr lang="en-US" sz="2200" dirty="0">
                <a:highlight>
                  <a:srgbClr val="FFFF00"/>
                </a:highlight>
                <a:latin typeface="Times New Roman" panose="02020603050405020304" pitchFamily="18" charset="0"/>
                <a:cs typeface="Times New Roman" panose="02020603050405020304" pitchFamily="18" charset="0"/>
              </a:rPr>
              <a:t> means that a "</a:t>
            </a:r>
            <a:r>
              <a:rPr lang="en-US" sz="2200" b="1" i="1" dirty="0">
                <a:highlight>
                  <a:srgbClr val="FFFF00"/>
                </a:highlight>
                <a:latin typeface="Times New Roman" panose="02020603050405020304" pitchFamily="18" charset="0"/>
                <a:cs typeface="Times New Roman" panose="02020603050405020304" pitchFamily="18" charset="0"/>
              </a:rPr>
              <a:t>guess</a:t>
            </a:r>
            <a:r>
              <a:rPr lang="en-US" sz="2200" dirty="0">
                <a:highlight>
                  <a:srgbClr val="FFFF00"/>
                </a:highlight>
                <a:latin typeface="Times New Roman" panose="02020603050405020304" pitchFamily="18" charset="0"/>
                <a:cs typeface="Times New Roman" panose="02020603050405020304" pitchFamily="18" charset="0"/>
              </a:rPr>
              <a:t>" </a:t>
            </a:r>
            <a:r>
              <a:rPr lang="en-US" sz="2200" i="1" dirty="0">
                <a:highlight>
                  <a:srgbClr val="FFFF00"/>
                </a:highlight>
                <a:latin typeface="Times New Roman" panose="02020603050405020304" pitchFamily="18" charset="0"/>
                <a:cs typeface="Times New Roman" panose="02020603050405020304" pitchFamily="18" charset="0"/>
              </a:rPr>
              <a:t>for a solution </a:t>
            </a:r>
            <a:r>
              <a:rPr lang="en-US" sz="2200" dirty="0">
                <a:highlight>
                  <a:srgbClr val="FFFF00"/>
                </a:highlight>
                <a:latin typeface="Times New Roman" panose="02020603050405020304" pitchFamily="18" charset="0"/>
                <a:cs typeface="Times New Roman" panose="02020603050405020304" pitchFamily="18" charset="0"/>
              </a:rPr>
              <a:t>could be checked quickly, but </a:t>
            </a:r>
            <a:r>
              <a:rPr lang="en-US" sz="2200" b="1" i="1" dirty="0">
                <a:highlight>
                  <a:srgbClr val="FFFF00"/>
                </a:highlight>
                <a:latin typeface="Times New Roman" panose="02020603050405020304" pitchFamily="18" charset="0"/>
                <a:cs typeface="Times New Roman" panose="02020603050405020304" pitchFamily="18" charset="0"/>
              </a:rPr>
              <a:t>finding</a:t>
            </a:r>
            <a:r>
              <a:rPr lang="en-US" sz="2200" dirty="0">
                <a:highlight>
                  <a:srgbClr val="FFFF00"/>
                </a:highlight>
                <a:latin typeface="Times New Roman" panose="02020603050405020304" pitchFamily="18" charset="0"/>
                <a:cs typeface="Times New Roman" panose="02020603050405020304" pitchFamily="18" charset="0"/>
              </a:rPr>
              <a:t> </a:t>
            </a:r>
            <a:r>
              <a:rPr lang="en-US" sz="2200" i="1" dirty="0">
                <a:highlight>
                  <a:srgbClr val="FFFF00"/>
                </a:highlight>
                <a:latin typeface="Times New Roman" panose="02020603050405020304" pitchFamily="18" charset="0"/>
                <a:cs typeface="Times New Roman" panose="02020603050405020304" pitchFamily="18" charset="0"/>
              </a:rPr>
              <a:t>that solution </a:t>
            </a:r>
            <a:r>
              <a:rPr lang="en-US" sz="2200" dirty="0">
                <a:highlight>
                  <a:srgbClr val="FFFF00"/>
                </a:highlight>
                <a:latin typeface="Times New Roman" panose="02020603050405020304" pitchFamily="18" charset="0"/>
                <a:cs typeface="Times New Roman" panose="02020603050405020304" pitchFamily="18" charset="0"/>
              </a:rPr>
              <a:t>might not be quick. </a:t>
            </a:r>
          </a:p>
          <a:p>
            <a:pPr marL="800100" lvl="1" indent="-342900">
              <a:spcBef>
                <a:spcPts val="1200"/>
              </a:spcBef>
              <a:buFont typeface="Arial" panose="020B0604020202020204" pitchFamily="34" charset="0"/>
              <a:buChar char="•"/>
            </a:pPr>
            <a:r>
              <a:rPr lang="en-US" sz="2400" b="0" i="0" dirty="0">
                <a:solidFill>
                  <a:srgbClr val="374151"/>
                </a:solidFill>
                <a:effectLst/>
                <a:latin typeface="Times New Roman" panose="02020603050405020304" pitchFamily="18" charset="0"/>
                <a:cs typeface="Times New Roman" panose="02020603050405020304" pitchFamily="18" charset="0"/>
              </a:rPr>
              <a:t>E</a:t>
            </a:r>
            <a:r>
              <a:rPr lang="en-US" sz="2200" b="0" i="0" dirty="0">
                <a:solidFill>
                  <a:srgbClr val="374151"/>
                </a:solidFill>
                <a:effectLst/>
                <a:latin typeface="Times New Roman" panose="02020603050405020304" pitchFamily="18" charset="0"/>
                <a:cs typeface="Times New Roman" panose="02020603050405020304" pitchFamily="18" charset="0"/>
              </a:rPr>
              <a:t>xample: Satisfiability problems like the Boolean satisfiability problem (SAT). </a:t>
            </a:r>
            <a:r>
              <a:rPr lang="en-US" sz="2200" dirty="0">
                <a:latin typeface="Times New Roman" panose="02020603050405020304" pitchFamily="18" charset="0"/>
                <a:cs typeface="Times New Roman" panose="02020603050405020304" pitchFamily="18" charset="0"/>
              </a:rPr>
              <a:t>Consider the following Boolean formula in </a:t>
            </a:r>
            <a:r>
              <a:rPr lang="en-US" sz="2200" b="1" dirty="0">
                <a:latin typeface="Times New Roman" panose="02020603050405020304" pitchFamily="18" charset="0"/>
                <a:cs typeface="Times New Roman" panose="02020603050405020304" pitchFamily="18" charset="0"/>
              </a:rPr>
              <a:t>Conjunctive Normal Form (CNF)</a:t>
            </a:r>
            <a:r>
              <a:rPr lang="en-US" sz="2200" dirty="0">
                <a:latin typeface="Times New Roman" panose="02020603050405020304" pitchFamily="18" charset="0"/>
                <a:cs typeface="Times New Roman" panose="02020603050405020304" pitchFamily="18" charset="0"/>
              </a:rPr>
              <a:t>: Assign values to the variables, evaluate all the clauses true;</a:t>
            </a:r>
          </a:p>
          <a:p>
            <a:r>
              <a:rPr lang="en-US" sz="2200" dirty="0">
                <a:latin typeface="Times New Roman" panose="02020603050405020304" pitchFamily="18" charset="0"/>
                <a:cs typeface="Times New Roman" panose="02020603050405020304" pitchFamily="18" charset="0"/>
              </a:rPr>
              <a:t>		(x</a:t>
            </a:r>
            <a:r>
              <a:rPr lang="en-US" sz="2200" baseline="-25000" dirty="0">
                <a:latin typeface="Times New Roman" panose="02020603050405020304" pitchFamily="18" charset="0"/>
                <a:cs typeface="Times New Roman" panose="02020603050405020304" pitchFamily="18" charset="0"/>
              </a:rPr>
              <a:t>1 </a:t>
            </a:r>
            <a:r>
              <a:rPr lang="en-US" sz="2200" dirty="0">
                <a:latin typeface="Times New Roman" panose="02020603050405020304" pitchFamily="18" charset="0"/>
                <a:cs typeface="Times New Roman" panose="02020603050405020304" pitchFamily="18" charset="0"/>
              </a:rPr>
              <a:t>∨ ¬x</a:t>
            </a:r>
            <a:r>
              <a:rPr lang="en-US" sz="2200" baseline="-25000" dirty="0">
                <a:latin typeface="Times New Roman" panose="02020603050405020304" pitchFamily="18" charset="0"/>
                <a:cs typeface="Times New Roman" panose="02020603050405020304" pitchFamily="18" charset="0"/>
              </a:rPr>
              <a:t>2</a:t>
            </a:r>
            <a:r>
              <a:rPr lang="en-US" sz="2200" dirty="0">
                <a:latin typeface="Times New Roman" panose="02020603050405020304" pitchFamily="18" charset="0"/>
                <a:cs typeface="Times New Roman" panose="02020603050405020304" pitchFamily="18" charset="0"/>
              </a:rPr>
              <a:t>) ∧ (¬x</a:t>
            </a:r>
            <a:r>
              <a:rPr lang="en-US" sz="2200" baseline="-25000" dirty="0">
                <a:latin typeface="Times New Roman" panose="02020603050405020304" pitchFamily="18" charset="0"/>
                <a:cs typeface="Times New Roman" panose="02020603050405020304" pitchFamily="18" charset="0"/>
              </a:rPr>
              <a:t>1 </a:t>
            </a:r>
            <a:r>
              <a:rPr lang="en-US" sz="2200" dirty="0">
                <a:latin typeface="Times New Roman" panose="02020603050405020304" pitchFamily="18" charset="0"/>
                <a:cs typeface="Times New Roman" panose="02020603050405020304" pitchFamily="18" charset="0"/>
              </a:rPr>
              <a:t>∨ x</a:t>
            </a:r>
            <a:r>
              <a:rPr lang="en-US" sz="2200" baseline="-25000" dirty="0">
                <a:latin typeface="Times New Roman" panose="02020603050405020304" pitchFamily="18" charset="0"/>
                <a:cs typeface="Times New Roman" panose="02020603050405020304" pitchFamily="18" charset="0"/>
              </a:rPr>
              <a:t>3</a:t>
            </a:r>
            <a:r>
              <a:rPr lang="en-US" sz="2200" dirty="0">
                <a:latin typeface="Times New Roman" panose="02020603050405020304" pitchFamily="18" charset="0"/>
                <a:cs typeface="Times New Roman" panose="02020603050405020304" pitchFamily="18" charset="0"/>
              </a:rPr>
              <a:t>) ∧ (x</a:t>
            </a:r>
            <a:r>
              <a:rPr lang="en-US" sz="2200" baseline="-25000" dirty="0">
                <a:latin typeface="Times New Roman" panose="02020603050405020304" pitchFamily="18" charset="0"/>
                <a:cs typeface="Times New Roman" panose="02020603050405020304" pitchFamily="18" charset="0"/>
              </a:rPr>
              <a:t>2 </a:t>
            </a:r>
            <a:r>
              <a:rPr lang="en-US" sz="2200" dirty="0">
                <a:latin typeface="Times New Roman" panose="02020603050405020304" pitchFamily="18" charset="0"/>
                <a:cs typeface="Times New Roman" panose="02020603050405020304" pitchFamily="18" charset="0"/>
              </a:rPr>
              <a:t>∨ ¬x</a:t>
            </a:r>
            <a:r>
              <a:rPr lang="en-US" sz="2200" baseline="-25000" dirty="0">
                <a:latin typeface="Times New Roman" panose="02020603050405020304" pitchFamily="18" charset="0"/>
                <a:cs typeface="Times New Roman" panose="02020603050405020304" pitchFamily="18" charset="0"/>
              </a:rPr>
              <a:t>3</a:t>
            </a:r>
            <a:r>
              <a:rPr lang="en-US" sz="2200" dirty="0">
                <a:latin typeface="Times New Roman" panose="02020603050405020304" pitchFamily="18" charset="0"/>
                <a:cs typeface="Times New Roman" panose="02020603050405020304" pitchFamily="18" charset="0"/>
              </a:rPr>
              <a:t>)</a:t>
            </a:r>
            <a:endParaRPr lang="en-US" sz="2200" b="0" i="0" dirty="0">
              <a:solidFill>
                <a:srgbClr val="37415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5850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375CC42-DCC4-756A-27E3-DD440EF6D43E}"/>
              </a:ext>
            </a:extLst>
          </p:cNvPr>
          <p:cNvSpPr txBox="1"/>
          <p:nvPr/>
        </p:nvSpPr>
        <p:spPr>
          <a:xfrm>
            <a:off x="1437874" y="163860"/>
            <a:ext cx="9076765" cy="6694140"/>
          </a:xfrm>
          <a:prstGeom prst="rect">
            <a:avLst/>
          </a:prstGeom>
          <a:noFill/>
        </p:spPr>
        <p:txBody>
          <a:bodyPr wrap="square">
            <a:spAutoFit/>
          </a:bodyPr>
          <a:lstStyle/>
          <a:p>
            <a:r>
              <a:rPr lang="en-US" sz="2200" b="0" i="0" dirty="0">
                <a:solidFill>
                  <a:srgbClr val="374151"/>
                </a:solidFill>
                <a:effectLst/>
                <a:latin typeface="Times New Roman" panose="02020603050405020304" pitchFamily="18" charset="0"/>
                <a:cs typeface="Times New Roman" panose="02020603050405020304" pitchFamily="18" charset="0"/>
              </a:rPr>
              <a:t>An overview of key concepts in computational complexity theory related to P (polynomial) class, NP (nondeterministic polynomial time), NP-complete, and NP-hard problems.</a:t>
            </a:r>
          </a:p>
          <a:p>
            <a:endParaRPr lang="en-US" sz="2200" b="0" i="0" dirty="0">
              <a:solidFill>
                <a:srgbClr val="374151"/>
              </a:solidFill>
              <a:effectLst/>
              <a:latin typeface="Times New Roman" panose="02020603050405020304" pitchFamily="18" charset="0"/>
              <a:cs typeface="Times New Roman" panose="02020603050405020304" pitchFamily="18" charset="0"/>
            </a:endParaRPr>
          </a:p>
          <a:p>
            <a:pPr>
              <a:spcBef>
                <a:spcPts val="600"/>
              </a:spcBef>
              <a:spcAft>
                <a:spcPts val="600"/>
              </a:spcAft>
            </a:pPr>
            <a:r>
              <a:rPr lang="en-US" sz="2200" b="1" dirty="0">
                <a:latin typeface="Times New Roman" panose="02020603050405020304" pitchFamily="18" charset="0"/>
                <a:cs typeface="Times New Roman" panose="02020603050405020304" pitchFamily="18" charset="0"/>
              </a:rPr>
              <a:t>NP-Hard Problems:</a:t>
            </a:r>
          </a:p>
          <a:p>
            <a:pPr marL="457200" indent="-457200">
              <a:spcBef>
                <a:spcPts val="600"/>
              </a:spcBef>
              <a:spcAft>
                <a:spcPts val="600"/>
              </a:spcAft>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Definition: NP-hard problems are at least as hard as the hardest problems in NP. (i.e., solving an NP-hard problem is at least as difficult as solving any problem in NP)</a:t>
            </a:r>
          </a:p>
          <a:p>
            <a:pPr marL="457200" indent="-457200">
              <a:spcBef>
                <a:spcPts val="600"/>
              </a:spcBef>
              <a:spcAft>
                <a:spcPts val="600"/>
              </a:spcAft>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Formally, </a:t>
            </a:r>
            <a:r>
              <a:rPr lang="en-US" sz="2200" dirty="0">
                <a:highlight>
                  <a:srgbClr val="FFFF00"/>
                </a:highlight>
                <a:latin typeface="Times New Roman" panose="02020603050405020304" pitchFamily="18" charset="0"/>
                <a:cs typeface="Times New Roman" panose="02020603050405020304" pitchFamily="18" charset="0"/>
              </a:rPr>
              <a:t>any problem in NP can be polynomial-time </a:t>
            </a:r>
            <a:r>
              <a:rPr lang="en-US" sz="2200" i="1" dirty="0">
                <a:highlight>
                  <a:srgbClr val="FFFF00"/>
                </a:highlight>
                <a:latin typeface="Times New Roman" panose="02020603050405020304" pitchFamily="18" charset="0"/>
                <a:cs typeface="Times New Roman" panose="02020603050405020304" pitchFamily="18" charset="0"/>
              </a:rPr>
              <a:t>reduced</a:t>
            </a:r>
            <a:r>
              <a:rPr lang="en-US" sz="2200" dirty="0">
                <a:highlight>
                  <a:srgbClr val="FFFF00"/>
                </a:highlight>
                <a:latin typeface="Times New Roman" panose="02020603050405020304" pitchFamily="18" charset="0"/>
                <a:cs typeface="Times New Roman" panose="02020603050405020304" pitchFamily="18" charset="0"/>
              </a:rPr>
              <a:t> to an NP-hard problem. </a:t>
            </a:r>
          </a:p>
          <a:p>
            <a:pPr marL="457200" indent="-457200">
              <a:spcBef>
                <a:spcPts val="600"/>
              </a:spcBef>
              <a:spcAft>
                <a:spcPts val="600"/>
              </a:spcAft>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This means that if you had a polynomial-time solution to an NP-hard problem, you could use it to solve any NP problem efficiently.</a:t>
            </a:r>
          </a:p>
          <a:p>
            <a:pPr marL="457200" indent="-457200">
              <a:spcBef>
                <a:spcPts val="600"/>
              </a:spcBef>
              <a:spcAft>
                <a:spcPts val="600"/>
              </a:spcAft>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However, unlike NP-complete problems, NP-hard problems do not have to be in NP, meaning they do not have to have solutions that can be verified in polynomial time.</a:t>
            </a:r>
          </a:p>
          <a:p>
            <a:pPr marL="457200" indent="-457200">
              <a:spcBef>
                <a:spcPts val="600"/>
              </a:spcBef>
              <a:spcAft>
                <a:spcPts val="600"/>
              </a:spcAft>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Example: The Halting Problem, some optimization problems where the verification of a solution is not necessarily polynomial.</a:t>
            </a:r>
          </a:p>
        </p:txBody>
      </p:sp>
    </p:spTree>
    <p:extLst>
      <p:ext uri="{BB962C8B-B14F-4D97-AF65-F5344CB8AC3E}">
        <p14:creationId xmlns:p14="http://schemas.microsoft.com/office/powerpoint/2010/main" val="11996857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AFE9B9A-E0F1-0E16-DC24-F93AB38B1539}"/>
              </a:ext>
            </a:extLst>
          </p:cNvPr>
          <p:cNvSpPr txBox="1"/>
          <p:nvPr/>
        </p:nvSpPr>
        <p:spPr>
          <a:xfrm>
            <a:off x="1376406" y="406873"/>
            <a:ext cx="9214597" cy="6232475"/>
          </a:xfrm>
          <a:prstGeom prst="rect">
            <a:avLst/>
          </a:prstGeom>
          <a:noFill/>
        </p:spPr>
        <p:txBody>
          <a:bodyPr wrap="square">
            <a:spAutoFit/>
          </a:bodyPr>
          <a:lstStyle/>
          <a:p>
            <a:r>
              <a:rPr lang="en-US" sz="2200" b="0" i="0" dirty="0">
                <a:solidFill>
                  <a:srgbClr val="374151"/>
                </a:solidFill>
                <a:effectLst/>
                <a:latin typeface="Times New Roman" panose="02020603050405020304" pitchFamily="18" charset="0"/>
                <a:cs typeface="Times New Roman" panose="02020603050405020304" pitchFamily="18" charset="0"/>
              </a:rPr>
              <a:t>An overview of key concepts in computational complexity theory related to P (polynomial) class, NP (nondeterministic polynomial time), NP-complete, and NP-hard problems.</a:t>
            </a:r>
          </a:p>
          <a:p>
            <a:endParaRPr lang="en-US" sz="2200" b="0" i="0" dirty="0">
              <a:solidFill>
                <a:srgbClr val="374151"/>
              </a:solidFill>
              <a:effectLst/>
              <a:latin typeface="Times New Roman" panose="02020603050405020304" pitchFamily="18" charset="0"/>
              <a:cs typeface="Times New Roman" panose="02020603050405020304" pitchFamily="18" charset="0"/>
            </a:endParaRPr>
          </a:p>
          <a:p>
            <a:pPr>
              <a:spcAft>
                <a:spcPts val="600"/>
              </a:spcAft>
            </a:pPr>
            <a:r>
              <a:rPr lang="en-US" sz="2200" b="1" dirty="0">
                <a:latin typeface="Times New Roman" panose="02020603050405020304" pitchFamily="18" charset="0"/>
                <a:cs typeface="Times New Roman" panose="02020603050405020304" pitchFamily="18" charset="0"/>
              </a:rPr>
              <a:t>NP-Complete Problems:</a:t>
            </a:r>
          </a:p>
          <a:p>
            <a:pPr marL="403225" indent="-403225">
              <a:spcAft>
                <a:spcPts val="600"/>
              </a:spcAft>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Definition: NP-complete problems are a subset of NP problems that are both in NP and as hard as any problem in NP. </a:t>
            </a:r>
          </a:p>
          <a:p>
            <a:pPr marL="914400" indent="-512763">
              <a:spcAft>
                <a:spcPts val="600"/>
              </a:spcAft>
              <a:buFont typeface="Arial" panose="020B0604020202020204" pitchFamily="34" charset="0"/>
              <a:buChar char="•"/>
            </a:pPr>
            <a:r>
              <a:rPr lang="en-US" sz="2200" dirty="0">
                <a:highlight>
                  <a:srgbClr val="FFFF00"/>
                </a:highlight>
                <a:latin typeface="Times New Roman" panose="02020603050405020304" pitchFamily="18" charset="0"/>
                <a:cs typeface="Times New Roman" panose="02020603050405020304" pitchFamily="18" charset="0"/>
              </a:rPr>
              <a:t>NP-Completeness: A problem is NP-complete if it is both in NP (it can verify a solution in polynomial time), and NP-hard (at least as hard as any other NP problem).</a:t>
            </a:r>
          </a:p>
          <a:p>
            <a:pPr marL="914400" indent="-512763">
              <a:spcAft>
                <a:spcPts val="600"/>
              </a:spcAft>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In other words, if any NP-complete problem can be solved in polynomial time, then all problems in NP can also be solved in polynomial time.</a:t>
            </a:r>
          </a:p>
          <a:p>
            <a:pPr marL="914400" indent="-512763">
              <a:spcAft>
                <a:spcPts val="600"/>
              </a:spcAft>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Example: Traveling Salesperson Problem (TSP), SAT, Hamiltonian Cycle</a:t>
            </a:r>
          </a:p>
          <a:p>
            <a:pPr marL="457200" indent="-457200">
              <a:spcAft>
                <a:spcPts val="600"/>
              </a:spcAft>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NP-Hardness: A problem X is NP-hard if every problem in NP can be transformed (reduced) to X in polynomial time.</a:t>
            </a:r>
          </a:p>
        </p:txBody>
      </p:sp>
    </p:spTree>
    <p:extLst>
      <p:ext uri="{BB962C8B-B14F-4D97-AF65-F5344CB8AC3E}">
        <p14:creationId xmlns:p14="http://schemas.microsoft.com/office/powerpoint/2010/main" val="16019937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9D83369-18CB-EEEB-D378-4F5F3E01593A}"/>
              </a:ext>
            </a:extLst>
          </p:cNvPr>
          <p:cNvSpPr txBox="1"/>
          <p:nvPr/>
        </p:nvSpPr>
        <p:spPr>
          <a:xfrm>
            <a:off x="1758204" y="923434"/>
            <a:ext cx="9107020" cy="5370701"/>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Relationships Between Classes:</a:t>
            </a:r>
          </a:p>
          <a:p>
            <a:pPr marL="457200" indent="-457200">
              <a:spcBef>
                <a:spcPts val="600"/>
              </a:spcBef>
              <a:spcAft>
                <a:spcPts val="600"/>
              </a:spcAft>
              <a:buFont typeface="Arial" panose="020B0604020202020204" pitchFamily="34" charset="0"/>
              <a:buChar char="•"/>
            </a:pPr>
            <a:r>
              <a:rPr lang="en-US" sz="2400" dirty="0">
                <a:solidFill>
                  <a:srgbClr val="3404BC"/>
                </a:solidFill>
                <a:latin typeface="Times New Roman" panose="02020603050405020304" pitchFamily="18" charset="0"/>
                <a:cs typeface="Times New Roman" panose="02020603050405020304" pitchFamily="18" charset="0"/>
              </a:rPr>
              <a:t>P vs. NP: </a:t>
            </a:r>
            <a:r>
              <a:rPr lang="en-US" sz="2400" dirty="0">
                <a:latin typeface="Times New Roman" panose="02020603050405020304" pitchFamily="18" charset="0"/>
                <a:cs typeface="Times New Roman" panose="02020603050405020304" pitchFamily="18" charset="0"/>
              </a:rPr>
              <a:t>It is an open question whether P = NP. If P = NP, then every problem for which a solution can be verified in polynomial time can also be solved in polynomial time.</a:t>
            </a:r>
          </a:p>
          <a:p>
            <a:pPr marL="457200" indent="-457200">
              <a:spcBef>
                <a:spcPts val="600"/>
              </a:spcBef>
              <a:spcAft>
                <a:spcPts val="600"/>
              </a:spcAft>
              <a:buFont typeface="Arial" panose="020B0604020202020204" pitchFamily="34" charset="0"/>
              <a:buChar char="•"/>
            </a:pPr>
            <a:r>
              <a:rPr lang="en-US" sz="2400" dirty="0">
                <a:solidFill>
                  <a:srgbClr val="3404BC"/>
                </a:solidFill>
                <a:latin typeface="Times New Roman" panose="02020603050405020304" pitchFamily="18" charset="0"/>
                <a:cs typeface="Times New Roman" panose="02020603050405020304" pitchFamily="18" charset="0"/>
              </a:rPr>
              <a:t>NP-Complete: </a:t>
            </a:r>
            <a:r>
              <a:rPr lang="en-US" sz="2400" dirty="0">
                <a:latin typeface="Times New Roman" panose="02020603050405020304" pitchFamily="18" charset="0"/>
                <a:cs typeface="Times New Roman" panose="02020603050405020304" pitchFamily="18" charset="0"/>
              </a:rPr>
              <a:t>If any NP-complete problem is solved in polynomial time, then P = NP. However, solving any NP-hard problem in polynomial time does not necessarily mean P = NP unless the problem is also in NP.</a:t>
            </a:r>
          </a:p>
          <a:p>
            <a:pPr marL="457200" indent="-457200">
              <a:spcBef>
                <a:spcPts val="600"/>
              </a:spcBef>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Hierarchy:</a:t>
            </a:r>
          </a:p>
          <a:p>
            <a:pPr marL="914400" lvl="1" indent="-457200">
              <a:spcBef>
                <a:spcPts val="600"/>
              </a:spcBef>
              <a:spcAft>
                <a:spcPts val="600"/>
              </a:spcAft>
              <a:buFont typeface="Arial" panose="020B0604020202020204" pitchFamily="34" charset="0"/>
              <a:buChar char="•"/>
            </a:pPr>
            <a:r>
              <a:rPr lang="en-US" sz="2400" dirty="0">
                <a:solidFill>
                  <a:srgbClr val="3404BC"/>
                </a:solidFill>
                <a:latin typeface="Times New Roman" panose="02020603050405020304" pitchFamily="18" charset="0"/>
                <a:cs typeface="Times New Roman" panose="02020603050405020304" pitchFamily="18" charset="0"/>
              </a:rPr>
              <a:t>P ⊆ NP</a:t>
            </a:r>
          </a:p>
          <a:p>
            <a:pPr marL="914400" lvl="1" indent="-457200">
              <a:spcBef>
                <a:spcPts val="600"/>
              </a:spcBef>
              <a:spcAft>
                <a:spcPts val="600"/>
              </a:spcAft>
              <a:buFont typeface="Arial" panose="020B0604020202020204" pitchFamily="34" charset="0"/>
              <a:buChar char="•"/>
            </a:pPr>
            <a:r>
              <a:rPr lang="en-US" sz="2400" dirty="0">
                <a:solidFill>
                  <a:srgbClr val="3404BC"/>
                </a:solidFill>
                <a:latin typeface="Times New Roman" panose="02020603050405020304" pitchFamily="18" charset="0"/>
                <a:cs typeface="Times New Roman" panose="02020603050405020304" pitchFamily="18" charset="0"/>
              </a:rPr>
              <a:t>NP-Complete ⊆ NP</a:t>
            </a:r>
          </a:p>
          <a:p>
            <a:pPr marL="914400" lvl="1" indent="-457200">
              <a:spcBef>
                <a:spcPts val="600"/>
              </a:spcBef>
              <a:spcAft>
                <a:spcPts val="600"/>
              </a:spcAft>
              <a:buFont typeface="Arial" panose="020B0604020202020204" pitchFamily="34" charset="0"/>
              <a:buChar char="•"/>
            </a:pPr>
            <a:r>
              <a:rPr lang="en-US" sz="2400" dirty="0">
                <a:solidFill>
                  <a:srgbClr val="3404BC"/>
                </a:solidFill>
                <a:latin typeface="Times New Roman" panose="02020603050405020304" pitchFamily="18" charset="0"/>
                <a:cs typeface="Times New Roman" panose="02020603050405020304" pitchFamily="18" charset="0"/>
              </a:rPr>
              <a:t>NP-Hard ⊇ NP-Complete</a:t>
            </a:r>
          </a:p>
        </p:txBody>
      </p:sp>
    </p:spTree>
    <p:extLst>
      <p:ext uri="{BB962C8B-B14F-4D97-AF65-F5344CB8AC3E}">
        <p14:creationId xmlns:p14="http://schemas.microsoft.com/office/powerpoint/2010/main" val="3410105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1E996BD-2380-40AF-9BF3-1628E6AB88C0}"/>
              </a:ext>
            </a:extLst>
          </p:cNvPr>
          <p:cNvSpPr txBox="1"/>
          <p:nvPr/>
        </p:nvSpPr>
        <p:spPr>
          <a:xfrm>
            <a:off x="1815169" y="894893"/>
            <a:ext cx="8375374" cy="1200329"/>
          </a:xfrm>
          <a:prstGeom prst="rect">
            <a:avLst/>
          </a:prstGeom>
          <a:noFill/>
        </p:spPr>
        <p:txBody>
          <a:bodyPr wrap="square" rtlCol="0">
            <a:spAutoFit/>
          </a:bodyPr>
          <a:lstStyle/>
          <a:p>
            <a:r>
              <a:rPr lang="en-US" sz="3600" dirty="0"/>
              <a:t>Body of Knowledge Coverage:</a:t>
            </a:r>
          </a:p>
          <a:p>
            <a:r>
              <a:rPr lang="en-US" sz="3600" dirty="0"/>
              <a:t>Basis </a:t>
            </a:r>
            <a:r>
              <a:rPr lang="en-US" sz="3600"/>
              <a:t>Analysis  (AL)</a:t>
            </a:r>
            <a:endParaRPr lang="en-US" sz="3600" dirty="0"/>
          </a:p>
        </p:txBody>
      </p:sp>
      <p:sp>
        <p:nvSpPr>
          <p:cNvPr id="3" name="Rectangle 2">
            <a:extLst>
              <a:ext uri="{FF2B5EF4-FFF2-40B4-BE49-F238E27FC236}">
                <a16:creationId xmlns:a16="http://schemas.microsoft.com/office/drawing/2014/main" id="{AF8A1958-E03F-4605-BCDC-3C13A4A1BE44}"/>
              </a:ext>
            </a:extLst>
          </p:cNvPr>
          <p:cNvSpPr/>
          <p:nvPr/>
        </p:nvSpPr>
        <p:spPr>
          <a:xfrm>
            <a:off x="1976090" y="2627717"/>
            <a:ext cx="8308734" cy="3046988"/>
          </a:xfrm>
          <a:prstGeom prst="rect">
            <a:avLst/>
          </a:prstGeom>
        </p:spPr>
        <p:txBody>
          <a:bodyPr wrap="square">
            <a:spAutoFit/>
          </a:bodyPr>
          <a:lstStyle/>
          <a:p>
            <a:pPr marL="461963" lvl="0"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Basis Analysis (AL)</a:t>
            </a:r>
          </a:p>
          <a:p>
            <a:pPr marL="914400" lvl="1" indent="-452438">
              <a:buFont typeface="Arial" panose="020B0604020202020204" pitchFamily="34" charset="0"/>
              <a:buChar char="•"/>
            </a:pPr>
            <a:r>
              <a:rPr lang="en-US" sz="2400" dirty="0">
                <a:solidFill>
                  <a:srgbClr val="0000FF"/>
                </a:solidFill>
                <a:latin typeface="Times New Roman" panose="02020603050405020304" pitchFamily="18" charset="0"/>
                <a:cs typeface="Times New Roman" panose="02020603050405020304" pitchFamily="18" charset="0"/>
              </a:rPr>
              <a:t>Asymptotic Analysis</a:t>
            </a:r>
            <a:r>
              <a:rPr lang="en-US" sz="2400" dirty="0">
                <a:latin typeface="Times New Roman" panose="02020603050405020304" pitchFamily="18" charset="0"/>
                <a:cs typeface="Times New Roman" panose="02020603050405020304" pitchFamily="18" charset="0"/>
              </a:rPr>
              <a:t>, empirical measurement.</a:t>
            </a:r>
          </a:p>
          <a:p>
            <a:pPr marL="914400" lvl="1" indent="-452438">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Differences among </a:t>
            </a:r>
            <a:r>
              <a:rPr lang="en-US" sz="2400" dirty="0">
                <a:solidFill>
                  <a:srgbClr val="0000FF"/>
                </a:solidFill>
                <a:latin typeface="Times New Roman" panose="02020603050405020304" pitchFamily="18" charset="0"/>
                <a:cs typeface="Times New Roman" panose="02020603050405020304" pitchFamily="18" charset="0"/>
              </a:rPr>
              <a:t>best, average, and worst case </a:t>
            </a:r>
            <a:r>
              <a:rPr lang="en-US" sz="2400" dirty="0">
                <a:latin typeface="Times New Roman" panose="02020603050405020304" pitchFamily="18" charset="0"/>
                <a:cs typeface="Times New Roman" panose="02020603050405020304" pitchFamily="18" charset="0"/>
              </a:rPr>
              <a:t>behaviors of an algorithm.</a:t>
            </a:r>
          </a:p>
          <a:p>
            <a:pPr marL="914400" lvl="1" indent="-452438">
              <a:buFont typeface="Arial" panose="020B0604020202020204" pitchFamily="34" charset="0"/>
              <a:buChar char="•"/>
            </a:pPr>
            <a:r>
              <a:rPr lang="en-US" sz="2400" dirty="0">
                <a:solidFill>
                  <a:srgbClr val="0000FF"/>
                </a:solidFill>
                <a:latin typeface="Times New Roman" panose="02020603050405020304" pitchFamily="18" charset="0"/>
                <a:cs typeface="Times New Roman" panose="02020603050405020304" pitchFamily="18" charset="0"/>
              </a:rPr>
              <a:t>Complexity classes</a:t>
            </a:r>
            <a:r>
              <a:rPr lang="en-US" sz="2400" dirty="0">
                <a:latin typeface="Times New Roman" panose="02020603050405020304" pitchFamily="18" charset="0"/>
                <a:cs typeface="Times New Roman" panose="02020603050405020304" pitchFamily="18" charset="0"/>
              </a:rPr>
              <a:t>, such as </a:t>
            </a:r>
            <a:r>
              <a:rPr lang="en-US" sz="2400" dirty="0">
                <a:solidFill>
                  <a:srgbClr val="0000FF"/>
                </a:solidFill>
                <a:latin typeface="Times New Roman" panose="02020603050405020304" pitchFamily="18" charset="0"/>
                <a:cs typeface="Times New Roman" panose="02020603050405020304" pitchFamily="18" charset="0"/>
              </a:rPr>
              <a:t>constant, logarithmic, linear, quadratic, and exponential.</a:t>
            </a:r>
          </a:p>
          <a:p>
            <a:pPr marL="914400" lvl="1" indent="-452438">
              <a:buFont typeface="Arial" panose="020B0604020202020204" pitchFamily="34" charset="0"/>
              <a:buChar char="•"/>
            </a:pPr>
            <a:r>
              <a:rPr lang="en-US" sz="2400" dirty="0">
                <a:solidFill>
                  <a:srgbClr val="0000FF"/>
                </a:solidFill>
                <a:latin typeface="Times New Roman" panose="02020603050405020304" pitchFamily="18" charset="0"/>
                <a:cs typeface="Times New Roman" panose="02020603050405020304" pitchFamily="18" charset="0"/>
              </a:rPr>
              <a:t>Recurrence Relations </a:t>
            </a:r>
            <a:r>
              <a:rPr lang="en-US" sz="2400" dirty="0">
                <a:latin typeface="Times New Roman" panose="02020603050405020304" pitchFamily="18" charset="0"/>
                <a:cs typeface="Times New Roman" panose="02020603050405020304" pitchFamily="18" charset="0"/>
              </a:rPr>
              <a:t>and their solutions.</a:t>
            </a:r>
          </a:p>
          <a:p>
            <a:pPr marL="914400" lvl="1" indent="-452438">
              <a:buFont typeface="Arial" panose="020B0604020202020204" pitchFamily="34" charset="0"/>
              <a:buChar char="•"/>
            </a:pPr>
            <a:r>
              <a:rPr lang="en-US" sz="2400" dirty="0">
                <a:solidFill>
                  <a:srgbClr val="0000FF"/>
                </a:solidFill>
                <a:latin typeface="Times New Roman" panose="02020603050405020304" pitchFamily="18" charset="0"/>
                <a:cs typeface="Times New Roman" panose="02020603050405020304" pitchFamily="18" charset="0"/>
              </a:rPr>
              <a:t>Time and space trade-offs </a:t>
            </a:r>
            <a:r>
              <a:rPr lang="en-US" sz="2400" dirty="0">
                <a:latin typeface="Times New Roman" panose="02020603050405020304" pitchFamily="18" charset="0"/>
                <a:cs typeface="Times New Roman" panose="02020603050405020304" pitchFamily="18" charset="0"/>
              </a:rPr>
              <a:t>in algorithms.</a:t>
            </a:r>
          </a:p>
        </p:txBody>
      </p:sp>
      <p:pic>
        <p:nvPicPr>
          <p:cNvPr id="4" name="Picture 2" descr="Image result for smiley face images">
            <a:extLst>
              <a:ext uri="{FF2B5EF4-FFF2-40B4-BE49-F238E27FC236}">
                <a16:creationId xmlns:a16="http://schemas.microsoft.com/office/drawing/2014/main" id="{0DF64361-18E7-41BB-AE98-57FDD0A001E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2095222"/>
            <a:ext cx="627018" cy="4553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65490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BB33E81-7DEF-BBC6-43E0-5FFF36EEE4FF}"/>
              </a:ext>
            </a:extLst>
          </p:cNvPr>
          <p:cNvSpPr txBox="1"/>
          <p:nvPr/>
        </p:nvSpPr>
        <p:spPr>
          <a:xfrm>
            <a:off x="1506070" y="2200199"/>
            <a:ext cx="9157447" cy="3216265"/>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Summary:</a:t>
            </a:r>
          </a:p>
          <a:p>
            <a:pPr marL="457200" marR="0" lvl="0" indent="-457200" algn="l" defTabSz="914400" rtl="0" eaLnBrk="0" fontAlgn="base" latinLnBrk="0" hangingPunct="0">
              <a:lnSpc>
                <a:spcPct val="100000"/>
              </a:lnSpc>
              <a:spcBef>
                <a:spcPts val="600"/>
              </a:spcBef>
              <a:spcAft>
                <a:spcPts val="600"/>
              </a:spcAft>
              <a:buClrTx/>
              <a:buSzTx/>
              <a:buFontTx/>
              <a:buChar char="•"/>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 Class: Problems solvable in polynomial time.</a:t>
            </a:r>
          </a:p>
          <a:p>
            <a:pPr marL="457200" marR="0" lvl="0" indent="-457200" algn="l" defTabSz="914400" rtl="0" eaLnBrk="0" fontAlgn="base" latinLnBrk="0" hangingPunct="0">
              <a:lnSpc>
                <a:spcPct val="100000"/>
              </a:lnSpc>
              <a:spcBef>
                <a:spcPts val="600"/>
              </a:spcBef>
              <a:spcAft>
                <a:spcPts val="600"/>
              </a:spcAft>
              <a:buClrTx/>
              <a:buSzTx/>
              <a:buFontTx/>
              <a:buChar char="•"/>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NP Class: Problems verifiable in polynomial time.</a:t>
            </a:r>
          </a:p>
          <a:p>
            <a:pPr marL="457200" marR="0" lvl="0" indent="-457200" algn="l" defTabSz="914400" rtl="0" eaLnBrk="0" fontAlgn="base" latinLnBrk="0" hangingPunct="0">
              <a:lnSpc>
                <a:spcPct val="100000"/>
              </a:lnSpc>
              <a:spcBef>
                <a:spcPts val="600"/>
              </a:spcBef>
              <a:spcAft>
                <a:spcPts val="600"/>
              </a:spcAft>
              <a:buClrTx/>
              <a:buSzTx/>
              <a:buFontTx/>
              <a:buChar char="•"/>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NP-Complete: Hardest problems in NP; if one is solved in polynomial time, all NP problems are.</a:t>
            </a:r>
          </a:p>
          <a:p>
            <a:pPr marL="457200" marR="0" lvl="0" indent="-457200" algn="l" defTabSz="914400" rtl="0" eaLnBrk="0" fontAlgn="base" latinLnBrk="0" hangingPunct="0">
              <a:lnSpc>
                <a:spcPct val="100000"/>
              </a:lnSpc>
              <a:spcBef>
                <a:spcPts val="600"/>
              </a:spcBef>
              <a:spcAft>
                <a:spcPts val="600"/>
              </a:spcAft>
              <a:buClrTx/>
              <a:buSzTx/>
              <a:buFontTx/>
              <a:buChar char="•"/>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NP-Hard: At least as hard as the hardest NP problems; </a:t>
            </a:r>
            <a:r>
              <a:rPr kumimoji="0" lang="en-US" altLang="en-US" sz="2400" i="0" u="none" strike="noStrike" cap="none" normalizeH="0" baseline="0" dirty="0">
                <a:ln>
                  <a:noFill/>
                </a:ln>
                <a:solidFill>
                  <a:srgbClr val="3404BC"/>
                </a:solidFill>
                <a:effectLst/>
                <a:latin typeface="Times New Roman" panose="02020603050405020304" pitchFamily="18" charset="0"/>
                <a:cs typeface="Times New Roman" panose="02020603050405020304" pitchFamily="18" charset="0"/>
              </a:rPr>
              <a:t>not necessarily verifiable in polynomial time</a:t>
            </a:r>
            <a:endParaRPr lang="en-US" sz="2400" dirty="0">
              <a:solidFill>
                <a:srgbClr val="3404B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11868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3DDA8DA-2278-0B21-4DEC-02C24474475D}"/>
              </a:ext>
            </a:extLst>
          </p:cNvPr>
          <p:cNvSpPr txBox="1"/>
          <p:nvPr/>
        </p:nvSpPr>
        <p:spPr>
          <a:xfrm>
            <a:off x="1622612" y="203171"/>
            <a:ext cx="9188823" cy="7478970"/>
          </a:xfrm>
          <a:prstGeom prst="rect">
            <a:avLst/>
          </a:prstGeom>
          <a:noFill/>
        </p:spPr>
        <p:txBody>
          <a:bodyPr wrap="square">
            <a:spAutoFit/>
          </a:bodyPr>
          <a:lstStyle/>
          <a:p>
            <a:pPr marL="457200" indent="-457200" algn="l">
              <a:buFont typeface="Arial" panose="020B0604020202020204" pitchFamily="34" charset="0"/>
              <a:buChar char="•"/>
            </a:pPr>
            <a:r>
              <a:rPr lang="en-US" sz="2400" b="1" i="0" dirty="0">
                <a:solidFill>
                  <a:srgbClr val="374151"/>
                </a:solidFill>
                <a:effectLst/>
                <a:latin typeface="Times New Roman" panose="02020603050405020304" pitchFamily="18" charset="0"/>
                <a:cs typeface="Times New Roman" panose="02020603050405020304" pitchFamily="18" charset="0"/>
              </a:rPr>
              <a:t>P versus NP Question: </a:t>
            </a:r>
          </a:p>
          <a:p>
            <a:pPr marL="457200" indent="-457200" algn="l"/>
            <a:r>
              <a:rPr lang="en-US" sz="2400" dirty="0">
                <a:solidFill>
                  <a:srgbClr val="374151"/>
                </a:solidFill>
                <a:latin typeface="Times New Roman" panose="02020603050405020304" pitchFamily="18" charset="0"/>
                <a:cs typeface="Times New Roman" panose="02020603050405020304" pitchFamily="18" charset="0"/>
              </a:rPr>
              <a:t>      The P versus NP question </a:t>
            </a:r>
            <a:r>
              <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rPr>
              <a:t>asks whether every problem for which </a:t>
            </a:r>
            <a:r>
              <a:rPr lang="en-US" sz="2400" b="0" i="1" dirty="0">
                <a:solidFill>
                  <a:srgbClr val="374151"/>
                </a:solidFill>
                <a:effectLst/>
                <a:highlight>
                  <a:srgbClr val="FFFF00"/>
                </a:highlight>
                <a:latin typeface="Times New Roman" panose="02020603050405020304" pitchFamily="18" charset="0"/>
                <a:cs typeface="Times New Roman" panose="02020603050405020304" pitchFamily="18" charset="0"/>
              </a:rPr>
              <a:t>a solution can be checked (verified) in polynomial time </a:t>
            </a:r>
            <a:r>
              <a:rPr lang="en-US" sz="2400" b="0" i="1" dirty="0">
                <a:solidFill>
                  <a:srgbClr val="3404BC"/>
                </a:solidFill>
                <a:effectLst/>
                <a:highlight>
                  <a:srgbClr val="FFFF00"/>
                </a:highlight>
                <a:latin typeface="Times New Roman" panose="02020603050405020304" pitchFamily="18" charset="0"/>
                <a:cs typeface="Times New Roman" panose="02020603050405020304" pitchFamily="18" charset="0"/>
              </a:rPr>
              <a:t>can also be solved in polynomial time</a:t>
            </a:r>
            <a:r>
              <a:rPr lang="en-US" sz="2400" b="0" i="0" dirty="0">
                <a:solidFill>
                  <a:srgbClr val="3404BC"/>
                </a:solidFill>
                <a:effectLst/>
                <a:highlight>
                  <a:srgbClr val="FFFF00"/>
                </a:highlight>
                <a:latin typeface="Times New Roman" panose="02020603050405020304" pitchFamily="18" charset="0"/>
                <a:cs typeface="Times New Roman" panose="02020603050405020304" pitchFamily="18" charset="0"/>
              </a:rPr>
              <a:t>,</a:t>
            </a:r>
            <a:r>
              <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rPr>
              <a:t> </a:t>
            </a:r>
            <a:r>
              <a:rPr lang="en-US" sz="2400" dirty="0">
                <a:solidFill>
                  <a:srgbClr val="374151"/>
                </a:solidFill>
                <a:latin typeface="Times New Roman" panose="02020603050405020304" pitchFamily="18" charset="0"/>
                <a:cs typeface="Times New Roman" panose="02020603050405020304" pitchFamily="18" charset="0"/>
              </a:rPr>
              <a:t>which means </a:t>
            </a:r>
            <a:r>
              <a:rPr lang="en-US" sz="2400" b="1" i="1" dirty="0">
                <a:solidFill>
                  <a:srgbClr val="374151"/>
                </a:solidFill>
                <a:effectLst/>
                <a:highlight>
                  <a:srgbClr val="FFFF00"/>
                </a:highlight>
                <a:latin typeface="Times New Roman" panose="02020603050405020304" pitchFamily="18" charset="0"/>
                <a:cs typeface="Times New Roman" panose="02020603050405020304" pitchFamily="18" charset="0"/>
              </a:rPr>
              <a:t>whether polynomial-time algorithms exist for problems in NP.  </a:t>
            </a:r>
          </a:p>
          <a:p>
            <a:pPr marL="457200" indent="-457200" algn="l"/>
            <a:r>
              <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rPr>
              <a:t>   </a:t>
            </a:r>
          </a:p>
          <a:p>
            <a:pPr marL="457200" indent="-457200" algn="l"/>
            <a:r>
              <a:rPr lang="en-US" sz="2400" dirty="0">
                <a:solidFill>
                  <a:srgbClr val="374151"/>
                </a:solidFill>
                <a:highlight>
                  <a:srgbClr val="FFFF00"/>
                </a:highlight>
                <a:latin typeface="Times New Roman" panose="02020603050405020304" pitchFamily="18" charset="0"/>
                <a:cs typeface="Times New Roman" panose="02020603050405020304" pitchFamily="18" charset="0"/>
              </a:rPr>
              <a:t>	</a:t>
            </a:r>
            <a:r>
              <a:rPr lang="en-US" sz="2400" b="0" i="0" dirty="0">
                <a:solidFill>
                  <a:srgbClr val="374151"/>
                </a:solidFill>
                <a:effectLst/>
                <a:latin typeface="Times New Roman" panose="02020603050405020304" pitchFamily="18" charset="0"/>
                <a:cs typeface="Times New Roman" panose="02020603050405020304" pitchFamily="18" charset="0"/>
              </a:rPr>
              <a:t>In formal terms: </a:t>
            </a:r>
          </a:p>
          <a:p>
            <a:pPr marL="457200" indent="-457200" algn="l"/>
            <a:r>
              <a:rPr lang="en-US" sz="2400" b="0" i="0" dirty="0">
                <a:solidFill>
                  <a:srgbClr val="374151"/>
                </a:solidFill>
                <a:effectLst/>
                <a:latin typeface="Times New Roman" panose="02020603050405020304" pitchFamily="18" charset="0"/>
                <a:cs typeface="Times New Roman" panose="02020603050405020304" pitchFamily="18" charset="0"/>
              </a:rPr>
              <a:t>	If </a:t>
            </a:r>
            <a:r>
              <a:rPr lang="en-US" sz="2400" b="1" i="0" dirty="0">
                <a:solidFill>
                  <a:srgbClr val="374151"/>
                </a:solidFill>
                <a:effectLst/>
                <a:latin typeface="Times New Roman" panose="02020603050405020304" pitchFamily="18" charset="0"/>
                <a:cs typeface="Times New Roman" panose="02020603050405020304" pitchFamily="18" charset="0"/>
              </a:rPr>
              <a:t>P ≠ NP, </a:t>
            </a:r>
            <a:r>
              <a:rPr lang="en-US" sz="2400" dirty="0">
                <a:solidFill>
                  <a:srgbClr val="374151"/>
                </a:solidFill>
                <a:latin typeface="Times New Roman" panose="02020603050405020304" pitchFamily="18" charset="0"/>
                <a:cs typeface="Times New Roman" panose="02020603050405020304" pitchFamily="18" charset="0"/>
              </a:rPr>
              <a:t>t</a:t>
            </a:r>
            <a:r>
              <a:rPr lang="en-US" sz="2400" b="0" i="0" dirty="0">
                <a:solidFill>
                  <a:srgbClr val="374151"/>
                </a:solidFill>
                <a:effectLst/>
                <a:latin typeface="Times New Roman" panose="02020603050405020304" pitchFamily="18" charset="0"/>
                <a:cs typeface="Times New Roman" panose="02020603050405020304" pitchFamily="18" charset="0"/>
              </a:rPr>
              <a:t>here are </a:t>
            </a:r>
            <a:r>
              <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rPr>
              <a:t>problems in NP that are not in P. </a:t>
            </a:r>
            <a:r>
              <a:rPr lang="en-US" sz="2400" dirty="0">
                <a:solidFill>
                  <a:srgbClr val="374151"/>
                </a:solidFill>
                <a:highlight>
                  <a:srgbClr val="FFFF00"/>
                </a:highlight>
                <a:latin typeface="Times New Roman" panose="02020603050405020304" pitchFamily="18" charset="0"/>
                <a:cs typeface="Times New Roman" panose="02020603050405020304" pitchFamily="18" charset="0"/>
              </a:rPr>
              <a:t>This means</a:t>
            </a:r>
            <a:r>
              <a:rPr lang="en-US" sz="2400" b="0" i="0" dirty="0">
                <a:solidFill>
                  <a:srgbClr val="374151"/>
                </a:solidFill>
                <a:effectLst/>
                <a:latin typeface="Times New Roman" panose="02020603050405020304" pitchFamily="18" charset="0"/>
                <a:cs typeface="Times New Roman" panose="02020603050405020304" pitchFamily="18" charset="0"/>
              </a:rPr>
              <a:t> there are problems for which </a:t>
            </a:r>
            <a:r>
              <a:rPr lang="en-US" sz="2400" b="1" i="1" dirty="0">
                <a:solidFill>
                  <a:srgbClr val="374151"/>
                </a:solidFill>
                <a:effectLst/>
                <a:latin typeface="Times New Roman" panose="02020603050405020304" pitchFamily="18" charset="0"/>
                <a:cs typeface="Times New Roman" panose="02020603050405020304" pitchFamily="18" charset="0"/>
              </a:rPr>
              <a:t>verifying</a:t>
            </a:r>
            <a:r>
              <a:rPr lang="en-US" sz="2400" b="0" i="0" dirty="0">
                <a:solidFill>
                  <a:srgbClr val="374151"/>
                </a:solidFill>
                <a:effectLst/>
                <a:latin typeface="Times New Roman" panose="02020603050405020304" pitchFamily="18" charset="0"/>
                <a:cs typeface="Times New Roman" panose="02020603050405020304" pitchFamily="18" charset="0"/>
              </a:rPr>
              <a:t> a solution (verification) is easy (polynomial time), but </a:t>
            </a:r>
            <a:r>
              <a:rPr lang="en-US" sz="2400" b="1" i="1" dirty="0">
                <a:solidFill>
                  <a:srgbClr val="374151"/>
                </a:solidFill>
                <a:effectLst/>
                <a:latin typeface="Times New Roman" panose="02020603050405020304" pitchFamily="18" charset="0"/>
                <a:cs typeface="Times New Roman" panose="02020603050405020304" pitchFamily="18" charset="0"/>
              </a:rPr>
              <a:t>finding</a:t>
            </a:r>
            <a:r>
              <a:rPr lang="en-US" sz="2400" b="0" i="0" dirty="0">
                <a:solidFill>
                  <a:srgbClr val="374151"/>
                </a:solidFill>
                <a:effectLst/>
                <a:latin typeface="Times New Roman" panose="02020603050405020304" pitchFamily="18" charset="0"/>
                <a:cs typeface="Times New Roman" panose="02020603050405020304" pitchFamily="18" charset="0"/>
              </a:rPr>
              <a:t> a solution is inherently hard (not polynomial time). </a:t>
            </a:r>
          </a:p>
          <a:p>
            <a:pPr marL="457200" indent="-457200" algn="l"/>
            <a:endParaRPr lang="en-US" sz="2400" b="0" i="0" dirty="0">
              <a:solidFill>
                <a:srgbClr val="374151"/>
              </a:solidFill>
              <a:effectLst/>
              <a:latin typeface="Times New Roman" panose="02020603050405020304" pitchFamily="18" charset="0"/>
              <a:cs typeface="Times New Roman" panose="02020603050405020304" pitchFamily="18" charset="0"/>
            </a:endParaRPr>
          </a:p>
          <a:p>
            <a:pPr marL="457200" indent="-457200" algn="l"/>
            <a:r>
              <a:rPr lang="en-US" sz="2400" b="0" i="0" dirty="0">
                <a:solidFill>
                  <a:srgbClr val="374151"/>
                </a:solidFill>
                <a:effectLst/>
                <a:latin typeface="Times New Roman" panose="02020603050405020304" pitchFamily="18" charset="0"/>
                <a:cs typeface="Times New Roman" panose="02020603050405020304" pitchFamily="18" charset="0"/>
              </a:rPr>
              <a:t>	If </a:t>
            </a:r>
            <a:r>
              <a:rPr lang="en-US" sz="2400" b="1" i="0" dirty="0">
                <a:solidFill>
                  <a:srgbClr val="374151"/>
                </a:solidFill>
                <a:effectLst/>
                <a:latin typeface="Times New Roman" panose="02020603050405020304" pitchFamily="18" charset="0"/>
                <a:cs typeface="Times New Roman" panose="02020603050405020304" pitchFamily="18" charset="0"/>
              </a:rPr>
              <a:t>P = NP</a:t>
            </a:r>
            <a:r>
              <a:rPr lang="en-US" sz="2400" b="0" i="0" dirty="0">
                <a:solidFill>
                  <a:srgbClr val="374151"/>
                </a:solidFill>
                <a:effectLst/>
                <a:latin typeface="Times New Roman" panose="02020603050405020304" pitchFamily="18" charset="0"/>
                <a:cs typeface="Times New Roman" panose="02020603050405020304" pitchFamily="18" charset="0"/>
              </a:rPr>
              <a:t>, it implies that </a:t>
            </a:r>
            <a:r>
              <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rPr>
              <a:t>every problem for which a solution can be quickly checked in polynomial time can also be solved quickly in polynomial time. </a:t>
            </a:r>
          </a:p>
          <a:p>
            <a:pPr marL="914400" lvl="1" indent="-457200"/>
            <a:r>
              <a:rPr lang="en-US" sz="2400" dirty="0">
                <a:solidFill>
                  <a:srgbClr val="374151"/>
                </a:solidFill>
                <a:highlight>
                  <a:srgbClr val="FFFF00"/>
                </a:highlight>
                <a:latin typeface="Times New Roman" panose="02020603050405020304" pitchFamily="18" charset="0"/>
                <a:cs typeface="Times New Roman" panose="02020603050405020304" pitchFamily="18" charset="0"/>
              </a:rPr>
              <a:t>      This would mean that the process of finding a solution is no more complex than verifying a solution.</a:t>
            </a:r>
            <a:endPar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endParaRPr>
          </a:p>
          <a:p>
            <a:pPr marL="457200" indent="-457200" algn="l"/>
            <a:endPar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endParaRPr>
          </a:p>
          <a:p>
            <a:pPr marL="457200" indent="-457200" algn="l"/>
            <a:r>
              <a:rPr lang="en-US" sz="2400" b="0" i="0" dirty="0">
                <a:solidFill>
                  <a:srgbClr val="374151"/>
                </a:solidFill>
                <a:effectLst/>
                <a:latin typeface="Times New Roman" panose="02020603050405020304" pitchFamily="18" charset="0"/>
                <a:cs typeface="Times New Roman" panose="02020603050405020304" pitchFamily="18" charset="0"/>
              </a:rPr>
              <a:t>	The question of whether </a:t>
            </a:r>
            <a:r>
              <a:rPr lang="en-US" sz="2400" b="1" i="0" dirty="0">
                <a:solidFill>
                  <a:srgbClr val="374151"/>
                </a:solidFill>
                <a:effectLst/>
                <a:latin typeface="Times New Roman" panose="02020603050405020304" pitchFamily="18" charset="0"/>
                <a:cs typeface="Times New Roman" panose="02020603050405020304" pitchFamily="18" charset="0"/>
              </a:rPr>
              <a:t>P ≠ NP</a:t>
            </a:r>
            <a:r>
              <a:rPr lang="en-US" sz="2400" b="0" i="0" dirty="0">
                <a:solidFill>
                  <a:srgbClr val="374151"/>
                </a:solidFill>
                <a:effectLst/>
                <a:latin typeface="Times New Roman" panose="02020603050405020304" pitchFamily="18" charset="0"/>
                <a:cs typeface="Times New Roman" panose="02020603050405020304" pitchFamily="18" charset="0"/>
              </a:rPr>
              <a:t> or </a:t>
            </a:r>
            <a:r>
              <a:rPr lang="en-US" sz="2400" b="1" i="0" dirty="0">
                <a:solidFill>
                  <a:srgbClr val="374151"/>
                </a:solidFill>
                <a:effectLst/>
                <a:latin typeface="Times New Roman" panose="02020603050405020304" pitchFamily="18" charset="0"/>
                <a:cs typeface="Times New Roman" panose="02020603050405020304" pitchFamily="18" charset="0"/>
              </a:rPr>
              <a:t>P = NP</a:t>
            </a:r>
            <a:r>
              <a:rPr lang="en-US" sz="2400" b="0" i="0" dirty="0">
                <a:solidFill>
                  <a:srgbClr val="374151"/>
                </a:solidFill>
                <a:effectLst/>
                <a:latin typeface="Times New Roman" panose="02020603050405020304" pitchFamily="18" charset="0"/>
                <a:cs typeface="Times New Roman" panose="02020603050405020304" pitchFamily="18" charset="0"/>
              </a:rPr>
              <a:t> remains an unsolved problem in computer science. It is an open problem.</a:t>
            </a:r>
            <a:endParaRPr lang="en-US" sz="2400" i="0" dirty="0">
              <a:solidFill>
                <a:srgbClr val="37415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18458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3DDA8DA-2278-0B21-4DEC-02C24474475D}"/>
              </a:ext>
            </a:extLst>
          </p:cNvPr>
          <p:cNvSpPr txBox="1"/>
          <p:nvPr/>
        </p:nvSpPr>
        <p:spPr>
          <a:xfrm>
            <a:off x="1463488" y="1198253"/>
            <a:ext cx="9265023" cy="3416320"/>
          </a:xfrm>
          <a:prstGeom prst="rect">
            <a:avLst/>
          </a:prstGeom>
          <a:noFill/>
        </p:spPr>
        <p:txBody>
          <a:bodyPr wrap="square">
            <a:spAutoFit/>
          </a:bodyPr>
          <a:lstStyle/>
          <a:p>
            <a:pPr marL="457200" indent="-457200" algn="l">
              <a:buFont typeface="Arial" panose="020B0604020202020204" pitchFamily="34" charset="0"/>
              <a:buChar char="•"/>
            </a:pPr>
            <a:r>
              <a:rPr lang="en-US" sz="2400" b="1" i="0" dirty="0">
                <a:solidFill>
                  <a:srgbClr val="374151"/>
                </a:solidFill>
                <a:effectLst/>
                <a:latin typeface="Times New Roman" panose="02020603050405020304" pitchFamily="18" charset="0"/>
                <a:cs typeface="Times New Roman" panose="02020603050405020304" pitchFamily="18" charset="0"/>
              </a:rPr>
              <a:t>P versus NP Question: </a:t>
            </a:r>
            <a:endPar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endParaRPr>
          </a:p>
          <a:p>
            <a:pPr marL="457200" indent="-457200" algn="l"/>
            <a:endPar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endParaRPr>
          </a:p>
          <a:p>
            <a:pPr marL="457200" indent="-457200" algn="l"/>
            <a:r>
              <a:rPr lang="en-US" sz="2400" b="0" i="0" dirty="0">
                <a:solidFill>
                  <a:srgbClr val="374151"/>
                </a:solidFill>
                <a:effectLst/>
                <a:latin typeface="Times New Roman" panose="02020603050405020304" pitchFamily="18" charset="0"/>
                <a:cs typeface="Times New Roman" panose="02020603050405020304" pitchFamily="18" charset="0"/>
              </a:rPr>
              <a:t>	The question of whether </a:t>
            </a:r>
            <a:r>
              <a:rPr lang="en-US" sz="2400" b="1" i="0" dirty="0">
                <a:solidFill>
                  <a:srgbClr val="374151"/>
                </a:solidFill>
                <a:effectLst/>
                <a:latin typeface="Times New Roman" panose="02020603050405020304" pitchFamily="18" charset="0"/>
                <a:cs typeface="Times New Roman" panose="02020603050405020304" pitchFamily="18" charset="0"/>
              </a:rPr>
              <a:t>P ≠ NP</a:t>
            </a:r>
            <a:r>
              <a:rPr lang="en-US" sz="2400" b="0" i="0" dirty="0">
                <a:solidFill>
                  <a:srgbClr val="374151"/>
                </a:solidFill>
                <a:effectLst/>
                <a:latin typeface="Times New Roman" panose="02020603050405020304" pitchFamily="18" charset="0"/>
                <a:cs typeface="Times New Roman" panose="02020603050405020304" pitchFamily="18" charset="0"/>
              </a:rPr>
              <a:t> or </a:t>
            </a:r>
            <a:r>
              <a:rPr lang="en-US" sz="2400" b="1" i="0" dirty="0">
                <a:solidFill>
                  <a:srgbClr val="374151"/>
                </a:solidFill>
                <a:effectLst/>
                <a:latin typeface="Times New Roman" panose="02020603050405020304" pitchFamily="18" charset="0"/>
                <a:cs typeface="Times New Roman" panose="02020603050405020304" pitchFamily="18" charset="0"/>
              </a:rPr>
              <a:t>P = NP</a:t>
            </a:r>
            <a:r>
              <a:rPr lang="en-US" sz="2400" b="0" i="0" dirty="0">
                <a:solidFill>
                  <a:srgbClr val="374151"/>
                </a:solidFill>
                <a:effectLst/>
                <a:latin typeface="Times New Roman" panose="02020603050405020304" pitchFamily="18" charset="0"/>
                <a:cs typeface="Times New Roman" panose="02020603050405020304" pitchFamily="18" charset="0"/>
              </a:rPr>
              <a:t> remains an unsolved problem in computer science. It is an open problem. </a:t>
            </a:r>
          </a:p>
          <a:p>
            <a:pPr marL="457200" indent="-457200" algn="l"/>
            <a:r>
              <a:rPr lang="en-US" sz="2400" dirty="0">
                <a:solidFill>
                  <a:srgbClr val="374151"/>
                </a:solidFill>
                <a:latin typeface="Times New Roman" panose="02020603050405020304" pitchFamily="18" charset="0"/>
                <a:cs typeface="Times New Roman" panose="02020603050405020304" pitchFamily="18" charset="0"/>
              </a:rPr>
              <a:t>	</a:t>
            </a:r>
          </a:p>
          <a:p>
            <a:pPr marL="457200" indent="-457200" algn="l"/>
            <a:r>
              <a:rPr lang="en-US" sz="2400" dirty="0">
                <a:solidFill>
                  <a:srgbClr val="374151"/>
                </a:solidFill>
                <a:latin typeface="Times New Roman" panose="02020603050405020304" pitchFamily="18" charset="0"/>
                <a:cs typeface="Times New Roman" panose="02020603050405020304" pitchFamily="18" charset="0"/>
              </a:rPr>
              <a:t>	Most computer scientists believe that </a:t>
            </a:r>
            <a:r>
              <a:rPr lang="en-US" sz="2400" b="1" i="0" dirty="0">
                <a:solidFill>
                  <a:srgbClr val="374151"/>
                </a:solidFill>
                <a:effectLst/>
                <a:latin typeface="Times New Roman" panose="02020603050405020304" pitchFamily="18" charset="0"/>
                <a:cs typeface="Times New Roman" panose="02020603050405020304" pitchFamily="18" charset="0"/>
              </a:rPr>
              <a:t>P ≠ NP</a:t>
            </a:r>
            <a:r>
              <a:rPr lang="en-US" sz="2400" dirty="0">
                <a:solidFill>
                  <a:srgbClr val="374151"/>
                </a:solidFill>
                <a:latin typeface="Times New Roman" panose="02020603050405020304" pitchFamily="18" charset="0"/>
                <a:cs typeface="Times New Roman" panose="02020603050405020304" pitchFamily="18" charset="0"/>
              </a:rPr>
              <a:t>, suggesting that there are inherently difficult problems, like in cryptography and optimization, that cannot be solved in polynomial time, but no proof has been found either way.</a:t>
            </a:r>
            <a:endParaRPr lang="en-US" sz="2400" i="0" dirty="0">
              <a:solidFill>
                <a:srgbClr val="37415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99413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3DDA8DA-2278-0B21-4DEC-02C24474475D}"/>
              </a:ext>
            </a:extLst>
          </p:cNvPr>
          <p:cNvSpPr txBox="1"/>
          <p:nvPr/>
        </p:nvSpPr>
        <p:spPr>
          <a:xfrm>
            <a:off x="2026022" y="994698"/>
            <a:ext cx="8821271" cy="6001643"/>
          </a:xfrm>
          <a:prstGeom prst="rect">
            <a:avLst/>
          </a:prstGeom>
          <a:noFill/>
        </p:spPr>
        <p:txBody>
          <a:bodyPr wrap="square">
            <a:spAutoFit/>
          </a:bodyPr>
          <a:lstStyle/>
          <a:p>
            <a:pPr algn="l"/>
            <a:endParaRPr lang="en-US" sz="2400" i="0" dirty="0">
              <a:solidFill>
                <a:srgbClr val="374151"/>
              </a:solidFill>
              <a:effectLst/>
              <a:latin typeface="Times New Roman" panose="02020603050405020304" pitchFamily="18" charset="0"/>
              <a:cs typeface="Times New Roman" panose="02020603050405020304" pitchFamily="18" charset="0"/>
            </a:endParaRPr>
          </a:p>
          <a:p>
            <a:pPr marL="457200" indent="-457200" algn="l">
              <a:buFont typeface="Arial" panose="020B0604020202020204" pitchFamily="34" charset="0"/>
              <a:buChar char="•"/>
            </a:pPr>
            <a:r>
              <a:rPr lang="en-US" sz="2400" b="1" i="0" dirty="0">
                <a:solidFill>
                  <a:srgbClr val="374151"/>
                </a:solidFill>
                <a:effectLst/>
                <a:latin typeface="Times New Roman" panose="02020603050405020304" pitchFamily="18" charset="0"/>
                <a:cs typeface="Times New Roman" panose="02020603050405020304" pitchFamily="18" charset="0"/>
              </a:rPr>
              <a:t>NP-Complete Problem:</a:t>
            </a:r>
          </a:p>
          <a:p>
            <a:pPr algn="l"/>
            <a:endParaRPr lang="en-US" sz="2400" b="0" i="0" dirty="0">
              <a:solidFill>
                <a:srgbClr val="374151"/>
              </a:solidFill>
              <a:effectLst/>
              <a:latin typeface="Times New Roman" panose="02020603050405020304" pitchFamily="18" charset="0"/>
              <a:cs typeface="Times New Roman" panose="02020603050405020304" pitchFamily="18" charset="0"/>
            </a:endParaRPr>
          </a:p>
          <a:p>
            <a:pPr lvl="1" algn="l"/>
            <a:r>
              <a:rPr lang="en-US" sz="2400" b="0" i="0" dirty="0">
                <a:solidFill>
                  <a:srgbClr val="374151"/>
                </a:solidFill>
                <a:effectLst/>
                <a:latin typeface="Times New Roman" panose="02020603050405020304" pitchFamily="18" charset="0"/>
                <a:cs typeface="Times New Roman" panose="02020603050405020304" pitchFamily="18" charset="0"/>
              </a:rPr>
              <a:t>Definition: An NP-complete problem is </a:t>
            </a:r>
            <a:r>
              <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rPr>
              <a:t>an NP problem that is, in a certain sense, the "hardest" problem in NP</a:t>
            </a:r>
            <a:r>
              <a:rPr lang="en-US" sz="2400" b="0" i="0" dirty="0">
                <a:solidFill>
                  <a:srgbClr val="374151"/>
                </a:solidFill>
                <a:effectLst/>
                <a:latin typeface="Times New Roman" panose="02020603050405020304" pitchFamily="18" charset="0"/>
                <a:cs typeface="Times New Roman" panose="02020603050405020304" pitchFamily="18" charset="0"/>
              </a:rPr>
              <a:t>.</a:t>
            </a:r>
          </a:p>
          <a:p>
            <a:pPr lvl="1" algn="l"/>
            <a:r>
              <a:rPr lang="en-US" sz="2400" b="0" i="0" dirty="0">
                <a:solidFill>
                  <a:srgbClr val="374151"/>
                </a:solidFill>
                <a:effectLst/>
                <a:latin typeface="Times New Roman" panose="02020603050405020304" pitchFamily="18" charset="0"/>
                <a:cs typeface="Times New Roman" panose="02020603050405020304" pitchFamily="18" charset="0"/>
              </a:rPr>
              <a:t>Significance: If a polynomial-time algorithm exists for any NP-complete problem, then a polynomial-time algorithm exists for all problems in NP, implying P = NP.</a:t>
            </a:r>
          </a:p>
          <a:p>
            <a:pPr lvl="1" algn="l"/>
            <a:endParaRPr lang="en-US" sz="2400" dirty="0">
              <a:solidFill>
                <a:srgbClr val="374151"/>
              </a:solidFill>
              <a:latin typeface="Times New Roman" panose="02020603050405020304" pitchFamily="18" charset="0"/>
              <a:cs typeface="Times New Roman" panose="02020603050405020304" pitchFamily="18" charset="0"/>
            </a:endParaRPr>
          </a:p>
          <a:p>
            <a:pPr lvl="1" algn="l"/>
            <a:r>
              <a:rPr lang="en-US" sz="2400" dirty="0">
                <a:solidFill>
                  <a:srgbClr val="374151"/>
                </a:solidFill>
                <a:latin typeface="Times New Roman" panose="02020603050405020304" pitchFamily="18" charset="0"/>
                <a:cs typeface="Times New Roman" panose="02020603050405020304" pitchFamily="18" charset="0"/>
              </a:rPr>
              <a:t>Examples of the NP-Complete problems are:</a:t>
            </a:r>
          </a:p>
          <a:p>
            <a:pPr marL="457200" indent="-457200" algn="l"/>
            <a:r>
              <a:rPr lang="en-US" sz="2400" i="0" dirty="0">
                <a:solidFill>
                  <a:srgbClr val="374151"/>
                </a:solidFill>
                <a:effectLst/>
                <a:latin typeface="Times New Roman" panose="02020603050405020304" pitchFamily="18" charset="0"/>
                <a:cs typeface="Times New Roman" panose="02020603050405020304" pitchFamily="18" charset="0"/>
              </a:rPr>
              <a:t>		Traveling Salesperson Problem (TSP),</a:t>
            </a:r>
          </a:p>
          <a:p>
            <a:pPr marL="457200" indent="-457200" algn="l"/>
            <a:r>
              <a:rPr lang="en-US" sz="2400" dirty="0">
                <a:solidFill>
                  <a:srgbClr val="374151"/>
                </a:solidFill>
                <a:latin typeface="Times New Roman" panose="02020603050405020304" pitchFamily="18" charset="0"/>
                <a:cs typeface="Times New Roman" panose="02020603050405020304" pitchFamily="18" charset="0"/>
              </a:rPr>
              <a:t>		Knapsack problem,</a:t>
            </a:r>
            <a:endParaRPr lang="en-US" sz="2400" i="0" dirty="0">
              <a:solidFill>
                <a:srgbClr val="374151"/>
              </a:solidFill>
              <a:effectLst/>
              <a:latin typeface="Times New Roman" panose="02020603050405020304" pitchFamily="18" charset="0"/>
              <a:cs typeface="Times New Roman" panose="02020603050405020304" pitchFamily="18" charset="0"/>
            </a:endParaRPr>
          </a:p>
          <a:p>
            <a:pPr marL="457200" indent="-457200" algn="l"/>
            <a:r>
              <a:rPr lang="en-US" sz="2400" i="0" dirty="0">
                <a:solidFill>
                  <a:srgbClr val="374151"/>
                </a:solidFill>
                <a:effectLst/>
                <a:latin typeface="Times New Roman" panose="02020603050405020304" pitchFamily="18" charset="0"/>
                <a:cs typeface="Times New Roman" panose="02020603050405020304" pitchFamily="18" charset="0"/>
              </a:rPr>
              <a:t>		Boolean Satisfiability Problem (SAT),</a:t>
            </a:r>
          </a:p>
          <a:p>
            <a:pPr marL="457200" indent="-457200" algn="l"/>
            <a:r>
              <a:rPr lang="en-US" sz="2400" i="0" dirty="0">
                <a:solidFill>
                  <a:srgbClr val="374151"/>
                </a:solidFill>
                <a:effectLst/>
                <a:latin typeface="Times New Roman" panose="02020603050405020304" pitchFamily="18" charset="0"/>
                <a:cs typeface="Times New Roman" panose="02020603050405020304" pitchFamily="18" charset="0"/>
              </a:rPr>
              <a:t>		3-Satisfiability (3-SAT), and</a:t>
            </a:r>
          </a:p>
          <a:p>
            <a:pPr marL="457200" indent="-457200" algn="l"/>
            <a:r>
              <a:rPr lang="en-US" sz="2400" i="0" dirty="0">
                <a:solidFill>
                  <a:srgbClr val="374151"/>
                </a:solidFill>
                <a:effectLst/>
                <a:latin typeface="Times New Roman" panose="02020603050405020304" pitchFamily="18" charset="0"/>
                <a:cs typeface="Times New Roman" panose="02020603050405020304" pitchFamily="18" charset="0"/>
              </a:rPr>
              <a:t>		Clique Problem.</a:t>
            </a:r>
          </a:p>
          <a:p>
            <a:pPr lvl="1" algn="l"/>
            <a:endParaRPr lang="en-US" sz="2400" b="0" i="0" dirty="0">
              <a:solidFill>
                <a:srgbClr val="37415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5073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6116F4E-4E5E-021F-6229-7F3B3EC5F6AD}"/>
              </a:ext>
            </a:extLst>
          </p:cNvPr>
          <p:cNvSpPr txBox="1"/>
          <p:nvPr/>
        </p:nvSpPr>
        <p:spPr>
          <a:xfrm>
            <a:off x="1828800" y="225100"/>
            <a:ext cx="9520518" cy="6217087"/>
          </a:xfrm>
          <a:prstGeom prst="rect">
            <a:avLst/>
          </a:prstGeom>
          <a:noFill/>
        </p:spPr>
        <p:txBody>
          <a:bodyPr wrap="square">
            <a:spAutoFit/>
          </a:bodyPr>
          <a:lstStyle/>
          <a:p>
            <a:r>
              <a:rPr lang="en-US" sz="2400" dirty="0">
                <a:latin typeface="Times New Roman" panose="02020603050405020304" pitchFamily="18" charset="0"/>
                <a:cs typeface="Times New Roman" panose="02020603050405020304" pitchFamily="18" charset="0"/>
              </a:rPr>
              <a:t>Examples of NP-Complete Problems</a:t>
            </a:r>
          </a:p>
          <a:p>
            <a:pPr marL="457200" indent="-457200">
              <a:buFont typeface="+mj-lt"/>
              <a:buAutoNum type="arabicPeriod"/>
            </a:pPr>
            <a:r>
              <a:rPr lang="en-US" sz="2200" dirty="0">
                <a:latin typeface="Times New Roman" panose="02020603050405020304" pitchFamily="18" charset="0"/>
                <a:cs typeface="Times New Roman" panose="02020603050405020304" pitchFamily="18" charset="0"/>
              </a:rPr>
              <a:t>Boolean Satisfiability Problem (SAT)</a:t>
            </a:r>
          </a:p>
          <a:p>
            <a:pPr marL="914400" lvl="1" indent="-4572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Description: Determine if there is an assignment to variables that satisfies a given Boolean formula.</a:t>
            </a:r>
          </a:p>
          <a:p>
            <a:pPr marL="457200" indent="-457200">
              <a:buFont typeface="+mj-lt"/>
              <a:buAutoNum type="arabicPeriod"/>
            </a:pPr>
            <a:r>
              <a:rPr lang="en-US" sz="2200" dirty="0">
                <a:latin typeface="Times New Roman" panose="02020603050405020304" pitchFamily="18" charset="0"/>
                <a:cs typeface="Times New Roman" panose="02020603050405020304" pitchFamily="18" charset="0"/>
              </a:rPr>
              <a:t>3-SAT</a:t>
            </a:r>
          </a:p>
          <a:p>
            <a:pPr marL="914400" lvl="1" indent="-4572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Description: A specific case of SAT where each clause has exactly three literals.</a:t>
            </a:r>
          </a:p>
          <a:p>
            <a:pPr marL="457200" indent="-457200">
              <a:buFont typeface="+mj-lt"/>
              <a:buAutoNum type="arabicPeriod"/>
            </a:pPr>
            <a:r>
              <a:rPr lang="en-US" sz="2200" dirty="0">
                <a:latin typeface="Times New Roman" panose="02020603050405020304" pitchFamily="18" charset="0"/>
                <a:cs typeface="Times New Roman" panose="02020603050405020304" pitchFamily="18" charset="0"/>
              </a:rPr>
              <a:t>Hamiltonian Cycle Problem</a:t>
            </a:r>
          </a:p>
          <a:p>
            <a:pPr marL="914400" lvl="1" indent="-4572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Description: Determine if there is a cycle that visits each vertex exactly once in a given graph.</a:t>
            </a:r>
          </a:p>
          <a:p>
            <a:pPr marL="457200" indent="-457200">
              <a:buFont typeface="+mj-lt"/>
              <a:buAutoNum type="arabicPeriod"/>
            </a:pPr>
            <a:r>
              <a:rPr lang="en-US" sz="2200" dirty="0">
                <a:latin typeface="Times New Roman" panose="02020603050405020304" pitchFamily="18" charset="0"/>
                <a:cs typeface="Times New Roman" panose="02020603050405020304" pitchFamily="18" charset="0"/>
              </a:rPr>
              <a:t>Clique Problem</a:t>
            </a:r>
          </a:p>
          <a:p>
            <a:pPr marL="914400" lvl="1" indent="-4572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Description: Determine if there is a clique of size k in a given graph.</a:t>
            </a:r>
          </a:p>
          <a:p>
            <a:pPr marL="457200" indent="-457200">
              <a:buFont typeface="+mj-lt"/>
              <a:buAutoNum type="arabicPeriod"/>
            </a:pPr>
            <a:r>
              <a:rPr lang="en-US" sz="2200" dirty="0">
                <a:latin typeface="Times New Roman" panose="02020603050405020304" pitchFamily="18" charset="0"/>
                <a:cs typeface="Times New Roman" panose="02020603050405020304" pitchFamily="18" charset="0"/>
              </a:rPr>
              <a:t>Vertex Cover Problem</a:t>
            </a:r>
          </a:p>
          <a:p>
            <a:pPr marL="800100" lvl="1" indent="-3429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Description: Determine if there is a subset of vertices of size k that covers all edges in a given graph.</a:t>
            </a:r>
          </a:p>
          <a:p>
            <a:pPr marL="457200" indent="-457200">
              <a:buFont typeface="+mj-lt"/>
              <a:buAutoNum type="arabicPeriod"/>
            </a:pPr>
            <a:r>
              <a:rPr lang="en-US" sz="2200" dirty="0">
                <a:latin typeface="Times New Roman" panose="02020603050405020304" pitchFamily="18" charset="0"/>
                <a:cs typeface="Times New Roman" panose="02020603050405020304" pitchFamily="18" charset="0"/>
              </a:rPr>
              <a:t>Subset Sum Problem</a:t>
            </a:r>
          </a:p>
          <a:p>
            <a:pPr marL="800100" lvl="1" indent="-3429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Description: Determine if there is a non-empty subset of integers that sums to a given target.</a:t>
            </a:r>
          </a:p>
        </p:txBody>
      </p:sp>
    </p:spTree>
    <p:extLst>
      <p:ext uri="{BB962C8B-B14F-4D97-AF65-F5344CB8AC3E}">
        <p14:creationId xmlns:p14="http://schemas.microsoft.com/office/powerpoint/2010/main" val="2015694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6116F4E-4E5E-021F-6229-7F3B3EC5F6AD}"/>
              </a:ext>
            </a:extLst>
          </p:cNvPr>
          <p:cNvSpPr txBox="1"/>
          <p:nvPr/>
        </p:nvSpPr>
        <p:spPr>
          <a:xfrm>
            <a:off x="1707776" y="243512"/>
            <a:ext cx="9076764" cy="6370975"/>
          </a:xfrm>
          <a:prstGeom prst="rect">
            <a:avLst/>
          </a:prstGeom>
          <a:noFill/>
        </p:spPr>
        <p:txBody>
          <a:bodyPr wrap="square">
            <a:spAutoFit/>
          </a:bodyPr>
          <a:lstStyle/>
          <a:p>
            <a:r>
              <a:rPr lang="en-US" sz="2400" dirty="0">
                <a:latin typeface="Times New Roman" panose="02020603050405020304" pitchFamily="18" charset="0"/>
                <a:cs typeface="Times New Roman" panose="02020603050405020304" pitchFamily="18" charset="0"/>
              </a:rPr>
              <a:t>Examples of NP-Complete Problems</a:t>
            </a:r>
          </a:p>
          <a:p>
            <a:pPr marL="457200" indent="-457200"/>
            <a:r>
              <a:rPr lang="en-US" sz="2400" dirty="0">
                <a:latin typeface="Times New Roman" panose="02020603050405020304" pitchFamily="18" charset="0"/>
                <a:cs typeface="Times New Roman" panose="02020603050405020304" pitchFamily="18" charset="0"/>
              </a:rPr>
              <a:t>7.   Partition Problem</a:t>
            </a:r>
          </a:p>
          <a:p>
            <a:pPr marL="914400" lvl="1"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Description: Determine if a set of integers can be partitioned into two subsets with equal sums.</a:t>
            </a:r>
          </a:p>
          <a:p>
            <a:pPr marL="457200" indent="-457200"/>
            <a:r>
              <a:rPr lang="en-US" sz="2400" dirty="0">
                <a:latin typeface="Times New Roman" panose="02020603050405020304" pitchFamily="18" charset="0"/>
                <a:cs typeface="Times New Roman" panose="02020603050405020304" pitchFamily="18" charset="0"/>
              </a:rPr>
              <a:t>8.   Graph Coloring Problem</a:t>
            </a:r>
          </a:p>
          <a:p>
            <a:pPr marL="914400" lvl="1"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Description: Determine if the vertices of a graph can be colored with k colors such that no two adjacent vertices share the same color.</a:t>
            </a:r>
          </a:p>
          <a:p>
            <a:r>
              <a:rPr lang="en-US" sz="2400" dirty="0">
                <a:latin typeface="Times New Roman" panose="02020603050405020304" pitchFamily="18" charset="0"/>
                <a:cs typeface="Times New Roman" panose="02020603050405020304" pitchFamily="18" charset="0"/>
              </a:rPr>
              <a:t>9.   Knapsack Problem</a:t>
            </a:r>
          </a:p>
          <a:p>
            <a:pPr marL="914400" lvl="1"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Description: Determine the most valuable subset of items that can be carried in a knapsack of limited capacity.</a:t>
            </a:r>
          </a:p>
          <a:p>
            <a:pPr marL="457200" indent="-457200"/>
            <a:r>
              <a:rPr lang="en-US" sz="2400" dirty="0">
                <a:latin typeface="Times New Roman" panose="02020603050405020304" pitchFamily="18" charset="0"/>
                <a:cs typeface="Times New Roman" panose="02020603050405020304" pitchFamily="18" charset="0"/>
              </a:rPr>
              <a:t>10. Longest Path Problem</a:t>
            </a:r>
          </a:p>
          <a:p>
            <a:pPr marL="914400" lvl="1"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Description: Determine the longest simple path between two vertices in a graph.</a:t>
            </a:r>
          </a:p>
          <a:p>
            <a:r>
              <a:rPr lang="en-US" sz="2400" dirty="0">
                <a:latin typeface="Times New Roman" panose="02020603050405020304" pitchFamily="18" charset="0"/>
                <a:cs typeface="Times New Roman" panose="02020603050405020304" pitchFamily="18" charset="0"/>
              </a:rPr>
              <a:t>Understanding these classifications helps determine the computational difficulty of problems and the potential for finding efficient algorithms to solve them.</a:t>
            </a:r>
          </a:p>
        </p:txBody>
      </p:sp>
    </p:spTree>
    <p:extLst>
      <p:ext uri="{BB962C8B-B14F-4D97-AF65-F5344CB8AC3E}">
        <p14:creationId xmlns:p14="http://schemas.microsoft.com/office/powerpoint/2010/main" val="21629917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C74331C-BC05-394C-1D72-41F27E061624}"/>
              </a:ext>
            </a:extLst>
          </p:cNvPr>
          <p:cNvSpPr txBox="1"/>
          <p:nvPr/>
        </p:nvSpPr>
        <p:spPr>
          <a:xfrm>
            <a:off x="1371600" y="1052516"/>
            <a:ext cx="9179859" cy="5416868"/>
          </a:xfrm>
          <a:prstGeom prst="rect">
            <a:avLst/>
          </a:prstGeom>
          <a:noFill/>
        </p:spPr>
        <p:txBody>
          <a:bodyPr wrap="square">
            <a:spAutoFit/>
          </a:bodyPr>
          <a:lstStyle/>
          <a:p>
            <a:pPr marL="342900" indent="-342900" algn="l">
              <a:buFont typeface="Arial" panose="020B0604020202020204" pitchFamily="34" charset="0"/>
              <a:buChar char="•"/>
            </a:pPr>
            <a:r>
              <a:rPr lang="en-US" sz="2400" b="1" i="0" dirty="0">
                <a:solidFill>
                  <a:srgbClr val="374151"/>
                </a:solidFill>
                <a:effectLst/>
                <a:latin typeface="Times New Roman" panose="02020603050405020304" pitchFamily="18" charset="0"/>
                <a:cs typeface="Times New Roman" panose="02020603050405020304" pitchFamily="18" charset="0"/>
              </a:rPr>
              <a:t>NP-Hard Problem:</a:t>
            </a:r>
            <a:endParaRPr lang="en-US" sz="2400" b="0" i="0" dirty="0">
              <a:solidFill>
                <a:srgbClr val="374151"/>
              </a:solidFill>
              <a:effectLst/>
              <a:latin typeface="Times New Roman" panose="02020603050405020304" pitchFamily="18" charset="0"/>
              <a:cs typeface="Times New Roman" panose="02020603050405020304" pitchFamily="18" charset="0"/>
            </a:endParaRPr>
          </a:p>
          <a:p>
            <a:pPr lvl="1" algn="l"/>
            <a:r>
              <a:rPr lang="en-US" sz="2400" b="0" i="0" dirty="0">
                <a:solidFill>
                  <a:srgbClr val="374151"/>
                </a:solidFill>
                <a:effectLst/>
                <a:latin typeface="Times New Roman" panose="02020603050405020304" pitchFamily="18" charset="0"/>
                <a:cs typeface="Times New Roman" panose="02020603050405020304" pitchFamily="18" charset="0"/>
              </a:rPr>
              <a:t>Definition: An NP-hard problem is, informally, </a:t>
            </a:r>
            <a:r>
              <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rPr>
              <a:t>at least as "hard" as any problem in NP.</a:t>
            </a:r>
          </a:p>
          <a:p>
            <a:pPr lvl="1" algn="l"/>
            <a:r>
              <a:rPr lang="en-US" sz="2400" b="0" i="0" dirty="0">
                <a:solidFill>
                  <a:srgbClr val="374151"/>
                </a:solidFill>
                <a:effectLst/>
                <a:latin typeface="Times New Roman" panose="02020603050405020304" pitchFamily="18" charset="0"/>
                <a:cs typeface="Times New Roman" panose="02020603050405020304" pitchFamily="18" charset="0"/>
              </a:rPr>
              <a:t>Relationship: NP-complete problems are a subset of NP-hard problems.</a:t>
            </a:r>
          </a:p>
          <a:p>
            <a:pPr marL="342900" indent="-342900" algn="l">
              <a:spcBef>
                <a:spcPts val="1200"/>
              </a:spcBef>
              <a:buFont typeface="Arial" panose="020B0604020202020204" pitchFamily="34" charset="0"/>
              <a:buChar char="•"/>
            </a:pPr>
            <a:r>
              <a:rPr lang="en-US" sz="2400" b="1" i="0" dirty="0">
                <a:solidFill>
                  <a:srgbClr val="374151"/>
                </a:solidFill>
                <a:effectLst/>
                <a:latin typeface="Times New Roman" panose="02020603050405020304" pitchFamily="18" charset="0"/>
                <a:cs typeface="Times New Roman" panose="02020603050405020304" pitchFamily="18" charset="0"/>
              </a:rPr>
              <a:t>Complexity’s Hierarchy:</a:t>
            </a:r>
            <a:endParaRPr lang="en-US" sz="2400" b="0" i="0" dirty="0">
              <a:solidFill>
                <a:srgbClr val="374151"/>
              </a:solidFill>
              <a:effectLst/>
              <a:latin typeface="Times New Roman" panose="02020603050405020304" pitchFamily="18" charset="0"/>
              <a:cs typeface="Times New Roman" panose="02020603050405020304" pitchFamily="18" charset="0"/>
            </a:endParaRPr>
          </a:p>
          <a:p>
            <a:pPr lvl="1" algn="l"/>
            <a:r>
              <a:rPr lang="en-US" sz="2400" b="0" i="0" dirty="0">
                <a:solidFill>
                  <a:srgbClr val="374151"/>
                </a:solidFill>
                <a:effectLst/>
                <a:latin typeface="Times New Roman" panose="02020603050405020304" pitchFamily="18" charset="0"/>
                <a:cs typeface="Times New Roman" panose="02020603050405020304" pitchFamily="18" charset="0"/>
              </a:rPr>
              <a:t>P ≠ NP ≤ NP-Complete ≤ NP-Hard: The hierarchy of problem complexities states that NP-complete problems are the most challenging/difficult problems within the class NP</a:t>
            </a:r>
            <a:r>
              <a:rPr lang="en-US" sz="2400" dirty="0">
                <a:solidFill>
                  <a:srgbClr val="374151"/>
                </a:solidFill>
                <a:latin typeface="Times New Roman" panose="02020603050405020304" pitchFamily="18" charset="0"/>
                <a:cs typeface="Times New Roman" panose="02020603050405020304" pitchFamily="18" charset="0"/>
              </a:rPr>
              <a:t>. </a:t>
            </a:r>
            <a:r>
              <a:rPr lang="en-US" sz="2400" b="0" i="0" dirty="0">
                <a:solidFill>
                  <a:srgbClr val="374151"/>
                </a:solidFill>
                <a:effectLst/>
                <a:latin typeface="Times New Roman" panose="02020603050405020304" pitchFamily="18" charset="0"/>
                <a:cs typeface="Times New Roman" panose="02020603050405020304" pitchFamily="18" charset="0"/>
              </a:rPr>
              <a:t>NP-hard problems are at least as challenging/difficult as NP-complete problems.</a:t>
            </a:r>
          </a:p>
          <a:p>
            <a:pPr lvl="1" algn="l"/>
            <a:endParaRPr lang="en-US" sz="2400" dirty="0">
              <a:solidFill>
                <a:srgbClr val="374151"/>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b="0" i="0" dirty="0">
                <a:solidFill>
                  <a:srgbClr val="0D0D0D"/>
                </a:solidFill>
                <a:effectLst/>
                <a:latin typeface="Times New Roman" panose="02020603050405020304" pitchFamily="18" charset="0"/>
                <a:cs typeface="Times New Roman" panose="02020603050405020304" pitchFamily="18" charset="0"/>
              </a:rPr>
              <a:t>The P ≠ NP conjecture remains a central question in complexity theory, with significant implications for computer science and mathematics if resolved.</a:t>
            </a:r>
            <a:endParaRPr lang="en-US" sz="2400" b="0" i="0" dirty="0">
              <a:solidFill>
                <a:srgbClr val="37415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41858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C74331C-BC05-394C-1D72-41F27E061624}"/>
              </a:ext>
            </a:extLst>
          </p:cNvPr>
          <p:cNvSpPr txBox="1"/>
          <p:nvPr/>
        </p:nvSpPr>
        <p:spPr>
          <a:xfrm>
            <a:off x="1506070" y="353268"/>
            <a:ext cx="9179859" cy="6370975"/>
          </a:xfrm>
          <a:prstGeom prst="rect">
            <a:avLst/>
          </a:prstGeom>
          <a:noFill/>
        </p:spPr>
        <p:txBody>
          <a:bodyPr wrap="square">
            <a:spAutoFit/>
          </a:bodyPr>
          <a:lstStyle/>
          <a:p>
            <a:r>
              <a:rPr lang="en-US" sz="2400" dirty="0">
                <a:latin typeface="Times New Roman" panose="02020603050405020304" pitchFamily="18" charset="0"/>
                <a:cs typeface="Times New Roman" panose="02020603050405020304" pitchFamily="18" charset="0"/>
              </a:rPr>
              <a:t>Examples of NP-Hard Problems that are not NP-Complete:</a:t>
            </a:r>
          </a:p>
          <a:p>
            <a:endParaRPr lang="en-US" sz="2400" dirty="0">
              <a:latin typeface="Times New Roman" panose="02020603050405020304" pitchFamily="18" charset="0"/>
              <a:cs typeface="Times New Roman" panose="02020603050405020304" pitchFamily="18" charset="0"/>
            </a:endParaRPr>
          </a:p>
          <a:p>
            <a:pPr marL="457200" indent="-457200">
              <a:buFont typeface="+mj-lt"/>
              <a:buAutoNum type="arabicPeriod"/>
            </a:pPr>
            <a:r>
              <a:rPr lang="en-US" sz="2400" dirty="0">
                <a:latin typeface="Times New Roman" panose="02020603050405020304" pitchFamily="18" charset="0"/>
                <a:cs typeface="Times New Roman" panose="02020603050405020304" pitchFamily="18" charset="0"/>
              </a:rPr>
              <a:t>Halting Problem:</a:t>
            </a:r>
          </a:p>
          <a:p>
            <a:pPr marL="914400" lvl="1"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Description: Given a description of a program and an input, determine whether the program finishes running or continues to run forever.</a:t>
            </a:r>
          </a:p>
          <a:p>
            <a:pPr marL="914400" lvl="1"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Reason: The Halting Problem is undecidable, meaning there is no algorithm that can solve all instances of the problem. It is not in NP because there is no way to verify a solution in polynomial time for all possible inputs.</a:t>
            </a:r>
          </a:p>
          <a:p>
            <a:pPr marL="457200" indent="-457200"/>
            <a:r>
              <a:rPr lang="en-US" sz="2400" dirty="0">
                <a:latin typeface="Times New Roman" panose="02020603050405020304" pitchFamily="18" charset="0"/>
                <a:cs typeface="Times New Roman" panose="02020603050405020304" pitchFamily="18" charset="0"/>
              </a:rPr>
              <a:t>2.   Post Correspondence Problem (PCP):</a:t>
            </a:r>
          </a:p>
          <a:p>
            <a:pPr marL="9144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Description: Given a collection of pairs of strings, determine if there is a sequence of indices that form equal strings when the strings are concatenated.</a:t>
            </a:r>
          </a:p>
          <a:p>
            <a:pPr marL="9144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Reason: PCP is undecidable. While it is at least as hard as the hardest problems in NP, it does not belong to NP because there is no polynomial-time verification for all inputs.</a:t>
            </a:r>
          </a:p>
        </p:txBody>
      </p:sp>
      <p:sp>
        <p:nvSpPr>
          <p:cNvPr id="4" name="TextBox 3">
            <a:extLst>
              <a:ext uri="{FF2B5EF4-FFF2-40B4-BE49-F238E27FC236}">
                <a16:creationId xmlns:a16="http://schemas.microsoft.com/office/drawing/2014/main" id="{17FFF70C-54A8-82E8-9925-C640A232C6E2}"/>
              </a:ext>
            </a:extLst>
          </p:cNvPr>
          <p:cNvSpPr txBox="1"/>
          <p:nvPr/>
        </p:nvSpPr>
        <p:spPr>
          <a:xfrm>
            <a:off x="110836" y="4272677"/>
            <a:ext cx="1911928" cy="2585323"/>
          </a:xfrm>
          <a:prstGeom prst="rect">
            <a:avLst/>
          </a:prstGeom>
          <a:noFill/>
        </p:spPr>
        <p:txBody>
          <a:bodyPr wrap="square">
            <a:spAutoFit/>
          </a:bodyPr>
          <a:lstStyle/>
          <a:p>
            <a:r>
              <a:rPr lang="en-US" dirty="0"/>
              <a:t>Given two lists:</a:t>
            </a:r>
          </a:p>
          <a:p>
            <a:r>
              <a:rPr lang="en-US" dirty="0"/>
              <a:t>A=["</a:t>
            </a:r>
            <a:r>
              <a:rPr lang="en-US" dirty="0" err="1"/>
              <a:t>ab","a","b</a:t>
            </a:r>
            <a:r>
              <a:rPr lang="en-US" dirty="0"/>
              <a:t>"] B=["a","</a:t>
            </a:r>
            <a:r>
              <a:rPr lang="en-US" dirty="0" err="1"/>
              <a:t>ba</a:t>
            </a:r>
            <a:r>
              <a:rPr lang="en-US" dirty="0"/>
              <a:t>","b"]</a:t>
            </a:r>
          </a:p>
          <a:p>
            <a:r>
              <a:rPr lang="en-US" dirty="0"/>
              <a:t>the sequence [2,1] is </a:t>
            </a:r>
            <a:r>
              <a:rPr lang="en-US" b="1" dirty="0"/>
              <a:t>not a valid solution</a:t>
            </a:r>
            <a:r>
              <a:rPr lang="en-US" dirty="0"/>
              <a:t> for this instance of the PCP, for </a:t>
            </a:r>
            <a:r>
              <a:rPr lang="en-US" dirty="0" err="1"/>
              <a:t>aab</a:t>
            </a:r>
            <a:r>
              <a:rPr lang="en-US" dirty="0"/>
              <a:t> and baa are not equal.</a:t>
            </a:r>
          </a:p>
        </p:txBody>
      </p:sp>
    </p:spTree>
    <p:extLst>
      <p:ext uri="{BB962C8B-B14F-4D97-AF65-F5344CB8AC3E}">
        <p14:creationId xmlns:p14="http://schemas.microsoft.com/office/powerpoint/2010/main" val="30511525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C74331C-BC05-394C-1D72-41F27E061624}"/>
              </a:ext>
            </a:extLst>
          </p:cNvPr>
          <p:cNvSpPr txBox="1"/>
          <p:nvPr/>
        </p:nvSpPr>
        <p:spPr>
          <a:xfrm>
            <a:off x="1506070" y="428178"/>
            <a:ext cx="9179859" cy="6001643"/>
          </a:xfrm>
          <a:prstGeom prst="rect">
            <a:avLst/>
          </a:prstGeom>
          <a:noFill/>
        </p:spPr>
        <p:txBody>
          <a:bodyPr wrap="square">
            <a:spAutoFit/>
          </a:bodyPr>
          <a:lstStyle/>
          <a:p>
            <a:r>
              <a:rPr lang="en-US" sz="2400" dirty="0">
                <a:latin typeface="Times New Roman" panose="02020603050405020304" pitchFamily="18" charset="0"/>
                <a:cs typeface="Times New Roman" panose="02020603050405020304" pitchFamily="18" charset="0"/>
              </a:rPr>
              <a:t>Examples of NP-Hard Problems that are not NP-Complete:</a:t>
            </a:r>
          </a:p>
          <a:p>
            <a:endParaRPr lang="en-US" sz="2400" dirty="0">
              <a:latin typeface="Times New Roman" panose="02020603050405020304" pitchFamily="18" charset="0"/>
              <a:cs typeface="Times New Roman" panose="02020603050405020304" pitchFamily="18" charset="0"/>
            </a:endParaRPr>
          </a:p>
          <a:p>
            <a:pPr marL="457200" marR="0" lvl="0" indent="-457200" algn="l" defTabSz="914400" rtl="0" eaLnBrk="0" fontAlgn="base" latinLnBrk="0" hangingPunct="0">
              <a:lnSpc>
                <a:spcPct val="100000"/>
              </a:lnSpc>
              <a:spcBef>
                <a:spcPct val="0"/>
              </a:spcBef>
              <a:spcAft>
                <a:spcPct val="0"/>
              </a:spcAft>
              <a:buClrTx/>
              <a:buSzTx/>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3.   Traveling Salesman Problem (TSP) with Real Distances:</a:t>
            </a:r>
          </a:p>
          <a:p>
            <a:pPr marL="914400" marR="0" lvl="0" indent="-457200" algn="l" defTabSz="914400" rtl="0" eaLnBrk="0" fontAlgn="base" latinLnBrk="0" hangingPunct="0">
              <a:lnSpc>
                <a:spcPct val="100000"/>
              </a:lnSpc>
              <a:spcBef>
                <a:spcPct val="0"/>
              </a:spcBef>
              <a:spcAft>
                <a:spcPct val="0"/>
              </a:spcAft>
              <a:buClrTx/>
              <a:buSzTx/>
              <a:buFontTx/>
              <a:buChar char="•"/>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Description: Find the shortest possible route that visits each city and returns to the origin city, where the distances between cities are real numbers.</a:t>
            </a:r>
          </a:p>
          <a:p>
            <a:pPr marL="914400" marR="0" lvl="0" indent="-457200" algn="l" defTabSz="914400" rtl="0" eaLnBrk="0" fontAlgn="base" latinLnBrk="0" hangingPunct="0">
              <a:lnSpc>
                <a:spcPct val="100000"/>
              </a:lnSpc>
              <a:spcBef>
                <a:spcPct val="0"/>
              </a:spcBef>
              <a:spcAft>
                <a:spcPct val="0"/>
              </a:spcAft>
              <a:buClrTx/>
              <a:buSzTx/>
              <a:buFontTx/>
              <a:buChar char="•"/>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Reason: If the distances are real numbers (not integers), the problem can be NP-hard due to precision issues, making it difficult to verify solutions in polynomial time.</a:t>
            </a:r>
          </a:p>
          <a:p>
            <a:pPr marL="457200" marR="0" lvl="0" indent="-457200" algn="l" defTabSz="914400" rtl="0" eaLnBrk="0" fontAlgn="base" latinLnBrk="0" hangingPunct="0">
              <a:lnSpc>
                <a:spcPct val="100000"/>
              </a:lnSpc>
              <a:spcBef>
                <a:spcPct val="0"/>
              </a:spcBef>
              <a:spcAft>
                <a:spcPct val="0"/>
              </a:spcAft>
              <a:buClrTx/>
              <a:buSzTx/>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4.   Knapsack Problem with Arbitrary Precision:</a:t>
            </a:r>
          </a:p>
          <a:p>
            <a:pPr marL="914400" marR="0" lvl="0" indent="-457200" algn="l" defTabSz="914400" rtl="0" eaLnBrk="0" fontAlgn="base" latinLnBrk="0" hangingPunct="0">
              <a:lnSpc>
                <a:spcPct val="100000"/>
              </a:lnSpc>
              <a:spcBef>
                <a:spcPct val="0"/>
              </a:spcBef>
              <a:spcAft>
                <a:spcPct val="0"/>
              </a:spcAft>
              <a:buClrTx/>
              <a:buSzTx/>
              <a:buFontTx/>
              <a:buChar char="•"/>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Description: Given items with weights and values that are arbitrary real numbers, determine the most valuable subset of items that can be carried in a knapsack with a weight limit.</a:t>
            </a:r>
          </a:p>
          <a:p>
            <a:pPr marL="914400" marR="0" lvl="0" indent="-457200" algn="l" defTabSz="914400" rtl="0" eaLnBrk="0" fontAlgn="base" latinLnBrk="0" hangingPunct="0">
              <a:lnSpc>
                <a:spcPct val="100000"/>
              </a:lnSpc>
              <a:spcBef>
                <a:spcPct val="0"/>
              </a:spcBef>
              <a:spcAft>
                <a:spcPct val="0"/>
              </a:spcAft>
              <a:buClrTx/>
              <a:buSzTx/>
              <a:buFontTx/>
              <a:buChar char="•"/>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Reason: The arbitrary precision of weights and values can make verification in polynomial time infeasible, even though the problem remains NP-hard.</a:t>
            </a:r>
          </a:p>
        </p:txBody>
      </p:sp>
    </p:spTree>
    <p:extLst>
      <p:ext uri="{BB962C8B-B14F-4D97-AF65-F5344CB8AC3E}">
        <p14:creationId xmlns:p14="http://schemas.microsoft.com/office/powerpoint/2010/main" val="26143702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5E83BAA-BBBF-F506-9703-0EBAE8FBDBE9}"/>
              </a:ext>
            </a:extLst>
          </p:cNvPr>
          <p:cNvSpPr txBox="1"/>
          <p:nvPr/>
        </p:nvSpPr>
        <p:spPr>
          <a:xfrm>
            <a:off x="1954305" y="2828836"/>
            <a:ext cx="8130989" cy="1569660"/>
          </a:xfrm>
          <a:prstGeom prst="rect">
            <a:avLst/>
          </a:prstGeom>
          <a:noFill/>
        </p:spPr>
        <p:txBody>
          <a:bodyPr wrap="square">
            <a:spAutoFit/>
          </a:bodyPr>
          <a:lstStyle/>
          <a:p>
            <a:r>
              <a:rPr lang="en-US" sz="2400" b="0" i="0" dirty="0">
                <a:solidFill>
                  <a:srgbClr val="374151"/>
                </a:solidFill>
                <a:effectLst/>
                <a:latin typeface="Times New Roman" panose="02020603050405020304" pitchFamily="18" charset="0"/>
                <a:cs typeface="Times New Roman" panose="02020603050405020304" pitchFamily="18" charset="0"/>
              </a:rPr>
              <a:t>Conclusion: These concepts describe the complexity relationships for different types of computational problems and have significant implications for algorithm design and the theory of computation.</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4740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53207" y="1819422"/>
            <a:ext cx="7659758" cy="3523978"/>
          </a:xfrm>
          <a:prstGeom prst="rect">
            <a:avLst/>
          </a:prstGeom>
        </p:spPr>
        <p:txBody>
          <a:bodyPr wrap="square">
            <a:spAutoFit/>
          </a:bodyPr>
          <a:lstStyle/>
          <a:p>
            <a:pPr>
              <a:lnSpc>
                <a:spcPct val="107000"/>
              </a:lnSpc>
              <a:spcAft>
                <a:spcPts val="800"/>
              </a:spcAft>
            </a:pPr>
            <a:r>
              <a:rPr lang="en-US" sz="2800" dirty="0">
                <a:ea typeface="Calibri" panose="020F0502020204030204" pitchFamily="34" charset="0"/>
                <a:cs typeface="Times New Roman" panose="02020603050405020304" pitchFamily="18" charset="0"/>
              </a:rPr>
              <a:t>Algorithms: Efficiency, Analysis and Order</a:t>
            </a:r>
          </a:p>
          <a:p>
            <a:pPr>
              <a:lnSpc>
                <a:spcPct val="107000"/>
              </a:lnSpc>
              <a:spcAft>
                <a:spcPts val="800"/>
              </a:spcAft>
            </a:pP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914400" lvl="1" indent="-457200">
              <a:lnSpc>
                <a:spcPct val="107000"/>
              </a:lnSpc>
              <a:spcAft>
                <a:spcPts val="800"/>
              </a:spcAft>
              <a:buFont typeface="+mj-lt"/>
              <a:buAutoNum type="arabicPeriod"/>
            </a:pPr>
            <a:r>
              <a:rPr lang="en-US" sz="2400" dirty="0">
                <a:latin typeface="Times New Roman" panose="02020603050405020304" pitchFamily="18" charset="0"/>
                <a:ea typeface="Calibri" panose="020F0502020204030204" pitchFamily="34" charset="0"/>
                <a:cs typeface="Times New Roman" panose="02020603050405020304" pitchFamily="18" charset="0"/>
              </a:rPr>
              <a:t>Developing efficient algorithms, </a:t>
            </a:r>
          </a:p>
          <a:p>
            <a:pPr marL="914400" lvl="1" indent="-457200">
              <a:lnSpc>
                <a:spcPct val="107000"/>
              </a:lnSpc>
              <a:spcAft>
                <a:spcPts val="800"/>
              </a:spcAft>
              <a:buFont typeface="+mj-lt"/>
              <a:buAutoNum type="arabicPeriod"/>
            </a:pPr>
            <a:r>
              <a:rPr lang="en-US" sz="2400" dirty="0">
                <a:latin typeface="Times New Roman" panose="02020603050405020304" pitchFamily="18" charset="0"/>
                <a:ea typeface="Calibri" panose="020F0502020204030204" pitchFamily="34" charset="0"/>
                <a:cs typeface="Times New Roman" panose="02020603050405020304" pitchFamily="18" charset="0"/>
              </a:rPr>
              <a:t>Complexity analysis of algorithms </a:t>
            </a:r>
          </a:p>
          <a:p>
            <a:pPr marL="914400" lvl="1" indent="-457200">
              <a:lnSpc>
                <a:spcPct val="107000"/>
              </a:lnSpc>
              <a:spcAft>
                <a:spcPts val="800"/>
              </a:spcAft>
              <a:buFont typeface="+mj-lt"/>
              <a:buAutoNum type="arabicPeriod"/>
            </a:pPr>
            <a:r>
              <a:rPr lang="en-US" sz="2400" dirty="0">
                <a:latin typeface="Times New Roman" panose="02020603050405020304" pitchFamily="18" charset="0"/>
                <a:ea typeface="Calibri" panose="020F0502020204030204" pitchFamily="34" charset="0"/>
                <a:cs typeface="Times New Roman" panose="02020603050405020304" pitchFamily="18" charset="0"/>
              </a:rPr>
              <a:t>finally, orders</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endParaRPr lang="en-US" sz="2200"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endParaRPr lang="en-US" sz="22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2" descr="Image result for smiley face images">
            <a:extLst>
              <a:ext uri="{FF2B5EF4-FFF2-40B4-BE49-F238E27FC236}">
                <a16:creationId xmlns:a16="http://schemas.microsoft.com/office/drawing/2014/main" id="{0761CDD3-3D29-4777-938B-A05D7718A7D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867657">
            <a:off x="910069" y="2133600"/>
            <a:ext cx="574173" cy="4169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98310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28886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62F49FA-1AFB-4DF2-BD92-884F1A2FE58A}"/>
              </a:ext>
            </a:extLst>
          </p:cNvPr>
          <p:cNvSpPr/>
          <p:nvPr/>
        </p:nvSpPr>
        <p:spPr>
          <a:xfrm>
            <a:off x="1870165" y="2713617"/>
            <a:ext cx="8451669" cy="2231380"/>
          </a:xfrm>
          <a:prstGeom prst="rect">
            <a:avLst/>
          </a:prstGeom>
        </p:spPr>
        <p:txBody>
          <a:bodyPr wrap="square">
            <a:spAutoFit/>
          </a:bodyPr>
          <a:lstStyle/>
          <a:p>
            <a:pPr>
              <a:spcAft>
                <a:spcPts val="1800"/>
              </a:spcAft>
            </a:pPr>
            <a:r>
              <a:rPr lang="en-US" sz="2800" dirty="0">
                <a:highlight>
                  <a:srgbClr val="FFFF00"/>
                </a:highlight>
              </a:rPr>
              <a:t>Complexity Classes </a:t>
            </a:r>
          </a:p>
          <a:p>
            <a:pPr marL="461963"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 complexity class is </a:t>
            </a:r>
          </a:p>
          <a:p>
            <a:pPr marL="919163" lvl="1" indent="-461963">
              <a:buFont typeface="Arial" panose="020B0604020202020204" pitchFamily="34" charset="0"/>
              <a:buChar char="•"/>
            </a:pPr>
            <a:r>
              <a:rPr lang="en-US" sz="2400" dirty="0">
                <a:highlight>
                  <a:srgbClr val="FFFF00"/>
                </a:highlight>
                <a:latin typeface="Times New Roman" panose="02020603050405020304" pitchFamily="18" charset="0"/>
                <a:cs typeface="Times New Roman" panose="02020603050405020304" pitchFamily="18" charset="0"/>
              </a:rPr>
              <a:t>the set of all the computational problems </a:t>
            </a:r>
            <a:r>
              <a:rPr lang="en-US" sz="2400" dirty="0">
                <a:latin typeface="Times New Roman" panose="02020603050405020304" pitchFamily="18" charset="0"/>
                <a:cs typeface="Times New Roman" panose="02020603050405020304" pitchFamily="18" charset="0"/>
              </a:rPr>
              <a:t>that can be solved using a certain amount of a certain computational resource (such as time and space).  </a:t>
            </a:r>
          </a:p>
        </p:txBody>
      </p:sp>
      <p:sp>
        <p:nvSpPr>
          <p:cNvPr id="3" name="TextBox 2">
            <a:extLst>
              <a:ext uri="{FF2B5EF4-FFF2-40B4-BE49-F238E27FC236}">
                <a16:creationId xmlns:a16="http://schemas.microsoft.com/office/drawing/2014/main" id="{8123F59A-FC96-49DA-8901-681EA41ECF4F}"/>
              </a:ext>
            </a:extLst>
          </p:cNvPr>
          <p:cNvSpPr txBox="1"/>
          <p:nvPr/>
        </p:nvSpPr>
        <p:spPr>
          <a:xfrm>
            <a:off x="1715589" y="1193074"/>
            <a:ext cx="7968343" cy="584775"/>
          </a:xfrm>
          <a:prstGeom prst="rect">
            <a:avLst/>
          </a:prstGeom>
          <a:noFill/>
        </p:spPr>
        <p:txBody>
          <a:bodyPr wrap="square" rtlCol="0">
            <a:spAutoFit/>
          </a:bodyPr>
          <a:lstStyle/>
          <a:p>
            <a:r>
              <a:rPr lang="en-US" sz="3200" dirty="0"/>
              <a:t>Computational Complexity and Intractability</a:t>
            </a:r>
          </a:p>
        </p:txBody>
      </p:sp>
    </p:spTree>
    <p:extLst>
      <p:ext uri="{BB962C8B-B14F-4D97-AF65-F5344CB8AC3E}">
        <p14:creationId xmlns:p14="http://schemas.microsoft.com/office/powerpoint/2010/main" val="38552066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7BE6A0B7-7E68-4FAD-B23B-1797ACB4D756}"/>
                  </a:ext>
                </a:extLst>
              </p:cNvPr>
              <p:cNvSpPr txBox="1"/>
              <p:nvPr/>
            </p:nvSpPr>
            <p:spPr>
              <a:xfrm>
                <a:off x="1667435" y="919547"/>
                <a:ext cx="8857129" cy="5955476"/>
              </a:xfrm>
              <a:prstGeom prst="rect">
                <a:avLst/>
              </a:prstGeom>
              <a:noFill/>
            </p:spPr>
            <p:txBody>
              <a:bodyPr wrap="square" rtlCol="0">
                <a:spAutoFit/>
              </a:bodyPr>
              <a:lstStyle/>
              <a:p>
                <a:pPr>
                  <a:spcAft>
                    <a:spcPts val="1800"/>
                  </a:spcAft>
                </a:pPr>
                <a:r>
                  <a:rPr lang="en-US" sz="2800" dirty="0"/>
                  <a:t>Intractability </a:t>
                </a:r>
                <a:r>
                  <a:rPr lang="en-US" sz="2400" dirty="0">
                    <a:latin typeface="Times New Roman" panose="02020603050405020304" pitchFamily="18" charset="0"/>
                    <a:cs typeface="Times New Roman" panose="02020603050405020304" pitchFamily="18" charset="0"/>
                  </a:rPr>
                  <a:t>In computer science </a:t>
                </a:r>
                <a:endParaRPr lang="en-US" sz="2400" dirty="0">
                  <a:solidFill>
                    <a:srgbClr val="0000FF"/>
                  </a:solidFill>
                  <a:latin typeface="Times New Roman" panose="02020603050405020304" pitchFamily="18" charset="0"/>
                  <a:cs typeface="Times New Roman" panose="02020603050405020304" pitchFamily="18" charset="0"/>
                </a:endParaRPr>
              </a:p>
              <a:p>
                <a:pPr marL="919163" lvl="1" indent="-461963">
                  <a:spcAft>
                    <a:spcPts val="12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 problem is </a:t>
                </a:r>
                <a:r>
                  <a:rPr lang="en-US" sz="2400" dirty="0">
                    <a:solidFill>
                      <a:srgbClr val="0000FF"/>
                    </a:solidFill>
                    <a:highlight>
                      <a:srgbClr val="FFFF00"/>
                    </a:highlight>
                    <a:latin typeface="Times New Roman" panose="02020603050405020304" pitchFamily="18" charset="0"/>
                    <a:cs typeface="Times New Roman" panose="02020603050405020304" pitchFamily="18" charset="0"/>
                  </a:rPr>
                  <a:t>intractable </a:t>
                </a:r>
                <a:r>
                  <a:rPr lang="en-US" sz="2400" dirty="0">
                    <a:highlight>
                      <a:srgbClr val="FFFF00"/>
                    </a:highlight>
                    <a:latin typeface="Times New Roman" panose="02020603050405020304" pitchFamily="18" charset="0"/>
                    <a:cs typeface="Times New Roman" panose="02020603050405020304" pitchFamily="18" charset="0"/>
                  </a:rPr>
                  <a:t>if it is very difficult or impossible for a computer to solve efficiently. </a:t>
                </a:r>
              </a:p>
              <a:p>
                <a:pPr>
                  <a:spcAft>
                    <a:spcPts val="1200"/>
                  </a:spcAft>
                </a:pPr>
                <a:r>
                  <a:rPr lang="en-US" sz="2400" dirty="0">
                    <a:latin typeface="Times New Roman" panose="02020603050405020304" pitchFamily="18" charset="0"/>
                    <a:cs typeface="Times New Roman" panose="02020603050405020304" pitchFamily="18" charset="0"/>
                  </a:rPr>
                  <a:t>Definition of Polynomial-Time Algorithm</a:t>
                </a:r>
              </a:p>
              <a:p>
                <a:pPr marL="914400" indent="-455613">
                  <a:spcAft>
                    <a:spcPts val="12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 </a:t>
                </a:r>
                <a:r>
                  <a:rPr lang="en-US" sz="2400" dirty="0">
                    <a:solidFill>
                      <a:srgbClr val="0000FF"/>
                    </a:solidFill>
                    <a:highlight>
                      <a:srgbClr val="FFFF00"/>
                    </a:highlight>
                    <a:latin typeface="Times New Roman" panose="02020603050405020304" pitchFamily="18" charset="0"/>
                    <a:cs typeface="Times New Roman" panose="02020603050405020304" pitchFamily="18" charset="0"/>
                  </a:rPr>
                  <a:t>polynomial-time algorithm </a:t>
                </a:r>
                <a:r>
                  <a:rPr lang="en-US" sz="2400" dirty="0">
                    <a:latin typeface="Times New Roman" panose="02020603050405020304" pitchFamily="18" charset="0"/>
                    <a:cs typeface="Times New Roman" panose="02020603050405020304" pitchFamily="18" charset="0"/>
                  </a:rPr>
                  <a:t>is its worst-case time complexity T(n) bounded above by a polynomial function p(n) of its input size n. i.e., T(n) </a:t>
                </a:r>
                <a14:m>
                  <m:oMath xmlns:m="http://schemas.openxmlformats.org/officeDocument/2006/math">
                    <m:r>
                      <a:rPr lang="en-US" sz="2400" i="1" smtClean="0">
                        <a:latin typeface="Cambria Math" panose="02040503050406030204" pitchFamily="18" charset="0"/>
                        <a:ea typeface="Cambria Math" panose="02040503050406030204" pitchFamily="18" charset="0"/>
                        <a:cs typeface="Times New Roman" panose="02020603050405020304" pitchFamily="18" charset="0"/>
                      </a:rPr>
                      <m:t>∈</m:t>
                    </m:r>
                  </m:oMath>
                </a14:m>
                <a:r>
                  <a:rPr lang="en-US" sz="2400" dirty="0">
                    <a:latin typeface="Times New Roman" panose="02020603050405020304" pitchFamily="18" charset="0"/>
                    <a:cs typeface="Times New Roman" panose="02020603050405020304" pitchFamily="18" charset="0"/>
                  </a:rPr>
                  <a:t> O(p(n)).</a:t>
                </a:r>
              </a:p>
              <a:p>
                <a:pPr>
                  <a:spcAft>
                    <a:spcPts val="1200"/>
                  </a:spcAft>
                </a:pPr>
                <a:r>
                  <a:rPr lang="en-US" sz="2400" dirty="0">
                    <a:latin typeface="Times New Roman" panose="02020603050405020304" pitchFamily="18" charset="0"/>
                    <a:cs typeface="Times New Roman" panose="02020603050405020304" pitchFamily="18" charset="0"/>
                  </a:rPr>
                  <a:t>Intractable Problems</a:t>
                </a:r>
              </a:p>
              <a:p>
                <a:pPr marL="914400" indent="-457200">
                  <a:spcAft>
                    <a:spcPts val="1200"/>
                  </a:spcAft>
                  <a:buFont typeface="Arial" panose="020B0604020202020204" pitchFamily="34" charset="0"/>
                  <a:buChar char="•"/>
                </a:pPr>
                <a:r>
                  <a:rPr lang="en-US" sz="2400" dirty="0">
                    <a:highlight>
                      <a:srgbClr val="FFFF00"/>
                    </a:highlight>
                    <a:latin typeface="Times New Roman" panose="02020603050405020304" pitchFamily="18" charset="0"/>
                    <a:cs typeface="Times New Roman" panose="02020603050405020304" pitchFamily="18" charset="0"/>
                  </a:rPr>
                  <a:t>A problem is called </a:t>
                </a:r>
                <a:r>
                  <a:rPr lang="en-US" sz="2400" dirty="0">
                    <a:solidFill>
                      <a:srgbClr val="0000FF"/>
                    </a:solidFill>
                    <a:highlight>
                      <a:srgbClr val="FFFF00"/>
                    </a:highlight>
                    <a:latin typeface="Times New Roman" panose="02020603050405020304" pitchFamily="18" charset="0"/>
                    <a:cs typeface="Times New Roman" panose="02020603050405020304" pitchFamily="18" charset="0"/>
                  </a:rPr>
                  <a:t>intractable</a:t>
                </a:r>
                <a:r>
                  <a:rPr lang="en-US" sz="2400" dirty="0">
                    <a:highlight>
                      <a:srgbClr val="FFFF00"/>
                    </a:highlight>
                    <a:latin typeface="Times New Roman" panose="02020603050405020304" pitchFamily="18" charset="0"/>
                    <a:cs typeface="Times New Roman" panose="02020603050405020304" pitchFamily="18" charset="0"/>
                  </a:rPr>
                  <a:t> if it is </a:t>
                </a:r>
                <a:r>
                  <a:rPr lang="en-US" sz="2400" dirty="0">
                    <a:solidFill>
                      <a:srgbClr val="0000FF"/>
                    </a:solidFill>
                    <a:highlight>
                      <a:srgbClr val="FFFF00"/>
                    </a:highlight>
                    <a:latin typeface="Times New Roman" panose="02020603050405020304" pitchFamily="18" charset="0"/>
                    <a:cs typeface="Times New Roman" panose="02020603050405020304" pitchFamily="18" charset="0"/>
                  </a:rPr>
                  <a:t>impossible to solve </a:t>
                </a:r>
                <a:r>
                  <a:rPr lang="en-US" sz="2400" dirty="0">
                    <a:highlight>
                      <a:srgbClr val="FFFF00"/>
                    </a:highlight>
                    <a:latin typeface="Times New Roman" panose="02020603050405020304" pitchFamily="18" charset="0"/>
                    <a:cs typeface="Times New Roman" panose="02020603050405020304" pitchFamily="18" charset="0"/>
                  </a:rPr>
                  <a:t>with a polynomial-time algorithm.</a:t>
                </a:r>
              </a:p>
              <a:p>
                <a:pPr marL="914400" indent="-457200">
                  <a:spcAft>
                    <a:spcPts val="1200"/>
                  </a:spcAft>
                  <a:buFont typeface="Arial" panose="020B0604020202020204" pitchFamily="34" charset="0"/>
                  <a:buChar char="•"/>
                </a:pPr>
                <a:r>
                  <a:rPr lang="en-US" sz="2400" dirty="0">
                    <a:highlight>
                      <a:srgbClr val="FFFF00"/>
                    </a:highlight>
                    <a:latin typeface="Times New Roman" panose="02020603050405020304" pitchFamily="18" charset="0"/>
                    <a:cs typeface="Times New Roman" panose="02020603050405020304" pitchFamily="18" charset="0"/>
                  </a:rPr>
                  <a:t>In other words, if no polynomial-time algorithm exists that can solve all instances of the problem, the problem is considered intractable.</a:t>
                </a:r>
              </a:p>
            </p:txBody>
          </p:sp>
        </mc:Choice>
        <mc:Fallback xmlns="">
          <p:sp>
            <p:nvSpPr>
              <p:cNvPr id="2" name="TextBox 1">
                <a:extLst>
                  <a:ext uri="{FF2B5EF4-FFF2-40B4-BE49-F238E27FC236}">
                    <a16:creationId xmlns:a16="http://schemas.microsoft.com/office/drawing/2014/main" id="{7BE6A0B7-7E68-4FAD-B23B-1797ACB4D756}"/>
                  </a:ext>
                </a:extLst>
              </p:cNvPr>
              <p:cNvSpPr txBox="1">
                <a:spLocks noRot="1" noChangeAspect="1" noMove="1" noResize="1" noEditPoints="1" noAdjustHandles="1" noChangeArrowheads="1" noChangeShapeType="1" noTextEdit="1"/>
              </p:cNvSpPr>
              <p:nvPr/>
            </p:nvSpPr>
            <p:spPr>
              <a:xfrm>
                <a:off x="1667435" y="919547"/>
                <a:ext cx="8857129" cy="5955476"/>
              </a:xfrm>
              <a:prstGeom prst="rect">
                <a:avLst/>
              </a:prstGeom>
              <a:blipFill>
                <a:blip r:embed="rId2"/>
                <a:stretch>
                  <a:fillRect l="-1446" t="-1024" r="-826" b="-1433"/>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A998769F-72EF-4E4D-8464-B7A686A445E7}"/>
              </a:ext>
            </a:extLst>
          </p:cNvPr>
          <p:cNvSpPr txBox="1"/>
          <p:nvPr/>
        </p:nvSpPr>
        <p:spPr>
          <a:xfrm>
            <a:off x="1920239" y="334772"/>
            <a:ext cx="7968343" cy="584775"/>
          </a:xfrm>
          <a:prstGeom prst="rect">
            <a:avLst/>
          </a:prstGeom>
          <a:noFill/>
        </p:spPr>
        <p:txBody>
          <a:bodyPr wrap="square" rtlCol="0">
            <a:spAutoFit/>
          </a:bodyPr>
          <a:lstStyle/>
          <a:p>
            <a:r>
              <a:rPr lang="en-US" sz="3200" dirty="0"/>
              <a:t>Computational Complexity and Intractability</a:t>
            </a:r>
          </a:p>
        </p:txBody>
      </p:sp>
    </p:spTree>
    <p:extLst>
      <p:ext uri="{BB962C8B-B14F-4D97-AF65-F5344CB8AC3E}">
        <p14:creationId xmlns:p14="http://schemas.microsoft.com/office/powerpoint/2010/main" val="32325190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36CAC37-EAF7-B1E9-13E3-61863FC972CB}"/>
              </a:ext>
            </a:extLst>
          </p:cNvPr>
          <p:cNvSpPr txBox="1"/>
          <p:nvPr/>
        </p:nvSpPr>
        <p:spPr>
          <a:xfrm>
            <a:off x="1801905" y="959093"/>
            <a:ext cx="9170894" cy="5001369"/>
          </a:xfrm>
          <a:prstGeom prst="rect">
            <a:avLst/>
          </a:prstGeom>
          <a:noFill/>
        </p:spPr>
        <p:txBody>
          <a:bodyPr wrap="square">
            <a:spAutoFit/>
          </a:bodyPr>
          <a:lstStyle/>
          <a:p>
            <a:pPr>
              <a:spcAft>
                <a:spcPts val="1200"/>
              </a:spcAft>
            </a:pPr>
            <a:r>
              <a:rPr lang="en-US" sz="2800" dirty="0">
                <a:latin typeface="Times New Roman" panose="02020603050405020304" pitchFamily="18" charset="0"/>
                <a:cs typeface="Times New Roman" panose="02020603050405020304" pitchFamily="18" charset="0"/>
              </a:rPr>
              <a:t>Characteristics of Intractable Problems</a:t>
            </a:r>
          </a:p>
          <a:p>
            <a:pPr marL="457200" indent="-457200">
              <a:spcBef>
                <a:spcPts val="600"/>
              </a:spcBef>
              <a:spcAft>
                <a:spcPts val="12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Exponential or Worse Time Complexity: </a:t>
            </a:r>
          </a:p>
          <a:p>
            <a:pPr marL="914400" indent="-457200">
              <a:spcBef>
                <a:spcPts val="600"/>
              </a:spcBef>
              <a:spcAft>
                <a:spcPts val="12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Intractable problems often have time complexities that grow exponentially or faster with respect to the input size, such as O(2</a:t>
            </a:r>
            <a:r>
              <a:rPr lang="en-US" sz="2400" baseline="30000" dirty="0">
                <a:latin typeface="Times New Roman" panose="02020603050405020304" pitchFamily="18" charset="0"/>
                <a:cs typeface="Times New Roman" panose="02020603050405020304" pitchFamily="18" charset="0"/>
              </a:rPr>
              <a:t>n</a:t>
            </a:r>
            <a:r>
              <a:rPr lang="en-US" sz="2400" dirty="0">
                <a:latin typeface="Times New Roman" panose="02020603050405020304" pitchFamily="18" charset="0"/>
                <a:cs typeface="Times New Roman" panose="02020603050405020304" pitchFamily="18" charset="0"/>
              </a:rPr>
              <a:t>), O(n!), or even worse.</a:t>
            </a:r>
          </a:p>
          <a:p>
            <a:pPr marL="457200" indent="-457200">
              <a:spcBef>
                <a:spcPts val="600"/>
              </a:spcBef>
              <a:spcAft>
                <a:spcPts val="12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NP-Hard and NP-Complete Problems: </a:t>
            </a:r>
          </a:p>
          <a:p>
            <a:pPr marL="914400" indent="-457200">
              <a:spcBef>
                <a:spcPts val="600"/>
              </a:spcBef>
              <a:spcAft>
                <a:spcPts val="12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Many intractable problems belong to the classes of NP-hard or NP-complete problems. </a:t>
            </a:r>
          </a:p>
          <a:p>
            <a:pPr marL="914400" indent="-457200">
              <a:spcBef>
                <a:spcPts val="600"/>
              </a:spcBef>
              <a:spcAft>
                <a:spcPts val="12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These problems are at least as hard as the hardest problems in NP, and no polynomial-time algorithm is known for solving them.</a:t>
            </a:r>
          </a:p>
        </p:txBody>
      </p:sp>
    </p:spTree>
    <p:extLst>
      <p:ext uri="{BB962C8B-B14F-4D97-AF65-F5344CB8AC3E}">
        <p14:creationId xmlns:p14="http://schemas.microsoft.com/office/powerpoint/2010/main" val="36368190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36CAC37-EAF7-B1E9-13E3-61863FC972CB}"/>
              </a:ext>
            </a:extLst>
          </p:cNvPr>
          <p:cNvSpPr txBox="1"/>
          <p:nvPr/>
        </p:nvSpPr>
        <p:spPr>
          <a:xfrm>
            <a:off x="1748118" y="243512"/>
            <a:ext cx="9170894" cy="6370975"/>
          </a:xfrm>
          <a:prstGeom prst="rect">
            <a:avLst/>
          </a:prstGeom>
          <a:noFill/>
        </p:spPr>
        <p:txBody>
          <a:bodyPr wrap="square">
            <a:spAutoFit/>
          </a:bodyPr>
          <a:lstStyle/>
          <a:p>
            <a:r>
              <a:rPr lang="en-US" sz="2800" dirty="0">
                <a:latin typeface="Times New Roman" panose="02020603050405020304" pitchFamily="18" charset="0"/>
                <a:cs typeface="Times New Roman" panose="02020603050405020304" pitchFamily="18" charset="0"/>
              </a:rPr>
              <a:t>Examples of Intractable Problems</a:t>
            </a:r>
          </a:p>
          <a:p>
            <a:pPr>
              <a:buFont typeface="+mj-lt"/>
              <a:buAutoNum type="arabicPeriod"/>
            </a:pPr>
            <a:r>
              <a:rPr lang="en-US" sz="2400" dirty="0">
                <a:latin typeface="Times New Roman" panose="02020603050405020304" pitchFamily="18" charset="0"/>
                <a:cs typeface="Times New Roman" panose="02020603050405020304" pitchFamily="18" charset="0"/>
              </a:rPr>
              <a:t>   Travelling Salesperson Problem (TSP):</a:t>
            </a:r>
          </a:p>
          <a:p>
            <a:pPr marL="914400" lvl="1"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Description: Given a list of cities and the distances between each pair of cities, find the shortest possible route that visits each city exactly once and returns to the origin city.</a:t>
            </a:r>
          </a:p>
          <a:p>
            <a:pPr marL="914400" lvl="1"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Complexity: The problem is NP-hard, and the best-known algorithms have exponential time complexity.</a:t>
            </a:r>
          </a:p>
          <a:p>
            <a:pPr>
              <a:buFont typeface="+mj-lt"/>
              <a:buAutoNum type="arabicPeriod"/>
            </a:pPr>
            <a:r>
              <a:rPr lang="en-US" sz="2400" dirty="0">
                <a:latin typeface="Times New Roman" panose="02020603050405020304" pitchFamily="18" charset="0"/>
                <a:cs typeface="Times New Roman" panose="02020603050405020304" pitchFamily="18" charset="0"/>
              </a:rPr>
              <a:t>   Knapsack Problem:</a:t>
            </a:r>
          </a:p>
          <a:p>
            <a:pPr marL="914400" lvl="1"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Description: Given a set of items, each with a weight and a value, determine the most valuable subset of items that can be fit into a knapsack of limited capacity.</a:t>
            </a:r>
          </a:p>
          <a:p>
            <a:pPr marL="914400" lvl="1"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Complexity: The decision version of the problem is NP-complete, and the optimization version is NP-hard.</a:t>
            </a:r>
          </a:p>
          <a:p>
            <a:pPr>
              <a:buFont typeface="+mj-lt"/>
              <a:buAutoNum type="arabicPeriod"/>
            </a:pPr>
            <a:r>
              <a:rPr lang="en-US" sz="2400" dirty="0">
                <a:latin typeface="Times New Roman" panose="02020603050405020304" pitchFamily="18" charset="0"/>
                <a:cs typeface="Times New Roman" panose="02020603050405020304" pitchFamily="18" charset="0"/>
              </a:rPr>
              <a:t>   Boolean Satisfiability Problem (SAT):</a:t>
            </a:r>
          </a:p>
          <a:p>
            <a:pPr marL="914400" lvl="1"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Description: Determine if there exists an interpretation that satisfies a given Boolean formula.</a:t>
            </a:r>
          </a:p>
          <a:p>
            <a:pPr marL="914400" lvl="1"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Complexity: The problem is NP-complete.</a:t>
            </a:r>
          </a:p>
        </p:txBody>
      </p:sp>
    </p:spTree>
    <p:extLst>
      <p:ext uri="{BB962C8B-B14F-4D97-AF65-F5344CB8AC3E}">
        <p14:creationId xmlns:p14="http://schemas.microsoft.com/office/powerpoint/2010/main" val="33640731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36CAC37-EAF7-B1E9-13E3-61863FC972CB}"/>
              </a:ext>
            </a:extLst>
          </p:cNvPr>
          <p:cNvSpPr txBox="1"/>
          <p:nvPr/>
        </p:nvSpPr>
        <p:spPr>
          <a:xfrm>
            <a:off x="1680882" y="1835272"/>
            <a:ext cx="9170894" cy="4216539"/>
          </a:xfrm>
          <a:prstGeom prst="rect">
            <a:avLst/>
          </a:prstGeom>
          <a:noFill/>
        </p:spPr>
        <p:txBody>
          <a:bodyPr wrap="square">
            <a:spAutoFit/>
          </a:bodyPr>
          <a:lstStyle/>
          <a:p>
            <a:r>
              <a:rPr lang="en-US" sz="2800" dirty="0">
                <a:latin typeface="Times New Roman" panose="02020603050405020304" pitchFamily="18" charset="0"/>
                <a:cs typeface="Times New Roman" panose="02020603050405020304" pitchFamily="18" charset="0"/>
              </a:rPr>
              <a:t>Why Intractability Matters</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Practical Implications: </a:t>
            </a:r>
          </a:p>
          <a:p>
            <a:pPr marL="9144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Intractable problems are significant because they imply that </a:t>
            </a:r>
            <a:r>
              <a:rPr lang="en-US" sz="2400" dirty="0">
                <a:solidFill>
                  <a:srgbClr val="3404BC"/>
                </a:solidFill>
                <a:latin typeface="Times New Roman" panose="02020603050405020304" pitchFamily="18" charset="0"/>
                <a:cs typeface="Times New Roman" panose="02020603050405020304" pitchFamily="18" charset="0"/>
              </a:rPr>
              <a:t>certain computational tasks cannot be performed efficiently as the input size grows</a:t>
            </a:r>
            <a:r>
              <a:rPr lang="en-US" sz="2400" dirty="0">
                <a:latin typeface="Times New Roman" panose="02020603050405020304" pitchFamily="18" charset="0"/>
                <a:cs typeface="Times New Roman" panose="02020603050405020304" pitchFamily="18" charset="0"/>
              </a:rPr>
              <a:t>. </a:t>
            </a:r>
          </a:p>
          <a:p>
            <a:pPr marL="9144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This has practical implications in cryptography, operations research, and artificial intelligence.</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Research Focus: </a:t>
            </a:r>
          </a:p>
          <a:p>
            <a:pPr marL="9144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Understanding intractability drives research in finding efficient approximation algorithms and heuristic methods and exploring the boundaries of computational complexity.</a:t>
            </a:r>
          </a:p>
        </p:txBody>
      </p:sp>
    </p:spTree>
    <p:extLst>
      <p:ext uri="{BB962C8B-B14F-4D97-AF65-F5344CB8AC3E}">
        <p14:creationId xmlns:p14="http://schemas.microsoft.com/office/powerpoint/2010/main" val="14523724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E6A0B7-7E68-4FAD-B23B-1797ACB4D756}"/>
              </a:ext>
            </a:extLst>
          </p:cNvPr>
          <p:cNvSpPr txBox="1"/>
          <p:nvPr/>
        </p:nvSpPr>
        <p:spPr>
          <a:xfrm>
            <a:off x="1920239" y="1309512"/>
            <a:ext cx="8541573" cy="5001369"/>
          </a:xfrm>
          <a:prstGeom prst="rect">
            <a:avLst/>
          </a:prstGeom>
          <a:noFill/>
        </p:spPr>
        <p:txBody>
          <a:bodyPr wrap="square" rtlCol="0">
            <a:spAutoFit/>
          </a:bodyPr>
          <a:lstStyle/>
          <a:p>
            <a:pPr>
              <a:spcAft>
                <a:spcPts val="1200"/>
              </a:spcAft>
            </a:pPr>
            <a:r>
              <a:rPr lang="en-US" sz="2400" dirty="0">
                <a:latin typeface="Times New Roman" panose="02020603050405020304" pitchFamily="18" charset="0"/>
                <a:cs typeface="Times New Roman" panose="02020603050405020304" pitchFamily="18" charset="0"/>
              </a:rPr>
              <a:t>Definition of Intractable Problems: </a:t>
            </a:r>
          </a:p>
          <a:p>
            <a:pPr marL="457200" indent="-457200">
              <a:spcAft>
                <a:spcPts val="12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Problems that cannot be solved in polynomial time for all possible inputs.</a:t>
            </a:r>
          </a:p>
          <a:p>
            <a:pPr>
              <a:spcAft>
                <a:spcPts val="1800"/>
              </a:spcAft>
            </a:pPr>
            <a:r>
              <a:rPr lang="en-US" sz="2800" dirty="0"/>
              <a:t>Categories of Problems Based on Intractability</a:t>
            </a:r>
          </a:p>
          <a:p>
            <a:pPr marL="457200" indent="-457200">
              <a:spcAft>
                <a:spcPts val="1200"/>
              </a:spcAft>
              <a:buFont typeface="Arial" panose="020B0604020202020204" pitchFamily="34" charset="0"/>
              <a:buChar char="•"/>
            </a:pPr>
            <a:r>
              <a:rPr lang="en-US" sz="2400" dirty="0">
                <a:highlight>
                  <a:srgbClr val="FFFF00"/>
                </a:highlight>
                <a:latin typeface="Times New Roman" panose="02020603050405020304" pitchFamily="18" charset="0"/>
                <a:cs typeface="Times New Roman" panose="02020603050405020304" pitchFamily="18" charset="0"/>
              </a:rPr>
              <a:t>Three general categories of problems</a:t>
            </a:r>
            <a:r>
              <a:rPr lang="en-US" sz="2400" dirty="0">
                <a:latin typeface="Times New Roman" panose="02020603050405020304" pitchFamily="18" charset="0"/>
                <a:cs typeface="Times New Roman" panose="02020603050405020304" pitchFamily="18" charset="0"/>
              </a:rPr>
              <a:t>:</a:t>
            </a:r>
          </a:p>
          <a:p>
            <a:pPr marL="914400" lvl="1" indent="-457200">
              <a:spcAft>
                <a:spcPts val="1200"/>
              </a:spcAft>
              <a:buFont typeface="+mj-lt"/>
              <a:buAutoNum type="arabicPeriod"/>
            </a:pPr>
            <a:r>
              <a:rPr lang="en-US" sz="2400" dirty="0">
                <a:latin typeface="Times New Roman" panose="02020603050405020304" pitchFamily="18" charset="0"/>
                <a:cs typeface="Times New Roman" panose="02020603050405020304" pitchFamily="18" charset="0"/>
              </a:rPr>
              <a:t>Problems for which </a:t>
            </a:r>
            <a:r>
              <a:rPr lang="en-US" sz="2400" dirty="0">
                <a:highlight>
                  <a:srgbClr val="FFFF00"/>
                </a:highlight>
                <a:latin typeface="Times New Roman" panose="02020603050405020304" pitchFamily="18" charset="0"/>
                <a:cs typeface="Times New Roman" panose="02020603050405020304" pitchFamily="18" charset="0"/>
              </a:rPr>
              <a:t>polynomial-time algorithms have been found for solving them</a:t>
            </a:r>
            <a:r>
              <a:rPr lang="en-US" sz="2400" dirty="0">
                <a:latin typeface="Times New Roman" panose="02020603050405020304" pitchFamily="18" charset="0"/>
                <a:cs typeface="Times New Roman" panose="02020603050405020304" pitchFamily="18" charset="0"/>
              </a:rPr>
              <a:t>.</a:t>
            </a:r>
          </a:p>
          <a:p>
            <a:pPr marL="914400" lvl="1" indent="-457200">
              <a:spcAft>
                <a:spcPts val="1200"/>
              </a:spcAft>
              <a:buFont typeface="+mj-lt"/>
              <a:buAutoNum type="arabicPeriod"/>
            </a:pPr>
            <a:r>
              <a:rPr lang="en-US" sz="2400" dirty="0">
                <a:latin typeface="Times New Roman" panose="02020603050405020304" pitchFamily="18" charset="0"/>
                <a:cs typeface="Times New Roman" panose="02020603050405020304" pitchFamily="18" charset="0"/>
              </a:rPr>
              <a:t>Problems that have been proven to be </a:t>
            </a:r>
            <a:r>
              <a:rPr lang="en-US" sz="2400" dirty="0">
                <a:highlight>
                  <a:srgbClr val="FFFF00"/>
                </a:highlight>
                <a:latin typeface="Times New Roman" panose="02020603050405020304" pitchFamily="18" charset="0"/>
                <a:cs typeface="Times New Roman" panose="02020603050405020304" pitchFamily="18" charset="0"/>
              </a:rPr>
              <a:t>intractable.</a:t>
            </a:r>
          </a:p>
          <a:p>
            <a:pPr marL="914400" lvl="1" indent="-457200">
              <a:spcAft>
                <a:spcPts val="1200"/>
              </a:spcAft>
              <a:buFont typeface="+mj-lt"/>
              <a:buAutoNum type="arabicPeriod"/>
            </a:pPr>
            <a:r>
              <a:rPr lang="en-US" sz="2400" dirty="0">
                <a:latin typeface="Times New Roman" panose="02020603050405020304" pitchFamily="18" charset="0"/>
                <a:cs typeface="Times New Roman" panose="02020603050405020304" pitchFamily="18" charset="0"/>
              </a:rPr>
              <a:t>Problems that </a:t>
            </a:r>
            <a:r>
              <a:rPr lang="en-US" sz="2400" dirty="0">
                <a:highlight>
                  <a:srgbClr val="FFFF00"/>
                </a:highlight>
                <a:latin typeface="Times New Roman" panose="02020603050405020304" pitchFamily="18" charset="0"/>
                <a:cs typeface="Times New Roman" panose="02020603050405020304" pitchFamily="18" charset="0"/>
              </a:rPr>
              <a:t>have not been proven to be intractable</a:t>
            </a:r>
            <a:r>
              <a:rPr lang="en-US" sz="2400" dirty="0">
                <a:latin typeface="Times New Roman" panose="02020603050405020304" pitchFamily="18" charset="0"/>
                <a:cs typeface="Times New Roman" panose="02020603050405020304" pitchFamily="18" charset="0"/>
              </a:rPr>
              <a:t> but for which polynomial-time algorithms have never been found.</a:t>
            </a:r>
          </a:p>
        </p:txBody>
      </p:sp>
      <p:sp>
        <p:nvSpPr>
          <p:cNvPr id="3" name="TextBox 2">
            <a:extLst>
              <a:ext uri="{FF2B5EF4-FFF2-40B4-BE49-F238E27FC236}">
                <a16:creationId xmlns:a16="http://schemas.microsoft.com/office/drawing/2014/main" id="{A998769F-72EF-4E4D-8464-B7A686A445E7}"/>
              </a:ext>
            </a:extLst>
          </p:cNvPr>
          <p:cNvSpPr txBox="1"/>
          <p:nvPr/>
        </p:nvSpPr>
        <p:spPr>
          <a:xfrm>
            <a:off x="1920239" y="724737"/>
            <a:ext cx="7968343" cy="584775"/>
          </a:xfrm>
          <a:prstGeom prst="rect">
            <a:avLst/>
          </a:prstGeom>
          <a:noFill/>
        </p:spPr>
        <p:txBody>
          <a:bodyPr wrap="square" rtlCol="0">
            <a:spAutoFit/>
          </a:bodyPr>
          <a:lstStyle/>
          <a:p>
            <a:r>
              <a:rPr lang="en-US" sz="3200" dirty="0"/>
              <a:t>Computational Complexity and Intractability</a:t>
            </a:r>
          </a:p>
        </p:txBody>
      </p:sp>
    </p:spTree>
    <p:extLst>
      <p:ext uri="{BB962C8B-B14F-4D97-AF65-F5344CB8AC3E}">
        <p14:creationId xmlns:p14="http://schemas.microsoft.com/office/powerpoint/2010/main" val="10523880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E6A0B7-7E68-4FAD-B23B-1797ACB4D756}"/>
              </a:ext>
            </a:extLst>
          </p:cNvPr>
          <p:cNvSpPr txBox="1"/>
          <p:nvPr/>
        </p:nvSpPr>
        <p:spPr>
          <a:xfrm>
            <a:off x="1920239" y="952472"/>
            <a:ext cx="9302932" cy="6309420"/>
          </a:xfrm>
          <a:prstGeom prst="rect">
            <a:avLst/>
          </a:prstGeom>
          <a:noFill/>
        </p:spPr>
        <p:txBody>
          <a:bodyPr wrap="square" rtlCol="0">
            <a:spAutoFit/>
          </a:bodyPr>
          <a:lstStyle/>
          <a:p>
            <a:pPr>
              <a:spcAft>
                <a:spcPts val="1800"/>
              </a:spcAft>
            </a:pPr>
            <a:r>
              <a:rPr lang="en-US" sz="2800" dirty="0">
                <a:latin typeface="Times New Roman" panose="02020603050405020304" pitchFamily="18" charset="0"/>
                <a:cs typeface="Times New Roman" panose="02020603050405020304" pitchFamily="18" charset="0"/>
              </a:rPr>
              <a:t>Intractability</a:t>
            </a:r>
          </a:p>
          <a:p>
            <a:pPr>
              <a:spcAft>
                <a:spcPts val="1200"/>
              </a:spcAft>
            </a:pPr>
            <a:r>
              <a:rPr lang="en-US" sz="2400" i="1" dirty="0">
                <a:highlight>
                  <a:srgbClr val="FFFF00"/>
                </a:highlight>
                <a:latin typeface="Times New Roman" panose="02020603050405020304" pitchFamily="18" charset="0"/>
                <a:cs typeface="Times New Roman" panose="02020603050405020304" pitchFamily="18" charset="0"/>
              </a:rPr>
              <a:t>1.   Problems with known Polynomial-Time Algorithms: </a:t>
            </a:r>
            <a:endParaRPr lang="en-US" sz="2400" b="0" i="0" dirty="0">
              <a:solidFill>
                <a:srgbClr val="374151"/>
              </a:solidFill>
              <a:effectLst/>
              <a:latin typeface="Times New Roman" panose="02020603050405020304" pitchFamily="18" charset="0"/>
              <a:cs typeface="Times New Roman" panose="02020603050405020304" pitchFamily="18" charset="0"/>
            </a:endParaRPr>
          </a:p>
          <a:p>
            <a:pPr>
              <a:spcAft>
                <a:spcPts val="1200"/>
              </a:spcAft>
            </a:pPr>
            <a:r>
              <a:rPr lang="en-US" sz="2400" dirty="0">
                <a:solidFill>
                  <a:srgbClr val="374151"/>
                </a:solidFill>
                <a:latin typeface="Times New Roman" panose="02020603050405020304" pitchFamily="18" charset="0"/>
                <a:cs typeface="Times New Roman" panose="02020603050405020304" pitchFamily="18" charset="0"/>
              </a:rPr>
              <a:t>P</a:t>
            </a:r>
            <a:r>
              <a:rPr lang="en-US" sz="2400" b="0" i="0" dirty="0">
                <a:solidFill>
                  <a:srgbClr val="374151"/>
                </a:solidFill>
                <a:effectLst/>
                <a:latin typeface="Times New Roman" panose="02020603050405020304" pitchFamily="18" charset="0"/>
                <a:cs typeface="Times New Roman" panose="02020603050405020304" pitchFamily="18" charset="0"/>
              </a:rPr>
              <a:t>roblems for which efficient algorithms exist and their worst-case time complexity are bounded by the polynomial function of the input size.</a:t>
            </a:r>
          </a:p>
          <a:p>
            <a:pPr>
              <a:spcAft>
                <a:spcPts val="600"/>
              </a:spcAft>
            </a:pPr>
            <a:r>
              <a:rPr lang="en-US" sz="2400" dirty="0">
                <a:latin typeface="Times New Roman" panose="02020603050405020304" pitchFamily="18" charset="0"/>
                <a:cs typeface="Times New Roman" panose="02020603050405020304" pitchFamily="18" charset="0"/>
              </a:rPr>
              <a:t>Examples: </a:t>
            </a:r>
          </a:p>
          <a:p>
            <a:pPr marL="457200" lvl="0" indent="-457200" eaLnBrk="0" fontAlgn="base" hangingPunct="0">
              <a:spcBef>
                <a:spcPct val="0"/>
              </a:spcBef>
              <a:spcAft>
                <a:spcPct val="0"/>
              </a:spcAft>
              <a:buFontTx/>
              <a:buChar char="•"/>
            </a:pPr>
            <a:r>
              <a:rPr lang="en-US" altLang="en-US" sz="2400" dirty="0">
                <a:latin typeface="Times New Roman" panose="02020603050405020304" pitchFamily="18" charset="0"/>
                <a:cs typeface="Times New Roman" panose="02020603050405020304" pitchFamily="18" charset="0"/>
              </a:rPr>
              <a:t>Sorting Algorithms: </a:t>
            </a:r>
          </a:p>
          <a:p>
            <a:pPr marL="914400" lvl="0" indent="-457200" eaLnBrk="0" fontAlgn="base" hangingPunct="0">
              <a:spcBef>
                <a:spcPct val="0"/>
              </a:spcBef>
              <a:spcAft>
                <a:spcPct val="0"/>
              </a:spcAft>
              <a:buFontTx/>
              <a:buChar char="•"/>
            </a:pPr>
            <a:r>
              <a:rPr lang="en-US" altLang="en-US" sz="2400" dirty="0">
                <a:latin typeface="Times New Roman" panose="02020603050405020304" pitchFamily="18" charset="0"/>
                <a:cs typeface="Times New Roman" panose="02020603050405020304" pitchFamily="18" charset="0"/>
              </a:rPr>
              <a:t>Algorithms like </a:t>
            </a:r>
            <a:r>
              <a:rPr lang="en-US" altLang="en-US" sz="2400" dirty="0" err="1">
                <a:latin typeface="Times New Roman" panose="02020603050405020304" pitchFamily="18" charset="0"/>
                <a:cs typeface="Times New Roman" panose="02020603050405020304" pitchFamily="18" charset="0"/>
              </a:rPr>
              <a:t>QuickSort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MergeSort</a:t>
            </a:r>
            <a:r>
              <a:rPr lang="en-US" altLang="en-US" sz="2400" dirty="0">
                <a:latin typeface="Times New Roman" panose="02020603050405020304" pitchFamily="18" charset="0"/>
                <a:cs typeface="Times New Roman" panose="02020603050405020304" pitchFamily="18" charset="0"/>
              </a:rPr>
              <a:t>, and </a:t>
            </a:r>
            <a:r>
              <a:rPr lang="en-US" altLang="en-US" sz="2400" dirty="0" err="1">
                <a:latin typeface="Times New Roman" panose="02020603050405020304" pitchFamily="18" charset="0"/>
                <a:cs typeface="Times New Roman" panose="02020603050405020304" pitchFamily="18" charset="0"/>
              </a:rPr>
              <a:t>HeapSort</a:t>
            </a:r>
            <a:r>
              <a:rPr lang="en-US" altLang="en-US" sz="2400" dirty="0">
                <a:latin typeface="Times New Roman" panose="02020603050405020304" pitchFamily="18" charset="0"/>
                <a:cs typeface="Times New Roman" panose="02020603050405020304" pitchFamily="18" charset="0"/>
              </a:rPr>
              <a:t> have polynomial-time complexity, O(n log n).</a:t>
            </a:r>
          </a:p>
          <a:p>
            <a:pPr marL="457200" lvl="0" indent="-457200" eaLnBrk="0" fontAlgn="base" hangingPunct="0">
              <a:spcBef>
                <a:spcPct val="0"/>
              </a:spcBef>
              <a:spcAft>
                <a:spcPct val="0"/>
              </a:spcAft>
              <a:buFontTx/>
              <a:buChar char="•"/>
            </a:pPr>
            <a:r>
              <a:rPr lang="en-US" altLang="en-US" sz="2400" dirty="0">
                <a:latin typeface="Times New Roman" panose="02020603050405020304" pitchFamily="18" charset="0"/>
                <a:cs typeface="Times New Roman" panose="02020603050405020304" pitchFamily="18" charset="0"/>
              </a:rPr>
              <a:t>Shortest Path Problems: </a:t>
            </a:r>
          </a:p>
          <a:p>
            <a:pPr marL="914400" lvl="0" indent="-457200" eaLnBrk="0" fontAlgn="base" hangingPunct="0">
              <a:spcBef>
                <a:spcPct val="0"/>
              </a:spcBef>
              <a:spcAft>
                <a:spcPct val="0"/>
              </a:spcAft>
              <a:buFontTx/>
              <a:buChar char="•"/>
            </a:pPr>
            <a:r>
              <a:rPr lang="en-US" altLang="en-US" sz="2400" dirty="0">
                <a:latin typeface="Times New Roman" panose="02020603050405020304" pitchFamily="18" charset="0"/>
                <a:cs typeface="Times New Roman" panose="02020603050405020304" pitchFamily="18" charset="0"/>
              </a:rPr>
              <a:t>Algorithms like Dijkstra's algorithm and the Bellman-Ford algorithm solve shortest-path problems in polynomial time.</a:t>
            </a:r>
          </a:p>
          <a:p>
            <a:pPr marL="457200" lvl="0" indent="-457200" eaLnBrk="0" fontAlgn="base" hangingPunct="0">
              <a:spcBef>
                <a:spcPct val="0"/>
              </a:spcBef>
              <a:spcAft>
                <a:spcPct val="0"/>
              </a:spcAft>
              <a:buFontTx/>
              <a:buChar char="•"/>
            </a:pPr>
            <a:r>
              <a:rPr lang="en-US" altLang="en-US" sz="2400" dirty="0">
                <a:latin typeface="Times New Roman" panose="02020603050405020304" pitchFamily="18" charset="0"/>
                <a:cs typeface="Times New Roman" panose="02020603050405020304" pitchFamily="18" charset="0"/>
              </a:rPr>
              <a:t>Minimum Spanning Tree: </a:t>
            </a:r>
          </a:p>
          <a:p>
            <a:pPr marL="914400" lvl="0" indent="-457200" eaLnBrk="0" fontAlgn="base" hangingPunct="0">
              <a:spcBef>
                <a:spcPct val="0"/>
              </a:spcBef>
              <a:spcAft>
                <a:spcPct val="0"/>
              </a:spcAft>
              <a:buFontTx/>
              <a:buChar char="•"/>
            </a:pPr>
            <a:r>
              <a:rPr lang="en-US" altLang="en-US" sz="2400" dirty="0">
                <a:latin typeface="Times New Roman" panose="02020603050405020304" pitchFamily="18" charset="0"/>
                <a:cs typeface="Times New Roman" panose="02020603050405020304" pitchFamily="18" charset="0"/>
              </a:rPr>
              <a:t>Algorithms like Prim’s and Kruskal’s have polynomial-time complexities</a:t>
            </a:r>
            <a:r>
              <a:rPr lang="en-US" altLang="en-US" dirty="0">
                <a:latin typeface="Arial" panose="020B0604020202020204" pitchFamily="34" charset="0"/>
              </a:rPr>
              <a:t>. </a:t>
            </a:r>
          </a:p>
          <a:p>
            <a:pPr marL="457200" indent="-457200">
              <a:spcAft>
                <a:spcPts val="1200"/>
              </a:spcAft>
              <a:buFont typeface="+mj-lt"/>
              <a:buAutoNum type="arabicPeriod"/>
            </a:pPr>
            <a:endParaRPr lang="en-US" sz="24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A998769F-72EF-4E4D-8464-B7A686A445E7}"/>
              </a:ext>
            </a:extLst>
          </p:cNvPr>
          <p:cNvSpPr txBox="1"/>
          <p:nvPr/>
        </p:nvSpPr>
        <p:spPr>
          <a:xfrm>
            <a:off x="1920239" y="334772"/>
            <a:ext cx="7968343" cy="584775"/>
          </a:xfrm>
          <a:prstGeom prst="rect">
            <a:avLst/>
          </a:prstGeom>
          <a:noFill/>
        </p:spPr>
        <p:txBody>
          <a:bodyPr wrap="square" rtlCol="0">
            <a:spAutoFit/>
          </a:bodyPr>
          <a:lstStyle/>
          <a:p>
            <a:r>
              <a:rPr lang="en-US" sz="3200" dirty="0"/>
              <a:t>Computational Complexity and Intractability</a:t>
            </a:r>
          </a:p>
        </p:txBody>
      </p:sp>
    </p:spTree>
    <p:extLst>
      <p:ext uri="{BB962C8B-B14F-4D97-AF65-F5344CB8AC3E}">
        <p14:creationId xmlns:p14="http://schemas.microsoft.com/office/powerpoint/2010/main" val="32846279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E6A0B7-7E68-4FAD-B23B-1797ACB4D756}"/>
              </a:ext>
            </a:extLst>
          </p:cNvPr>
          <p:cNvSpPr txBox="1"/>
          <p:nvPr/>
        </p:nvSpPr>
        <p:spPr>
          <a:xfrm>
            <a:off x="1183341" y="853716"/>
            <a:ext cx="9825318" cy="5847755"/>
          </a:xfrm>
          <a:prstGeom prst="rect">
            <a:avLst/>
          </a:prstGeom>
          <a:noFill/>
        </p:spPr>
        <p:txBody>
          <a:bodyPr wrap="square" rtlCol="0">
            <a:spAutoFit/>
          </a:bodyPr>
          <a:lstStyle/>
          <a:p>
            <a:pPr>
              <a:spcAft>
                <a:spcPts val="600"/>
              </a:spcAft>
            </a:pPr>
            <a:r>
              <a:rPr lang="en-US" sz="2800" dirty="0"/>
              <a:t>Intractability</a:t>
            </a:r>
          </a:p>
          <a:p>
            <a:pPr>
              <a:spcAft>
                <a:spcPts val="1200"/>
              </a:spcAft>
            </a:pPr>
            <a:r>
              <a:rPr lang="en-US" sz="2400" i="1" dirty="0">
                <a:solidFill>
                  <a:srgbClr val="374151"/>
                </a:solidFill>
                <a:highlight>
                  <a:srgbClr val="FFFF00"/>
                </a:highlight>
                <a:latin typeface="Times New Roman" panose="02020603050405020304" pitchFamily="18" charset="0"/>
                <a:cs typeface="Times New Roman" panose="02020603050405020304" pitchFamily="18" charset="0"/>
              </a:rPr>
              <a:t>2.   Problems</a:t>
            </a:r>
            <a:r>
              <a:rPr lang="en-US" sz="2400" dirty="0">
                <a:solidFill>
                  <a:srgbClr val="374151"/>
                </a:solidFill>
                <a:highlight>
                  <a:srgbClr val="FFFF00"/>
                </a:highlight>
                <a:latin typeface="Times New Roman" panose="02020603050405020304" pitchFamily="18" charset="0"/>
                <a:cs typeface="Times New Roman" panose="02020603050405020304" pitchFamily="18" charset="0"/>
              </a:rPr>
              <a:t> </a:t>
            </a:r>
            <a:r>
              <a:rPr lang="en-US" sz="2400" i="1" dirty="0">
                <a:highlight>
                  <a:srgbClr val="FFFF00"/>
                </a:highlight>
                <a:latin typeface="Times New Roman" panose="02020603050405020304" pitchFamily="18" charset="0"/>
                <a:cs typeface="Times New Roman" panose="02020603050405020304" pitchFamily="18" charset="0"/>
              </a:rPr>
              <a:t>that have been proven to be intractable:</a:t>
            </a:r>
          </a:p>
          <a:p>
            <a:pPr>
              <a:spcAft>
                <a:spcPts val="600"/>
              </a:spcAft>
            </a:pPr>
            <a:r>
              <a:rPr lang="en-US" sz="2400" b="0" i="0" dirty="0">
                <a:solidFill>
                  <a:srgbClr val="374151"/>
                </a:solidFill>
                <a:effectLst/>
                <a:latin typeface="Times New Roman" panose="02020603050405020304" pitchFamily="18" charset="0"/>
                <a:cs typeface="Times New Roman" panose="02020603050405020304" pitchFamily="18" charset="0"/>
              </a:rPr>
              <a:t>These are problems that have been proven to be intractable, meaning </a:t>
            </a:r>
            <a:r>
              <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rPr>
              <a:t>that no algorithm exists </a:t>
            </a:r>
            <a:r>
              <a:rPr lang="en-US" sz="2400" b="0" i="0" dirty="0">
                <a:solidFill>
                  <a:srgbClr val="374151"/>
                </a:solidFill>
                <a:effectLst/>
                <a:latin typeface="Times New Roman" panose="02020603050405020304" pitchFamily="18" charset="0"/>
                <a:cs typeface="Times New Roman" panose="02020603050405020304" pitchFamily="18" charset="0"/>
              </a:rPr>
              <a:t>that can solve them in </a:t>
            </a:r>
            <a:r>
              <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rPr>
              <a:t>polynomial </a:t>
            </a:r>
            <a:r>
              <a:rPr lang="en-US" sz="2400" b="0" i="0" dirty="0">
                <a:solidFill>
                  <a:srgbClr val="374151"/>
                </a:solidFill>
                <a:effectLst/>
                <a:latin typeface="Times New Roman" panose="02020603050405020304" pitchFamily="18" charset="0"/>
                <a:cs typeface="Times New Roman" panose="02020603050405020304" pitchFamily="18" charset="0"/>
              </a:rPr>
              <a:t>time for all possible inputs. </a:t>
            </a:r>
            <a:endParaRPr lang="en-US" sz="2400" dirty="0">
              <a:latin typeface="Times New Roman" panose="02020603050405020304" pitchFamily="18" charset="0"/>
              <a:cs typeface="Times New Roman" panose="02020603050405020304" pitchFamily="18" charset="0"/>
            </a:endParaRPr>
          </a:p>
          <a:p>
            <a:pPr>
              <a:spcAft>
                <a:spcPts val="600"/>
              </a:spcAft>
            </a:pPr>
            <a:r>
              <a:rPr lang="en-US" sz="2400" dirty="0">
                <a:latin typeface="Times New Roman" panose="02020603050405020304" pitchFamily="18" charset="0"/>
                <a:cs typeface="Times New Roman" panose="02020603050405020304" pitchFamily="18" charset="0"/>
              </a:rPr>
              <a:t>Examples: </a:t>
            </a:r>
          </a:p>
          <a:p>
            <a:pPr marL="457200" indent="-457200">
              <a:spcAft>
                <a:spcPts val="600"/>
              </a:spcAft>
              <a:buFont typeface="Arial" panose="020B0604020202020204" pitchFamily="34" charset="0"/>
              <a:buChar char="•"/>
            </a:pPr>
            <a:r>
              <a:rPr lang="en-US" sz="2200" i="0" dirty="0">
                <a:solidFill>
                  <a:srgbClr val="374151"/>
                </a:solidFill>
                <a:effectLst/>
                <a:latin typeface="Times New Roman" panose="02020603050405020304" pitchFamily="18" charset="0"/>
                <a:cs typeface="Times New Roman" panose="02020603050405020304" pitchFamily="18" charset="0"/>
              </a:rPr>
              <a:t>Determining All Hamilton Circuits:</a:t>
            </a:r>
          </a:p>
          <a:p>
            <a:pPr lvl="1" indent="-457200"/>
            <a:r>
              <a:rPr lang="en-US" sz="2200" i="0" dirty="0">
                <a:solidFill>
                  <a:srgbClr val="0000FF"/>
                </a:solidFill>
                <a:effectLst/>
                <a:latin typeface="Times New Roman" panose="02020603050405020304" pitchFamily="18" charset="0"/>
                <a:cs typeface="Times New Roman" panose="02020603050405020304" pitchFamily="18" charset="0"/>
              </a:rPr>
              <a:t>	This problem is to find all possible Hamiltonian circuits in a given graph. </a:t>
            </a:r>
            <a:r>
              <a:rPr lang="en-US" sz="2200" i="0" dirty="0">
                <a:solidFill>
                  <a:srgbClr val="374151"/>
                </a:solidFill>
                <a:effectLst/>
                <a:latin typeface="Times New Roman" panose="02020603050405020304" pitchFamily="18" charset="0"/>
                <a:cs typeface="Times New Roman" panose="02020603050405020304" pitchFamily="18" charset="0"/>
              </a:rPr>
              <a:t>A Hamiltonian circuit is a cycle that visits every vertex exactly once. </a:t>
            </a:r>
            <a:r>
              <a:rPr lang="en-US" sz="2200" i="0" dirty="0">
                <a:solidFill>
                  <a:srgbClr val="0000FF"/>
                </a:solidFill>
                <a:effectLst/>
                <a:latin typeface="Times New Roman" panose="02020603050405020304" pitchFamily="18" charset="0"/>
                <a:cs typeface="Times New Roman" panose="02020603050405020304" pitchFamily="18" charset="0"/>
              </a:rPr>
              <a:t>The number of Hamiltonian circuits in a complete graph with </a:t>
            </a:r>
            <a:r>
              <a:rPr lang="en-US" sz="2200" i="1" dirty="0">
                <a:solidFill>
                  <a:srgbClr val="0000FF"/>
                </a:solidFill>
                <a:effectLst/>
                <a:latin typeface="Times New Roman" panose="02020603050405020304" pitchFamily="18" charset="0"/>
                <a:cs typeface="Times New Roman" panose="02020603050405020304" pitchFamily="18" charset="0"/>
              </a:rPr>
              <a:t>n</a:t>
            </a:r>
            <a:r>
              <a:rPr lang="en-US" sz="2200" i="0" dirty="0">
                <a:solidFill>
                  <a:srgbClr val="0000FF"/>
                </a:solidFill>
                <a:effectLst/>
                <a:latin typeface="Times New Roman" panose="02020603050405020304" pitchFamily="18" charset="0"/>
                <a:cs typeface="Times New Roman" panose="02020603050405020304" pitchFamily="18" charset="0"/>
              </a:rPr>
              <a:t> vertices is (</a:t>
            </a:r>
            <a:r>
              <a:rPr lang="en-US" sz="2200" i="1" dirty="0">
                <a:solidFill>
                  <a:srgbClr val="0000FF"/>
                </a:solidFill>
                <a:effectLst/>
                <a:latin typeface="Times New Roman" panose="02020603050405020304" pitchFamily="18" charset="0"/>
                <a:cs typeface="Times New Roman" panose="02020603050405020304" pitchFamily="18" charset="0"/>
              </a:rPr>
              <a:t>n</a:t>
            </a:r>
            <a:r>
              <a:rPr lang="en-US" sz="2200" i="0" dirty="0">
                <a:solidFill>
                  <a:srgbClr val="0000FF"/>
                </a:solidFill>
                <a:effectLst/>
                <a:latin typeface="Times New Roman" panose="02020603050405020304" pitchFamily="18" charset="0"/>
                <a:cs typeface="Times New Roman" panose="02020603050405020304" pitchFamily="18" charset="0"/>
              </a:rPr>
              <a:t>−1)! (factorial), </a:t>
            </a:r>
            <a:r>
              <a:rPr lang="en-US" sz="2200" i="0" dirty="0">
                <a:solidFill>
                  <a:srgbClr val="374151"/>
                </a:solidFill>
                <a:effectLst/>
                <a:latin typeface="Times New Roman" panose="02020603050405020304" pitchFamily="18" charset="0"/>
                <a:cs typeface="Times New Roman" panose="02020603050405020304" pitchFamily="18" charset="0"/>
              </a:rPr>
              <a:t>making the problem intractable because </a:t>
            </a:r>
            <a:r>
              <a:rPr lang="en-US" sz="2200" i="0" dirty="0">
                <a:solidFill>
                  <a:srgbClr val="0000FF"/>
                </a:solidFill>
                <a:effectLst/>
                <a:highlight>
                  <a:srgbClr val="FFFF00"/>
                </a:highlight>
                <a:latin typeface="Times New Roman" panose="02020603050405020304" pitchFamily="18" charset="0"/>
                <a:cs typeface="Times New Roman" panose="02020603050405020304" pitchFamily="18" charset="0"/>
              </a:rPr>
              <a:t>the problem requires a nonpolynomial amount of output.</a:t>
            </a:r>
          </a:p>
          <a:p>
            <a:pPr lvl="1" indent="-457200"/>
            <a:endParaRPr lang="en-US" sz="2200" dirty="0">
              <a:solidFill>
                <a:srgbClr val="0000FF"/>
              </a:solidFill>
              <a:highlight>
                <a:srgbClr val="FFFF00"/>
              </a:highlight>
              <a:latin typeface="Times New Roman" panose="02020603050405020304" pitchFamily="18" charset="0"/>
              <a:cs typeface="Times New Roman" panose="02020603050405020304" pitchFamily="18" charset="0"/>
            </a:endParaRPr>
          </a:p>
          <a:p>
            <a:pPr lvl="1" indent="-457200"/>
            <a:r>
              <a:rPr lang="en-US" sz="2200" i="0" dirty="0">
                <a:solidFill>
                  <a:srgbClr val="0000FF"/>
                </a:solidFill>
                <a:effectLst/>
                <a:highlight>
                  <a:srgbClr val="FFFF00"/>
                </a:highlight>
                <a:latin typeface="Times New Roman" panose="02020603050405020304" pitchFamily="18" charset="0"/>
                <a:cs typeface="Times New Roman" panose="02020603050405020304" pitchFamily="18" charset="0"/>
              </a:rPr>
              <a:t>	As the input size (number of vertices) increases, the factorial growth of the number of Hamiltonian circuits makes it impossible to solve the problem in polynomial time.</a:t>
            </a:r>
          </a:p>
        </p:txBody>
      </p:sp>
      <p:sp>
        <p:nvSpPr>
          <p:cNvPr id="3" name="TextBox 2">
            <a:extLst>
              <a:ext uri="{FF2B5EF4-FFF2-40B4-BE49-F238E27FC236}">
                <a16:creationId xmlns:a16="http://schemas.microsoft.com/office/drawing/2014/main" id="{A998769F-72EF-4E4D-8464-B7A686A445E7}"/>
              </a:ext>
            </a:extLst>
          </p:cNvPr>
          <p:cNvSpPr txBox="1"/>
          <p:nvPr/>
        </p:nvSpPr>
        <p:spPr>
          <a:xfrm>
            <a:off x="1810229" y="243819"/>
            <a:ext cx="7968343" cy="584775"/>
          </a:xfrm>
          <a:prstGeom prst="rect">
            <a:avLst/>
          </a:prstGeom>
          <a:noFill/>
        </p:spPr>
        <p:txBody>
          <a:bodyPr wrap="square" rtlCol="0">
            <a:spAutoFit/>
          </a:bodyPr>
          <a:lstStyle/>
          <a:p>
            <a:r>
              <a:rPr lang="en-US" sz="3200" dirty="0"/>
              <a:t>Computational Complexity and Intractability</a:t>
            </a:r>
          </a:p>
        </p:txBody>
      </p:sp>
    </p:spTree>
    <p:extLst>
      <p:ext uri="{BB962C8B-B14F-4D97-AF65-F5344CB8AC3E}">
        <p14:creationId xmlns:p14="http://schemas.microsoft.com/office/powerpoint/2010/main" val="39717907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E6A0B7-7E68-4FAD-B23B-1797ACB4D756}"/>
              </a:ext>
            </a:extLst>
          </p:cNvPr>
          <p:cNvSpPr txBox="1"/>
          <p:nvPr/>
        </p:nvSpPr>
        <p:spPr>
          <a:xfrm>
            <a:off x="1428203" y="828594"/>
            <a:ext cx="8390710" cy="5801588"/>
          </a:xfrm>
          <a:prstGeom prst="rect">
            <a:avLst/>
          </a:prstGeom>
          <a:noFill/>
        </p:spPr>
        <p:txBody>
          <a:bodyPr wrap="square" rtlCol="0">
            <a:spAutoFit/>
          </a:bodyPr>
          <a:lstStyle/>
          <a:p>
            <a:pPr>
              <a:spcAft>
                <a:spcPts val="600"/>
              </a:spcAft>
            </a:pPr>
            <a:r>
              <a:rPr lang="en-US" sz="2800" dirty="0"/>
              <a:t>Intractability</a:t>
            </a:r>
          </a:p>
          <a:p>
            <a:pPr>
              <a:spcAft>
                <a:spcPts val="1200"/>
              </a:spcAft>
            </a:pPr>
            <a:r>
              <a:rPr lang="en-US" sz="2400" i="1" dirty="0">
                <a:solidFill>
                  <a:srgbClr val="374151"/>
                </a:solidFill>
                <a:highlight>
                  <a:srgbClr val="FFFF00"/>
                </a:highlight>
                <a:latin typeface="Times New Roman" panose="02020603050405020304" pitchFamily="18" charset="0"/>
                <a:cs typeface="Times New Roman" panose="02020603050405020304" pitchFamily="18" charset="0"/>
              </a:rPr>
              <a:t>Problems </a:t>
            </a:r>
            <a:r>
              <a:rPr lang="en-US" sz="2400" i="1" dirty="0">
                <a:highlight>
                  <a:srgbClr val="FFFF00"/>
                </a:highlight>
                <a:latin typeface="Times New Roman" panose="02020603050405020304" pitchFamily="18" charset="0"/>
                <a:cs typeface="Times New Roman" panose="02020603050405020304" pitchFamily="18" charset="0"/>
              </a:rPr>
              <a:t>that have been proven to be intractable:</a:t>
            </a:r>
          </a:p>
          <a:p>
            <a:pPr>
              <a:spcAft>
                <a:spcPts val="600"/>
              </a:spcAft>
            </a:pPr>
            <a:endParaRPr lang="en-US" sz="2200" dirty="0">
              <a:latin typeface="Times New Roman" panose="02020603050405020304" pitchFamily="18" charset="0"/>
              <a:cs typeface="Times New Roman" panose="02020603050405020304" pitchFamily="18" charset="0"/>
            </a:endParaRPr>
          </a:p>
          <a:p>
            <a:pPr>
              <a:spcAft>
                <a:spcPts val="600"/>
              </a:spcAft>
            </a:pPr>
            <a:r>
              <a:rPr lang="en-US" sz="2200" dirty="0">
                <a:latin typeface="Times New Roman" panose="02020603050405020304" pitchFamily="18" charset="0"/>
                <a:cs typeface="Times New Roman" panose="02020603050405020304" pitchFamily="18" charset="0"/>
              </a:rPr>
              <a:t>Examples:</a:t>
            </a:r>
          </a:p>
          <a:p>
            <a:pPr marL="914400" lvl="1" indent="-457200">
              <a:spcAft>
                <a:spcPts val="1200"/>
              </a:spcAft>
              <a:buFont typeface="Arial" panose="020B0604020202020204" pitchFamily="34" charset="0"/>
              <a:buChar char="•"/>
            </a:pPr>
            <a:r>
              <a:rPr lang="en-US" sz="2200" dirty="0">
                <a:solidFill>
                  <a:srgbClr val="0000FF"/>
                </a:solidFill>
                <a:highlight>
                  <a:srgbClr val="FFFF00"/>
                </a:highlight>
                <a:latin typeface="Times New Roman" panose="02020603050405020304" pitchFamily="18" charset="0"/>
                <a:cs typeface="Times New Roman" panose="02020603050405020304" pitchFamily="18" charset="0"/>
              </a:rPr>
              <a:t>The Halting problem: </a:t>
            </a:r>
            <a:r>
              <a:rPr lang="en-US" sz="2200" b="0" i="0" dirty="0">
                <a:effectLst/>
                <a:latin typeface="Times New Roman" panose="02020603050405020304" pitchFamily="18" charset="0"/>
                <a:cs typeface="Times New Roman" panose="02020603050405020304" pitchFamily="18" charset="0"/>
              </a:rPr>
              <a:t>given an algorithm and </a:t>
            </a:r>
            <a:r>
              <a:rPr lang="en-US" sz="2200" dirty="0">
                <a:latin typeface="Times New Roman" panose="02020603050405020304" pitchFamily="18" charset="0"/>
                <a:cs typeface="Times New Roman" panose="02020603050405020304" pitchFamily="18" charset="0"/>
              </a:rPr>
              <a:t>an input</a:t>
            </a:r>
            <a:r>
              <a:rPr lang="en-US" sz="2200" b="0" i="0" dirty="0">
                <a:effectLst/>
                <a:latin typeface="Times New Roman" panose="02020603050405020304" pitchFamily="18" charset="0"/>
                <a:cs typeface="Times New Roman" panose="02020603050405020304" pitchFamily="18" charset="0"/>
              </a:rPr>
              <a:t>, the problem is determining whether the algorithm will eventually halt when run with that input. </a:t>
            </a:r>
          </a:p>
          <a:p>
            <a:pPr marL="1371600" lvl="2" indent="-457200">
              <a:spcAft>
                <a:spcPts val="1200"/>
              </a:spcAft>
              <a:buFont typeface="Arial" panose="020B0604020202020204" pitchFamily="34" charset="0"/>
              <a:buChar char="•"/>
            </a:pPr>
            <a:r>
              <a:rPr lang="en-US" sz="2200" dirty="0">
                <a:solidFill>
                  <a:srgbClr val="0000FF"/>
                </a:solidFill>
                <a:latin typeface="Times New Roman" panose="02020603050405020304" pitchFamily="18" charset="0"/>
                <a:cs typeface="Times New Roman" panose="02020603050405020304" pitchFamily="18" charset="0"/>
              </a:rPr>
              <a:t>Alan Turing showed that this problem is </a:t>
            </a:r>
            <a:r>
              <a:rPr lang="en-US" sz="2200" i="1" dirty="0">
                <a:solidFill>
                  <a:srgbClr val="0000FF"/>
                </a:solidFill>
                <a:latin typeface="Times New Roman" panose="02020603050405020304" pitchFamily="18" charset="0"/>
                <a:cs typeface="Times New Roman" panose="02020603050405020304" pitchFamily="18" charset="0"/>
              </a:rPr>
              <a:t>undecidable. </a:t>
            </a:r>
            <a:r>
              <a:rPr lang="en-US" sz="2200" b="0" i="0" dirty="0">
                <a:solidFill>
                  <a:srgbClr val="0000FF"/>
                </a:solidFill>
                <a:effectLst/>
                <a:highlight>
                  <a:srgbClr val="FFFF00"/>
                </a:highlight>
                <a:latin typeface="Times New Roman" panose="02020603050405020304" pitchFamily="18" charset="0"/>
                <a:cs typeface="Times New Roman" panose="02020603050405020304" pitchFamily="18" charset="0"/>
              </a:rPr>
              <a:t>Turing proved that no general algorithm exists that can always correctly decide whether the program halts </a:t>
            </a:r>
            <a:r>
              <a:rPr lang="en-US" sz="2200" dirty="0">
                <a:solidFill>
                  <a:srgbClr val="0000FF"/>
                </a:solidFill>
                <a:highlight>
                  <a:srgbClr val="FFFF00"/>
                </a:highlight>
                <a:latin typeface="Times New Roman" panose="02020603050405020304" pitchFamily="18" charset="0"/>
                <a:cs typeface="Times New Roman" panose="02020603050405020304" pitchFamily="18" charset="0"/>
              </a:rPr>
              <a:t>or</a:t>
            </a:r>
            <a:r>
              <a:rPr lang="en-US" sz="2200" b="0" i="0" dirty="0">
                <a:solidFill>
                  <a:srgbClr val="0000FF"/>
                </a:solidFill>
                <a:effectLst/>
                <a:highlight>
                  <a:srgbClr val="FFFF00"/>
                </a:highlight>
                <a:latin typeface="Times New Roman" panose="02020603050405020304" pitchFamily="18" charset="0"/>
                <a:cs typeface="Times New Roman" panose="02020603050405020304" pitchFamily="18" charset="0"/>
              </a:rPr>
              <a:t> runs indefinitely for any arbitrary program and input.</a:t>
            </a:r>
          </a:p>
          <a:p>
            <a:pPr marL="1371600" lvl="2" indent="-457200">
              <a:spcAft>
                <a:spcPts val="1200"/>
              </a:spcAft>
              <a:buFont typeface="Arial" panose="020B0604020202020204" pitchFamily="34" charset="0"/>
              <a:buChar char="•"/>
            </a:pPr>
            <a:r>
              <a:rPr lang="en-US" sz="2200" dirty="0">
                <a:solidFill>
                  <a:srgbClr val="0000FF"/>
                </a:solidFill>
                <a:highlight>
                  <a:srgbClr val="FFFF00"/>
                </a:highlight>
                <a:latin typeface="Times New Roman" panose="02020603050405020304" pitchFamily="18" charset="0"/>
                <a:cs typeface="Times New Roman" panose="02020603050405020304" pitchFamily="18" charset="0"/>
              </a:rPr>
              <a:t>This means there is no algorithm that can solve the Halting Problem in finite time for all possible inputs.</a:t>
            </a:r>
            <a:endParaRPr lang="en-US" sz="2200" b="0" i="0" dirty="0">
              <a:solidFill>
                <a:srgbClr val="0000FF"/>
              </a:solidFill>
              <a:effectLst/>
              <a:highlight>
                <a:srgbClr val="FFFF00"/>
              </a:highlight>
              <a:latin typeface="Times New Roman" panose="02020603050405020304" pitchFamily="18" charset="0"/>
              <a:cs typeface="Times New Roman" panose="02020603050405020304" pitchFamily="18" charset="0"/>
            </a:endParaRPr>
          </a:p>
          <a:p>
            <a:pPr lvl="2"/>
            <a:endParaRPr lang="en-US" sz="2200" i="1" dirty="0">
              <a:solidFill>
                <a:srgbClr val="0000FF"/>
              </a:solidFill>
              <a:highlight>
                <a:srgbClr val="FFFF00"/>
              </a:highlight>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A998769F-72EF-4E4D-8464-B7A686A445E7}"/>
              </a:ext>
            </a:extLst>
          </p:cNvPr>
          <p:cNvSpPr txBox="1"/>
          <p:nvPr/>
        </p:nvSpPr>
        <p:spPr>
          <a:xfrm>
            <a:off x="1850570" y="211161"/>
            <a:ext cx="7968343" cy="584775"/>
          </a:xfrm>
          <a:prstGeom prst="rect">
            <a:avLst/>
          </a:prstGeom>
          <a:noFill/>
        </p:spPr>
        <p:txBody>
          <a:bodyPr wrap="square" rtlCol="0">
            <a:spAutoFit/>
          </a:bodyPr>
          <a:lstStyle/>
          <a:p>
            <a:r>
              <a:rPr lang="en-US" sz="3200" dirty="0"/>
              <a:t>Computational Complexity and Intractability</a:t>
            </a:r>
          </a:p>
        </p:txBody>
      </p:sp>
      <p:sp>
        <p:nvSpPr>
          <p:cNvPr id="4" name="TextBox 3"/>
          <p:cNvSpPr txBox="1"/>
          <p:nvPr/>
        </p:nvSpPr>
        <p:spPr>
          <a:xfrm>
            <a:off x="9962605" y="828594"/>
            <a:ext cx="870857" cy="1477328"/>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a:t>Does its Halt? Decidable?</a:t>
            </a:r>
          </a:p>
        </p:txBody>
      </p:sp>
      <p:cxnSp>
        <p:nvCxnSpPr>
          <p:cNvPr id="7" name="Straight Arrow Connector 6"/>
          <p:cNvCxnSpPr>
            <a:stCxn id="4" idx="3"/>
          </p:cNvCxnSpPr>
          <p:nvPr/>
        </p:nvCxnSpPr>
        <p:spPr>
          <a:xfrm>
            <a:off x="10833462" y="1567258"/>
            <a:ext cx="716281" cy="383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10" idx="3"/>
            <a:endCxn id="4" idx="1"/>
          </p:cNvCxnSpPr>
          <p:nvPr/>
        </p:nvCxnSpPr>
        <p:spPr>
          <a:xfrm flipV="1">
            <a:off x="9437914" y="1567258"/>
            <a:ext cx="524691" cy="383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Flowchart: Document 9"/>
          <p:cNvSpPr/>
          <p:nvPr/>
        </p:nvSpPr>
        <p:spPr>
          <a:xfrm>
            <a:off x="8567057" y="1393371"/>
            <a:ext cx="870857" cy="424543"/>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1234057" y="1289956"/>
            <a:ext cx="631372" cy="646331"/>
          </a:xfrm>
          <a:prstGeom prst="rect">
            <a:avLst/>
          </a:prstGeom>
          <a:noFill/>
        </p:spPr>
        <p:txBody>
          <a:bodyPr wrap="square" rtlCol="0">
            <a:spAutoFit/>
          </a:bodyPr>
          <a:lstStyle/>
          <a:p>
            <a:r>
              <a:rPr lang="en-US" dirty="0"/>
              <a:t>Yes</a:t>
            </a:r>
          </a:p>
          <a:p>
            <a:r>
              <a:rPr lang="en-US" dirty="0"/>
              <a:t>no</a:t>
            </a:r>
          </a:p>
        </p:txBody>
      </p:sp>
      <p:cxnSp>
        <p:nvCxnSpPr>
          <p:cNvPr id="15" name="Straight Arrow Connector 14"/>
          <p:cNvCxnSpPr/>
          <p:nvPr/>
        </p:nvCxnSpPr>
        <p:spPr>
          <a:xfrm flipV="1">
            <a:off x="8053250" y="1613121"/>
            <a:ext cx="524691" cy="383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7881257" y="1296040"/>
            <a:ext cx="794657" cy="369332"/>
          </a:xfrm>
          <a:prstGeom prst="rect">
            <a:avLst/>
          </a:prstGeom>
          <a:noFill/>
        </p:spPr>
        <p:txBody>
          <a:bodyPr wrap="square" rtlCol="0">
            <a:spAutoFit/>
          </a:bodyPr>
          <a:lstStyle/>
          <a:p>
            <a:r>
              <a:rPr lang="en-US" dirty="0"/>
              <a:t>input</a:t>
            </a:r>
          </a:p>
        </p:txBody>
      </p:sp>
      <p:sp>
        <p:nvSpPr>
          <p:cNvPr id="18" name="Freeform 17"/>
          <p:cNvSpPr/>
          <p:nvPr/>
        </p:nvSpPr>
        <p:spPr>
          <a:xfrm>
            <a:off x="7815943" y="1139727"/>
            <a:ext cx="1828817" cy="982987"/>
          </a:xfrm>
          <a:custGeom>
            <a:avLst/>
            <a:gdLst>
              <a:gd name="connsiteX0" fmla="*/ 87086 w 1828817"/>
              <a:gd name="connsiteY0" fmla="*/ 101244 h 982987"/>
              <a:gd name="connsiteX1" fmla="*/ 1534886 w 1828817"/>
              <a:gd name="connsiteY1" fmla="*/ 90359 h 982987"/>
              <a:gd name="connsiteX2" fmla="*/ 1600200 w 1828817"/>
              <a:gd name="connsiteY2" fmla="*/ 133902 h 982987"/>
              <a:gd name="connsiteX3" fmla="*/ 1643743 w 1828817"/>
              <a:gd name="connsiteY3" fmla="*/ 188330 h 982987"/>
              <a:gd name="connsiteX4" fmla="*/ 1665514 w 1828817"/>
              <a:gd name="connsiteY4" fmla="*/ 253644 h 982987"/>
              <a:gd name="connsiteX5" fmla="*/ 1676400 w 1828817"/>
              <a:gd name="connsiteY5" fmla="*/ 286302 h 982987"/>
              <a:gd name="connsiteX6" fmla="*/ 1709057 w 1828817"/>
              <a:gd name="connsiteY6" fmla="*/ 329844 h 982987"/>
              <a:gd name="connsiteX7" fmla="*/ 1752600 w 1828817"/>
              <a:gd name="connsiteY7" fmla="*/ 384273 h 982987"/>
              <a:gd name="connsiteX8" fmla="*/ 1774371 w 1828817"/>
              <a:gd name="connsiteY8" fmla="*/ 416930 h 982987"/>
              <a:gd name="connsiteX9" fmla="*/ 1807028 w 1828817"/>
              <a:gd name="connsiteY9" fmla="*/ 449587 h 982987"/>
              <a:gd name="connsiteX10" fmla="*/ 1817914 w 1828817"/>
              <a:gd name="connsiteY10" fmla="*/ 493130 h 982987"/>
              <a:gd name="connsiteX11" fmla="*/ 1828800 w 1828817"/>
              <a:gd name="connsiteY11" fmla="*/ 525787 h 982987"/>
              <a:gd name="connsiteX12" fmla="*/ 1807028 w 1828817"/>
              <a:gd name="connsiteY12" fmla="*/ 776159 h 982987"/>
              <a:gd name="connsiteX13" fmla="*/ 1785257 w 1828817"/>
              <a:gd name="connsiteY13" fmla="*/ 819702 h 982987"/>
              <a:gd name="connsiteX14" fmla="*/ 1752600 w 1828817"/>
              <a:gd name="connsiteY14" fmla="*/ 841473 h 982987"/>
              <a:gd name="connsiteX15" fmla="*/ 1698171 w 1828817"/>
              <a:gd name="connsiteY15" fmla="*/ 895902 h 982987"/>
              <a:gd name="connsiteX16" fmla="*/ 1665514 w 1828817"/>
              <a:gd name="connsiteY16" fmla="*/ 928559 h 982987"/>
              <a:gd name="connsiteX17" fmla="*/ 1567543 w 1828817"/>
              <a:gd name="connsiteY17" fmla="*/ 950330 h 982987"/>
              <a:gd name="connsiteX18" fmla="*/ 1458686 w 1828817"/>
              <a:gd name="connsiteY18" fmla="*/ 982987 h 982987"/>
              <a:gd name="connsiteX19" fmla="*/ 990600 w 1828817"/>
              <a:gd name="connsiteY19" fmla="*/ 972102 h 982987"/>
              <a:gd name="connsiteX20" fmla="*/ 914400 w 1828817"/>
              <a:gd name="connsiteY20" fmla="*/ 961216 h 982987"/>
              <a:gd name="connsiteX21" fmla="*/ 805543 w 1828817"/>
              <a:gd name="connsiteY21" fmla="*/ 950330 h 982987"/>
              <a:gd name="connsiteX22" fmla="*/ 718457 w 1828817"/>
              <a:gd name="connsiteY22" fmla="*/ 928559 h 982987"/>
              <a:gd name="connsiteX23" fmla="*/ 685800 w 1828817"/>
              <a:gd name="connsiteY23" fmla="*/ 917673 h 982987"/>
              <a:gd name="connsiteX24" fmla="*/ 609600 w 1828817"/>
              <a:gd name="connsiteY24" fmla="*/ 895902 h 982987"/>
              <a:gd name="connsiteX25" fmla="*/ 576943 w 1828817"/>
              <a:gd name="connsiteY25" fmla="*/ 874130 h 982987"/>
              <a:gd name="connsiteX26" fmla="*/ 500743 w 1828817"/>
              <a:gd name="connsiteY26" fmla="*/ 852359 h 982987"/>
              <a:gd name="connsiteX27" fmla="*/ 468086 w 1828817"/>
              <a:gd name="connsiteY27" fmla="*/ 819702 h 982987"/>
              <a:gd name="connsiteX28" fmla="*/ 435428 w 1828817"/>
              <a:gd name="connsiteY28" fmla="*/ 808816 h 982987"/>
              <a:gd name="connsiteX29" fmla="*/ 359228 w 1828817"/>
              <a:gd name="connsiteY29" fmla="*/ 787044 h 982987"/>
              <a:gd name="connsiteX30" fmla="*/ 326571 w 1828817"/>
              <a:gd name="connsiteY30" fmla="*/ 765273 h 982987"/>
              <a:gd name="connsiteX31" fmla="*/ 250371 w 1828817"/>
              <a:gd name="connsiteY31" fmla="*/ 732616 h 982987"/>
              <a:gd name="connsiteX32" fmla="*/ 206828 w 1828817"/>
              <a:gd name="connsiteY32" fmla="*/ 710844 h 982987"/>
              <a:gd name="connsiteX33" fmla="*/ 141514 w 1828817"/>
              <a:gd name="connsiteY33" fmla="*/ 689073 h 982987"/>
              <a:gd name="connsiteX34" fmla="*/ 119743 w 1828817"/>
              <a:gd name="connsiteY34" fmla="*/ 656416 h 982987"/>
              <a:gd name="connsiteX35" fmla="*/ 97971 w 1828817"/>
              <a:gd name="connsiteY35" fmla="*/ 634644 h 982987"/>
              <a:gd name="connsiteX36" fmla="*/ 54428 w 1828817"/>
              <a:gd name="connsiteY36" fmla="*/ 580216 h 982987"/>
              <a:gd name="connsiteX37" fmla="*/ 43543 w 1828817"/>
              <a:gd name="connsiteY37" fmla="*/ 547559 h 982987"/>
              <a:gd name="connsiteX38" fmla="*/ 10886 w 1828817"/>
              <a:gd name="connsiteY38" fmla="*/ 525787 h 982987"/>
              <a:gd name="connsiteX39" fmla="*/ 0 w 1828817"/>
              <a:gd name="connsiteY39" fmla="*/ 471359 h 982987"/>
              <a:gd name="connsiteX40" fmla="*/ 10886 w 1828817"/>
              <a:gd name="connsiteY40" fmla="*/ 373387 h 982987"/>
              <a:gd name="connsiteX41" fmla="*/ 43543 w 1828817"/>
              <a:gd name="connsiteY41" fmla="*/ 297187 h 982987"/>
              <a:gd name="connsiteX42" fmla="*/ 43543 w 1828817"/>
              <a:gd name="connsiteY42" fmla="*/ 210102 h 982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1828817" h="982987">
                <a:moveTo>
                  <a:pt x="87086" y="101244"/>
                </a:moveTo>
                <a:cubicBezTo>
                  <a:pt x="568756" y="-91422"/>
                  <a:pt x="217290" y="41195"/>
                  <a:pt x="1534886" y="90359"/>
                </a:cubicBezTo>
                <a:cubicBezTo>
                  <a:pt x="1561034" y="91335"/>
                  <a:pt x="1600200" y="133902"/>
                  <a:pt x="1600200" y="133902"/>
                </a:cubicBezTo>
                <a:cubicBezTo>
                  <a:pt x="1639903" y="253006"/>
                  <a:pt x="1573400" y="75781"/>
                  <a:pt x="1643743" y="188330"/>
                </a:cubicBezTo>
                <a:cubicBezTo>
                  <a:pt x="1655906" y="207791"/>
                  <a:pt x="1658257" y="231873"/>
                  <a:pt x="1665514" y="253644"/>
                </a:cubicBezTo>
                <a:cubicBezTo>
                  <a:pt x="1669143" y="264530"/>
                  <a:pt x="1669515" y="277122"/>
                  <a:pt x="1676400" y="286302"/>
                </a:cubicBezTo>
                <a:lnTo>
                  <a:pt x="1709057" y="329844"/>
                </a:lnTo>
                <a:cubicBezTo>
                  <a:pt x="1730250" y="393423"/>
                  <a:pt x="1703361" y="335034"/>
                  <a:pt x="1752600" y="384273"/>
                </a:cubicBezTo>
                <a:cubicBezTo>
                  <a:pt x="1761851" y="393524"/>
                  <a:pt x="1765996" y="406879"/>
                  <a:pt x="1774371" y="416930"/>
                </a:cubicBezTo>
                <a:cubicBezTo>
                  <a:pt x="1784226" y="428757"/>
                  <a:pt x="1796142" y="438701"/>
                  <a:pt x="1807028" y="449587"/>
                </a:cubicBezTo>
                <a:cubicBezTo>
                  <a:pt x="1810657" y="464101"/>
                  <a:pt x="1813804" y="478745"/>
                  <a:pt x="1817914" y="493130"/>
                </a:cubicBezTo>
                <a:cubicBezTo>
                  <a:pt x="1821066" y="504163"/>
                  <a:pt x="1829241" y="514321"/>
                  <a:pt x="1828800" y="525787"/>
                </a:cubicBezTo>
                <a:cubicBezTo>
                  <a:pt x="1825580" y="609497"/>
                  <a:pt x="1819305" y="693291"/>
                  <a:pt x="1807028" y="776159"/>
                </a:cubicBezTo>
                <a:cubicBezTo>
                  <a:pt x="1804650" y="792211"/>
                  <a:pt x="1795646" y="807236"/>
                  <a:pt x="1785257" y="819702"/>
                </a:cubicBezTo>
                <a:cubicBezTo>
                  <a:pt x="1776882" y="829753"/>
                  <a:pt x="1763486" y="834216"/>
                  <a:pt x="1752600" y="841473"/>
                </a:cubicBezTo>
                <a:cubicBezTo>
                  <a:pt x="1712685" y="901344"/>
                  <a:pt x="1752600" y="850544"/>
                  <a:pt x="1698171" y="895902"/>
                </a:cubicBezTo>
                <a:cubicBezTo>
                  <a:pt x="1686345" y="905757"/>
                  <a:pt x="1678880" y="920921"/>
                  <a:pt x="1665514" y="928559"/>
                </a:cubicBezTo>
                <a:cubicBezTo>
                  <a:pt x="1657071" y="933384"/>
                  <a:pt x="1571036" y="949554"/>
                  <a:pt x="1567543" y="950330"/>
                </a:cubicBezTo>
                <a:cubicBezTo>
                  <a:pt x="1518189" y="961298"/>
                  <a:pt x="1512956" y="964897"/>
                  <a:pt x="1458686" y="982987"/>
                </a:cubicBezTo>
                <a:lnTo>
                  <a:pt x="990600" y="972102"/>
                </a:lnTo>
                <a:cubicBezTo>
                  <a:pt x="964963" y="971077"/>
                  <a:pt x="939882" y="964214"/>
                  <a:pt x="914400" y="961216"/>
                </a:cubicBezTo>
                <a:cubicBezTo>
                  <a:pt x="878183" y="956955"/>
                  <a:pt x="841829" y="953959"/>
                  <a:pt x="805543" y="950330"/>
                </a:cubicBezTo>
                <a:cubicBezTo>
                  <a:pt x="776514" y="943073"/>
                  <a:pt x="747325" y="936432"/>
                  <a:pt x="718457" y="928559"/>
                </a:cubicBezTo>
                <a:cubicBezTo>
                  <a:pt x="707387" y="925540"/>
                  <a:pt x="696833" y="920825"/>
                  <a:pt x="685800" y="917673"/>
                </a:cubicBezTo>
                <a:cubicBezTo>
                  <a:pt x="590093" y="890327"/>
                  <a:pt x="687920" y="922007"/>
                  <a:pt x="609600" y="895902"/>
                </a:cubicBezTo>
                <a:cubicBezTo>
                  <a:pt x="598714" y="888645"/>
                  <a:pt x="588645" y="879981"/>
                  <a:pt x="576943" y="874130"/>
                </a:cubicBezTo>
                <a:cubicBezTo>
                  <a:pt x="561323" y="866320"/>
                  <a:pt x="514699" y="855848"/>
                  <a:pt x="500743" y="852359"/>
                </a:cubicBezTo>
                <a:cubicBezTo>
                  <a:pt x="489857" y="841473"/>
                  <a:pt x="480895" y="828241"/>
                  <a:pt x="468086" y="819702"/>
                </a:cubicBezTo>
                <a:cubicBezTo>
                  <a:pt x="458538" y="813337"/>
                  <a:pt x="446461" y="811968"/>
                  <a:pt x="435428" y="808816"/>
                </a:cubicBezTo>
                <a:cubicBezTo>
                  <a:pt x="419152" y="804166"/>
                  <a:pt x="376627" y="795744"/>
                  <a:pt x="359228" y="787044"/>
                </a:cubicBezTo>
                <a:cubicBezTo>
                  <a:pt x="347526" y="781193"/>
                  <a:pt x="337930" y="771764"/>
                  <a:pt x="326571" y="765273"/>
                </a:cubicBezTo>
                <a:cubicBezTo>
                  <a:pt x="254361" y="724011"/>
                  <a:pt x="311436" y="758787"/>
                  <a:pt x="250371" y="732616"/>
                </a:cubicBezTo>
                <a:cubicBezTo>
                  <a:pt x="235456" y="726223"/>
                  <a:pt x="221895" y="716871"/>
                  <a:pt x="206828" y="710844"/>
                </a:cubicBezTo>
                <a:cubicBezTo>
                  <a:pt x="185520" y="702321"/>
                  <a:pt x="141514" y="689073"/>
                  <a:pt x="141514" y="689073"/>
                </a:cubicBezTo>
                <a:cubicBezTo>
                  <a:pt x="134257" y="678187"/>
                  <a:pt x="127916" y="666632"/>
                  <a:pt x="119743" y="656416"/>
                </a:cubicBezTo>
                <a:cubicBezTo>
                  <a:pt x="113332" y="648402"/>
                  <a:pt x="103251" y="643445"/>
                  <a:pt x="97971" y="634644"/>
                </a:cubicBezTo>
                <a:cubicBezTo>
                  <a:pt x="62918" y="576222"/>
                  <a:pt x="119473" y="623577"/>
                  <a:pt x="54428" y="580216"/>
                </a:cubicBezTo>
                <a:cubicBezTo>
                  <a:pt x="50800" y="569330"/>
                  <a:pt x="50711" y="556519"/>
                  <a:pt x="43543" y="547559"/>
                </a:cubicBezTo>
                <a:cubicBezTo>
                  <a:pt x="35370" y="537343"/>
                  <a:pt x="17377" y="537146"/>
                  <a:pt x="10886" y="525787"/>
                </a:cubicBezTo>
                <a:cubicBezTo>
                  <a:pt x="1706" y="509723"/>
                  <a:pt x="3629" y="489502"/>
                  <a:pt x="0" y="471359"/>
                </a:cubicBezTo>
                <a:cubicBezTo>
                  <a:pt x="3629" y="438702"/>
                  <a:pt x="3498" y="405404"/>
                  <a:pt x="10886" y="373387"/>
                </a:cubicBezTo>
                <a:cubicBezTo>
                  <a:pt x="20021" y="333801"/>
                  <a:pt x="40089" y="335184"/>
                  <a:pt x="43543" y="297187"/>
                </a:cubicBezTo>
                <a:cubicBezTo>
                  <a:pt x="46171" y="268278"/>
                  <a:pt x="43543" y="239130"/>
                  <a:pt x="43543" y="21010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43651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66135" y="876052"/>
            <a:ext cx="9216485" cy="6022995"/>
          </a:xfrm>
          <a:prstGeom prst="rect">
            <a:avLst/>
          </a:prstGeom>
        </p:spPr>
        <p:txBody>
          <a:bodyPr wrap="square">
            <a:spAutoFit/>
          </a:bodyPr>
          <a:lstStyle/>
          <a:p>
            <a:pPr>
              <a:lnSpc>
                <a:spcPct val="107000"/>
              </a:lnSpc>
              <a:spcAft>
                <a:spcPts val="1800"/>
              </a:spcAft>
            </a:pPr>
            <a:r>
              <a:rPr lang="en-US" sz="2600" dirty="0">
                <a:ea typeface="Calibri" panose="020F0502020204030204" pitchFamily="34" charset="0"/>
                <a:cs typeface="Times New Roman" panose="02020603050405020304" pitchFamily="18" charset="0"/>
              </a:rPr>
              <a:t>Algorithms: Efficiency, Analysis and Order</a:t>
            </a:r>
          </a:p>
          <a:p>
            <a:pPr marL="457200" marR="0" lvl="0" indent="-457200">
              <a:lnSpc>
                <a:spcPct val="107000"/>
              </a:lnSpc>
              <a:spcBef>
                <a:spcPts val="0"/>
              </a:spcBef>
              <a:buFont typeface="+mj-lt"/>
              <a:buAutoNum type="arabicPeriod"/>
            </a:pPr>
            <a:r>
              <a:rPr lang="en-US" sz="2400" dirty="0">
                <a:solidFill>
                  <a:srgbClr val="0000FF"/>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Developing efficient algorithms</a:t>
            </a:r>
            <a:r>
              <a:rPr lang="en-US" sz="24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1200"/>
              </a:spcAft>
            </a:pP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Algorithms’ efficiency remains always an important consideration, </a:t>
            </a:r>
            <a:r>
              <a:rPr lang="en-US" sz="2400" dirty="0">
                <a:latin typeface="Times New Roman" panose="02020603050405020304" pitchFamily="18" charset="0"/>
                <a:ea typeface="Calibri" panose="020F0502020204030204" pitchFamily="34" charset="0"/>
                <a:cs typeface="Times New Roman" panose="02020603050405020304" pitchFamily="18" charset="0"/>
              </a:rPr>
              <a:t>regardless of the development of fast computers and cheap memory.</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pPr>
            <a:r>
              <a:rPr lang="en-US" sz="2400" dirty="0">
                <a:latin typeface="Times New Roman" panose="02020603050405020304" pitchFamily="18" charset="0"/>
                <a:ea typeface="Calibri" panose="020F0502020204030204" pitchFamily="34" charset="0"/>
                <a:cs typeface="Times New Roman" panose="02020603050405020304" pitchFamily="18" charset="0"/>
              </a:rPr>
              <a:t>For example: </a:t>
            </a:r>
          </a:p>
          <a:p>
            <a:pPr marL="914400" marR="0" indent="-457200">
              <a:lnSpc>
                <a:spcPct val="107000"/>
              </a:lnSpc>
              <a:spcBef>
                <a:spcPts val="0"/>
              </a:spcBef>
              <a:buFont typeface="Arial" panose="020B0604020202020204" pitchFamily="34" charset="0"/>
              <a:buChar char="•"/>
            </a:pP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finding a name in the phone book:</a:t>
            </a:r>
          </a:p>
          <a:p>
            <a:pPr marL="1257300" lvl="1" indent="-342900">
              <a:lnSpc>
                <a:spcPct val="107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a </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modified </a:t>
            </a:r>
            <a:r>
              <a:rPr lang="en-US" sz="2400" dirty="0">
                <a:solidFill>
                  <a:srgbClr val="0000FF"/>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binary search </a:t>
            </a:r>
            <a:r>
              <a:rPr lang="en-US" sz="2400" dirty="0">
                <a:latin typeface="Times New Roman" panose="02020603050405020304" pitchFamily="18" charset="0"/>
                <a:ea typeface="Calibri" panose="020F0502020204030204" pitchFamily="34" charset="0"/>
                <a:cs typeface="Times New Roman" panose="02020603050405020304" pitchFamily="18" charset="0"/>
              </a:rPr>
              <a:t>is faster than a </a:t>
            </a:r>
            <a:r>
              <a:rPr lang="en-US" sz="2400" dirty="0">
                <a:solidFill>
                  <a:srgbClr val="0000FF"/>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sequential search</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p>
          <a:p>
            <a:pPr marL="1257300" lvl="1" indent="-342900">
              <a:lnSpc>
                <a:spcPct val="107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Compare algorithms for the two approaches:</a:t>
            </a:r>
            <a:endPar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endParaRPr>
          </a:p>
          <a:p>
            <a:pPr marL="1714500" lvl="2" indent="-342900">
              <a:lnSpc>
                <a:spcPct val="107000"/>
              </a:lnSpc>
              <a:buFont typeface="Arial" panose="020B0604020202020204" pitchFamily="34" charset="0"/>
              <a:buChar char="•"/>
            </a:pP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show how much faster the binary search is.  </a:t>
            </a:r>
          </a:p>
          <a:p>
            <a:pPr marL="1257300" lvl="1" indent="-342900">
              <a:lnSpc>
                <a:spcPct val="107000"/>
              </a:lnSpc>
              <a:buFont typeface="Arial" panose="020B0604020202020204" pitchFamily="34" charset="0"/>
              <a:buChar char="•"/>
            </a:pP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(an </a:t>
            </a:r>
            <a:r>
              <a:rPr lang="en-US" sz="2400" dirty="0">
                <a:solidFill>
                  <a:srgbClr val="0000FF"/>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interpolation approach</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a:t>
            </a:r>
          </a:p>
          <a:p>
            <a:pPr marL="800100" marR="0" indent="-342900">
              <a:lnSpc>
                <a:spcPct val="107000"/>
              </a:lnSpc>
              <a:spcBef>
                <a:spcPts val="0"/>
              </a:spcBef>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Generating the </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Fibonacci sequence by: </a:t>
            </a:r>
          </a:p>
          <a:p>
            <a:pPr marL="1257300" lvl="1" indent="-342900">
              <a:lnSpc>
                <a:spcPct val="107000"/>
              </a:lnSpc>
              <a:buFont typeface="Arial" panose="020B0604020202020204" pitchFamily="34" charset="0"/>
              <a:buChar char="•"/>
            </a:pP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 </a:t>
            </a:r>
            <a:r>
              <a:rPr lang="en-US" sz="2400" dirty="0">
                <a:solidFill>
                  <a:srgbClr val="0000FF"/>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recursive or iterative algorithm</a:t>
            </a:r>
            <a:r>
              <a:rPr lang="en-US" sz="2400" dirty="0">
                <a:latin typeface="Times New Roman" panose="02020603050405020304" pitchFamily="18" charset="0"/>
                <a:ea typeface="Calibri" panose="020F0502020204030204" pitchFamily="34" charset="0"/>
                <a:cs typeface="Times New Roman" panose="02020603050405020304" pitchFamily="18" charset="0"/>
              </a:rPr>
              <a:t> based on its definition. </a:t>
            </a:r>
          </a:p>
          <a:p>
            <a:pPr marL="1257300" lvl="1" indent="-342900">
              <a:lnSpc>
                <a:spcPct val="107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Compare algorithms for the two approaches:</a:t>
            </a:r>
            <a:endPar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endParaRPr>
          </a:p>
          <a:p>
            <a:pPr marL="1714500" lvl="2" indent="-342900">
              <a:lnSpc>
                <a:spcPct val="107000"/>
              </a:lnSpc>
              <a:buFont typeface="Arial" panose="020B0604020202020204" pitchFamily="34" charset="0"/>
              <a:buChar char="•"/>
            </a:pP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show how much faster the iterative way is. </a:t>
            </a:r>
            <a:endParaRPr lang="en-US" sz="24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804328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C1DAE1F-C867-C433-7B61-5F34DCB396AF}"/>
              </a:ext>
            </a:extLst>
          </p:cNvPr>
          <p:cNvSpPr txBox="1"/>
          <p:nvPr/>
        </p:nvSpPr>
        <p:spPr>
          <a:xfrm>
            <a:off x="2232211" y="1824335"/>
            <a:ext cx="8148918" cy="2985433"/>
          </a:xfrm>
          <a:prstGeom prst="rect">
            <a:avLst/>
          </a:prstGeom>
          <a:noFill/>
        </p:spPr>
        <p:txBody>
          <a:bodyPr wrap="square">
            <a:spAutoFit/>
          </a:bodyPr>
          <a:lstStyle/>
          <a:p>
            <a:pPr>
              <a:spcAft>
                <a:spcPts val="1200"/>
              </a:spcAft>
            </a:pPr>
            <a:r>
              <a:rPr lang="en-US" sz="2400" dirty="0">
                <a:latin typeface="Times New Roman" panose="02020603050405020304" pitchFamily="18" charset="0"/>
                <a:cs typeface="Times New Roman" panose="02020603050405020304" pitchFamily="18" charset="0"/>
              </a:rPr>
              <a:t>Definition of Intractable Problems: </a:t>
            </a:r>
          </a:p>
          <a:p>
            <a:pPr marL="457200" indent="-457200">
              <a:spcAft>
                <a:spcPts val="12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Problems that cannot be solved in polynomial time for all possible inputs.</a:t>
            </a:r>
          </a:p>
          <a:p>
            <a:r>
              <a:rPr lang="en-US" sz="2400" dirty="0">
                <a:latin typeface="Times New Roman" panose="02020603050405020304" pitchFamily="18" charset="0"/>
                <a:cs typeface="Times New Roman" panose="02020603050405020304" pitchFamily="18" charset="0"/>
              </a:rPr>
              <a:t>Definition of Decidable but Intractable: </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Some problems have solutions (are decidable) but are proven intractable because no polynomial-time algorithm exists to solve them.</a:t>
            </a:r>
          </a:p>
        </p:txBody>
      </p:sp>
    </p:spTree>
    <p:extLst>
      <p:ext uri="{BB962C8B-B14F-4D97-AF65-F5344CB8AC3E}">
        <p14:creationId xmlns:p14="http://schemas.microsoft.com/office/powerpoint/2010/main" val="35318219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E6A0B7-7E68-4FAD-B23B-1797ACB4D756}"/>
              </a:ext>
            </a:extLst>
          </p:cNvPr>
          <p:cNvSpPr txBox="1"/>
          <p:nvPr/>
        </p:nvSpPr>
        <p:spPr>
          <a:xfrm>
            <a:off x="1512919" y="1339582"/>
            <a:ext cx="8643644" cy="5093702"/>
          </a:xfrm>
          <a:prstGeom prst="rect">
            <a:avLst/>
          </a:prstGeom>
          <a:noFill/>
        </p:spPr>
        <p:txBody>
          <a:bodyPr wrap="square" rtlCol="0">
            <a:spAutoFit/>
          </a:bodyPr>
          <a:lstStyle/>
          <a:p>
            <a:pPr>
              <a:spcAft>
                <a:spcPts val="600"/>
              </a:spcAft>
            </a:pPr>
            <a:r>
              <a:rPr lang="en-US" sz="2800" dirty="0"/>
              <a:t>Intractability</a:t>
            </a:r>
          </a:p>
          <a:p>
            <a:pPr>
              <a:spcAft>
                <a:spcPts val="1200"/>
              </a:spcAft>
            </a:pPr>
            <a:r>
              <a:rPr lang="en-US" sz="2400" i="1" dirty="0">
                <a:solidFill>
                  <a:srgbClr val="374151"/>
                </a:solidFill>
                <a:highlight>
                  <a:srgbClr val="FFFF00"/>
                </a:highlight>
                <a:latin typeface="Times New Roman" panose="02020603050405020304" pitchFamily="18" charset="0"/>
                <a:cs typeface="Times New Roman" panose="02020603050405020304" pitchFamily="18" charset="0"/>
              </a:rPr>
              <a:t>Problems</a:t>
            </a:r>
            <a:r>
              <a:rPr lang="en-US" sz="2400" dirty="0">
                <a:solidFill>
                  <a:srgbClr val="374151"/>
                </a:solidFill>
                <a:highlight>
                  <a:srgbClr val="FFFF00"/>
                </a:highlight>
                <a:latin typeface="Times New Roman" panose="02020603050405020304" pitchFamily="18" charset="0"/>
                <a:cs typeface="Times New Roman" panose="02020603050405020304" pitchFamily="18" charset="0"/>
              </a:rPr>
              <a:t> </a:t>
            </a:r>
            <a:r>
              <a:rPr lang="en-US" sz="2400" i="1" dirty="0">
                <a:highlight>
                  <a:srgbClr val="FFFF00"/>
                </a:highlight>
                <a:latin typeface="Times New Roman" panose="02020603050405020304" pitchFamily="18" charset="0"/>
                <a:cs typeface="Times New Roman" panose="02020603050405020304" pitchFamily="18" charset="0"/>
              </a:rPr>
              <a:t>that have been proven to be intractable:</a:t>
            </a:r>
          </a:p>
          <a:p>
            <a:pPr>
              <a:spcAft>
                <a:spcPts val="600"/>
              </a:spcAft>
            </a:pPr>
            <a:r>
              <a:rPr lang="en-US" sz="2400" dirty="0">
                <a:latin typeface="Times New Roman" panose="02020603050405020304" pitchFamily="18" charset="0"/>
                <a:cs typeface="Times New Roman" panose="02020603050405020304" pitchFamily="18" charset="0"/>
              </a:rPr>
              <a:t>Decidable but Intractable</a:t>
            </a:r>
            <a:endParaRPr lang="en-US" sz="2400" i="1" dirty="0">
              <a:solidFill>
                <a:srgbClr val="0000FF"/>
              </a:solidFill>
              <a:highlight>
                <a:srgbClr val="FFFF00"/>
              </a:highlight>
              <a:latin typeface="Times New Roman" panose="02020603050405020304" pitchFamily="18" charset="0"/>
              <a:cs typeface="Times New Roman" panose="02020603050405020304" pitchFamily="18" charset="0"/>
            </a:endParaRPr>
          </a:p>
          <a:p>
            <a:pPr lvl="1" indent="-457200">
              <a:spcAft>
                <a:spcPts val="600"/>
              </a:spcAft>
              <a:buFont typeface="Arial" panose="020B0604020202020204" pitchFamily="34" charset="0"/>
              <a:buChar char="•"/>
            </a:pPr>
            <a:r>
              <a:rPr lang="en-US" sz="2400" dirty="0">
                <a:highlight>
                  <a:srgbClr val="FFFF00"/>
                </a:highlight>
                <a:latin typeface="Times New Roman" panose="02020603050405020304" pitchFamily="18" charset="0"/>
                <a:cs typeface="Times New Roman" panose="02020603050405020304" pitchFamily="18" charset="0"/>
              </a:rPr>
              <a:t>Some natural</a:t>
            </a:r>
            <a:r>
              <a:rPr lang="en-US" sz="2400" i="1" dirty="0">
                <a:highlight>
                  <a:srgbClr val="FFFF00"/>
                </a:highlight>
                <a:latin typeface="Times New Roman" panose="02020603050405020304" pitchFamily="18" charset="0"/>
                <a:cs typeface="Times New Roman" panose="02020603050405020304" pitchFamily="18" charset="0"/>
              </a:rPr>
              <a:t> decidable </a:t>
            </a:r>
            <a:r>
              <a:rPr lang="en-US" sz="2400" dirty="0">
                <a:highlight>
                  <a:srgbClr val="FFFF00"/>
                </a:highlight>
                <a:latin typeface="Times New Roman" panose="02020603050405020304" pitchFamily="18" charset="0"/>
                <a:cs typeface="Times New Roman" panose="02020603050405020304" pitchFamily="18" charset="0"/>
              </a:rPr>
              <a:t>decision problems have been proven intractable</a:t>
            </a:r>
          </a:p>
          <a:p>
            <a:pPr marL="914400" lvl="1" indent="-457200">
              <a:spcAft>
                <a:spcPts val="600"/>
              </a:spcAft>
              <a:buFont typeface="Arial" panose="020B0604020202020204" pitchFamily="34" charset="0"/>
              <a:buChar char="•"/>
            </a:pPr>
            <a:r>
              <a:rPr lang="en-US" sz="2400" dirty="0">
                <a:solidFill>
                  <a:srgbClr val="374151"/>
                </a:solidFill>
                <a:latin typeface="Times New Roman" panose="02020603050405020304" pitchFamily="18" charset="0"/>
                <a:cs typeface="Times New Roman" panose="02020603050405020304" pitchFamily="18" charset="0"/>
              </a:rPr>
              <a:t>The </a:t>
            </a:r>
            <a:r>
              <a:rPr lang="en-US" sz="2400" b="0" i="0" dirty="0">
                <a:solidFill>
                  <a:srgbClr val="374151"/>
                </a:solidFill>
                <a:effectLst/>
                <a:latin typeface="Times New Roman" panose="02020603050405020304" pitchFamily="18" charset="0"/>
                <a:cs typeface="Times New Roman" panose="02020603050405020304" pitchFamily="18" charset="0"/>
              </a:rPr>
              <a:t>decision problems are decidable (meaning a solution exists) but have been proven intractable because </a:t>
            </a:r>
            <a:r>
              <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rPr>
              <a:t>no efficient algorithm (polynomial-time algorithm) has been found to solve them. </a:t>
            </a:r>
          </a:p>
          <a:p>
            <a:pPr marL="914400" indent="-457200" algn="l">
              <a:spcAft>
                <a:spcPts val="600"/>
              </a:spcAft>
              <a:buFont typeface="Arial" panose="020B0604020202020204" pitchFamily="34" charset="0"/>
              <a:buChar char="•"/>
            </a:pPr>
            <a:r>
              <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rPr>
              <a:t>These problems may have solutions, but finding them takes an impractical amount of time for large inputs.</a:t>
            </a:r>
          </a:p>
          <a:p>
            <a:pPr marL="914400" lvl="1" indent="-457200">
              <a:buFont typeface="Arial" panose="020B0604020202020204" pitchFamily="34" charset="0"/>
              <a:buChar char="•"/>
            </a:pPr>
            <a:endParaRPr lang="en-US" sz="22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A998769F-72EF-4E4D-8464-B7A686A445E7}"/>
              </a:ext>
            </a:extLst>
          </p:cNvPr>
          <p:cNvSpPr txBox="1"/>
          <p:nvPr/>
        </p:nvSpPr>
        <p:spPr>
          <a:xfrm>
            <a:off x="1850570" y="211161"/>
            <a:ext cx="7968343" cy="584775"/>
          </a:xfrm>
          <a:prstGeom prst="rect">
            <a:avLst/>
          </a:prstGeom>
          <a:noFill/>
        </p:spPr>
        <p:txBody>
          <a:bodyPr wrap="square" rtlCol="0">
            <a:spAutoFit/>
          </a:bodyPr>
          <a:lstStyle/>
          <a:p>
            <a:r>
              <a:rPr lang="en-US" sz="3200" dirty="0"/>
              <a:t>Computational Complexity and Intractability</a:t>
            </a:r>
          </a:p>
        </p:txBody>
      </p:sp>
    </p:spTree>
    <p:extLst>
      <p:ext uri="{BB962C8B-B14F-4D97-AF65-F5344CB8AC3E}">
        <p14:creationId xmlns:p14="http://schemas.microsoft.com/office/powerpoint/2010/main" val="259608027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EFEFAB-EC54-EA8C-1DDE-8A148CD022B2}"/>
              </a:ext>
            </a:extLst>
          </p:cNvPr>
          <p:cNvSpPr txBox="1"/>
          <p:nvPr/>
        </p:nvSpPr>
        <p:spPr>
          <a:xfrm>
            <a:off x="1544171" y="317115"/>
            <a:ext cx="9318812" cy="6370975"/>
          </a:xfrm>
          <a:prstGeom prst="rect">
            <a:avLst/>
          </a:prstGeom>
          <a:noFill/>
        </p:spPr>
        <p:txBody>
          <a:bodyPr wrap="square">
            <a:spAutoFit/>
          </a:bodyPr>
          <a:lstStyle/>
          <a:p>
            <a:r>
              <a:rPr lang="en-US" sz="2800" dirty="0">
                <a:latin typeface="Times New Roman" panose="02020603050405020304" pitchFamily="18" charset="0"/>
                <a:cs typeface="Times New Roman" panose="02020603050405020304" pitchFamily="18" charset="0"/>
              </a:rPr>
              <a:t>Examples</a:t>
            </a:r>
          </a:p>
          <a:p>
            <a:pPr marL="457200" indent="-457200">
              <a:buFont typeface="+mj-lt"/>
              <a:buAutoNum type="arabicPeriod"/>
            </a:pPr>
            <a:r>
              <a:rPr lang="en-US" sz="2400" dirty="0">
                <a:latin typeface="Times New Roman" panose="02020603050405020304" pitchFamily="18" charset="0"/>
                <a:cs typeface="Times New Roman" panose="02020603050405020304" pitchFamily="18" charset="0"/>
              </a:rPr>
              <a:t>Traveling Salesperson Problem (TSP):</a:t>
            </a:r>
          </a:p>
          <a:p>
            <a:pPr marL="914400" lvl="1"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Description: Given a list of cities and the distances between each pair of cities, the problem is to find the shortest possible route that visits each city exactly once and returns to the origin city.</a:t>
            </a:r>
          </a:p>
          <a:p>
            <a:pPr marL="914400" lvl="1"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Explanation: TSP is NP-hard, and no polynomial-time algorithm is known for solving it. The problem becomes intractable because the number of possible routes grows factorially with the number of cities.</a:t>
            </a:r>
          </a:p>
          <a:p>
            <a:pPr marL="457200" indent="-457200">
              <a:buFont typeface="+mj-lt"/>
              <a:buAutoNum type="arabicPeriod"/>
            </a:pPr>
            <a:r>
              <a:rPr lang="en-US" sz="2400" dirty="0">
                <a:latin typeface="Times New Roman" panose="02020603050405020304" pitchFamily="18" charset="0"/>
                <a:cs typeface="Times New Roman" panose="02020603050405020304" pitchFamily="18" charset="0"/>
              </a:rPr>
              <a:t>Knapsack Problem:</a:t>
            </a:r>
          </a:p>
          <a:p>
            <a:pPr marL="914400" lvl="1"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Description: Given a set of items, each with a weight and a value, determine the most valuable subset of items that can be carried in a knapsack with a weight limit.</a:t>
            </a:r>
          </a:p>
          <a:p>
            <a:pPr marL="914400" lvl="1"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Explanation: The decision version of the Knapsack Problem is NP-complete, and the optimization version is NP-hard. While a solution exists, finding it in polynomial time is not possible with current algorithms, making it intractable for large inputs.</a:t>
            </a:r>
          </a:p>
        </p:txBody>
      </p:sp>
    </p:spTree>
    <p:extLst>
      <p:ext uri="{BB962C8B-B14F-4D97-AF65-F5344CB8AC3E}">
        <p14:creationId xmlns:p14="http://schemas.microsoft.com/office/powerpoint/2010/main" val="8974370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EFEFAB-EC54-EA8C-1DDE-8A148CD022B2}"/>
              </a:ext>
            </a:extLst>
          </p:cNvPr>
          <p:cNvSpPr txBox="1"/>
          <p:nvPr/>
        </p:nvSpPr>
        <p:spPr>
          <a:xfrm>
            <a:off x="1678641" y="1796291"/>
            <a:ext cx="9318812" cy="2739211"/>
          </a:xfrm>
          <a:prstGeom prst="rect">
            <a:avLst/>
          </a:prstGeom>
          <a:noFill/>
        </p:spPr>
        <p:txBody>
          <a:bodyPr wrap="square">
            <a:spAutoFit/>
          </a:bodyPr>
          <a:lstStyle/>
          <a:p>
            <a:r>
              <a:rPr lang="en-US" sz="2800" dirty="0">
                <a:latin typeface="Times New Roman" panose="02020603050405020304" pitchFamily="18" charset="0"/>
                <a:cs typeface="Times New Roman" panose="02020603050405020304" pitchFamily="18" charset="0"/>
              </a:rPr>
              <a:t>Examples</a:t>
            </a:r>
          </a:p>
          <a:p>
            <a:r>
              <a:rPr lang="en-US" sz="2400" dirty="0">
                <a:latin typeface="Times New Roman" panose="02020603050405020304" pitchFamily="18" charset="0"/>
                <a:cs typeface="Times New Roman" panose="02020603050405020304" pitchFamily="18" charset="0"/>
              </a:rPr>
              <a:t>3.   Boolean Satisfiability Problem (SAT):</a:t>
            </a:r>
          </a:p>
          <a:p>
            <a:pPr marL="914400" lvl="1"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Description: Determine if there exists an interpretation that satisfies a given Boolean formula.</a:t>
            </a:r>
          </a:p>
          <a:p>
            <a:pPr marL="914400" lvl="1"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Explanation: SAT is NP-complete. While it is decidable (a solution exists), finding a solution in polynomial time is infeasible for large instances, making it intractable.</a:t>
            </a:r>
          </a:p>
        </p:txBody>
      </p:sp>
    </p:spTree>
    <p:extLst>
      <p:ext uri="{BB962C8B-B14F-4D97-AF65-F5344CB8AC3E}">
        <p14:creationId xmlns:p14="http://schemas.microsoft.com/office/powerpoint/2010/main" val="39933136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EFEFAB-EC54-EA8C-1DDE-8A148CD022B2}"/>
              </a:ext>
            </a:extLst>
          </p:cNvPr>
          <p:cNvSpPr txBox="1"/>
          <p:nvPr/>
        </p:nvSpPr>
        <p:spPr>
          <a:xfrm>
            <a:off x="1638301" y="982176"/>
            <a:ext cx="9318812" cy="4955203"/>
          </a:xfrm>
          <a:prstGeom prst="rect">
            <a:avLst/>
          </a:prstGeom>
          <a:noFill/>
        </p:spPr>
        <p:txBody>
          <a:bodyPr wrap="square">
            <a:spAutoFit/>
          </a:bodyPr>
          <a:lstStyle/>
          <a:p>
            <a:r>
              <a:rPr lang="en-US" sz="2800" dirty="0">
                <a:latin typeface="Times New Roman" panose="02020603050405020304" pitchFamily="18" charset="0"/>
                <a:cs typeface="Times New Roman" panose="02020603050405020304" pitchFamily="18" charset="0"/>
              </a:rPr>
              <a:t>Summary</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Intractable Problems: Problems that cannot be solved in polynomial time for all possible inputs.</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Decidable but Intractable: Some problems have solutions (are decidable) but are proven intractable because no polynomial-time algorithm exists to solve them.</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Examples:</a:t>
            </a:r>
          </a:p>
          <a:p>
            <a:pPr marL="914400" lvl="1"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Determining All Hamiltonian Circuits: The number of solutions grows factorially with the input size.</a:t>
            </a:r>
          </a:p>
          <a:p>
            <a:pPr marL="914400" lvl="1"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Halting Problem: Proven </a:t>
            </a:r>
            <a:r>
              <a:rPr lang="en-US" sz="2400" dirty="0">
                <a:solidFill>
                  <a:srgbClr val="3404BC"/>
                </a:solidFill>
                <a:latin typeface="Times New Roman" panose="02020603050405020304" pitchFamily="18" charset="0"/>
                <a:cs typeface="Times New Roman" panose="02020603050405020304" pitchFamily="18" charset="0"/>
              </a:rPr>
              <a:t>undecidable by Alan Turing</a:t>
            </a:r>
            <a:r>
              <a:rPr lang="en-US" sz="2400" dirty="0">
                <a:latin typeface="Times New Roman" panose="02020603050405020304" pitchFamily="18" charset="0"/>
                <a:cs typeface="Times New Roman" panose="02020603050405020304" pitchFamily="18" charset="0"/>
              </a:rPr>
              <a:t>.</a:t>
            </a:r>
          </a:p>
          <a:p>
            <a:pPr marL="914400" lvl="1"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Traveling Salesperson Problem, Knapsack Problem, Boolean Satisfiability Problem: </a:t>
            </a:r>
            <a:r>
              <a:rPr lang="en-US" sz="2400" dirty="0">
                <a:solidFill>
                  <a:srgbClr val="3404BC"/>
                </a:solidFill>
                <a:latin typeface="Times New Roman" panose="02020603050405020304" pitchFamily="18" charset="0"/>
                <a:cs typeface="Times New Roman" panose="02020603050405020304" pitchFamily="18" charset="0"/>
              </a:rPr>
              <a:t>Decidable but intractable </a:t>
            </a:r>
            <a:r>
              <a:rPr lang="en-US" sz="2400" dirty="0">
                <a:latin typeface="Times New Roman" panose="02020603050405020304" pitchFamily="18" charset="0"/>
                <a:cs typeface="Times New Roman" panose="02020603050405020304" pitchFamily="18" charset="0"/>
              </a:rPr>
              <a:t>due to their NP-complete or NP-hard nature.</a:t>
            </a:r>
          </a:p>
        </p:txBody>
      </p:sp>
    </p:spTree>
    <p:extLst>
      <p:ext uri="{BB962C8B-B14F-4D97-AF65-F5344CB8AC3E}">
        <p14:creationId xmlns:p14="http://schemas.microsoft.com/office/powerpoint/2010/main" val="23111215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E6A0B7-7E68-4FAD-B23B-1797ACB4D756}"/>
              </a:ext>
            </a:extLst>
          </p:cNvPr>
          <p:cNvSpPr txBox="1"/>
          <p:nvPr/>
        </p:nvSpPr>
        <p:spPr>
          <a:xfrm>
            <a:off x="1920238" y="1378115"/>
            <a:ext cx="8783621" cy="5216813"/>
          </a:xfrm>
          <a:prstGeom prst="rect">
            <a:avLst/>
          </a:prstGeom>
          <a:noFill/>
        </p:spPr>
        <p:txBody>
          <a:bodyPr wrap="square" rtlCol="0">
            <a:spAutoFit/>
          </a:bodyPr>
          <a:lstStyle/>
          <a:p>
            <a:pPr>
              <a:spcAft>
                <a:spcPts val="1800"/>
              </a:spcAft>
            </a:pPr>
            <a:r>
              <a:rPr lang="en-US" sz="2800" dirty="0"/>
              <a:t>Intractability</a:t>
            </a:r>
          </a:p>
          <a:p>
            <a:pPr>
              <a:spcAft>
                <a:spcPts val="1200"/>
              </a:spcAft>
            </a:pPr>
            <a:r>
              <a:rPr lang="en-US" sz="2400" i="1" dirty="0">
                <a:highlight>
                  <a:srgbClr val="FFFF00"/>
                </a:highlight>
                <a:latin typeface="Times New Roman" panose="02020603050405020304" pitchFamily="18" charset="0"/>
                <a:cs typeface="Times New Roman" panose="02020603050405020304" pitchFamily="18" charset="0"/>
              </a:rPr>
              <a:t>3.   Problems not Proven to be Intractable but without Polynomial-Time algorithms: </a:t>
            </a:r>
          </a:p>
          <a:p>
            <a:pPr>
              <a:spcAft>
                <a:spcPts val="1200"/>
              </a:spcAft>
            </a:pPr>
            <a:r>
              <a:rPr lang="en-US" sz="2400" i="1" dirty="0">
                <a:highlight>
                  <a:srgbClr val="FFFF00"/>
                </a:highlight>
                <a:latin typeface="Times New Roman" panose="02020603050405020304" pitchFamily="18" charset="0"/>
                <a:cs typeface="Times New Roman" panose="02020603050405020304" pitchFamily="18" charset="0"/>
              </a:rPr>
              <a:t>These problems have never been solved using polynomial-time algorithms, but they have not been proven to be intractable either. </a:t>
            </a:r>
          </a:p>
          <a:p>
            <a:pPr>
              <a:spcAft>
                <a:spcPts val="1200"/>
              </a:spcAft>
            </a:pPr>
            <a:r>
              <a:rPr lang="en-US" sz="2400" i="1" dirty="0">
                <a:highlight>
                  <a:srgbClr val="FFFF00"/>
                </a:highlight>
                <a:latin typeface="Times New Roman" panose="02020603050405020304" pitchFamily="18" charset="0"/>
                <a:cs typeface="Times New Roman" panose="02020603050405020304" pitchFamily="18" charset="0"/>
              </a:rPr>
              <a:t>The lack of known polynomial-time solutions suggested that they might be intractable, but this has not been definitively proven. </a:t>
            </a:r>
          </a:p>
          <a:p>
            <a:pPr>
              <a:spcAft>
                <a:spcPts val="1200"/>
              </a:spcAft>
            </a:pPr>
            <a:r>
              <a:rPr lang="en-US" sz="2400" i="1" dirty="0">
                <a:highlight>
                  <a:srgbClr val="FFFF00"/>
                </a:highlight>
                <a:latin typeface="Times New Roman" panose="02020603050405020304" pitchFamily="18" charset="0"/>
                <a:cs typeface="Times New Roman" panose="02020603050405020304" pitchFamily="18" charset="0"/>
              </a:rPr>
              <a:t>These problems often belong to the class NP. </a:t>
            </a:r>
          </a:p>
          <a:p>
            <a:pPr>
              <a:spcAft>
                <a:spcPts val="1200"/>
              </a:spcAft>
            </a:pPr>
            <a:r>
              <a:rPr lang="en-US" sz="2400" dirty="0">
                <a:latin typeface="Times New Roman" panose="02020603050405020304" pitchFamily="18" charset="0"/>
                <a:cs typeface="Times New Roman" panose="02020603050405020304" pitchFamily="18" charset="0"/>
              </a:rPr>
              <a:t>Examples are: (no known polynomial-time solution)</a:t>
            </a:r>
          </a:p>
          <a:p>
            <a:pPr marL="919163" lvl="1"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0-1 Knapsack problem, NP-complete,</a:t>
            </a:r>
          </a:p>
          <a:p>
            <a:pPr marL="919163" lvl="1"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Traveling Salesperson problem, NP-hard</a:t>
            </a:r>
          </a:p>
        </p:txBody>
      </p:sp>
      <p:sp>
        <p:nvSpPr>
          <p:cNvPr id="3" name="TextBox 2">
            <a:extLst>
              <a:ext uri="{FF2B5EF4-FFF2-40B4-BE49-F238E27FC236}">
                <a16:creationId xmlns:a16="http://schemas.microsoft.com/office/drawing/2014/main" id="{A998769F-72EF-4E4D-8464-B7A686A445E7}"/>
              </a:ext>
            </a:extLst>
          </p:cNvPr>
          <p:cNvSpPr txBox="1"/>
          <p:nvPr/>
        </p:nvSpPr>
        <p:spPr>
          <a:xfrm>
            <a:off x="1920239" y="724737"/>
            <a:ext cx="7968343" cy="584775"/>
          </a:xfrm>
          <a:prstGeom prst="rect">
            <a:avLst/>
          </a:prstGeom>
          <a:noFill/>
        </p:spPr>
        <p:txBody>
          <a:bodyPr wrap="square" rtlCol="0">
            <a:spAutoFit/>
          </a:bodyPr>
          <a:lstStyle/>
          <a:p>
            <a:r>
              <a:rPr lang="en-US" sz="3200" dirty="0"/>
              <a:t>Computational Complexity and Intractability</a:t>
            </a:r>
          </a:p>
        </p:txBody>
      </p:sp>
    </p:spTree>
    <p:extLst>
      <p:ext uri="{BB962C8B-B14F-4D97-AF65-F5344CB8AC3E}">
        <p14:creationId xmlns:p14="http://schemas.microsoft.com/office/powerpoint/2010/main" val="353315768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7BE6A0B7-7E68-4FAD-B23B-1797ACB4D756}"/>
                  </a:ext>
                </a:extLst>
              </p:cNvPr>
              <p:cNvSpPr txBox="1"/>
              <p:nvPr/>
            </p:nvSpPr>
            <p:spPr>
              <a:xfrm>
                <a:off x="1920238" y="1378115"/>
                <a:ext cx="8783621" cy="4755148"/>
              </a:xfrm>
              <a:prstGeom prst="rect">
                <a:avLst/>
              </a:prstGeom>
              <a:noFill/>
            </p:spPr>
            <p:txBody>
              <a:bodyPr wrap="square" rtlCol="0">
                <a:spAutoFit/>
              </a:bodyPr>
              <a:lstStyle/>
              <a:p>
                <a:pPr>
                  <a:spcAft>
                    <a:spcPts val="1800"/>
                  </a:spcAft>
                </a:pPr>
                <a:r>
                  <a:rPr lang="en-US" sz="2800" dirty="0"/>
                  <a:t>Intractability</a:t>
                </a:r>
              </a:p>
              <a:p>
                <a:pPr>
                  <a:spcAft>
                    <a:spcPts val="1200"/>
                  </a:spcAft>
                </a:pPr>
                <a:r>
                  <a:rPr lang="en-US" sz="2400" i="1" dirty="0">
                    <a:highlight>
                      <a:srgbClr val="FFFF00"/>
                    </a:highlight>
                    <a:latin typeface="Times New Roman" panose="02020603050405020304" pitchFamily="18" charset="0"/>
                    <a:cs typeface="Times New Roman" panose="02020603050405020304" pitchFamily="18" charset="0"/>
                  </a:rPr>
                  <a:t>3.   Problems not Proven to be Intractable but without Polynomial-Time algorithms: </a:t>
                </a:r>
              </a:p>
              <a:p>
                <a:pPr>
                  <a:spcAft>
                    <a:spcPts val="1200"/>
                  </a:spcAft>
                </a:pPr>
                <a:r>
                  <a:rPr lang="en-US" sz="2400" dirty="0">
                    <a:latin typeface="Times New Roman" panose="02020603050405020304" pitchFamily="18" charset="0"/>
                    <a:cs typeface="Times New Roman" panose="02020603050405020304" pitchFamily="18" charset="0"/>
                  </a:rPr>
                  <a:t>Examples are: (no known polynomial-time solution)</a:t>
                </a:r>
              </a:p>
              <a:p>
                <a:pPr marL="919163" lvl="1"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0-1 Knapsack problem, NP-complete,</a:t>
                </a:r>
              </a:p>
              <a:p>
                <a:pPr marL="919163" lvl="1"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Traveling Salesperson problem, NP-hard</a:t>
                </a:r>
              </a:p>
              <a:p>
                <a:pPr marL="919163" lvl="1"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Sum-of-Subsets problem, NP-complete</a:t>
                </a:r>
              </a:p>
              <a:p>
                <a:pPr marL="919163" lvl="1"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m-Coloring problem for m </a:t>
                </a:r>
                <a14:m>
                  <m:oMath xmlns:m="http://schemas.openxmlformats.org/officeDocument/2006/math">
                    <m:r>
                      <a:rPr lang="en-US" sz="2400" i="1" smtClean="0">
                        <a:latin typeface="Cambria Math" panose="02040503050406030204" pitchFamily="18" charset="0"/>
                        <a:ea typeface="Cambria Math" panose="02040503050406030204" pitchFamily="18" charset="0"/>
                        <a:cs typeface="Times New Roman" panose="02020603050405020304" pitchFamily="18" charset="0"/>
                      </a:rPr>
                      <m:t>≥</m:t>
                    </m:r>
                  </m:oMath>
                </a14:m>
                <a:r>
                  <a:rPr lang="en-US" sz="2400" dirty="0">
                    <a:latin typeface="Times New Roman" panose="02020603050405020304" pitchFamily="18" charset="0"/>
                    <a:cs typeface="Times New Roman" panose="02020603050405020304" pitchFamily="18" charset="0"/>
                  </a:rPr>
                  <a:t> 3, NP-complete</a:t>
                </a:r>
              </a:p>
              <a:p>
                <a:pPr marL="919163" lvl="1"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the Hamiltonian Circuits problem, NP-complete.</a:t>
                </a:r>
              </a:p>
              <a:p>
                <a:pPr marL="919163" lvl="1"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Boolean satisfiability problem (SAT) NP-complete</a:t>
                </a:r>
              </a:p>
              <a:p>
                <a:pPr marL="919163" lvl="1"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N-puzzle, PSPACE-complete</a:t>
                </a:r>
              </a:p>
            </p:txBody>
          </p:sp>
        </mc:Choice>
        <mc:Fallback xmlns="">
          <p:sp>
            <p:nvSpPr>
              <p:cNvPr id="2" name="TextBox 1">
                <a:extLst>
                  <a:ext uri="{FF2B5EF4-FFF2-40B4-BE49-F238E27FC236}">
                    <a16:creationId xmlns:a16="http://schemas.microsoft.com/office/drawing/2014/main" id="{7BE6A0B7-7E68-4FAD-B23B-1797ACB4D756}"/>
                  </a:ext>
                </a:extLst>
              </p:cNvPr>
              <p:cNvSpPr txBox="1">
                <a:spLocks noRot="1" noChangeAspect="1" noMove="1" noResize="1" noEditPoints="1" noAdjustHandles="1" noChangeArrowheads="1" noChangeShapeType="1" noTextEdit="1"/>
              </p:cNvSpPr>
              <p:nvPr/>
            </p:nvSpPr>
            <p:spPr>
              <a:xfrm>
                <a:off x="1920238" y="1378115"/>
                <a:ext cx="8783621" cy="4755148"/>
              </a:xfrm>
              <a:prstGeom prst="rect">
                <a:avLst/>
              </a:prstGeom>
              <a:blipFill>
                <a:blip r:embed="rId2"/>
                <a:stretch>
                  <a:fillRect l="-1388" t="-1154" b="-2051"/>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A998769F-72EF-4E4D-8464-B7A686A445E7}"/>
              </a:ext>
            </a:extLst>
          </p:cNvPr>
          <p:cNvSpPr txBox="1"/>
          <p:nvPr/>
        </p:nvSpPr>
        <p:spPr>
          <a:xfrm>
            <a:off x="1920239" y="724737"/>
            <a:ext cx="7968343" cy="584775"/>
          </a:xfrm>
          <a:prstGeom prst="rect">
            <a:avLst/>
          </a:prstGeom>
          <a:noFill/>
        </p:spPr>
        <p:txBody>
          <a:bodyPr wrap="square" rtlCol="0">
            <a:spAutoFit/>
          </a:bodyPr>
          <a:lstStyle/>
          <a:p>
            <a:r>
              <a:rPr lang="en-US" sz="3200" dirty="0"/>
              <a:t>Computational Complexity and Intractability</a:t>
            </a:r>
          </a:p>
        </p:txBody>
      </p:sp>
    </p:spTree>
    <p:extLst>
      <p:ext uri="{BB962C8B-B14F-4D97-AF65-F5344CB8AC3E}">
        <p14:creationId xmlns:p14="http://schemas.microsoft.com/office/powerpoint/2010/main" val="109911916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70F9E9E-BD66-D5B3-A2BA-9E063B51E955}"/>
              </a:ext>
            </a:extLst>
          </p:cNvPr>
          <p:cNvSpPr txBox="1"/>
          <p:nvPr/>
        </p:nvSpPr>
        <p:spPr>
          <a:xfrm>
            <a:off x="1698812" y="1202812"/>
            <a:ext cx="8794376" cy="4678204"/>
          </a:xfrm>
          <a:prstGeom prst="rect">
            <a:avLst/>
          </a:prstGeom>
          <a:noFill/>
        </p:spPr>
        <p:txBody>
          <a:bodyPr wrap="square">
            <a:spAutoFit/>
          </a:bodyPr>
          <a:lstStyle/>
          <a:p>
            <a:pPr marL="457200" indent="-457200" algn="l">
              <a:buFont typeface="Arial" panose="020B0604020202020204" pitchFamily="34" charset="0"/>
              <a:buChar char="•"/>
            </a:pPr>
            <a:r>
              <a:rPr lang="en-US" sz="2400" i="0" dirty="0">
                <a:solidFill>
                  <a:srgbClr val="374151"/>
                </a:solidFill>
                <a:effectLst/>
                <a:latin typeface="Times New Roman" panose="02020603050405020304" pitchFamily="18" charset="0"/>
                <a:cs typeface="Times New Roman" panose="02020603050405020304" pitchFamily="18" charset="0"/>
              </a:rPr>
              <a:t>0-1 Knapsack Problem:</a:t>
            </a:r>
          </a:p>
          <a:p>
            <a:pPr marL="914400" lvl="1"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Description: Given a set of items, each with a weight and a value, determine the most valuable subset of items that can be carried in a knapsack with a weight limit. Each item can either be included or excluded (0-1) in the knapsack or not, without fractions of items being taken.</a:t>
            </a:r>
          </a:p>
          <a:p>
            <a:pPr marL="914400" lvl="1"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Explanation: The decision version of the 0-1 Knapsack Problem is NP-complete. While dynamic programming approaches exist for solving it, they do not run in polynomial time for all input sizes.</a:t>
            </a:r>
          </a:p>
          <a:p>
            <a:pPr marL="914400" lvl="1" indent="-457200" algn="l">
              <a:spcBef>
                <a:spcPts val="1200"/>
              </a:spcBef>
              <a:buFont typeface="Arial" panose="020B0604020202020204" pitchFamily="34" charset="0"/>
              <a:buChar char="•"/>
            </a:pPr>
            <a:r>
              <a:rPr lang="en-US" sz="2400" i="0" dirty="0">
                <a:solidFill>
                  <a:srgbClr val="374151"/>
                </a:solidFill>
                <a:effectLst/>
                <a:latin typeface="Times New Roman" panose="02020603050405020304" pitchFamily="18" charset="0"/>
                <a:cs typeface="Times New Roman" panose="02020603050405020304" pitchFamily="18" charset="0"/>
              </a:rPr>
              <a:t>Nature: Optimization problem.</a:t>
            </a:r>
          </a:p>
          <a:p>
            <a:pPr lvl="1" algn="l"/>
            <a:endParaRPr lang="en-US" sz="2400" i="0" dirty="0">
              <a:solidFill>
                <a:srgbClr val="37415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181520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70F9E9E-BD66-D5B3-A2BA-9E063B51E955}"/>
              </a:ext>
            </a:extLst>
          </p:cNvPr>
          <p:cNvSpPr txBox="1"/>
          <p:nvPr/>
        </p:nvSpPr>
        <p:spPr>
          <a:xfrm>
            <a:off x="1698812" y="1283494"/>
            <a:ext cx="8794376" cy="3724096"/>
          </a:xfrm>
          <a:prstGeom prst="rect">
            <a:avLst/>
          </a:prstGeom>
          <a:noFill/>
        </p:spPr>
        <p:txBody>
          <a:bodyPr wrap="square">
            <a:spAutoFit/>
          </a:bodyPr>
          <a:lstStyle/>
          <a:p>
            <a:pPr lvl="1" algn="l"/>
            <a:endParaRPr lang="en-US" sz="2400" b="0" i="0" dirty="0">
              <a:solidFill>
                <a:srgbClr val="374151"/>
              </a:solidFill>
              <a:effectLst/>
              <a:latin typeface="Times New Roman" panose="02020603050405020304" pitchFamily="18" charset="0"/>
              <a:cs typeface="Times New Roman" panose="02020603050405020304" pitchFamily="18" charset="0"/>
            </a:endParaRPr>
          </a:p>
          <a:p>
            <a:pPr marL="457200" indent="-457200" algn="l">
              <a:spcAft>
                <a:spcPts val="1200"/>
              </a:spcAft>
              <a:buFont typeface="Arial" panose="020B0604020202020204" pitchFamily="34" charset="0"/>
              <a:buChar char="•"/>
            </a:pPr>
            <a:r>
              <a:rPr lang="en-US" sz="2400" b="1" i="0" dirty="0">
                <a:solidFill>
                  <a:srgbClr val="374151"/>
                </a:solidFill>
                <a:effectLst/>
                <a:latin typeface="Times New Roman" panose="02020603050405020304" pitchFamily="18" charset="0"/>
                <a:cs typeface="Times New Roman" panose="02020603050405020304" pitchFamily="18" charset="0"/>
              </a:rPr>
              <a:t>Traveling Salesperson Problem (TSP):</a:t>
            </a:r>
            <a:endParaRPr lang="en-US" sz="2400" b="0" i="0" dirty="0">
              <a:solidFill>
                <a:srgbClr val="374151"/>
              </a:solidFill>
              <a:effectLst/>
              <a:latin typeface="Times New Roman" panose="02020603050405020304" pitchFamily="18" charset="0"/>
              <a:cs typeface="Times New Roman" panose="02020603050405020304" pitchFamily="18" charset="0"/>
            </a:endParaRPr>
          </a:p>
          <a:p>
            <a:pPr marL="914400" lvl="1" indent="-457200">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Description</a:t>
            </a:r>
            <a:r>
              <a:rPr lang="en-US" sz="2400" dirty="0">
                <a:latin typeface="Times New Roman" panose="02020603050405020304" pitchFamily="18" charset="0"/>
                <a:cs typeface="Times New Roman" panose="02020603050405020304" pitchFamily="18" charset="0"/>
              </a:rPr>
              <a:t>: Given a list of cities and the distances between each pair of cities, find the shortest possible route that visits each city exactly once and returns to the origin city.</a:t>
            </a:r>
          </a:p>
          <a:p>
            <a:pPr marL="914400" lvl="1" indent="-457200">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Explanation</a:t>
            </a:r>
            <a:r>
              <a:rPr lang="en-US" sz="2400" dirty="0">
                <a:latin typeface="Times New Roman" panose="02020603050405020304" pitchFamily="18" charset="0"/>
                <a:cs typeface="Times New Roman" panose="02020603050405020304" pitchFamily="18" charset="0"/>
              </a:rPr>
              <a:t>: TSP is NP-hard. No polynomial-time algorithm is known, although heuristic and approximation algorithms can find good solutions for practical purposes.</a:t>
            </a:r>
            <a:endParaRPr lang="en-US" sz="2400" b="0" i="0" dirty="0">
              <a:solidFill>
                <a:srgbClr val="374151"/>
              </a:solidFill>
              <a:effectLst/>
              <a:latin typeface="Times New Roman" panose="02020603050405020304" pitchFamily="18" charset="0"/>
              <a:cs typeface="Times New Roman" panose="02020603050405020304" pitchFamily="18" charset="0"/>
            </a:endParaRPr>
          </a:p>
          <a:p>
            <a:pPr marL="914400" lvl="1" indent="-457200" algn="l">
              <a:spcBef>
                <a:spcPts val="1200"/>
              </a:spcBef>
              <a:buFont typeface="Arial" panose="020B0604020202020204" pitchFamily="34" charset="0"/>
              <a:buChar char="•"/>
            </a:pPr>
            <a:r>
              <a:rPr lang="en-US" sz="2400" b="0" i="0" dirty="0">
                <a:solidFill>
                  <a:srgbClr val="374151"/>
                </a:solidFill>
                <a:effectLst/>
                <a:latin typeface="Times New Roman" panose="02020603050405020304" pitchFamily="18" charset="0"/>
                <a:cs typeface="Times New Roman" panose="02020603050405020304" pitchFamily="18" charset="0"/>
              </a:rPr>
              <a:t>Nature: Optimization problem</a:t>
            </a:r>
          </a:p>
        </p:txBody>
      </p:sp>
    </p:spTree>
    <p:extLst>
      <p:ext uri="{BB962C8B-B14F-4D97-AF65-F5344CB8AC3E}">
        <p14:creationId xmlns:p14="http://schemas.microsoft.com/office/powerpoint/2010/main" val="11230229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1CED6D7-A687-7EFC-52F2-2413AA46C209}"/>
              </a:ext>
            </a:extLst>
          </p:cNvPr>
          <p:cNvSpPr txBox="1"/>
          <p:nvPr/>
        </p:nvSpPr>
        <p:spPr>
          <a:xfrm>
            <a:off x="1963271" y="240804"/>
            <a:ext cx="8722658" cy="6617196"/>
          </a:xfrm>
          <a:prstGeom prst="rect">
            <a:avLst/>
          </a:prstGeom>
          <a:noFill/>
        </p:spPr>
        <p:txBody>
          <a:bodyPr wrap="square">
            <a:spAutoFit/>
          </a:bodyPr>
          <a:lstStyle/>
          <a:p>
            <a:pPr marL="457200" indent="-457200" algn="l">
              <a:spcAft>
                <a:spcPts val="1200"/>
              </a:spcAft>
              <a:buFont typeface="Arial" panose="020B0604020202020204" pitchFamily="34" charset="0"/>
              <a:buChar char="•"/>
            </a:pPr>
            <a:r>
              <a:rPr lang="en-US" sz="2400" b="1" i="0" dirty="0">
                <a:solidFill>
                  <a:srgbClr val="374151"/>
                </a:solidFill>
                <a:effectLst/>
                <a:latin typeface="Times New Roman" panose="02020603050405020304" pitchFamily="18" charset="0"/>
                <a:cs typeface="Times New Roman" panose="02020603050405020304" pitchFamily="18" charset="0"/>
              </a:rPr>
              <a:t>Sum-of-Subsets Problem:</a:t>
            </a:r>
            <a:endParaRPr lang="en-US" sz="2400" b="0" i="0" dirty="0">
              <a:solidFill>
                <a:srgbClr val="374151"/>
              </a:solidFill>
              <a:effectLst/>
              <a:latin typeface="Times New Roman" panose="02020603050405020304" pitchFamily="18" charset="0"/>
              <a:cs typeface="Times New Roman" panose="02020603050405020304" pitchFamily="18" charset="0"/>
            </a:endParaRPr>
          </a:p>
          <a:p>
            <a:pPr marL="914400" indent="-457200" eaLnBrk="0" fontAlgn="base" hangingPunct="0">
              <a:spcBef>
                <a:spcPct val="0"/>
              </a:spcBef>
              <a:spcAft>
                <a:spcPct val="0"/>
              </a:spcAft>
              <a:buFontTx/>
              <a:buChar char="•"/>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Description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Given a set of integers, </a:t>
            </a:r>
            <a:r>
              <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rPr>
              <a:t>determine if there exists a non empty subset whose sum is equal to a given target sum</a:t>
            </a:r>
            <a:r>
              <a:rPr lang="en-US" sz="2400" b="0" i="0" dirty="0">
                <a:solidFill>
                  <a:srgbClr val="374151"/>
                </a:solidFill>
                <a:effectLst/>
                <a:latin typeface="Times New Roman" panose="02020603050405020304" pitchFamily="18" charset="0"/>
                <a:cs typeface="Times New Roman" panose="02020603050405020304" pitchFamily="18" charset="0"/>
              </a:rPr>
              <a:t>.</a:t>
            </a:r>
          </a:p>
          <a:p>
            <a:pPr marL="914400" marR="0" lvl="0" indent="-45720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Explanation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This problem is NP-complete. While subset sum problems can be solved using dynamic programming, these solutions are not polynomial-time in the worst case.</a:t>
            </a:r>
          </a:p>
          <a:p>
            <a:pPr marL="914400" lvl="1" indent="-457200" algn="l">
              <a:spcBef>
                <a:spcPts val="1200"/>
              </a:spcBef>
              <a:buFont typeface="Arial" panose="020B0604020202020204" pitchFamily="34" charset="0"/>
              <a:buChar char="•"/>
            </a:pPr>
            <a:r>
              <a:rPr lang="en-US" sz="2400" b="0" i="0" dirty="0">
                <a:solidFill>
                  <a:srgbClr val="374151"/>
                </a:solidFill>
                <a:effectLst/>
                <a:latin typeface="Times New Roman" panose="02020603050405020304" pitchFamily="18" charset="0"/>
                <a:cs typeface="Times New Roman" panose="02020603050405020304" pitchFamily="18" charset="0"/>
              </a:rPr>
              <a:t>Nature: Decision problem.</a:t>
            </a:r>
          </a:p>
          <a:p>
            <a:pPr lvl="1" algn="l"/>
            <a:endParaRPr lang="en-US" sz="2400" b="0" i="0" dirty="0">
              <a:solidFill>
                <a:srgbClr val="374151"/>
              </a:solidFill>
              <a:effectLst/>
              <a:latin typeface="Times New Roman" panose="02020603050405020304" pitchFamily="18" charset="0"/>
              <a:cs typeface="Times New Roman" panose="02020603050405020304" pitchFamily="18" charset="0"/>
            </a:endParaRPr>
          </a:p>
          <a:p>
            <a:pPr marL="457200" indent="-457200" algn="l">
              <a:spcAft>
                <a:spcPts val="1200"/>
              </a:spcAft>
              <a:buFont typeface="Arial" panose="020B0604020202020204" pitchFamily="34" charset="0"/>
              <a:buChar char="•"/>
            </a:pPr>
            <a:r>
              <a:rPr lang="en-US" sz="2400" b="1" i="0" dirty="0">
                <a:solidFill>
                  <a:srgbClr val="374151"/>
                </a:solidFill>
                <a:effectLst/>
                <a:latin typeface="Times New Roman" panose="02020603050405020304" pitchFamily="18" charset="0"/>
                <a:cs typeface="Times New Roman" panose="02020603050405020304" pitchFamily="18" charset="0"/>
              </a:rPr>
              <a:t>m-Coloring Problem for m ≥ 3:</a:t>
            </a: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914400" marR="0" lvl="0" indent="-45720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Description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Given a graph and an integer m, determine if the graph's vertices can be colored with m colors such that no two adjacent vertices share the same color.</a:t>
            </a:r>
          </a:p>
          <a:p>
            <a:pPr marL="914400" marR="0" lvl="0" indent="-45720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Explanation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The problem is NP-complete for m ≥ 3. Efficient polynomial-time algorithms for all instances are not known.</a:t>
            </a:r>
          </a:p>
          <a:p>
            <a:pPr marL="914400" lvl="1" indent="-457200" algn="l">
              <a:spcBef>
                <a:spcPts val="1200"/>
              </a:spcBef>
              <a:buFont typeface="Arial" panose="020B0604020202020204" pitchFamily="34" charset="0"/>
              <a:buChar char="•"/>
            </a:pPr>
            <a:r>
              <a:rPr lang="en-US" sz="2400" b="0" i="0" dirty="0">
                <a:solidFill>
                  <a:srgbClr val="374151"/>
                </a:solidFill>
                <a:effectLst/>
                <a:latin typeface="Times New Roman" panose="02020603050405020304" pitchFamily="18" charset="0"/>
                <a:cs typeface="Times New Roman" panose="02020603050405020304" pitchFamily="18" charset="0"/>
              </a:rPr>
              <a:t>Nature: Decision problem.</a:t>
            </a:r>
          </a:p>
        </p:txBody>
      </p:sp>
    </p:spTree>
    <p:extLst>
      <p:ext uri="{BB962C8B-B14F-4D97-AF65-F5344CB8AC3E}">
        <p14:creationId xmlns:p14="http://schemas.microsoft.com/office/powerpoint/2010/main" val="1380767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82410" y="1849259"/>
            <a:ext cx="9136049" cy="2382319"/>
          </a:xfrm>
          <a:prstGeom prst="rect">
            <a:avLst/>
          </a:prstGeom>
        </p:spPr>
        <p:txBody>
          <a:bodyPr wrap="square">
            <a:spAutoFit/>
          </a:bodyPr>
          <a:lstStyle/>
          <a:p>
            <a:pPr>
              <a:lnSpc>
                <a:spcPct val="107000"/>
              </a:lnSpc>
              <a:spcAft>
                <a:spcPts val="1800"/>
              </a:spcAft>
            </a:pPr>
            <a:r>
              <a:rPr lang="en-US" sz="2600" dirty="0">
                <a:ea typeface="Calibri" panose="020F0502020204030204" pitchFamily="34" charset="0"/>
                <a:cs typeface="Times New Roman" panose="02020603050405020304" pitchFamily="18" charset="0"/>
              </a:rPr>
              <a:t>Algorithms: Efficiency, Analysis and Order</a:t>
            </a:r>
          </a:p>
          <a:p>
            <a:pPr marR="0" lvl="0">
              <a:lnSpc>
                <a:spcPct val="107000"/>
              </a:lnSpc>
              <a:spcBef>
                <a:spcPts val="0"/>
              </a:spcBef>
            </a:pPr>
            <a:r>
              <a:rPr lang="en-US" sz="2400" dirty="0">
                <a:latin typeface="Times New Roman" panose="02020603050405020304" pitchFamily="18" charset="0"/>
                <a:ea typeface="Calibri" panose="020F0502020204030204" pitchFamily="34" charset="0"/>
                <a:cs typeface="Times New Roman" panose="02020603050405020304" pitchFamily="18" charset="0"/>
              </a:rPr>
              <a:t>2.   Analysis of algorithm complexity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800100" marR="0" indent="-342900">
              <a:lnSpc>
                <a:spcPct val="107000"/>
              </a:lnSpc>
              <a:spcBef>
                <a:spcPts val="0"/>
              </a:spcBef>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Analyze the algorithm </a:t>
            </a:r>
          </a:p>
          <a:p>
            <a:pPr marL="1257300" lvl="1" indent="-342900">
              <a:lnSpc>
                <a:spcPct val="107000"/>
              </a:lnSpc>
              <a:spcAft>
                <a:spcPts val="600"/>
              </a:spcAft>
              <a:buFont typeface="Arial" panose="020B0604020202020204" pitchFamily="34" charset="0"/>
              <a:buChar char="•"/>
            </a:pPr>
            <a:r>
              <a:rPr lang="en-US" sz="2400" dirty="0">
                <a:solidFill>
                  <a:srgbClr val="0000FF"/>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 to determine how </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efficiently an algorithm solves a problem, </a:t>
            </a:r>
          </a:p>
          <a:p>
            <a:pPr marL="914400" lvl="1">
              <a:lnSpc>
                <a:spcPct val="107000"/>
              </a:lnSpc>
            </a:pP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in terms of </a:t>
            </a:r>
            <a:r>
              <a:rPr lang="en-US" sz="2400" dirty="0">
                <a:solidFill>
                  <a:srgbClr val="0000FF"/>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time and space</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78681877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B010ED-B40B-5004-1FD1-A7E8E4A66094}"/>
              </a:ext>
            </a:extLst>
          </p:cNvPr>
          <p:cNvSpPr txBox="1"/>
          <p:nvPr/>
        </p:nvSpPr>
        <p:spPr>
          <a:xfrm>
            <a:off x="2057401" y="1197620"/>
            <a:ext cx="8525436" cy="4462760"/>
          </a:xfrm>
          <a:prstGeom prst="rect">
            <a:avLst/>
          </a:prstGeom>
          <a:noFill/>
        </p:spPr>
        <p:txBody>
          <a:bodyPr wrap="square">
            <a:spAutoFit/>
          </a:bodyPr>
          <a:lstStyle/>
          <a:p>
            <a:pPr marL="457200" indent="-457200" algn="l">
              <a:spcAft>
                <a:spcPts val="1200"/>
              </a:spcAft>
              <a:buFont typeface="Arial" panose="020B0604020202020204" pitchFamily="34" charset="0"/>
              <a:buChar char="•"/>
            </a:pPr>
            <a:r>
              <a:rPr lang="en-US" sz="2400" b="1" i="0" dirty="0">
                <a:solidFill>
                  <a:srgbClr val="374151"/>
                </a:solidFill>
                <a:effectLst/>
                <a:latin typeface="Times New Roman" panose="02020603050405020304" pitchFamily="18" charset="0"/>
                <a:cs typeface="Times New Roman" panose="02020603050405020304" pitchFamily="18" charset="0"/>
              </a:rPr>
              <a:t>Hamiltonian Circuits Problem:</a:t>
            </a:r>
            <a:endParaRPr lang="en-US" sz="2400" b="0" i="0" dirty="0">
              <a:solidFill>
                <a:srgbClr val="374151"/>
              </a:solidFill>
              <a:effectLst/>
              <a:latin typeface="Times New Roman" panose="02020603050405020304" pitchFamily="18" charset="0"/>
              <a:cs typeface="Times New Roman" panose="02020603050405020304" pitchFamily="18" charset="0"/>
            </a:endParaRPr>
          </a:p>
          <a:p>
            <a:pPr marL="914400" indent="-457200" eaLnBrk="0" fontAlgn="base" hangingPunct="0">
              <a:spcBef>
                <a:spcPct val="0"/>
              </a:spcBef>
              <a:spcAft>
                <a:spcPct val="0"/>
              </a:spcAft>
              <a:buFontTx/>
              <a:buChar char="•"/>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Description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Given a graph, determine if there exists a Hamiltonian circuit, which is a cycle that visits every vertex exactly once. Equivalently, </a:t>
            </a:r>
            <a:r>
              <a:rPr kumimoji="0" lang="en-US" altLang="en-US" sz="2400" u="none" strike="noStrike" cap="none" normalizeH="0" baseline="0" dirty="0">
                <a:ln>
                  <a:noFill/>
                </a:ln>
                <a:solidFill>
                  <a:srgbClr val="374151"/>
                </a:solidFill>
                <a:highlight>
                  <a:srgbClr val="FFFF00"/>
                </a:highlight>
                <a:latin typeface="Times New Roman" panose="02020603050405020304" pitchFamily="18" charset="0"/>
                <a:cs typeface="Times New Roman" panose="02020603050405020304" pitchFamily="18" charset="0"/>
              </a:rPr>
              <a:t>d</a:t>
            </a:r>
            <a:r>
              <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rPr>
              <a:t>etermine if a closed tour exists in a graph that visits each vertex exactly once.</a:t>
            </a:r>
          </a:p>
          <a:p>
            <a:pPr marL="914400" marR="0" lvl="0" indent="-457200" algn="l" defTabSz="914400" rtl="0" eaLnBrk="0" fontAlgn="base" latinLnBrk="0" hangingPunct="0">
              <a:lnSpc>
                <a:spcPct val="100000"/>
              </a:lnSpc>
              <a:spcBef>
                <a:spcPct val="0"/>
              </a:spcBef>
              <a:spcAft>
                <a:spcPct val="0"/>
              </a:spcAft>
              <a:buClrTx/>
              <a:buSzTx/>
              <a:buFontTx/>
              <a:buChar char="•"/>
              <a:tabLst/>
            </a:pP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914400" marR="0" lvl="0" indent="-45720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Explanation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This problem is NP-complete. No polynomial-time algorithm is known for finding Hamiltonian circuits in all graphs.</a:t>
            </a:r>
          </a:p>
          <a:p>
            <a:pPr marL="914400" lvl="1" indent="-457200" algn="l">
              <a:spcBef>
                <a:spcPts val="1200"/>
              </a:spcBef>
              <a:buFont typeface="Arial" panose="020B0604020202020204" pitchFamily="34" charset="0"/>
              <a:buChar char="•"/>
            </a:pPr>
            <a:r>
              <a:rPr lang="en-US" sz="2400" b="0" i="0" dirty="0">
                <a:solidFill>
                  <a:srgbClr val="374151"/>
                </a:solidFill>
                <a:effectLst/>
                <a:latin typeface="Times New Roman" panose="02020603050405020304" pitchFamily="18" charset="0"/>
                <a:cs typeface="Times New Roman" panose="02020603050405020304" pitchFamily="18" charset="0"/>
              </a:rPr>
              <a:t>Nature: Decision problem.</a:t>
            </a:r>
          </a:p>
          <a:p>
            <a:pPr lvl="1" algn="l"/>
            <a:endParaRPr lang="en-US" sz="2400" b="0" i="0" dirty="0">
              <a:solidFill>
                <a:srgbClr val="37415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597058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B010ED-B40B-5004-1FD1-A7E8E4A66094}"/>
              </a:ext>
            </a:extLst>
          </p:cNvPr>
          <p:cNvSpPr txBox="1"/>
          <p:nvPr/>
        </p:nvSpPr>
        <p:spPr>
          <a:xfrm>
            <a:off x="2030507" y="634751"/>
            <a:ext cx="8525436" cy="4093428"/>
          </a:xfrm>
          <a:prstGeom prst="rect">
            <a:avLst/>
          </a:prstGeom>
          <a:noFill/>
        </p:spPr>
        <p:txBody>
          <a:bodyPr wrap="square">
            <a:spAutoFit/>
          </a:bodyPr>
          <a:lstStyle/>
          <a:p>
            <a:pPr lvl="1" algn="l"/>
            <a:endParaRPr lang="en-US" sz="2400" b="0" i="0" dirty="0">
              <a:solidFill>
                <a:srgbClr val="374151"/>
              </a:solidFill>
              <a:effectLst/>
              <a:latin typeface="Times New Roman" panose="02020603050405020304" pitchFamily="18" charset="0"/>
              <a:cs typeface="Times New Roman" panose="02020603050405020304" pitchFamily="18" charset="0"/>
            </a:endParaRPr>
          </a:p>
          <a:p>
            <a:pPr marL="457200" indent="-457200" algn="l">
              <a:spcAft>
                <a:spcPts val="1200"/>
              </a:spcAft>
              <a:buFont typeface="Arial" panose="020B0604020202020204" pitchFamily="34" charset="0"/>
              <a:buChar char="•"/>
            </a:pPr>
            <a:r>
              <a:rPr lang="en-US" sz="2400" b="1" i="0" dirty="0">
                <a:solidFill>
                  <a:srgbClr val="374151"/>
                </a:solidFill>
                <a:effectLst/>
                <a:latin typeface="Times New Roman" panose="02020603050405020304" pitchFamily="18" charset="0"/>
                <a:cs typeface="Times New Roman" panose="02020603050405020304" pitchFamily="18" charset="0"/>
              </a:rPr>
              <a:t>Boolean Satisfiability Problem (SAT):</a:t>
            </a:r>
            <a:endParaRPr lang="en-US" sz="2400" b="0" i="0" dirty="0">
              <a:solidFill>
                <a:srgbClr val="374151"/>
              </a:solidFill>
              <a:effectLst/>
              <a:latin typeface="Times New Roman" panose="02020603050405020304" pitchFamily="18" charset="0"/>
              <a:cs typeface="Times New Roman" panose="02020603050405020304" pitchFamily="18" charset="0"/>
            </a:endParaRPr>
          </a:p>
          <a:p>
            <a:pPr marL="914400" marR="0" lvl="0" indent="-457200" algn="l" defTabSz="914400" rtl="0" eaLnBrk="0" fontAlgn="base" latinLnBrk="0" hangingPunct="0">
              <a:lnSpc>
                <a:spcPct val="100000"/>
              </a:lnSpc>
              <a:spcBef>
                <a:spcPct val="0"/>
              </a:spcBef>
              <a:spcAft>
                <a:spcPct val="0"/>
              </a:spcAft>
              <a:buClrTx/>
              <a:buSzTx/>
              <a:buFontTx/>
              <a:buChar char="•"/>
              <a:tabLst/>
            </a:pPr>
            <a:r>
              <a:rPr lang="en-US" sz="2400" b="0" i="0" dirty="0">
                <a:solidFill>
                  <a:srgbClr val="374151"/>
                </a:solidFill>
                <a:effectLst/>
                <a:latin typeface="Times New Roman" panose="02020603050405020304" pitchFamily="18" charset="0"/>
                <a:cs typeface="Times New Roman" panose="02020603050405020304" pitchFamily="18" charset="0"/>
              </a:rPr>
              <a:t>Description: Given a Boolean formula, </a:t>
            </a:r>
            <a:r>
              <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rPr>
              <a:t>determine if there exists an assignment of truth values to variables such that the formula is true.</a:t>
            </a: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Equivalently, </a:t>
            </a:r>
            <a:r>
              <a:rPr lang="en-US" altLang="en-US" sz="2400" dirty="0">
                <a:latin typeface="Times New Roman" panose="02020603050405020304" pitchFamily="18" charset="0"/>
                <a:cs typeface="Times New Roman" panose="02020603050405020304" pitchFamily="18" charset="0"/>
              </a:rPr>
              <a:t>d</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etermine if there exists an interpretation that satisfies a given Boolean formula.</a:t>
            </a:r>
          </a:p>
          <a:p>
            <a:pPr marL="914400" marR="0" lvl="0" indent="-45720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Explanation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SAT is NP-complete. While polynomial-time algorithms exist for specific cases (like 2-SAT), no such algorithm exists for the general case.</a:t>
            </a:r>
            <a:endPar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endParaRPr>
          </a:p>
          <a:p>
            <a:pPr marL="914400" lvl="1" indent="-457200" algn="l">
              <a:spcBef>
                <a:spcPts val="1200"/>
              </a:spcBef>
              <a:buFont typeface="Arial" panose="020B0604020202020204" pitchFamily="34" charset="0"/>
              <a:buChar char="•"/>
            </a:pPr>
            <a:r>
              <a:rPr lang="en-US" sz="2400" b="0" i="0" dirty="0">
                <a:solidFill>
                  <a:srgbClr val="374151"/>
                </a:solidFill>
                <a:effectLst/>
                <a:latin typeface="Times New Roman" panose="02020603050405020304" pitchFamily="18" charset="0"/>
                <a:cs typeface="Times New Roman" panose="02020603050405020304" pitchFamily="18" charset="0"/>
              </a:rPr>
              <a:t>Nature: Decision problem. </a:t>
            </a:r>
          </a:p>
        </p:txBody>
      </p:sp>
    </p:spTree>
    <p:extLst>
      <p:ext uri="{BB962C8B-B14F-4D97-AF65-F5344CB8AC3E}">
        <p14:creationId xmlns:p14="http://schemas.microsoft.com/office/powerpoint/2010/main" val="273285424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6C6E669-3F15-70BD-63C3-5D4F5597C92E}"/>
              </a:ext>
            </a:extLst>
          </p:cNvPr>
          <p:cNvSpPr txBox="1"/>
          <p:nvPr/>
        </p:nvSpPr>
        <p:spPr>
          <a:xfrm>
            <a:off x="2039471" y="862896"/>
            <a:ext cx="8444753" cy="5416868"/>
          </a:xfrm>
          <a:prstGeom prst="rect">
            <a:avLst/>
          </a:prstGeom>
          <a:noFill/>
        </p:spPr>
        <p:txBody>
          <a:bodyPr wrap="square">
            <a:spAutoFit/>
          </a:bodyPr>
          <a:lstStyle/>
          <a:p>
            <a:pPr marL="457200" marR="0" lvl="0" indent="-45720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N-Puzzle</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t>
            </a:r>
          </a:p>
          <a:p>
            <a:pPr marL="914400" marR="0" lvl="0" indent="-45720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Description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Given an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n×n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board with numbered tiles and one blank space, rearrange the tiles to achieve a specific goal configuration using the blank space.</a:t>
            </a:r>
          </a:p>
          <a:p>
            <a:pPr marL="914400" marR="0" lvl="0" indent="-45720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Explanation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This problem is PSPACE-complete, which is a class of problems that are solvable in polynomial space but not necessarily in polynomial time. </a:t>
            </a:r>
          </a:p>
          <a:p>
            <a:pPr marL="914400" marR="0" lvl="0" indent="-457200" algn="l" defTabSz="914400" rtl="0" eaLnBrk="0" fontAlgn="base" latinLnBrk="0" hangingPunct="0">
              <a:lnSpc>
                <a:spcPct val="100000"/>
              </a:lnSpc>
              <a:spcBef>
                <a:spcPct val="0"/>
              </a:spcBef>
              <a:spcAft>
                <a:spcPct val="0"/>
              </a:spcAft>
              <a:buClrTx/>
              <a:buSzTx/>
              <a:tabLst/>
            </a:pPr>
            <a:r>
              <a:rPr lang="en-US" altLang="en-US" sz="2400" dirty="0">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No polynomial-time solution is known for all instances of the problem.</a:t>
            </a:r>
          </a:p>
          <a:p>
            <a:pPr marL="914400" lvl="1" indent="-457200" algn="l">
              <a:spcBef>
                <a:spcPts val="1200"/>
              </a:spcBef>
              <a:buFont typeface="Arial" panose="020B0604020202020204" pitchFamily="34" charset="0"/>
              <a:buChar char="•"/>
            </a:pPr>
            <a:r>
              <a:rPr lang="en-US" sz="2400" b="0" i="0" dirty="0">
                <a:solidFill>
                  <a:srgbClr val="374151"/>
                </a:solidFill>
                <a:effectLst/>
                <a:latin typeface="Times New Roman" panose="02020603050405020304" pitchFamily="18" charset="0"/>
                <a:cs typeface="Times New Roman" panose="02020603050405020304" pitchFamily="18" charset="0"/>
              </a:rPr>
              <a:t>Nature: Search problem.</a:t>
            </a:r>
          </a:p>
          <a:p>
            <a:pPr algn="l"/>
            <a:endParaRPr lang="en-US" sz="2400" b="0" i="0" dirty="0">
              <a:solidFill>
                <a:srgbClr val="374151"/>
              </a:solidFill>
              <a:effectLst/>
              <a:latin typeface="Times New Roman" panose="02020603050405020304" pitchFamily="18" charset="0"/>
              <a:cs typeface="Times New Roman" panose="02020603050405020304" pitchFamily="18" charset="0"/>
            </a:endParaRPr>
          </a:p>
          <a:p>
            <a:pPr algn="l"/>
            <a:r>
              <a:rPr lang="en-US" sz="2400" b="0" i="0" dirty="0">
                <a:solidFill>
                  <a:srgbClr val="374151"/>
                </a:solidFill>
                <a:effectLst/>
                <a:latin typeface="Times New Roman" panose="02020603050405020304" pitchFamily="18" charset="0"/>
                <a:cs typeface="Times New Roman" panose="02020603050405020304" pitchFamily="18" charset="0"/>
              </a:rPr>
              <a:t>These problems are considered challenging due to the absence of known polynomial-time algorithms, and they often serve as benchmarks for algorithmic and computational complexity studies.</a:t>
            </a:r>
          </a:p>
        </p:txBody>
      </p:sp>
    </p:spTree>
    <p:extLst>
      <p:ext uri="{BB962C8B-B14F-4D97-AF65-F5344CB8AC3E}">
        <p14:creationId xmlns:p14="http://schemas.microsoft.com/office/powerpoint/2010/main" val="150398390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348799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DED5DE6C-2F00-427A-BDB4-904D6607FCAA}"/>
                  </a:ext>
                </a:extLst>
              </p:cNvPr>
              <p:cNvSpPr/>
              <p:nvPr/>
            </p:nvSpPr>
            <p:spPr>
              <a:xfrm>
                <a:off x="1920239" y="1309512"/>
                <a:ext cx="8908868" cy="5155257"/>
              </a:xfrm>
              <a:prstGeom prst="rect">
                <a:avLst/>
              </a:prstGeom>
            </p:spPr>
            <p:txBody>
              <a:bodyPr wrap="square">
                <a:spAutoFit/>
              </a:bodyPr>
              <a:lstStyle/>
              <a:p>
                <a:pPr>
                  <a:spcAft>
                    <a:spcPts val="1800"/>
                  </a:spcAft>
                </a:pPr>
                <a:r>
                  <a:rPr lang="en-US" sz="2600" dirty="0">
                    <a:highlight>
                      <a:srgbClr val="FFFF00"/>
                    </a:highlight>
                    <a:cs typeface="Times New Roman" panose="02020603050405020304" pitchFamily="18" charset="0"/>
                  </a:rPr>
                  <a:t>Turing Machine</a:t>
                </a:r>
              </a:p>
              <a:p>
                <a:pPr marL="461963"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Definition: A Turing machine T = &lt; S, </a:t>
                </a:r>
                <a14:m>
                  <m:oMath xmlns:m="http://schemas.openxmlformats.org/officeDocument/2006/math">
                    <m:r>
                      <a:rPr lang="en-US" sz="2400" i="1" dirty="0" smtClean="0">
                        <a:latin typeface="Cambria Math" panose="02040503050406030204" pitchFamily="18" charset="0"/>
                        <a:cs typeface="Times New Roman" panose="02020603050405020304" pitchFamily="18" charset="0"/>
                      </a:rPr>
                      <m:t>∑</m:t>
                    </m:r>
                  </m:oMath>
                </a14:m>
                <a:r>
                  <a:rPr lang="en-US" sz="2400" dirty="0">
                    <a:latin typeface="Times New Roman" panose="02020603050405020304" pitchFamily="18" charset="0"/>
                    <a:cs typeface="Times New Roman" panose="02020603050405020304" pitchFamily="18" charset="0"/>
                  </a:rPr>
                  <a:t>, </a:t>
                </a:r>
                <a14:m>
                  <m:oMath xmlns:m="http://schemas.openxmlformats.org/officeDocument/2006/math">
                    <m:r>
                      <a:rPr lang="en-US" sz="2400" i="1" dirty="0" smtClean="0">
                        <a:latin typeface="Cambria Math" panose="02040503050406030204" pitchFamily="18" charset="0"/>
                        <a:ea typeface="Cambria Math" panose="02040503050406030204" pitchFamily="18" charset="0"/>
                        <a:cs typeface="Times New Roman" panose="02020603050405020304" pitchFamily="18" charset="0"/>
                      </a:rPr>
                      <m:t>𝛿</m:t>
                    </m:r>
                  </m:oMath>
                </a14:m>
                <a:r>
                  <a:rPr lang="en-US" sz="2400" dirty="0">
                    <a:latin typeface="Times New Roman" panose="02020603050405020304" pitchFamily="18" charset="0"/>
                    <a:cs typeface="Times New Roman" panose="02020603050405020304" pitchFamily="18" charset="0"/>
                  </a:rPr>
                  <a:t>, s</a:t>
                </a:r>
                <a:r>
                  <a:rPr lang="en-US" sz="2400" baseline="-25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 &gt;, where </a:t>
                </a:r>
              </a:p>
              <a:p>
                <a:pPr marL="919163" lvl="1"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 is a finite set of states, </a:t>
                </a:r>
              </a:p>
              <a:p>
                <a:pPr marL="919163" lvl="1" indent="-461963">
                  <a:buFont typeface="Arial" panose="020B0604020202020204" pitchFamily="34" charset="0"/>
                  <a:buChar char="•"/>
                </a:pPr>
                <a14:m>
                  <m:oMath xmlns:m="http://schemas.openxmlformats.org/officeDocument/2006/math">
                    <m:r>
                      <a:rPr lang="en-US" sz="2400" i="1" dirty="0">
                        <a:latin typeface="Cambria Math" panose="02040503050406030204" pitchFamily="18" charset="0"/>
                        <a:cs typeface="Times New Roman" panose="02020603050405020304" pitchFamily="18" charset="0"/>
                      </a:rPr>
                      <m:t>∑</m:t>
                    </m:r>
                  </m:oMath>
                </a14:m>
                <a:r>
                  <a:rPr lang="en-US" sz="2400" dirty="0">
                    <a:latin typeface="Times New Roman" panose="02020603050405020304" pitchFamily="18" charset="0"/>
                    <a:cs typeface="Times New Roman" panose="02020603050405020304" pitchFamily="18" charset="0"/>
                  </a:rPr>
                  <a:t> is an alphabet containing the blank symbol B, and </a:t>
                </a:r>
              </a:p>
              <a:p>
                <a:pPr marL="919163" lvl="1"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 partial function </a:t>
                </a:r>
                <a14:m>
                  <m:oMath xmlns:m="http://schemas.openxmlformats.org/officeDocument/2006/math">
                    <m:r>
                      <a:rPr lang="en-US" sz="2400" i="1" dirty="0">
                        <a:latin typeface="Cambria Math" panose="02040503050406030204" pitchFamily="18" charset="0"/>
                        <a:ea typeface="Cambria Math" panose="02040503050406030204" pitchFamily="18" charset="0"/>
                        <a:cs typeface="Times New Roman" panose="02020603050405020304" pitchFamily="18" charset="0"/>
                      </a:rPr>
                      <m:t>𝛿</m:t>
                    </m:r>
                  </m:oMath>
                </a14:m>
                <a:r>
                  <a:rPr lang="en-US" sz="2400" dirty="0">
                    <a:latin typeface="Times New Roman" panose="02020603050405020304" pitchFamily="18" charset="0"/>
                    <a:cs typeface="Times New Roman" panose="02020603050405020304" pitchFamily="18" charset="0"/>
                  </a:rPr>
                  <a:t> from S x </a:t>
                </a:r>
                <a14:m>
                  <m:oMath xmlns:m="http://schemas.openxmlformats.org/officeDocument/2006/math">
                    <m:r>
                      <a:rPr lang="en-US" sz="2400" i="1" dirty="0">
                        <a:latin typeface="Cambria Math" panose="02040503050406030204" pitchFamily="18" charset="0"/>
                        <a:cs typeface="Times New Roman" panose="02020603050405020304" pitchFamily="18" charset="0"/>
                      </a:rPr>
                      <m:t>∑</m:t>
                    </m:r>
                  </m:oMath>
                </a14:m>
                <a:r>
                  <a:rPr lang="en-US" sz="2400" dirty="0">
                    <a:latin typeface="Times New Roman" panose="02020603050405020304" pitchFamily="18" charset="0"/>
                    <a:cs typeface="Times New Roman" panose="02020603050405020304" pitchFamily="18" charset="0"/>
                  </a:rPr>
                  <a:t> to S x </a:t>
                </a:r>
                <a14:m>
                  <m:oMath xmlns:m="http://schemas.openxmlformats.org/officeDocument/2006/math">
                    <m:r>
                      <a:rPr lang="en-US" sz="2400" i="1" dirty="0">
                        <a:latin typeface="Cambria Math" panose="02040503050406030204" pitchFamily="18" charset="0"/>
                        <a:cs typeface="Times New Roman" panose="02020603050405020304" pitchFamily="18" charset="0"/>
                      </a:rPr>
                      <m:t>∑</m:t>
                    </m:r>
                  </m:oMath>
                </a14:m>
                <a:r>
                  <a:rPr lang="en-US" sz="2400" dirty="0">
                    <a:latin typeface="Times New Roman" panose="02020603050405020304" pitchFamily="18" charset="0"/>
                    <a:cs typeface="Times New Roman" panose="02020603050405020304" pitchFamily="18" charset="0"/>
                  </a:rPr>
                  <a:t> x {R, L} and </a:t>
                </a:r>
              </a:p>
              <a:p>
                <a:pPr marL="919163" lvl="1"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 starting state s</a:t>
                </a:r>
                <a:r>
                  <a:rPr lang="en-US" sz="2400" baseline="-25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   </a:t>
                </a:r>
              </a:p>
              <a:p>
                <a:pPr marL="461963"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Operation: (s, x, s’, x’, d)  if and only if, for the pair (s, x), </a:t>
                </a:r>
                <a14:m>
                  <m:oMath xmlns:m="http://schemas.openxmlformats.org/officeDocument/2006/math">
                    <m:r>
                      <a:rPr lang="en-US" sz="2400" i="1" dirty="0">
                        <a:latin typeface="Cambria Math" panose="02040503050406030204" pitchFamily="18" charset="0"/>
                        <a:ea typeface="Cambria Math" panose="02040503050406030204" pitchFamily="18" charset="0"/>
                        <a:cs typeface="Times New Roman" panose="02020603050405020304" pitchFamily="18" charset="0"/>
                      </a:rPr>
                      <m:t>𝛿</m:t>
                    </m:r>
                  </m:oMath>
                </a14:m>
                <a:r>
                  <a:rPr lang="en-US" sz="2400" dirty="0">
                    <a:latin typeface="Times New Roman" panose="02020603050405020304" pitchFamily="18" charset="0"/>
                    <a:cs typeface="Times New Roman" panose="02020603050405020304" pitchFamily="18" charset="0"/>
                  </a:rPr>
                  <a:t>(s, x) = (s’, x’, d). If </a:t>
                </a:r>
                <a14:m>
                  <m:oMath xmlns:m="http://schemas.openxmlformats.org/officeDocument/2006/math">
                    <m:r>
                      <a:rPr lang="en-US" sz="2400" i="1" dirty="0">
                        <a:latin typeface="Cambria Math" panose="02040503050406030204" pitchFamily="18" charset="0"/>
                        <a:ea typeface="Cambria Math" panose="02040503050406030204" pitchFamily="18" charset="0"/>
                        <a:cs typeface="Times New Roman" panose="02020603050405020304" pitchFamily="18" charset="0"/>
                      </a:rPr>
                      <m:t>𝛿</m:t>
                    </m:r>
                  </m:oMath>
                </a14:m>
                <a:r>
                  <a:rPr lang="en-US" sz="2400" dirty="0">
                    <a:latin typeface="Times New Roman" panose="02020603050405020304" pitchFamily="18" charset="0"/>
                    <a:cs typeface="Times New Roman" panose="02020603050405020304" pitchFamily="18" charset="0"/>
                  </a:rPr>
                  <a:t> is undefined for the pair (s, x), then the Turing machine T will halt.</a:t>
                </a:r>
              </a:p>
              <a:p>
                <a:pPr marL="461963"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 x, s’, x’, d) means that </a:t>
                </a:r>
              </a:p>
              <a:p>
                <a:pPr marL="919163" lvl="1"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Turing machine T enters the state s’, </a:t>
                </a:r>
              </a:p>
              <a:p>
                <a:pPr marL="919163" lvl="1"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writes the symbol x’ in the current cell, erasing x, and </a:t>
                </a:r>
              </a:p>
              <a:p>
                <a:pPr marL="919163" lvl="1"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moves right one cell if d = R or moves left one cell if d = L. </a:t>
                </a:r>
              </a:p>
            </p:txBody>
          </p:sp>
        </mc:Choice>
        <mc:Fallback xmlns="">
          <p:sp>
            <p:nvSpPr>
              <p:cNvPr id="2" name="Rectangle 1">
                <a:extLst>
                  <a:ext uri="{FF2B5EF4-FFF2-40B4-BE49-F238E27FC236}">
                    <a16:creationId xmlns:a16="http://schemas.microsoft.com/office/drawing/2014/main" id="{DED5DE6C-2F00-427A-BDB4-904D6607FCAA}"/>
                  </a:ext>
                </a:extLst>
              </p:cNvPr>
              <p:cNvSpPr>
                <a:spLocks noRot="1" noChangeAspect="1" noMove="1" noResize="1" noEditPoints="1" noAdjustHandles="1" noChangeArrowheads="1" noChangeShapeType="1" noTextEdit="1"/>
              </p:cNvSpPr>
              <p:nvPr/>
            </p:nvSpPr>
            <p:spPr>
              <a:xfrm>
                <a:off x="1920239" y="1309512"/>
                <a:ext cx="8908868" cy="5155257"/>
              </a:xfrm>
              <a:prstGeom prst="rect">
                <a:avLst/>
              </a:prstGeom>
              <a:blipFill>
                <a:blip r:embed="rId2"/>
                <a:stretch>
                  <a:fillRect l="-1232" t="-947" r="-1574" b="-1893"/>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2FBEBAF0-629C-43BB-8604-0E4E7C1089DE}"/>
              </a:ext>
            </a:extLst>
          </p:cNvPr>
          <p:cNvSpPr txBox="1"/>
          <p:nvPr/>
        </p:nvSpPr>
        <p:spPr>
          <a:xfrm>
            <a:off x="1824445" y="602817"/>
            <a:ext cx="7968343" cy="584775"/>
          </a:xfrm>
          <a:prstGeom prst="rect">
            <a:avLst/>
          </a:prstGeom>
          <a:noFill/>
        </p:spPr>
        <p:txBody>
          <a:bodyPr wrap="square" rtlCol="0">
            <a:spAutoFit/>
          </a:bodyPr>
          <a:lstStyle/>
          <a:p>
            <a:r>
              <a:rPr lang="en-US" sz="3200" dirty="0"/>
              <a:t>Computational Complexity and Intractability</a:t>
            </a:r>
          </a:p>
        </p:txBody>
      </p:sp>
    </p:spTree>
    <p:extLst>
      <p:ext uri="{BB962C8B-B14F-4D97-AF65-F5344CB8AC3E}">
        <p14:creationId xmlns:p14="http://schemas.microsoft.com/office/powerpoint/2010/main" val="428466432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ED5DE6C-2F00-427A-BDB4-904D6607FCAA}"/>
              </a:ext>
            </a:extLst>
          </p:cNvPr>
          <p:cNvSpPr/>
          <p:nvPr/>
        </p:nvSpPr>
        <p:spPr>
          <a:xfrm>
            <a:off x="1641566" y="1036037"/>
            <a:ext cx="8908868" cy="4785926"/>
          </a:xfrm>
          <a:prstGeom prst="rect">
            <a:avLst/>
          </a:prstGeom>
        </p:spPr>
        <p:txBody>
          <a:bodyPr wrap="square">
            <a:spAutoFit/>
          </a:bodyPr>
          <a:lstStyle/>
          <a:p>
            <a:pPr>
              <a:spcAft>
                <a:spcPts val="1800"/>
              </a:spcAft>
            </a:pPr>
            <a:r>
              <a:rPr lang="en-US" sz="2600" dirty="0">
                <a:cs typeface="Times New Roman" panose="02020603050405020304" pitchFamily="18" charset="0"/>
              </a:rPr>
              <a:t>Turing Machine</a:t>
            </a:r>
          </a:p>
          <a:p>
            <a:pPr marL="461963"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Example:</a:t>
            </a:r>
          </a:p>
          <a:p>
            <a:pPr marL="919163" lvl="1"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What is the final tape when the Turing machine T is defined by the seven five-tuples </a:t>
            </a:r>
          </a:p>
          <a:p>
            <a:pPr lvl="3"/>
            <a:r>
              <a:rPr lang="en-US" sz="2400" dirty="0">
                <a:latin typeface="Times New Roman" panose="02020603050405020304" pitchFamily="18" charset="0"/>
                <a:cs typeface="Times New Roman" panose="02020603050405020304" pitchFamily="18" charset="0"/>
              </a:rPr>
              <a:t>(s</a:t>
            </a:r>
            <a:r>
              <a:rPr lang="en-US" sz="2400" baseline="-25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 0, s</a:t>
            </a:r>
            <a:r>
              <a:rPr lang="en-US" sz="2400" baseline="-25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 0, R), </a:t>
            </a:r>
          </a:p>
          <a:p>
            <a:pPr lvl="3"/>
            <a:r>
              <a:rPr lang="en-US" sz="2400" dirty="0">
                <a:latin typeface="Times New Roman" panose="02020603050405020304" pitchFamily="18" charset="0"/>
                <a:cs typeface="Times New Roman" panose="02020603050405020304" pitchFamily="18" charset="0"/>
              </a:rPr>
              <a:t>(s</a:t>
            </a:r>
            <a:r>
              <a:rPr lang="en-US" sz="2400" baseline="-25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 1, s</a:t>
            </a:r>
            <a:r>
              <a:rPr lang="en-US" sz="2400" baseline="-25000" dirty="0">
                <a:latin typeface="Times New Roman" panose="02020603050405020304" pitchFamily="18" charset="0"/>
                <a:cs typeface="Times New Roman" panose="02020603050405020304" pitchFamily="18" charset="0"/>
              </a:rPr>
              <a:t>1</a:t>
            </a:r>
            <a:r>
              <a:rPr lang="en-US" sz="2400" dirty="0">
                <a:latin typeface="Times New Roman" panose="02020603050405020304" pitchFamily="18" charset="0"/>
                <a:cs typeface="Times New Roman" panose="02020603050405020304" pitchFamily="18" charset="0"/>
              </a:rPr>
              <a:t>, 1, R), </a:t>
            </a:r>
          </a:p>
          <a:p>
            <a:pPr lvl="3"/>
            <a:r>
              <a:rPr lang="en-US" sz="2400" dirty="0">
                <a:latin typeface="Times New Roman" panose="02020603050405020304" pitchFamily="18" charset="0"/>
                <a:cs typeface="Times New Roman" panose="02020603050405020304" pitchFamily="18" charset="0"/>
              </a:rPr>
              <a:t>(s</a:t>
            </a:r>
            <a:r>
              <a:rPr lang="en-US" sz="2400" baseline="-25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 B, s</a:t>
            </a:r>
            <a:r>
              <a:rPr lang="en-US" sz="2400" baseline="-25000" dirty="0">
                <a:latin typeface="Times New Roman" panose="02020603050405020304" pitchFamily="18" charset="0"/>
                <a:cs typeface="Times New Roman" panose="02020603050405020304" pitchFamily="18" charset="0"/>
              </a:rPr>
              <a:t>3</a:t>
            </a:r>
            <a:r>
              <a:rPr lang="en-US" sz="2400" dirty="0">
                <a:latin typeface="Times New Roman" panose="02020603050405020304" pitchFamily="18" charset="0"/>
                <a:cs typeface="Times New Roman" panose="02020603050405020304" pitchFamily="18" charset="0"/>
              </a:rPr>
              <a:t>, B, R), </a:t>
            </a:r>
          </a:p>
          <a:p>
            <a:pPr lvl="3"/>
            <a:r>
              <a:rPr lang="en-US" sz="2400" dirty="0">
                <a:latin typeface="Times New Roman" panose="02020603050405020304" pitchFamily="18" charset="0"/>
                <a:cs typeface="Times New Roman" panose="02020603050405020304" pitchFamily="18" charset="0"/>
              </a:rPr>
              <a:t>(s</a:t>
            </a:r>
            <a:r>
              <a:rPr lang="en-US" sz="2400" baseline="-25000" dirty="0">
                <a:latin typeface="Times New Roman" panose="02020603050405020304" pitchFamily="18" charset="0"/>
                <a:cs typeface="Times New Roman" panose="02020603050405020304" pitchFamily="18" charset="0"/>
              </a:rPr>
              <a:t>1</a:t>
            </a:r>
            <a:r>
              <a:rPr lang="en-US" sz="2400" dirty="0">
                <a:latin typeface="Times New Roman" panose="02020603050405020304" pitchFamily="18" charset="0"/>
                <a:cs typeface="Times New Roman" panose="02020603050405020304" pitchFamily="18" charset="0"/>
              </a:rPr>
              <a:t>, 0, s</a:t>
            </a:r>
            <a:r>
              <a:rPr lang="en-US" sz="2400" baseline="-25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 0, R), </a:t>
            </a:r>
          </a:p>
          <a:p>
            <a:pPr lvl="3"/>
            <a:r>
              <a:rPr lang="en-US" sz="2400" dirty="0">
                <a:latin typeface="Times New Roman" panose="02020603050405020304" pitchFamily="18" charset="0"/>
                <a:cs typeface="Times New Roman" panose="02020603050405020304" pitchFamily="18" charset="0"/>
              </a:rPr>
              <a:t>(s</a:t>
            </a:r>
            <a:r>
              <a:rPr lang="en-US" sz="2400" baseline="-25000" dirty="0">
                <a:latin typeface="Times New Roman" panose="02020603050405020304" pitchFamily="18" charset="0"/>
                <a:cs typeface="Times New Roman" panose="02020603050405020304" pitchFamily="18" charset="0"/>
              </a:rPr>
              <a:t>1</a:t>
            </a:r>
            <a:r>
              <a:rPr lang="en-US" sz="2400" dirty="0">
                <a:latin typeface="Times New Roman" panose="02020603050405020304" pitchFamily="18" charset="0"/>
                <a:cs typeface="Times New Roman" panose="02020603050405020304" pitchFamily="18" charset="0"/>
              </a:rPr>
              <a:t>, 1, s</a:t>
            </a:r>
            <a:r>
              <a:rPr lang="en-US" sz="2400" baseline="-25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0, L), </a:t>
            </a:r>
          </a:p>
          <a:p>
            <a:pPr lvl="3"/>
            <a:r>
              <a:rPr lang="en-US" sz="2400" dirty="0">
                <a:latin typeface="Times New Roman" panose="02020603050405020304" pitchFamily="18" charset="0"/>
                <a:cs typeface="Times New Roman" panose="02020603050405020304" pitchFamily="18" charset="0"/>
              </a:rPr>
              <a:t>(s</a:t>
            </a:r>
            <a:r>
              <a:rPr lang="en-US" sz="2400" baseline="-25000" dirty="0">
                <a:latin typeface="Times New Roman" panose="02020603050405020304" pitchFamily="18" charset="0"/>
                <a:cs typeface="Times New Roman" panose="02020603050405020304" pitchFamily="18" charset="0"/>
              </a:rPr>
              <a:t>1</a:t>
            </a:r>
            <a:r>
              <a:rPr lang="en-US" sz="2400" dirty="0">
                <a:latin typeface="Times New Roman" panose="02020603050405020304" pitchFamily="18" charset="0"/>
                <a:cs typeface="Times New Roman" panose="02020603050405020304" pitchFamily="18" charset="0"/>
              </a:rPr>
              <a:t>, B, s</a:t>
            </a:r>
            <a:r>
              <a:rPr lang="en-US" sz="2400" baseline="-25000" dirty="0">
                <a:latin typeface="Times New Roman" panose="02020603050405020304" pitchFamily="18" charset="0"/>
                <a:cs typeface="Times New Roman" panose="02020603050405020304" pitchFamily="18" charset="0"/>
              </a:rPr>
              <a:t>3</a:t>
            </a:r>
            <a:r>
              <a:rPr lang="en-US" sz="2400" dirty="0">
                <a:latin typeface="Times New Roman" panose="02020603050405020304" pitchFamily="18" charset="0"/>
                <a:cs typeface="Times New Roman" panose="02020603050405020304" pitchFamily="18" charset="0"/>
              </a:rPr>
              <a:t>, B, R), </a:t>
            </a:r>
          </a:p>
          <a:p>
            <a:pPr lvl="3"/>
            <a:r>
              <a:rPr lang="en-US" sz="2400" dirty="0">
                <a:latin typeface="Times New Roman" panose="02020603050405020304" pitchFamily="18" charset="0"/>
                <a:cs typeface="Times New Roman" panose="02020603050405020304" pitchFamily="18" charset="0"/>
              </a:rPr>
              <a:t>(s</a:t>
            </a:r>
            <a:r>
              <a:rPr lang="en-US" sz="2400" baseline="-25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1, s</a:t>
            </a:r>
            <a:r>
              <a:rPr lang="en-US" sz="2400" baseline="-25000" dirty="0">
                <a:latin typeface="Times New Roman" panose="02020603050405020304" pitchFamily="18" charset="0"/>
                <a:cs typeface="Times New Roman" panose="02020603050405020304" pitchFamily="18" charset="0"/>
              </a:rPr>
              <a:t>3</a:t>
            </a:r>
            <a:r>
              <a:rPr lang="en-US" sz="2400" dirty="0">
                <a:latin typeface="Times New Roman" panose="02020603050405020304" pitchFamily="18" charset="0"/>
                <a:cs typeface="Times New Roman" panose="02020603050405020304" pitchFamily="18" charset="0"/>
              </a:rPr>
              <a:t>, 0, R) </a:t>
            </a:r>
          </a:p>
          <a:p>
            <a:pPr lvl="2"/>
            <a:r>
              <a:rPr lang="en-US" sz="2400" dirty="0">
                <a:latin typeface="Times New Roman" panose="02020603050405020304" pitchFamily="18" charset="0"/>
                <a:cs typeface="Times New Roman" panose="02020603050405020304" pitchFamily="18" charset="0"/>
              </a:rPr>
              <a:t>is run on the tape shown in the following figure?   </a:t>
            </a:r>
          </a:p>
        </p:txBody>
      </p:sp>
      <p:sp>
        <p:nvSpPr>
          <p:cNvPr id="4" name="Oval 3"/>
          <p:cNvSpPr/>
          <p:nvPr/>
        </p:nvSpPr>
        <p:spPr>
          <a:xfrm>
            <a:off x="6256420" y="3039979"/>
            <a:ext cx="585537" cy="56147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Times New Roman" panose="02020603050405020304" pitchFamily="18" charset="0"/>
                <a:cs typeface="Times New Roman" panose="02020603050405020304" pitchFamily="18" charset="0"/>
              </a:rPr>
              <a:t>s</a:t>
            </a:r>
            <a:r>
              <a:rPr lang="en-US" baseline="-25000" dirty="0">
                <a:latin typeface="Times New Roman" panose="02020603050405020304" pitchFamily="18" charset="0"/>
                <a:cs typeface="Times New Roman" panose="02020603050405020304" pitchFamily="18" charset="0"/>
              </a:rPr>
              <a:t>0</a:t>
            </a:r>
            <a:endParaRPr lang="en-US" dirty="0"/>
          </a:p>
        </p:txBody>
      </p:sp>
      <p:sp>
        <p:nvSpPr>
          <p:cNvPr id="5" name="Oval 4"/>
          <p:cNvSpPr/>
          <p:nvPr/>
        </p:nvSpPr>
        <p:spPr>
          <a:xfrm>
            <a:off x="8526378" y="3039979"/>
            <a:ext cx="585537" cy="56147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Times New Roman" panose="02020603050405020304" pitchFamily="18" charset="0"/>
                <a:cs typeface="Times New Roman" panose="02020603050405020304" pitchFamily="18" charset="0"/>
              </a:rPr>
              <a:t>s</a:t>
            </a:r>
            <a:r>
              <a:rPr lang="en-US" baseline="-25000" dirty="0">
                <a:latin typeface="Times New Roman" panose="02020603050405020304" pitchFamily="18" charset="0"/>
                <a:cs typeface="Times New Roman" panose="02020603050405020304" pitchFamily="18" charset="0"/>
              </a:rPr>
              <a:t>1</a:t>
            </a:r>
            <a:endParaRPr lang="en-US" dirty="0"/>
          </a:p>
        </p:txBody>
      </p:sp>
      <p:sp>
        <p:nvSpPr>
          <p:cNvPr id="6" name="Oval 5"/>
          <p:cNvSpPr/>
          <p:nvPr/>
        </p:nvSpPr>
        <p:spPr>
          <a:xfrm>
            <a:off x="6256420" y="4315326"/>
            <a:ext cx="585537" cy="56147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Times New Roman" panose="02020603050405020304" pitchFamily="18" charset="0"/>
                <a:cs typeface="Times New Roman" panose="02020603050405020304" pitchFamily="18" charset="0"/>
              </a:rPr>
              <a:t>s</a:t>
            </a:r>
            <a:r>
              <a:rPr lang="en-US" baseline="-25000" dirty="0">
                <a:latin typeface="Times New Roman" panose="02020603050405020304" pitchFamily="18" charset="0"/>
                <a:cs typeface="Times New Roman" panose="02020603050405020304" pitchFamily="18" charset="0"/>
              </a:rPr>
              <a:t>3</a:t>
            </a:r>
            <a:endParaRPr lang="en-US" dirty="0"/>
          </a:p>
        </p:txBody>
      </p:sp>
      <p:sp>
        <p:nvSpPr>
          <p:cNvPr id="7" name="Oval 6"/>
          <p:cNvSpPr/>
          <p:nvPr/>
        </p:nvSpPr>
        <p:spPr>
          <a:xfrm>
            <a:off x="8526377" y="4315326"/>
            <a:ext cx="585537" cy="56147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Times New Roman" panose="02020603050405020304" pitchFamily="18" charset="0"/>
                <a:cs typeface="Times New Roman" panose="02020603050405020304" pitchFamily="18" charset="0"/>
              </a:rPr>
              <a:t>s</a:t>
            </a:r>
            <a:r>
              <a:rPr lang="en-US" baseline="-25000" dirty="0">
                <a:latin typeface="Times New Roman" panose="02020603050405020304" pitchFamily="18" charset="0"/>
                <a:cs typeface="Times New Roman" panose="02020603050405020304" pitchFamily="18" charset="0"/>
              </a:rPr>
              <a:t>2</a:t>
            </a:r>
            <a:endParaRPr lang="en-US" dirty="0"/>
          </a:p>
        </p:txBody>
      </p:sp>
      <p:cxnSp>
        <p:nvCxnSpPr>
          <p:cNvPr id="9" name="Straight Arrow Connector 8"/>
          <p:cNvCxnSpPr>
            <a:stCxn id="4" idx="6"/>
            <a:endCxn id="5" idx="2"/>
          </p:cNvCxnSpPr>
          <p:nvPr/>
        </p:nvCxnSpPr>
        <p:spPr>
          <a:xfrm>
            <a:off x="6841957" y="3320716"/>
            <a:ext cx="168442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7190872" y="2951384"/>
            <a:ext cx="1042737"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1/1/R</a:t>
            </a:r>
          </a:p>
        </p:txBody>
      </p:sp>
      <p:cxnSp>
        <p:nvCxnSpPr>
          <p:cNvPr id="11" name="Straight Arrow Connector 10"/>
          <p:cNvCxnSpPr>
            <a:stCxn id="7" idx="2"/>
            <a:endCxn id="6" idx="6"/>
          </p:cNvCxnSpPr>
          <p:nvPr/>
        </p:nvCxnSpPr>
        <p:spPr>
          <a:xfrm flipH="1">
            <a:off x="6841957" y="4596063"/>
            <a:ext cx="168442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7419471" y="4507468"/>
            <a:ext cx="1042737"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1/0/R</a:t>
            </a:r>
          </a:p>
        </p:txBody>
      </p:sp>
      <p:cxnSp>
        <p:nvCxnSpPr>
          <p:cNvPr id="15" name="Straight Arrow Connector 14"/>
          <p:cNvCxnSpPr/>
          <p:nvPr/>
        </p:nvCxnSpPr>
        <p:spPr>
          <a:xfrm flipH="1">
            <a:off x="6841957" y="3320716"/>
            <a:ext cx="1712493" cy="12753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7419471" y="3989565"/>
            <a:ext cx="1042737"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B/B/R</a:t>
            </a:r>
          </a:p>
        </p:txBody>
      </p:sp>
      <p:cxnSp>
        <p:nvCxnSpPr>
          <p:cNvPr id="18" name="Straight Arrow Connector 17"/>
          <p:cNvCxnSpPr>
            <a:stCxn id="5" idx="4"/>
            <a:endCxn id="7" idx="0"/>
          </p:cNvCxnSpPr>
          <p:nvPr/>
        </p:nvCxnSpPr>
        <p:spPr>
          <a:xfrm flipH="1">
            <a:off x="8819146" y="3601453"/>
            <a:ext cx="1" cy="7138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endCxn id="4" idx="5"/>
          </p:cNvCxnSpPr>
          <p:nvPr/>
        </p:nvCxnSpPr>
        <p:spPr>
          <a:xfrm flipH="1">
            <a:off x="6756207" y="3333111"/>
            <a:ext cx="1776187" cy="1861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8806483" y="3833882"/>
            <a:ext cx="1042737"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1/0/L</a:t>
            </a:r>
          </a:p>
        </p:txBody>
      </p:sp>
      <p:sp>
        <p:nvSpPr>
          <p:cNvPr id="24" name="TextBox 23"/>
          <p:cNvSpPr txBox="1"/>
          <p:nvPr/>
        </p:nvSpPr>
        <p:spPr>
          <a:xfrm>
            <a:off x="5280488" y="2608375"/>
            <a:ext cx="5646821" cy="2646948"/>
          </a:xfrm>
          <a:prstGeom prst="rect">
            <a:avLst/>
          </a:prstGeom>
          <a:noFill/>
        </p:spPr>
        <p:txBody>
          <a:bodyPr wrap="square" rtlCol="0">
            <a:spAutoFit/>
          </a:bodyPr>
          <a:lstStyle/>
          <a:p>
            <a:endParaRPr lang="en-US" dirty="0"/>
          </a:p>
        </p:txBody>
      </p:sp>
      <p:cxnSp>
        <p:nvCxnSpPr>
          <p:cNvPr id="27" name="Straight Arrow Connector 26"/>
          <p:cNvCxnSpPr/>
          <p:nvPr/>
        </p:nvCxnSpPr>
        <p:spPr>
          <a:xfrm>
            <a:off x="6549188" y="3615298"/>
            <a:ext cx="0" cy="7000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7224853" y="3378313"/>
            <a:ext cx="879046"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0/0/R</a:t>
            </a:r>
          </a:p>
        </p:txBody>
      </p:sp>
      <p:sp>
        <p:nvSpPr>
          <p:cNvPr id="30" name="TextBox 29"/>
          <p:cNvSpPr txBox="1"/>
          <p:nvPr/>
        </p:nvSpPr>
        <p:spPr>
          <a:xfrm>
            <a:off x="6518254" y="3747183"/>
            <a:ext cx="879046"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B/B/R</a:t>
            </a:r>
          </a:p>
        </p:txBody>
      </p:sp>
      <p:cxnSp>
        <p:nvCxnSpPr>
          <p:cNvPr id="32" name="Straight Arrow Connector 31"/>
          <p:cNvCxnSpPr/>
          <p:nvPr/>
        </p:nvCxnSpPr>
        <p:spPr>
          <a:xfrm flipV="1">
            <a:off x="6396103" y="3557155"/>
            <a:ext cx="0" cy="772016"/>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5844969" y="3802291"/>
            <a:ext cx="879046"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0/0/R</a:t>
            </a:r>
          </a:p>
        </p:txBody>
      </p:sp>
      <p:cxnSp>
        <p:nvCxnSpPr>
          <p:cNvPr id="35" name="Curved Connector 34"/>
          <p:cNvCxnSpPr/>
          <p:nvPr/>
        </p:nvCxnSpPr>
        <p:spPr>
          <a:xfrm rot="10800000" flipV="1">
            <a:off x="6281220" y="3023883"/>
            <a:ext cx="283798" cy="193777"/>
          </a:xfrm>
          <a:prstGeom prst="curvedConnector3">
            <a:avLst>
              <a:gd name="adj1" fmla="val 301543"/>
            </a:avLst>
          </a:prstGeom>
          <a:ln>
            <a:tailEnd type="triangle"/>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5725919" y="2719884"/>
            <a:ext cx="879046"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0/0/R</a:t>
            </a:r>
          </a:p>
        </p:txBody>
      </p:sp>
      <p:cxnSp>
        <p:nvCxnSpPr>
          <p:cNvPr id="62" name="Curved Connector 61"/>
          <p:cNvCxnSpPr/>
          <p:nvPr/>
        </p:nvCxnSpPr>
        <p:spPr>
          <a:xfrm rot="16200000" flipV="1">
            <a:off x="5618437" y="3931734"/>
            <a:ext cx="1283990" cy="22859"/>
          </a:xfrm>
          <a:prstGeom prst="curvedConnector4">
            <a:avLst>
              <a:gd name="adj1" fmla="val -866"/>
              <a:gd name="adj2" fmla="val 1766740"/>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25" name="TextBox 124"/>
          <p:cNvSpPr txBox="1"/>
          <p:nvPr/>
        </p:nvSpPr>
        <p:spPr>
          <a:xfrm>
            <a:off x="5388347" y="4138136"/>
            <a:ext cx="879046"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B/B/R</a:t>
            </a:r>
          </a:p>
        </p:txBody>
      </p:sp>
      <p:cxnSp>
        <p:nvCxnSpPr>
          <p:cNvPr id="126" name="Straight Arrow Connector 125"/>
          <p:cNvCxnSpPr/>
          <p:nvPr/>
        </p:nvCxnSpPr>
        <p:spPr>
          <a:xfrm flipV="1">
            <a:off x="6759423" y="3333111"/>
            <a:ext cx="1702785" cy="1079372"/>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28" name="TextBox 127"/>
          <p:cNvSpPr txBox="1"/>
          <p:nvPr/>
        </p:nvSpPr>
        <p:spPr>
          <a:xfrm>
            <a:off x="7161998" y="3671445"/>
            <a:ext cx="879046"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1/1/R</a:t>
            </a:r>
          </a:p>
        </p:txBody>
      </p:sp>
    </p:spTree>
    <p:extLst>
      <p:ext uri="{BB962C8B-B14F-4D97-AF65-F5344CB8AC3E}">
        <p14:creationId xmlns:p14="http://schemas.microsoft.com/office/powerpoint/2010/main" val="158695987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FD9F973B-E6A6-4315-ABCA-A9800782DE69}"/>
              </a:ext>
            </a:extLst>
          </p:cNvPr>
          <p:cNvGraphicFramePr>
            <a:graphicFrameLocks noGrp="1"/>
          </p:cNvGraphicFramePr>
          <p:nvPr>
            <p:extLst>
              <p:ext uri="{D42A27DB-BD31-4B8C-83A1-F6EECF244321}">
                <p14:modId xmlns:p14="http://schemas.microsoft.com/office/powerpoint/2010/main" val="3779921388"/>
              </p:ext>
            </p:extLst>
          </p:nvPr>
        </p:nvGraphicFramePr>
        <p:xfrm>
          <a:off x="2715749" y="719666"/>
          <a:ext cx="8128003" cy="457200"/>
        </p:xfrm>
        <a:graphic>
          <a:graphicData uri="http://schemas.openxmlformats.org/drawingml/2006/table">
            <a:tbl>
              <a:tblPr firstRow="1" bandRow="1">
                <a:tableStyleId>{5C22544A-7EE6-4342-B048-85BDC9FD1C3A}</a:tableStyleId>
              </a:tblPr>
              <a:tblGrid>
                <a:gridCol w="625231">
                  <a:extLst>
                    <a:ext uri="{9D8B030D-6E8A-4147-A177-3AD203B41FA5}">
                      <a16:colId xmlns:a16="http://schemas.microsoft.com/office/drawing/2014/main" val="3470449343"/>
                    </a:ext>
                  </a:extLst>
                </a:gridCol>
                <a:gridCol w="625231">
                  <a:extLst>
                    <a:ext uri="{9D8B030D-6E8A-4147-A177-3AD203B41FA5}">
                      <a16:colId xmlns:a16="http://schemas.microsoft.com/office/drawing/2014/main" val="2851125058"/>
                    </a:ext>
                  </a:extLst>
                </a:gridCol>
                <a:gridCol w="625231">
                  <a:extLst>
                    <a:ext uri="{9D8B030D-6E8A-4147-A177-3AD203B41FA5}">
                      <a16:colId xmlns:a16="http://schemas.microsoft.com/office/drawing/2014/main" val="455290085"/>
                    </a:ext>
                  </a:extLst>
                </a:gridCol>
                <a:gridCol w="625231">
                  <a:extLst>
                    <a:ext uri="{9D8B030D-6E8A-4147-A177-3AD203B41FA5}">
                      <a16:colId xmlns:a16="http://schemas.microsoft.com/office/drawing/2014/main" val="1898932698"/>
                    </a:ext>
                  </a:extLst>
                </a:gridCol>
                <a:gridCol w="625231">
                  <a:extLst>
                    <a:ext uri="{9D8B030D-6E8A-4147-A177-3AD203B41FA5}">
                      <a16:colId xmlns:a16="http://schemas.microsoft.com/office/drawing/2014/main" val="1950554693"/>
                    </a:ext>
                  </a:extLst>
                </a:gridCol>
                <a:gridCol w="625231">
                  <a:extLst>
                    <a:ext uri="{9D8B030D-6E8A-4147-A177-3AD203B41FA5}">
                      <a16:colId xmlns:a16="http://schemas.microsoft.com/office/drawing/2014/main" val="835055556"/>
                    </a:ext>
                  </a:extLst>
                </a:gridCol>
                <a:gridCol w="625231">
                  <a:extLst>
                    <a:ext uri="{9D8B030D-6E8A-4147-A177-3AD203B41FA5}">
                      <a16:colId xmlns:a16="http://schemas.microsoft.com/office/drawing/2014/main" val="366721405"/>
                    </a:ext>
                  </a:extLst>
                </a:gridCol>
                <a:gridCol w="625231">
                  <a:extLst>
                    <a:ext uri="{9D8B030D-6E8A-4147-A177-3AD203B41FA5}">
                      <a16:colId xmlns:a16="http://schemas.microsoft.com/office/drawing/2014/main" val="3878478904"/>
                    </a:ext>
                  </a:extLst>
                </a:gridCol>
                <a:gridCol w="625231">
                  <a:extLst>
                    <a:ext uri="{9D8B030D-6E8A-4147-A177-3AD203B41FA5}">
                      <a16:colId xmlns:a16="http://schemas.microsoft.com/office/drawing/2014/main" val="486578387"/>
                    </a:ext>
                  </a:extLst>
                </a:gridCol>
                <a:gridCol w="625231">
                  <a:extLst>
                    <a:ext uri="{9D8B030D-6E8A-4147-A177-3AD203B41FA5}">
                      <a16:colId xmlns:a16="http://schemas.microsoft.com/office/drawing/2014/main" val="1972980819"/>
                    </a:ext>
                  </a:extLst>
                </a:gridCol>
                <a:gridCol w="625231">
                  <a:extLst>
                    <a:ext uri="{9D8B030D-6E8A-4147-A177-3AD203B41FA5}">
                      <a16:colId xmlns:a16="http://schemas.microsoft.com/office/drawing/2014/main" val="2521592839"/>
                    </a:ext>
                  </a:extLst>
                </a:gridCol>
                <a:gridCol w="625231">
                  <a:extLst>
                    <a:ext uri="{9D8B030D-6E8A-4147-A177-3AD203B41FA5}">
                      <a16:colId xmlns:a16="http://schemas.microsoft.com/office/drawing/2014/main" val="1046828335"/>
                    </a:ext>
                  </a:extLst>
                </a:gridCol>
                <a:gridCol w="625231">
                  <a:extLst>
                    <a:ext uri="{9D8B030D-6E8A-4147-A177-3AD203B41FA5}">
                      <a16:colId xmlns:a16="http://schemas.microsoft.com/office/drawing/2014/main" val="3472400637"/>
                    </a:ext>
                  </a:extLst>
                </a:gridCol>
              </a:tblGrid>
              <a:tr h="370840">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91530906"/>
                  </a:ext>
                </a:extLst>
              </a:tr>
            </a:tbl>
          </a:graphicData>
        </a:graphic>
      </p:graphicFrame>
      <p:graphicFrame>
        <p:nvGraphicFramePr>
          <p:cNvPr id="4" name="Table 2">
            <a:extLst>
              <a:ext uri="{FF2B5EF4-FFF2-40B4-BE49-F238E27FC236}">
                <a16:creationId xmlns:a16="http://schemas.microsoft.com/office/drawing/2014/main" id="{C09A6713-9C9E-463F-B646-971DB5D5CBA3}"/>
              </a:ext>
            </a:extLst>
          </p:cNvPr>
          <p:cNvGraphicFramePr>
            <a:graphicFrameLocks noGrp="1"/>
          </p:cNvGraphicFramePr>
          <p:nvPr>
            <p:extLst>
              <p:ext uri="{D42A27DB-BD31-4B8C-83A1-F6EECF244321}">
                <p14:modId xmlns:p14="http://schemas.microsoft.com/office/powerpoint/2010/main" val="440066941"/>
              </p:ext>
            </p:extLst>
          </p:nvPr>
        </p:nvGraphicFramePr>
        <p:xfrm>
          <a:off x="2715749" y="1588107"/>
          <a:ext cx="8128003" cy="457200"/>
        </p:xfrm>
        <a:graphic>
          <a:graphicData uri="http://schemas.openxmlformats.org/drawingml/2006/table">
            <a:tbl>
              <a:tblPr firstRow="1" bandRow="1">
                <a:tableStyleId>{5C22544A-7EE6-4342-B048-85BDC9FD1C3A}</a:tableStyleId>
              </a:tblPr>
              <a:tblGrid>
                <a:gridCol w="625231">
                  <a:extLst>
                    <a:ext uri="{9D8B030D-6E8A-4147-A177-3AD203B41FA5}">
                      <a16:colId xmlns:a16="http://schemas.microsoft.com/office/drawing/2014/main" val="3470449343"/>
                    </a:ext>
                  </a:extLst>
                </a:gridCol>
                <a:gridCol w="625231">
                  <a:extLst>
                    <a:ext uri="{9D8B030D-6E8A-4147-A177-3AD203B41FA5}">
                      <a16:colId xmlns:a16="http://schemas.microsoft.com/office/drawing/2014/main" val="2851125058"/>
                    </a:ext>
                  </a:extLst>
                </a:gridCol>
                <a:gridCol w="625231">
                  <a:extLst>
                    <a:ext uri="{9D8B030D-6E8A-4147-A177-3AD203B41FA5}">
                      <a16:colId xmlns:a16="http://schemas.microsoft.com/office/drawing/2014/main" val="455290085"/>
                    </a:ext>
                  </a:extLst>
                </a:gridCol>
                <a:gridCol w="625231">
                  <a:extLst>
                    <a:ext uri="{9D8B030D-6E8A-4147-A177-3AD203B41FA5}">
                      <a16:colId xmlns:a16="http://schemas.microsoft.com/office/drawing/2014/main" val="1898932698"/>
                    </a:ext>
                  </a:extLst>
                </a:gridCol>
                <a:gridCol w="625231">
                  <a:extLst>
                    <a:ext uri="{9D8B030D-6E8A-4147-A177-3AD203B41FA5}">
                      <a16:colId xmlns:a16="http://schemas.microsoft.com/office/drawing/2014/main" val="1950554693"/>
                    </a:ext>
                  </a:extLst>
                </a:gridCol>
                <a:gridCol w="625231">
                  <a:extLst>
                    <a:ext uri="{9D8B030D-6E8A-4147-A177-3AD203B41FA5}">
                      <a16:colId xmlns:a16="http://schemas.microsoft.com/office/drawing/2014/main" val="835055556"/>
                    </a:ext>
                  </a:extLst>
                </a:gridCol>
                <a:gridCol w="625231">
                  <a:extLst>
                    <a:ext uri="{9D8B030D-6E8A-4147-A177-3AD203B41FA5}">
                      <a16:colId xmlns:a16="http://schemas.microsoft.com/office/drawing/2014/main" val="366721405"/>
                    </a:ext>
                  </a:extLst>
                </a:gridCol>
                <a:gridCol w="625231">
                  <a:extLst>
                    <a:ext uri="{9D8B030D-6E8A-4147-A177-3AD203B41FA5}">
                      <a16:colId xmlns:a16="http://schemas.microsoft.com/office/drawing/2014/main" val="3878478904"/>
                    </a:ext>
                  </a:extLst>
                </a:gridCol>
                <a:gridCol w="625231">
                  <a:extLst>
                    <a:ext uri="{9D8B030D-6E8A-4147-A177-3AD203B41FA5}">
                      <a16:colId xmlns:a16="http://schemas.microsoft.com/office/drawing/2014/main" val="486578387"/>
                    </a:ext>
                  </a:extLst>
                </a:gridCol>
                <a:gridCol w="625231">
                  <a:extLst>
                    <a:ext uri="{9D8B030D-6E8A-4147-A177-3AD203B41FA5}">
                      <a16:colId xmlns:a16="http://schemas.microsoft.com/office/drawing/2014/main" val="1972980819"/>
                    </a:ext>
                  </a:extLst>
                </a:gridCol>
                <a:gridCol w="625231">
                  <a:extLst>
                    <a:ext uri="{9D8B030D-6E8A-4147-A177-3AD203B41FA5}">
                      <a16:colId xmlns:a16="http://schemas.microsoft.com/office/drawing/2014/main" val="2521592839"/>
                    </a:ext>
                  </a:extLst>
                </a:gridCol>
                <a:gridCol w="625231">
                  <a:extLst>
                    <a:ext uri="{9D8B030D-6E8A-4147-A177-3AD203B41FA5}">
                      <a16:colId xmlns:a16="http://schemas.microsoft.com/office/drawing/2014/main" val="1046828335"/>
                    </a:ext>
                  </a:extLst>
                </a:gridCol>
                <a:gridCol w="625231">
                  <a:extLst>
                    <a:ext uri="{9D8B030D-6E8A-4147-A177-3AD203B41FA5}">
                      <a16:colId xmlns:a16="http://schemas.microsoft.com/office/drawing/2014/main" val="3472400637"/>
                    </a:ext>
                  </a:extLst>
                </a:gridCol>
              </a:tblGrid>
              <a:tr h="370840">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91530906"/>
                  </a:ext>
                </a:extLst>
              </a:tr>
            </a:tbl>
          </a:graphicData>
        </a:graphic>
      </p:graphicFrame>
      <p:graphicFrame>
        <p:nvGraphicFramePr>
          <p:cNvPr id="5" name="Table 2">
            <a:extLst>
              <a:ext uri="{FF2B5EF4-FFF2-40B4-BE49-F238E27FC236}">
                <a16:creationId xmlns:a16="http://schemas.microsoft.com/office/drawing/2014/main" id="{6DE9A39D-DC4B-4C29-98D1-7DDCD964695F}"/>
              </a:ext>
            </a:extLst>
          </p:cNvPr>
          <p:cNvGraphicFramePr>
            <a:graphicFrameLocks noGrp="1"/>
          </p:cNvGraphicFramePr>
          <p:nvPr>
            <p:extLst>
              <p:ext uri="{D42A27DB-BD31-4B8C-83A1-F6EECF244321}">
                <p14:modId xmlns:p14="http://schemas.microsoft.com/office/powerpoint/2010/main" val="4252272362"/>
              </p:ext>
            </p:extLst>
          </p:nvPr>
        </p:nvGraphicFramePr>
        <p:xfrm>
          <a:off x="2715749" y="2398004"/>
          <a:ext cx="8128003" cy="457200"/>
        </p:xfrm>
        <a:graphic>
          <a:graphicData uri="http://schemas.openxmlformats.org/drawingml/2006/table">
            <a:tbl>
              <a:tblPr firstRow="1" bandRow="1">
                <a:tableStyleId>{5C22544A-7EE6-4342-B048-85BDC9FD1C3A}</a:tableStyleId>
              </a:tblPr>
              <a:tblGrid>
                <a:gridCol w="625231">
                  <a:extLst>
                    <a:ext uri="{9D8B030D-6E8A-4147-A177-3AD203B41FA5}">
                      <a16:colId xmlns:a16="http://schemas.microsoft.com/office/drawing/2014/main" val="3470449343"/>
                    </a:ext>
                  </a:extLst>
                </a:gridCol>
                <a:gridCol w="625231">
                  <a:extLst>
                    <a:ext uri="{9D8B030D-6E8A-4147-A177-3AD203B41FA5}">
                      <a16:colId xmlns:a16="http://schemas.microsoft.com/office/drawing/2014/main" val="2851125058"/>
                    </a:ext>
                  </a:extLst>
                </a:gridCol>
                <a:gridCol w="625231">
                  <a:extLst>
                    <a:ext uri="{9D8B030D-6E8A-4147-A177-3AD203B41FA5}">
                      <a16:colId xmlns:a16="http://schemas.microsoft.com/office/drawing/2014/main" val="455290085"/>
                    </a:ext>
                  </a:extLst>
                </a:gridCol>
                <a:gridCol w="625231">
                  <a:extLst>
                    <a:ext uri="{9D8B030D-6E8A-4147-A177-3AD203B41FA5}">
                      <a16:colId xmlns:a16="http://schemas.microsoft.com/office/drawing/2014/main" val="1898932698"/>
                    </a:ext>
                  </a:extLst>
                </a:gridCol>
                <a:gridCol w="625231">
                  <a:extLst>
                    <a:ext uri="{9D8B030D-6E8A-4147-A177-3AD203B41FA5}">
                      <a16:colId xmlns:a16="http://schemas.microsoft.com/office/drawing/2014/main" val="1950554693"/>
                    </a:ext>
                  </a:extLst>
                </a:gridCol>
                <a:gridCol w="625231">
                  <a:extLst>
                    <a:ext uri="{9D8B030D-6E8A-4147-A177-3AD203B41FA5}">
                      <a16:colId xmlns:a16="http://schemas.microsoft.com/office/drawing/2014/main" val="835055556"/>
                    </a:ext>
                  </a:extLst>
                </a:gridCol>
                <a:gridCol w="625231">
                  <a:extLst>
                    <a:ext uri="{9D8B030D-6E8A-4147-A177-3AD203B41FA5}">
                      <a16:colId xmlns:a16="http://schemas.microsoft.com/office/drawing/2014/main" val="366721405"/>
                    </a:ext>
                  </a:extLst>
                </a:gridCol>
                <a:gridCol w="625231">
                  <a:extLst>
                    <a:ext uri="{9D8B030D-6E8A-4147-A177-3AD203B41FA5}">
                      <a16:colId xmlns:a16="http://schemas.microsoft.com/office/drawing/2014/main" val="3878478904"/>
                    </a:ext>
                  </a:extLst>
                </a:gridCol>
                <a:gridCol w="625231">
                  <a:extLst>
                    <a:ext uri="{9D8B030D-6E8A-4147-A177-3AD203B41FA5}">
                      <a16:colId xmlns:a16="http://schemas.microsoft.com/office/drawing/2014/main" val="486578387"/>
                    </a:ext>
                  </a:extLst>
                </a:gridCol>
                <a:gridCol w="625231">
                  <a:extLst>
                    <a:ext uri="{9D8B030D-6E8A-4147-A177-3AD203B41FA5}">
                      <a16:colId xmlns:a16="http://schemas.microsoft.com/office/drawing/2014/main" val="1972980819"/>
                    </a:ext>
                  </a:extLst>
                </a:gridCol>
                <a:gridCol w="625231">
                  <a:extLst>
                    <a:ext uri="{9D8B030D-6E8A-4147-A177-3AD203B41FA5}">
                      <a16:colId xmlns:a16="http://schemas.microsoft.com/office/drawing/2014/main" val="2521592839"/>
                    </a:ext>
                  </a:extLst>
                </a:gridCol>
                <a:gridCol w="625231">
                  <a:extLst>
                    <a:ext uri="{9D8B030D-6E8A-4147-A177-3AD203B41FA5}">
                      <a16:colId xmlns:a16="http://schemas.microsoft.com/office/drawing/2014/main" val="1046828335"/>
                    </a:ext>
                  </a:extLst>
                </a:gridCol>
                <a:gridCol w="625231">
                  <a:extLst>
                    <a:ext uri="{9D8B030D-6E8A-4147-A177-3AD203B41FA5}">
                      <a16:colId xmlns:a16="http://schemas.microsoft.com/office/drawing/2014/main" val="3472400637"/>
                    </a:ext>
                  </a:extLst>
                </a:gridCol>
              </a:tblGrid>
              <a:tr h="370840">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91530906"/>
                  </a:ext>
                </a:extLst>
              </a:tr>
            </a:tbl>
          </a:graphicData>
        </a:graphic>
      </p:graphicFrame>
      <p:graphicFrame>
        <p:nvGraphicFramePr>
          <p:cNvPr id="6" name="Table 2">
            <a:extLst>
              <a:ext uri="{FF2B5EF4-FFF2-40B4-BE49-F238E27FC236}">
                <a16:creationId xmlns:a16="http://schemas.microsoft.com/office/drawing/2014/main" id="{D0E575AC-935C-4E55-A74F-F36CBB51602C}"/>
              </a:ext>
            </a:extLst>
          </p:cNvPr>
          <p:cNvGraphicFramePr>
            <a:graphicFrameLocks noGrp="1"/>
          </p:cNvGraphicFramePr>
          <p:nvPr>
            <p:extLst>
              <p:ext uri="{D42A27DB-BD31-4B8C-83A1-F6EECF244321}">
                <p14:modId xmlns:p14="http://schemas.microsoft.com/office/powerpoint/2010/main" val="3534853248"/>
              </p:ext>
            </p:extLst>
          </p:nvPr>
        </p:nvGraphicFramePr>
        <p:xfrm>
          <a:off x="2715749" y="3286278"/>
          <a:ext cx="8128003" cy="457200"/>
        </p:xfrm>
        <a:graphic>
          <a:graphicData uri="http://schemas.openxmlformats.org/drawingml/2006/table">
            <a:tbl>
              <a:tblPr firstRow="1" bandRow="1">
                <a:tableStyleId>{5C22544A-7EE6-4342-B048-85BDC9FD1C3A}</a:tableStyleId>
              </a:tblPr>
              <a:tblGrid>
                <a:gridCol w="625231">
                  <a:extLst>
                    <a:ext uri="{9D8B030D-6E8A-4147-A177-3AD203B41FA5}">
                      <a16:colId xmlns:a16="http://schemas.microsoft.com/office/drawing/2014/main" val="3470449343"/>
                    </a:ext>
                  </a:extLst>
                </a:gridCol>
                <a:gridCol w="625231">
                  <a:extLst>
                    <a:ext uri="{9D8B030D-6E8A-4147-A177-3AD203B41FA5}">
                      <a16:colId xmlns:a16="http://schemas.microsoft.com/office/drawing/2014/main" val="2851125058"/>
                    </a:ext>
                  </a:extLst>
                </a:gridCol>
                <a:gridCol w="625231">
                  <a:extLst>
                    <a:ext uri="{9D8B030D-6E8A-4147-A177-3AD203B41FA5}">
                      <a16:colId xmlns:a16="http://schemas.microsoft.com/office/drawing/2014/main" val="455290085"/>
                    </a:ext>
                  </a:extLst>
                </a:gridCol>
                <a:gridCol w="625231">
                  <a:extLst>
                    <a:ext uri="{9D8B030D-6E8A-4147-A177-3AD203B41FA5}">
                      <a16:colId xmlns:a16="http://schemas.microsoft.com/office/drawing/2014/main" val="1898932698"/>
                    </a:ext>
                  </a:extLst>
                </a:gridCol>
                <a:gridCol w="625231">
                  <a:extLst>
                    <a:ext uri="{9D8B030D-6E8A-4147-A177-3AD203B41FA5}">
                      <a16:colId xmlns:a16="http://schemas.microsoft.com/office/drawing/2014/main" val="1950554693"/>
                    </a:ext>
                  </a:extLst>
                </a:gridCol>
                <a:gridCol w="625231">
                  <a:extLst>
                    <a:ext uri="{9D8B030D-6E8A-4147-A177-3AD203B41FA5}">
                      <a16:colId xmlns:a16="http://schemas.microsoft.com/office/drawing/2014/main" val="835055556"/>
                    </a:ext>
                  </a:extLst>
                </a:gridCol>
                <a:gridCol w="625231">
                  <a:extLst>
                    <a:ext uri="{9D8B030D-6E8A-4147-A177-3AD203B41FA5}">
                      <a16:colId xmlns:a16="http://schemas.microsoft.com/office/drawing/2014/main" val="366721405"/>
                    </a:ext>
                  </a:extLst>
                </a:gridCol>
                <a:gridCol w="625231">
                  <a:extLst>
                    <a:ext uri="{9D8B030D-6E8A-4147-A177-3AD203B41FA5}">
                      <a16:colId xmlns:a16="http://schemas.microsoft.com/office/drawing/2014/main" val="3878478904"/>
                    </a:ext>
                  </a:extLst>
                </a:gridCol>
                <a:gridCol w="625231">
                  <a:extLst>
                    <a:ext uri="{9D8B030D-6E8A-4147-A177-3AD203B41FA5}">
                      <a16:colId xmlns:a16="http://schemas.microsoft.com/office/drawing/2014/main" val="486578387"/>
                    </a:ext>
                  </a:extLst>
                </a:gridCol>
                <a:gridCol w="625231">
                  <a:extLst>
                    <a:ext uri="{9D8B030D-6E8A-4147-A177-3AD203B41FA5}">
                      <a16:colId xmlns:a16="http://schemas.microsoft.com/office/drawing/2014/main" val="1972980819"/>
                    </a:ext>
                  </a:extLst>
                </a:gridCol>
                <a:gridCol w="625231">
                  <a:extLst>
                    <a:ext uri="{9D8B030D-6E8A-4147-A177-3AD203B41FA5}">
                      <a16:colId xmlns:a16="http://schemas.microsoft.com/office/drawing/2014/main" val="2521592839"/>
                    </a:ext>
                  </a:extLst>
                </a:gridCol>
                <a:gridCol w="625231">
                  <a:extLst>
                    <a:ext uri="{9D8B030D-6E8A-4147-A177-3AD203B41FA5}">
                      <a16:colId xmlns:a16="http://schemas.microsoft.com/office/drawing/2014/main" val="1046828335"/>
                    </a:ext>
                  </a:extLst>
                </a:gridCol>
                <a:gridCol w="625231">
                  <a:extLst>
                    <a:ext uri="{9D8B030D-6E8A-4147-A177-3AD203B41FA5}">
                      <a16:colId xmlns:a16="http://schemas.microsoft.com/office/drawing/2014/main" val="3472400637"/>
                    </a:ext>
                  </a:extLst>
                </a:gridCol>
              </a:tblGrid>
              <a:tr h="370840">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91530906"/>
                  </a:ext>
                </a:extLst>
              </a:tr>
            </a:tbl>
          </a:graphicData>
        </a:graphic>
      </p:graphicFrame>
      <p:graphicFrame>
        <p:nvGraphicFramePr>
          <p:cNvPr id="7" name="Table 2">
            <a:extLst>
              <a:ext uri="{FF2B5EF4-FFF2-40B4-BE49-F238E27FC236}">
                <a16:creationId xmlns:a16="http://schemas.microsoft.com/office/drawing/2014/main" id="{4E4084D5-401E-4807-9DD4-09F86E9750DD}"/>
              </a:ext>
            </a:extLst>
          </p:cNvPr>
          <p:cNvGraphicFramePr>
            <a:graphicFrameLocks noGrp="1"/>
          </p:cNvGraphicFramePr>
          <p:nvPr>
            <p:extLst>
              <p:ext uri="{D42A27DB-BD31-4B8C-83A1-F6EECF244321}">
                <p14:modId xmlns:p14="http://schemas.microsoft.com/office/powerpoint/2010/main" val="3536378272"/>
              </p:ext>
            </p:extLst>
          </p:nvPr>
        </p:nvGraphicFramePr>
        <p:xfrm>
          <a:off x="2715749" y="4148426"/>
          <a:ext cx="8128003" cy="457200"/>
        </p:xfrm>
        <a:graphic>
          <a:graphicData uri="http://schemas.openxmlformats.org/drawingml/2006/table">
            <a:tbl>
              <a:tblPr firstRow="1" bandRow="1">
                <a:tableStyleId>{5C22544A-7EE6-4342-B048-85BDC9FD1C3A}</a:tableStyleId>
              </a:tblPr>
              <a:tblGrid>
                <a:gridCol w="625231">
                  <a:extLst>
                    <a:ext uri="{9D8B030D-6E8A-4147-A177-3AD203B41FA5}">
                      <a16:colId xmlns:a16="http://schemas.microsoft.com/office/drawing/2014/main" val="3470449343"/>
                    </a:ext>
                  </a:extLst>
                </a:gridCol>
                <a:gridCol w="625231">
                  <a:extLst>
                    <a:ext uri="{9D8B030D-6E8A-4147-A177-3AD203B41FA5}">
                      <a16:colId xmlns:a16="http://schemas.microsoft.com/office/drawing/2014/main" val="2851125058"/>
                    </a:ext>
                  </a:extLst>
                </a:gridCol>
                <a:gridCol w="625231">
                  <a:extLst>
                    <a:ext uri="{9D8B030D-6E8A-4147-A177-3AD203B41FA5}">
                      <a16:colId xmlns:a16="http://schemas.microsoft.com/office/drawing/2014/main" val="455290085"/>
                    </a:ext>
                  </a:extLst>
                </a:gridCol>
                <a:gridCol w="625231">
                  <a:extLst>
                    <a:ext uri="{9D8B030D-6E8A-4147-A177-3AD203B41FA5}">
                      <a16:colId xmlns:a16="http://schemas.microsoft.com/office/drawing/2014/main" val="1898932698"/>
                    </a:ext>
                  </a:extLst>
                </a:gridCol>
                <a:gridCol w="625231">
                  <a:extLst>
                    <a:ext uri="{9D8B030D-6E8A-4147-A177-3AD203B41FA5}">
                      <a16:colId xmlns:a16="http://schemas.microsoft.com/office/drawing/2014/main" val="1950554693"/>
                    </a:ext>
                  </a:extLst>
                </a:gridCol>
                <a:gridCol w="625231">
                  <a:extLst>
                    <a:ext uri="{9D8B030D-6E8A-4147-A177-3AD203B41FA5}">
                      <a16:colId xmlns:a16="http://schemas.microsoft.com/office/drawing/2014/main" val="835055556"/>
                    </a:ext>
                  </a:extLst>
                </a:gridCol>
                <a:gridCol w="625231">
                  <a:extLst>
                    <a:ext uri="{9D8B030D-6E8A-4147-A177-3AD203B41FA5}">
                      <a16:colId xmlns:a16="http://schemas.microsoft.com/office/drawing/2014/main" val="366721405"/>
                    </a:ext>
                  </a:extLst>
                </a:gridCol>
                <a:gridCol w="625231">
                  <a:extLst>
                    <a:ext uri="{9D8B030D-6E8A-4147-A177-3AD203B41FA5}">
                      <a16:colId xmlns:a16="http://schemas.microsoft.com/office/drawing/2014/main" val="3878478904"/>
                    </a:ext>
                  </a:extLst>
                </a:gridCol>
                <a:gridCol w="625231">
                  <a:extLst>
                    <a:ext uri="{9D8B030D-6E8A-4147-A177-3AD203B41FA5}">
                      <a16:colId xmlns:a16="http://schemas.microsoft.com/office/drawing/2014/main" val="486578387"/>
                    </a:ext>
                  </a:extLst>
                </a:gridCol>
                <a:gridCol w="625231">
                  <a:extLst>
                    <a:ext uri="{9D8B030D-6E8A-4147-A177-3AD203B41FA5}">
                      <a16:colId xmlns:a16="http://schemas.microsoft.com/office/drawing/2014/main" val="1972980819"/>
                    </a:ext>
                  </a:extLst>
                </a:gridCol>
                <a:gridCol w="625231">
                  <a:extLst>
                    <a:ext uri="{9D8B030D-6E8A-4147-A177-3AD203B41FA5}">
                      <a16:colId xmlns:a16="http://schemas.microsoft.com/office/drawing/2014/main" val="2521592839"/>
                    </a:ext>
                  </a:extLst>
                </a:gridCol>
                <a:gridCol w="625231">
                  <a:extLst>
                    <a:ext uri="{9D8B030D-6E8A-4147-A177-3AD203B41FA5}">
                      <a16:colId xmlns:a16="http://schemas.microsoft.com/office/drawing/2014/main" val="1046828335"/>
                    </a:ext>
                  </a:extLst>
                </a:gridCol>
                <a:gridCol w="625231">
                  <a:extLst>
                    <a:ext uri="{9D8B030D-6E8A-4147-A177-3AD203B41FA5}">
                      <a16:colId xmlns:a16="http://schemas.microsoft.com/office/drawing/2014/main" val="3472400637"/>
                    </a:ext>
                  </a:extLst>
                </a:gridCol>
              </a:tblGrid>
              <a:tr h="370840">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91530906"/>
                  </a:ext>
                </a:extLst>
              </a:tr>
            </a:tbl>
          </a:graphicData>
        </a:graphic>
      </p:graphicFrame>
      <p:graphicFrame>
        <p:nvGraphicFramePr>
          <p:cNvPr id="8" name="Table 2">
            <a:extLst>
              <a:ext uri="{FF2B5EF4-FFF2-40B4-BE49-F238E27FC236}">
                <a16:creationId xmlns:a16="http://schemas.microsoft.com/office/drawing/2014/main" id="{5FC967D3-E669-48E4-A145-E002648B61D9}"/>
              </a:ext>
            </a:extLst>
          </p:cNvPr>
          <p:cNvGraphicFramePr>
            <a:graphicFrameLocks noGrp="1"/>
          </p:cNvGraphicFramePr>
          <p:nvPr>
            <p:extLst>
              <p:ext uri="{D42A27DB-BD31-4B8C-83A1-F6EECF244321}">
                <p14:modId xmlns:p14="http://schemas.microsoft.com/office/powerpoint/2010/main" val="3821373981"/>
              </p:ext>
            </p:extLst>
          </p:nvPr>
        </p:nvGraphicFramePr>
        <p:xfrm>
          <a:off x="2715749" y="5010574"/>
          <a:ext cx="8128003" cy="457200"/>
        </p:xfrm>
        <a:graphic>
          <a:graphicData uri="http://schemas.openxmlformats.org/drawingml/2006/table">
            <a:tbl>
              <a:tblPr firstRow="1" bandRow="1">
                <a:tableStyleId>{5C22544A-7EE6-4342-B048-85BDC9FD1C3A}</a:tableStyleId>
              </a:tblPr>
              <a:tblGrid>
                <a:gridCol w="625231">
                  <a:extLst>
                    <a:ext uri="{9D8B030D-6E8A-4147-A177-3AD203B41FA5}">
                      <a16:colId xmlns:a16="http://schemas.microsoft.com/office/drawing/2014/main" val="3470449343"/>
                    </a:ext>
                  </a:extLst>
                </a:gridCol>
                <a:gridCol w="625231">
                  <a:extLst>
                    <a:ext uri="{9D8B030D-6E8A-4147-A177-3AD203B41FA5}">
                      <a16:colId xmlns:a16="http://schemas.microsoft.com/office/drawing/2014/main" val="2851125058"/>
                    </a:ext>
                  </a:extLst>
                </a:gridCol>
                <a:gridCol w="625231">
                  <a:extLst>
                    <a:ext uri="{9D8B030D-6E8A-4147-A177-3AD203B41FA5}">
                      <a16:colId xmlns:a16="http://schemas.microsoft.com/office/drawing/2014/main" val="455290085"/>
                    </a:ext>
                  </a:extLst>
                </a:gridCol>
                <a:gridCol w="625231">
                  <a:extLst>
                    <a:ext uri="{9D8B030D-6E8A-4147-A177-3AD203B41FA5}">
                      <a16:colId xmlns:a16="http://schemas.microsoft.com/office/drawing/2014/main" val="1898932698"/>
                    </a:ext>
                  </a:extLst>
                </a:gridCol>
                <a:gridCol w="625231">
                  <a:extLst>
                    <a:ext uri="{9D8B030D-6E8A-4147-A177-3AD203B41FA5}">
                      <a16:colId xmlns:a16="http://schemas.microsoft.com/office/drawing/2014/main" val="1950554693"/>
                    </a:ext>
                  </a:extLst>
                </a:gridCol>
                <a:gridCol w="625231">
                  <a:extLst>
                    <a:ext uri="{9D8B030D-6E8A-4147-A177-3AD203B41FA5}">
                      <a16:colId xmlns:a16="http://schemas.microsoft.com/office/drawing/2014/main" val="835055556"/>
                    </a:ext>
                  </a:extLst>
                </a:gridCol>
                <a:gridCol w="625231">
                  <a:extLst>
                    <a:ext uri="{9D8B030D-6E8A-4147-A177-3AD203B41FA5}">
                      <a16:colId xmlns:a16="http://schemas.microsoft.com/office/drawing/2014/main" val="366721405"/>
                    </a:ext>
                  </a:extLst>
                </a:gridCol>
                <a:gridCol w="625231">
                  <a:extLst>
                    <a:ext uri="{9D8B030D-6E8A-4147-A177-3AD203B41FA5}">
                      <a16:colId xmlns:a16="http://schemas.microsoft.com/office/drawing/2014/main" val="3878478904"/>
                    </a:ext>
                  </a:extLst>
                </a:gridCol>
                <a:gridCol w="625231">
                  <a:extLst>
                    <a:ext uri="{9D8B030D-6E8A-4147-A177-3AD203B41FA5}">
                      <a16:colId xmlns:a16="http://schemas.microsoft.com/office/drawing/2014/main" val="486578387"/>
                    </a:ext>
                  </a:extLst>
                </a:gridCol>
                <a:gridCol w="625231">
                  <a:extLst>
                    <a:ext uri="{9D8B030D-6E8A-4147-A177-3AD203B41FA5}">
                      <a16:colId xmlns:a16="http://schemas.microsoft.com/office/drawing/2014/main" val="1972980819"/>
                    </a:ext>
                  </a:extLst>
                </a:gridCol>
                <a:gridCol w="625231">
                  <a:extLst>
                    <a:ext uri="{9D8B030D-6E8A-4147-A177-3AD203B41FA5}">
                      <a16:colId xmlns:a16="http://schemas.microsoft.com/office/drawing/2014/main" val="2521592839"/>
                    </a:ext>
                  </a:extLst>
                </a:gridCol>
                <a:gridCol w="625231">
                  <a:extLst>
                    <a:ext uri="{9D8B030D-6E8A-4147-A177-3AD203B41FA5}">
                      <a16:colId xmlns:a16="http://schemas.microsoft.com/office/drawing/2014/main" val="1046828335"/>
                    </a:ext>
                  </a:extLst>
                </a:gridCol>
                <a:gridCol w="625231">
                  <a:extLst>
                    <a:ext uri="{9D8B030D-6E8A-4147-A177-3AD203B41FA5}">
                      <a16:colId xmlns:a16="http://schemas.microsoft.com/office/drawing/2014/main" val="3472400637"/>
                    </a:ext>
                  </a:extLst>
                </a:gridCol>
              </a:tblGrid>
              <a:tr h="365277">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91530906"/>
                  </a:ext>
                </a:extLst>
              </a:tr>
            </a:tbl>
          </a:graphicData>
        </a:graphic>
      </p:graphicFrame>
      <p:graphicFrame>
        <p:nvGraphicFramePr>
          <p:cNvPr id="9" name="Table 2">
            <a:extLst>
              <a:ext uri="{FF2B5EF4-FFF2-40B4-BE49-F238E27FC236}">
                <a16:creationId xmlns:a16="http://schemas.microsoft.com/office/drawing/2014/main" id="{C1286E99-FA7A-46B7-8DCF-AD38C4B56153}"/>
              </a:ext>
            </a:extLst>
          </p:cNvPr>
          <p:cNvGraphicFramePr>
            <a:graphicFrameLocks noGrp="1"/>
          </p:cNvGraphicFramePr>
          <p:nvPr>
            <p:extLst>
              <p:ext uri="{D42A27DB-BD31-4B8C-83A1-F6EECF244321}">
                <p14:modId xmlns:p14="http://schemas.microsoft.com/office/powerpoint/2010/main" val="948115502"/>
              </p:ext>
            </p:extLst>
          </p:nvPr>
        </p:nvGraphicFramePr>
        <p:xfrm>
          <a:off x="2715749" y="5820471"/>
          <a:ext cx="8128003" cy="457200"/>
        </p:xfrm>
        <a:graphic>
          <a:graphicData uri="http://schemas.openxmlformats.org/drawingml/2006/table">
            <a:tbl>
              <a:tblPr firstRow="1" bandRow="1">
                <a:tableStyleId>{5C22544A-7EE6-4342-B048-85BDC9FD1C3A}</a:tableStyleId>
              </a:tblPr>
              <a:tblGrid>
                <a:gridCol w="625231">
                  <a:extLst>
                    <a:ext uri="{9D8B030D-6E8A-4147-A177-3AD203B41FA5}">
                      <a16:colId xmlns:a16="http://schemas.microsoft.com/office/drawing/2014/main" val="3470449343"/>
                    </a:ext>
                  </a:extLst>
                </a:gridCol>
                <a:gridCol w="625231">
                  <a:extLst>
                    <a:ext uri="{9D8B030D-6E8A-4147-A177-3AD203B41FA5}">
                      <a16:colId xmlns:a16="http://schemas.microsoft.com/office/drawing/2014/main" val="2851125058"/>
                    </a:ext>
                  </a:extLst>
                </a:gridCol>
                <a:gridCol w="625231">
                  <a:extLst>
                    <a:ext uri="{9D8B030D-6E8A-4147-A177-3AD203B41FA5}">
                      <a16:colId xmlns:a16="http://schemas.microsoft.com/office/drawing/2014/main" val="455290085"/>
                    </a:ext>
                  </a:extLst>
                </a:gridCol>
                <a:gridCol w="625231">
                  <a:extLst>
                    <a:ext uri="{9D8B030D-6E8A-4147-A177-3AD203B41FA5}">
                      <a16:colId xmlns:a16="http://schemas.microsoft.com/office/drawing/2014/main" val="1898932698"/>
                    </a:ext>
                  </a:extLst>
                </a:gridCol>
                <a:gridCol w="625231">
                  <a:extLst>
                    <a:ext uri="{9D8B030D-6E8A-4147-A177-3AD203B41FA5}">
                      <a16:colId xmlns:a16="http://schemas.microsoft.com/office/drawing/2014/main" val="1950554693"/>
                    </a:ext>
                  </a:extLst>
                </a:gridCol>
                <a:gridCol w="625231">
                  <a:extLst>
                    <a:ext uri="{9D8B030D-6E8A-4147-A177-3AD203B41FA5}">
                      <a16:colId xmlns:a16="http://schemas.microsoft.com/office/drawing/2014/main" val="835055556"/>
                    </a:ext>
                  </a:extLst>
                </a:gridCol>
                <a:gridCol w="625231">
                  <a:extLst>
                    <a:ext uri="{9D8B030D-6E8A-4147-A177-3AD203B41FA5}">
                      <a16:colId xmlns:a16="http://schemas.microsoft.com/office/drawing/2014/main" val="366721405"/>
                    </a:ext>
                  </a:extLst>
                </a:gridCol>
                <a:gridCol w="625231">
                  <a:extLst>
                    <a:ext uri="{9D8B030D-6E8A-4147-A177-3AD203B41FA5}">
                      <a16:colId xmlns:a16="http://schemas.microsoft.com/office/drawing/2014/main" val="3878478904"/>
                    </a:ext>
                  </a:extLst>
                </a:gridCol>
                <a:gridCol w="625231">
                  <a:extLst>
                    <a:ext uri="{9D8B030D-6E8A-4147-A177-3AD203B41FA5}">
                      <a16:colId xmlns:a16="http://schemas.microsoft.com/office/drawing/2014/main" val="486578387"/>
                    </a:ext>
                  </a:extLst>
                </a:gridCol>
                <a:gridCol w="625231">
                  <a:extLst>
                    <a:ext uri="{9D8B030D-6E8A-4147-A177-3AD203B41FA5}">
                      <a16:colId xmlns:a16="http://schemas.microsoft.com/office/drawing/2014/main" val="1972980819"/>
                    </a:ext>
                  </a:extLst>
                </a:gridCol>
                <a:gridCol w="625231">
                  <a:extLst>
                    <a:ext uri="{9D8B030D-6E8A-4147-A177-3AD203B41FA5}">
                      <a16:colId xmlns:a16="http://schemas.microsoft.com/office/drawing/2014/main" val="2521592839"/>
                    </a:ext>
                  </a:extLst>
                </a:gridCol>
                <a:gridCol w="625231">
                  <a:extLst>
                    <a:ext uri="{9D8B030D-6E8A-4147-A177-3AD203B41FA5}">
                      <a16:colId xmlns:a16="http://schemas.microsoft.com/office/drawing/2014/main" val="1046828335"/>
                    </a:ext>
                  </a:extLst>
                </a:gridCol>
                <a:gridCol w="625231">
                  <a:extLst>
                    <a:ext uri="{9D8B030D-6E8A-4147-A177-3AD203B41FA5}">
                      <a16:colId xmlns:a16="http://schemas.microsoft.com/office/drawing/2014/main" val="3472400637"/>
                    </a:ext>
                  </a:extLst>
                </a:gridCol>
              </a:tblGrid>
              <a:tr h="370840">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a:solidFill>
                            <a:schemeClr val="tx1"/>
                          </a:solidFill>
                          <a:latin typeface="Times New Roman" panose="02020603050405020304" pitchFamily="18" charset="0"/>
                          <a:cs typeface="Times New Roman" panose="02020603050405020304"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91530906"/>
                  </a:ext>
                </a:extLst>
              </a:tr>
            </a:tbl>
          </a:graphicData>
        </a:graphic>
      </p:graphicFrame>
      <p:sp>
        <p:nvSpPr>
          <p:cNvPr id="10" name="Arrow: Down 9">
            <a:extLst>
              <a:ext uri="{FF2B5EF4-FFF2-40B4-BE49-F238E27FC236}">
                <a16:creationId xmlns:a16="http://schemas.microsoft.com/office/drawing/2014/main" id="{794CFF22-8689-46CF-BE1F-0FE221A63469}"/>
              </a:ext>
            </a:extLst>
          </p:cNvPr>
          <p:cNvSpPr/>
          <p:nvPr/>
        </p:nvSpPr>
        <p:spPr>
          <a:xfrm>
            <a:off x="4846446" y="357051"/>
            <a:ext cx="182880" cy="362615"/>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 name="Arrow: Down 10">
            <a:extLst>
              <a:ext uri="{FF2B5EF4-FFF2-40B4-BE49-F238E27FC236}">
                <a16:creationId xmlns:a16="http://schemas.microsoft.com/office/drawing/2014/main" id="{A67DBD4B-D5D9-473D-B0EF-3F34D7926E7B}"/>
              </a:ext>
            </a:extLst>
          </p:cNvPr>
          <p:cNvSpPr/>
          <p:nvPr/>
        </p:nvSpPr>
        <p:spPr>
          <a:xfrm>
            <a:off x="5425566" y="1207950"/>
            <a:ext cx="182880" cy="362615"/>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Arrow: Down 11">
            <a:extLst>
              <a:ext uri="{FF2B5EF4-FFF2-40B4-BE49-F238E27FC236}">
                <a16:creationId xmlns:a16="http://schemas.microsoft.com/office/drawing/2014/main" id="{81CE3145-EFA1-44D2-8EA5-35B5E1A71883}"/>
              </a:ext>
            </a:extLst>
          </p:cNvPr>
          <p:cNvSpPr/>
          <p:nvPr/>
        </p:nvSpPr>
        <p:spPr>
          <a:xfrm>
            <a:off x="7315326" y="5446002"/>
            <a:ext cx="182880" cy="362615"/>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Arrow: Down 12">
            <a:extLst>
              <a:ext uri="{FF2B5EF4-FFF2-40B4-BE49-F238E27FC236}">
                <a16:creationId xmlns:a16="http://schemas.microsoft.com/office/drawing/2014/main" id="{20691372-130B-4610-B852-F6D70DC18A43}"/>
              </a:ext>
            </a:extLst>
          </p:cNvPr>
          <p:cNvSpPr/>
          <p:nvPr/>
        </p:nvSpPr>
        <p:spPr>
          <a:xfrm>
            <a:off x="6688309" y="4647959"/>
            <a:ext cx="182880" cy="362615"/>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Arrow: Down 13">
            <a:extLst>
              <a:ext uri="{FF2B5EF4-FFF2-40B4-BE49-F238E27FC236}">
                <a16:creationId xmlns:a16="http://schemas.microsoft.com/office/drawing/2014/main" id="{6AB98603-0414-430E-8145-2A559D6612F4}"/>
              </a:ext>
            </a:extLst>
          </p:cNvPr>
          <p:cNvSpPr/>
          <p:nvPr/>
        </p:nvSpPr>
        <p:spPr>
          <a:xfrm>
            <a:off x="7324035" y="3785811"/>
            <a:ext cx="182880" cy="362615"/>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Arrow: Down 14">
            <a:extLst>
              <a:ext uri="{FF2B5EF4-FFF2-40B4-BE49-F238E27FC236}">
                <a16:creationId xmlns:a16="http://schemas.microsoft.com/office/drawing/2014/main" id="{F3DA33D3-F03A-43E3-9F79-EA3EFA206C84}"/>
              </a:ext>
            </a:extLst>
          </p:cNvPr>
          <p:cNvSpPr/>
          <p:nvPr/>
        </p:nvSpPr>
        <p:spPr>
          <a:xfrm>
            <a:off x="6688309" y="2897537"/>
            <a:ext cx="182880" cy="362615"/>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Arrow: Down 15">
            <a:extLst>
              <a:ext uri="{FF2B5EF4-FFF2-40B4-BE49-F238E27FC236}">
                <a16:creationId xmlns:a16="http://schemas.microsoft.com/office/drawing/2014/main" id="{E90BF360-BD66-401C-B787-6283400236F8}"/>
              </a:ext>
            </a:extLst>
          </p:cNvPr>
          <p:cNvSpPr/>
          <p:nvPr/>
        </p:nvSpPr>
        <p:spPr>
          <a:xfrm>
            <a:off x="6026457" y="2076693"/>
            <a:ext cx="182880" cy="362615"/>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52C0ABE0-0C4B-4B5E-B8E3-BC416FCC59A3}"/>
              </a:ext>
            </a:extLst>
          </p:cNvPr>
          <p:cNvSpPr txBox="1"/>
          <p:nvPr/>
        </p:nvSpPr>
        <p:spPr>
          <a:xfrm>
            <a:off x="4437142" y="357051"/>
            <a:ext cx="409303" cy="369332"/>
          </a:xfrm>
          <a:prstGeom prst="rect">
            <a:avLst/>
          </a:prstGeom>
          <a:noFill/>
          <a:ln w="19050">
            <a:solidFill>
              <a:schemeClr val="tx1"/>
            </a:solidFill>
          </a:ln>
        </p:spPr>
        <p:txBody>
          <a:bodyPr wrap="square" rtlCol="0">
            <a:spAutoFit/>
          </a:bodyPr>
          <a:lstStyle/>
          <a:p>
            <a:pPr algn="r"/>
            <a:r>
              <a:rPr lang="en-US" dirty="0">
                <a:latin typeface="Times New Roman" panose="02020603050405020304" pitchFamily="18" charset="0"/>
                <a:cs typeface="Times New Roman" panose="02020603050405020304" pitchFamily="18" charset="0"/>
              </a:rPr>
              <a:t>s</a:t>
            </a:r>
            <a:r>
              <a:rPr lang="en-US" baseline="-25000" dirty="0">
                <a:latin typeface="Times New Roman" panose="02020603050405020304" pitchFamily="18" charset="0"/>
                <a:cs typeface="Times New Roman" panose="02020603050405020304" pitchFamily="18" charset="0"/>
              </a:rPr>
              <a:t>0</a:t>
            </a:r>
            <a:endParaRPr lang="en-US" dirty="0">
              <a:latin typeface="Times New Roman" panose="02020603050405020304" pitchFamily="18" charset="0"/>
              <a:cs typeface="Times New Roman" panose="02020603050405020304" pitchFamily="18" charset="0"/>
            </a:endParaRPr>
          </a:p>
        </p:txBody>
      </p:sp>
      <p:sp>
        <p:nvSpPr>
          <p:cNvPr id="18" name="TextBox 17">
            <a:extLst>
              <a:ext uri="{FF2B5EF4-FFF2-40B4-BE49-F238E27FC236}">
                <a16:creationId xmlns:a16="http://schemas.microsoft.com/office/drawing/2014/main" id="{97A4AD35-4ECA-47D7-9B09-25AA2AE02ADE}"/>
              </a:ext>
            </a:extLst>
          </p:cNvPr>
          <p:cNvSpPr txBox="1"/>
          <p:nvPr/>
        </p:nvSpPr>
        <p:spPr>
          <a:xfrm>
            <a:off x="5029326" y="1190408"/>
            <a:ext cx="409303" cy="369332"/>
          </a:xfrm>
          <a:prstGeom prst="rect">
            <a:avLst/>
          </a:prstGeom>
          <a:noFill/>
          <a:ln w="19050">
            <a:solidFill>
              <a:schemeClr val="tx1"/>
            </a:solidFill>
          </a:ln>
        </p:spPr>
        <p:txBody>
          <a:bodyPr wrap="square" rtlCol="0">
            <a:spAutoFit/>
          </a:bodyPr>
          <a:lstStyle/>
          <a:p>
            <a:pPr algn="r"/>
            <a:r>
              <a:rPr lang="en-US" dirty="0">
                <a:latin typeface="Times New Roman" panose="02020603050405020304" pitchFamily="18" charset="0"/>
                <a:cs typeface="Times New Roman" panose="02020603050405020304" pitchFamily="18" charset="0"/>
              </a:rPr>
              <a:t>s</a:t>
            </a:r>
            <a:r>
              <a:rPr lang="en-US" baseline="-25000" dirty="0">
                <a:latin typeface="Times New Roman" panose="02020603050405020304" pitchFamily="18" charset="0"/>
                <a:cs typeface="Times New Roman" panose="02020603050405020304" pitchFamily="18" charset="0"/>
              </a:rPr>
              <a:t>0</a:t>
            </a:r>
            <a:endParaRPr lang="en-US" dirty="0">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FD4B668B-1F8D-4D6B-A3EA-4E33B5319670}"/>
              </a:ext>
            </a:extLst>
          </p:cNvPr>
          <p:cNvSpPr txBox="1"/>
          <p:nvPr/>
        </p:nvSpPr>
        <p:spPr>
          <a:xfrm>
            <a:off x="5617154" y="2031063"/>
            <a:ext cx="409303" cy="369332"/>
          </a:xfrm>
          <a:prstGeom prst="rect">
            <a:avLst/>
          </a:prstGeom>
          <a:noFill/>
          <a:ln w="19050">
            <a:solidFill>
              <a:schemeClr val="tx1"/>
            </a:solidFill>
          </a:ln>
        </p:spPr>
        <p:txBody>
          <a:bodyPr wrap="square" rtlCol="0">
            <a:spAutoFit/>
          </a:bodyPr>
          <a:lstStyle/>
          <a:p>
            <a:pPr algn="r"/>
            <a:r>
              <a:rPr lang="en-US" dirty="0">
                <a:latin typeface="Times New Roman" panose="02020603050405020304" pitchFamily="18" charset="0"/>
                <a:cs typeface="Times New Roman" panose="02020603050405020304" pitchFamily="18" charset="0"/>
              </a:rPr>
              <a:t>s</a:t>
            </a:r>
            <a:r>
              <a:rPr lang="en-US" baseline="-25000" dirty="0">
                <a:solidFill>
                  <a:srgbClr val="FF0000"/>
                </a:solidFill>
                <a:latin typeface="Times New Roman" panose="02020603050405020304" pitchFamily="18" charset="0"/>
                <a:cs typeface="Times New Roman" panose="02020603050405020304" pitchFamily="18" charset="0"/>
              </a:rPr>
              <a:t>1</a:t>
            </a:r>
            <a:endParaRPr lang="en-US" dirty="0">
              <a:solidFill>
                <a:srgbClr val="FF0000"/>
              </a:solidFill>
              <a:latin typeface="Times New Roman" panose="02020603050405020304" pitchFamily="18" charset="0"/>
              <a:cs typeface="Times New Roman" panose="02020603050405020304" pitchFamily="18" charset="0"/>
            </a:endParaRPr>
          </a:p>
        </p:txBody>
      </p:sp>
      <p:sp>
        <p:nvSpPr>
          <p:cNvPr id="20" name="TextBox 19">
            <a:extLst>
              <a:ext uri="{FF2B5EF4-FFF2-40B4-BE49-F238E27FC236}">
                <a16:creationId xmlns:a16="http://schemas.microsoft.com/office/drawing/2014/main" id="{2A81D2C0-283D-406E-BF37-B69A9428A2AE}"/>
              </a:ext>
            </a:extLst>
          </p:cNvPr>
          <p:cNvSpPr txBox="1"/>
          <p:nvPr/>
        </p:nvSpPr>
        <p:spPr>
          <a:xfrm>
            <a:off x="6279006" y="2890795"/>
            <a:ext cx="409303" cy="369332"/>
          </a:xfrm>
          <a:prstGeom prst="rect">
            <a:avLst/>
          </a:prstGeom>
          <a:noFill/>
          <a:ln w="19050">
            <a:solidFill>
              <a:schemeClr val="tx1"/>
            </a:solidFill>
          </a:ln>
        </p:spPr>
        <p:txBody>
          <a:bodyPr wrap="square" rtlCol="0">
            <a:spAutoFit/>
          </a:bodyPr>
          <a:lstStyle/>
          <a:p>
            <a:pPr algn="r"/>
            <a:r>
              <a:rPr lang="en-US" dirty="0">
                <a:latin typeface="Times New Roman" panose="02020603050405020304" pitchFamily="18" charset="0"/>
                <a:cs typeface="Times New Roman" panose="02020603050405020304" pitchFamily="18" charset="0"/>
              </a:rPr>
              <a:t>s</a:t>
            </a:r>
            <a:r>
              <a:rPr lang="en-US" baseline="-25000" dirty="0">
                <a:latin typeface="Times New Roman" panose="02020603050405020304" pitchFamily="18" charset="0"/>
                <a:cs typeface="Times New Roman" panose="02020603050405020304" pitchFamily="18" charset="0"/>
              </a:rPr>
              <a:t>0</a:t>
            </a:r>
            <a:endParaRPr lang="en-US" dirty="0">
              <a:latin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a16="http://schemas.microsoft.com/office/drawing/2014/main" id="{BA5EA825-C64C-4611-BE0F-F910D8C80991}"/>
              </a:ext>
            </a:extLst>
          </p:cNvPr>
          <p:cNvSpPr txBox="1"/>
          <p:nvPr/>
        </p:nvSpPr>
        <p:spPr>
          <a:xfrm>
            <a:off x="6932149" y="3757928"/>
            <a:ext cx="409303" cy="369332"/>
          </a:xfrm>
          <a:prstGeom prst="rect">
            <a:avLst/>
          </a:prstGeom>
          <a:noFill/>
          <a:ln w="19050">
            <a:solidFill>
              <a:schemeClr val="tx1"/>
            </a:solidFill>
          </a:ln>
        </p:spPr>
        <p:txBody>
          <a:bodyPr wrap="square" rtlCol="0">
            <a:spAutoFit/>
          </a:bodyPr>
          <a:lstStyle/>
          <a:p>
            <a:pPr algn="r"/>
            <a:r>
              <a:rPr lang="en-US" dirty="0">
                <a:latin typeface="Times New Roman" panose="02020603050405020304" pitchFamily="18" charset="0"/>
                <a:cs typeface="Times New Roman" panose="02020603050405020304" pitchFamily="18" charset="0"/>
              </a:rPr>
              <a:t>s</a:t>
            </a:r>
            <a:r>
              <a:rPr lang="en-US" baseline="-25000" dirty="0">
                <a:latin typeface="Times New Roman" panose="02020603050405020304" pitchFamily="18" charset="0"/>
                <a:cs typeface="Times New Roman" panose="02020603050405020304" pitchFamily="18" charset="0"/>
              </a:rPr>
              <a:t>1</a:t>
            </a:r>
            <a:endParaRPr lang="en-US" dirty="0">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80FFF248-68CA-44A2-AE36-6D512484AE2F}"/>
              </a:ext>
            </a:extLst>
          </p:cNvPr>
          <p:cNvSpPr txBox="1"/>
          <p:nvPr/>
        </p:nvSpPr>
        <p:spPr>
          <a:xfrm>
            <a:off x="6279006" y="4626792"/>
            <a:ext cx="409303" cy="369332"/>
          </a:xfrm>
          <a:prstGeom prst="rect">
            <a:avLst/>
          </a:prstGeom>
          <a:noFill/>
          <a:ln w="19050">
            <a:solidFill>
              <a:schemeClr val="tx1"/>
            </a:solidFill>
          </a:ln>
        </p:spPr>
        <p:txBody>
          <a:bodyPr wrap="square" rtlCol="0">
            <a:spAutoFit/>
          </a:bodyPr>
          <a:lstStyle/>
          <a:p>
            <a:pPr algn="r"/>
            <a:r>
              <a:rPr lang="en-US" dirty="0">
                <a:latin typeface="Times New Roman" panose="02020603050405020304" pitchFamily="18" charset="0"/>
                <a:cs typeface="Times New Roman" panose="02020603050405020304" pitchFamily="18" charset="0"/>
              </a:rPr>
              <a:t>s</a:t>
            </a:r>
            <a:r>
              <a:rPr lang="en-US" baseline="-25000" dirty="0">
                <a:latin typeface="Times New Roman" panose="02020603050405020304" pitchFamily="18" charset="0"/>
                <a:cs typeface="Times New Roman" panose="02020603050405020304" pitchFamily="18" charset="0"/>
              </a:rPr>
              <a:t>2</a:t>
            </a:r>
            <a:endParaRPr lang="en-US" dirty="0">
              <a:latin typeface="Times New Roman" panose="02020603050405020304" pitchFamily="18" charset="0"/>
              <a:cs typeface="Times New Roman" panose="02020603050405020304" pitchFamily="18" charset="0"/>
            </a:endParaRPr>
          </a:p>
        </p:txBody>
      </p:sp>
      <p:sp>
        <p:nvSpPr>
          <p:cNvPr id="23" name="TextBox 22">
            <a:extLst>
              <a:ext uri="{FF2B5EF4-FFF2-40B4-BE49-F238E27FC236}">
                <a16:creationId xmlns:a16="http://schemas.microsoft.com/office/drawing/2014/main" id="{DEE4F66C-95A5-45D6-A0DB-EEA9891997B7}"/>
              </a:ext>
            </a:extLst>
          </p:cNvPr>
          <p:cNvSpPr txBox="1"/>
          <p:nvPr/>
        </p:nvSpPr>
        <p:spPr>
          <a:xfrm>
            <a:off x="6932149" y="5439285"/>
            <a:ext cx="409303" cy="369332"/>
          </a:xfrm>
          <a:prstGeom prst="rect">
            <a:avLst/>
          </a:prstGeom>
          <a:noFill/>
          <a:ln w="19050">
            <a:solidFill>
              <a:schemeClr val="tx1"/>
            </a:solidFill>
          </a:ln>
        </p:spPr>
        <p:txBody>
          <a:bodyPr wrap="square" rtlCol="0">
            <a:spAutoFit/>
          </a:bodyPr>
          <a:lstStyle/>
          <a:p>
            <a:pPr algn="r"/>
            <a:r>
              <a:rPr lang="en-US" dirty="0">
                <a:latin typeface="Times New Roman" panose="02020603050405020304" pitchFamily="18" charset="0"/>
                <a:cs typeface="Times New Roman" panose="02020603050405020304" pitchFamily="18" charset="0"/>
              </a:rPr>
              <a:t>s</a:t>
            </a:r>
            <a:r>
              <a:rPr lang="en-US" baseline="-25000" dirty="0">
                <a:latin typeface="Times New Roman" panose="02020603050405020304" pitchFamily="18" charset="0"/>
                <a:cs typeface="Times New Roman" panose="02020603050405020304" pitchFamily="18" charset="0"/>
              </a:rPr>
              <a:t>3</a:t>
            </a:r>
            <a:endParaRPr lang="en-US" dirty="0">
              <a:latin typeface="Times New Roman" panose="02020603050405020304" pitchFamily="18" charset="0"/>
              <a:cs typeface="Times New Roman" panose="02020603050405020304" pitchFamily="18" charset="0"/>
            </a:endParaRPr>
          </a:p>
        </p:txBody>
      </p:sp>
      <p:sp>
        <p:nvSpPr>
          <p:cNvPr id="24" name="TextBox 23">
            <a:extLst>
              <a:ext uri="{FF2B5EF4-FFF2-40B4-BE49-F238E27FC236}">
                <a16:creationId xmlns:a16="http://schemas.microsoft.com/office/drawing/2014/main" id="{A87A8153-C694-4318-8688-20C1839AA810}"/>
              </a:ext>
            </a:extLst>
          </p:cNvPr>
          <p:cNvSpPr txBox="1"/>
          <p:nvPr/>
        </p:nvSpPr>
        <p:spPr>
          <a:xfrm>
            <a:off x="9488113" y="6245555"/>
            <a:ext cx="1544317" cy="369332"/>
          </a:xfrm>
          <a:prstGeom prst="rect">
            <a:avLst/>
          </a:prstGeom>
          <a:noFill/>
        </p:spPr>
        <p:txBody>
          <a:bodyPr wrap="square" rtlCol="0">
            <a:spAutoFit/>
          </a:bodyPr>
          <a:lstStyle/>
          <a:p>
            <a:r>
              <a:rPr lang="en-US" dirty="0"/>
              <a:t>Machine Halts</a:t>
            </a:r>
          </a:p>
        </p:txBody>
      </p:sp>
      <p:sp>
        <p:nvSpPr>
          <p:cNvPr id="25" name="TextBox 24">
            <a:extLst>
              <a:ext uri="{FF2B5EF4-FFF2-40B4-BE49-F238E27FC236}">
                <a16:creationId xmlns:a16="http://schemas.microsoft.com/office/drawing/2014/main" id="{97FD8E10-D909-4469-B86B-98EB7347590A}"/>
              </a:ext>
            </a:extLst>
          </p:cNvPr>
          <p:cNvSpPr txBox="1"/>
          <p:nvPr/>
        </p:nvSpPr>
        <p:spPr>
          <a:xfrm>
            <a:off x="5143992" y="336151"/>
            <a:ext cx="3490683" cy="369332"/>
          </a:xfrm>
          <a:prstGeom prst="rect">
            <a:avLst/>
          </a:prstGeom>
          <a:noFill/>
        </p:spPr>
        <p:txBody>
          <a:bodyPr wrap="square" rtlCol="0">
            <a:spAutoFit/>
          </a:bodyPr>
          <a:lstStyle/>
          <a:p>
            <a:r>
              <a:rPr lang="en-US" dirty="0" err="1"/>
              <a:t>ReadWrite</a:t>
            </a:r>
            <a:r>
              <a:rPr lang="en-US" dirty="0"/>
              <a:t> Head at initial position</a:t>
            </a:r>
          </a:p>
        </p:txBody>
      </p:sp>
      <p:sp>
        <p:nvSpPr>
          <p:cNvPr id="26" name="TextBox 25">
            <a:extLst>
              <a:ext uri="{FF2B5EF4-FFF2-40B4-BE49-F238E27FC236}">
                <a16:creationId xmlns:a16="http://schemas.microsoft.com/office/drawing/2014/main" id="{035133D2-25C9-4FF4-9568-08A8161E3E34}"/>
              </a:ext>
            </a:extLst>
          </p:cNvPr>
          <p:cNvSpPr txBox="1"/>
          <p:nvPr/>
        </p:nvSpPr>
        <p:spPr>
          <a:xfrm>
            <a:off x="2715749" y="6307669"/>
            <a:ext cx="6476274"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Figure: The steps produced by running T on the tape.</a:t>
            </a:r>
          </a:p>
        </p:txBody>
      </p:sp>
      <p:sp>
        <p:nvSpPr>
          <p:cNvPr id="27" name="TextBox 26">
            <a:extLst>
              <a:ext uri="{FF2B5EF4-FFF2-40B4-BE49-F238E27FC236}">
                <a16:creationId xmlns:a16="http://schemas.microsoft.com/office/drawing/2014/main" id="{B31B7485-7DB4-46A5-A000-02E1F16FEDF6}"/>
              </a:ext>
            </a:extLst>
          </p:cNvPr>
          <p:cNvSpPr txBox="1"/>
          <p:nvPr/>
        </p:nvSpPr>
        <p:spPr>
          <a:xfrm>
            <a:off x="289660" y="859470"/>
            <a:ext cx="2204764" cy="4801314"/>
          </a:xfrm>
          <a:prstGeom prst="rect">
            <a:avLst/>
          </a:prstGeom>
          <a:noFill/>
        </p:spPr>
        <p:txBody>
          <a:bodyPr wrap="square">
            <a:spAutoFit/>
          </a:bodyPr>
          <a:lstStyle/>
          <a:p>
            <a:pPr marL="230188" lvl="3"/>
            <a:r>
              <a:rPr lang="en-US" sz="1800" dirty="0">
                <a:solidFill>
                  <a:srgbClr val="0000FF"/>
                </a:solidFill>
                <a:latin typeface="Times New Roman" panose="02020603050405020304" pitchFamily="18" charset="0"/>
                <a:cs typeface="Times New Roman" panose="02020603050405020304" pitchFamily="18" charset="0"/>
              </a:rPr>
              <a:t>(s</a:t>
            </a:r>
            <a:r>
              <a:rPr lang="en-US" sz="1800" baseline="-25000" dirty="0">
                <a:solidFill>
                  <a:srgbClr val="0000FF"/>
                </a:solidFill>
                <a:latin typeface="Times New Roman" panose="02020603050405020304" pitchFamily="18" charset="0"/>
                <a:cs typeface="Times New Roman" panose="02020603050405020304" pitchFamily="18" charset="0"/>
              </a:rPr>
              <a:t>0</a:t>
            </a:r>
            <a:r>
              <a:rPr lang="en-US" sz="1800" dirty="0">
                <a:solidFill>
                  <a:srgbClr val="0000FF"/>
                </a:solidFill>
                <a:latin typeface="Times New Roman" panose="02020603050405020304" pitchFamily="18" charset="0"/>
                <a:cs typeface="Times New Roman" panose="02020603050405020304" pitchFamily="18" charset="0"/>
              </a:rPr>
              <a:t>, 0, s</a:t>
            </a:r>
            <a:r>
              <a:rPr lang="en-US" sz="1800" baseline="-25000" dirty="0">
                <a:solidFill>
                  <a:srgbClr val="0000FF"/>
                </a:solidFill>
                <a:latin typeface="Times New Roman" panose="02020603050405020304" pitchFamily="18" charset="0"/>
                <a:cs typeface="Times New Roman" panose="02020603050405020304" pitchFamily="18" charset="0"/>
              </a:rPr>
              <a:t>0</a:t>
            </a:r>
            <a:r>
              <a:rPr lang="en-US" sz="1800" dirty="0">
                <a:solidFill>
                  <a:srgbClr val="0000FF"/>
                </a:solidFill>
                <a:latin typeface="Times New Roman" panose="02020603050405020304" pitchFamily="18" charset="0"/>
                <a:cs typeface="Times New Roman" panose="02020603050405020304" pitchFamily="18" charset="0"/>
              </a:rPr>
              <a:t>, 0, R), </a:t>
            </a:r>
          </a:p>
          <a:p>
            <a:pPr marL="230188" lvl="3"/>
            <a:r>
              <a:rPr lang="en-US" sz="1800" dirty="0">
                <a:solidFill>
                  <a:srgbClr val="0000FF"/>
                </a:solidFill>
                <a:latin typeface="Times New Roman" panose="02020603050405020304" pitchFamily="18" charset="0"/>
                <a:cs typeface="Times New Roman" panose="02020603050405020304" pitchFamily="18" charset="0"/>
              </a:rPr>
              <a:t>(s</a:t>
            </a:r>
            <a:r>
              <a:rPr lang="en-US" sz="1800" baseline="-25000" dirty="0">
                <a:solidFill>
                  <a:srgbClr val="0000FF"/>
                </a:solidFill>
                <a:latin typeface="Times New Roman" panose="02020603050405020304" pitchFamily="18" charset="0"/>
                <a:cs typeface="Times New Roman" panose="02020603050405020304" pitchFamily="18" charset="0"/>
              </a:rPr>
              <a:t>0</a:t>
            </a:r>
            <a:r>
              <a:rPr lang="en-US" sz="1800" dirty="0">
                <a:solidFill>
                  <a:srgbClr val="0000FF"/>
                </a:solidFill>
                <a:latin typeface="Times New Roman" panose="02020603050405020304" pitchFamily="18" charset="0"/>
                <a:cs typeface="Times New Roman" panose="02020603050405020304" pitchFamily="18" charset="0"/>
              </a:rPr>
              <a:t>, 1, s</a:t>
            </a:r>
            <a:r>
              <a:rPr lang="en-US" sz="1800" baseline="-25000" dirty="0">
                <a:solidFill>
                  <a:srgbClr val="0000FF"/>
                </a:solidFill>
                <a:latin typeface="Times New Roman" panose="02020603050405020304" pitchFamily="18" charset="0"/>
                <a:cs typeface="Times New Roman" panose="02020603050405020304" pitchFamily="18" charset="0"/>
              </a:rPr>
              <a:t>1</a:t>
            </a:r>
            <a:r>
              <a:rPr lang="en-US" sz="1800" dirty="0">
                <a:solidFill>
                  <a:srgbClr val="0000FF"/>
                </a:solidFill>
                <a:latin typeface="Times New Roman" panose="02020603050405020304" pitchFamily="18" charset="0"/>
                <a:cs typeface="Times New Roman" panose="02020603050405020304" pitchFamily="18" charset="0"/>
              </a:rPr>
              <a:t>, 1, R), </a:t>
            </a:r>
          </a:p>
          <a:p>
            <a:pPr marL="230188" lvl="3"/>
            <a:r>
              <a:rPr lang="en-US" sz="1800" dirty="0">
                <a:solidFill>
                  <a:srgbClr val="0000FF"/>
                </a:solidFill>
                <a:latin typeface="Times New Roman" panose="02020603050405020304" pitchFamily="18" charset="0"/>
                <a:cs typeface="Times New Roman" panose="02020603050405020304" pitchFamily="18" charset="0"/>
              </a:rPr>
              <a:t>(s</a:t>
            </a:r>
            <a:r>
              <a:rPr lang="en-US" sz="1800" baseline="-25000" dirty="0">
                <a:solidFill>
                  <a:srgbClr val="0000FF"/>
                </a:solidFill>
                <a:latin typeface="Times New Roman" panose="02020603050405020304" pitchFamily="18" charset="0"/>
                <a:cs typeface="Times New Roman" panose="02020603050405020304" pitchFamily="18" charset="0"/>
              </a:rPr>
              <a:t>0</a:t>
            </a:r>
            <a:r>
              <a:rPr lang="en-US" sz="1800" dirty="0">
                <a:solidFill>
                  <a:srgbClr val="0000FF"/>
                </a:solidFill>
                <a:latin typeface="Times New Roman" panose="02020603050405020304" pitchFamily="18" charset="0"/>
                <a:cs typeface="Times New Roman" panose="02020603050405020304" pitchFamily="18" charset="0"/>
              </a:rPr>
              <a:t>, B, s</a:t>
            </a:r>
            <a:r>
              <a:rPr lang="en-US" sz="1800" baseline="-25000" dirty="0">
                <a:solidFill>
                  <a:srgbClr val="0000FF"/>
                </a:solidFill>
                <a:latin typeface="Times New Roman" panose="02020603050405020304" pitchFamily="18" charset="0"/>
                <a:cs typeface="Times New Roman" panose="02020603050405020304" pitchFamily="18" charset="0"/>
              </a:rPr>
              <a:t>3</a:t>
            </a:r>
            <a:r>
              <a:rPr lang="en-US" sz="1800" dirty="0">
                <a:solidFill>
                  <a:srgbClr val="0000FF"/>
                </a:solidFill>
                <a:latin typeface="Times New Roman" panose="02020603050405020304" pitchFamily="18" charset="0"/>
                <a:cs typeface="Times New Roman" panose="02020603050405020304" pitchFamily="18" charset="0"/>
              </a:rPr>
              <a:t>, B, R), </a:t>
            </a:r>
          </a:p>
          <a:p>
            <a:pPr marL="230188" lvl="3"/>
            <a:r>
              <a:rPr lang="en-US" sz="1800" dirty="0">
                <a:solidFill>
                  <a:srgbClr val="0000FF"/>
                </a:solidFill>
                <a:latin typeface="Times New Roman" panose="02020603050405020304" pitchFamily="18" charset="0"/>
                <a:cs typeface="Times New Roman" panose="02020603050405020304" pitchFamily="18" charset="0"/>
              </a:rPr>
              <a:t>(s</a:t>
            </a:r>
            <a:r>
              <a:rPr lang="en-US" sz="1800" baseline="-25000" dirty="0">
                <a:solidFill>
                  <a:srgbClr val="0000FF"/>
                </a:solidFill>
                <a:latin typeface="Times New Roman" panose="02020603050405020304" pitchFamily="18" charset="0"/>
                <a:cs typeface="Times New Roman" panose="02020603050405020304" pitchFamily="18" charset="0"/>
              </a:rPr>
              <a:t>1</a:t>
            </a:r>
            <a:r>
              <a:rPr lang="en-US" sz="1800" dirty="0">
                <a:solidFill>
                  <a:srgbClr val="0000FF"/>
                </a:solidFill>
                <a:latin typeface="Times New Roman" panose="02020603050405020304" pitchFamily="18" charset="0"/>
                <a:cs typeface="Times New Roman" panose="02020603050405020304" pitchFamily="18" charset="0"/>
              </a:rPr>
              <a:t>, 0, s</a:t>
            </a:r>
            <a:r>
              <a:rPr lang="en-US" sz="1800" baseline="-25000" dirty="0">
                <a:solidFill>
                  <a:srgbClr val="0000FF"/>
                </a:solidFill>
                <a:latin typeface="Times New Roman" panose="02020603050405020304" pitchFamily="18" charset="0"/>
                <a:cs typeface="Times New Roman" panose="02020603050405020304" pitchFamily="18" charset="0"/>
              </a:rPr>
              <a:t>0</a:t>
            </a:r>
            <a:r>
              <a:rPr lang="en-US" sz="1800" dirty="0">
                <a:solidFill>
                  <a:srgbClr val="0000FF"/>
                </a:solidFill>
                <a:latin typeface="Times New Roman" panose="02020603050405020304" pitchFamily="18" charset="0"/>
                <a:cs typeface="Times New Roman" panose="02020603050405020304" pitchFamily="18" charset="0"/>
              </a:rPr>
              <a:t>, 0, R), </a:t>
            </a:r>
          </a:p>
          <a:p>
            <a:pPr marL="230188" lvl="3"/>
            <a:r>
              <a:rPr lang="en-US" sz="1800" dirty="0">
                <a:solidFill>
                  <a:srgbClr val="0000FF"/>
                </a:solidFill>
                <a:latin typeface="Times New Roman" panose="02020603050405020304" pitchFamily="18" charset="0"/>
                <a:cs typeface="Times New Roman" panose="02020603050405020304" pitchFamily="18" charset="0"/>
              </a:rPr>
              <a:t>(s</a:t>
            </a:r>
            <a:r>
              <a:rPr lang="en-US" sz="1800" baseline="-25000" dirty="0">
                <a:solidFill>
                  <a:srgbClr val="0000FF"/>
                </a:solidFill>
                <a:latin typeface="Times New Roman" panose="02020603050405020304" pitchFamily="18" charset="0"/>
                <a:cs typeface="Times New Roman" panose="02020603050405020304" pitchFamily="18" charset="0"/>
              </a:rPr>
              <a:t>1</a:t>
            </a:r>
            <a:r>
              <a:rPr lang="en-US" sz="1800" dirty="0">
                <a:solidFill>
                  <a:srgbClr val="0000FF"/>
                </a:solidFill>
                <a:latin typeface="Times New Roman" panose="02020603050405020304" pitchFamily="18" charset="0"/>
                <a:cs typeface="Times New Roman" panose="02020603050405020304" pitchFamily="18" charset="0"/>
              </a:rPr>
              <a:t>, 1, s</a:t>
            </a:r>
            <a:r>
              <a:rPr lang="en-US" sz="1800" baseline="-25000" dirty="0">
                <a:solidFill>
                  <a:srgbClr val="0000FF"/>
                </a:solidFill>
                <a:latin typeface="Times New Roman" panose="02020603050405020304" pitchFamily="18" charset="0"/>
                <a:cs typeface="Times New Roman" panose="02020603050405020304" pitchFamily="18" charset="0"/>
              </a:rPr>
              <a:t>2</a:t>
            </a:r>
            <a:r>
              <a:rPr lang="en-US" sz="1800" dirty="0">
                <a:solidFill>
                  <a:srgbClr val="0000FF"/>
                </a:solidFill>
                <a:latin typeface="Times New Roman" panose="02020603050405020304" pitchFamily="18" charset="0"/>
                <a:cs typeface="Times New Roman" panose="02020603050405020304" pitchFamily="18" charset="0"/>
              </a:rPr>
              <a:t>, 0, L), </a:t>
            </a:r>
          </a:p>
          <a:p>
            <a:pPr marL="230188" lvl="3"/>
            <a:r>
              <a:rPr lang="en-US" sz="1800" dirty="0">
                <a:solidFill>
                  <a:srgbClr val="0000FF"/>
                </a:solidFill>
                <a:latin typeface="Times New Roman" panose="02020603050405020304" pitchFamily="18" charset="0"/>
                <a:cs typeface="Times New Roman" panose="02020603050405020304" pitchFamily="18" charset="0"/>
              </a:rPr>
              <a:t>(s</a:t>
            </a:r>
            <a:r>
              <a:rPr lang="en-US" sz="1800" baseline="-25000" dirty="0">
                <a:solidFill>
                  <a:srgbClr val="0000FF"/>
                </a:solidFill>
                <a:latin typeface="Times New Roman" panose="02020603050405020304" pitchFamily="18" charset="0"/>
                <a:cs typeface="Times New Roman" panose="02020603050405020304" pitchFamily="18" charset="0"/>
              </a:rPr>
              <a:t>1</a:t>
            </a:r>
            <a:r>
              <a:rPr lang="en-US" sz="1800" dirty="0">
                <a:solidFill>
                  <a:srgbClr val="0000FF"/>
                </a:solidFill>
                <a:latin typeface="Times New Roman" panose="02020603050405020304" pitchFamily="18" charset="0"/>
                <a:cs typeface="Times New Roman" panose="02020603050405020304" pitchFamily="18" charset="0"/>
              </a:rPr>
              <a:t>, B, s</a:t>
            </a:r>
            <a:r>
              <a:rPr lang="en-US" sz="1800" baseline="-25000" dirty="0">
                <a:solidFill>
                  <a:srgbClr val="0000FF"/>
                </a:solidFill>
                <a:latin typeface="Times New Roman" panose="02020603050405020304" pitchFamily="18" charset="0"/>
                <a:cs typeface="Times New Roman" panose="02020603050405020304" pitchFamily="18" charset="0"/>
              </a:rPr>
              <a:t>3</a:t>
            </a:r>
            <a:r>
              <a:rPr lang="en-US" sz="1800" dirty="0">
                <a:solidFill>
                  <a:srgbClr val="0000FF"/>
                </a:solidFill>
                <a:latin typeface="Times New Roman" panose="02020603050405020304" pitchFamily="18" charset="0"/>
                <a:cs typeface="Times New Roman" panose="02020603050405020304" pitchFamily="18" charset="0"/>
              </a:rPr>
              <a:t>, B, R), </a:t>
            </a:r>
          </a:p>
          <a:p>
            <a:pPr marL="230188" lvl="3"/>
            <a:r>
              <a:rPr lang="en-US" sz="1800" dirty="0">
                <a:solidFill>
                  <a:srgbClr val="0000FF"/>
                </a:solidFill>
                <a:latin typeface="Times New Roman" panose="02020603050405020304" pitchFamily="18" charset="0"/>
                <a:cs typeface="Times New Roman" panose="02020603050405020304" pitchFamily="18" charset="0"/>
              </a:rPr>
              <a:t>(s</a:t>
            </a:r>
            <a:r>
              <a:rPr lang="en-US" sz="1800" baseline="-25000" dirty="0">
                <a:solidFill>
                  <a:srgbClr val="0000FF"/>
                </a:solidFill>
                <a:latin typeface="Times New Roman" panose="02020603050405020304" pitchFamily="18" charset="0"/>
                <a:cs typeface="Times New Roman" panose="02020603050405020304" pitchFamily="18" charset="0"/>
              </a:rPr>
              <a:t>2</a:t>
            </a:r>
            <a:r>
              <a:rPr lang="en-US" sz="1800" dirty="0">
                <a:solidFill>
                  <a:srgbClr val="0000FF"/>
                </a:solidFill>
                <a:latin typeface="Times New Roman" panose="02020603050405020304" pitchFamily="18" charset="0"/>
                <a:cs typeface="Times New Roman" panose="02020603050405020304" pitchFamily="18" charset="0"/>
              </a:rPr>
              <a:t>, 1, s</a:t>
            </a:r>
            <a:r>
              <a:rPr lang="en-US" sz="1800" baseline="-25000" dirty="0">
                <a:solidFill>
                  <a:srgbClr val="0000FF"/>
                </a:solidFill>
                <a:latin typeface="Times New Roman" panose="02020603050405020304" pitchFamily="18" charset="0"/>
                <a:cs typeface="Times New Roman" panose="02020603050405020304" pitchFamily="18" charset="0"/>
              </a:rPr>
              <a:t>3</a:t>
            </a:r>
            <a:r>
              <a:rPr lang="en-US" sz="1800" dirty="0">
                <a:solidFill>
                  <a:srgbClr val="0000FF"/>
                </a:solidFill>
                <a:latin typeface="Times New Roman" panose="02020603050405020304" pitchFamily="18" charset="0"/>
                <a:cs typeface="Times New Roman" panose="02020603050405020304" pitchFamily="18" charset="0"/>
              </a:rPr>
              <a:t>, 0, R)</a:t>
            </a:r>
          </a:p>
          <a:p>
            <a:pPr marL="230188" lvl="3"/>
            <a:r>
              <a:rPr lang="en-US" b="1" dirty="0">
                <a:latin typeface="Times New Roman" panose="02020603050405020304" pitchFamily="18" charset="0"/>
                <a:cs typeface="Times New Roman" panose="02020603050405020304" pitchFamily="18" charset="0"/>
              </a:rPr>
              <a:t>Erase the first </a:t>
            </a:r>
          </a:p>
          <a:p>
            <a:pPr marL="230188" lvl="3"/>
            <a:r>
              <a:rPr lang="en-US" sz="1800" b="1" dirty="0">
                <a:latin typeface="Times New Roman" panose="02020603050405020304" pitchFamily="18" charset="0"/>
                <a:cs typeface="Times New Roman" panose="02020603050405020304" pitchFamily="18" charset="0"/>
              </a:rPr>
              <a:t>11 to 00 only.</a:t>
            </a:r>
          </a:p>
          <a:p>
            <a:pPr marL="230188" lvl="3"/>
            <a:endParaRPr lang="en-US" dirty="0">
              <a:latin typeface="Times New Roman" panose="02020603050405020304" pitchFamily="18" charset="0"/>
              <a:cs typeface="Times New Roman" panose="02020603050405020304" pitchFamily="18" charset="0"/>
            </a:endParaRPr>
          </a:p>
          <a:p>
            <a:pPr marL="230188" lvl="3"/>
            <a:r>
              <a:rPr lang="en-US" dirty="0">
                <a:latin typeface="Times New Roman" panose="02020603050405020304" pitchFamily="18" charset="0"/>
                <a:cs typeface="Times New Roman" panose="02020603050405020304" pitchFamily="18" charset="0"/>
              </a:rPr>
              <a:t>Add:</a:t>
            </a:r>
          </a:p>
          <a:p>
            <a:pPr marL="230188" lvl="3"/>
            <a:r>
              <a:rPr lang="en-US" dirty="0">
                <a:solidFill>
                  <a:srgbClr val="FF0000"/>
                </a:solidFill>
                <a:latin typeface="Times New Roman" panose="02020603050405020304" pitchFamily="18" charset="0"/>
                <a:cs typeface="Times New Roman" panose="02020603050405020304" pitchFamily="18" charset="0"/>
              </a:rPr>
              <a:t>(s</a:t>
            </a:r>
            <a:r>
              <a:rPr lang="en-US" baseline="-25000" dirty="0">
                <a:solidFill>
                  <a:srgbClr val="FF0000"/>
                </a:solidFill>
                <a:latin typeface="Times New Roman" panose="02020603050405020304" pitchFamily="18" charset="0"/>
                <a:cs typeface="Times New Roman" panose="02020603050405020304" pitchFamily="18" charset="0"/>
              </a:rPr>
              <a:t>3</a:t>
            </a:r>
            <a:r>
              <a:rPr lang="en-US" dirty="0">
                <a:solidFill>
                  <a:srgbClr val="FF0000"/>
                </a:solidFill>
                <a:latin typeface="Times New Roman" panose="02020603050405020304" pitchFamily="18" charset="0"/>
                <a:cs typeface="Times New Roman" panose="02020603050405020304" pitchFamily="18" charset="0"/>
              </a:rPr>
              <a:t>, B, s</a:t>
            </a:r>
            <a:r>
              <a:rPr lang="en-US" baseline="-25000" dirty="0">
                <a:solidFill>
                  <a:srgbClr val="FF0000"/>
                </a:solidFill>
                <a:latin typeface="Times New Roman" panose="02020603050405020304" pitchFamily="18" charset="0"/>
                <a:cs typeface="Times New Roman" panose="02020603050405020304" pitchFamily="18" charset="0"/>
              </a:rPr>
              <a:t>3</a:t>
            </a:r>
            <a:r>
              <a:rPr lang="en-US" dirty="0">
                <a:solidFill>
                  <a:srgbClr val="FF0000"/>
                </a:solidFill>
                <a:latin typeface="Times New Roman" panose="02020603050405020304" pitchFamily="18" charset="0"/>
                <a:cs typeface="Times New Roman" panose="02020603050405020304" pitchFamily="18" charset="0"/>
              </a:rPr>
              <a:t>, B, R)</a:t>
            </a:r>
          </a:p>
          <a:p>
            <a:pPr marL="230188" lvl="3"/>
            <a:r>
              <a:rPr lang="en-US" dirty="0">
                <a:solidFill>
                  <a:srgbClr val="FF0000"/>
                </a:solidFill>
                <a:latin typeface="Times New Roman" panose="02020603050405020304" pitchFamily="18" charset="0"/>
                <a:cs typeface="Times New Roman" panose="02020603050405020304" pitchFamily="18" charset="0"/>
              </a:rPr>
              <a:t>(s</a:t>
            </a:r>
            <a:r>
              <a:rPr lang="en-US" baseline="-25000" dirty="0">
                <a:solidFill>
                  <a:srgbClr val="FF0000"/>
                </a:solidFill>
                <a:latin typeface="Times New Roman" panose="02020603050405020304" pitchFamily="18" charset="0"/>
                <a:cs typeface="Times New Roman" panose="02020603050405020304" pitchFamily="18" charset="0"/>
              </a:rPr>
              <a:t>3</a:t>
            </a:r>
            <a:r>
              <a:rPr lang="en-US" dirty="0">
                <a:solidFill>
                  <a:srgbClr val="FF0000"/>
                </a:solidFill>
                <a:latin typeface="Times New Roman" panose="02020603050405020304" pitchFamily="18" charset="0"/>
                <a:cs typeface="Times New Roman" panose="02020603050405020304" pitchFamily="18" charset="0"/>
              </a:rPr>
              <a:t>, 0, s</a:t>
            </a:r>
            <a:r>
              <a:rPr lang="en-US" baseline="-25000" dirty="0">
                <a:solidFill>
                  <a:srgbClr val="FF0000"/>
                </a:solidFill>
                <a:latin typeface="Times New Roman" panose="02020603050405020304" pitchFamily="18" charset="0"/>
                <a:cs typeface="Times New Roman" panose="02020603050405020304" pitchFamily="18" charset="0"/>
              </a:rPr>
              <a:t>0</a:t>
            </a:r>
            <a:r>
              <a:rPr lang="en-US" dirty="0">
                <a:solidFill>
                  <a:srgbClr val="FF0000"/>
                </a:solidFill>
                <a:latin typeface="Times New Roman" panose="02020603050405020304" pitchFamily="18" charset="0"/>
                <a:cs typeface="Times New Roman" panose="02020603050405020304" pitchFamily="18" charset="0"/>
              </a:rPr>
              <a:t>, 0, R)</a:t>
            </a:r>
          </a:p>
          <a:p>
            <a:pPr marL="230188" lvl="3"/>
            <a:r>
              <a:rPr lang="en-US" dirty="0">
                <a:solidFill>
                  <a:srgbClr val="FF0000"/>
                </a:solidFill>
                <a:latin typeface="Times New Roman" panose="02020603050405020304" pitchFamily="18" charset="0"/>
                <a:cs typeface="Times New Roman" panose="02020603050405020304" pitchFamily="18" charset="0"/>
              </a:rPr>
              <a:t>(s</a:t>
            </a:r>
            <a:r>
              <a:rPr lang="en-US" baseline="-25000" dirty="0">
                <a:solidFill>
                  <a:srgbClr val="FF0000"/>
                </a:solidFill>
                <a:latin typeface="Times New Roman" panose="02020603050405020304" pitchFamily="18" charset="0"/>
                <a:cs typeface="Times New Roman" panose="02020603050405020304" pitchFamily="18" charset="0"/>
              </a:rPr>
              <a:t>3</a:t>
            </a:r>
            <a:r>
              <a:rPr lang="en-US" dirty="0">
                <a:solidFill>
                  <a:srgbClr val="FF0000"/>
                </a:solidFill>
                <a:latin typeface="Times New Roman" panose="02020603050405020304" pitchFamily="18" charset="0"/>
                <a:cs typeface="Times New Roman" panose="02020603050405020304" pitchFamily="18" charset="0"/>
              </a:rPr>
              <a:t>, 1, s</a:t>
            </a:r>
            <a:r>
              <a:rPr lang="en-US" baseline="-25000" dirty="0">
                <a:solidFill>
                  <a:srgbClr val="FF0000"/>
                </a:solidFill>
                <a:latin typeface="Times New Roman" panose="02020603050405020304" pitchFamily="18" charset="0"/>
                <a:cs typeface="Times New Roman" panose="02020603050405020304" pitchFamily="18" charset="0"/>
              </a:rPr>
              <a:t>1</a:t>
            </a:r>
            <a:r>
              <a:rPr lang="en-US" dirty="0">
                <a:solidFill>
                  <a:srgbClr val="FF0000"/>
                </a:solidFill>
                <a:latin typeface="Times New Roman" panose="02020603050405020304" pitchFamily="18" charset="0"/>
                <a:cs typeface="Times New Roman" panose="02020603050405020304" pitchFamily="18" charset="0"/>
              </a:rPr>
              <a:t>, 1, R)</a:t>
            </a:r>
          </a:p>
          <a:p>
            <a:pPr marL="230188" lvl="3"/>
            <a:r>
              <a:rPr lang="en-US" dirty="0">
                <a:latin typeface="Times New Roman" panose="02020603050405020304" pitchFamily="18" charset="0"/>
                <a:cs typeface="Times New Roman" panose="02020603050405020304" pitchFamily="18" charset="0"/>
              </a:rPr>
              <a:t>Erase all the even pairs of 1s to 0 between B’s only </a:t>
            </a: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45380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DED5DE6C-2F00-427A-BDB4-904D6607FCAA}"/>
                  </a:ext>
                </a:extLst>
              </p:cNvPr>
              <p:cNvSpPr/>
              <p:nvPr/>
            </p:nvSpPr>
            <p:spPr>
              <a:xfrm>
                <a:off x="1260565" y="851371"/>
                <a:ext cx="9259389" cy="5678478"/>
              </a:xfrm>
              <a:prstGeom prst="rect">
                <a:avLst/>
              </a:prstGeom>
            </p:spPr>
            <p:txBody>
              <a:bodyPr wrap="square">
                <a:spAutoFit/>
              </a:bodyPr>
              <a:lstStyle/>
              <a:p>
                <a:pPr>
                  <a:spcAft>
                    <a:spcPts val="1800"/>
                  </a:spcAft>
                </a:pPr>
                <a:r>
                  <a:rPr lang="en-US" sz="2600" dirty="0">
                    <a:highlight>
                      <a:srgbClr val="FFFF00"/>
                    </a:highlight>
                    <a:cs typeface="Times New Roman" panose="02020603050405020304" pitchFamily="18" charset="0"/>
                  </a:rPr>
                  <a:t>Turing Machine</a:t>
                </a:r>
              </a:p>
              <a:p>
                <a:pPr marL="461963"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Let V be a subset of an alphabet </a:t>
                </a:r>
                <a14:m>
                  <m:oMath xmlns:m="http://schemas.openxmlformats.org/officeDocument/2006/math">
                    <m:r>
                      <a:rPr lang="en-US" sz="2400" i="1" dirty="0">
                        <a:latin typeface="Cambria Math" panose="02040503050406030204" pitchFamily="18" charset="0"/>
                        <a:cs typeface="Times New Roman" panose="02020603050405020304" pitchFamily="18" charset="0"/>
                      </a:rPr>
                      <m:t>∑</m:t>
                    </m:r>
                  </m:oMath>
                </a14:m>
                <a:r>
                  <a:rPr lang="en-US" sz="2400" dirty="0">
                    <a:latin typeface="Times New Roman" panose="02020603050405020304" pitchFamily="18" charset="0"/>
                    <a:cs typeface="Times New Roman" panose="02020603050405020304" pitchFamily="18" charset="0"/>
                  </a:rPr>
                  <a:t>.    </a:t>
                </a:r>
              </a:p>
              <a:p>
                <a:pPr marL="461963"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Recognition: A Turing machine T = &lt; S, </a:t>
                </a:r>
                <a14:m>
                  <m:oMath xmlns:m="http://schemas.openxmlformats.org/officeDocument/2006/math">
                    <m:r>
                      <a:rPr lang="en-US" sz="2400" i="1" dirty="0" smtClean="0">
                        <a:latin typeface="Cambria Math" panose="02040503050406030204" pitchFamily="18" charset="0"/>
                        <a:cs typeface="Times New Roman" panose="02020603050405020304" pitchFamily="18" charset="0"/>
                      </a:rPr>
                      <m:t>∑</m:t>
                    </m:r>
                  </m:oMath>
                </a14:m>
                <a:r>
                  <a:rPr lang="en-US" sz="2400" dirty="0">
                    <a:latin typeface="Times New Roman" panose="02020603050405020304" pitchFamily="18" charset="0"/>
                    <a:cs typeface="Times New Roman" panose="02020603050405020304" pitchFamily="18" charset="0"/>
                  </a:rPr>
                  <a:t>, </a:t>
                </a:r>
                <a14:m>
                  <m:oMath xmlns:m="http://schemas.openxmlformats.org/officeDocument/2006/math">
                    <m:r>
                      <a:rPr lang="en-US" sz="2400" i="1" dirty="0" smtClean="0">
                        <a:latin typeface="Cambria Math" panose="02040503050406030204" pitchFamily="18" charset="0"/>
                        <a:ea typeface="Cambria Math" panose="02040503050406030204" pitchFamily="18" charset="0"/>
                        <a:cs typeface="Times New Roman" panose="02020603050405020304" pitchFamily="18" charset="0"/>
                      </a:rPr>
                      <m:t>𝛿</m:t>
                    </m:r>
                  </m:oMath>
                </a14:m>
                <a:r>
                  <a:rPr lang="en-US" sz="2400" dirty="0">
                    <a:latin typeface="Times New Roman" panose="02020603050405020304" pitchFamily="18" charset="0"/>
                    <a:cs typeface="Times New Roman" panose="02020603050405020304" pitchFamily="18" charset="0"/>
                  </a:rPr>
                  <a:t>, s</a:t>
                </a:r>
                <a:r>
                  <a:rPr lang="en-US" sz="2400" baseline="-25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 &gt; </a:t>
                </a:r>
                <a:r>
                  <a:rPr lang="en-US" sz="2400" dirty="0">
                    <a:solidFill>
                      <a:srgbClr val="0000FF"/>
                    </a:solidFill>
                    <a:latin typeface="Times New Roman" panose="02020603050405020304" pitchFamily="18" charset="0"/>
                    <a:cs typeface="Times New Roman" panose="02020603050405020304" pitchFamily="18" charset="0"/>
                  </a:rPr>
                  <a:t>recognizes a string x in V* </a:t>
                </a:r>
                <a:r>
                  <a:rPr lang="en-US" sz="2400" dirty="0">
                    <a:latin typeface="Times New Roman" panose="02020603050405020304" pitchFamily="18" charset="0"/>
                    <a:cs typeface="Times New Roman" panose="02020603050405020304" pitchFamily="18" charset="0"/>
                  </a:rPr>
                  <a:t>if, and only if  T starting in the initial position when x is written on the tape, halts in a final state. </a:t>
                </a:r>
              </a:p>
              <a:p>
                <a:pPr marL="461963" indent="-461963">
                  <a:spcAft>
                    <a:spcPts val="12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 is said to </a:t>
                </a:r>
                <a:r>
                  <a:rPr lang="en-US" sz="2400" dirty="0">
                    <a:solidFill>
                      <a:srgbClr val="0000FF"/>
                    </a:solidFill>
                    <a:latin typeface="Times New Roman" panose="02020603050405020304" pitchFamily="18" charset="0"/>
                    <a:cs typeface="Times New Roman" panose="02020603050405020304" pitchFamily="18" charset="0"/>
                  </a:rPr>
                  <a:t>recognize a subset A of V* </a:t>
                </a:r>
                <a:r>
                  <a:rPr lang="en-US" sz="2400" dirty="0">
                    <a:latin typeface="Times New Roman" panose="02020603050405020304" pitchFamily="18" charset="0"/>
                    <a:cs typeface="Times New Roman" panose="02020603050405020304" pitchFamily="18" charset="0"/>
                  </a:rPr>
                  <a:t>if x is recognized by T if and only if x belongs to A. </a:t>
                </a:r>
              </a:p>
              <a:p>
                <a:pPr marL="461963"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 A Turing machine T = &lt; S, </a:t>
                </a:r>
                <a14:m>
                  <m:oMath xmlns:m="http://schemas.openxmlformats.org/officeDocument/2006/math">
                    <m:r>
                      <a:rPr lang="en-US" sz="2400" i="1" dirty="0">
                        <a:latin typeface="Cambria Math" panose="02040503050406030204" pitchFamily="18" charset="0"/>
                        <a:cs typeface="Times New Roman" panose="02020603050405020304" pitchFamily="18" charset="0"/>
                      </a:rPr>
                      <m:t>∑</m:t>
                    </m:r>
                  </m:oMath>
                </a14:m>
                <a:r>
                  <a:rPr lang="en-US" sz="2400" dirty="0">
                    <a:latin typeface="Times New Roman" panose="02020603050405020304" pitchFamily="18" charset="0"/>
                    <a:cs typeface="Times New Roman" panose="02020603050405020304" pitchFamily="18" charset="0"/>
                  </a:rPr>
                  <a:t>, </a:t>
                </a:r>
                <a14:m>
                  <m:oMath xmlns:m="http://schemas.openxmlformats.org/officeDocument/2006/math">
                    <m:r>
                      <a:rPr lang="en-US" sz="2400" i="1" dirty="0">
                        <a:latin typeface="Cambria Math" panose="02040503050406030204" pitchFamily="18" charset="0"/>
                        <a:ea typeface="Cambria Math" panose="02040503050406030204" pitchFamily="18" charset="0"/>
                        <a:cs typeface="Times New Roman" panose="02020603050405020304" pitchFamily="18" charset="0"/>
                      </a:rPr>
                      <m:t>𝛿</m:t>
                    </m:r>
                  </m:oMath>
                </a14:m>
                <a:r>
                  <a:rPr lang="en-US" sz="2400" dirty="0">
                    <a:latin typeface="Times New Roman" panose="02020603050405020304" pitchFamily="18" charset="0"/>
                    <a:cs typeface="Times New Roman" panose="02020603050405020304" pitchFamily="18" charset="0"/>
                  </a:rPr>
                  <a:t>, s</a:t>
                </a:r>
                <a:r>
                  <a:rPr lang="en-US" sz="2400" baseline="-25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 &gt;  is said to be </a:t>
                </a:r>
                <a:r>
                  <a:rPr lang="en-US" sz="2400" dirty="0">
                    <a:solidFill>
                      <a:srgbClr val="0000FF"/>
                    </a:solidFill>
                    <a:latin typeface="Times New Roman" panose="02020603050405020304" pitchFamily="18" charset="0"/>
                    <a:cs typeface="Times New Roman" panose="02020603050405020304" pitchFamily="18" charset="0"/>
                  </a:rPr>
                  <a:t>nondeterministic</a:t>
                </a:r>
                <a:r>
                  <a:rPr lang="en-US" sz="2400" dirty="0">
                    <a:latin typeface="Times New Roman" panose="02020603050405020304" pitchFamily="18" charset="0"/>
                    <a:cs typeface="Times New Roman" panose="02020603050405020304" pitchFamily="18" charset="0"/>
                  </a:rPr>
                  <a:t>, if </a:t>
                </a:r>
                <a14:m>
                  <m:oMath xmlns:m="http://schemas.openxmlformats.org/officeDocument/2006/math">
                    <m:r>
                      <a:rPr lang="en-US" sz="2400" i="1" dirty="0">
                        <a:latin typeface="Cambria Math" panose="02040503050406030204" pitchFamily="18" charset="0"/>
                        <a:ea typeface="Cambria Math" panose="02040503050406030204" pitchFamily="18" charset="0"/>
                        <a:cs typeface="Times New Roman" panose="02020603050405020304" pitchFamily="18" charset="0"/>
                      </a:rPr>
                      <m:t>𝛿</m:t>
                    </m:r>
                  </m:oMath>
                </a14:m>
                <a:r>
                  <a:rPr lang="en-US" sz="2400" dirty="0">
                    <a:latin typeface="Times New Roman" panose="02020603050405020304" pitchFamily="18" charset="0"/>
                    <a:cs typeface="Times New Roman" panose="02020603050405020304" pitchFamily="18" charset="0"/>
                  </a:rPr>
                  <a:t> is </a:t>
                </a:r>
                <a:r>
                  <a:rPr lang="en-US" sz="2400" dirty="0">
                    <a:solidFill>
                      <a:srgbClr val="0000FF"/>
                    </a:solidFill>
                    <a:latin typeface="Times New Roman" panose="02020603050405020304" pitchFamily="18" charset="0"/>
                    <a:cs typeface="Times New Roman" panose="02020603050405020304" pitchFamily="18" charset="0"/>
                  </a:rPr>
                  <a:t>a relation </a:t>
                </a:r>
                <a:r>
                  <a:rPr lang="en-US" sz="2400" dirty="0">
                    <a:latin typeface="Times New Roman" panose="02020603050405020304" pitchFamily="18" charset="0"/>
                    <a:cs typeface="Times New Roman" panose="02020603050405020304" pitchFamily="18" charset="0"/>
                  </a:rPr>
                  <a:t>from S x </a:t>
                </a:r>
                <a14:m>
                  <m:oMath xmlns:m="http://schemas.openxmlformats.org/officeDocument/2006/math">
                    <m:r>
                      <a:rPr lang="en-US" sz="2400" i="1" dirty="0">
                        <a:latin typeface="Cambria Math" panose="02040503050406030204" pitchFamily="18" charset="0"/>
                        <a:cs typeface="Times New Roman" panose="02020603050405020304" pitchFamily="18" charset="0"/>
                      </a:rPr>
                      <m:t>∑</m:t>
                    </m:r>
                  </m:oMath>
                </a14:m>
                <a:r>
                  <a:rPr lang="en-US" sz="2400" dirty="0">
                    <a:latin typeface="Times New Roman" panose="02020603050405020304" pitchFamily="18" charset="0"/>
                    <a:cs typeface="Times New Roman" panose="02020603050405020304" pitchFamily="18" charset="0"/>
                  </a:rPr>
                  <a:t> to S x </a:t>
                </a:r>
                <a14:m>
                  <m:oMath xmlns:m="http://schemas.openxmlformats.org/officeDocument/2006/math">
                    <m:r>
                      <a:rPr lang="en-US" sz="2400" i="1" dirty="0">
                        <a:latin typeface="Cambria Math" panose="02040503050406030204" pitchFamily="18" charset="0"/>
                        <a:cs typeface="Times New Roman" panose="02020603050405020304" pitchFamily="18" charset="0"/>
                      </a:rPr>
                      <m:t>∑</m:t>
                    </m:r>
                  </m:oMath>
                </a14:m>
                <a:r>
                  <a:rPr lang="en-US" sz="2400" dirty="0">
                    <a:latin typeface="Times New Roman" panose="02020603050405020304" pitchFamily="18" charset="0"/>
                    <a:cs typeface="Times New Roman" panose="02020603050405020304" pitchFamily="18" charset="0"/>
                  </a:rPr>
                  <a:t> x {R, L} and a starting state s</a:t>
                </a:r>
                <a:r>
                  <a:rPr lang="en-US" sz="2400" baseline="-25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   </a:t>
                </a:r>
              </a:p>
              <a:p>
                <a:pPr marL="461963"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Example:</a:t>
                </a:r>
              </a:p>
              <a:p>
                <a:pPr marL="919163" lvl="1"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What is the final tape when the Turing machine T defined by the seven five-tuples (</a:t>
                </a:r>
                <a:r>
                  <a:rPr lang="en-US" sz="2400" dirty="0">
                    <a:solidFill>
                      <a:srgbClr val="3404BC"/>
                    </a:solidFill>
                    <a:latin typeface="Times New Roman" panose="02020603050405020304" pitchFamily="18" charset="0"/>
                    <a:cs typeface="Times New Roman" panose="02020603050405020304" pitchFamily="18" charset="0"/>
                  </a:rPr>
                  <a:t>s</a:t>
                </a:r>
                <a:r>
                  <a:rPr lang="en-US" sz="2400" baseline="-25000" dirty="0">
                    <a:solidFill>
                      <a:srgbClr val="3404BC"/>
                    </a:solidFill>
                    <a:latin typeface="Times New Roman" panose="02020603050405020304" pitchFamily="18" charset="0"/>
                    <a:cs typeface="Times New Roman" panose="02020603050405020304" pitchFamily="18" charset="0"/>
                  </a:rPr>
                  <a:t>0</a:t>
                </a:r>
                <a:r>
                  <a:rPr lang="en-US" sz="2400" dirty="0">
                    <a:solidFill>
                      <a:srgbClr val="3404BC"/>
                    </a:solidFill>
                    <a:latin typeface="Times New Roman" panose="02020603050405020304" pitchFamily="18" charset="0"/>
                    <a:cs typeface="Times New Roman" panose="02020603050405020304" pitchFamily="18" charset="0"/>
                  </a:rPr>
                  <a:t>, 0</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s</a:t>
                </a:r>
                <a:r>
                  <a:rPr lang="en-US" sz="2400" baseline="-25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 0, R), (</a:t>
                </a:r>
                <a:r>
                  <a:rPr lang="en-US" sz="2400" dirty="0">
                    <a:solidFill>
                      <a:srgbClr val="0000FF"/>
                    </a:solidFill>
                    <a:latin typeface="Times New Roman" panose="02020603050405020304" pitchFamily="18" charset="0"/>
                    <a:cs typeface="Times New Roman" panose="02020603050405020304" pitchFamily="18" charset="0"/>
                  </a:rPr>
                  <a:t>s</a:t>
                </a:r>
                <a:r>
                  <a:rPr lang="en-US" sz="2400" baseline="-25000" dirty="0">
                    <a:solidFill>
                      <a:srgbClr val="0000FF"/>
                    </a:solidFill>
                    <a:latin typeface="Times New Roman" panose="02020603050405020304" pitchFamily="18" charset="0"/>
                    <a:cs typeface="Times New Roman" panose="02020603050405020304" pitchFamily="18" charset="0"/>
                  </a:rPr>
                  <a:t>0</a:t>
                </a:r>
                <a:r>
                  <a:rPr lang="en-US" sz="2400" dirty="0">
                    <a:solidFill>
                      <a:srgbClr val="0000FF"/>
                    </a:solidFill>
                    <a:latin typeface="Times New Roman" panose="02020603050405020304" pitchFamily="18" charset="0"/>
                    <a:cs typeface="Times New Roman" panose="02020603050405020304" pitchFamily="18" charset="0"/>
                  </a:rPr>
                  <a:t>, 0, </a:t>
                </a:r>
                <a:r>
                  <a:rPr lang="en-US" sz="2400" dirty="0">
                    <a:latin typeface="Times New Roman" panose="02020603050405020304" pitchFamily="18" charset="0"/>
                    <a:cs typeface="Times New Roman" panose="02020603050405020304" pitchFamily="18" charset="0"/>
                  </a:rPr>
                  <a:t>s</a:t>
                </a:r>
                <a:r>
                  <a:rPr lang="en-US" sz="2400" baseline="-25000" dirty="0">
                    <a:latin typeface="Times New Roman" panose="02020603050405020304" pitchFamily="18" charset="0"/>
                    <a:cs typeface="Times New Roman" panose="02020603050405020304" pitchFamily="18" charset="0"/>
                  </a:rPr>
                  <a:t>1</a:t>
                </a:r>
                <a:r>
                  <a:rPr lang="en-US" sz="2400" dirty="0">
                    <a:latin typeface="Times New Roman" panose="02020603050405020304" pitchFamily="18" charset="0"/>
                    <a:cs typeface="Times New Roman" panose="02020603050405020304" pitchFamily="18" charset="0"/>
                  </a:rPr>
                  <a:t>, 0, R), (s</a:t>
                </a:r>
                <a:r>
                  <a:rPr lang="en-US" sz="2400" baseline="-25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 1, s</a:t>
                </a:r>
                <a:r>
                  <a:rPr lang="en-US" sz="2400" baseline="-25000" dirty="0">
                    <a:latin typeface="Times New Roman" panose="02020603050405020304" pitchFamily="18" charset="0"/>
                    <a:cs typeface="Times New Roman" panose="02020603050405020304" pitchFamily="18" charset="0"/>
                  </a:rPr>
                  <a:t>1</a:t>
                </a:r>
                <a:r>
                  <a:rPr lang="en-US" sz="2400" dirty="0">
                    <a:latin typeface="Times New Roman" panose="02020603050405020304" pitchFamily="18" charset="0"/>
                    <a:cs typeface="Times New Roman" panose="02020603050405020304" pitchFamily="18" charset="0"/>
                  </a:rPr>
                  <a:t>, 1, R), (s</a:t>
                </a:r>
                <a:r>
                  <a:rPr lang="en-US" sz="2400" baseline="-25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 B, s</a:t>
                </a:r>
                <a:r>
                  <a:rPr lang="en-US" sz="2400" baseline="-25000" dirty="0">
                    <a:latin typeface="Times New Roman" panose="02020603050405020304" pitchFamily="18" charset="0"/>
                    <a:cs typeface="Times New Roman" panose="02020603050405020304" pitchFamily="18" charset="0"/>
                  </a:rPr>
                  <a:t>3</a:t>
                </a:r>
                <a:r>
                  <a:rPr lang="en-US" sz="2400" dirty="0">
                    <a:latin typeface="Times New Roman" panose="02020603050405020304" pitchFamily="18" charset="0"/>
                    <a:cs typeface="Times New Roman" panose="02020603050405020304" pitchFamily="18" charset="0"/>
                  </a:rPr>
                  <a:t>, B, R), (s</a:t>
                </a:r>
                <a:r>
                  <a:rPr lang="en-US" sz="2400" baseline="-25000" dirty="0">
                    <a:latin typeface="Times New Roman" panose="02020603050405020304" pitchFamily="18" charset="0"/>
                    <a:cs typeface="Times New Roman" panose="02020603050405020304" pitchFamily="18" charset="0"/>
                  </a:rPr>
                  <a:t>1</a:t>
                </a:r>
                <a:r>
                  <a:rPr lang="en-US" sz="2400" dirty="0">
                    <a:latin typeface="Times New Roman" panose="02020603050405020304" pitchFamily="18" charset="0"/>
                    <a:cs typeface="Times New Roman" panose="02020603050405020304" pitchFamily="18" charset="0"/>
                  </a:rPr>
                  <a:t>, 0, s</a:t>
                </a:r>
                <a:r>
                  <a:rPr lang="en-US" sz="2400" baseline="-25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 0, R), (s</a:t>
                </a:r>
                <a:r>
                  <a:rPr lang="en-US" sz="2400" baseline="-25000" dirty="0">
                    <a:latin typeface="Times New Roman" panose="02020603050405020304" pitchFamily="18" charset="0"/>
                    <a:cs typeface="Times New Roman" panose="02020603050405020304" pitchFamily="18" charset="0"/>
                  </a:rPr>
                  <a:t>1</a:t>
                </a:r>
                <a:r>
                  <a:rPr lang="en-US" sz="2400" dirty="0">
                    <a:latin typeface="Times New Roman" panose="02020603050405020304" pitchFamily="18" charset="0"/>
                    <a:cs typeface="Times New Roman" panose="02020603050405020304" pitchFamily="18" charset="0"/>
                  </a:rPr>
                  <a:t>, 1, s</a:t>
                </a:r>
                <a:r>
                  <a:rPr lang="en-US" sz="2400" baseline="-25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0, L), (s</a:t>
                </a:r>
                <a:r>
                  <a:rPr lang="en-US" sz="2400" baseline="-25000" dirty="0">
                    <a:latin typeface="Times New Roman" panose="02020603050405020304" pitchFamily="18" charset="0"/>
                    <a:cs typeface="Times New Roman" panose="02020603050405020304" pitchFamily="18" charset="0"/>
                  </a:rPr>
                  <a:t>1</a:t>
                </a:r>
                <a:r>
                  <a:rPr lang="en-US" sz="2400" dirty="0">
                    <a:latin typeface="Times New Roman" panose="02020603050405020304" pitchFamily="18" charset="0"/>
                    <a:cs typeface="Times New Roman" panose="02020603050405020304" pitchFamily="18" charset="0"/>
                  </a:rPr>
                  <a:t>, B, s</a:t>
                </a:r>
                <a:r>
                  <a:rPr lang="en-US" sz="2400" baseline="-25000" dirty="0">
                    <a:latin typeface="Times New Roman" panose="02020603050405020304" pitchFamily="18" charset="0"/>
                    <a:cs typeface="Times New Roman" panose="02020603050405020304" pitchFamily="18" charset="0"/>
                  </a:rPr>
                  <a:t>3</a:t>
                </a:r>
                <a:r>
                  <a:rPr lang="en-US" sz="2400" dirty="0">
                    <a:latin typeface="Times New Roman" panose="02020603050405020304" pitchFamily="18" charset="0"/>
                    <a:cs typeface="Times New Roman" panose="02020603050405020304" pitchFamily="18" charset="0"/>
                  </a:rPr>
                  <a:t>, B, R), (s</a:t>
                </a:r>
                <a:r>
                  <a:rPr lang="en-US" sz="2400" baseline="-25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1, s</a:t>
                </a:r>
                <a:r>
                  <a:rPr lang="en-US" sz="2400" baseline="-25000" dirty="0">
                    <a:latin typeface="Times New Roman" panose="02020603050405020304" pitchFamily="18" charset="0"/>
                    <a:cs typeface="Times New Roman" panose="02020603050405020304" pitchFamily="18" charset="0"/>
                  </a:rPr>
                  <a:t>3</a:t>
                </a:r>
                <a:r>
                  <a:rPr lang="en-US" sz="2400" dirty="0">
                    <a:latin typeface="Times New Roman" panose="02020603050405020304" pitchFamily="18" charset="0"/>
                    <a:cs typeface="Times New Roman" panose="02020603050405020304" pitchFamily="18" charset="0"/>
                  </a:rPr>
                  <a:t>, 0, R) is run on the tape shown in the following figure?    </a:t>
                </a:r>
              </a:p>
            </p:txBody>
          </p:sp>
        </mc:Choice>
        <mc:Fallback xmlns="">
          <p:sp>
            <p:nvSpPr>
              <p:cNvPr id="2" name="Rectangle 1">
                <a:extLst>
                  <a:ext uri="{FF2B5EF4-FFF2-40B4-BE49-F238E27FC236}">
                    <a16:creationId xmlns:a16="http://schemas.microsoft.com/office/drawing/2014/main" id="{DED5DE6C-2F00-427A-BDB4-904D6607FCAA}"/>
                  </a:ext>
                </a:extLst>
              </p:cNvPr>
              <p:cNvSpPr>
                <a:spLocks noRot="1" noChangeAspect="1" noMove="1" noResize="1" noEditPoints="1" noAdjustHandles="1" noChangeArrowheads="1" noChangeShapeType="1" noTextEdit="1"/>
              </p:cNvSpPr>
              <p:nvPr/>
            </p:nvSpPr>
            <p:spPr>
              <a:xfrm>
                <a:off x="1260565" y="851371"/>
                <a:ext cx="9259389" cy="5678478"/>
              </a:xfrm>
              <a:prstGeom prst="rect">
                <a:avLst/>
              </a:prstGeom>
              <a:blipFill>
                <a:blip r:embed="rId2"/>
                <a:stretch>
                  <a:fillRect l="-1185" t="-967" r="-527" b="-1611"/>
                </a:stretch>
              </a:blipFill>
            </p:spPr>
            <p:txBody>
              <a:bodyPr/>
              <a:lstStyle/>
              <a:p>
                <a:r>
                  <a:rPr lang="en-US">
                    <a:noFill/>
                  </a:rPr>
                  <a:t> </a:t>
                </a:r>
              </a:p>
            </p:txBody>
          </p:sp>
        </mc:Fallback>
      </mc:AlternateContent>
    </p:spTree>
    <p:extLst>
      <p:ext uri="{BB962C8B-B14F-4D97-AF65-F5344CB8AC3E}">
        <p14:creationId xmlns:p14="http://schemas.microsoft.com/office/powerpoint/2010/main" val="251302980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ED5DE6C-2F00-427A-BDB4-904D6607FCAA}"/>
              </a:ext>
            </a:extLst>
          </p:cNvPr>
          <p:cNvSpPr/>
          <p:nvPr/>
        </p:nvSpPr>
        <p:spPr>
          <a:xfrm>
            <a:off x="1598022" y="1325271"/>
            <a:ext cx="8899930" cy="5386090"/>
          </a:xfrm>
          <a:prstGeom prst="rect">
            <a:avLst/>
          </a:prstGeom>
        </p:spPr>
        <p:txBody>
          <a:bodyPr wrap="square">
            <a:spAutoFit/>
          </a:bodyPr>
          <a:lstStyle/>
          <a:p>
            <a:pPr>
              <a:spcAft>
                <a:spcPts val="1800"/>
              </a:spcAft>
            </a:pPr>
            <a:r>
              <a:rPr lang="en-US" sz="2400" dirty="0">
                <a:solidFill>
                  <a:srgbClr val="374151"/>
                </a:solidFill>
                <a:latin typeface="Times New Roman" panose="02020603050405020304" pitchFamily="18" charset="0"/>
                <a:cs typeface="Times New Roman" panose="02020603050405020304" pitchFamily="18" charset="0"/>
              </a:rPr>
              <a:t>An </a:t>
            </a:r>
            <a:r>
              <a:rPr lang="en-US" sz="2400" b="0" i="0" dirty="0">
                <a:solidFill>
                  <a:srgbClr val="374151"/>
                </a:solidFill>
                <a:effectLst/>
                <a:latin typeface="Times New Roman" panose="02020603050405020304" pitchFamily="18" charset="0"/>
                <a:cs typeface="Times New Roman" panose="02020603050405020304" pitchFamily="18" charset="0"/>
              </a:rPr>
              <a:t>overview of the Turing Machine model and its application to computational complexity, especially about decision problems and the halting problem.</a:t>
            </a:r>
            <a:endParaRPr lang="en-US" sz="2600" dirty="0">
              <a:cs typeface="Times New Roman" panose="02020603050405020304" pitchFamily="18" charset="0"/>
            </a:endParaRPr>
          </a:p>
          <a:p>
            <a:pPr>
              <a:spcAft>
                <a:spcPts val="1800"/>
              </a:spcAft>
            </a:pPr>
            <a:r>
              <a:rPr lang="en-US" sz="2600" dirty="0">
                <a:cs typeface="Times New Roman" panose="02020603050405020304" pitchFamily="18" charset="0"/>
              </a:rPr>
              <a:t>Turing Machine – An Overview:</a:t>
            </a:r>
          </a:p>
          <a:p>
            <a:pPr marL="342900" indent="-342900" algn="l">
              <a:buFont typeface="Arial" panose="020B0604020202020204" pitchFamily="34" charset="0"/>
              <a:buChar char="•"/>
            </a:pPr>
            <a:r>
              <a:rPr lang="en-US" sz="2400" b="0" i="0" dirty="0">
                <a:solidFill>
                  <a:srgbClr val="374151"/>
                </a:solidFill>
                <a:effectLst/>
                <a:latin typeface="Times New Roman" panose="02020603050405020304" pitchFamily="18" charset="0"/>
                <a:cs typeface="Times New Roman" panose="02020603050405020304" pitchFamily="18" charset="0"/>
              </a:rPr>
              <a:t>Turing </a:t>
            </a:r>
            <a:r>
              <a:rPr lang="en-US" sz="2400" dirty="0">
                <a:solidFill>
                  <a:srgbClr val="374151"/>
                </a:solidFill>
                <a:latin typeface="Times New Roman" panose="02020603050405020304" pitchFamily="18" charset="0"/>
                <a:cs typeface="Times New Roman" panose="02020603050405020304" pitchFamily="18" charset="0"/>
              </a:rPr>
              <a:t>m</a:t>
            </a:r>
            <a:r>
              <a:rPr lang="en-US" sz="2400" b="0" i="0" dirty="0">
                <a:solidFill>
                  <a:srgbClr val="374151"/>
                </a:solidFill>
                <a:effectLst/>
                <a:latin typeface="Times New Roman" panose="02020603050405020304" pitchFamily="18" charset="0"/>
                <a:cs typeface="Times New Roman" panose="02020603050405020304" pitchFamily="18" charset="0"/>
              </a:rPr>
              <a:t>achine are </a:t>
            </a:r>
            <a:r>
              <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rPr>
              <a:t>theoretical models of computation </a:t>
            </a:r>
            <a:r>
              <a:rPr lang="en-US" sz="2400" b="0" i="0" dirty="0">
                <a:solidFill>
                  <a:srgbClr val="374151"/>
                </a:solidFill>
                <a:effectLst/>
                <a:latin typeface="Times New Roman" panose="02020603050405020304" pitchFamily="18" charset="0"/>
                <a:cs typeface="Times New Roman" panose="02020603050405020304" pitchFamily="18" charset="0"/>
              </a:rPr>
              <a:t>introduced by Alan Turing. </a:t>
            </a:r>
          </a:p>
          <a:p>
            <a:pPr marL="342900" indent="-342900" algn="l">
              <a:buFont typeface="Arial" panose="020B0604020202020204" pitchFamily="34" charset="0"/>
              <a:buChar char="•"/>
            </a:pPr>
            <a:endParaRPr lang="en-US" sz="2400" b="0" i="0" dirty="0">
              <a:solidFill>
                <a:srgbClr val="374151"/>
              </a:solidFill>
              <a:effectLst/>
              <a:latin typeface="Times New Roman" panose="02020603050405020304" pitchFamily="18" charset="0"/>
              <a:cs typeface="Times New Roman" panose="02020603050405020304" pitchFamily="18" charset="0"/>
            </a:endParaRPr>
          </a:p>
          <a:p>
            <a:pPr marL="342900" indent="-342900" algn="l">
              <a:buFont typeface="Arial" panose="020B0604020202020204" pitchFamily="34" charset="0"/>
              <a:buChar char="•"/>
            </a:pPr>
            <a:r>
              <a:rPr lang="en-US" sz="2400" b="0" i="0" dirty="0">
                <a:solidFill>
                  <a:srgbClr val="374151"/>
                </a:solidFill>
                <a:effectLst/>
                <a:latin typeface="Times New Roman" panose="02020603050405020304" pitchFamily="18" charset="0"/>
                <a:cs typeface="Times New Roman" panose="02020603050405020304" pitchFamily="18" charset="0"/>
              </a:rPr>
              <a:t>Consist </a:t>
            </a:r>
            <a:r>
              <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rPr>
              <a:t>of an infinite tape, a read/write head, and a set of states</a:t>
            </a:r>
            <a:r>
              <a:rPr lang="en-US" sz="2400" b="0" i="0" dirty="0">
                <a:solidFill>
                  <a:srgbClr val="374151"/>
                </a:solidFill>
                <a:effectLst/>
                <a:latin typeface="Times New Roman" panose="02020603050405020304" pitchFamily="18" charset="0"/>
                <a:cs typeface="Times New Roman" panose="02020603050405020304" pitchFamily="18" charset="0"/>
              </a:rPr>
              <a:t>. </a:t>
            </a:r>
          </a:p>
          <a:p>
            <a:pPr marL="342900" indent="-342900" algn="l">
              <a:buFont typeface="Arial" panose="020B0604020202020204" pitchFamily="34" charset="0"/>
              <a:buChar char="•"/>
            </a:pPr>
            <a:r>
              <a:rPr lang="en-US" sz="2400" b="0" i="0" dirty="0">
                <a:solidFill>
                  <a:srgbClr val="374151"/>
                </a:solidFill>
                <a:effectLst/>
                <a:latin typeface="Times New Roman" panose="02020603050405020304" pitchFamily="18" charset="0"/>
                <a:cs typeface="Times New Roman" panose="02020603050405020304" pitchFamily="18" charset="0"/>
              </a:rPr>
              <a:t>The machine reads and writes symbols on the tape based on a set of rules, moving left or right along the tape. </a:t>
            </a:r>
          </a:p>
          <a:p>
            <a:pPr marL="342900" indent="-342900" algn="l">
              <a:buFont typeface="Arial" panose="020B0604020202020204" pitchFamily="34" charset="0"/>
              <a:buChar char="•"/>
            </a:pPr>
            <a:endParaRPr lang="en-US" sz="2400" b="0" i="0" dirty="0">
              <a:solidFill>
                <a:srgbClr val="374151"/>
              </a:solidFill>
              <a:effectLst/>
              <a:latin typeface="Times New Roman" panose="02020603050405020304" pitchFamily="18" charset="0"/>
              <a:cs typeface="Times New Roman" panose="02020603050405020304" pitchFamily="18" charset="0"/>
            </a:endParaRPr>
          </a:p>
          <a:p>
            <a:pPr marL="342900" indent="-342900" algn="l">
              <a:buFont typeface="Arial" panose="020B0604020202020204" pitchFamily="34" charset="0"/>
              <a:buChar char="•"/>
            </a:pPr>
            <a:r>
              <a:rPr lang="en-US" sz="2400" b="0" i="0" dirty="0">
                <a:solidFill>
                  <a:srgbClr val="374151"/>
                </a:solidFill>
                <a:effectLst/>
                <a:latin typeface="Times New Roman" panose="02020603050405020304" pitchFamily="18" charset="0"/>
                <a:cs typeface="Times New Roman" panose="02020603050405020304" pitchFamily="18" charset="0"/>
              </a:rPr>
              <a:t>Fundamental concept in the theory of computation, especially for decision problems and the halting problem.</a:t>
            </a:r>
          </a:p>
        </p:txBody>
      </p:sp>
      <p:sp>
        <p:nvSpPr>
          <p:cNvPr id="3" name="TextBox 2">
            <a:extLst>
              <a:ext uri="{FF2B5EF4-FFF2-40B4-BE49-F238E27FC236}">
                <a16:creationId xmlns:a16="http://schemas.microsoft.com/office/drawing/2014/main" id="{A516FB8D-D513-4FE3-91FA-E759A553D8A1}"/>
              </a:ext>
            </a:extLst>
          </p:cNvPr>
          <p:cNvSpPr txBox="1"/>
          <p:nvPr/>
        </p:nvSpPr>
        <p:spPr>
          <a:xfrm>
            <a:off x="1598022" y="585400"/>
            <a:ext cx="7968343" cy="584775"/>
          </a:xfrm>
          <a:prstGeom prst="rect">
            <a:avLst/>
          </a:prstGeom>
          <a:noFill/>
        </p:spPr>
        <p:txBody>
          <a:bodyPr wrap="square" rtlCol="0">
            <a:spAutoFit/>
          </a:bodyPr>
          <a:lstStyle/>
          <a:p>
            <a:r>
              <a:rPr lang="en-US" sz="3200" dirty="0"/>
              <a:t>Computational Complexity and Intractability</a:t>
            </a:r>
          </a:p>
        </p:txBody>
      </p:sp>
    </p:spTree>
    <p:extLst>
      <p:ext uri="{BB962C8B-B14F-4D97-AF65-F5344CB8AC3E}">
        <p14:creationId xmlns:p14="http://schemas.microsoft.com/office/powerpoint/2010/main" val="405608810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ED5DE6C-2F00-427A-BDB4-904D6607FCAA}"/>
              </a:ext>
            </a:extLst>
          </p:cNvPr>
          <p:cNvSpPr/>
          <p:nvPr/>
        </p:nvSpPr>
        <p:spPr>
          <a:xfrm>
            <a:off x="1646035" y="937093"/>
            <a:ext cx="8899930" cy="6032421"/>
          </a:xfrm>
          <a:prstGeom prst="rect">
            <a:avLst/>
          </a:prstGeom>
        </p:spPr>
        <p:txBody>
          <a:bodyPr wrap="square">
            <a:spAutoFit/>
          </a:bodyPr>
          <a:lstStyle/>
          <a:p>
            <a:pPr>
              <a:spcAft>
                <a:spcPts val="1200"/>
              </a:spcAft>
            </a:pPr>
            <a:r>
              <a:rPr lang="en-US" sz="2400" b="0" i="0" dirty="0">
                <a:solidFill>
                  <a:srgbClr val="0000FF"/>
                </a:solidFill>
                <a:effectLst/>
                <a:latin typeface="Times New Roman" panose="02020603050405020304" pitchFamily="18" charset="0"/>
                <a:cs typeface="Times New Roman" panose="02020603050405020304" pitchFamily="18" charset="0"/>
              </a:rPr>
              <a:t>Decision problems </a:t>
            </a:r>
          </a:p>
          <a:p>
            <a:pPr marL="457200" indent="-457200">
              <a:spcAft>
                <a:spcPts val="1200"/>
              </a:spcAft>
              <a:buFont typeface="Arial" panose="020B0604020202020204" pitchFamily="34" charset="0"/>
              <a:buChar char="•"/>
            </a:pPr>
            <a:r>
              <a:rPr lang="en-US" sz="2400" dirty="0">
                <a:solidFill>
                  <a:srgbClr val="0000FF"/>
                </a:solidFill>
                <a:latin typeface="Times New Roman" panose="02020603050405020304" pitchFamily="18" charset="0"/>
                <a:cs typeface="Times New Roman" panose="02020603050405020304" pitchFamily="18" charset="0"/>
              </a:rPr>
              <a:t>The decision problems </a:t>
            </a:r>
            <a:r>
              <a:rPr lang="en-US" sz="2400" b="0" i="0" dirty="0">
                <a:solidFill>
                  <a:srgbClr val="374151"/>
                </a:solidFill>
                <a:effectLst/>
                <a:latin typeface="Times New Roman" panose="02020603050405020304" pitchFamily="18" charset="0"/>
                <a:cs typeface="Times New Roman" panose="02020603050405020304" pitchFamily="18" charset="0"/>
              </a:rPr>
              <a:t>are binary (yes-or-no) problems that </a:t>
            </a:r>
            <a:r>
              <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rPr>
              <a:t>ask whether a particular statement or input belongs to a certain class</a:t>
            </a:r>
            <a:r>
              <a:rPr lang="en-US" sz="2400" b="0" i="0" dirty="0">
                <a:solidFill>
                  <a:srgbClr val="374151"/>
                </a:solidFill>
                <a:effectLst/>
                <a:latin typeface="Times New Roman" panose="02020603050405020304" pitchFamily="18" charset="0"/>
                <a:cs typeface="Times New Roman" panose="02020603050405020304" pitchFamily="18" charset="0"/>
              </a:rPr>
              <a:t>. They </a:t>
            </a:r>
            <a:r>
              <a:rPr lang="en-US" sz="2400" b="0" i="0">
                <a:solidFill>
                  <a:srgbClr val="374151"/>
                </a:solidFill>
                <a:effectLst/>
                <a:latin typeface="Times New Roman" panose="02020603050405020304" pitchFamily="18" charset="0"/>
                <a:cs typeface="Times New Roman" panose="02020603050405020304" pitchFamily="18" charset="0"/>
              </a:rPr>
              <a:t>seek a definitive </a:t>
            </a:r>
            <a:r>
              <a:rPr lang="en-US" sz="2400" b="0" i="0" dirty="0">
                <a:solidFill>
                  <a:srgbClr val="374151"/>
                </a:solidFill>
                <a:effectLst/>
                <a:latin typeface="Times New Roman" panose="02020603050405020304" pitchFamily="18" charset="0"/>
                <a:cs typeface="Times New Roman" panose="02020603050405020304" pitchFamily="18" charset="0"/>
              </a:rPr>
              <a:t>yes-or-no answer. </a:t>
            </a:r>
          </a:p>
          <a:p>
            <a:pPr marL="457200">
              <a:spcAft>
                <a:spcPts val="1200"/>
              </a:spcAft>
            </a:pPr>
            <a:r>
              <a:rPr lang="en-US" sz="2400" b="0" i="0" dirty="0">
                <a:solidFill>
                  <a:srgbClr val="374151"/>
                </a:solidFill>
                <a:effectLst/>
                <a:latin typeface="Times New Roman" panose="02020603050405020304" pitchFamily="18" charset="0"/>
                <a:cs typeface="Times New Roman" panose="02020603050405020304" pitchFamily="18" charset="0"/>
              </a:rPr>
              <a:t>For example, Primality Test: Given a number n, is n a prime number?</a:t>
            </a:r>
          </a:p>
          <a:p>
            <a:pPr marL="457200">
              <a:spcAft>
                <a:spcPts val="1200"/>
              </a:spcAft>
            </a:pPr>
            <a:r>
              <a:rPr lang="en-US" sz="2400" dirty="0">
                <a:solidFill>
                  <a:srgbClr val="374151"/>
                </a:solidFill>
                <a:latin typeface="Times New Roman" panose="02020603050405020304" pitchFamily="18" charset="0"/>
                <a:cs typeface="Times New Roman" panose="02020603050405020304" pitchFamily="18" charset="0"/>
              </a:rPr>
              <a:t>Graph Connectivity: given a graph G, is G connected? </a:t>
            </a:r>
            <a:r>
              <a:rPr lang="en-US" sz="2400" b="0" i="0" dirty="0">
                <a:solidFill>
                  <a:srgbClr val="0000FF"/>
                </a:solidFill>
                <a:effectLst/>
                <a:latin typeface="Times New Roman" panose="02020603050405020304" pitchFamily="18" charset="0"/>
                <a:cs typeface="Times New Roman" panose="02020603050405020304" pitchFamily="18" charset="0"/>
              </a:rPr>
              <a:t>The halting problem</a:t>
            </a:r>
          </a:p>
          <a:p>
            <a:pPr marL="461963" indent="-461963">
              <a:spcAft>
                <a:spcPts val="1200"/>
              </a:spcAft>
              <a:buFont typeface="Arial" panose="020B0604020202020204" pitchFamily="34" charset="0"/>
              <a:buChar char="•"/>
            </a:pPr>
            <a:r>
              <a:rPr lang="en-US" sz="2400" b="0" i="0" dirty="0">
                <a:solidFill>
                  <a:srgbClr val="0000FF"/>
                </a:solidFill>
                <a:effectLst/>
                <a:latin typeface="Times New Roman" panose="02020603050405020304" pitchFamily="18" charset="0"/>
                <a:cs typeface="Times New Roman" panose="02020603050405020304" pitchFamily="18" charset="0"/>
              </a:rPr>
              <a:t>The halting problem is a specific decision problem </a:t>
            </a:r>
            <a:r>
              <a:rPr lang="en-US" sz="2400" b="0" i="0" dirty="0">
                <a:solidFill>
                  <a:srgbClr val="374151"/>
                </a:solidFill>
                <a:effectLst/>
                <a:latin typeface="Times New Roman" panose="02020603050405020304" pitchFamily="18" charset="0"/>
                <a:cs typeface="Times New Roman" panose="02020603050405020304" pitchFamily="18" charset="0"/>
              </a:rPr>
              <a:t>that asks whether a Turing machine </a:t>
            </a:r>
            <a:r>
              <a:rPr lang="en-US" sz="2400" b="0" i="1" dirty="0">
                <a:solidFill>
                  <a:srgbClr val="374151"/>
                </a:solidFill>
                <a:effectLst/>
                <a:latin typeface="Times New Roman" panose="02020603050405020304" pitchFamily="18" charset="0"/>
                <a:cs typeface="Times New Roman" panose="02020603050405020304" pitchFamily="18" charset="0"/>
              </a:rPr>
              <a:t>T</a:t>
            </a:r>
            <a:r>
              <a:rPr lang="en-US" sz="2400" b="0" i="0" dirty="0">
                <a:solidFill>
                  <a:srgbClr val="374151"/>
                </a:solidFill>
                <a:effectLst/>
                <a:latin typeface="Times New Roman" panose="02020603050405020304" pitchFamily="18" charset="0"/>
                <a:cs typeface="Times New Roman" panose="02020603050405020304" pitchFamily="18" charset="0"/>
              </a:rPr>
              <a:t> eventually halts when given a specific input string </a:t>
            </a:r>
            <a:r>
              <a:rPr lang="en-US" sz="2400" b="0" i="1" dirty="0">
                <a:solidFill>
                  <a:srgbClr val="374151"/>
                </a:solidFill>
                <a:effectLst/>
                <a:latin typeface="Times New Roman" panose="02020603050405020304" pitchFamily="18" charset="0"/>
                <a:cs typeface="Times New Roman" panose="02020603050405020304" pitchFamily="18" charset="0"/>
              </a:rPr>
              <a:t>x</a:t>
            </a:r>
            <a:r>
              <a:rPr lang="en-US" sz="2400" b="0" i="0" dirty="0">
                <a:solidFill>
                  <a:srgbClr val="374151"/>
                </a:solidFill>
                <a:effectLst/>
                <a:latin typeface="Times New Roman" panose="02020603050405020304" pitchFamily="18" charset="0"/>
                <a:cs typeface="Times New Roman" panose="02020603050405020304" pitchFamily="18" charset="0"/>
              </a:rPr>
              <a:t>. </a:t>
            </a:r>
          </a:p>
          <a:p>
            <a:pPr marL="457200">
              <a:spcAft>
                <a:spcPts val="1200"/>
              </a:spcAft>
            </a:pPr>
            <a:r>
              <a:rPr lang="en-US" sz="2400" b="0" i="0" dirty="0">
                <a:solidFill>
                  <a:srgbClr val="374151"/>
                </a:solidFill>
                <a:effectLst/>
                <a:latin typeface="Times New Roman" panose="02020603050405020304" pitchFamily="18" charset="0"/>
                <a:cs typeface="Times New Roman" panose="02020603050405020304" pitchFamily="18" charset="0"/>
              </a:rPr>
              <a:t>Formally, </a:t>
            </a:r>
            <a:r>
              <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rPr>
              <a:t>it is the question of whether </a:t>
            </a:r>
            <a:r>
              <a:rPr lang="en-US" sz="2400" b="0" i="1" dirty="0">
                <a:solidFill>
                  <a:srgbClr val="374151"/>
                </a:solidFill>
                <a:effectLst/>
                <a:highlight>
                  <a:srgbClr val="FFFF00"/>
                </a:highlight>
                <a:latin typeface="Times New Roman" panose="02020603050405020304" pitchFamily="18" charset="0"/>
                <a:cs typeface="Times New Roman" panose="02020603050405020304" pitchFamily="18" charset="0"/>
              </a:rPr>
              <a:t>T</a:t>
            </a:r>
            <a:r>
              <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rPr>
              <a:t> halts on input </a:t>
            </a:r>
            <a:r>
              <a:rPr lang="en-US" sz="2400" b="0" i="1" dirty="0">
                <a:solidFill>
                  <a:srgbClr val="374151"/>
                </a:solidFill>
                <a:effectLst/>
                <a:highlight>
                  <a:srgbClr val="FFFF00"/>
                </a:highlight>
                <a:latin typeface="Times New Roman" panose="02020603050405020304" pitchFamily="18" charset="0"/>
                <a:cs typeface="Times New Roman" panose="02020603050405020304" pitchFamily="18" charset="0"/>
              </a:rPr>
              <a:t>x</a:t>
            </a:r>
            <a:r>
              <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rPr>
              <a:t>. The halting problem is crucial in understanding the limits of computation.</a:t>
            </a:r>
            <a:endParaRPr lang="en-US" sz="2400" dirty="0">
              <a:highlight>
                <a:srgbClr val="FFFF00"/>
              </a:highlight>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A516FB8D-D513-4FE3-91FA-E759A553D8A1}"/>
              </a:ext>
            </a:extLst>
          </p:cNvPr>
          <p:cNvSpPr txBox="1"/>
          <p:nvPr/>
        </p:nvSpPr>
        <p:spPr>
          <a:xfrm>
            <a:off x="1562163" y="352318"/>
            <a:ext cx="7968343" cy="584775"/>
          </a:xfrm>
          <a:prstGeom prst="rect">
            <a:avLst/>
          </a:prstGeom>
          <a:noFill/>
        </p:spPr>
        <p:txBody>
          <a:bodyPr wrap="square" rtlCol="0">
            <a:spAutoFit/>
          </a:bodyPr>
          <a:lstStyle/>
          <a:p>
            <a:r>
              <a:rPr lang="en-US" sz="3200" dirty="0"/>
              <a:t>Computational Complexity and Intractability</a:t>
            </a:r>
          </a:p>
        </p:txBody>
      </p:sp>
    </p:spTree>
    <p:extLst>
      <p:ext uri="{BB962C8B-B14F-4D97-AF65-F5344CB8AC3E}">
        <p14:creationId xmlns:p14="http://schemas.microsoft.com/office/powerpoint/2010/main" val="2468352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85214" y="268824"/>
            <a:ext cx="9136049" cy="6589176"/>
          </a:xfrm>
          <a:prstGeom prst="rect">
            <a:avLst/>
          </a:prstGeom>
        </p:spPr>
        <p:txBody>
          <a:bodyPr wrap="square">
            <a:spAutoFit/>
          </a:bodyPr>
          <a:lstStyle/>
          <a:p>
            <a:pPr>
              <a:lnSpc>
                <a:spcPct val="107000"/>
              </a:lnSpc>
              <a:spcAft>
                <a:spcPts val="1800"/>
              </a:spcAft>
            </a:pPr>
            <a:r>
              <a:rPr lang="en-US" sz="2600" dirty="0">
                <a:ea typeface="Calibri" panose="020F0502020204030204" pitchFamily="34" charset="0"/>
                <a:cs typeface="Times New Roman" panose="02020603050405020304" pitchFamily="18" charset="0"/>
              </a:rPr>
              <a:t>Algorithms: Efficiency, Analysis and Order</a:t>
            </a:r>
          </a:p>
          <a:p>
            <a:pPr>
              <a:lnSpc>
                <a:spcPct val="107000"/>
              </a:lnSpc>
            </a:pPr>
            <a:r>
              <a:rPr lang="en-US" sz="2400" dirty="0">
                <a:latin typeface="Times New Roman" panose="02020603050405020304" pitchFamily="18" charset="0"/>
                <a:ea typeface="Calibri" panose="020F0502020204030204" pitchFamily="34" charset="0"/>
                <a:cs typeface="Times New Roman" panose="02020603050405020304" pitchFamily="18" charset="0"/>
              </a:rPr>
              <a:t>2.   Analysis of algorithm complexity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800100" marR="0" indent="-342900">
              <a:lnSpc>
                <a:spcPct val="107000"/>
              </a:lnSpc>
              <a:spcBef>
                <a:spcPts val="0"/>
              </a:spcBef>
              <a:buFont typeface="Arial" panose="020B0604020202020204" pitchFamily="34" charset="0"/>
              <a:buChar char="•"/>
            </a:pPr>
            <a:endPar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endParaRPr>
          </a:p>
          <a:p>
            <a:pPr marL="800100" marR="0" indent="-342900">
              <a:lnSpc>
                <a:spcPct val="107000"/>
              </a:lnSpc>
              <a:spcBef>
                <a:spcPts val="0"/>
              </a:spcBef>
              <a:buFont typeface="Arial" panose="020B0604020202020204" pitchFamily="34" charset="0"/>
              <a:buChar char="•"/>
            </a:pPr>
            <a:r>
              <a:rPr lang="en-US" sz="22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Time efficiency analysis - measures the algorithm’s performance in terms of the number of times the algorithm’s basic operation is executed with any input size.</a:t>
            </a:r>
          </a:p>
          <a:p>
            <a:pPr marL="800100" marR="0" indent="-342900">
              <a:lnSpc>
                <a:spcPct val="107000"/>
              </a:lnSpc>
              <a:spcBef>
                <a:spcPts val="0"/>
              </a:spcBef>
              <a:buFont typeface="Arial" panose="020B0604020202020204" pitchFamily="34" charset="0"/>
              <a:buChar char="•"/>
            </a:pPr>
            <a:endParaRPr lang="en-US" sz="22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endParaRPr>
          </a:p>
          <a:p>
            <a:pPr marL="800100" marR="0" indent="-342900">
              <a:lnSpc>
                <a:spcPct val="107000"/>
              </a:lnSpc>
              <a:spcBef>
                <a:spcPts val="0"/>
              </a:spcBef>
              <a:buFont typeface="Arial" panose="020B0604020202020204" pitchFamily="34" charset="0"/>
              <a:buChar char="•"/>
            </a:pPr>
            <a:r>
              <a:rPr lang="en-US" sz="22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Time complexity - classifies the efficiency of an algorithm’s performance as a function of the algorithm’s input size.</a:t>
            </a:r>
          </a:p>
          <a:p>
            <a:pPr marL="1311275" lvl="1" indent="-392113">
              <a:lnSpc>
                <a:spcPct val="107000"/>
              </a:lnSpc>
              <a:buFont typeface="Arial" panose="020B0604020202020204" pitchFamily="34" charset="0"/>
              <a:buChar char="•"/>
            </a:pPr>
            <a:r>
              <a:rPr lang="en-US" sz="2200" dirty="0">
                <a:solidFill>
                  <a:srgbClr val="0000FF"/>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Represented in terms of Big-O notation, O(n), O(log n), O(n</a:t>
            </a:r>
            <a:r>
              <a:rPr lang="en-US" sz="2200" baseline="30000" dirty="0">
                <a:solidFill>
                  <a:srgbClr val="0000FF"/>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2</a:t>
            </a:r>
            <a:r>
              <a:rPr lang="en-US" sz="2200" dirty="0">
                <a:solidFill>
                  <a:srgbClr val="0000FF"/>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p>
          <a:p>
            <a:pPr marL="919162" lvl="1">
              <a:lnSpc>
                <a:spcPct val="107000"/>
              </a:lnSpc>
            </a:pPr>
            <a:endParaRPr lang="en-US" sz="2200" dirty="0">
              <a:solidFill>
                <a:srgbClr val="0000FF"/>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endParaRPr>
          </a:p>
          <a:p>
            <a:pPr marL="854075" indent="-392113">
              <a:lnSpc>
                <a:spcPct val="107000"/>
              </a:lnSpc>
              <a:buFont typeface="Arial" panose="020B0604020202020204" pitchFamily="34" charset="0"/>
              <a:buChar char="•"/>
            </a:pPr>
            <a:r>
              <a:rPr lang="en-US" sz="2200" dirty="0">
                <a:solidFill>
                  <a:srgbClr val="0000FF"/>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Classify time complexity </a:t>
            </a:r>
            <a:r>
              <a:rPr lang="en-US" sz="22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consider the worst-case, average-case, and best-case efficiencies by analyzing the maximum, average, or minimum number of operations the algorithm performs for all possible inputs. </a:t>
            </a:r>
          </a:p>
          <a:p>
            <a:pPr marL="1371600" indent="-457200">
              <a:lnSpc>
                <a:spcPct val="107000"/>
              </a:lnSpc>
              <a:buFont typeface="Arial" panose="020B0604020202020204" pitchFamily="34" charset="0"/>
              <a:buChar char="•"/>
            </a:pPr>
            <a:r>
              <a:rPr lang="en-US" sz="22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Grouping algorithms based on their time complexity into classes: Constant time O(1), Logarithmic time O(log n), Linear time O(n), … </a:t>
            </a:r>
          </a:p>
        </p:txBody>
      </p:sp>
    </p:spTree>
    <p:extLst>
      <p:ext uri="{BB962C8B-B14F-4D97-AF65-F5344CB8AC3E}">
        <p14:creationId xmlns:p14="http://schemas.microsoft.com/office/powerpoint/2010/main" val="99753666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B65AAE9-3607-FFDA-ADCB-4ACB4B50F1CD}"/>
              </a:ext>
            </a:extLst>
          </p:cNvPr>
          <p:cNvSpPr txBox="1"/>
          <p:nvPr/>
        </p:nvSpPr>
        <p:spPr>
          <a:xfrm>
            <a:off x="1909482" y="1260919"/>
            <a:ext cx="8337177" cy="5262979"/>
          </a:xfrm>
          <a:prstGeom prst="rect">
            <a:avLst/>
          </a:prstGeom>
          <a:noFill/>
        </p:spPr>
        <p:txBody>
          <a:bodyPr wrap="square">
            <a:spAutoFit/>
          </a:bodyPr>
          <a:lstStyle/>
          <a:p>
            <a:pPr algn="l"/>
            <a:r>
              <a:rPr lang="en-US" sz="2400" i="0" dirty="0">
                <a:effectLst/>
                <a:latin typeface="Times New Roman" panose="02020603050405020304" pitchFamily="18" charset="0"/>
                <a:cs typeface="Times New Roman" panose="02020603050405020304" pitchFamily="18" charset="0"/>
              </a:rPr>
              <a:t>Unsolvable Decision Problem:</a:t>
            </a:r>
          </a:p>
          <a:p>
            <a:pPr marL="457200" indent="-457200" algn="l">
              <a:buFont typeface="Arial" panose="020B0604020202020204" pitchFamily="34" charset="0"/>
              <a:buChar char="•"/>
            </a:pPr>
            <a:r>
              <a:rPr lang="en-US" sz="2400" i="0" dirty="0">
                <a:effectLst/>
                <a:highlight>
                  <a:srgbClr val="FFFF00"/>
                </a:highlight>
                <a:latin typeface="Times New Roman" panose="02020603050405020304" pitchFamily="18" charset="0"/>
                <a:cs typeface="Times New Roman" panose="02020603050405020304" pitchFamily="18" charset="0"/>
              </a:rPr>
              <a:t>The halting problem is proven to be an unsolvable decision problem</a:t>
            </a:r>
            <a:r>
              <a:rPr lang="en-US" sz="2400" dirty="0">
                <a:highlight>
                  <a:srgbClr val="FFFF00"/>
                </a:highlight>
                <a:latin typeface="Times New Roman" panose="02020603050405020304" pitchFamily="18" charset="0"/>
                <a:cs typeface="Times New Roman" panose="02020603050405020304" pitchFamily="18" charset="0"/>
              </a:rPr>
              <a:t>. T</a:t>
            </a:r>
            <a:r>
              <a:rPr lang="en-US" sz="2400" i="0" dirty="0">
                <a:effectLst/>
                <a:highlight>
                  <a:srgbClr val="FFFF00"/>
                </a:highlight>
                <a:latin typeface="Times New Roman" panose="02020603050405020304" pitchFamily="18" charset="0"/>
                <a:cs typeface="Times New Roman" panose="02020603050405020304" pitchFamily="18" charset="0"/>
              </a:rPr>
              <a:t>his </a:t>
            </a:r>
            <a:r>
              <a:rPr lang="en-US" sz="2400" i="0" dirty="0">
                <a:effectLst/>
                <a:latin typeface="Times New Roman" panose="02020603050405020304" pitchFamily="18" charset="0"/>
                <a:cs typeface="Times New Roman" panose="02020603050405020304" pitchFamily="18" charset="0"/>
              </a:rPr>
              <a:t>meaning that: </a:t>
            </a:r>
          </a:p>
          <a:p>
            <a:pPr lvl="1"/>
            <a:r>
              <a:rPr lang="en-US" sz="2400" i="0" dirty="0">
                <a:effectLst/>
                <a:highlight>
                  <a:srgbClr val="FFFF00"/>
                </a:highlight>
                <a:latin typeface="Times New Roman" panose="02020603050405020304" pitchFamily="18" charset="0"/>
                <a:cs typeface="Times New Roman" panose="02020603050405020304" pitchFamily="18" charset="0"/>
              </a:rPr>
              <a:t>No Turing machine can decide, for any arbitrary Turing machine </a:t>
            </a:r>
            <a:r>
              <a:rPr lang="en-US" sz="2400" i="1" dirty="0">
                <a:effectLst/>
                <a:highlight>
                  <a:srgbClr val="FFFF00"/>
                </a:highlight>
                <a:latin typeface="Times New Roman" panose="02020603050405020304" pitchFamily="18" charset="0"/>
                <a:cs typeface="Times New Roman" panose="02020603050405020304" pitchFamily="18" charset="0"/>
              </a:rPr>
              <a:t>T</a:t>
            </a:r>
            <a:r>
              <a:rPr lang="en-US" sz="2400" i="0" dirty="0">
                <a:effectLst/>
                <a:highlight>
                  <a:srgbClr val="FFFF00"/>
                </a:highlight>
                <a:latin typeface="Times New Roman" panose="02020603050405020304" pitchFamily="18" charset="0"/>
                <a:cs typeface="Times New Roman" panose="02020603050405020304" pitchFamily="18" charset="0"/>
              </a:rPr>
              <a:t> and input </a:t>
            </a:r>
            <a:r>
              <a:rPr lang="en-US" sz="2400" i="1" dirty="0">
                <a:effectLst/>
                <a:highlight>
                  <a:srgbClr val="FFFF00"/>
                </a:highlight>
                <a:latin typeface="Times New Roman" panose="02020603050405020304" pitchFamily="18" charset="0"/>
                <a:cs typeface="Times New Roman" panose="02020603050405020304" pitchFamily="18" charset="0"/>
              </a:rPr>
              <a:t>x</a:t>
            </a:r>
            <a:r>
              <a:rPr lang="en-US" sz="2400" i="0" dirty="0">
                <a:effectLst/>
                <a:highlight>
                  <a:srgbClr val="FFFF00"/>
                </a:highlight>
                <a:latin typeface="Times New Roman" panose="02020603050405020304" pitchFamily="18" charset="0"/>
                <a:cs typeface="Times New Roman" panose="02020603050405020304" pitchFamily="18" charset="0"/>
              </a:rPr>
              <a:t>, whether </a:t>
            </a:r>
            <a:r>
              <a:rPr lang="en-US" sz="2400" i="1" dirty="0">
                <a:effectLst/>
                <a:highlight>
                  <a:srgbClr val="FFFF00"/>
                </a:highlight>
                <a:latin typeface="Times New Roman" panose="02020603050405020304" pitchFamily="18" charset="0"/>
                <a:cs typeface="Times New Roman" panose="02020603050405020304" pitchFamily="18" charset="0"/>
              </a:rPr>
              <a:t>T</a:t>
            </a:r>
            <a:r>
              <a:rPr lang="en-US" sz="2400" i="0" dirty="0">
                <a:effectLst/>
                <a:highlight>
                  <a:srgbClr val="FFFF00"/>
                </a:highlight>
                <a:latin typeface="Times New Roman" panose="02020603050405020304" pitchFamily="18" charset="0"/>
                <a:cs typeface="Times New Roman" panose="02020603050405020304" pitchFamily="18" charset="0"/>
              </a:rPr>
              <a:t> halts on </a:t>
            </a:r>
            <a:r>
              <a:rPr lang="en-US" sz="2400" i="1" dirty="0">
                <a:effectLst/>
                <a:highlight>
                  <a:srgbClr val="FFFF00"/>
                </a:highlight>
                <a:latin typeface="Times New Roman" panose="02020603050405020304" pitchFamily="18" charset="0"/>
                <a:cs typeface="Times New Roman" panose="02020603050405020304" pitchFamily="18" charset="0"/>
              </a:rPr>
              <a:t>x</a:t>
            </a:r>
            <a:r>
              <a:rPr lang="en-US" sz="2400" i="0" dirty="0">
                <a:effectLst/>
                <a:highlight>
                  <a:srgbClr val="FFFF00"/>
                </a:highlight>
                <a:latin typeface="Times New Roman" panose="02020603050405020304" pitchFamily="18" charset="0"/>
                <a:cs typeface="Times New Roman" panose="02020603050405020304" pitchFamily="18" charset="0"/>
              </a:rPr>
              <a:t>. </a:t>
            </a:r>
          </a:p>
          <a:p>
            <a:pPr lvl="1"/>
            <a:endParaRPr lang="en-US" sz="2400" i="0" dirty="0">
              <a:effectLst/>
              <a:latin typeface="Times New Roman" panose="02020603050405020304" pitchFamily="18" charset="0"/>
              <a:cs typeface="Times New Roman" panose="02020603050405020304" pitchFamily="18" charset="0"/>
            </a:endParaRPr>
          </a:p>
          <a:p>
            <a:pPr lvl="1"/>
            <a:r>
              <a:rPr lang="en-US" sz="2400" i="0" dirty="0">
                <a:effectLst/>
                <a:latin typeface="Times New Roman" panose="02020603050405020304" pitchFamily="18" charset="0"/>
                <a:cs typeface="Times New Roman" panose="02020603050405020304" pitchFamily="18" charset="0"/>
              </a:rPr>
              <a:t>Alan Turing established this result and is a cornerstone in the theory of undecidability.</a:t>
            </a:r>
          </a:p>
          <a:p>
            <a:pPr lvl="1"/>
            <a:endParaRPr lang="en-US" sz="2400" dirty="0">
              <a:latin typeface="Times New Roman" panose="02020603050405020304" pitchFamily="18" charset="0"/>
              <a:cs typeface="Times New Roman" panose="02020603050405020304" pitchFamily="18" charset="0"/>
            </a:endParaRPr>
          </a:p>
          <a:p>
            <a:r>
              <a:rPr lang="en-US" sz="2400" b="0" i="0" dirty="0">
                <a:solidFill>
                  <a:srgbClr val="374151"/>
                </a:solidFill>
                <a:effectLst/>
                <a:latin typeface="Times New Roman" panose="02020603050405020304" pitchFamily="18" charset="0"/>
                <a:cs typeface="Times New Roman" panose="02020603050405020304" pitchFamily="18" charset="0"/>
              </a:rPr>
              <a:t>The proof of the undecidability of the halting problem is a decisive result. It shows that </a:t>
            </a:r>
            <a:r>
              <a:rPr lang="en-US" sz="2400" b="0" i="0" dirty="0">
                <a:solidFill>
                  <a:srgbClr val="0000FF"/>
                </a:solidFill>
                <a:effectLst/>
                <a:latin typeface="Times New Roman" panose="02020603050405020304" pitchFamily="18" charset="0"/>
                <a:cs typeface="Times New Roman" panose="02020603050405020304" pitchFamily="18" charset="0"/>
              </a:rPr>
              <a:t>there are problems that are inherently unsolvable by any algorithmic means</a:t>
            </a:r>
            <a:r>
              <a:rPr lang="en-US" sz="2400" b="0" i="0" dirty="0">
                <a:solidFill>
                  <a:srgbClr val="374151"/>
                </a:solidFill>
                <a:effectLst/>
                <a:latin typeface="Times New Roman" panose="02020603050405020304" pitchFamily="18" charset="0"/>
                <a:cs typeface="Times New Roman" panose="02020603050405020304" pitchFamily="18" charset="0"/>
              </a:rPr>
              <a:t>. This insight has profound implications for the study of computational complexity and </a:t>
            </a:r>
            <a:r>
              <a:rPr lang="en-US" sz="2400" b="0" i="0" dirty="0">
                <a:solidFill>
                  <a:srgbClr val="0000FF"/>
                </a:solidFill>
                <a:effectLst/>
                <a:highlight>
                  <a:srgbClr val="FFFF00"/>
                </a:highlight>
                <a:latin typeface="Times New Roman" panose="02020603050405020304" pitchFamily="18" charset="0"/>
                <a:cs typeface="Times New Roman" panose="02020603050405020304" pitchFamily="18" charset="0"/>
              </a:rPr>
              <a:t>the limits of what can be computed algorithmically</a:t>
            </a:r>
            <a:r>
              <a:rPr lang="en-US" sz="2400" b="0" i="0" dirty="0">
                <a:solidFill>
                  <a:srgbClr val="374151"/>
                </a:solidFill>
                <a:effectLst/>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256056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4996471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ED5DE6C-2F00-427A-BDB4-904D6607FCAA}"/>
              </a:ext>
            </a:extLst>
          </p:cNvPr>
          <p:cNvSpPr/>
          <p:nvPr/>
        </p:nvSpPr>
        <p:spPr>
          <a:xfrm>
            <a:off x="1533861" y="853666"/>
            <a:ext cx="8752114" cy="5555367"/>
          </a:xfrm>
          <a:prstGeom prst="rect">
            <a:avLst/>
          </a:prstGeom>
        </p:spPr>
        <p:txBody>
          <a:bodyPr wrap="square">
            <a:spAutoFit/>
          </a:bodyPr>
          <a:lstStyle/>
          <a:p>
            <a:pPr>
              <a:spcAft>
                <a:spcPts val="600"/>
              </a:spcAft>
            </a:pPr>
            <a:r>
              <a:rPr lang="en-US" sz="3200" dirty="0">
                <a:cs typeface="Times New Roman" panose="02020603050405020304" pitchFamily="18" charset="0"/>
              </a:rPr>
              <a:t>The </a:t>
            </a:r>
            <a:r>
              <a:rPr lang="en-US" sz="3200" dirty="0">
                <a:solidFill>
                  <a:srgbClr val="0000FF"/>
                </a:solidFill>
                <a:cs typeface="Times New Roman" panose="02020603050405020304" pitchFamily="18" charset="0"/>
              </a:rPr>
              <a:t>P class problem</a:t>
            </a:r>
            <a:r>
              <a:rPr lang="en-US" sz="3200" dirty="0">
                <a:cs typeface="Times New Roman" panose="02020603050405020304" pitchFamily="18" charset="0"/>
              </a:rPr>
              <a:t>: </a:t>
            </a:r>
          </a:p>
          <a:p>
            <a:pPr marL="461963"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Definition: The </a:t>
            </a:r>
            <a:r>
              <a:rPr lang="en-US" sz="2400" i="1" dirty="0">
                <a:solidFill>
                  <a:srgbClr val="0000FF"/>
                </a:solidFill>
                <a:latin typeface="Times New Roman" panose="02020603050405020304" pitchFamily="18" charset="0"/>
                <a:cs typeface="Times New Roman" panose="02020603050405020304" pitchFamily="18" charset="0"/>
              </a:rPr>
              <a:t>complexity class P </a:t>
            </a:r>
            <a:r>
              <a:rPr lang="en-US" sz="2400" dirty="0">
                <a:highlight>
                  <a:srgbClr val="FFFF00"/>
                </a:highlight>
                <a:latin typeface="Times New Roman" panose="02020603050405020304" pitchFamily="18" charset="0"/>
                <a:cs typeface="Times New Roman" panose="02020603050405020304" pitchFamily="18" charset="0"/>
              </a:rPr>
              <a:t>consists of all </a:t>
            </a:r>
            <a:r>
              <a:rPr lang="en-US" sz="2400" dirty="0">
                <a:solidFill>
                  <a:srgbClr val="0000FF"/>
                </a:solidFill>
                <a:highlight>
                  <a:srgbClr val="FFFF00"/>
                </a:highlight>
                <a:latin typeface="Times New Roman" panose="02020603050405020304" pitchFamily="18" charset="0"/>
                <a:cs typeface="Times New Roman" panose="02020603050405020304" pitchFamily="18" charset="0"/>
              </a:rPr>
              <a:t>decision problems </a:t>
            </a:r>
            <a:r>
              <a:rPr lang="en-US" sz="2400" dirty="0">
                <a:highlight>
                  <a:srgbClr val="FFFF00"/>
                </a:highlight>
                <a:latin typeface="Times New Roman" panose="02020603050405020304" pitchFamily="18" charset="0"/>
                <a:cs typeface="Times New Roman" panose="02020603050405020304" pitchFamily="18" charset="0"/>
              </a:rPr>
              <a:t>that can be solved by a </a:t>
            </a:r>
            <a:r>
              <a:rPr lang="en-US" sz="2400" dirty="0">
                <a:solidFill>
                  <a:srgbClr val="0000FF"/>
                </a:solidFill>
                <a:highlight>
                  <a:srgbClr val="FFFF00"/>
                </a:highlight>
                <a:latin typeface="Times New Roman" panose="02020603050405020304" pitchFamily="18" charset="0"/>
                <a:cs typeface="Times New Roman" panose="02020603050405020304" pitchFamily="18" charset="0"/>
              </a:rPr>
              <a:t>deterministic Turing machine </a:t>
            </a:r>
            <a:r>
              <a:rPr lang="en-US" sz="2400" dirty="0">
                <a:highlight>
                  <a:srgbClr val="FFFF00"/>
                </a:highlight>
                <a:latin typeface="Times New Roman" panose="02020603050405020304" pitchFamily="18" charset="0"/>
                <a:cs typeface="Times New Roman" panose="02020603050405020304" pitchFamily="18" charset="0"/>
              </a:rPr>
              <a:t>using a polynomial amount of computation time, or </a:t>
            </a:r>
            <a:r>
              <a:rPr lang="en-US" sz="2400" dirty="0">
                <a:solidFill>
                  <a:srgbClr val="0000FF"/>
                </a:solidFill>
                <a:highlight>
                  <a:srgbClr val="FFFF00"/>
                </a:highlight>
                <a:latin typeface="Times New Roman" panose="02020603050405020304" pitchFamily="18" charset="0"/>
                <a:cs typeface="Times New Roman" panose="02020603050405020304" pitchFamily="18" charset="0"/>
              </a:rPr>
              <a:t>polynomial time</a:t>
            </a:r>
            <a:r>
              <a:rPr lang="en-US" sz="2400" dirty="0">
                <a:highlight>
                  <a:srgbClr val="FFFF00"/>
                </a:highlight>
                <a:latin typeface="Times New Roman" panose="02020603050405020304" pitchFamily="18" charset="0"/>
                <a:cs typeface="Times New Roman" panose="02020603050405020304" pitchFamily="18" charset="0"/>
              </a:rPr>
              <a:t>. </a:t>
            </a:r>
          </a:p>
          <a:p>
            <a:pPr marL="461963" indent="-461963">
              <a:buFont typeface="Arial" panose="020B0604020202020204" pitchFamily="34" charset="0"/>
              <a:buChar char="•"/>
            </a:pPr>
            <a:endParaRPr lang="en-US" sz="2400" dirty="0">
              <a:highlight>
                <a:srgbClr val="FFFF00"/>
              </a:highlight>
              <a:latin typeface="Times New Roman" panose="02020603050405020304" pitchFamily="18" charset="0"/>
              <a:cs typeface="Times New Roman" panose="02020603050405020304" pitchFamily="18" charset="0"/>
            </a:endParaRPr>
          </a:p>
          <a:p>
            <a:pPr>
              <a:spcAft>
                <a:spcPts val="1200"/>
              </a:spcAft>
            </a:pPr>
            <a:r>
              <a:rPr lang="en-US" sz="2400" dirty="0">
                <a:latin typeface="Times New Roman" panose="02020603050405020304" pitchFamily="18" charset="0"/>
                <a:cs typeface="Times New Roman" panose="02020603050405020304" pitchFamily="18" charset="0"/>
              </a:rPr>
              <a:t>Characteristics:</a:t>
            </a:r>
          </a:p>
          <a:p>
            <a:pPr marL="457200" indent="-457200">
              <a:spcAft>
                <a:spcPts val="1200"/>
              </a:spcAft>
              <a:buFont typeface="Arial" panose="020B0604020202020204" pitchFamily="34" charset="0"/>
              <a:buChar char="•"/>
              <a:tabLst>
                <a:tab pos="457200" algn="l"/>
                <a:tab pos="1492250" algn="l"/>
              </a:tabLst>
            </a:pPr>
            <a:r>
              <a:rPr lang="en-US" sz="2400" dirty="0">
                <a:latin typeface="Times New Roman" panose="02020603050405020304" pitchFamily="18" charset="0"/>
                <a:cs typeface="Times New Roman" panose="02020603050405020304" pitchFamily="18" charset="0"/>
              </a:rPr>
              <a:t>Efficiently Solvable: Problems in P are considered efficiently solvable or “tractable.”</a:t>
            </a:r>
          </a:p>
          <a:p>
            <a:pPr marL="457200" indent="-457200">
              <a:spcAft>
                <a:spcPts val="1200"/>
              </a:spcAft>
              <a:buFont typeface="Arial" panose="020B0604020202020204" pitchFamily="34" charset="0"/>
              <a:buChar char="•"/>
              <a:tabLst>
                <a:tab pos="457200" algn="l"/>
                <a:tab pos="1492250" algn="l"/>
              </a:tabLst>
            </a:pPr>
            <a:r>
              <a:rPr lang="en-US" sz="2400" dirty="0">
                <a:latin typeface="Times New Roman" panose="02020603050405020304" pitchFamily="18" charset="0"/>
                <a:cs typeface="Times New Roman" panose="02020603050405020304" pitchFamily="18" charset="0"/>
              </a:rPr>
              <a:t>Polynomial Time: The time required to solve these problems can be expressed as a polynomial function of the size of the input.</a:t>
            </a:r>
          </a:p>
          <a:p>
            <a:pPr marL="457200" indent="-457200">
              <a:spcAft>
                <a:spcPts val="1200"/>
              </a:spcAft>
              <a:buFont typeface="Arial" panose="020B0604020202020204" pitchFamily="34" charset="0"/>
              <a:buChar char="•"/>
              <a:tabLst>
                <a:tab pos="457200" algn="l"/>
                <a:tab pos="1492250" algn="l"/>
              </a:tabLst>
            </a:pPr>
            <a:r>
              <a:rPr lang="en-US" sz="2400" dirty="0">
                <a:latin typeface="Times New Roman" panose="02020603050405020304" pitchFamily="18" charset="0"/>
                <a:cs typeface="Times New Roman" panose="02020603050405020304" pitchFamily="18" charset="0"/>
              </a:rPr>
              <a:t>Examples: Decision versions of linear programming, computing GCD, and finding a maximum matching. </a:t>
            </a:r>
          </a:p>
        </p:txBody>
      </p:sp>
    </p:spTree>
    <p:extLst>
      <p:ext uri="{BB962C8B-B14F-4D97-AF65-F5344CB8AC3E}">
        <p14:creationId xmlns:p14="http://schemas.microsoft.com/office/powerpoint/2010/main" val="326294823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ED5DE6C-2F00-427A-BDB4-904D6607FCAA}"/>
              </a:ext>
            </a:extLst>
          </p:cNvPr>
          <p:cNvSpPr/>
          <p:nvPr/>
        </p:nvSpPr>
        <p:spPr>
          <a:xfrm>
            <a:off x="1681443" y="1325241"/>
            <a:ext cx="8753475" cy="5401479"/>
          </a:xfrm>
          <a:prstGeom prst="rect">
            <a:avLst/>
          </a:prstGeom>
        </p:spPr>
        <p:txBody>
          <a:bodyPr wrap="square">
            <a:spAutoFit/>
          </a:bodyPr>
          <a:lstStyle/>
          <a:p>
            <a:pPr>
              <a:spcAft>
                <a:spcPts val="1800"/>
              </a:spcAft>
            </a:pPr>
            <a:r>
              <a:rPr lang="en-US" sz="2200" dirty="0">
                <a:latin typeface="Times New Roman" panose="02020603050405020304" pitchFamily="18" charset="0"/>
                <a:cs typeface="Times New Roman" panose="02020603050405020304" pitchFamily="18" charset="0"/>
              </a:rPr>
              <a:t>The </a:t>
            </a:r>
            <a:r>
              <a:rPr lang="en-US" sz="2200" dirty="0">
                <a:solidFill>
                  <a:srgbClr val="0000FF"/>
                </a:solidFill>
                <a:latin typeface="Times New Roman" panose="02020603050405020304" pitchFamily="18" charset="0"/>
                <a:cs typeface="Times New Roman" panose="02020603050405020304" pitchFamily="18" charset="0"/>
              </a:rPr>
              <a:t>P class problem - Definition</a:t>
            </a:r>
            <a:r>
              <a:rPr lang="en-US" sz="2200" dirty="0">
                <a:latin typeface="Times New Roman" panose="02020603050405020304" pitchFamily="18" charset="0"/>
                <a:cs typeface="Times New Roman" panose="02020603050405020304" pitchFamily="18" charset="0"/>
              </a:rPr>
              <a:t>:  </a:t>
            </a:r>
          </a:p>
          <a:p>
            <a:pPr marL="461963" indent="-461963">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A</a:t>
            </a:r>
            <a:r>
              <a:rPr lang="en-US" sz="2200" dirty="0">
                <a:solidFill>
                  <a:srgbClr val="0000FF"/>
                </a:solidFill>
                <a:latin typeface="Times New Roman" panose="02020603050405020304" pitchFamily="18" charset="0"/>
                <a:cs typeface="Times New Roman" panose="02020603050405020304" pitchFamily="18" charset="0"/>
              </a:rPr>
              <a:t> language </a:t>
            </a:r>
            <a:r>
              <a:rPr lang="en-US" sz="2200" i="1" dirty="0">
                <a:latin typeface="Times New Roman" panose="02020603050405020304" pitchFamily="18" charset="0"/>
                <a:cs typeface="Times New Roman" panose="02020603050405020304" pitchFamily="18" charset="0"/>
              </a:rPr>
              <a:t>L</a:t>
            </a:r>
            <a:r>
              <a:rPr lang="en-US" sz="2200" dirty="0">
                <a:latin typeface="Times New Roman" panose="02020603050405020304" pitchFamily="18" charset="0"/>
                <a:cs typeface="Times New Roman" panose="02020603050405020304" pitchFamily="18" charset="0"/>
              </a:rPr>
              <a:t> is in P if and only if there exists a deterministic Turing machine </a:t>
            </a:r>
            <a:r>
              <a:rPr lang="en-US" sz="2200" i="1" dirty="0">
                <a:latin typeface="Times New Roman" panose="02020603050405020304" pitchFamily="18" charset="0"/>
                <a:cs typeface="Times New Roman" panose="02020603050405020304" pitchFamily="18" charset="0"/>
              </a:rPr>
              <a:t>M</a:t>
            </a:r>
            <a:r>
              <a:rPr lang="en-US" sz="2200" dirty="0">
                <a:latin typeface="Times New Roman" panose="02020603050405020304" pitchFamily="18" charset="0"/>
                <a:cs typeface="Times New Roman" panose="02020603050405020304" pitchFamily="18" charset="0"/>
              </a:rPr>
              <a:t>, such that</a:t>
            </a:r>
          </a:p>
          <a:p>
            <a:pPr marL="461963" indent="-461963"/>
            <a:r>
              <a:rPr lang="en-US" sz="2200" i="1" dirty="0">
                <a:latin typeface="Times New Roman" panose="02020603050405020304" pitchFamily="18" charset="0"/>
                <a:cs typeface="Times New Roman" panose="02020603050405020304" pitchFamily="18" charset="0"/>
              </a:rPr>
              <a:t>		M</a:t>
            </a:r>
            <a:r>
              <a:rPr lang="en-US" sz="2200" dirty="0">
                <a:latin typeface="Times New Roman" panose="02020603050405020304" pitchFamily="18" charset="0"/>
                <a:cs typeface="Times New Roman" panose="02020603050405020304" pitchFamily="18" charset="0"/>
              </a:rPr>
              <a:t> runs for polynomial time on all inputs,</a:t>
            </a:r>
          </a:p>
          <a:p>
            <a:pPr marL="461963" indent="-461963"/>
            <a:r>
              <a:rPr lang="en-US" sz="2200" dirty="0">
                <a:latin typeface="Times New Roman" panose="02020603050405020304" pitchFamily="18" charset="0"/>
                <a:cs typeface="Times New Roman" panose="02020603050405020304" pitchFamily="18" charset="0"/>
              </a:rPr>
              <a:t>		for all </a:t>
            </a:r>
            <a:r>
              <a:rPr lang="en-US" sz="2200" i="1" dirty="0">
                <a:latin typeface="Times New Roman" panose="02020603050405020304" pitchFamily="18" charset="0"/>
                <a:cs typeface="Times New Roman" panose="02020603050405020304" pitchFamily="18" charset="0"/>
              </a:rPr>
              <a:t>x</a:t>
            </a:r>
            <a:r>
              <a:rPr lang="en-US" sz="2200" dirty="0">
                <a:latin typeface="Times New Roman" panose="02020603050405020304" pitchFamily="18" charset="0"/>
                <a:cs typeface="Times New Roman" panose="02020603050405020304" pitchFamily="18" charset="0"/>
              </a:rPr>
              <a:t> in </a:t>
            </a:r>
            <a:r>
              <a:rPr lang="en-US" sz="2200" i="1" dirty="0">
                <a:latin typeface="Times New Roman" panose="02020603050405020304" pitchFamily="18" charset="0"/>
                <a:cs typeface="Times New Roman" panose="02020603050405020304" pitchFamily="18" charset="0"/>
              </a:rPr>
              <a:t>L</a:t>
            </a:r>
            <a:r>
              <a:rPr lang="en-US" sz="2200" dirty="0">
                <a:latin typeface="Times New Roman" panose="02020603050405020304" pitchFamily="18" charset="0"/>
                <a:cs typeface="Times New Roman" panose="02020603050405020304" pitchFamily="18" charset="0"/>
              </a:rPr>
              <a:t>, </a:t>
            </a:r>
            <a:r>
              <a:rPr lang="en-US" sz="2200" i="1" dirty="0">
                <a:latin typeface="Times New Roman" panose="02020603050405020304" pitchFamily="18" charset="0"/>
                <a:cs typeface="Times New Roman" panose="02020603050405020304" pitchFamily="18" charset="0"/>
              </a:rPr>
              <a:t>M</a:t>
            </a:r>
            <a:r>
              <a:rPr lang="en-US" sz="2200" dirty="0">
                <a:latin typeface="Times New Roman" panose="02020603050405020304" pitchFamily="18" charset="0"/>
                <a:cs typeface="Times New Roman" panose="02020603050405020304" pitchFamily="18" charset="0"/>
              </a:rPr>
              <a:t> outputs 1, and</a:t>
            </a:r>
          </a:p>
          <a:p>
            <a:pPr marL="461963" indent="-461963"/>
            <a:r>
              <a:rPr lang="en-US" sz="2200" dirty="0">
                <a:latin typeface="Times New Roman" panose="02020603050405020304" pitchFamily="18" charset="0"/>
                <a:cs typeface="Times New Roman" panose="02020603050405020304" pitchFamily="18" charset="0"/>
              </a:rPr>
              <a:t>		for all </a:t>
            </a:r>
            <a:r>
              <a:rPr lang="en-US" sz="2200" i="1" dirty="0">
                <a:latin typeface="Times New Roman" panose="02020603050405020304" pitchFamily="18" charset="0"/>
                <a:cs typeface="Times New Roman" panose="02020603050405020304" pitchFamily="18" charset="0"/>
              </a:rPr>
              <a:t>x</a:t>
            </a:r>
            <a:r>
              <a:rPr lang="en-US" sz="2200" dirty="0">
                <a:latin typeface="Times New Roman" panose="02020603050405020304" pitchFamily="18" charset="0"/>
                <a:cs typeface="Times New Roman" panose="02020603050405020304" pitchFamily="18" charset="0"/>
              </a:rPr>
              <a:t> not in </a:t>
            </a:r>
            <a:r>
              <a:rPr lang="en-US" sz="2200" i="1" dirty="0">
                <a:latin typeface="Times New Roman" panose="02020603050405020304" pitchFamily="18" charset="0"/>
                <a:cs typeface="Times New Roman" panose="02020603050405020304" pitchFamily="18" charset="0"/>
              </a:rPr>
              <a:t>L</a:t>
            </a:r>
            <a:r>
              <a:rPr lang="en-US" sz="2200" dirty="0">
                <a:latin typeface="Times New Roman" panose="02020603050405020304" pitchFamily="18" charset="0"/>
                <a:cs typeface="Times New Roman" panose="02020603050405020304" pitchFamily="18" charset="0"/>
              </a:rPr>
              <a:t>, </a:t>
            </a:r>
            <a:r>
              <a:rPr lang="en-US" sz="2200" i="1" dirty="0">
                <a:latin typeface="Times New Roman" panose="02020603050405020304" pitchFamily="18" charset="0"/>
                <a:cs typeface="Times New Roman" panose="02020603050405020304" pitchFamily="18" charset="0"/>
              </a:rPr>
              <a:t>M</a:t>
            </a:r>
            <a:r>
              <a:rPr lang="en-US" sz="2200" dirty="0">
                <a:latin typeface="Times New Roman" panose="02020603050405020304" pitchFamily="18" charset="0"/>
                <a:cs typeface="Times New Roman" panose="02020603050405020304" pitchFamily="18" charset="0"/>
              </a:rPr>
              <a:t> outputs 0.</a:t>
            </a:r>
          </a:p>
          <a:p>
            <a:pPr marL="461963" indent="-461963"/>
            <a:r>
              <a:rPr lang="en-US" sz="2200" dirty="0">
                <a:latin typeface="Times New Roman" panose="02020603050405020304" pitchFamily="18" charset="0"/>
                <a:cs typeface="Times New Roman" panose="02020603050405020304" pitchFamily="18" charset="0"/>
              </a:rPr>
              <a:t>Cobham’s Thesis Statement:</a:t>
            </a:r>
          </a:p>
          <a:p>
            <a:pPr marL="457200" indent="-457200">
              <a:buFont typeface="Arial" panose="020B0604020202020204" pitchFamily="34" charset="0"/>
              <a:buChar char="•"/>
            </a:pPr>
            <a:r>
              <a:rPr lang="en-US" sz="2200" dirty="0" err="1">
                <a:latin typeface="Times New Roman" panose="02020603050405020304" pitchFamily="18" charset="0"/>
                <a:cs typeface="Times New Roman" panose="02020603050405020304" pitchFamily="18" charset="0"/>
              </a:rPr>
              <a:t>Cobham’s</a:t>
            </a:r>
            <a:r>
              <a:rPr lang="en-US" sz="2200" dirty="0">
                <a:latin typeface="Times New Roman" panose="02020603050405020304" pitchFamily="18" charset="0"/>
                <a:cs typeface="Times New Roman" panose="02020603050405020304" pitchFamily="18" charset="0"/>
              </a:rPr>
              <a:t> thesis holds that </a:t>
            </a:r>
            <a:r>
              <a:rPr lang="en-US" sz="2200" dirty="0">
                <a:solidFill>
                  <a:srgbClr val="0000FF"/>
                </a:solidFill>
                <a:latin typeface="Times New Roman" panose="02020603050405020304" pitchFamily="18" charset="0"/>
                <a:cs typeface="Times New Roman" panose="02020603050405020304" pitchFamily="18" charset="0"/>
              </a:rPr>
              <a:t>P is the class of computational problems that are "efficiently solvable" or “tractable</a:t>
            </a:r>
            <a:r>
              <a:rPr lang="en-US" sz="2200" dirty="0">
                <a:latin typeface="Times New Roman" panose="02020603050405020304" pitchFamily="18" charset="0"/>
                <a:cs typeface="Times New Roman" panose="02020603050405020304" pitchFamily="18" charset="0"/>
              </a:rPr>
              <a:t>”; </a:t>
            </a:r>
          </a:p>
          <a:p>
            <a:pPr marL="914400" lvl="1" indent="-457200">
              <a:buFont typeface="Arial" panose="020B0604020202020204" pitchFamily="34" charset="0"/>
              <a:buChar char="•"/>
            </a:pPr>
            <a:r>
              <a:rPr lang="en-US" sz="2200" b="0" i="0" dirty="0">
                <a:solidFill>
                  <a:srgbClr val="4D5156"/>
                </a:solidFill>
                <a:effectLst/>
                <a:highlight>
                  <a:srgbClr val="FFFF00"/>
                </a:highlight>
                <a:latin typeface="Times New Roman" panose="02020603050405020304" pitchFamily="18" charset="0"/>
                <a:cs typeface="Times New Roman" panose="02020603050405020304" pitchFamily="18" charset="0"/>
              </a:rPr>
              <a:t>Feasibility: </a:t>
            </a:r>
            <a:r>
              <a:rPr lang="en-US" sz="2200" dirty="0">
                <a:solidFill>
                  <a:srgbClr val="4D5156"/>
                </a:solidFill>
                <a:highlight>
                  <a:srgbClr val="FFFF00"/>
                </a:highlight>
                <a:latin typeface="Times New Roman" panose="02020603050405020304" pitchFamily="18" charset="0"/>
                <a:cs typeface="Times New Roman" panose="02020603050405020304" pitchFamily="18" charset="0"/>
              </a:rPr>
              <a:t>A</a:t>
            </a:r>
            <a:r>
              <a:rPr lang="en-US" sz="2200" b="0" i="0" dirty="0">
                <a:solidFill>
                  <a:srgbClr val="4D5156"/>
                </a:solidFill>
                <a:effectLst/>
                <a:highlight>
                  <a:srgbClr val="FFFF00"/>
                </a:highlight>
                <a:latin typeface="Times New Roman" panose="02020603050405020304" pitchFamily="18" charset="0"/>
                <a:cs typeface="Times New Roman" panose="02020603050405020304" pitchFamily="18" charset="0"/>
              </a:rPr>
              <a:t>sserts that computational problems can be feasibly computed on some computational device only if they can be computed in polynomial time </a:t>
            </a:r>
            <a:r>
              <a:rPr lang="en-US" sz="2200" b="0" i="0" dirty="0">
                <a:solidFill>
                  <a:srgbClr val="4D5156"/>
                </a:solidFill>
                <a:effectLst/>
                <a:latin typeface="Times New Roman" panose="02020603050405020304" pitchFamily="18" charset="0"/>
                <a:cs typeface="Times New Roman" panose="02020603050405020304" pitchFamily="18" charset="0"/>
              </a:rPr>
              <a:t>(that is, if they are in the complexity class P).</a:t>
            </a:r>
          </a:p>
          <a:p>
            <a:pPr marL="914400" lvl="1" indent="-4572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Practical Solutions: some problems not known to be in P have practical solutions, and some in P do not.</a:t>
            </a:r>
            <a:r>
              <a:rPr lang="en-US" sz="2200" b="1" dirty="0">
                <a:latin typeface="Times New Roman" panose="02020603050405020304" pitchFamily="18" charset="0"/>
                <a:cs typeface="Times New Roman" panose="02020603050405020304" pitchFamily="18" charset="0"/>
              </a:rPr>
              <a:t> </a:t>
            </a:r>
          </a:p>
        </p:txBody>
      </p:sp>
      <p:sp>
        <p:nvSpPr>
          <p:cNvPr id="3" name="TextBox 2">
            <a:extLst>
              <a:ext uri="{FF2B5EF4-FFF2-40B4-BE49-F238E27FC236}">
                <a16:creationId xmlns:a16="http://schemas.microsoft.com/office/drawing/2014/main" id="{85F2450A-12B4-4DB0-908B-DB67BE992E3E}"/>
              </a:ext>
            </a:extLst>
          </p:cNvPr>
          <p:cNvSpPr txBox="1"/>
          <p:nvPr/>
        </p:nvSpPr>
        <p:spPr>
          <a:xfrm>
            <a:off x="1681443" y="469835"/>
            <a:ext cx="7968343" cy="584775"/>
          </a:xfrm>
          <a:prstGeom prst="rect">
            <a:avLst/>
          </a:prstGeom>
          <a:noFill/>
        </p:spPr>
        <p:txBody>
          <a:bodyPr wrap="square" rtlCol="0">
            <a:spAutoFit/>
          </a:bodyPr>
          <a:lstStyle/>
          <a:p>
            <a:r>
              <a:rPr lang="en-US" sz="3200" dirty="0"/>
              <a:t>Computational Complexity and Intractability</a:t>
            </a:r>
          </a:p>
        </p:txBody>
      </p:sp>
      <p:sp>
        <p:nvSpPr>
          <p:cNvPr id="4" name="TextBox 3"/>
          <p:cNvSpPr txBox="1"/>
          <p:nvPr/>
        </p:nvSpPr>
        <p:spPr>
          <a:xfrm>
            <a:off x="8398042" y="2831432"/>
            <a:ext cx="2229853"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a:t>TM(01011)  yields 1.</a:t>
            </a:r>
          </a:p>
          <a:p>
            <a:r>
              <a:rPr lang="en-US" dirty="0"/>
              <a:t>TM(11) yields 0</a:t>
            </a:r>
          </a:p>
        </p:txBody>
      </p:sp>
    </p:spTree>
    <p:extLst>
      <p:ext uri="{BB962C8B-B14F-4D97-AF65-F5344CB8AC3E}">
        <p14:creationId xmlns:p14="http://schemas.microsoft.com/office/powerpoint/2010/main" val="413884169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E042B5E-9A7A-499F-AF59-327C26775DB8}"/>
              </a:ext>
            </a:extLst>
          </p:cNvPr>
          <p:cNvSpPr/>
          <p:nvPr/>
        </p:nvSpPr>
        <p:spPr>
          <a:xfrm>
            <a:off x="1946365" y="1971320"/>
            <a:ext cx="8508275" cy="3908762"/>
          </a:xfrm>
          <a:prstGeom prst="rect">
            <a:avLst/>
          </a:prstGeom>
        </p:spPr>
        <p:txBody>
          <a:bodyPr wrap="square">
            <a:spAutoFit/>
          </a:bodyPr>
          <a:lstStyle/>
          <a:p>
            <a:pPr>
              <a:spcAft>
                <a:spcPts val="1200"/>
              </a:spcAft>
            </a:pPr>
            <a:r>
              <a:rPr lang="en-US" sz="2600" dirty="0">
                <a:solidFill>
                  <a:srgbClr val="222222"/>
                </a:solidFill>
                <a:cs typeface="Times New Roman" panose="02020603050405020304" pitchFamily="18" charset="0"/>
              </a:rPr>
              <a:t>In Computational complexity theory</a:t>
            </a:r>
          </a:p>
          <a:p>
            <a:pPr marL="457200" indent="-457200">
              <a:spcAft>
                <a:spcPts val="1200"/>
              </a:spcAft>
              <a:buFont typeface="Arial" panose="020B0604020202020204" pitchFamily="34" charset="0"/>
              <a:buChar char="•"/>
            </a:pPr>
            <a:r>
              <a:rPr lang="en-US" sz="2400" dirty="0">
                <a:solidFill>
                  <a:srgbClr val="0000FF"/>
                </a:solidFill>
                <a:highlight>
                  <a:srgbClr val="FFFF00"/>
                </a:highlight>
                <a:latin typeface="Times New Roman" panose="02020603050405020304" pitchFamily="18" charset="0"/>
                <a:cs typeface="Times New Roman" panose="02020603050405020304" pitchFamily="18" charset="0"/>
              </a:rPr>
              <a:t>Definition: </a:t>
            </a:r>
            <a:r>
              <a:rPr lang="en-US" sz="2400" i="1" dirty="0">
                <a:solidFill>
                  <a:srgbClr val="0000FF"/>
                </a:solidFill>
                <a:highlight>
                  <a:srgbClr val="FFFF00"/>
                </a:highlight>
                <a:latin typeface="Times New Roman" panose="02020603050405020304" pitchFamily="18" charset="0"/>
                <a:cs typeface="Times New Roman" panose="02020603050405020304" pitchFamily="18" charset="0"/>
              </a:rPr>
              <a:t>A decision problem is in the complexity class NP</a:t>
            </a:r>
            <a:r>
              <a:rPr lang="en-US" sz="2400" dirty="0">
                <a:solidFill>
                  <a:srgbClr val="0000FF"/>
                </a:solidFill>
                <a:latin typeface="Times New Roman" panose="02020603050405020304" pitchFamily="18" charset="0"/>
                <a:cs typeface="Times New Roman" panose="02020603050405020304" pitchFamily="18" charset="0"/>
              </a:rPr>
              <a:t>, (the class of </a:t>
            </a:r>
            <a:r>
              <a:rPr lang="en-US" sz="2400" dirty="0">
                <a:solidFill>
                  <a:srgbClr val="222222"/>
                </a:solidFill>
                <a:latin typeface="Times New Roman" panose="02020603050405020304" pitchFamily="18" charset="0"/>
                <a:cs typeface="Times New Roman" panose="02020603050405020304" pitchFamily="18" charset="0"/>
              </a:rPr>
              <a:t>nondeterministic polynomial time problems), </a:t>
            </a:r>
          </a:p>
          <a:p>
            <a:pPr marL="914400" lvl="1" indent="-457200">
              <a:spcAft>
                <a:spcPts val="1200"/>
              </a:spcAft>
              <a:buFont typeface="Arial" panose="020B0604020202020204" pitchFamily="34" charset="0"/>
              <a:buChar char="•"/>
            </a:pPr>
            <a:r>
              <a:rPr lang="en-US" sz="2400" dirty="0">
                <a:solidFill>
                  <a:srgbClr val="222222"/>
                </a:solidFill>
                <a:latin typeface="Times New Roman" panose="02020603050405020304" pitchFamily="18" charset="0"/>
                <a:cs typeface="Times New Roman" panose="02020603050405020304" pitchFamily="18" charset="0"/>
              </a:rPr>
              <a:t>if the set of decision </a:t>
            </a:r>
            <a:r>
              <a:rPr lang="en-US" sz="2400" dirty="0">
                <a:solidFill>
                  <a:srgbClr val="0000FF"/>
                </a:solidFill>
                <a:latin typeface="Times New Roman" panose="02020603050405020304" pitchFamily="18" charset="0"/>
                <a:cs typeface="Times New Roman" panose="02020603050405020304" pitchFamily="18" charset="0"/>
              </a:rPr>
              <a:t>problems</a:t>
            </a:r>
            <a:r>
              <a:rPr lang="en-US" sz="2400" dirty="0">
                <a:solidFill>
                  <a:srgbClr val="222222"/>
                </a:solidFill>
                <a:latin typeface="Times New Roman" panose="02020603050405020304" pitchFamily="18" charset="0"/>
                <a:cs typeface="Times New Roman" panose="02020603050405020304" pitchFamily="18" charset="0"/>
              </a:rPr>
              <a:t> for which the problem instances, where </a:t>
            </a:r>
            <a:r>
              <a:rPr lang="en-US" sz="2400" dirty="0">
                <a:solidFill>
                  <a:srgbClr val="0000FF"/>
                </a:solidFill>
                <a:highlight>
                  <a:srgbClr val="FFFF00"/>
                </a:highlight>
                <a:latin typeface="Times New Roman" panose="02020603050405020304" pitchFamily="18" charset="0"/>
                <a:cs typeface="Times New Roman" panose="02020603050405020304" pitchFamily="18" charset="0"/>
              </a:rPr>
              <a:t>the answer is “yes”, have proofs verifiable in polynomial time by a deterministic Turing machine.</a:t>
            </a:r>
            <a:endParaRPr lang="en-US" sz="2400" dirty="0">
              <a:solidFill>
                <a:srgbClr val="222222"/>
              </a:solidFill>
              <a:highlight>
                <a:srgbClr val="FFFF00"/>
              </a:highlight>
              <a:latin typeface="Times New Roman" panose="02020603050405020304" pitchFamily="18" charset="0"/>
              <a:cs typeface="Times New Roman" panose="02020603050405020304" pitchFamily="18" charset="0"/>
            </a:endParaRPr>
          </a:p>
          <a:p>
            <a:pPr marL="914400" indent="-457200">
              <a:spcAft>
                <a:spcPts val="1200"/>
              </a:spcAft>
              <a:buFont typeface="Arial" panose="020B0604020202020204" pitchFamily="34" charset="0"/>
              <a:buChar char="•"/>
            </a:pPr>
            <a:r>
              <a:rPr lang="en-US" sz="2400" dirty="0">
                <a:solidFill>
                  <a:srgbClr val="0000FF"/>
                </a:solidFill>
                <a:latin typeface="Times New Roman" panose="02020603050405020304" pitchFamily="18" charset="0"/>
                <a:cs typeface="Times New Roman" panose="02020603050405020304" pitchFamily="18" charset="0"/>
              </a:rPr>
              <a:t>Equivalently, </a:t>
            </a:r>
            <a:r>
              <a:rPr lang="en-US" sz="2400" dirty="0">
                <a:solidFill>
                  <a:srgbClr val="0000FF"/>
                </a:solidFill>
                <a:highlight>
                  <a:srgbClr val="FFFF00"/>
                </a:highlight>
                <a:latin typeface="Times New Roman" panose="02020603050405020304" pitchFamily="18" charset="0"/>
                <a:cs typeface="Times New Roman" panose="02020603050405020304" pitchFamily="18" charset="0"/>
              </a:rPr>
              <a:t>if a nondeterministic Turing machine can solve the set of decision problems that can be solved in polynomial time.</a:t>
            </a:r>
          </a:p>
        </p:txBody>
      </p:sp>
      <p:sp>
        <p:nvSpPr>
          <p:cNvPr id="4" name="TextBox 3">
            <a:extLst>
              <a:ext uri="{FF2B5EF4-FFF2-40B4-BE49-F238E27FC236}">
                <a16:creationId xmlns:a16="http://schemas.microsoft.com/office/drawing/2014/main" id="{ADD3BE51-EC3C-4517-ABE8-503C69A59525}"/>
              </a:ext>
            </a:extLst>
          </p:cNvPr>
          <p:cNvSpPr txBox="1"/>
          <p:nvPr/>
        </p:nvSpPr>
        <p:spPr>
          <a:xfrm>
            <a:off x="1946365" y="630524"/>
            <a:ext cx="7968343" cy="584775"/>
          </a:xfrm>
          <a:prstGeom prst="rect">
            <a:avLst/>
          </a:prstGeom>
          <a:noFill/>
        </p:spPr>
        <p:txBody>
          <a:bodyPr wrap="square" rtlCol="0">
            <a:spAutoFit/>
          </a:bodyPr>
          <a:lstStyle/>
          <a:p>
            <a:r>
              <a:rPr lang="en-US" sz="3200" dirty="0"/>
              <a:t>Computational Complexity and Intractability</a:t>
            </a:r>
          </a:p>
        </p:txBody>
      </p:sp>
    </p:spTree>
    <p:extLst>
      <p:ext uri="{BB962C8B-B14F-4D97-AF65-F5344CB8AC3E}">
        <p14:creationId xmlns:p14="http://schemas.microsoft.com/office/powerpoint/2010/main" val="197205258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E042B5E-9A7A-499F-AF59-327C26775DB8}"/>
              </a:ext>
            </a:extLst>
          </p:cNvPr>
          <p:cNvSpPr/>
          <p:nvPr/>
        </p:nvSpPr>
        <p:spPr>
          <a:xfrm>
            <a:off x="1841862" y="1164278"/>
            <a:ext cx="8673738" cy="5586145"/>
          </a:xfrm>
          <a:prstGeom prst="rect">
            <a:avLst/>
          </a:prstGeom>
        </p:spPr>
        <p:txBody>
          <a:bodyPr wrap="square">
            <a:spAutoFit/>
          </a:bodyPr>
          <a:lstStyle/>
          <a:p>
            <a:pPr>
              <a:spcAft>
                <a:spcPts val="900"/>
              </a:spcAft>
            </a:pPr>
            <a:r>
              <a:rPr lang="en-US" sz="2400" dirty="0">
                <a:solidFill>
                  <a:srgbClr val="0000FF"/>
                </a:solidFill>
                <a:highlight>
                  <a:srgbClr val="FFFF00"/>
                </a:highlight>
                <a:latin typeface="Times New Roman" panose="02020603050405020304" pitchFamily="18" charset="0"/>
                <a:cs typeface="Times New Roman" panose="02020603050405020304" pitchFamily="18" charset="0"/>
              </a:rPr>
              <a:t>Characteristics:</a:t>
            </a:r>
          </a:p>
          <a:p>
            <a:pPr marL="457200" indent="-457200">
              <a:spcAft>
                <a:spcPts val="900"/>
              </a:spcAft>
              <a:buFont typeface="Arial" panose="020B0604020202020204" pitchFamily="34" charset="0"/>
              <a:buChar char="•"/>
            </a:pPr>
            <a:r>
              <a:rPr lang="en-US" sz="2400" dirty="0">
                <a:solidFill>
                  <a:srgbClr val="222222"/>
                </a:solidFill>
                <a:latin typeface="Times New Roman" panose="02020603050405020304" pitchFamily="18" charset="0"/>
                <a:cs typeface="Times New Roman" panose="02020603050405020304" pitchFamily="18" charset="0"/>
              </a:rPr>
              <a:t>Verification: If a “yes” instance of the problem has a proof that can be verified in polynomial time by a deterministic Turing machine.</a:t>
            </a:r>
          </a:p>
          <a:p>
            <a:pPr marL="457200" indent="-457200">
              <a:spcAft>
                <a:spcPts val="900"/>
              </a:spcAft>
              <a:buFont typeface="Arial" panose="020B0604020202020204" pitchFamily="34" charset="0"/>
              <a:buChar char="•"/>
            </a:pPr>
            <a:r>
              <a:rPr lang="en-US" sz="2400" dirty="0">
                <a:solidFill>
                  <a:srgbClr val="222222"/>
                </a:solidFill>
                <a:latin typeface="Times New Roman" panose="02020603050405020304" pitchFamily="18" charset="0"/>
                <a:cs typeface="Times New Roman" panose="02020603050405020304" pitchFamily="18" charset="0"/>
              </a:rPr>
              <a:t>Nondeterministic Turing Machine: A problem is in NP if a nondeterministic Turing machine can solve it in polynomial time.</a:t>
            </a:r>
          </a:p>
          <a:p>
            <a:pPr marL="457200" indent="-457200">
              <a:spcAft>
                <a:spcPts val="900"/>
              </a:spcAft>
            </a:pPr>
            <a:r>
              <a:rPr lang="en-US" sz="2400" dirty="0">
                <a:solidFill>
                  <a:srgbClr val="222222"/>
                </a:solidFill>
                <a:latin typeface="Times New Roman" panose="02020603050405020304" pitchFamily="18" charset="0"/>
                <a:cs typeface="Times New Roman" panose="02020603050405020304" pitchFamily="18" charset="0"/>
              </a:rPr>
              <a:t>Equivalence:</a:t>
            </a:r>
          </a:p>
          <a:p>
            <a:pPr marL="457200" indent="-457200">
              <a:spcAft>
                <a:spcPts val="900"/>
              </a:spcAft>
              <a:buFont typeface="Arial" panose="020B0604020202020204" pitchFamily="34" charset="0"/>
              <a:buChar char="•"/>
            </a:pPr>
            <a:r>
              <a:rPr lang="en-US" sz="2400" dirty="0">
                <a:solidFill>
                  <a:srgbClr val="222222"/>
                </a:solidFill>
                <a:latin typeface="Times New Roman" panose="02020603050405020304" pitchFamily="18" charset="0"/>
                <a:cs typeface="Times New Roman" panose="02020603050405020304" pitchFamily="18" charset="0"/>
              </a:rPr>
              <a:t>These two definitions are equivalent because the algorithm based on the Turing machine consists of two phases:</a:t>
            </a:r>
          </a:p>
          <a:p>
            <a:pPr marL="914400" indent="-457200">
              <a:spcAft>
                <a:spcPts val="900"/>
              </a:spcAft>
              <a:buFont typeface="Arial" panose="020B0604020202020204" pitchFamily="34" charset="0"/>
              <a:buChar char="•"/>
            </a:pPr>
            <a:r>
              <a:rPr lang="en-US" sz="2400" dirty="0">
                <a:solidFill>
                  <a:srgbClr val="222222"/>
                </a:solidFill>
                <a:latin typeface="Times New Roman" panose="02020603050405020304" pitchFamily="18" charset="0"/>
                <a:cs typeface="Times New Roman" panose="02020603050405020304" pitchFamily="18" charset="0"/>
              </a:rPr>
              <a:t>Guessing Phase: A guess about the solution is generated in a nondeterministic way.</a:t>
            </a:r>
          </a:p>
          <a:p>
            <a:pPr marL="914400" indent="-457200">
              <a:spcAft>
                <a:spcPts val="900"/>
              </a:spcAft>
              <a:buFont typeface="Arial" panose="020B0604020202020204" pitchFamily="34" charset="0"/>
              <a:buChar char="•"/>
            </a:pPr>
            <a:r>
              <a:rPr lang="en-US" sz="2400" dirty="0">
                <a:solidFill>
                  <a:srgbClr val="222222"/>
                </a:solidFill>
                <a:latin typeface="Times New Roman" panose="02020603050405020304" pitchFamily="18" charset="0"/>
                <a:cs typeface="Times New Roman" panose="02020603050405020304" pitchFamily="18" charset="0"/>
              </a:rPr>
              <a:t>Verification Phase: A deterministic algorithm verifies if the guess is a solution to the problem.</a:t>
            </a:r>
          </a:p>
        </p:txBody>
      </p:sp>
      <p:sp>
        <p:nvSpPr>
          <p:cNvPr id="4" name="TextBox 3">
            <a:extLst>
              <a:ext uri="{FF2B5EF4-FFF2-40B4-BE49-F238E27FC236}">
                <a16:creationId xmlns:a16="http://schemas.microsoft.com/office/drawing/2014/main" id="{ADD3BE51-EC3C-4517-ABE8-503C69A59525}"/>
              </a:ext>
            </a:extLst>
          </p:cNvPr>
          <p:cNvSpPr txBox="1"/>
          <p:nvPr/>
        </p:nvSpPr>
        <p:spPr>
          <a:xfrm>
            <a:off x="1946365" y="375030"/>
            <a:ext cx="7968343" cy="584775"/>
          </a:xfrm>
          <a:prstGeom prst="rect">
            <a:avLst/>
          </a:prstGeom>
          <a:noFill/>
        </p:spPr>
        <p:txBody>
          <a:bodyPr wrap="square" rtlCol="0">
            <a:spAutoFit/>
          </a:bodyPr>
          <a:lstStyle/>
          <a:p>
            <a:r>
              <a:rPr lang="en-US" sz="3200" dirty="0"/>
              <a:t>Computational Complexity and Intractability</a:t>
            </a:r>
          </a:p>
        </p:txBody>
      </p:sp>
    </p:spTree>
    <p:extLst>
      <p:ext uri="{BB962C8B-B14F-4D97-AF65-F5344CB8AC3E}">
        <p14:creationId xmlns:p14="http://schemas.microsoft.com/office/powerpoint/2010/main" val="80272503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E042B5E-9A7A-499F-AF59-327C26775DB8}"/>
              </a:ext>
            </a:extLst>
          </p:cNvPr>
          <p:cNvSpPr/>
          <p:nvPr/>
        </p:nvSpPr>
        <p:spPr>
          <a:xfrm>
            <a:off x="1937657" y="1837922"/>
            <a:ext cx="8846884" cy="4739759"/>
          </a:xfrm>
          <a:prstGeom prst="rect">
            <a:avLst/>
          </a:prstGeom>
        </p:spPr>
        <p:txBody>
          <a:bodyPr wrap="square">
            <a:spAutoFit/>
          </a:bodyPr>
          <a:lstStyle/>
          <a:p>
            <a:pPr>
              <a:spcAft>
                <a:spcPts val="1800"/>
              </a:spcAft>
            </a:pPr>
            <a:r>
              <a:rPr lang="en-US" sz="2600" dirty="0">
                <a:solidFill>
                  <a:srgbClr val="222222"/>
                </a:solidFill>
                <a:cs typeface="Times New Roman" panose="02020603050405020304" pitchFamily="18" charset="0"/>
              </a:rPr>
              <a:t>Relationship Between P and NP</a:t>
            </a:r>
          </a:p>
          <a:p>
            <a:pPr>
              <a:spcAft>
                <a:spcPts val="900"/>
              </a:spcAft>
            </a:pPr>
            <a:r>
              <a:rPr lang="en-US" sz="2400" dirty="0">
                <a:solidFill>
                  <a:srgbClr val="202122"/>
                </a:solidFill>
                <a:latin typeface="Times New Roman" panose="02020603050405020304" pitchFamily="18" charset="0"/>
                <a:cs typeface="Times New Roman" panose="02020603050405020304" pitchFamily="18" charset="0"/>
              </a:rPr>
              <a:t>Inclusion:</a:t>
            </a:r>
          </a:p>
          <a:p>
            <a:pPr marL="461963" indent="-461963">
              <a:spcAft>
                <a:spcPts val="900"/>
              </a:spcAft>
              <a:buFont typeface="Arial" panose="020B0604020202020204" pitchFamily="34" charset="0"/>
              <a:buChar char="•"/>
            </a:pPr>
            <a:r>
              <a:rPr lang="en-US" sz="2400" dirty="0">
                <a:solidFill>
                  <a:srgbClr val="202122"/>
                </a:solidFill>
                <a:latin typeface="Times New Roman" panose="02020603050405020304" pitchFamily="18" charset="0"/>
                <a:cs typeface="Times New Roman" panose="02020603050405020304" pitchFamily="18" charset="0"/>
              </a:rPr>
              <a:t>A problem in P (solvable in</a:t>
            </a:r>
            <a:r>
              <a:rPr lang="en-US" sz="2400" dirty="0">
                <a:solidFill>
                  <a:srgbClr val="202122"/>
                </a:solidFill>
                <a:highlight>
                  <a:srgbClr val="FFFF00"/>
                </a:highlight>
                <a:latin typeface="Times New Roman" panose="02020603050405020304" pitchFamily="18" charset="0"/>
                <a:cs typeface="Times New Roman" panose="02020603050405020304" pitchFamily="18" charset="0"/>
              </a:rPr>
              <a:t> polynomial time) is always also in NP. </a:t>
            </a:r>
          </a:p>
          <a:p>
            <a:pPr>
              <a:spcAft>
                <a:spcPts val="900"/>
              </a:spcAft>
            </a:pPr>
            <a:r>
              <a:rPr lang="en-US" sz="2400" dirty="0">
                <a:solidFill>
                  <a:srgbClr val="202122"/>
                </a:solidFill>
                <a:latin typeface="Times New Roman" panose="02020603050405020304" pitchFamily="18" charset="0"/>
                <a:cs typeface="Times New Roman" panose="02020603050405020304" pitchFamily="18" charset="0"/>
              </a:rPr>
              <a:t>Tractability: </a:t>
            </a:r>
          </a:p>
          <a:p>
            <a:pPr marL="914400" lvl="1" indent="-457200">
              <a:spcAft>
                <a:spcPts val="900"/>
              </a:spcAft>
              <a:buFont typeface="Arial" panose="020B0604020202020204" pitchFamily="34" charset="0"/>
              <a:buChar char="•"/>
            </a:pPr>
            <a:r>
              <a:rPr lang="en-US" sz="2400" dirty="0">
                <a:solidFill>
                  <a:srgbClr val="0000FF"/>
                </a:solidFill>
                <a:highlight>
                  <a:srgbClr val="FFFF00"/>
                </a:highlight>
                <a:latin typeface="Times New Roman" panose="02020603050405020304" pitchFamily="18" charset="0"/>
                <a:cs typeface="Times New Roman" panose="02020603050405020304" pitchFamily="18" charset="0"/>
              </a:rPr>
              <a:t>Problem in P are called tractable. </a:t>
            </a:r>
          </a:p>
          <a:p>
            <a:pPr marL="914400" lvl="1" indent="-457200">
              <a:spcAft>
                <a:spcPts val="900"/>
              </a:spcAft>
              <a:buFont typeface="Arial" panose="020B0604020202020204" pitchFamily="34" charset="0"/>
              <a:buChar char="•"/>
            </a:pPr>
            <a:r>
              <a:rPr lang="en-US" sz="2400" dirty="0">
                <a:solidFill>
                  <a:srgbClr val="202122"/>
                </a:solidFill>
                <a:highlight>
                  <a:srgbClr val="FFFF00"/>
                </a:highlight>
                <a:latin typeface="Times New Roman" panose="02020603050405020304" pitchFamily="18" charset="0"/>
                <a:cs typeface="Times New Roman" panose="02020603050405020304" pitchFamily="18" charset="0"/>
              </a:rPr>
              <a:t>Problems not in P are called intractable.</a:t>
            </a:r>
          </a:p>
          <a:p>
            <a:pPr marL="0" lvl="1">
              <a:spcAft>
                <a:spcPts val="900"/>
              </a:spcAft>
            </a:pPr>
            <a:r>
              <a:rPr lang="en-US" sz="2400" dirty="0">
                <a:solidFill>
                  <a:srgbClr val="202122"/>
                </a:solidFill>
                <a:highlight>
                  <a:srgbClr val="FFFF00"/>
                </a:highlight>
                <a:latin typeface="Times New Roman" panose="02020603050405020304" pitchFamily="18" charset="0"/>
                <a:cs typeface="Times New Roman" panose="02020603050405020304" pitchFamily="18" charset="0"/>
              </a:rPr>
              <a:t>Tractable Problem Example:</a:t>
            </a:r>
          </a:p>
          <a:p>
            <a:pPr marL="914400" lvl="1" indent="-457200">
              <a:spcAft>
                <a:spcPts val="900"/>
              </a:spcAft>
              <a:buFont typeface="Arial" panose="020B0604020202020204" pitchFamily="34" charset="0"/>
              <a:buChar char="•"/>
            </a:pPr>
            <a:r>
              <a:rPr lang="en-US" sz="2400" dirty="0">
                <a:solidFill>
                  <a:srgbClr val="202122"/>
                </a:solidFill>
                <a:highlight>
                  <a:srgbClr val="FFFF00"/>
                </a:highlight>
                <a:latin typeface="Times New Roman" panose="02020603050405020304" pitchFamily="18" charset="0"/>
                <a:cs typeface="Times New Roman" panose="02020603050405020304" pitchFamily="18" charset="0"/>
              </a:rPr>
              <a:t>Deterministic whether an item is in a list of n elements is a tractable problem because it can be decided in polynomial time.</a:t>
            </a:r>
            <a:endParaRPr lang="en-US" sz="2400" dirty="0">
              <a:solidFill>
                <a:srgbClr val="222222"/>
              </a:solidFill>
              <a:highlight>
                <a:srgbClr val="FFFF00"/>
              </a:highlight>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ADD3BE51-EC3C-4517-ABE8-503C69A59525}"/>
              </a:ext>
            </a:extLst>
          </p:cNvPr>
          <p:cNvSpPr txBox="1"/>
          <p:nvPr/>
        </p:nvSpPr>
        <p:spPr>
          <a:xfrm>
            <a:off x="1937657" y="804696"/>
            <a:ext cx="7968343" cy="584775"/>
          </a:xfrm>
          <a:prstGeom prst="rect">
            <a:avLst/>
          </a:prstGeom>
          <a:noFill/>
        </p:spPr>
        <p:txBody>
          <a:bodyPr wrap="square" rtlCol="0">
            <a:spAutoFit/>
          </a:bodyPr>
          <a:lstStyle/>
          <a:p>
            <a:r>
              <a:rPr lang="en-US" sz="3200" dirty="0"/>
              <a:t>Computational Complexity and Intractability</a:t>
            </a:r>
          </a:p>
        </p:txBody>
      </p:sp>
    </p:spTree>
    <p:extLst>
      <p:ext uri="{BB962C8B-B14F-4D97-AF65-F5344CB8AC3E}">
        <p14:creationId xmlns:p14="http://schemas.microsoft.com/office/powerpoint/2010/main" val="280151828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E042B5E-9A7A-499F-AF59-327C26775DB8}"/>
              </a:ext>
            </a:extLst>
          </p:cNvPr>
          <p:cNvSpPr/>
          <p:nvPr/>
        </p:nvSpPr>
        <p:spPr>
          <a:xfrm>
            <a:off x="1889759" y="2037195"/>
            <a:ext cx="8412481" cy="4024179"/>
          </a:xfrm>
          <a:prstGeom prst="rect">
            <a:avLst/>
          </a:prstGeom>
        </p:spPr>
        <p:txBody>
          <a:bodyPr wrap="square">
            <a:spAutoFit/>
          </a:bodyPr>
          <a:lstStyle/>
          <a:p>
            <a:pPr>
              <a:spcAft>
                <a:spcPts val="1800"/>
              </a:spcAft>
            </a:pPr>
            <a:r>
              <a:rPr lang="en-US" sz="2600" dirty="0" err="1">
                <a:solidFill>
                  <a:srgbClr val="222222"/>
                </a:solidFill>
                <a:cs typeface="Times New Roman" panose="02020603050405020304" pitchFamily="18" charset="0"/>
              </a:rPr>
              <a:t>xxxIn</a:t>
            </a:r>
            <a:r>
              <a:rPr lang="en-US" sz="2600" dirty="0">
                <a:solidFill>
                  <a:srgbClr val="222222"/>
                </a:solidFill>
                <a:cs typeface="Times New Roman" panose="02020603050405020304" pitchFamily="18" charset="0"/>
              </a:rPr>
              <a:t> Computational complexity theory</a:t>
            </a:r>
          </a:p>
          <a:p>
            <a:pPr marL="342900" indent="-342900">
              <a:spcAft>
                <a:spcPts val="900"/>
              </a:spcAft>
              <a:buFont typeface="Arial" panose="020B0604020202020204" pitchFamily="34" charset="0"/>
              <a:buChar char="•"/>
            </a:pPr>
            <a:r>
              <a:rPr lang="en-US" sz="2400" dirty="0">
                <a:solidFill>
                  <a:srgbClr val="0000FF"/>
                </a:solidFill>
                <a:highlight>
                  <a:srgbClr val="FFFF00"/>
                </a:highlight>
                <a:latin typeface="Times New Roman" panose="02020603050405020304" pitchFamily="18" charset="0"/>
                <a:cs typeface="Times New Roman" panose="02020603050405020304" pitchFamily="18" charset="0"/>
              </a:rPr>
              <a:t>Problems in P are called </a:t>
            </a:r>
            <a:r>
              <a:rPr lang="en-US" sz="2400" i="1" dirty="0">
                <a:solidFill>
                  <a:srgbClr val="0000FF"/>
                </a:solidFill>
                <a:highlight>
                  <a:srgbClr val="FFFF00"/>
                </a:highlight>
                <a:latin typeface="Times New Roman" panose="02020603050405020304" pitchFamily="18" charset="0"/>
                <a:cs typeface="Times New Roman" panose="02020603050405020304" pitchFamily="18" charset="0"/>
              </a:rPr>
              <a:t>tractable</a:t>
            </a:r>
            <a:r>
              <a:rPr lang="en-US" sz="2400" dirty="0">
                <a:solidFill>
                  <a:srgbClr val="0000FF"/>
                </a:solidFill>
                <a:highlight>
                  <a:srgbClr val="FFFF00"/>
                </a:highlight>
                <a:latin typeface="Times New Roman" panose="02020603050405020304" pitchFamily="18" charset="0"/>
                <a:cs typeface="Times New Roman" panose="02020603050405020304" pitchFamily="18" charset="0"/>
              </a:rPr>
              <a:t>, </a:t>
            </a:r>
            <a:r>
              <a:rPr lang="en-US" sz="2400" dirty="0">
                <a:solidFill>
                  <a:srgbClr val="0000FF"/>
                </a:solidFill>
                <a:latin typeface="Times New Roman" panose="02020603050405020304" pitchFamily="18" charset="0"/>
                <a:cs typeface="Times New Roman" panose="02020603050405020304" pitchFamily="18" charset="0"/>
              </a:rPr>
              <a:t>whereas problems not in P are called </a:t>
            </a:r>
            <a:r>
              <a:rPr lang="en-US" sz="2400" i="1" dirty="0">
                <a:solidFill>
                  <a:srgbClr val="0000FF"/>
                </a:solidFill>
                <a:latin typeface="Times New Roman" panose="02020603050405020304" pitchFamily="18" charset="0"/>
                <a:cs typeface="Times New Roman" panose="02020603050405020304" pitchFamily="18" charset="0"/>
              </a:rPr>
              <a:t>intractable</a:t>
            </a:r>
            <a:r>
              <a:rPr lang="en-US" sz="2400" dirty="0">
                <a:solidFill>
                  <a:srgbClr val="0000FF"/>
                </a:solidFill>
                <a:latin typeface="Times New Roman" panose="02020603050405020304" pitchFamily="18" charset="0"/>
                <a:cs typeface="Times New Roman" panose="02020603050405020304" pitchFamily="18" charset="0"/>
              </a:rPr>
              <a:t>. </a:t>
            </a:r>
          </a:p>
          <a:p>
            <a:pPr marL="342900" indent="-342900">
              <a:spcAft>
                <a:spcPts val="900"/>
              </a:spcAft>
              <a:buFont typeface="Arial" panose="020B0604020202020204" pitchFamily="34" charset="0"/>
              <a:buChar char="•"/>
            </a:pPr>
            <a:r>
              <a:rPr lang="en-US" sz="2400" dirty="0">
                <a:solidFill>
                  <a:srgbClr val="0000FF"/>
                </a:solidFill>
                <a:highlight>
                  <a:srgbClr val="FFFF00"/>
                </a:highlight>
                <a:latin typeface="Times New Roman" panose="02020603050405020304" pitchFamily="18" charset="0"/>
                <a:cs typeface="Times New Roman" panose="02020603050405020304" pitchFamily="18" charset="0"/>
              </a:rPr>
              <a:t>For a problem to be in P, a deterministic Turing machine must exist that can decide in polynomial time whether a particular statement of the class addressed by the decision problem is true</a:t>
            </a:r>
            <a:r>
              <a:rPr lang="en-US" sz="2400" dirty="0">
                <a:solidFill>
                  <a:srgbClr val="0000FF"/>
                </a:solidFill>
                <a:latin typeface="Times New Roman" panose="02020603050405020304" pitchFamily="18" charset="0"/>
                <a:cs typeface="Times New Roman" panose="02020603050405020304" pitchFamily="18" charset="0"/>
              </a:rPr>
              <a:t>.</a:t>
            </a:r>
          </a:p>
          <a:p>
            <a:pPr marL="342900" indent="-342900">
              <a:spcAft>
                <a:spcPts val="900"/>
              </a:spcAft>
              <a:buFont typeface="Arial" panose="020B0604020202020204" pitchFamily="34" charset="0"/>
              <a:buChar char="•"/>
            </a:pPr>
            <a:r>
              <a:rPr lang="en-US" sz="2400" dirty="0">
                <a:solidFill>
                  <a:srgbClr val="0000FF"/>
                </a:solidFill>
                <a:latin typeface="Times New Roman" panose="02020603050405020304" pitchFamily="18" charset="0"/>
                <a:cs typeface="Times New Roman" panose="02020603050405020304" pitchFamily="18" charset="0"/>
              </a:rPr>
              <a:t>Example: </a:t>
            </a:r>
          </a:p>
          <a:p>
            <a:pPr marL="800100" lvl="1" indent="-342900">
              <a:spcAft>
                <a:spcPts val="900"/>
              </a:spcAft>
              <a:buFont typeface="Arial" panose="020B0604020202020204" pitchFamily="34" charset="0"/>
              <a:buChar char="•"/>
            </a:pPr>
            <a:r>
              <a:rPr lang="en-US" sz="2400" dirty="0">
                <a:solidFill>
                  <a:srgbClr val="0000FF"/>
                </a:solidFill>
                <a:latin typeface="Times New Roman" panose="02020603050405020304" pitchFamily="18" charset="0"/>
                <a:cs typeface="Times New Roman" panose="02020603050405020304" pitchFamily="18" charset="0"/>
              </a:rPr>
              <a:t>Determining whether an item is in a list of n elements is a tractable problem.</a:t>
            </a:r>
          </a:p>
        </p:txBody>
      </p:sp>
      <p:sp>
        <p:nvSpPr>
          <p:cNvPr id="3" name="TextBox 2">
            <a:extLst>
              <a:ext uri="{FF2B5EF4-FFF2-40B4-BE49-F238E27FC236}">
                <a16:creationId xmlns:a16="http://schemas.microsoft.com/office/drawing/2014/main" id="{715483CB-97B1-46BF-8499-E1784BF28357}"/>
              </a:ext>
            </a:extLst>
          </p:cNvPr>
          <p:cNvSpPr txBox="1"/>
          <p:nvPr/>
        </p:nvSpPr>
        <p:spPr>
          <a:xfrm>
            <a:off x="1850571" y="846657"/>
            <a:ext cx="7968343" cy="584775"/>
          </a:xfrm>
          <a:prstGeom prst="rect">
            <a:avLst/>
          </a:prstGeom>
          <a:noFill/>
        </p:spPr>
        <p:txBody>
          <a:bodyPr wrap="square" rtlCol="0">
            <a:spAutoFit/>
          </a:bodyPr>
          <a:lstStyle/>
          <a:p>
            <a:r>
              <a:rPr lang="en-US" sz="3200" dirty="0"/>
              <a:t>Computational Complexity and Intractability</a:t>
            </a:r>
          </a:p>
        </p:txBody>
      </p:sp>
    </p:spTree>
    <p:extLst>
      <p:ext uri="{BB962C8B-B14F-4D97-AF65-F5344CB8AC3E}">
        <p14:creationId xmlns:p14="http://schemas.microsoft.com/office/powerpoint/2010/main" val="77636853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E042B5E-9A7A-499F-AF59-327C26775DB8}"/>
              </a:ext>
            </a:extLst>
          </p:cNvPr>
          <p:cNvSpPr/>
          <p:nvPr/>
        </p:nvSpPr>
        <p:spPr>
          <a:xfrm>
            <a:off x="1993345" y="1356494"/>
            <a:ext cx="8665030" cy="4978286"/>
          </a:xfrm>
          <a:prstGeom prst="rect">
            <a:avLst/>
          </a:prstGeom>
        </p:spPr>
        <p:txBody>
          <a:bodyPr wrap="square">
            <a:spAutoFit/>
          </a:bodyPr>
          <a:lstStyle/>
          <a:p>
            <a:pPr>
              <a:spcAft>
                <a:spcPts val="600"/>
              </a:spcAft>
            </a:pPr>
            <a:r>
              <a:rPr lang="en-US" sz="2600" dirty="0">
                <a:solidFill>
                  <a:srgbClr val="222222"/>
                </a:solidFill>
                <a:cs typeface="Times New Roman" panose="02020603050405020304" pitchFamily="18" charset="0"/>
              </a:rPr>
              <a:t>Definition of Complexity Class NP:</a:t>
            </a:r>
          </a:p>
          <a:p>
            <a:pPr marL="342900" indent="-342900">
              <a:spcAft>
                <a:spcPts val="900"/>
              </a:spcAft>
              <a:buFont typeface="Arial" panose="020B0604020202020204" pitchFamily="34" charset="0"/>
              <a:buChar char="•"/>
            </a:pPr>
            <a:r>
              <a:rPr lang="en-US" sz="2400" dirty="0">
                <a:solidFill>
                  <a:srgbClr val="0000FF"/>
                </a:solidFill>
                <a:highlight>
                  <a:srgbClr val="FFFF00"/>
                </a:highlight>
                <a:latin typeface="Times New Roman" panose="02020603050405020304" pitchFamily="18" charset="0"/>
                <a:cs typeface="Times New Roman" panose="02020603050405020304" pitchFamily="18" charset="0"/>
              </a:rPr>
              <a:t>A decision problem is in NP (nondeterministic polynomial time) if there exists a nondeterministic Turing machine that can </a:t>
            </a:r>
            <a:r>
              <a:rPr lang="en-US" sz="2400" i="1" dirty="0">
                <a:solidFill>
                  <a:srgbClr val="0000FF"/>
                </a:solidFill>
                <a:highlight>
                  <a:srgbClr val="FFFF00"/>
                </a:highlight>
                <a:latin typeface="Times New Roman" panose="02020603050405020304" pitchFamily="18" charset="0"/>
                <a:cs typeface="Times New Roman" panose="02020603050405020304" pitchFamily="18" charset="0"/>
              </a:rPr>
              <a:t>verify</a:t>
            </a:r>
            <a:r>
              <a:rPr lang="en-US" sz="2400" dirty="0">
                <a:solidFill>
                  <a:srgbClr val="0000FF"/>
                </a:solidFill>
                <a:highlight>
                  <a:srgbClr val="FFFF00"/>
                </a:highlight>
                <a:latin typeface="Times New Roman" panose="02020603050405020304" pitchFamily="18" charset="0"/>
                <a:cs typeface="Times New Roman" panose="02020603050405020304" pitchFamily="18" charset="0"/>
              </a:rPr>
              <a:t> the truth of a statement in polynomial time by making the correct guess at each step from the set of allowable steps </a:t>
            </a:r>
            <a:r>
              <a:rPr lang="en-US" sz="2400" dirty="0">
                <a:solidFill>
                  <a:srgbClr val="0000FF"/>
                </a:solidFill>
                <a:latin typeface="Times New Roman" panose="02020603050405020304" pitchFamily="18" charset="0"/>
                <a:cs typeface="Times New Roman" panose="02020603050405020304" pitchFamily="18" charset="0"/>
              </a:rPr>
              <a:t>corresponding to the current state and tape symbol.</a:t>
            </a:r>
          </a:p>
          <a:p>
            <a:pPr marL="342900" indent="-342900">
              <a:spcAft>
                <a:spcPts val="900"/>
              </a:spcAft>
              <a:buFont typeface="Arial" panose="020B0604020202020204" pitchFamily="34" charset="0"/>
              <a:buChar char="•"/>
            </a:pPr>
            <a:r>
              <a:rPr lang="en-US" sz="2400" dirty="0">
                <a:solidFill>
                  <a:srgbClr val="0000FF"/>
                </a:solidFill>
                <a:latin typeface="Times New Roman" panose="02020603050405020304" pitchFamily="18" charset="0"/>
                <a:cs typeface="Times New Roman" panose="02020603050405020304" pitchFamily="18" charset="0"/>
              </a:rPr>
              <a:t>Characteristics:  </a:t>
            </a:r>
          </a:p>
          <a:p>
            <a:pPr marL="800100" lvl="1" indent="-342900">
              <a:spcAft>
                <a:spcPts val="900"/>
              </a:spcAft>
              <a:buFont typeface="Arial" panose="020B0604020202020204" pitchFamily="34" charset="0"/>
              <a:buChar char="•"/>
            </a:pPr>
            <a:r>
              <a:rPr lang="en-US" sz="2400" dirty="0">
                <a:solidFill>
                  <a:srgbClr val="0000FF"/>
                </a:solidFill>
                <a:latin typeface="Times New Roman" panose="02020603050405020304" pitchFamily="18" charset="0"/>
                <a:cs typeface="Times New Roman" panose="02020603050405020304" pitchFamily="18" charset="0"/>
              </a:rPr>
              <a:t>Nondeterministic Verification: Verification of a “yes” instance can be performed in polynomial time by a nondeterministic Turing machine.</a:t>
            </a:r>
          </a:p>
          <a:p>
            <a:pPr marL="800100" lvl="1" indent="-342900">
              <a:spcAft>
                <a:spcPts val="900"/>
              </a:spcAft>
              <a:buFont typeface="Arial" panose="020B0604020202020204" pitchFamily="34" charset="0"/>
              <a:buChar char="•"/>
            </a:pPr>
            <a:r>
              <a:rPr lang="en-US" sz="2400" dirty="0">
                <a:solidFill>
                  <a:srgbClr val="0000FF"/>
                </a:solidFill>
                <a:latin typeface="Times New Roman" panose="02020603050405020304" pitchFamily="18" charset="0"/>
                <a:cs typeface="Times New Roman" panose="02020603050405020304" pitchFamily="18" charset="0"/>
              </a:rPr>
              <a:t>Correct Guess: The nondeterministic Turing machine makes the correct guess at each step to verify the solution.</a:t>
            </a:r>
            <a:endParaRPr lang="en-US" sz="2400" dirty="0">
              <a:solidFill>
                <a:srgbClr val="222222"/>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19F313DE-27A7-4E9A-A52A-FFA73D4026A2}"/>
              </a:ext>
            </a:extLst>
          </p:cNvPr>
          <p:cNvSpPr txBox="1"/>
          <p:nvPr/>
        </p:nvSpPr>
        <p:spPr>
          <a:xfrm>
            <a:off x="2111828" y="614716"/>
            <a:ext cx="7968343" cy="584775"/>
          </a:xfrm>
          <a:prstGeom prst="rect">
            <a:avLst/>
          </a:prstGeom>
          <a:noFill/>
        </p:spPr>
        <p:txBody>
          <a:bodyPr wrap="square" rtlCol="0">
            <a:spAutoFit/>
          </a:bodyPr>
          <a:lstStyle/>
          <a:p>
            <a:r>
              <a:rPr lang="en-US" sz="3200" dirty="0"/>
              <a:t>Computational Complexity and Intractability</a:t>
            </a:r>
          </a:p>
        </p:txBody>
      </p:sp>
    </p:spTree>
    <p:extLst>
      <p:ext uri="{BB962C8B-B14F-4D97-AF65-F5344CB8AC3E}">
        <p14:creationId xmlns:p14="http://schemas.microsoft.com/office/powerpoint/2010/main" val="368914599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E042B5E-9A7A-499F-AF59-327C26775DB8}"/>
              </a:ext>
            </a:extLst>
          </p:cNvPr>
          <p:cNvSpPr/>
          <p:nvPr/>
        </p:nvSpPr>
        <p:spPr>
          <a:xfrm>
            <a:off x="1872321" y="2105561"/>
            <a:ext cx="8665030" cy="2646878"/>
          </a:xfrm>
          <a:prstGeom prst="rect">
            <a:avLst/>
          </a:prstGeom>
        </p:spPr>
        <p:txBody>
          <a:bodyPr wrap="square">
            <a:spAutoFit/>
          </a:bodyPr>
          <a:lstStyle/>
          <a:p>
            <a:pPr>
              <a:spcAft>
                <a:spcPts val="600"/>
              </a:spcAft>
            </a:pPr>
            <a:r>
              <a:rPr lang="en-US" sz="2600" dirty="0">
                <a:solidFill>
                  <a:srgbClr val="222222"/>
                </a:solidFill>
                <a:cs typeface="Times New Roman" panose="02020603050405020304" pitchFamily="18" charset="0"/>
              </a:rPr>
              <a:t>Definition of Complexity Class NP:</a:t>
            </a:r>
          </a:p>
          <a:p>
            <a:pPr>
              <a:spcAft>
                <a:spcPts val="900"/>
              </a:spcAft>
            </a:pPr>
            <a:r>
              <a:rPr lang="en-US" sz="2400" dirty="0">
                <a:solidFill>
                  <a:srgbClr val="0000FF"/>
                </a:solidFill>
                <a:latin typeface="Times New Roman" panose="02020603050405020304" pitchFamily="18" charset="0"/>
                <a:cs typeface="Times New Roman" panose="02020603050405020304" pitchFamily="18" charset="0"/>
              </a:rPr>
              <a:t>Example:  </a:t>
            </a:r>
          </a:p>
          <a:p>
            <a:pPr marL="800100" lvl="1" indent="-342900">
              <a:spcAft>
                <a:spcPts val="900"/>
              </a:spcAft>
              <a:buFont typeface="Arial" panose="020B0604020202020204" pitchFamily="34" charset="0"/>
              <a:buChar char="•"/>
            </a:pPr>
            <a:r>
              <a:rPr lang="en-US" sz="2400" dirty="0">
                <a:solidFill>
                  <a:srgbClr val="0000FF"/>
                </a:solidFill>
                <a:latin typeface="Times New Roman" panose="02020603050405020304" pitchFamily="18" charset="0"/>
                <a:cs typeface="Times New Roman" panose="02020603050405020304" pitchFamily="18" charset="0"/>
              </a:rPr>
              <a:t>Hamiltonian Circuit Problem: Determining whether a given graph has a Hamilton circuit is an NP problem, because </a:t>
            </a:r>
          </a:p>
          <a:p>
            <a:pPr marL="1257300" lvl="2" indent="-342900">
              <a:spcAft>
                <a:spcPts val="900"/>
              </a:spcAft>
              <a:buFont typeface="Arial" panose="020B0604020202020204" pitchFamily="34" charset="0"/>
              <a:buChar char="•"/>
            </a:pPr>
            <a:r>
              <a:rPr lang="en-US" sz="2400" dirty="0">
                <a:solidFill>
                  <a:srgbClr val="0000FF"/>
                </a:solidFill>
                <a:latin typeface="Times New Roman" panose="02020603050405020304" pitchFamily="18" charset="0"/>
                <a:cs typeface="Times New Roman" panose="02020603050405020304" pitchFamily="18" charset="0"/>
              </a:rPr>
              <a:t>a nondeterministic Turing machine can verify that a simple circuit in a graph passes through each vertex exactly once.</a:t>
            </a:r>
            <a:endParaRPr lang="en-US" sz="2400" dirty="0">
              <a:solidFill>
                <a:srgbClr val="222222"/>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19F313DE-27A7-4E9A-A52A-FFA73D4026A2}"/>
              </a:ext>
            </a:extLst>
          </p:cNvPr>
          <p:cNvSpPr txBox="1"/>
          <p:nvPr/>
        </p:nvSpPr>
        <p:spPr>
          <a:xfrm>
            <a:off x="2111828" y="614716"/>
            <a:ext cx="7968343" cy="584775"/>
          </a:xfrm>
          <a:prstGeom prst="rect">
            <a:avLst/>
          </a:prstGeom>
          <a:noFill/>
        </p:spPr>
        <p:txBody>
          <a:bodyPr wrap="square" rtlCol="0">
            <a:spAutoFit/>
          </a:bodyPr>
          <a:lstStyle/>
          <a:p>
            <a:r>
              <a:rPr lang="en-US" sz="3200" dirty="0"/>
              <a:t>Computational Complexity and Intractability</a:t>
            </a:r>
          </a:p>
        </p:txBody>
      </p:sp>
    </p:spTree>
    <p:extLst>
      <p:ext uri="{BB962C8B-B14F-4D97-AF65-F5344CB8AC3E}">
        <p14:creationId xmlns:p14="http://schemas.microsoft.com/office/powerpoint/2010/main" val="37148094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38766" y="600902"/>
            <a:ext cx="9136049" cy="6257098"/>
          </a:xfrm>
          <a:prstGeom prst="rect">
            <a:avLst/>
          </a:prstGeom>
        </p:spPr>
        <p:txBody>
          <a:bodyPr wrap="square">
            <a:spAutoFit/>
          </a:bodyPr>
          <a:lstStyle/>
          <a:p>
            <a:pPr>
              <a:lnSpc>
                <a:spcPct val="107000"/>
              </a:lnSpc>
              <a:spcAft>
                <a:spcPts val="1800"/>
              </a:spcAft>
            </a:pPr>
            <a:r>
              <a:rPr lang="en-US" sz="2600" dirty="0">
                <a:ea typeface="Calibri" panose="020F0502020204030204" pitchFamily="34" charset="0"/>
                <a:cs typeface="Times New Roman" panose="02020603050405020304" pitchFamily="18" charset="0"/>
              </a:rPr>
              <a:t>Algorithms: Efficiency, Analysis and Order</a:t>
            </a:r>
          </a:p>
          <a:p>
            <a:pPr marL="457200" marR="0" lvl="0" indent="-457200">
              <a:lnSpc>
                <a:spcPct val="107000"/>
              </a:lnSpc>
              <a:spcBef>
                <a:spcPts val="0"/>
              </a:spcBef>
              <a:buAutoNum type="arabicPeriod" startAt="2"/>
            </a:pPr>
            <a:r>
              <a:rPr lang="en-US" sz="2400" dirty="0">
                <a:latin typeface="Times New Roman" panose="02020603050405020304" pitchFamily="18" charset="0"/>
                <a:ea typeface="Calibri" panose="020F0502020204030204" pitchFamily="34" charset="0"/>
                <a:cs typeface="Times New Roman" panose="02020603050405020304" pitchFamily="18" charset="0"/>
              </a:rPr>
              <a:t>Analysis of algorithm complexity</a:t>
            </a:r>
          </a:p>
          <a:p>
            <a:pPr marR="0" lvl="0">
              <a:lnSpc>
                <a:spcPct val="107000"/>
              </a:lnSpc>
              <a:spcBef>
                <a:spcPts val="0"/>
              </a:spcBef>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854075" indent="-392113">
              <a:lnSpc>
                <a:spcPct val="107000"/>
              </a:lnSpc>
              <a:buFont typeface="Arial" panose="020B0604020202020204" pitchFamily="34" charset="0"/>
              <a:buChar char="•"/>
            </a:pP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Amortized analysis</a:t>
            </a:r>
            <a:r>
              <a:rPr lang="en-US" sz="2400" dirty="0">
                <a:latin typeface="Times New Roman" panose="02020603050405020304" pitchFamily="18" charset="0"/>
                <a:cs typeface="Times New Roman" panose="02020603050405020304" pitchFamily="18" charset="0"/>
              </a:rPr>
              <a:t> - considers the overall performance of an algorithm over a series of operations in terms of both the costly and less costly operations together. (This analysis helps understand the average performance over multiple operations.)</a:t>
            </a:r>
          </a:p>
          <a:p>
            <a:pPr marL="461962">
              <a:lnSpc>
                <a:spcPct val="107000"/>
              </a:lnSpc>
            </a:pP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marL="854075" indent="-396875">
              <a:lnSpc>
                <a:spcPct val="107000"/>
              </a:lnSpc>
              <a:buFont typeface="Arial" panose="020B0604020202020204" pitchFamily="34" charset="0"/>
              <a:buChar char="•"/>
            </a:pP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Space efficiency analysis - measures an algorithm's performance by counting the number of extra memory units it consumes</a:t>
            </a:r>
            <a:r>
              <a:rPr lang="en-US" sz="2400" dirty="0">
                <a:latin typeface="Times New Roman" panose="02020603050405020304" pitchFamily="18" charset="0"/>
                <a:ea typeface="Calibri" panose="020F0502020204030204" pitchFamily="34" charset="0"/>
                <a:cs typeface="Times New Roman" panose="02020603050405020304" pitchFamily="18" charset="0"/>
              </a:rPr>
              <a:t>.</a:t>
            </a:r>
          </a:p>
          <a:p>
            <a:pPr marL="854075" indent="-396875">
              <a:lnSpc>
                <a:spcPct val="107000"/>
              </a:lnSpc>
              <a:buFont typeface="Arial" panose="020B0604020202020204" pitchFamily="34" charset="0"/>
              <a:buChar char="•"/>
            </a:pP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marL="800100" indent="-342900">
              <a:lnSpc>
                <a:spcPct val="107000"/>
              </a:lnSpc>
              <a:buFont typeface="Arial" panose="020B0604020202020204" pitchFamily="34" charset="0"/>
              <a:buChar char="•"/>
            </a:pP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space (memory) complexity - classifies an algorithm's efficiency based on the total memory space required for its execution relative to the input size. (Space complexity focuses on the algorithm's memory requirements.)</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9465502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0E042B5E-9A7A-499F-AF59-327C26775DB8}"/>
                  </a:ext>
                </a:extLst>
              </p:cNvPr>
              <p:cNvSpPr/>
              <p:nvPr/>
            </p:nvSpPr>
            <p:spPr>
              <a:xfrm>
                <a:off x="2017699" y="1761979"/>
                <a:ext cx="8508275" cy="4909036"/>
              </a:xfrm>
              <a:prstGeom prst="rect">
                <a:avLst/>
              </a:prstGeom>
            </p:spPr>
            <p:txBody>
              <a:bodyPr wrap="square">
                <a:spAutoFit/>
              </a:bodyPr>
              <a:lstStyle/>
              <a:p>
                <a:pPr>
                  <a:spcAft>
                    <a:spcPts val="1800"/>
                  </a:spcAft>
                </a:pPr>
                <a:r>
                  <a:rPr lang="en-US" sz="2600" dirty="0">
                    <a:solidFill>
                      <a:srgbClr val="222222"/>
                    </a:solidFill>
                    <a:cs typeface="Times New Roman" panose="02020603050405020304" pitchFamily="18" charset="0"/>
                  </a:rPr>
                  <a:t>Relationship Between P and NP</a:t>
                </a:r>
              </a:p>
              <a:p>
                <a:pPr>
                  <a:spcAft>
                    <a:spcPts val="600"/>
                  </a:spcAft>
                </a:pPr>
                <a:r>
                  <a:rPr lang="en-US" sz="2600" dirty="0">
                    <a:solidFill>
                      <a:srgbClr val="222222"/>
                    </a:solidFill>
                    <a:cs typeface="Times New Roman" panose="02020603050405020304" pitchFamily="18" charset="0"/>
                  </a:rPr>
                  <a:t>Inclusion:</a:t>
                </a:r>
              </a:p>
              <a:p>
                <a:pPr marL="342900" indent="-342900">
                  <a:spcAft>
                    <a:spcPts val="1000"/>
                  </a:spcAft>
                  <a:buFont typeface="Arial" panose="020B0604020202020204" pitchFamily="34" charset="0"/>
                  <a:buChar char="•"/>
                </a:pPr>
                <a:r>
                  <a:rPr lang="en-US" sz="2400" dirty="0">
                    <a:solidFill>
                      <a:srgbClr val="0000FF"/>
                    </a:solidFill>
                    <a:latin typeface="Times New Roman" panose="02020603050405020304" pitchFamily="18" charset="0"/>
                    <a:cs typeface="Times New Roman" panose="02020603050405020304" pitchFamily="18" charset="0"/>
                  </a:rPr>
                  <a:t>Since every deterministic Turing machine is a nondeterministic Turing machine, </a:t>
                </a:r>
                <a:r>
                  <a:rPr lang="en-US" sz="2400" dirty="0">
                    <a:solidFill>
                      <a:schemeClr val="tx1"/>
                    </a:solidFill>
                    <a:latin typeface="Times New Roman" panose="02020603050405020304" pitchFamily="18" charset="0"/>
                    <a:cs typeface="Times New Roman" panose="02020603050405020304" pitchFamily="18" charset="0"/>
                  </a:rPr>
                  <a:t>where each (state, </a:t>
                </a:r>
                <a:r>
                  <a:rPr lang="en-US" sz="2400" dirty="0" err="1">
                    <a:solidFill>
                      <a:schemeClr val="tx1"/>
                    </a:solidFill>
                    <a:latin typeface="Times New Roman" panose="02020603050405020304" pitchFamily="18" charset="0"/>
                    <a:cs typeface="Times New Roman" panose="02020603050405020304" pitchFamily="18" charset="0"/>
                  </a:rPr>
                  <a:t>tapeSymbol</a:t>
                </a:r>
                <a:r>
                  <a:rPr lang="en-US" sz="2400" dirty="0">
                    <a:solidFill>
                      <a:schemeClr val="tx1"/>
                    </a:solidFill>
                    <a:latin typeface="Times New Roman" panose="02020603050405020304" pitchFamily="18" charset="0"/>
                    <a:cs typeface="Times New Roman" panose="02020603050405020304" pitchFamily="18" charset="0"/>
                  </a:rPr>
                  <a:t>) pair occurs in exactly one transition rule, </a:t>
                </a:r>
                <a:r>
                  <a:rPr lang="en-US" sz="2400" dirty="0">
                    <a:solidFill>
                      <a:srgbClr val="0000FF"/>
                    </a:solidFill>
                    <a:latin typeface="Times New Roman" panose="02020603050405020304" pitchFamily="18" charset="0"/>
                    <a:cs typeface="Times New Roman" panose="02020603050405020304" pitchFamily="18" charset="0"/>
                  </a:rPr>
                  <a:t>every problem in P is also in NP</a:t>
                </a:r>
                <a:r>
                  <a:rPr lang="en-US" sz="2400" dirty="0">
                    <a:solidFill>
                      <a:schemeClr val="tx1"/>
                    </a:solidFill>
                    <a:latin typeface="Times New Roman" panose="02020603050405020304" pitchFamily="18" charset="0"/>
                    <a:cs typeface="Times New Roman" panose="02020603050405020304" pitchFamily="18" charset="0"/>
                  </a:rPr>
                  <a:t>.  </a:t>
                </a:r>
              </a:p>
              <a:p>
                <a:pPr marL="800100" lvl="1" indent="-342900">
                  <a:spcAft>
                    <a:spcPts val="1000"/>
                  </a:spcAft>
                  <a:buFont typeface="Arial" panose="020B0604020202020204" pitchFamily="34" charset="0"/>
                  <a:buChar char="•"/>
                </a:pPr>
                <a:r>
                  <a:rPr lang="en-US" sz="2400" dirty="0">
                    <a:solidFill>
                      <a:schemeClr val="tx1"/>
                    </a:solidFill>
                    <a:latin typeface="Times New Roman" panose="02020603050405020304" pitchFamily="18" charset="0"/>
                    <a:cs typeface="Times New Roman" panose="02020603050405020304" pitchFamily="18" charset="0"/>
                  </a:rPr>
                  <a:t>In symbols, </a:t>
                </a:r>
                <a:r>
                  <a:rPr lang="en-US" sz="2400" dirty="0">
                    <a:solidFill>
                      <a:srgbClr val="0000FF"/>
                    </a:solidFill>
                    <a:highlight>
                      <a:srgbClr val="FFFF00"/>
                    </a:highlight>
                    <a:latin typeface="Times New Roman" panose="02020603050405020304" pitchFamily="18" charset="0"/>
                    <a:cs typeface="Times New Roman" panose="02020603050405020304" pitchFamily="18" charset="0"/>
                  </a:rPr>
                  <a:t>P </a:t>
                </a:r>
                <a14:m>
                  <m:oMath xmlns:m="http://schemas.openxmlformats.org/officeDocument/2006/math">
                    <m:r>
                      <a:rPr lang="en-US" sz="2400" i="1" smtClean="0">
                        <a:solidFill>
                          <a:srgbClr val="0000FF"/>
                        </a:solidFill>
                        <a:highlight>
                          <a:srgbClr val="FFFF00"/>
                        </a:highlight>
                        <a:latin typeface="Cambria Math" panose="02040503050406030204" pitchFamily="18" charset="0"/>
                        <a:cs typeface="Times New Roman" panose="02020603050405020304" pitchFamily="18" charset="0"/>
                      </a:rPr>
                      <m:t>⊆</m:t>
                    </m:r>
                  </m:oMath>
                </a14:m>
                <a:r>
                  <a:rPr lang="en-US" sz="2400" dirty="0">
                    <a:solidFill>
                      <a:srgbClr val="0000FF"/>
                    </a:solidFill>
                    <a:highlight>
                      <a:srgbClr val="FFFF00"/>
                    </a:highlight>
                    <a:latin typeface="Times New Roman" panose="02020603050405020304" pitchFamily="18" charset="0"/>
                    <a:cs typeface="Times New Roman" panose="02020603050405020304" pitchFamily="18" charset="0"/>
                  </a:rPr>
                  <a:t>  NP.</a:t>
                </a:r>
              </a:p>
              <a:p>
                <a:pPr>
                  <a:spcAft>
                    <a:spcPts val="1000"/>
                  </a:spcAft>
                </a:pPr>
                <a:r>
                  <a:rPr lang="en-US" sz="2400" dirty="0">
                    <a:latin typeface="Times New Roman" panose="02020603050405020304" pitchFamily="18" charset="0"/>
                    <a:cs typeface="Times New Roman" panose="02020603050405020304" pitchFamily="18" charset="0"/>
                  </a:rPr>
                  <a:t>Open Question:</a:t>
                </a:r>
              </a:p>
              <a:p>
                <a:pPr marL="342900" indent="-342900">
                  <a:spcAft>
                    <a:spcPts val="10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 vs NP: One </a:t>
                </a:r>
                <a:r>
                  <a:rPr lang="en-US" sz="2400" dirty="0">
                    <a:highlight>
                      <a:srgbClr val="FFFF00"/>
                    </a:highlight>
                    <a:latin typeface="Times New Roman" panose="02020603050405020304" pitchFamily="18" charset="0"/>
                    <a:cs typeface="Times New Roman" panose="02020603050405020304" pitchFamily="18" charset="0"/>
                  </a:rPr>
                  <a:t>of </a:t>
                </a:r>
                <a:r>
                  <a:rPr lang="en-US" sz="2400" dirty="0">
                    <a:solidFill>
                      <a:srgbClr val="0000FF"/>
                    </a:solidFill>
                    <a:highlight>
                      <a:srgbClr val="FFFF00"/>
                    </a:highlight>
                    <a:latin typeface="Times New Roman" panose="02020603050405020304" pitchFamily="18" charset="0"/>
                    <a:cs typeface="Times New Roman" panose="02020603050405020304" pitchFamily="18" charset="0"/>
                  </a:rPr>
                  <a:t>the open questions </a:t>
                </a:r>
                <a:r>
                  <a:rPr lang="en-US" sz="2400" dirty="0">
                    <a:highlight>
                      <a:srgbClr val="FFFF00"/>
                    </a:highlight>
                    <a:latin typeface="Times New Roman" panose="02020603050405020304" pitchFamily="18" charset="0"/>
                    <a:cs typeface="Times New Roman" panose="02020603050405020304" pitchFamily="18" charset="0"/>
                  </a:rPr>
                  <a:t>is whether P = NP.  This question asks if every problem whose solution can be verified in polynomial time (NP can also be solved in polynomial time (P). That is, every problem in NP is also in P. </a:t>
                </a:r>
                <a:endParaRPr lang="en-US" sz="2400" dirty="0">
                  <a:solidFill>
                    <a:schemeClr val="tx1"/>
                  </a:solidFill>
                  <a:highlight>
                    <a:srgbClr val="FFFF00"/>
                  </a:highlight>
                  <a:latin typeface="Times New Roman" panose="02020603050405020304" pitchFamily="18" charset="0"/>
                  <a:cs typeface="Times New Roman" panose="02020603050405020304" pitchFamily="18" charset="0"/>
                </a:endParaRPr>
              </a:p>
            </p:txBody>
          </p:sp>
        </mc:Choice>
        <mc:Fallback xmlns="">
          <p:sp>
            <p:nvSpPr>
              <p:cNvPr id="2" name="Rectangle 1">
                <a:extLst>
                  <a:ext uri="{FF2B5EF4-FFF2-40B4-BE49-F238E27FC236}">
                    <a16:creationId xmlns:a16="http://schemas.microsoft.com/office/drawing/2014/main" id="{0E042B5E-9A7A-499F-AF59-327C26775DB8}"/>
                  </a:ext>
                </a:extLst>
              </p:cNvPr>
              <p:cNvSpPr>
                <a:spLocks noRot="1" noChangeAspect="1" noMove="1" noResize="1" noEditPoints="1" noAdjustHandles="1" noChangeArrowheads="1" noChangeShapeType="1" noTextEdit="1"/>
              </p:cNvSpPr>
              <p:nvPr/>
            </p:nvSpPr>
            <p:spPr>
              <a:xfrm>
                <a:off x="2017699" y="1761979"/>
                <a:ext cx="8508275" cy="4909036"/>
              </a:xfrm>
              <a:prstGeom prst="rect">
                <a:avLst/>
              </a:prstGeom>
              <a:blipFill>
                <a:blip r:embed="rId2"/>
                <a:stretch>
                  <a:fillRect l="-1289" t="-994" r="-358" b="-1988"/>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D5EE2462-C7A2-46B5-A1DD-1309DDA60293}"/>
              </a:ext>
            </a:extLst>
          </p:cNvPr>
          <p:cNvSpPr txBox="1"/>
          <p:nvPr/>
        </p:nvSpPr>
        <p:spPr>
          <a:xfrm>
            <a:off x="2111828" y="879480"/>
            <a:ext cx="7968343" cy="584775"/>
          </a:xfrm>
          <a:prstGeom prst="rect">
            <a:avLst/>
          </a:prstGeom>
          <a:noFill/>
        </p:spPr>
        <p:txBody>
          <a:bodyPr wrap="square" rtlCol="0">
            <a:spAutoFit/>
          </a:bodyPr>
          <a:lstStyle/>
          <a:p>
            <a:r>
              <a:rPr lang="en-US" sz="3200" dirty="0"/>
              <a:t>Computational Complexity and Intractability</a:t>
            </a:r>
          </a:p>
        </p:txBody>
      </p:sp>
    </p:spTree>
    <p:extLst>
      <p:ext uri="{BB962C8B-B14F-4D97-AF65-F5344CB8AC3E}">
        <p14:creationId xmlns:p14="http://schemas.microsoft.com/office/powerpoint/2010/main" val="276637056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5EA9572B-8BE9-4817-8ABB-65B168064239}"/>
                  </a:ext>
                </a:extLst>
              </p:cNvPr>
              <p:cNvSpPr/>
              <p:nvPr/>
            </p:nvSpPr>
            <p:spPr>
              <a:xfrm>
                <a:off x="2229394" y="1987455"/>
                <a:ext cx="8286206" cy="3993401"/>
              </a:xfrm>
              <a:prstGeom prst="rect">
                <a:avLst/>
              </a:prstGeom>
            </p:spPr>
            <p:txBody>
              <a:bodyPr wrap="square">
                <a:spAutoFit/>
              </a:bodyPr>
              <a:lstStyle/>
              <a:p>
                <a:pPr>
                  <a:spcAft>
                    <a:spcPts val="1800"/>
                  </a:spcAft>
                </a:pPr>
                <a:r>
                  <a:rPr lang="en-US" sz="2400" dirty="0">
                    <a:solidFill>
                      <a:srgbClr val="222222"/>
                    </a:solidFill>
                    <a:cs typeface="Times New Roman" panose="02020603050405020304" pitchFamily="18" charset="0"/>
                  </a:rPr>
                  <a:t>Verification:</a:t>
                </a:r>
              </a:p>
              <a:p>
                <a:pPr marL="461963" indent="-461963">
                  <a:spcAft>
                    <a:spcPts val="900"/>
                  </a:spcAft>
                  <a:buFont typeface="Arial" panose="020B0604020202020204" pitchFamily="34" charset="0"/>
                  <a:buChar char="•"/>
                </a:pPr>
                <a:r>
                  <a:rPr lang="en-US" sz="2400" dirty="0">
                    <a:solidFill>
                      <a:srgbClr val="000000"/>
                    </a:solidFill>
                    <a:latin typeface="Times New Roman" panose="02020603050405020304" pitchFamily="18" charset="0"/>
                    <a:cs typeface="Times New Roman" panose="02020603050405020304" pitchFamily="18" charset="0"/>
                  </a:rPr>
                  <a:t>A P-problem </a:t>
                </a:r>
                <a:r>
                  <a:rPr lang="en-US" sz="2400" dirty="0">
                    <a:solidFill>
                      <a:srgbClr val="006699"/>
                    </a:solidFill>
                    <a:latin typeface="Times New Roman" panose="02020603050405020304" pitchFamily="18" charset="0"/>
                    <a:cs typeface="Times New Roman" panose="02020603050405020304" pitchFamily="18" charset="0"/>
                  </a:rPr>
                  <a:t> </a:t>
                </a:r>
                <a:r>
                  <a:rPr lang="en-US" sz="2400" dirty="0">
                    <a:solidFill>
                      <a:srgbClr val="000000"/>
                    </a:solidFill>
                    <a:latin typeface="Times New Roman" panose="02020603050405020304" pitchFamily="18" charset="0"/>
                    <a:cs typeface="Times New Roman" panose="02020603050405020304" pitchFamily="18" charset="0"/>
                  </a:rPr>
                  <a:t>(which can be solved in polynomial time) is always an NP-problem. </a:t>
                </a:r>
              </a:p>
              <a:p>
                <a:pPr marL="461963" indent="-461963">
                  <a:spcAft>
                    <a:spcPts val="900"/>
                  </a:spcAft>
                  <a:buFont typeface="Arial" panose="020B0604020202020204" pitchFamily="34" charset="0"/>
                  <a:buChar char="•"/>
                </a:pPr>
                <a:r>
                  <a:rPr lang="en-US" sz="2400" dirty="0">
                    <a:solidFill>
                      <a:srgbClr val="000000"/>
                    </a:solidFill>
                    <a:latin typeface="Times New Roman" panose="02020603050405020304" pitchFamily="18" charset="0"/>
                    <a:cs typeface="Times New Roman" panose="02020603050405020304" pitchFamily="18" charset="0"/>
                  </a:rPr>
                  <a:t>For an NP-problem, if a solution is known, demonstrating its correctness can always be reduced to a single P (polynomial time) verification. </a:t>
                </a:r>
              </a:p>
              <a:p>
                <a:pPr>
                  <a:spcAft>
                    <a:spcPts val="900"/>
                  </a:spcAft>
                </a:pPr>
                <a:r>
                  <a:rPr lang="en-US" sz="2400" dirty="0">
                    <a:solidFill>
                      <a:srgbClr val="000000"/>
                    </a:solidFill>
                    <a:latin typeface="Times New Roman" panose="02020603050405020304" pitchFamily="18" charset="0"/>
                    <a:cs typeface="Times New Roman" panose="02020603050405020304" pitchFamily="18" charset="0"/>
                  </a:rPr>
                  <a:t>Implication of P </a:t>
                </a:r>
                <a14:m>
                  <m:oMath xmlns:m="http://schemas.openxmlformats.org/officeDocument/2006/math">
                    <m:r>
                      <a:rPr lang="en-US" sz="2400" i="1" dirty="0" smtClean="0">
                        <a:solidFill>
                          <a:srgbClr val="000000"/>
                        </a:solidFill>
                        <a:latin typeface="Cambria Math" panose="02040503050406030204" pitchFamily="18" charset="0"/>
                        <a:ea typeface="Cambria Math" panose="02040503050406030204" pitchFamily="18" charset="0"/>
                        <a:cs typeface="Times New Roman" panose="02020603050405020304" pitchFamily="18" charset="0"/>
                      </a:rPr>
                      <m:t>≠</m:t>
                    </m:r>
                  </m:oMath>
                </a14:m>
                <a:r>
                  <a:rPr lang="en-US" sz="2400" dirty="0">
                    <a:solidFill>
                      <a:srgbClr val="000000"/>
                    </a:solidFill>
                    <a:latin typeface="Times New Roman" panose="02020603050405020304" pitchFamily="18" charset="0"/>
                    <a:cs typeface="Times New Roman" panose="02020603050405020304" pitchFamily="18" charset="0"/>
                  </a:rPr>
                  <a:t> NP:</a:t>
                </a:r>
              </a:p>
              <a:p>
                <a:pPr marL="461963" indent="-461963">
                  <a:spcAft>
                    <a:spcPts val="900"/>
                  </a:spcAft>
                  <a:buFont typeface="Arial" panose="020B0604020202020204" pitchFamily="34" charset="0"/>
                  <a:buChar char="•"/>
                </a:pPr>
                <a:r>
                  <a:rPr lang="en-US" sz="2400" dirty="0">
                    <a:solidFill>
                      <a:srgbClr val="000000"/>
                    </a:solidFill>
                    <a:latin typeface="Times New Roman" panose="02020603050405020304" pitchFamily="18" charset="0"/>
                    <a:cs typeface="Times New Roman" panose="02020603050405020304" pitchFamily="18" charset="0"/>
                  </a:rPr>
                  <a:t>If P and NP are </a:t>
                </a:r>
                <a:r>
                  <a:rPr lang="en-US" sz="2400" i="1" dirty="0">
                    <a:solidFill>
                      <a:srgbClr val="000000"/>
                    </a:solidFill>
                    <a:latin typeface="Times New Roman" panose="02020603050405020304" pitchFamily="18" charset="0"/>
                    <a:cs typeface="Times New Roman" panose="02020603050405020304" pitchFamily="18" charset="0"/>
                  </a:rPr>
                  <a:t>not</a:t>
                </a:r>
                <a:r>
                  <a:rPr lang="en-US" sz="2400" dirty="0">
                    <a:solidFill>
                      <a:srgbClr val="000000"/>
                    </a:solidFill>
                    <a:latin typeface="Times New Roman" panose="02020603050405020304" pitchFamily="18" charset="0"/>
                    <a:cs typeface="Times New Roman" panose="02020603050405020304" pitchFamily="18" charset="0"/>
                  </a:rPr>
                  <a:t> equivalent, then solving NP-problems requires (in the worst case) an exhaustive search.  </a:t>
                </a:r>
                <a:endParaRPr lang="en-US" sz="2400" dirty="0">
                  <a:latin typeface="Times New Roman" panose="02020603050405020304" pitchFamily="18" charset="0"/>
                  <a:cs typeface="Times New Roman" panose="02020603050405020304" pitchFamily="18" charset="0"/>
                </a:endParaRPr>
              </a:p>
            </p:txBody>
          </p:sp>
        </mc:Choice>
        <mc:Fallback xmlns="">
          <p:sp>
            <p:nvSpPr>
              <p:cNvPr id="2" name="Rectangle 1">
                <a:extLst>
                  <a:ext uri="{FF2B5EF4-FFF2-40B4-BE49-F238E27FC236}">
                    <a16:creationId xmlns:a16="http://schemas.microsoft.com/office/drawing/2014/main" id="{5EA9572B-8BE9-4817-8ABB-65B168064239}"/>
                  </a:ext>
                </a:extLst>
              </p:cNvPr>
              <p:cNvSpPr>
                <a:spLocks noRot="1" noChangeAspect="1" noMove="1" noResize="1" noEditPoints="1" noAdjustHandles="1" noChangeArrowheads="1" noChangeShapeType="1" noTextEdit="1"/>
              </p:cNvSpPr>
              <p:nvPr/>
            </p:nvSpPr>
            <p:spPr>
              <a:xfrm>
                <a:off x="2229394" y="1987455"/>
                <a:ext cx="8286206" cy="3993401"/>
              </a:xfrm>
              <a:prstGeom prst="rect">
                <a:avLst/>
              </a:prstGeom>
              <a:blipFill>
                <a:blip r:embed="rId2"/>
                <a:stretch>
                  <a:fillRect l="-1177" t="-1221" b="-2595"/>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15649A68-6835-4E5B-9C57-FD917ED7AFD0}"/>
              </a:ext>
            </a:extLst>
          </p:cNvPr>
          <p:cNvSpPr txBox="1"/>
          <p:nvPr/>
        </p:nvSpPr>
        <p:spPr>
          <a:xfrm>
            <a:off x="2111828" y="879480"/>
            <a:ext cx="7968343" cy="584775"/>
          </a:xfrm>
          <a:prstGeom prst="rect">
            <a:avLst/>
          </a:prstGeom>
          <a:noFill/>
        </p:spPr>
        <p:txBody>
          <a:bodyPr wrap="square" rtlCol="0">
            <a:spAutoFit/>
          </a:bodyPr>
          <a:lstStyle/>
          <a:p>
            <a:r>
              <a:rPr lang="en-US" sz="3200" dirty="0"/>
              <a:t>Computational Complexity and Intractability</a:t>
            </a:r>
          </a:p>
        </p:txBody>
      </p:sp>
    </p:spTree>
    <p:extLst>
      <p:ext uri="{BB962C8B-B14F-4D97-AF65-F5344CB8AC3E}">
        <p14:creationId xmlns:p14="http://schemas.microsoft.com/office/powerpoint/2010/main" val="222026070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3594" y="250987"/>
            <a:ext cx="2984863" cy="915034"/>
          </a:xfrm>
        </p:spPr>
        <p:txBody>
          <a:bodyPr>
            <a:normAutofit/>
          </a:bodyPr>
          <a:lstStyle/>
          <a:p>
            <a:r>
              <a:rPr lang="en-US" sz="3200" dirty="0">
                <a:highlight>
                  <a:srgbClr val="FFFF00"/>
                </a:highlight>
                <a:latin typeface="+mn-lt"/>
              </a:rPr>
              <a:t>NP problems</a:t>
            </a:r>
          </a:p>
        </p:txBody>
      </p:sp>
      <p:sp>
        <p:nvSpPr>
          <p:cNvPr id="3" name="Content Placeholder 2"/>
          <p:cNvSpPr>
            <a:spLocks noGrp="1"/>
          </p:cNvSpPr>
          <p:nvPr>
            <p:ph idx="1"/>
          </p:nvPr>
        </p:nvSpPr>
        <p:spPr>
          <a:xfrm>
            <a:off x="1543594" y="1273597"/>
            <a:ext cx="9420498" cy="5584403"/>
          </a:xfrm>
        </p:spPr>
        <p:txBody>
          <a:bodyPr>
            <a:noAutofit/>
          </a:bodyPr>
          <a:lstStyle/>
          <a:p>
            <a:pPr marL="0" indent="0">
              <a:lnSpc>
                <a:spcPct val="100000"/>
              </a:lnSpc>
              <a:spcAft>
                <a:spcPts val="600"/>
              </a:spcAft>
              <a:buNone/>
            </a:pPr>
            <a:r>
              <a:rPr lang="en-US" sz="2400" dirty="0">
                <a:latin typeface="Times New Roman" panose="02020603050405020304" pitchFamily="18" charset="0"/>
                <a:cs typeface="Times New Roman" panose="02020603050405020304" pitchFamily="18" charset="0"/>
              </a:rPr>
              <a:t>Examples in Graph Theory</a:t>
            </a:r>
          </a:p>
          <a:p>
            <a:pPr marL="0" indent="0">
              <a:lnSpc>
                <a:spcPct val="100000"/>
              </a:lnSpc>
              <a:spcAft>
                <a:spcPts val="600"/>
              </a:spcAft>
              <a:buNone/>
            </a:pPr>
            <a:r>
              <a:rPr lang="en-US" sz="2400" dirty="0">
                <a:latin typeface="Times New Roman" panose="02020603050405020304" pitchFamily="18" charset="0"/>
                <a:cs typeface="Times New Roman" panose="02020603050405020304" pitchFamily="18" charset="0"/>
              </a:rPr>
              <a:t>Shortest path algorithms:</a:t>
            </a:r>
          </a:p>
          <a:p>
            <a:pPr lvl="1">
              <a:lnSpc>
                <a:spcPct val="100000"/>
              </a:lnSpc>
              <a:spcAft>
                <a:spcPts val="600"/>
              </a:spcAft>
            </a:pPr>
            <a:r>
              <a:rPr lang="en-US" dirty="0">
                <a:latin typeface="Times New Roman" panose="02020603050405020304" pitchFamily="18" charset="0"/>
                <a:cs typeface="Times New Roman" panose="02020603050405020304" pitchFamily="18" charset="0"/>
              </a:rPr>
              <a:t>Shortest Path is solvable in polynomial time (P).</a:t>
            </a:r>
          </a:p>
          <a:p>
            <a:pPr lvl="1">
              <a:lnSpc>
                <a:spcPct val="100000"/>
              </a:lnSpc>
              <a:spcAft>
                <a:spcPts val="600"/>
              </a:spcAft>
            </a:pPr>
            <a:r>
              <a:rPr lang="en-US" dirty="0">
                <a:latin typeface="Times New Roman" panose="02020603050405020304" pitchFamily="18" charset="0"/>
                <a:cs typeface="Times New Roman" panose="02020603050405020304" pitchFamily="18" charset="0"/>
              </a:rPr>
              <a:t>Longest path is NP-complete.</a:t>
            </a:r>
          </a:p>
          <a:p>
            <a:pPr marL="0" lvl="1" indent="0">
              <a:lnSpc>
                <a:spcPct val="100000"/>
              </a:lnSpc>
              <a:spcAft>
                <a:spcPts val="600"/>
              </a:spcAft>
              <a:buNone/>
            </a:pPr>
            <a:r>
              <a:rPr lang="en-US" dirty="0">
                <a:latin typeface="Times New Roman" panose="02020603050405020304" pitchFamily="18" charset="0"/>
                <a:cs typeface="Times New Roman" panose="02020603050405020304" pitchFamily="18" charset="0"/>
              </a:rPr>
              <a:t>Eulerian Tours: </a:t>
            </a:r>
          </a:p>
          <a:p>
            <a:pPr lvl="1">
              <a:lnSpc>
                <a:spcPct val="100000"/>
              </a:lnSpc>
              <a:spcAft>
                <a:spcPts val="600"/>
              </a:spcAft>
            </a:pPr>
            <a:r>
              <a:rPr lang="en-US" dirty="0">
                <a:latin typeface="Times New Roman" panose="02020603050405020304" pitchFamily="18" charset="0"/>
                <a:cs typeface="Times New Roman" panose="02020603050405020304" pitchFamily="18" charset="0"/>
              </a:rPr>
              <a:t>Definition: Eulerian tours visit every vertex but cover every edge only once. </a:t>
            </a:r>
          </a:p>
          <a:p>
            <a:pPr lvl="1">
              <a:lnSpc>
                <a:spcPct val="100000"/>
              </a:lnSpc>
              <a:spcAft>
                <a:spcPts val="600"/>
              </a:spcAft>
            </a:pPr>
            <a:r>
              <a:rPr lang="en-US" dirty="0">
                <a:latin typeface="Times New Roman" panose="02020603050405020304" pitchFamily="18" charset="0"/>
                <a:cs typeface="Times New Roman" panose="02020603050405020304" pitchFamily="18" charset="0"/>
              </a:rPr>
              <a:t>Complexity: Solvable in polynomial time P.</a:t>
            </a:r>
          </a:p>
          <a:p>
            <a:pPr marL="0" lvl="1" indent="0">
              <a:lnSpc>
                <a:spcPct val="100000"/>
              </a:lnSpc>
              <a:spcAft>
                <a:spcPts val="600"/>
              </a:spcAft>
              <a:buNone/>
            </a:pPr>
            <a:r>
              <a:rPr lang="en-US" dirty="0">
                <a:latin typeface="Times New Roman" panose="02020603050405020304" pitchFamily="18" charset="0"/>
                <a:cs typeface="Times New Roman" panose="02020603050405020304" pitchFamily="18" charset="0"/>
              </a:rPr>
              <a:t>Hamiltonian tours: </a:t>
            </a:r>
          </a:p>
          <a:p>
            <a:pPr lvl="1">
              <a:lnSpc>
                <a:spcPct val="100000"/>
              </a:lnSpc>
              <a:spcAft>
                <a:spcPts val="600"/>
              </a:spcAft>
            </a:pPr>
            <a:r>
              <a:rPr lang="en-US" dirty="0">
                <a:latin typeface="Times New Roman" panose="02020603050405020304" pitchFamily="18" charset="0"/>
                <a:cs typeface="Times New Roman" panose="02020603050405020304" pitchFamily="18" charset="0"/>
              </a:rPr>
              <a:t>Definition: visit every vertex; no vertices can be repeated). </a:t>
            </a:r>
          </a:p>
          <a:p>
            <a:pPr lvl="1">
              <a:lnSpc>
                <a:spcPct val="100000"/>
              </a:lnSpc>
              <a:spcAft>
                <a:spcPts val="600"/>
              </a:spcAft>
            </a:pPr>
            <a:r>
              <a:rPr lang="en-US" dirty="0">
                <a:latin typeface="Times New Roman" panose="02020603050405020304" pitchFamily="18" charset="0"/>
                <a:cs typeface="Times New Roman" panose="02020603050405020304" pitchFamily="18" charset="0"/>
              </a:rPr>
              <a:t>Complexity: NP-complete </a:t>
            </a:r>
          </a:p>
        </p:txBody>
      </p:sp>
    </p:spTree>
    <p:extLst>
      <p:ext uri="{BB962C8B-B14F-4D97-AF65-F5344CB8AC3E}">
        <p14:creationId xmlns:p14="http://schemas.microsoft.com/office/powerpoint/2010/main" val="297837192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9B85716-5E5E-AC6B-BE36-44B2D4C4180D}"/>
              </a:ext>
            </a:extLst>
          </p:cNvPr>
          <p:cNvSpPr txBox="1"/>
          <p:nvPr/>
        </p:nvSpPr>
        <p:spPr>
          <a:xfrm>
            <a:off x="1680881" y="1309371"/>
            <a:ext cx="9157447" cy="4909036"/>
          </a:xfrm>
          <a:prstGeom prst="rect">
            <a:avLst/>
          </a:prstGeom>
          <a:noFill/>
        </p:spPr>
        <p:txBody>
          <a:bodyPr wrap="square">
            <a:spAutoFit/>
          </a:bodyPr>
          <a:lstStyle/>
          <a:p>
            <a:pPr>
              <a:spcAft>
                <a:spcPts val="600"/>
              </a:spcAft>
            </a:pPr>
            <a:r>
              <a:rPr lang="en-US" sz="2400" dirty="0">
                <a:latin typeface="Times New Roman" panose="02020603050405020304" pitchFamily="18" charset="0"/>
                <a:cs typeface="Times New Roman" panose="02020603050405020304" pitchFamily="18" charset="0"/>
              </a:rPr>
              <a:t>Summary</a:t>
            </a:r>
          </a:p>
          <a:p>
            <a:pPr marL="457200" indent="-457200">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Class P: Problems that can be solved in polynomial time by a deterministic Turing machine.</a:t>
            </a:r>
          </a:p>
          <a:p>
            <a:pPr marL="457200" indent="-457200">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Class NP: Problems for which a "yes" instance can be verified in polynomial time by a nondeterministic Turing machine.</a:t>
            </a:r>
          </a:p>
          <a:p>
            <a:pPr marL="457200" indent="-457200">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Relationship: P ⊆ NP; however, it is not known whether P = NP.</a:t>
            </a:r>
          </a:p>
          <a:p>
            <a:pPr marL="457200" indent="-457200">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Verification: NP-problems can be verified in polynomial time, but their solution might require nondeterministic steps or exhaustive search if P ≠ NP.</a:t>
            </a:r>
          </a:p>
          <a:p>
            <a:pPr>
              <a:spcAft>
                <a:spcPts val="600"/>
              </a:spcAft>
            </a:pPr>
            <a:r>
              <a:rPr lang="en-US" sz="2400" dirty="0">
                <a:latin typeface="Times New Roman" panose="02020603050405020304" pitchFamily="18" charset="0"/>
                <a:cs typeface="Times New Roman" panose="02020603050405020304" pitchFamily="18" charset="0"/>
              </a:rPr>
              <a:t>Understanding these classes and their relationships is crucial for analyzing the complexity and feasibility of solving various computational problems.</a:t>
            </a:r>
          </a:p>
        </p:txBody>
      </p:sp>
      <p:sp>
        <p:nvSpPr>
          <p:cNvPr id="4" name="TextBox 3">
            <a:extLst>
              <a:ext uri="{FF2B5EF4-FFF2-40B4-BE49-F238E27FC236}">
                <a16:creationId xmlns:a16="http://schemas.microsoft.com/office/drawing/2014/main" id="{0E753041-46ED-0BAD-8966-13FF778F6E0A}"/>
              </a:ext>
            </a:extLst>
          </p:cNvPr>
          <p:cNvSpPr txBox="1"/>
          <p:nvPr/>
        </p:nvSpPr>
        <p:spPr>
          <a:xfrm>
            <a:off x="2111828" y="347205"/>
            <a:ext cx="7968343" cy="584775"/>
          </a:xfrm>
          <a:prstGeom prst="rect">
            <a:avLst/>
          </a:prstGeom>
          <a:noFill/>
        </p:spPr>
        <p:txBody>
          <a:bodyPr wrap="square" rtlCol="0">
            <a:spAutoFit/>
          </a:bodyPr>
          <a:lstStyle/>
          <a:p>
            <a:r>
              <a:rPr lang="en-US" sz="3200" dirty="0"/>
              <a:t>Computational Complexity and Intractability</a:t>
            </a:r>
          </a:p>
        </p:txBody>
      </p:sp>
    </p:spTree>
    <p:extLst>
      <p:ext uri="{BB962C8B-B14F-4D97-AF65-F5344CB8AC3E}">
        <p14:creationId xmlns:p14="http://schemas.microsoft.com/office/powerpoint/2010/main" val="67315707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s://upload.wikimedia.org/wikipedia/commons/thumb/1/11/GLPK_solution_of_a_travelling_salesman_problem.svg/512px-GLPK_solution_of_a_travelling_salesman_problem.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59096" y="676774"/>
            <a:ext cx="4876800" cy="454342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5303520" y="5510238"/>
            <a:ext cx="6096000" cy="1200329"/>
          </a:xfrm>
          <a:prstGeom prst="rect">
            <a:avLst/>
          </a:prstGeom>
        </p:spPr>
        <p:txBody>
          <a:bodyPr>
            <a:spAutoFit/>
          </a:bodyPr>
          <a:lstStyle/>
          <a:p>
            <a:r>
              <a:rPr lang="en-US" sz="2400" dirty="0">
                <a:solidFill>
                  <a:srgbClr val="222222"/>
                </a:solidFill>
                <a:latin typeface="Times New Roman" panose="02020603050405020304" pitchFamily="18" charset="0"/>
                <a:cs typeface="Times New Roman" panose="02020603050405020304" pitchFamily="18" charset="0"/>
              </a:rPr>
              <a:t>Solution of a traveling salesman problem: the black line shows the shortest possible loop that connects every dot</a:t>
            </a:r>
            <a:endParaRPr lang="en-US" sz="2400" dirty="0">
              <a:latin typeface="Times New Roman" panose="02020603050405020304" pitchFamily="18" charset="0"/>
              <a:cs typeface="Times New Roman" panose="02020603050405020304" pitchFamily="18" charset="0"/>
            </a:endParaRPr>
          </a:p>
        </p:txBody>
      </p:sp>
      <p:sp>
        <p:nvSpPr>
          <p:cNvPr id="3" name="Rectangle 2"/>
          <p:cNvSpPr/>
          <p:nvPr/>
        </p:nvSpPr>
        <p:spPr>
          <a:xfrm>
            <a:off x="792480" y="5510238"/>
            <a:ext cx="3978718" cy="461665"/>
          </a:xfrm>
          <a:prstGeom prst="rect">
            <a:avLst/>
          </a:prstGeom>
        </p:spPr>
        <p:txBody>
          <a:bodyPr wrap="none">
            <a:spAutoFit/>
          </a:bodyPr>
          <a:lstStyle/>
          <a:p>
            <a:r>
              <a:rPr lang="en-US" sz="2400" dirty="0">
                <a:solidFill>
                  <a:srgbClr val="000000"/>
                </a:solidFill>
                <a:latin typeface="Linux Libertine"/>
              </a:rPr>
              <a:t>Traveling salesman problem</a:t>
            </a:r>
            <a:endParaRPr lang="en-US" sz="2400" b="0" i="0" dirty="0">
              <a:solidFill>
                <a:srgbClr val="000000"/>
              </a:solidFill>
              <a:effectLst/>
              <a:latin typeface="Linux Libertine"/>
            </a:endParaRPr>
          </a:p>
        </p:txBody>
      </p:sp>
      <p:pic>
        <p:nvPicPr>
          <p:cNvPr id="6" name="Picture 2" descr="Image result for smiley face images">
            <a:extLst>
              <a:ext uri="{FF2B5EF4-FFF2-40B4-BE49-F238E27FC236}">
                <a16:creationId xmlns:a16="http://schemas.microsoft.com/office/drawing/2014/main" id="{CD107BA6-090E-4DAB-927F-0E7185AC724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52566" y="3675352"/>
            <a:ext cx="635696" cy="4616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603627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45958" y="395361"/>
            <a:ext cx="9817769" cy="680650"/>
          </a:xfrm>
          <a:prstGeom prst="rect">
            <a:avLst/>
          </a:prstGeom>
          <a:solidFill>
            <a:srgbClr val="FFFF00"/>
          </a:solidFill>
        </p:spPr>
        <p:txBody>
          <a:bodyPr wrap="square" rtlCol="0">
            <a:spAutoFit/>
          </a:bodyPr>
          <a:lstStyle/>
          <a:p>
            <a:endParaRPr lang="en-US" dirty="0"/>
          </a:p>
        </p:txBody>
      </p:sp>
      <p:sp>
        <p:nvSpPr>
          <p:cNvPr id="2" name="Title 1"/>
          <p:cNvSpPr>
            <a:spLocks noGrp="1"/>
          </p:cNvSpPr>
          <p:nvPr>
            <p:ph type="title"/>
          </p:nvPr>
        </p:nvSpPr>
        <p:spPr>
          <a:xfrm>
            <a:off x="985405" y="160336"/>
            <a:ext cx="8244840" cy="1325563"/>
          </a:xfrm>
        </p:spPr>
        <p:txBody>
          <a:bodyPr>
            <a:normAutofit/>
          </a:bodyPr>
          <a:lstStyle/>
          <a:p>
            <a:r>
              <a:rPr lang="en-US" sz="3200" dirty="0">
                <a:latin typeface="+mn-lt"/>
              </a:rPr>
              <a:t>What is the complexity of </a:t>
            </a:r>
            <a:r>
              <a:rPr lang="en-US" sz="3200" dirty="0" err="1">
                <a:latin typeface="+mn-lt"/>
              </a:rPr>
              <a:t>primality</a:t>
            </a:r>
            <a:r>
              <a:rPr lang="en-US" sz="3200" dirty="0">
                <a:latin typeface="+mn-lt"/>
              </a:rPr>
              <a:t> testing?</a:t>
            </a:r>
          </a:p>
        </p:txBody>
      </p:sp>
      <p:sp>
        <p:nvSpPr>
          <p:cNvPr id="3" name="Content Placeholder 2"/>
          <p:cNvSpPr>
            <a:spLocks noGrp="1"/>
          </p:cNvSpPr>
          <p:nvPr>
            <p:ph idx="1"/>
          </p:nvPr>
        </p:nvSpPr>
        <p:spPr>
          <a:xfrm>
            <a:off x="941863" y="1398812"/>
            <a:ext cx="10065772" cy="5271187"/>
          </a:xfrm>
        </p:spPr>
        <p:txBody>
          <a:bodyPr>
            <a:noAutofit/>
          </a:bodyPr>
          <a:lstStyle/>
          <a:p>
            <a:pPr marL="0" indent="0">
              <a:buNone/>
            </a:pPr>
            <a:r>
              <a:rPr lang="en-US" sz="2000" spc="-100" dirty="0">
                <a:latin typeface="Consolas" panose="020B0609020204030204" pitchFamily="49" charset="0"/>
              </a:rPr>
              <a:t>public static </a:t>
            </a:r>
            <a:r>
              <a:rPr lang="en-US" sz="2000" spc="-100" dirty="0" err="1">
                <a:latin typeface="Consolas" panose="020B0609020204030204" pitchFamily="49" charset="0"/>
              </a:rPr>
              <a:t>boolean</a:t>
            </a:r>
            <a:r>
              <a:rPr lang="en-US" sz="2000" spc="-100" dirty="0">
                <a:latin typeface="Consolas" panose="020B0609020204030204" pitchFamily="49" charset="0"/>
              </a:rPr>
              <a:t> </a:t>
            </a:r>
            <a:r>
              <a:rPr lang="en-US" sz="2000" spc="-100" dirty="0" err="1">
                <a:latin typeface="Consolas" panose="020B0609020204030204" pitchFamily="49" charset="0"/>
              </a:rPr>
              <a:t>isPrime</a:t>
            </a:r>
            <a:r>
              <a:rPr lang="en-US" sz="2000" spc="-100" dirty="0">
                <a:latin typeface="Consolas" panose="020B0609020204030204" pitchFamily="49" charset="0"/>
              </a:rPr>
              <a:t>(</a:t>
            </a:r>
            <a:r>
              <a:rPr lang="en-US" sz="2000" spc="-100" dirty="0" err="1">
                <a:latin typeface="Consolas" panose="020B0609020204030204" pitchFamily="49" charset="0"/>
              </a:rPr>
              <a:t>int</a:t>
            </a:r>
            <a:r>
              <a:rPr lang="en-US" sz="2000" spc="-100" dirty="0">
                <a:latin typeface="Consolas" panose="020B0609020204030204" pitchFamily="49" charset="0"/>
              </a:rPr>
              <a:t> n){</a:t>
            </a:r>
          </a:p>
          <a:p>
            <a:pPr marL="0" indent="0">
              <a:buNone/>
            </a:pPr>
            <a:r>
              <a:rPr lang="en-US" sz="2000" spc="-100" dirty="0">
                <a:latin typeface="Consolas" panose="020B0609020204030204" pitchFamily="49" charset="0"/>
              </a:rPr>
              <a:t>    </a:t>
            </a:r>
            <a:r>
              <a:rPr lang="en-US" sz="2000" spc="-100" dirty="0" err="1">
                <a:latin typeface="Consolas" panose="020B0609020204030204" pitchFamily="49" charset="0"/>
              </a:rPr>
              <a:t>boolean</a:t>
            </a:r>
            <a:r>
              <a:rPr lang="en-US" sz="2000" spc="-100" dirty="0">
                <a:latin typeface="Consolas" panose="020B0609020204030204" pitchFamily="49" charset="0"/>
              </a:rPr>
              <a:t> answer = (n&gt;1)? true: false;</a:t>
            </a:r>
          </a:p>
          <a:p>
            <a:pPr marL="0" indent="0">
              <a:buNone/>
            </a:pPr>
            <a:endParaRPr lang="en-US" sz="1200" spc="-100" dirty="0">
              <a:latin typeface="Consolas" panose="020B0609020204030204" pitchFamily="49" charset="0"/>
            </a:endParaRPr>
          </a:p>
          <a:p>
            <a:pPr marL="0" indent="0">
              <a:buNone/>
            </a:pPr>
            <a:r>
              <a:rPr lang="en-US" sz="2000" spc="-100" dirty="0">
                <a:latin typeface="Consolas" panose="020B0609020204030204" pitchFamily="49" charset="0"/>
              </a:rPr>
              <a:t>    for(int </a:t>
            </a:r>
            <a:r>
              <a:rPr lang="en-US" sz="2000" spc="-100" dirty="0" err="1">
                <a:latin typeface="Consolas" panose="020B0609020204030204" pitchFamily="49" charset="0"/>
              </a:rPr>
              <a:t>i</a:t>
            </a:r>
            <a:r>
              <a:rPr lang="en-US" sz="2000" spc="-100" dirty="0">
                <a:latin typeface="Consolas" panose="020B0609020204030204" pitchFamily="49" charset="0"/>
              </a:rPr>
              <a:t> = 2; </a:t>
            </a:r>
            <a:r>
              <a:rPr lang="en-US" sz="2000" spc="-100" dirty="0" err="1">
                <a:latin typeface="Consolas" panose="020B0609020204030204" pitchFamily="49" charset="0"/>
              </a:rPr>
              <a:t>i</a:t>
            </a:r>
            <a:r>
              <a:rPr lang="en-US" sz="2000" spc="-100" dirty="0">
                <a:latin typeface="Consolas" panose="020B0609020204030204" pitchFamily="49" charset="0"/>
              </a:rPr>
              <a:t>*</a:t>
            </a:r>
            <a:r>
              <a:rPr lang="en-US" sz="2000" spc="-100" dirty="0" err="1">
                <a:latin typeface="Consolas" panose="020B0609020204030204" pitchFamily="49" charset="0"/>
              </a:rPr>
              <a:t>i</a:t>
            </a:r>
            <a:r>
              <a:rPr lang="en-US" sz="2000" spc="-100" dirty="0">
                <a:latin typeface="Consolas" panose="020B0609020204030204" pitchFamily="49" charset="0"/>
              </a:rPr>
              <a:t> &lt;= n; ++</a:t>
            </a:r>
            <a:r>
              <a:rPr lang="en-US" sz="2000" spc="-100" dirty="0" err="1">
                <a:latin typeface="Consolas" panose="020B0609020204030204" pitchFamily="49" charset="0"/>
              </a:rPr>
              <a:t>i</a:t>
            </a:r>
            <a:r>
              <a:rPr lang="en-US" sz="2000" spc="-100" dirty="0">
                <a:latin typeface="Consolas" panose="020B0609020204030204" pitchFamily="49" charset="0"/>
              </a:rPr>
              <a:t>)</a:t>
            </a:r>
          </a:p>
          <a:p>
            <a:pPr marL="0" indent="0">
              <a:spcBef>
                <a:spcPts val="600"/>
              </a:spcBef>
              <a:buNone/>
            </a:pPr>
            <a:r>
              <a:rPr lang="en-US" sz="2000" spc="-100" dirty="0">
                <a:latin typeface="Consolas" panose="020B0609020204030204" pitchFamily="49" charset="0"/>
              </a:rPr>
              <a:t>    {</a:t>
            </a:r>
          </a:p>
          <a:p>
            <a:pPr marL="0" indent="0">
              <a:spcBef>
                <a:spcPts val="600"/>
              </a:spcBef>
              <a:buNone/>
            </a:pPr>
            <a:r>
              <a:rPr lang="en-US" sz="2000" spc="-100" dirty="0">
                <a:latin typeface="Consolas" panose="020B0609020204030204" pitchFamily="49" charset="0"/>
              </a:rPr>
              <a:t>        </a:t>
            </a:r>
            <a:r>
              <a:rPr lang="en-US" sz="2000" spc="-100" dirty="0" err="1">
                <a:latin typeface="Consolas" panose="020B0609020204030204" pitchFamily="49" charset="0"/>
              </a:rPr>
              <a:t>System.out.printf</a:t>
            </a:r>
            <a:r>
              <a:rPr lang="en-US" sz="2000" spc="-100" dirty="0">
                <a:latin typeface="Consolas" panose="020B0609020204030204" pitchFamily="49" charset="0"/>
              </a:rPr>
              <a:t>("%d\n", </a:t>
            </a:r>
            <a:r>
              <a:rPr lang="en-US" sz="2000" spc="-100" dirty="0" err="1">
                <a:latin typeface="Consolas" panose="020B0609020204030204" pitchFamily="49" charset="0"/>
              </a:rPr>
              <a:t>i</a:t>
            </a:r>
            <a:r>
              <a:rPr lang="en-US" sz="2000" spc="-100" dirty="0">
                <a:latin typeface="Consolas" panose="020B0609020204030204" pitchFamily="49" charset="0"/>
              </a:rPr>
              <a:t>);</a:t>
            </a:r>
          </a:p>
          <a:p>
            <a:pPr marL="0" indent="0">
              <a:spcBef>
                <a:spcPts val="600"/>
              </a:spcBef>
              <a:buNone/>
            </a:pPr>
            <a:r>
              <a:rPr lang="en-US" sz="2000" spc="-100" dirty="0">
                <a:latin typeface="Consolas" panose="020B0609020204030204" pitchFamily="49" charset="0"/>
              </a:rPr>
              <a:t>        if(</a:t>
            </a:r>
            <a:r>
              <a:rPr lang="en-US" sz="2000" spc="-100" dirty="0" err="1">
                <a:latin typeface="Consolas" panose="020B0609020204030204" pitchFamily="49" charset="0"/>
              </a:rPr>
              <a:t>n%i</a:t>
            </a:r>
            <a:r>
              <a:rPr lang="en-US" sz="2000" spc="-100" dirty="0">
                <a:latin typeface="Consolas" panose="020B0609020204030204" pitchFamily="49" charset="0"/>
              </a:rPr>
              <a:t> == 0)</a:t>
            </a:r>
          </a:p>
          <a:p>
            <a:pPr marL="0" indent="0">
              <a:spcBef>
                <a:spcPts val="600"/>
              </a:spcBef>
              <a:buNone/>
            </a:pPr>
            <a:r>
              <a:rPr lang="en-US" sz="2000" spc="-100" dirty="0">
                <a:latin typeface="Consolas" panose="020B0609020204030204" pitchFamily="49" charset="0"/>
              </a:rPr>
              <a:t>         {</a:t>
            </a:r>
          </a:p>
          <a:p>
            <a:pPr marL="0" indent="0">
              <a:spcBef>
                <a:spcPts val="600"/>
              </a:spcBef>
              <a:buNone/>
            </a:pPr>
            <a:r>
              <a:rPr lang="en-US" sz="2000" spc="-100" dirty="0">
                <a:latin typeface="Consolas" panose="020B0609020204030204" pitchFamily="49" charset="0"/>
              </a:rPr>
              <a:t>            answer = false;</a:t>
            </a:r>
          </a:p>
          <a:p>
            <a:pPr marL="0" indent="0">
              <a:spcBef>
                <a:spcPts val="600"/>
              </a:spcBef>
              <a:buNone/>
            </a:pPr>
            <a:r>
              <a:rPr lang="en-US" sz="2000" spc="-100" dirty="0">
                <a:latin typeface="Consolas" panose="020B0609020204030204" pitchFamily="49" charset="0"/>
              </a:rPr>
              <a:t>            break;</a:t>
            </a:r>
          </a:p>
          <a:p>
            <a:pPr marL="0" indent="0">
              <a:spcBef>
                <a:spcPts val="600"/>
              </a:spcBef>
              <a:buNone/>
            </a:pPr>
            <a:r>
              <a:rPr lang="en-US" sz="2000" spc="-100" dirty="0">
                <a:latin typeface="Consolas" panose="020B0609020204030204" pitchFamily="49" charset="0"/>
              </a:rPr>
              <a:t>        }</a:t>
            </a:r>
          </a:p>
          <a:p>
            <a:pPr marL="0" indent="0">
              <a:spcBef>
                <a:spcPts val="600"/>
              </a:spcBef>
              <a:buNone/>
            </a:pPr>
            <a:r>
              <a:rPr lang="en-US" sz="2000" spc="-100" dirty="0">
                <a:latin typeface="Consolas" panose="020B0609020204030204" pitchFamily="49" charset="0"/>
              </a:rPr>
              <a:t>    }</a:t>
            </a:r>
          </a:p>
          <a:p>
            <a:pPr marL="0" indent="0">
              <a:spcBef>
                <a:spcPts val="600"/>
              </a:spcBef>
              <a:buNone/>
            </a:pPr>
            <a:r>
              <a:rPr lang="en-US" sz="2000" spc="-100" dirty="0">
                <a:latin typeface="Consolas" panose="020B0609020204030204" pitchFamily="49" charset="0"/>
              </a:rPr>
              <a:t>    return answer;      </a:t>
            </a:r>
          </a:p>
          <a:p>
            <a:pPr marL="0" indent="0">
              <a:spcBef>
                <a:spcPts val="600"/>
              </a:spcBef>
              <a:buNone/>
            </a:pPr>
            <a:r>
              <a:rPr lang="en-US" sz="2000" spc="-100" dirty="0">
                <a:latin typeface="Consolas" panose="020B0609020204030204" pitchFamily="49" charset="0"/>
              </a:rPr>
              <a:t>}</a:t>
            </a:r>
          </a:p>
        </p:txBody>
      </p:sp>
      <mc:AlternateContent xmlns:mc="http://schemas.openxmlformats.org/markup-compatibility/2006" xmlns:a14="http://schemas.microsoft.com/office/drawing/2010/main">
        <mc:Choice Requires="a14">
          <p:sp>
            <p:nvSpPr>
              <p:cNvPr id="4" name="TextBox 3"/>
              <p:cNvSpPr txBox="1"/>
              <p:nvPr/>
            </p:nvSpPr>
            <p:spPr>
              <a:xfrm>
                <a:off x="6391904" y="1196205"/>
                <a:ext cx="4858234" cy="5464637"/>
              </a:xfrm>
              <a:prstGeom prst="rect">
                <a:avLst/>
              </a:prstGeom>
              <a:noFill/>
            </p:spPr>
            <p:txBody>
              <a:bodyPr wrap="square" rtlCol="0">
                <a:spAutoFit/>
              </a:bodyPr>
              <a:lstStyle/>
              <a:p>
                <a:r>
                  <a:rPr lang="en-US" sz="2200" dirty="0">
                    <a:latin typeface="Times New Roman" panose="02020603050405020304" pitchFamily="18" charset="0"/>
                    <a:cs typeface="Times New Roman" panose="02020603050405020304" pitchFamily="18" charset="0"/>
                  </a:rPr>
                  <a:t>This loops until the square root of n.</a:t>
                </a:r>
              </a:p>
              <a:p>
                <a:r>
                  <a:rPr lang="en-US" sz="2200" dirty="0">
                    <a:latin typeface="Times New Roman" panose="02020603050405020304" pitchFamily="18" charset="0"/>
                    <a:cs typeface="Times New Roman" panose="02020603050405020304" pitchFamily="18" charset="0"/>
                  </a:rPr>
                  <a:t>So this should be O(</a:t>
                </a:r>
                <a14:m>
                  <m:oMath xmlns:m="http://schemas.openxmlformats.org/officeDocument/2006/math">
                    <m:rad>
                      <m:radPr>
                        <m:degHide m:val="on"/>
                        <m:ctrlPr>
                          <a:rPr lang="en-US" sz="2200" i="1" smtClean="0">
                            <a:latin typeface="Cambria Math" panose="02040503050406030204" pitchFamily="18" charset="0"/>
                            <a:cs typeface="Times New Roman" panose="02020603050405020304" pitchFamily="18" charset="0"/>
                          </a:rPr>
                        </m:ctrlPr>
                      </m:radPr>
                      <m:deg/>
                      <m:e>
                        <m:r>
                          <a:rPr lang="en-US" sz="2200" b="0" i="1" smtClean="0">
                            <a:latin typeface="Cambria Math" panose="02040503050406030204" pitchFamily="18" charset="0"/>
                            <a:cs typeface="Times New Roman" panose="02020603050405020304" pitchFamily="18" charset="0"/>
                          </a:rPr>
                          <m:t>𝑛</m:t>
                        </m:r>
                      </m:e>
                    </m:rad>
                  </m:oMath>
                </a14:m>
                <a:r>
                  <a:rPr lang="en-US" sz="2200" dirty="0">
                    <a:latin typeface="Times New Roman" panose="02020603050405020304" pitchFamily="18" charset="0"/>
                    <a:cs typeface="Times New Roman" panose="02020603050405020304" pitchFamily="18" charset="0"/>
                  </a:rPr>
                  <a:t> ), which is not a polynomial time but is exponential time.</a:t>
                </a:r>
              </a:p>
              <a:p>
                <a:r>
                  <a:rPr lang="en-US" sz="2200" dirty="0">
                    <a:latin typeface="Times New Roman" panose="02020603050405020304" pitchFamily="18" charset="0"/>
                    <a:cs typeface="Times New Roman" panose="02020603050405020304" pitchFamily="18" charset="0"/>
                  </a:rPr>
                  <a:t>What is the input size?</a:t>
                </a:r>
              </a:p>
              <a:p>
                <a:r>
                  <a:rPr lang="en-US" sz="2200" dirty="0">
                    <a:latin typeface="Times New Roman" panose="02020603050405020304" pitchFamily="18" charset="0"/>
                    <a:cs typeface="Times New Roman" panose="02020603050405020304" pitchFamily="18" charset="0"/>
                  </a:rPr>
                  <a:t>     How many bits does it take to  </a:t>
                </a:r>
              </a:p>
              <a:p>
                <a:r>
                  <a:rPr lang="en-US" sz="2200" dirty="0">
                    <a:latin typeface="Times New Roman" panose="02020603050405020304" pitchFamily="18" charset="0"/>
                    <a:cs typeface="Times New Roman" panose="02020603050405020304" pitchFamily="18" charset="0"/>
                  </a:rPr>
                  <a:t>     represent the number n?</a:t>
                </a:r>
              </a:p>
              <a:p>
                <a:r>
                  <a:rPr lang="en-US" sz="2200" dirty="0">
                    <a:latin typeface="Times New Roman" panose="02020603050405020304" pitchFamily="18" charset="0"/>
                    <a:cs typeface="Times New Roman" panose="02020603050405020304" pitchFamily="18" charset="0"/>
                  </a:rPr>
                  <a:t>     </a:t>
                </a:r>
                <a14:m>
                  <m:oMath xmlns:m="http://schemas.openxmlformats.org/officeDocument/2006/math">
                    <m:r>
                      <a:rPr lang="en-US" sz="2200" i="0" baseline="-25000" smtClean="0">
                        <a:latin typeface="Cambria Math" panose="02040503050406030204" pitchFamily="18" charset="0"/>
                        <a:ea typeface="Cambria Math" panose="02040503050406030204" pitchFamily="18" charset="0"/>
                        <a:cs typeface="Times New Roman" panose="02020603050405020304" pitchFamily="18" charset="0"/>
                      </a:rPr>
                      <m:t>⨽</m:t>
                    </m:r>
                    <m:func>
                      <m:funcPr>
                        <m:ctrlPr>
                          <a:rPr lang="en-US" sz="2200" i="1" smtClean="0">
                            <a:latin typeface="Cambria Math" panose="02040503050406030204" pitchFamily="18" charset="0"/>
                            <a:cs typeface="Times New Roman" panose="02020603050405020304" pitchFamily="18" charset="0"/>
                          </a:rPr>
                        </m:ctrlPr>
                      </m:funcPr>
                      <m:fName>
                        <m:sSub>
                          <m:sSubPr>
                            <m:ctrlPr>
                              <a:rPr lang="en-US" sz="2200" i="1" smtClean="0">
                                <a:latin typeface="Cambria Math" panose="02040503050406030204" pitchFamily="18" charset="0"/>
                                <a:cs typeface="Times New Roman" panose="02020603050405020304" pitchFamily="18" charset="0"/>
                              </a:rPr>
                            </m:ctrlPr>
                          </m:sSubPr>
                          <m:e>
                            <m:r>
                              <m:rPr>
                                <m:sty m:val="p"/>
                              </m:rPr>
                              <a:rPr lang="en-US" sz="2200" i="0" smtClean="0">
                                <a:latin typeface="Cambria Math" panose="02040503050406030204" pitchFamily="18" charset="0"/>
                                <a:cs typeface="Times New Roman" panose="02020603050405020304" pitchFamily="18" charset="0"/>
                              </a:rPr>
                              <m:t>log</m:t>
                            </m:r>
                          </m:e>
                          <m:sub>
                            <m:r>
                              <a:rPr lang="en-US" sz="2200" b="0" i="1" smtClean="0">
                                <a:latin typeface="Cambria Math" panose="02040503050406030204" pitchFamily="18" charset="0"/>
                                <a:cs typeface="Times New Roman" panose="02020603050405020304" pitchFamily="18" charset="0"/>
                              </a:rPr>
                              <m:t>2</m:t>
                            </m:r>
                          </m:sub>
                        </m:sSub>
                      </m:fName>
                      <m:e>
                        <m:r>
                          <a:rPr lang="en-US" sz="2200" b="0" i="1" smtClean="0">
                            <a:latin typeface="Cambria Math" panose="02040503050406030204" pitchFamily="18" charset="0"/>
                            <a:cs typeface="Times New Roman" panose="02020603050405020304" pitchFamily="18" charset="0"/>
                          </a:rPr>
                          <m:t>𝑛</m:t>
                        </m:r>
                      </m:e>
                    </m:func>
                  </m:oMath>
                </a14:m>
                <a:r>
                  <a:rPr lang="en-US" sz="2200" dirty="0">
                    <a:latin typeface="Times New Roman" panose="02020603050405020304" pitchFamily="18" charset="0"/>
                    <a:cs typeface="Times New Roman" panose="02020603050405020304" pitchFamily="18" charset="0"/>
                  </a:rPr>
                  <a:t> </a:t>
                </a:r>
                <a:r>
                  <a:rPr lang="en-US" sz="2200" baseline="-25000" dirty="0">
                    <a:latin typeface="Cambria Math" panose="02040503050406030204" pitchFamily="18" charset="0"/>
                    <a:ea typeface="Cambria Math" panose="02040503050406030204" pitchFamily="18" charset="0"/>
                    <a:cs typeface="Times New Roman" panose="02020603050405020304" pitchFamily="18" charset="0"/>
                  </a:rPr>
                  <a:t>⨼</a:t>
                </a:r>
                <a:r>
                  <a:rPr lang="en-US" sz="2200" dirty="0">
                    <a:latin typeface="Times New Roman" panose="02020603050405020304" pitchFamily="18" charset="0"/>
                    <a:cs typeface="Times New Roman" panose="02020603050405020304" pitchFamily="18" charset="0"/>
                  </a:rPr>
                  <a:t> + 1. Says, log</a:t>
                </a:r>
                <a:r>
                  <a:rPr lang="en-US" sz="2200" baseline="-25000" dirty="0">
                    <a:latin typeface="Times New Roman" panose="02020603050405020304" pitchFamily="18" charset="0"/>
                    <a:cs typeface="Times New Roman" panose="02020603050405020304" pitchFamily="18" charset="0"/>
                  </a:rPr>
                  <a:t>2</a:t>
                </a:r>
                <a:r>
                  <a:rPr lang="en-US" sz="2200" dirty="0">
                    <a:latin typeface="Times New Roman" panose="02020603050405020304" pitchFamily="18" charset="0"/>
                    <a:cs typeface="Times New Roman" panose="02020603050405020304" pitchFamily="18" charset="0"/>
                  </a:rPr>
                  <a:t> n = k bits. </a:t>
                </a:r>
              </a:p>
              <a:p>
                <a:endParaRPr lang="en-US" sz="2200" dirty="0">
                  <a:latin typeface="Times New Roman" panose="02020603050405020304" pitchFamily="18" charset="0"/>
                  <a:cs typeface="Times New Roman" panose="02020603050405020304" pitchFamily="18" charset="0"/>
                </a:endParaRPr>
              </a:p>
              <a:p>
                <a:r>
                  <a:rPr lang="en-US" sz="2200" dirty="0">
                    <a:latin typeface="Times New Roman" panose="02020603050405020304" pitchFamily="18" charset="0"/>
                    <a:cs typeface="Times New Roman" panose="02020603050405020304" pitchFamily="18" charset="0"/>
                  </a:rPr>
                  <a:t>What is </a:t>
                </a:r>
                <a14:m>
                  <m:oMath xmlns:m="http://schemas.openxmlformats.org/officeDocument/2006/math">
                    <m:rad>
                      <m:radPr>
                        <m:degHide m:val="on"/>
                        <m:ctrlPr>
                          <a:rPr lang="en-US" sz="2200" i="1" smtClean="0">
                            <a:latin typeface="Cambria Math" panose="02040503050406030204" pitchFamily="18" charset="0"/>
                            <a:cs typeface="Times New Roman" panose="02020603050405020304" pitchFamily="18" charset="0"/>
                          </a:rPr>
                        </m:ctrlPr>
                      </m:radPr>
                      <m:deg/>
                      <m:e>
                        <m:r>
                          <a:rPr lang="en-US" sz="2200" b="0" i="1" smtClean="0">
                            <a:latin typeface="Cambria Math" panose="02040503050406030204" pitchFamily="18" charset="0"/>
                            <a:cs typeface="Times New Roman" panose="02020603050405020304" pitchFamily="18" charset="0"/>
                          </a:rPr>
                          <m:t>𝑛</m:t>
                        </m:r>
                      </m:e>
                    </m:rad>
                    <m:r>
                      <a:rPr lang="en-US" sz="2200" b="0" i="1" smtClean="0">
                        <a:latin typeface="Cambria Math" panose="02040503050406030204" pitchFamily="18" charset="0"/>
                        <a:cs typeface="Times New Roman" panose="02020603050405020304" pitchFamily="18" charset="0"/>
                      </a:rPr>
                      <m:t>?</m:t>
                    </m:r>
                  </m:oMath>
                </a14:m>
                <a:endParaRPr lang="en-US" sz="2200" dirty="0">
                  <a:latin typeface="Times New Roman" panose="02020603050405020304" pitchFamily="18" charset="0"/>
                  <a:cs typeface="Times New Roman" panose="02020603050405020304" pitchFamily="18" charset="0"/>
                </a:endParaRPr>
              </a:p>
              <a:p>
                <a:r>
                  <a:rPr lang="en-US" sz="2200" dirty="0">
                    <a:latin typeface="Times New Roman" panose="02020603050405020304" pitchFamily="18" charset="0"/>
                    <a:cs typeface="Times New Roman" panose="02020603050405020304" pitchFamily="18" charset="0"/>
                  </a:rPr>
                  <a:t>Since log</a:t>
                </a:r>
                <a:r>
                  <a:rPr lang="en-US" sz="2200" baseline="-25000" dirty="0">
                    <a:latin typeface="Times New Roman" panose="02020603050405020304" pitchFamily="18" charset="0"/>
                    <a:cs typeface="Times New Roman" panose="02020603050405020304" pitchFamily="18" charset="0"/>
                  </a:rPr>
                  <a:t>2</a:t>
                </a:r>
                <a:r>
                  <a:rPr lang="en-US" sz="2200" dirty="0">
                    <a:latin typeface="Times New Roman" panose="02020603050405020304" pitchFamily="18" charset="0"/>
                    <a:cs typeface="Times New Roman" panose="02020603050405020304" pitchFamily="18" charset="0"/>
                  </a:rPr>
                  <a:t> n = log</a:t>
                </a:r>
                <a:r>
                  <a:rPr lang="en-US" sz="2200" baseline="-25000" dirty="0">
                    <a:latin typeface="Times New Roman" panose="02020603050405020304" pitchFamily="18" charset="0"/>
                    <a:cs typeface="Times New Roman" panose="02020603050405020304" pitchFamily="18" charset="0"/>
                  </a:rPr>
                  <a:t>2</a:t>
                </a:r>
                <a:r>
                  <a:rPr lang="en-US" sz="2200" dirty="0">
                    <a:latin typeface="Times New Roman" panose="02020603050405020304" pitchFamily="18" charset="0"/>
                    <a:cs typeface="Times New Roman" panose="02020603050405020304" pitchFamily="18" charset="0"/>
                  </a:rPr>
                  <a:t> n *log</a:t>
                </a:r>
                <a:r>
                  <a:rPr lang="en-US" sz="2200" baseline="-25000" dirty="0">
                    <a:latin typeface="Times New Roman" panose="02020603050405020304" pitchFamily="18" charset="0"/>
                    <a:cs typeface="Times New Roman" panose="02020603050405020304" pitchFamily="18" charset="0"/>
                  </a:rPr>
                  <a:t>2</a:t>
                </a:r>
                <a:r>
                  <a:rPr lang="en-US" sz="2200" dirty="0">
                    <a:latin typeface="Times New Roman" panose="02020603050405020304" pitchFamily="18" charset="0"/>
                    <a:cs typeface="Times New Roman" panose="02020603050405020304" pitchFamily="18" charset="0"/>
                  </a:rPr>
                  <a:t> 2</a:t>
                </a:r>
              </a:p>
              <a:p>
                <a:r>
                  <a:rPr lang="en-US" sz="2200" i="1" dirty="0">
                    <a:latin typeface="Cambria Math" panose="02040503050406030204" pitchFamily="18" charset="0"/>
                    <a:cs typeface="Times New Roman" panose="02020603050405020304" pitchFamily="18" charset="0"/>
                  </a:rPr>
                  <a:t>                      </a:t>
                </a:r>
                <a:r>
                  <a:rPr lang="en-US" sz="2200" dirty="0">
                    <a:latin typeface="Cambria Math" panose="02040503050406030204" pitchFamily="18" charset="0"/>
                    <a:cs typeface="Times New Roman" panose="02020603050405020304" pitchFamily="18" charset="0"/>
                  </a:rPr>
                  <a:t>= </a:t>
                </a:r>
                <a:r>
                  <a:rPr lang="en-US" sz="2200" i="1" dirty="0">
                    <a:latin typeface="Cambria Math" panose="02040503050406030204" pitchFamily="18" charset="0"/>
                    <a:cs typeface="Times New Roman" panose="02020603050405020304" pitchFamily="18" charset="0"/>
                  </a:rPr>
                  <a:t> </a:t>
                </a:r>
                <a14:m>
                  <m:oMath xmlns:m="http://schemas.openxmlformats.org/officeDocument/2006/math">
                    <m:func>
                      <m:funcPr>
                        <m:ctrlPr>
                          <a:rPr lang="en-US" sz="2200" i="1" smtClean="0">
                            <a:latin typeface="Cambria Math" panose="02040503050406030204" pitchFamily="18" charset="0"/>
                            <a:cs typeface="Times New Roman" panose="02020603050405020304" pitchFamily="18" charset="0"/>
                          </a:rPr>
                        </m:ctrlPr>
                      </m:funcPr>
                      <m:fName>
                        <m:sSub>
                          <m:sSubPr>
                            <m:ctrlPr>
                              <a:rPr lang="en-US" sz="2200" i="1" smtClean="0">
                                <a:latin typeface="Cambria Math" panose="02040503050406030204" pitchFamily="18" charset="0"/>
                                <a:cs typeface="Times New Roman" panose="02020603050405020304" pitchFamily="18" charset="0"/>
                              </a:rPr>
                            </m:ctrlPr>
                          </m:sSubPr>
                          <m:e>
                            <m:r>
                              <m:rPr>
                                <m:sty m:val="p"/>
                              </m:rPr>
                              <a:rPr lang="en-US" sz="2200" i="0" smtClean="0">
                                <a:latin typeface="Cambria Math" panose="02040503050406030204" pitchFamily="18" charset="0"/>
                                <a:cs typeface="Times New Roman" panose="02020603050405020304" pitchFamily="18" charset="0"/>
                              </a:rPr>
                              <m:t>log</m:t>
                            </m:r>
                          </m:e>
                          <m:sub>
                            <m:r>
                              <a:rPr lang="en-US" sz="2200" b="0" i="1" smtClean="0">
                                <a:latin typeface="Cambria Math" panose="02040503050406030204" pitchFamily="18" charset="0"/>
                                <a:cs typeface="Times New Roman" panose="02020603050405020304" pitchFamily="18" charset="0"/>
                              </a:rPr>
                              <m:t>2</m:t>
                            </m:r>
                          </m:sub>
                        </m:sSub>
                      </m:fName>
                      <m:e>
                        <m:sSup>
                          <m:sSupPr>
                            <m:ctrlPr>
                              <a:rPr lang="en-US" sz="2200" i="1" smtClean="0">
                                <a:latin typeface="Cambria Math" panose="02040503050406030204" pitchFamily="18" charset="0"/>
                                <a:cs typeface="Times New Roman" panose="02020603050405020304" pitchFamily="18" charset="0"/>
                              </a:rPr>
                            </m:ctrlPr>
                          </m:sSupPr>
                          <m:e>
                            <m:r>
                              <a:rPr lang="en-US" sz="2200" b="0" i="1" smtClean="0">
                                <a:latin typeface="Cambria Math" panose="02040503050406030204" pitchFamily="18" charset="0"/>
                                <a:cs typeface="Times New Roman" panose="02020603050405020304" pitchFamily="18" charset="0"/>
                              </a:rPr>
                              <m:t>2</m:t>
                            </m:r>
                          </m:e>
                          <m:sup>
                            <m:r>
                              <m:rPr>
                                <m:nor/>
                              </m:rPr>
                              <a:rPr lang="en-US" sz="2200" dirty="0">
                                <a:latin typeface="Times New Roman" panose="02020603050405020304" pitchFamily="18" charset="0"/>
                                <a:cs typeface="Times New Roman" panose="02020603050405020304" pitchFamily="18" charset="0"/>
                              </a:rPr>
                              <m:t>log</m:t>
                            </m:r>
                            <m:r>
                              <m:rPr>
                                <m:nor/>
                              </m:rPr>
                              <a:rPr lang="en-US" sz="2200" baseline="-25000" dirty="0">
                                <a:latin typeface="Times New Roman" panose="02020603050405020304" pitchFamily="18" charset="0"/>
                                <a:cs typeface="Times New Roman" panose="02020603050405020304" pitchFamily="18" charset="0"/>
                              </a:rPr>
                              <m:t>2</m:t>
                            </m:r>
                            <m:r>
                              <m:rPr>
                                <m:nor/>
                              </m:rPr>
                              <a:rPr lang="en-US" sz="2200" dirty="0">
                                <a:latin typeface="Times New Roman" panose="02020603050405020304" pitchFamily="18" charset="0"/>
                                <a:cs typeface="Times New Roman" panose="02020603050405020304" pitchFamily="18" charset="0"/>
                              </a:rPr>
                              <m:t> </m:t>
                            </m:r>
                            <m:r>
                              <m:rPr>
                                <m:nor/>
                              </m:rPr>
                              <a:rPr lang="en-US" sz="2200" dirty="0">
                                <a:latin typeface="Times New Roman" panose="02020603050405020304" pitchFamily="18" charset="0"/>
                                <a:cs typeface="Times New Roman" panose="02020603050405020304" pitchFamily="18" charset="0"/>
                              </a:rPr>
                              <m:t>n</m:t>
                            </m:r>
                          </m:sup>
                        </m:sSup>
                      </m:e>
                    </m:func>
                  </m:oMath>
                </a14:m>
                <a:endParaRPr lang="en-US" sz="2200" i="1" dirty="0">
                  <a:latin typeface="Cambria Math" panose="02040503050406030204" pitchFamily="18" charset="0"/>
                  <a:cs typeface="Times New Roman" panose="02020603050405020304" pitchFamily="18" charset="0"/>
                </a:endParaRPr>
              </a:p>
              <a:p>
                <a:r>
                  <a:rPr lang="en-US" sz="2200" i="1" dirty="0">
                    <a:latin typeface="Cambria Math" panose="020405030504060302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  n  = </a:t>
                </a:r>
                <a14:m>
                  <m:oMath xmlns:m="http://schemas.openxmlformats.org/officeDocument/2006/math">
                    <m:sSup>
                      <m:sSupPr>
                        <m:ctrlPr>
                          <a:rPr lang="en-US" sz="2200" i="1" smtClean="0">
                            <a:latin typeface="Cambria Math" panose="02040503050406030204" pitchFamily="18" charset="0"/>
                            <a:cs typeface="Times New Roman" panose="02020603050405020304" pitchFamily="18" charset="0"/>
                          </a:rPr>
                        </m:ctrlPr>
                      </m:sSupPr>
                      <m:e>
                        <m:r>
                          <a:rPr lang="en-US" sz="2200" b="0" i="1" smtClean="0">
                            <a:latin typeface="Cambria Math" panose="02040503050406030204" pitchFamily="18" charset="0"/>
                            <a:cs typeface="Times New Roman" panose="02020603050405020304" pitchFamily="18" charset="0"/>
                          </a:rPr>
                          <m:t>2</m:t>
                        </m:r>
                      </m:e>
                      <m:sup>
                        <m:func>
                          <m:funcPr>
                            <m:ctrlPr>
                              <a:rPr lang="en-US" sz="2200" i="1" smtClean="0">
                                <a:latin typeface="Cambria Math" panose="02040503050406030204" pitchFamily="18" charset="0"/>
                                <a:cs typeface="Times New Roman" panose="02020603050405020304" pitchFamily="18" charset="0"/>
                              </a:rPr>
                            </m:ctrlPr>
                          </m:funcPr>
                          <m:fName>
                            <m:sSub>
                              <m:sSubPr>
                                <m:ctrlPr>
                                  <a:rPr lang="en-US" sz="2200" i="1" smtClean="0">
                                    <a:latin typeface="Cambria Math" panose="02040503050406030204" pitchFamily="18" charset="0"/>
                                    <a:cs typeface="Times New Roman" panose="02020603050405020304" pitchFamily="18" charset="0"/>
                                  </a:rPr>
                                </m:ctrlPr>
                              </m:sSubPr>
                              <m:e>
                                <m:r>
                                  <m:rPr>
                                    <m:sty m:val="p"/>
                                  </m:rPr>
                                  <a:rPr lang="en-US" sz="2200" i="0" smtClean="0">
                                    <a:latin typeface="Cambria Math" panose="02040503050406030204" pitchFamily="18" charset="0"/>
                                    <a:cs typeface="Times New Roman" panose="02020603050405020304" pitchFamily="18" charset="0"/>
                                  </a:rPr>
                                  <m:t>log</m:t>
                                </m:r>
                              </m:e>
                              <m:sub>
                                <m:r>
                                  <a:rPr lang="en-US" sz="2200" b="0" i="1" smtClean="0">
                                    <a:latin typeface="Cambria Math" panose="02040503050406030204" pitchFamily="18" charset="0"/>
                                    <a:cs typeface="Times New Roman" panose="02020603050405020304" pitchFamily="18" charset="0"/>
                                  </a:rPr>
                                  <m:t>2</m:t>
                                </m:r>
                              </m:sub>
                            </m:sSub>
                          </m:fName>
                          <m:e>
                            <m:r>
                              <a:rPr lang="en-US" sz="2200" b="0" i="1" smtClean="0">
                                <a:latin typeface="Cambria Math" panose="02040503050406030204" pitchFamily="18" charset="0"/>
                                <a:cs typeface="Times New Roman" panose="02020603050405020304" pitchFamily="18" charset="0"/>
                              </a:rPr>
                              <m:t>𝑛</m:t>
                            </m:r>
                          </m:e>
                        </m:func>
                      </m:sup>
                    </m:sSup>
                  </m:oMath>
                </a14:m>
                <a:endParaRPr lang="en-US" sz="2200" i="1" dirty="0">
                  <a:latin typeface="Cambria Math" panose="02040503050406030204" pitchFamily="18" charset="0"/>
                  <a:cs typeface="Times New Roman" panose="02020603050405020304" pitchFamily="18" charset="0"/>
                </a:endParaRPr>
              </a:p>
              <a:p>
                <a14:m>
                  <m:oMath xmlns:m="http://schemas.openxmlformats.org/officeDocument/2006/math">
                    <m:r>
                      <a:rPr lang="en-US" sz="2200" b="0" i="1" smtClean="0">
                        <a:latin typeface="Cambria Math" panose="02040503050406030204" pitchFamily="18" charset="0"/>
                        <a:cs typeface="Times New Roman" panose="02020603050405020304" pitchFamily="18" charset="0"/>
                      </a:rPr>
                      <m:t>𝑂</m:t>
                    </m:r>
                    <m:r>
                      <a:rPr lang="en-US" sz="2200" b="0" i="1" smtClean="0">
                        <a:latin typeface="Cambria Math" panose="02040503050406030204" pitchFamily="18" charset="0"/>
                        <a:cs typeface="Times New Roman" panose="02020603050405020304" pitchFamily="18" charset="0"/>
                      </a:rPr>
                      <m:t>(</m:t>
                    </m:r>
                    <m:rad>
                      <m:radPr>
                        <m:degHide m:val="on"/>
                        <m:ctrlPr>
                          <a:rPr lang="en-US" sz="2200" i="1" smtClean="0">
                            <a:latin typeface="Cambria Math" panose="02040503050406030204" pitchFamily="18" charset="0"/>
                            <a:cs typeface="Times New Roman" panose="02020603050405020304" pitchFamily="18" charset="0"/>
                          </a:rPr>
                        </m:ctrlPr>
                      </m:radPr>
                      <m:deg/>
                      <m:e>
                        <m:r>
                          <a:rPr lang="en-US" sz="2200" b="0" i="1" smtClean="0">
                            <a:latin typeface="Cambria Math" panose="02040503050406030204" pitchFamily="18" charset="0"/>
                            <a:cs typeface="Times New Roman" panose="02020603050405020304" pitchFamily="18" charset="0"/>
                          </a:rPr>
                          <m:t>𝑛</m:t>
                        </m:r>
                        <m:r>
                          <a:rPr lang="en-US" sz="2200" b="0" i="1" smtClean="0">
                            <a:latin typeface="Cambria Math" panose="02040503050406030204" pitchFamily="18" charset="0"/>
                            <a:cs typeface="Times New Roman" panose="02020603050405020304" pitchFamily="18" charset="0"/>
                          </a:rPr>
                          <m:t> </m:t>
                        </m:r>
                      </m:e>
                    </m:rad>
                    <m:r>
                      <a:rPr lang="en-US" sz="2200" b="0" i="1" smtClean="0">
                        <a:latin typeface="Cambria Math" panose="02040503050406030204" pitchFamily="18" charset="0"/>
                        <a:cs typeface="Times New Roman" panose="02020603050405020304" pitchFamily="18" charset="0"/>
                      </a:rPr>
                      <m:t>)=</m:t>
                    </m:r>
                    <m:r>
                      <a:rPr lang="en-US" sz="2200" b="0" i="1" smtClean="0">
                        <a:latin typeface="Cambria Math" panose="02040503050406030204" pitchFamily="18" charset="0"/>
                        <a:cs typeface="Times New Roman" panose="02020603050405020304" pitchFamily="18" charset="0"/>
                      </a:rPr>
                      <m:t>𝑂</m:t>
                    </m:r>
                    <m:r>
                      <a:rPr lang="en-US" sz="2200" b="0" i="1" smtClean="0">
                        <a:latin typeface="Cambria Math" panose="02040503050406030204" pitchFamily="18" charset="0"/>
                        <a:cs typeface="Times New Roman" panose="02020603050405020304" pitchFamily="18" charset="0"/>
                      </a:rPr>
                      <m:t>(</m:t>
                    </m:r>
                    <m:rad>
                      <m:radPr>
                        <m:degHide m:val="on"/>
                        <m:ctrlPr>
                          <a:rPr lang="en-US" sz="2200" b="0" i="1" smtClean="0">
                            <a:latin typeface="Cambria Math" panose="02040503050406030204" pitchFamily="18" charset="0"/>
                            <a:cs typeface="Times New Roman" panose="02020603050405020304" pitchFamily="18" charset="0"/>
                          </a:rPr>
                        </m:ctrlPr>
                      </m:radPr>
                      <m:deg/>
                      <m:e>
                        <m:sSup>
                          <m:sSupPr>
                            <m:ctrlPr>
                              <a:rPr lang="en-US" sz="2200" i="1">
                                <a:latin typeface="Cambria Math" panose="02040503050406030204" pitchFamily="18" charset="0"/>
                                <a:cs typeface="Times New Roman" panose="02020603050405020304" pitchFamily="18" charset="0"/>
                              </a:rPr>
                            </m:ctrlPr>
                          </m:sSupPr>
                          <m:e>
                            <m:r>
                              <a:rPr lang="en-US" sz="2200" i="1">
                                <a:latin typeface="Cambria Math" panose="02040503050406030204" pitchFamily="18" charset="0"/>
                                <a:cs typeface="Times New Roman" panose="02020603050405020304" pitchFamily="18" charset="0"/>
                              </a:rPr>
                              <m:t>2</m:t>
                            </m:r>
                          </m:e>
                          <m:sup>
                            <m:func>
                              <m:funcPr>
                                <m:ctrlPr>
                                  <a:rPr lang="en-US" sz="2200" i="1">
                                    <a:latin typeface="Cambria Math" panose="02040503050406030204" pitchFamily="18" charset="0"/>
                                    <a:cs typeface="Times New Roman" panose="02020603050405020304" pitchFamily="18" charset="0"/>
                                  </a:rPr>
                                </m:ctrlPr>
                              </m:funcPr>
                              <m:fName>
                                <m:sSub>
                                  <m:sSubPr>
                                    <m:ctrlPr>
                                      <a:rPr lang="en-US" sz="2200" i="1">
                                        <a:latin typeface="Cambria Math" panose="02040503050406030204" pitchFamily="18" charset="0"/>
                                        <a:cs typeface="Times New Roman" panose="02020603050405020304" pitchFamily="18" charset="0"/>
                                      </a:rPr>
                                    </m:ctrlPr>
                                  </m:sSubPr>
                                  <m:e>
                                    <m:r>
                                      <m:rPr>
                                        <m:sty m:val="p"/>
                                      </m:rPr>
                                      <a:rPr lang="en-US" sz="2200">
                                        <a:latin typeface="Cambria Math" panose="02040503050406030204" pitchFamily="18" charset="0"/>
                                        <a:cs typeface="Times New Roman" panose="02020603050405020304" pitchFamily="18" charset="0"/>
                                      </a:rPr>
                                      <m:t>log</m:t>
                                    </m:r>
                                  </m:e>
                                  <m:sub>
                                    <m:r>
                                      <a:rPr lang="en-US" sz="2200" i="1">
                                        <a:latin typeface="Cambria Math" panose="02040503050406030204" pitchFamily="18" charset="0"/>
                                        <a:cs typeface="Times New Roman" panose="02020603050405020304" pitchFamily="18" charset="0"/>
                                      </a:rPr>
                                      <m:t>2</m:t>
                                    </m:r>
                                  </m:sub>
                                </m:sSub>
                              </m:fName>
                              <m:e>
                                <m:r>
                                  <a:rPr lang="en-US" sz="2200" i="1">
                                    <a:latin typeface="Cambria Math" panose="02040503050406030204" pitchFamily="18" charset="0"/>
                                    <a:cs typeface="Times New Roman" panose="02020603050405020304" pitchFamily="18" charset="0"/>
                                  </a:rPr>
                                  <m:t>𝑛</m:t>
                                </m:r>
                              </m:e>
                            </m:func>
                          </m:sup>
                        </m:sSup>
                      </m:e>
                    </m:rad>
                    <m:r>
                      <a:rPr lang="en-US" sz="2200" b="0" i="1" smtClean="0">
                        <a:latin typeface="Cambria Math" panose="02040503050406030204" pitchFamily="18" charset="0"/>
                        <a:cs typeface="Times New Roman" panose="02020603050405020304" pitchFamily="18" charset="0"/>
                      </a:rPr>
                      <m:t> )</m:t>
                    </m:r>
                  </m:oMath>
                </a14:m>
                <a:r>
                  <a:rPr lang="en-US" sz="2200" dirty="0">
                    <a:latin typeface="Times New Roman" panose="02020603050405020304" pitchFamily="18" charset="0"/>
                    <a:cs typeface="Times New Roman" panose="02020603050405020304" pitchFamily="18" charset="0"/>
                  </a:rPr>
                  <a:t>= O((</a:t>
                </a:r>
                <a14:m>
                  <m:oMath xmlns:m="http://schemas.openxmlformats.org/officeDocument/2006/math">
                    <m:sSup>
                      <m:sSupPr>
                        <m:ctrlPr>
                          <a:rPr lang="en-US" sz="2200" i="1" smtClean="0">
                            <a:latin typeface="Cambria Math" panose="02040503050406030204" pitchFamily="18" charset="0"/>
                            <a:cs typeface="Times New Roman" panose="02020603050405020304" pitchFamily="18" charset="0"/>
                          </a:rPr>
                        </m:ctrlPr>
                      </m:sSupPr>
                      <m:e>
                        <m:sSup>
                          <m:sSupPr>
                            <m:ctrlPr>
                              <a:rPr lang="en-US" sz="2200" i="1" smtClean="0">
                                <a:latin typeface="Cambria Math" panose="02040503050406030204" pitchFamily="18" charset="0"/>
                                <a:cs typeface="Times New Roman" panose="02020603050405020304" pitchFamily="18" charset="0"/>
                              </a:rPr>
                            </m:ctrlPr>
                          </m:sSupPr>
                          <m:e>
                            <m:r>
                              <a:rPr lang="en-US" sz="2200" b="0" i="1" smtClean="0">
                                <a:latin typeface="Cambria Math" panose="02040503050406030204" pitchFamily="18" charset="0"/>
                                <a:cs typeface="Times New Roman" panose="02020603050405020304" pitchFamily="18" charset="0"/>
                              </a:rPr>
                              <m:t>2</m:t>
                            </m:r>
                          </m:e>
                          <m:sup>
                            <m:func>
                              <m:funcPr>
                                <m:ctrlPr>
                                  <a:rPr lang="en-US" sz="2200" i="1" smtClean="0">
                                    <a:latin typeface="Cambria Math" panose="02040503050406030204" pitchFamily="18" charset="0"/>
                                    <a:cs typeface="Times New Roman" panose="02020603050405020304" pitchFamily="18" charset="0"/>
                                  </a:rPr>
                                </m:ctrlPr>
                              </m:funcPr>
                              <m:fName>
                                <m:sSub>
                                  <m:sSubPr>
                                    <m:ctrlPr>
                                      <a:rPr lang="en-US" sz="2200" i="1" smtClean="0">
                                        <a:latin typeface="Cambria Math" panose="02040503050406030204" pitchFamily="18" charset="0"/>
                                        <a:cs typeface="Times New Roman" panose="02020603050405020304" pitchFamily="18" charset="0"/>
                                      </a:rPr>
                                    </m:ctrlPr>
                                  </m:sSubPr>
                                  <m:e>
                                    <m:r>
                                      <m:rPr>
                                        <m:sty m:val="p"/>
                                      </m:rPr>
                                      <a:rPr lang="en-US" sz="2200" i="0" smtClean="0">
                                        <a:latin typeface="Cambria Math" panose="02040503050406030204" pitchFamily="18" charset="0"/>
                                        <a:cs typeface="Times New Roman" panose="02020603050405020304" pitchFamily="18" charset="0"/>
                                      </a:rPr>
                                      <m:t>log</m:t>
                                    </m:r>
                                  </m:e>
                                  <m:sub>
                                    <m:r>
                                      <a:rPr lang="en-US" sz="2200" b="0" i="1" smtClean="0">
                                        <a:latin typeface="Cambria Math" panose="02040503050406030204" pitchFamily="18" charset="0"/>
                                        <a:cs typeface="Times New Roman" panose="02020603050405020304" pitchFamily="18" charset="0"/>
                                      </a:rPr>
                                      <m:t>2</m:t>
                                    </m:r>
                                  </m:sub>
                                </m:sSub>
                              </m:fName>
                              <m:e>
                                <m:r>
                                  <a:rPr lang="en-US" sz="2200" b="0" i="1" smtClean="0">
                                    <a:latin typeface="Cambria Math" panose="02040503050406030204" pitchFamily="18" charset="0"/>
                                    <a:cs typeface="Times New Roman" panose="02020603050405020304" pitchFamily="18" charset="0"/>
                                  </a:rPr>
                                  <m:t>𝑛</m:t>
                                </m:r>
                              </m:e>
                            </m:func>
                          </m:sup>
                        </m:sSup>
                        <m:r>
                          <a:rPr lang="en-US" sz="2200" b="0" i="1" smtClean="0">
                            <a:latin typeface="Cambria Math" panose="02040503050406030204" pitchFamily="18" charset="0"/>
                            <a:cs typeface="Times New Roman" panose="02020603050405020304" pitchFamily="18" charset="0"/>
                          </a:rPr>
                          <m:t>)</m:t>
                        </m:r>
                      </m:e>
                      <m:sup>
                        <m:f>
                          <m:fPr>
                            <m:ctrlPr>
                              <a:rPr lang="en-US" sz="2200" i="1" smtClean="0">
                                <a:latin typeface="Cambria Math" panose="02040503050406030204" pitchFamily="18" charset="0"/>
                                <a:cs typeface="Times New Roman" panose="02020603050405020304" pitchFamily="18" charset="0"/>
                              </a:rPr>
                            </m:ctrlPr>
                          </m:fPr>
                          <m:num>
                            <m:r>
                              <a:rPr lang="en-US" sz="2200" b="0" i="1" smtClean="0">
                                <a:latin typeface="Cambria Math" panose="02040503050406030204" pitchFamily="18" charset="0"/>
                                <a:cs typeface="Times New Roman" panose="02020603050405020304" pitchFamily="18" charset="0"/>
                              </a:rPr>
                              <m:t>1</m:t>
                            </m:r>
                          </m:num>
                          <m:den>
                            <m:r>
                              <a:rPr lang="en-US" sz="2200" b="0" i="1" smtClean="0">
                                <a:latin typeface="Cambria Math" panose="02040503050406030204" pitchFamily="18" charset="0"/>
                                <a:cs typeface="Times New Roman" panose="02020603050405020304" pitchFamily="18" charset="0"/>
                              </a:rPr>
                              <m:t>2</m:t>
                            </m:r>
                          </m:den>
                        </m:f>
                      </m:sup>
                    </m:sSup>
                    <m:r>
                      <a:rPr lang="en-US" sz="2200" b="0" i="1" smtClean="0">
                        <a:latin typeface="Cambria Math" panose="02040503050406030204" pitchFamily="18" charset="0"/>
                        <a:cs typeface="Times New Roman" panose="02020603050405020304" pitchFamily="18" charset="0"/>
                      </a:rPr>
                      <m:t> </m:t>
                    </m:r>
                  </m:oMath>
                </a14:m>
                <a:r>
                  <a:rPr lang="en-US" sz="2200" dirty="0">
                    <a:latin typeface="Times New Roman" panose="02020603050405020304" pitchFamily="18" charset="0"/>
                    <a:cs typeface="Times New Roman" panose="02020603050405020304" pitchFamily="18" charset="0"/>
                  </a:rPr>
                  <a:t>)</a:t>
                </a:r>
              </a:p>
              <a:p>
                <a:endParaRPr lang="en-US" sz="2200" dirty="0">
                  <a:latin typeface="Times New Roman" panose="02020603050405020304" pitchFamily="18" charset="0"/>
                  <a:cs typeface="Times New Roman" panose="02020603050405020304" pitchFamily="18" charset="0"/>
                </a:endParaRPr>
              </a:p>
              <a:p>
                <a:r>
                  <a:rPr lang="en-US" sz="2200" dirty="0">
                    <a:latin typeface="Times New Roman" panose="02020603050405020304" pitchFamily="18" charset="0"/>
                    <a:cs typeface="Times New Roman" panose="02020603050405020304" pitchFamily="18" charset="0"/>
                  </a:rPr>
                  <a:t>Naïve primality testing is exponential</a:t>
                </a:r>
                <a:r>
                  <a:rPr lang="en-US" sz="2000" dirty="0">
                    <a:latin typeface="Times New Roman" panose="02020603050405020304" pitchFamily="18" charset="0"/>
                    <a:cs typeface="Times New Roman" panose="02020603050405020304" pitchFamily="18" charset="0"/>
                  </a:rPr>
                  <a:t>!!</a:t>
                </a:r>
              </a:p>
            </p:txBody>
          </p:sp>
        </mc:Choice>
        <mc:Fallback xmlns="">
          <p:sp>
            <p:nvSpPr>
              <p:cNvPr id="4" name="TextBox 3"/>
              <p:cNvSpPr txBox="1">
                <a:spLocks noRot="1" noChangeAspect="1" noMove="1" noResize="1" noEditPoints="1" noAdjustHandles="1" noChangeArrowheads="1" noChangeShapeType="1" noTextEdit="1"/>
              </p:cNvSpPr>
              <p:nvPr/>
            </p:nvSpPr>
            <p:spPr>
              <a:xfrm>
                <a:off x="6391904" y="1196205"/>
                <a:ext cx="4858234" cy="5464637"/>
              </a:xfrm>
              <a:prstGeom prst="rect">
                <a:avLst/>
              </a:prstGeom>
              <a:blipFill>
                <a:blip r:embed="rId2"/>
                <a:stretch>
                  <a:fillRect l="-1633" t="-780"/>
                </a:stretch>
              </a:blipFill>
            </p:spPr>
            <p:txBody>
              <a:bodyPr/>
              <a:lstStyle/>
              <a:p>
                <a:r>
                  <a:rPr lang="en-US">
                    <a:noFill/>
                  </a:rPr>
                  <a:t> </a:t>
                </a:r>
              </a:p>
            </p:txBody>
          </p:sp>
        </mc:Fallback>
      </mc:AlternateContent>
    </p:spTree>
    <p:extLst>
      <p:ext uri="{BB962C8B-B14F-4D97-AF65-F5344CB8AC3E}">
        <p14:creationId xmlns:p14="http://schemas.microsoft.com/office/powerpoint/2010/main" val="1098127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7467" y="1070521"/>
            <a:ext cx="6564086" cy="923744"/>
          </a:xfrm>
        </p:spPr>
        <p:txBody>
          <a:bodyPr>
            <a:normAutofit/>
          </a:bodyPr>
          <a:lstStyle/>
          <a:p>
            <a:r>
              <a:rPr lang="en-US" sz="3200" dirty="0">
                <a:latin typeface="+mn-lt"/>
              </a:rPr>
              <a:t>Why obsess about primes?</a:t>
            </a:r>
          </a:p>
        </p:txBody>
      </p:sp>
      <p:sp>
        <p:nvSpPr>
          <p:cNvPr id="3" name="Content Placeholder 2"/>
          <p:cNvSpPr>
            <a:spLocks noGrp="1"/>
          </p:cNvSpPr>
          <p:nvPr>
            <p:ph idx="1"/>
          </p:nvPr>
        </p:nvSpPr>
        <p:spPr>
          <a:xfrm>
            <a:off x="1517467" y="2009852"/>
            <a:ext cx="8834718" cy="3777627"/>
          </a:xfrm>
        </p:spPr>
        <p:txBody>
          <a:bodyPr>
            <a:noAutofit/>
          </a:bodyPr>
          <a:lstStyle/>
          <a:p>
            <a:pPr marL="461963" indent="-461963">
              <a:lnSpc>
                <a:spcPct val="100000"/>
              </a:lnSpc>
              <a:spcBef>
                <a:spcPts val="0"/>
              </a:spcBef>
              <a:spcAft>
                <a:spcPts val="1200"/>
              </a:spcAft>
            </a:pPr>
            <a:r>
              <a:rPr lang="en-US" sz="2400" dirty="0">
                <a:latin typeface="Times New Roman" panose="02020603050405020304" pitchFamily="18" charset="0"/>
                <a:cs typeface="Times New Roman" panose="02020603050405020304" pitchFamily="18" charset="0"/>
              </a:rPr>
              <a:t>Primes in Cryptography: Prime numbers are crucial for secure cryptographic systems. </a:t>
            </a:r>
          </a:p>
          <a:p>
            <a:pPr marL="461963" indent="-461963">
              <a:lnSpc>
                <a:spcPct val="100000"/>
              </a:lnSpc>
              <a:spcBef>
                <a:spcPts val="0"/>
              </a:spcBef>
              <a:spcAft>
                <a:spcPts val="1200"/>
              </a:spcAft>
            </a:pPr>
            <a:r>
              <a:rPr lang="en-US" sz="2400" dirty="0">
                <a:latin typeface="Times New Roman" panose="02020603050405020304" pitchFamily="18" charset="0"/>
                <a:cs typeface="Times New Roman" panose="02020603050405020304" pitchFamily="18" charset="0"/>
              </a:rPr>
              <a:t>Primality Testing in P: The AKS primality test (named after Agrawal, </a:t>
            </a:r>
            <a:r>
              <a:rPr lang="en-US" sz="2400" dirty="0" err="1">
                <a:latin typeface="Times New Roman" panose="02020603050405020304" pitchFamily="18" charset="0"/>
                <a:cs typeface="Times New Roman" panose="02020603050405020304" pitchFamily="18" charset="0"/>
              </a:rPr>
              <a:t>Kayal</a:t>
            </a:r>
            <a:r>
              <a:rPr lang="en-US" sz="2400" dirty="0">
                <a:latin typeface="Times New Roman" panose="02020603050405020304" pitchFamily="18" charset="0"/>
                <a:cs typeface="Times New Roman" panose="02020603050405020304" pitchFamily="18" charset="0"/>
              </a:rPr>
              <a:t>, and Saxena), proven in 2002, used advanced concepts from the number theory to establish that primality testing is in the class P by providing a deterministic  polynomial-time algorithm for primality testing.</a:t>
            </a:r>
          </a:p>
          <a:p>
            <a:pPr marL="461963" indent="-461963">
              <a:lnSpc>
                <a:spcPct val="100000"/>
              </a:lnSpc>
              <a:spcBef>
                <a:spcPts val="0"/>
              </a:spcBef>
              <a:spcAft>
                <a:spcPts val="1200"/>
              </a:spcAft>
            </a:pPr>
            <a:r>
              <a:rPr lang="en-US" sz="2400" dirty="0">
                <a:latin typeface="Times New Roman" panose="02020603050405020304" pitchFamily="18" charset="0"/>
                <a:cs typeface="Times New Roman" panose="02020603050405020304" pitchFamily="18" charset="0"/>
              </a:rPr>
              <a:t>The ability to efficiently test for primality is essential for the continued development and security of cryptographic systems.</a:t>
            </a:r>
          </a:p>
        </p:txBody>
      </p:sp>
    </p:spTree>
    <p:extLst>
      <p:ext uri="{BB962C8B-B14F-4D97-AF65-F5344CB8AC3E}">
        <p14:creationId xmlns:p14="http://schemas.microsoft.com/office/powerpoint/2010/main" val="227702769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7469" y="1036003"/>
            <a:ext cx="4360817" cy="793116"/>
          </a:xfrm>
        </p:spPr>
        <p:txBody>
          <a:bodyPr>
            <a:normAutofit/>
          </a:bodyPr>
          <a:lstStyle/>
          <a:p>
            <a:r>
              <a:rPr lang="en-US" sz="3200" dirty="0">
                <a:latin typeface="+mn-lt"/>
              </a:rPr>
              <a:t>The complexity class NP</a:t>
            </a:r>
          </a:p>
        </p:txBody>
      </p:sp>
      <p:sp>
        <p:nvSpPr>
          <p:cNvPr id="3" name="Content Placeholder 2"/>
          <p:cNvSpPr>
            <a:spLocks noGrp="1"/>
          </p:cNvSpPr>
          <p:nvPr>
            <p:ph idx="1"/>
          </p:nvPr>
        </p:nvSpPr>
        <p:spPr>
          <a:xfrm>
            <a:off x="1451067" y="2150244"/>
            <a:ext cx="8854439" cy="3275195"/>
          </a:xfrm>
        </p:spPr>
        <p:txBody>
          <a:bodyPr>
            <a:normAutofit/>
          </a:bodyPr>
          <a:lstStyle/>
          <a:p>
            <a:pPr marL="457200" indent="-457200"/>
            <a:r>
              <a:rPr lang="en-US" sz="2400" dirty="0">
                <a:latin typeface="Times New Roman" panose="02020603050405020304" pitchFamily="18" charset="0"/>
                <a:cs typeface="Times New Roman" panose="02020603050405020304" pitchFamily="18" charset="0"/>
              </a:rPr>
              <a:t>NP is not the same as non-polynomial complexity/running time. NP does not stand for not polynomial.</a:t>
            </a:r>
          </a:p>
          <a:p>
            <a:pPr marL="457200" indent="-457200"/>
            <a:r>
              <a:rPr lang="en-US" sz="2400" dirty="0">
                <a:highlight>
                  <a:srgbClr val="FFFF00"/>
                </a:highlight>
                <a:latin typeface="Times New Roman" panose="02020603050405020304" pitchFamily="18" charset="0"/>
                <a:cs typeface="Times New Roman" panose="02020603050405020304" pitchFamily="18" charset="0"/>
              </a:rPr>
              <a:t>NP stands for Non-Deterministic polynomial time</a:t>
            </a:r>
          </a:p>
          <a:p>
            <a:pPr marL="457200" indent="-457200"/>
            <a:r>
              <a:rPr lang="en-US" sz="2400" dirty="0">
                <a:highlight>
                  <a:srgbClr val="FFFF00"/>
                </a:highlight>
                <a:latin typeface="Times New Roman" panose="02020603050405020304" pitchFamily="18" charset="0"/>
                <a:cs typeface="Times New Roman" panose="02020603050405020304" pitchFamily="18" charset="0"/>
              </a:rPr>
              <a:t>NP means verifiable in polynomial time</a:t>
            </a:r>
          </a:p>
          <a:p>
            <a:pPr marL="457200" indent="-457200"/>
            <a:r>
              <a:rPr lang="en-US" sz="2400" dirty="0">
                <a:latin typeface="Times New Roman" panose="02020603050405020304" pitchFamily="18" charset="0"/>
                <a:cs typeface="Times New Roman" panose="02020603050405020304" pitchFamily="18" charset="0"/>
              </a:rPr>
              <a:t>Verifiable?</a:t>
            </a:r>
          </a:p>
          <a:p>
            <a:pPr marL="914400" lvl="2" indent="-457200"/>
            <a:r>
              <a:rPr lang="en-US" sz="2400" dirty="0">
                <a:latin typeface="Times New Roman" panose="02020603050405020304" pitchFamily="18" charset="0"/>
                <a:cs typeface="Times New Roman" panose="02020603050405020304" pitchFamily="18" charset="0"/>
              </a:rPr>
              <a:t>If we are somehow given a ‘certificate’ of a solution, we can verify the legitimacy in polynomial time</a:t>
            </a:r>
          </a:p>
        </p:txBody>
      </p:sp>
    </p:spTree>
    <p:extLst>
      <p:ext uri="{BB962C8B-B14F-4D97-AF65-F5344CB8AC3E}">
        <p14:creationId xmlns:p14="http://schemas.microsoft.com/office/powerpoint/2010/main" val="166810570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20C397F-1971-427C-8076-FA9EA014FF67}"/>
              </a:ext>
            </a:extLst>
          </p:cNvPr>
          <p:cNvSpPr/>
          <p:nvPr/>
        </p:nvSpPr>
        <p:spPr>
          <a:xfrm>
            <a:off x="2368731" y="2551837"/>
            <a:ext cx="7942218" cy="2677656"/>
          </a:xfrm>
          <a:prstGeom prst="rect">
            <a:avLst/>
          </a:prstGeom>
        </p:spPr>
        <p:txBody>
          <a:bodyPr wrap="square">
            <a:spAutoFit/>
          </a:bodyPr>
          <a:lstStyle/>
          <a:p>
            <a:pPr marL="461963" indent="-461963">
              <a:buFont typeface="Arial" panose="020B0604020202020204" pitchFamily="34" charset="0"/>
              <a:buChar char="•"/>
            </a:pPr>
            <a:r>
              <a:rPr lang="en-US" sz="2400" dirty="0">
                <a:solidFill>
                  <a:srgbClr val="222222"/>
                </a:solidFill>
                <a:latin typeface="Times New Roman" panose="02020603050405020304" pitchFamily="18" charset="0"/>
                <a:cs typeface="Times New Roman" panose="02020603050405020304" pitchFamily="18" charset="0"/>
              </a:rPr>
              <a:t>P = the set of problems that are solvable in polynomial time by a deterministic Turing machine. </a:t>
            </a:r>
          </a:p>
          <a:p>
            <a:pPr marL="461963" indent="-461963">
              <a:buFont typeface="Arial" panose="020B0604020202020204" pitchFamily="34" charset="0"/>
              <a:buChar char="•"/>
            </a:pPr>
            <a:endParaRPr lang="en-US" sz="2400" dirty="0">
              <a:solidFill>
                <a:srgbClr val="222222"/>
              </a:solidFill>
              <a:latin typeface="Times New Roman" panose="02020603050405020304" pitchFamily="18" charset="0"/>
              <a:cs typeface="Times New Roman" panose="02020603050405020304" pitchFamily="18" charset="0"/>
            </a:endParaRPr>
          </a:p>
          <a:p>
            <a:pPr marL="461963" indent="-461963">
              <a:buFont typeface="Arial" panose="020B0604020202020204" pitchFamily="34" charset="0"/>
              <a:buChar char="•"/>
            </a:pPr>
            <a:r>
              <a:rPr lang="en-US" sz="2400" dirty="0">
                <a:solidFill>
                  <a:srgbClr val="222222"/>
                </a:solidFill>
                <a:latin typeface="Times New Roman" panose="02020603050405020304" pitchFamily="18" charset="0"/>
                <a:cs typeface="Times New Roman" panose="02020603050405020304" pitchFamily="18" charset="0"/>
              </a:rPr>
              <a:t>NP = the set of decision problems (the answer is either yes or no) that are solvable in nondeterministic polynomial time; i.e., can be solved in polynomial time by a nondeterministic Turing machine.</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728974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1029" name="Picture 5">
            <a:extLst>
              <a:ext uri="{FF2B5EF4-FFF2-40B4-BE49-F238E27FC236}">
                <a16:creationId xmlns:a16="http://schemas.microsoft.com/office/drawing/2014/main" id="{1BE8DB42-4160-45BF-8C43-748B4904D74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91666" y="710214"/>
            <a:ext cx="7187360" cy="4492101"/>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567DC484-116D-4F2C-B710-053AFA15334E}"/>
              </a:ext>
            </a:extLst>
          </p:cNvPr>
          <p:cNvSpPr/>
          <p:nvPr/>
        </p:nvSpPr>
        <p:spPr>
          <a:xfrm>
            <a:off x="2618913" y="5346551"/>
            <a:ext cx="7785716" cy="1200329"/>
          </a:xfrm>
          <a:prstGeom prst="rect">
            <a:avLst/>
          </a:prstGeom>
        </p:spPr>
        <p:txBody>
          <a:bodyPr wrap="square">
            <a:spAutoFit/>
          </a:bodyPr>
          <a:lstStyle/>
          <a:p>
            <a:r>
              <a:rPr lang="en-US" sz="2400" dirty="0">
                <a:solidFill>
                  <a:srgbClr val="222222"/>
                </a:solidFill>
                <a:latin typeface="Times New Roman" panose="02020603050405020304" pitchFamily="18" charset="0"/>
                <a:cs typeface="Times New Roman" panose="02020603050405020304" pitchFamily="18" charset="0"/>
              </a:rPr>
              <a:t>Euler diagram for P, NP, NP-complete, and NP-hard set of problems (excluding the empty language and its complement, which belong to P but are not NP-complete)</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738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86754" y="177436"/>
            <a:ext cx="9372600" cy="6503127"/>
          </a:xfrm>
          <a:prstGeom prst="rect">
            <a:avLst/>
          </a:prstGeom>
        </p:spPr>
        <p:txBody>
          <a:bodyPr wrap="square">
            <a:spAutoFit/>
          </a:bodyPr>
          <a:lstStyle/>
          <a:p>
            <a:pPr>
              <a:lnSpc>
                <a:spcPct val="107000"/>
              </a:lnSpc>
              <a:spcAft>
                <a:spcPts val="1200"/>
              </a:spcAft>
            </a:pPr>
            <a:r>
              <a:rPr lang="en-US" sz="2600" dirty="0">
                <a:ea typeface="Calibri" panose="020F0502020204030204" pitchFamily="34" charset="0"/>
                <a:cs typeface="Times New Roman" panose="02020603050405020304" pitchFamily="18" charset="0"/>
              </a:rPr>
              <a:t>Algorithms: Efficiency, Analysis and </a:t>
            </a:r>
            <a:r>
              <a:rPr lang="en-US" sz="2600" b="1" dirty="0">
                <a:solidFill>
                  <a:srgbClr val="3404BC"/>
                </a:solidFill>
                <a:ea typeface="Calibri" panose="020F0502020204030204" pitchFamily="34" charset="0"/>
                <a:cs typeface="Times New Roman" panose="02020603050405020304" pitchFamily="18" charset="0"/>
              </a:rPr>
              <a:t>Order</a:t>
            </a:r>
          </a:p>
          <a:p>
            <a:pPr marR="0" lvl="0">
              <a:lnSpc>
                <a:spcPct val="107000"/>
              </a:lnSpc>
              <a:spcBef>
                <a:spcPts val="0"/>
              </a:spcBef>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3.   Delves into the order of growth of algorithms and their classification:</a:t>
            </a:r>
          </a:p>
          <a:p>
            <a:pPr marL="800100" marR="0" indent="-342900">
              <a:lnSpc>
                <a:spcPct val="107000"/>
              </a:lnSpc>
              <a:spcBef>
                <a:spcPts val="0"/>
              </a:spcBef>
              <a:spcAft>
                <a:spcPts val="800"/>
              </a:spcAft>
              <a:buFont typeface="Arial" panose="020B0604020202020204" pitchFamily="34" charset="0"/>
              <a:buChar char="•"/>
            </a:pP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Compute the </a:t>
            </a:r>
            <a:r>
              <a:rPr lang="en-US" sz="2400" dirty="0">
                <a:latin typeface="Times New Roman" panose="02020603050405020304" pitchFamily="18" charset="0"/>
                <a:ea typeface="Calibri" panose="020F0502020204030204" pitchFamily="34" charset="0"/>
                <a:cs typeface="Times New Roman" panose="02020603050405020304" pitchFamily="18" charset="0"/>
              </a:rPr>
              <a:t>algorithm’s </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complexity - determine the complexity as a function of input size n. This will show how it grows as input size n approaches infinity. </a:t>
            </a:r>
          </a:p>
          <a:p>
            <a:pPr marL="800100" indent="-342900">
              <a:lnSpc>
                <a:spcPct val="107000"/>
              </a:lnSpc>
              <a:spcAft>
                <a:spcPts val="800"/>
              </a:spcAft>
              <a:buFont typeface="Arial" panose="020B0604020202020204" pitchFamily="34" charset="0"/>
              <a:buChar char="•"/>
            </a:pPr>
            <a:r>
              <a:rPr lang="en-US" sz="2400" dirty="0">
                <a:solidFill>
                  <a:srgbClr val="3404BC"/>
                </a:solidFill>
                <a:latin typeface="Times New Roman" panose="02020603050405020304" pitchFamily="18" charset="0"/>
                <a:ea typeface="Calibri" panose="020F0502020204030204" pitchFamily="34" charset="0"/>
                <a:cs typeface="Times New Roman" panose="02020603050405020304" pitchFamily="18" charset="0"/>
              </a:rPr>
              <a:t>Oder of growth - d</a:t>
            </a:r>
            <a:r>
              <a:rPr lang="en-US" sz="2400" dirty="0">
                <a:latin typeface="Times New Roman" panose="02020603050405020304" pitchFamily="18" charset="0"/>
                <a:ea typeface="Calibri" panose="020F0502020204030204" pitchFamily="34" charset="0"/>
                <a:cs typeface="Times New Roman" panose="02020603050405020304" pitchFamily="18" charset="0"/>
              </a:rPr>
              <a:t>etermine </a:t>
            </a:r>
            <a:r>
              <a:rPr lang="en-US" sz="2400" dirty="0">
                <a:solidFill>
                  <a:srgbClr val="0000FF"/>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the order of growth of the algorithm’s running time </a:t>
            </a:r>
            <a:r>
              <a:rPr lang="en-US" sz="2400" dirty="0">
                <a:latin typeface="Times New Roman" panose="02020603050405020304" pitchFamily="18" charset="0"/>
                <a:ea typeface="Calibri" panose="020F0502020204030204" pitchFamily="34" charset="0"/>
                <a:cs typeface="Times New Roman" panose="02020603050405020304" pitchFamily="18" charset="0"/>
              </a:rPr>
              <a:t>(or the extra memory units consumed) </a:t>
            </a:r>
            <a:r>
              <a:rPr lang="en-US" sz="2400" dirty="0">
                <a:solidFill>
                  <a:srgbClr val="0000FF"/>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as its input size goes toward infinity</a:t>
            </a:r>
            <a:r>
              <a:rPr lang="en-US" sz="24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solidFill>
                <a:srgbClr val="0000FF"/>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endParaRPr>
          </a:p>
          <a:p>
            <a:pPr marL="800100" marR="0" indent="-342900">
              <a:lnSpc>
                <a:spcPct val="107000"/>
              </a:lnSpc>
              <a:spcBef>
                <a:spcPts val="0"/>
              </a:spcBef>
              <a:spcAft>
                <a:spcPts val="800"/>
              </a:spcAft>
              <a:buFont typeface="Arial" panose="020B0604020202020204" pitchFamily="34" charset="0"/>
              <a:buChar char="•"/>
            </a:pPr>
            <a:r>
              <a:rPr lang="en-US" sz="2400" dirty="0">
                <a:solidFill>
                  <a:srgbClr val="0000FF"/>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Classify the time-efficient algorithms based on their order of growth - their running time or memory usage relative to the input size.</a:t>
            </a:r>
          </a:p>
          <a:p>
            <a:pPr marL="1257300" lvl="1" indent="-342900">
              <a:lnSpc>
                <a:spcPct val="107000"/>
              </a:lnSpc>
              <a:spcAft>
                <a:spcPts val="800"/>
              </a:spcAft>
              <a:buFont typeface="Arial" panose="020B0604020202020204" pitchFamily="34" charset="0"/>
              <a:buChar char="•"/>
            </a:pP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Constant-time algorithms </a:t>
            </a:r>
            <a:r>
              <a:rPr lang="el-GR"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Ω</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(1), </a:t>
            </a:r>
            <a:r>
              <a:rPr lang="el-GR"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Ο</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(1), </a:t>
            </a:r>
            <a:r>
              <a:rPr lang="el-GR"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Θ</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(1), </a:t>
            </a:r>
          </a:p>
          <a:p>
            <a:pPr marL="1257300" lvl="1" indent="-342900">
              <a:lnSpc>
                <a:spcPct val="107000"/>
              </a:lnSpc>
              <a:spcAft>
                <a:spcPts val="800"/>
              </a:spcAft>
              <a:buFont typeface="Arial" panose="020B0604020202020204" pitchFamily="34" charset="0"/>
              <a:buChar char="•"/>
            </a:pP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Linear-time algorithms</a:t>
            </a:r>
            <a:r>
              <a:rPr lang="el-GR"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Ω</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(n), </a:t>
            </a:r>
            <a:r>
              <a:rPr lang="el-GR"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Ο</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(n), </a:t>
            </a:r>
            <a:r>
              <a:rPr lang="el-GR"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Θ</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(n), </a:t>
            </a:r>
          </a:p>
          <a:p>
            <a:pPr marL="1257300" lvl="1" indent="-342900">
              <a:lnSpc>
                <a:spcPct val="107000"/>
              </a:lnSpc>
              <a:spcAft>
                <a:spcPts val="800"/>
              </a:spcAft>
              <a:buFont typeface="Arial" panose="020B0604020202020204" pitchFamily="34" charset="0"/>
              <a:buChar char="•"/>
            </a:pP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Quadratic-time algorithms </a:t>
            </a:r>
            <a:r>
              <a:rPr lang="el-GR"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Ω</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(n</a:t>
            </a:r>
            <a:r>
              <a:rPr lang="en-US" sz="2400" baseline="300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2</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l-GR"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Ο</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(n</a:t>
            </a:r>
            <a:r>
              <a:rPr lang="en-US" sz="2400" baseline="300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2</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l-GR"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Θ</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(n</a:t>
            </a:r>
            <a:r>
              <a:rPr lang="en-US" sz="2400" baseline="300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2</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p>
          <a:p>
            <a:pPr marL="1257300" lvl="1" indent="-342900">
              <a:lnSpc>
                <a:spcPct val="107000"/>
              </a:lnSpc>
              <a:spcAft>
                <a:spcPts val="800"/>
              </a:spcAft>
              <a:buFont typeface="Arial" panose="020B0604020202020204" pitchFamily="34" charset="0"/>
              <a:buChar char="•"/>
            </a:pP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Exponential-time algorithms </a:t>
            </a:r>
            <a:r>
              <a:rPr lang="el-GR"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Ω</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(2</a:t>
            </a:r>
            <a:r>
              <a:rPr lang="en-US" sz="2400" baseline="300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n</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l-GR"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Ο</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(2</a:t>
            </a:r>
            <a:r>
              <a:rPr lang="en-US" sz="2400" baseline="300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n</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l-GR"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Θ</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(2</a:t>
            </a:r>
            <a:r>
              <a:rPr lang="en-US" sz="2400" baseline="300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n</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ea typeface="Calibri" panose="020F0502020204030204" pitchFamily="34" charset="0"/>
                <a:cs typeface="Times New Roman" panose="02020603050405020304" pitchFamily="18" charset="0"/>
              </a:rPr>
              <a:t>etc. </a:t>
            </a:r>
          </a:p>
        </p:txBody>
      </p:sp>
    </p:spTree>
    <p:extLst>
      <p:ext uri="{BB962C8B-B14F-4D97-AF65-F5344CB8AC3E}">
        <p14:creationId xmlns:p14="http://schemas.microsoft.com/office/powerpoint/2010/main" val="301555370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85607" y="3608712"/>
            <a:ext cx="6096000" cy="545919"/>
          </a:xfrm>
          <a:prstGeom prst="rect">
            <a:avLst/>
          </a:prstGeom>
        </p:spPr>
        <p:txBody>
          <a:bodyPr>
            <a:spAutoFit/>
          </a:bodyPr>
          <a:lstStyle/>
          <a:p>
            <a:pPr algn="ctr">
              <a:lnSpc>
                <a:spcPct val="150000"/>
              </a:lnSpc>
              <a:spcAft>
                <a:spcPts val="600"/>
              </a:spcAft>
              <a:tabLst>
                <a:tab pos="0" algn="l"/>
              </a:tabLst>
            </a:pPr>
            <a:r>
              <a:rPr lang="en-US" sz="2200" dirty="0">
                <a:latin typeface="Times New Roman" panose="02020603050405020304" pitchFamily="18" charset="0"/>
                <a:ea typeface="Calibri" panose="020F0502020204030204" pitchFamily="34" charset="0"/>
                <a:cs typeface="Times New Roman" panose="02020603050405020304" pitchFamily="18" charset="0"/>
              </a:rPr>
              <a:t>To be continued</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6799639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873C81-0818-472B-EE95-B59F032B9BDC}"/>
              </a:ext>
            </a:extLst>
          </p:cNvPr>
          <p:cNvSpPr txBox="1"/>
          <p:nvPr/>
        </p:nvSpPr>
        <p:spPr>
          <a:xfrm>
            <a:off x="3788709" y="3429000"/>
            <a:ext cx="4830856" cy="523220"/>
          </a:xfrm>
          <a:prstGeom prst="rect">
            <a:avLst/>
          </a:prstGeom>
          <a:noFill/>
        </p:spPr>
        <p:txBody>
          <a:bodyPr wrap="square">
            <a:spAutoFit/>
          </a:bodyPr>
          <a:lstStyle/>
          <a:p>
            <a:r>
              <a:rPr lang="en-US" sz="2800" b="1" dirty="0">
                <a:latin typeface="Times New Roman" panose="02020603050405020304" pitchFamily="18" charset="0"/>
                <a:cs typeface="Times New Roman" panose="02020603050405020304" pitchFamily="18" charset="0"/>
              </a:rPr>
              <a:t>The Sum of Subsets problem </a:t>
            </a:r>
          </a:p>
        </p:txBody>
      </p:sp>
    </p:spTree>
    <p:extLst>
      <p:ext uri="{BB962C8B-B14F-4D97-AF65-F5344CB8AC3E}">
        <p14:creationId xmlns:p14="http://schemas.microsoft.com/office/powerpoint/2010/main" val="409551365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BD0B15-BFBE-102A-1130-DFC2C1F51A5D}"/>
              </a:ext>
            </a:extLst>
          </p:cNvPr>
          <p:cNvSpPr txBox="1"/>
          <p:nvPr/>
        </p:nvSpPr>
        <p:spPr>
          <a:xfrm>
            <a:off x="1882589" y="2828836"/>
            <a:ext cx="8646459" cy="1938992"/>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The Sum of Subsets problem </a:t>
            </a:r>
          </a:p>
          <a:p>
            <a:endParaRPr lang="en-US" sz="2400" b="1"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The Sum of Subsets problem is a classic combinatorial problem that involves finding a subset of a given set of integers such that the sum of the elements in the subset equals a specified value.</a:t>
            </a:r>
          </a:p>
        </p:txBody>
      </p:sp>
    </p:spTree>
    <p:extLst>
      <p:ext uri="{BB962C8B-B14F-4D97-AF65-F5344CB8AC3E}">
        <p14:creationId xmlns:p14="http://schemas.microsoft.com/office/powerpoint/2010/main" val="77440203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BD0B15-BFBE-102A-1130-DFC2C1F51A5D}"/>
              </a:ext>
            </a:extLst>
          </p:cNvPr>
          <p:cNvSpPr txBox="1"/>
          <p:nvPr/>
        </p:nvSpPr>
        <p:spPr>
          <a:xfrm>
            <a:off x="2057399" y="1665282"/>
            <a:ext cx="8982636" cy="3903954"/>
          </a:xfrm>
          <a:prstGeom prst="rect">
            <a:avLst/>
          </a:prstGeom>
          <a:noFill/>
        </p:spPr>
        <p:txBody>
          <a:bodyPr wrap="square">
            <a:spAutoFit/>
          </a:bodyPr>
          <a:lstStyle/>
          <a:p>
            <a:pPr>
              <a:lnSpc>
                <a:spcPct val="150000"/>
              </a:lnSpc>
            </a:pPr>
            <a:r>
              <a:rPr lang="en-US" sz="2400" dirty="0">
                <a:latin typeface="Times New Roman" panose="02020603050405020304" pitchFamily="18" charset="0"/>
                <a:cs typeface="Times New Roman" panose="02020603050405020304" pitchFamily="18" charset="0"/>
              </a:rPr>
              <a:t>Problem Statement</a:t>
            </a:r>
          </a:p>
          <a:p>
            <a:pPr>
              <a:lnSpc>
                <a:spcPct val="150000"/>
              </a:lnSpc>
            </a:pPr>
            <a:r>
              <a:rPr lang="en-US" sz="2400" dirty="0">
                <a:latin typeface="Times New Roman" panose="02020603050405020304" pitchFamily="18" charset="0"/>
                <a:cs typeface="Times New Roman" panose="02020603050405020304" pitchFamily="18" charset="0"/>
              </a:rPr>
              <a:t>Given a set of integers S={s</a:t>
            </a:r>
            <a:r>
              <a:rPr lang="en-US" sz="2400" baseline="-25000" dirty="0">
                <a:latin typeface="Times New Roman" panose="02020603050405020304" pitchFamily="18" charset="0"/>
                <a:cs typeface="Times New Roman" panose="02020603050405020304" pitchFamily="18" charset="0"/>
              </a:rPr>
              <a:t>1</a:t>
            </a:r>
            <a:r>
              <a:rPr lang="en-US" sz="2400" dirty="0">
                <a:latin typeface="Times New Roman" panose="02020603050405020304" pitchFamily="18" charset="0"/>
                <a:cs typeface="Times New Roman" panose="02020603050405020304" pitchFamily="18" charset="0"/>
              </a:rPr>
              <a:t>, s</a:t>
            </a:r>
            <a:r>
              <a:rPr lang="en-US" sz="2400" baseline="-25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s</a:t>
            </a:r>
            <a:r>
              <a:rPr lang="en-US" sz="2400" baseline="-25000" dirty="0" err="1">
                <a:latin typeface="Times New Roman" panose="02020603050405020304" pitchFamily="18" charset="0"/>
                <a:cs typeface="Times New Roman" panose="02020603050405020304" pitchFamily="18" charset="0"/>
              </a:rPr>
              <a:t>n</a:t>
            </a:r>
            <a:r>
              <a:rPr lang="en-US" sz="2400" dirty="0">
                <a:latin typeface="Times New Roman" panose="02020603050405020304" pitchFamily="18" charset="0"/>
                <a:cs typeface="Times New Roman" panose="02020603050405020304" pitchFamily="18" charset="0"/>
              </a:rPr>
              <a:t>} and an integer K, the goal is to determine whether there exists a subset S′ ⊆ S such that the sum of the elements in S′ equals K.</a:t>
            </a:r>
          </a:p>
          <a:p>
            <a:pPr>
              <a:lnSpc>
                <a:spcPct val="150000"/>
              </a:lnSpc>
            </a:pPr>
            <a:r>
              <a:rPr lang="en-US" sz="2400" dirty="0">
                <a:latin typeface="Times New Roman" panose="02020603050405020304" pitchFamily="18" charset="0"/>
                <a:cs typeface="Times New Roman" panose="02020603050405020304" pitchFamily="18" charset="0"/>
              </a:rPr>
              <a:t>Example</a:t>
            </a:r>
          </a:p>
          <a:p>
            <a:pPr marL="457200" indent="-457200">
              <a:lnSpc>
                <a:spcPct val="150000"/>
              </a:lnSpc>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Input: S={3, 34, 4, 12, 5, 2}, K = 9</a:t>
            </a:r>
          </a:p>
          <a:p>
            <a:pPr marL="457200" indent="-457200">
              <a:lnSpc>
                <a:spcPct val="150000"/>
              </a:lnSpc>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Output: Yes, because there exists a subset{4,5} whose sum is 9.</a:t>
            </a:r>
          </a:p>
        </p:txBody>
      </p:sp>
    </p:spTree>
    <p:extLst>
      <p:ext uri="{BB962C8B-B14F-4D97-AF65-F5344CB8AC3E}">
        <p14:creationId xmlns:p14="http://schemas.microsoft.com/office/powerpoint/2010/main" val="155979391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BD0B15-BFBE-102A-1130-DFC2C1F51A5D}"/>
              </a:ext>
            </a:extLst>
          </p:cNvPr>
          <p:cNvSpPr txBox="1"/>
          <p:nvPr/>
        </p:nvSpPr>
        <p:spPr>
          <a:xfrm>
            <a:off x="1596278" y="636966"/>
            <a:ext cx="8999444" cy="6063198"/>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Approaches to Solve the Problem</a:t>
            </a:r>
          </a:p>
          <a:p>
            <a:pPr marL="403225" marR="0" lvl="0" indent="-403225" algn="l" defTabSz="914400" rtl="0" eaLnBrk="0" fontAlgn="base" latinLnBrk="0" hangingPunct="0">
              <a:lnSpc>
                <a:spcPct val="100000"/>
              </a:lnSpc>
              <a:spcBef>
                <a:spcPct val="0"/>
              </a:spcBef>
              <a:spcAft>
                <a:spcPct val="0"/>
              </a:spcAft>
              <a:buClrTx/>
              <a:buSzTx/>
              <a:buFontTx/>
              <a:buAutoNum type="arabicPeriod"/>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Recursive Approach:</a:t>
            </a:r>
          </a:p>
          <a:p>
            <a:pPr marL="914400" marR="0" lvl="1" indent="-457200" algn="l" defTabSz="914400" rtl="0" eaLnBrk="0" fontAlgn="base" latinLnBrk="0" hangingPunct="0">
              <a:lnSpc>
                <a:spcPct val="100000"/>
              </a:lnSpc>
              <a:spcBef>
                <a:spcPct val="0"/>
              </a:spcBef>
              <a:spcAft>
                <a:spcPct val="0"/>
              </a:spcAft>
              <a:buClrTx/>
              <a:buSzTx/>
              <a:buFontTx/>
              <a:buChar char="•"/>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Base Case: If K = 0, return true (an empty subset has a sum of 0).</a:t>
            </a:r>
          </a:p>
          <a:p>
            <a:pPr marL="914400" marR="0" lvl="1" indent="-457200" algn="l" defTabSz="914400" rtl="0" eaLnBrk="0" fontAlgn="base" latinLnBrk="0" hangingPunct="0">
              <a:lnSpc>
                <a:spcPct val="100000"/>
              </a:lnSpc>
              <a:spcBef>
                <a:spcPct val="0"/>
              </a:spcBef>
              <a:spcAft>
                <a:spcPct val="0"/>
              </a:spcAft>
              <a:buClrTx/>
              <a:buSzTx/>
              <a:buFontTx/>
              <a:buChar char="•"/>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If K &lt; 0 or the set is empty and K ≠ 0, return false.</a:t>
            </a:r>
          </a:p>
          <a:p>
            <a:pPr marL="914400" marR="0" lvl="1" indent="-457200" algn="l" defTabSz="914400" rtl="0" eaLnBrk="0" fontAlgn="base" latinLnBrk="0" hangingPunct="0">
              <a:lnSpc>
                <a:spcPct val="100000"/>
              </a:lnSpc>
              <a:spcBef>
                <a:spcPct val="0"/>
              </a:spcBef>
              <a:spcAft>
                <a:spcPct val="0"/>
              </a:spcAft>
              <a:buClrTx/>
              <a:buSzTx/>
              <a:buFontTx/>
              <a:buChar char="•"/>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Otherwise, check if the sum can be obtained by including or excluding the last element of the set.</a:t>
            </a:r>
          </a:p>
          <a:p>
            <a:pPr marL="457200" marR="0" lvl="0" indent="-45720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Dynamic Programming:</a:t>
            </a:r>
          </a:p>
          <a:p>
            <a:pPr marL="914400" marR="0" lvl="1" indent="-457200" algn="l" defTabSz="914400" rtl="0" eaLnBrk="0" fontAlgn="base" latinLnBrk="0" hangingPunct="0">
              <a:lnSpc>
                <a:spcPct val="100000"/>
              </a:lnSpc>
              <a:spcBef>
                <a:spcPct val="0"/>
              </a:spcBef>
              <a:spcAft>
                <a:spcPct val="0"/>
              </a:spcAft>
              <a:buClrTx/>
              <a:buSzTx/>
              <a:buFontTx/>
              <a:buChar char="•"/>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Create a 2D </a:t>
            </a:r>
            <a:r>
              <a:rPr kumimoji="0" lang="en-US" altLang="en-US" sz="240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boolean</a:t>
            </a: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array </a:t>
            </a:r>
            <a:r>
              <a:rPr kumimoji="0" lang="en-US" altLang="en-US" sz="240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dp</a:t>
            </a: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where </a:t>
            </a:r>
            <a:r>
              <a:rPr kumimoji="0" lang="en-US" altLang="en-US" sz="240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dp</a:t>
            </a: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t>
            </a:r>
            <a:r>
              <a:rPr kumimoji="0" lang="en-US" altLang="en-US" sz="240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a:t>
            </a: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][j] is true if there is a subset of the first </a:t>
            </a:r>
            <a:r>
              <a:rPr kumimoji="0" lang="en-US" altLang="en-US" sz="240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a:t>
            </a: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elements of S that has a sum of j.</a:t>
            </a:r>
          </a:p>
          <a:p>
            <a:pPr marL="914400" marR="0" lvl="1" indent="-457200" algn="l" defTabSz="914400" rtl="0" eaLnBrk="0" fontAlgn="base" latinLnBrk="0" hangingPunct="0">
              <a:lnSpc>
                <a:spcPct val="100000"/>
              </a:lnSpc>
              <a:spcBef>
                <a:spcPct val="0"/>
              </a:spcBef>
              <a:spcAft>
                <a:spcPct val="0"/>
              </a:spcAft>
              <a:buClrTx/>
              <a:buSzTx/>
              <a:buFontTx/>
              <a:buChar char="•"/>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Initialize </a:t>
            </a:r>
            <a:r>
              <a:rPr kumimoji="0" lang="en-US" altLang="en-US" sz="240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dp</a:t>
            </a: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[0][0] to true (an empty subset has a sum of 0).</a:t>
            </a:r>
          </a:p>
          <a:p>
            <a:pPr marL="914400" marR="0" lvl="1" indent="-457200" algn="l" defTabSz="914400" rtl="0" eaLnBrk="0" fontAlgn="base" latinLnBrk="0" hangingPunct="0">
              <a:lnSpc>
                <a:spcPct val="100000"/>
              </a:lnSpc>
              <a:spcBef>
                <a:spcPct val="0"/>
              </a:spcBef>
              <a:spcAft>
                <a:spcPct val="0"/>
              </a:spcAft>
              <a:buClrTx/>
              <a:buSzTx/>
              <a:buFontTx/>
              <a:buChar char="•"/>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Fill the </a:t>
            </a:r>
            <a:r>
              <a:rPr kumimoji="0" lang="en-US" altLang="en-US" sz="240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dp</a:t>
            </a: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table based on whether the current element is included in the subset or not.</a:t>
            </a:r>
          </a:p>
          <a:p>
            <a:pPr marL="457200" marR="0" lvl="0" indent="-457200" algn="l" defTabSz="914400" rtl="0" eaLnBrk="0" fontAlgn="base" latinLnBrk="0" hangingPunct="0">
              <a:lnSpc>
                <a:spcPct val="100000"/>
              </a:lnSpc>
              <a:spcBef>
                <a:spcPct val="0"/>
              </a:spcBef>
              <a:spcAft>
                <a:spcPct val="0"/>
              </a:spcAft>
              <a:buClrTx/>
              <a:buSzTx/>
              <a:buFontTx/>
              <a:buAutoNum type="arabicPeriod" startAt="3"/>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Backtracking:</a:t>
            </a:r>
          </a:p>
          <a:p>
            <a:pPr marL="914400" marR="0" lvl="1" indent="-457200" algn="l" defTabSz="914400" rtl="0" eaLnBrk="0" fontAlgn="base" latinLnBrk="0" hangingPunct="0">
              <a:lnSpc>
                <a:spcPct val="100000"/>
              </a:lnSpc>
              <a:spcBef>
                <a:spcPct val="0"/>
              </a:spcBef>
              <a:spcAft>
                <a:spcPct val="0"/>
              </a:spcAft>
              <a:buClrTx/>
              <a:buSzTx/>
              <a:buFontTx/>
              <a:buChar char="•"/>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Explore all possible subsets and backtrack if the current subset sum exceeds.</a:t>
            </a:r>
          </a:p>
        </p:txBody>
      </p:sp>
    </p:spTree>
    <p:extLst>
      <p:ext uri="{BB962C8B-B14F-4D97-AF65-F5344CB8AC3E}">
        <p14:creationId xmlns:p14="http://schemas.microsoft.com/office/powerpoint/2010/main" val="294219668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BD0B15-BFBE-102A-1130-DFC2C1F51A5D}"/>
              </a:ext>
            </a:extLst>
          </p:cNvPr>
          <p:cNvSpPr txBox="1"/>
          <p:nvPr/>
        </p:nvSpPr>
        <p:spPr>
          <a:xfrm>
            <a:off x="1640541" y="941295"/>
            <a:ext cx="8565776" cy="4524315"/>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Complexity</a:t>
            </a:r>
          </a:p>
          <a:p>
            <a:pPr marL="457200" marR="0" lvl="0" indent="-457200" algn="l" defTabSz="914400" rtl="0" eaLnBrk="0" fontAlgn="base" latinLnBrk="0" hangingPunct="0">
              <a:lnSpc>
                <a:spcPct val="100000"/>
              </a:lnSpc>
              <a:spcBef>
                <a:spcPct val="0"/>
              </a:spcBef>
              <a:spcAft>
                <a:spcPct val="0"/>
              </a:spcAft>
              <a:buClrTx/>
              <a:buSzTx/>
              <a:buFontTx/>
              <a:buChar char="•"/>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The problem is NP-complete, meaning that there is no known polynomial-time solution. The time complexity of the naive recursive approach is O(2</a:t>
            </a:r>
            <a:r>
              <a:rPr kumimoji="0" lang="en-US" altLang="en-US" sz="2400" i="0" u="none" strike="noStrike" cap="none" normalizeH="0" baseline="30000" dirty="0">
                <a:ln>
                  <a:noFill/>
                </a:ln>
                <a:solidFill>
                  <a:schemeClr val="tx1"/>
                </a:solidFill>
                <a:effectLst/>
                <a:latin typeface="Times New Roman" panose="02020603050405020304" pitchFamily="18" charset="0"/>
                <a:cs typeface="Times New Roman" panose="02020603050405020304" pitchFamily="18" charset="0"/>
              </a:rPr>
              <a:t>n</a:t>
            </a: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where n is the number of elements in the set.</a:t>
            </a:r>
          </a:p>
          <a:p>
            <a:pPr marL="457200" marR="0" lvl="0" indent="-457200" algn="l" defTabSz="914400" rtl="0" eaLnBrk="0" fontAlgn="base" latinLnBrk="0" hangingPunct="0">
              <a:lnSpc>
                <a:spcPct val="100000"/>
              </a:lnSpc>
              <a:spcBef>
                <a:spcPct val="0"/>
              </a:spcBef>
              <a:spcAft>
                <a:spcPct val="0"/>
              </a:spcAft>
              <a:buClrTx/>
              <a:buSzTx/>
              <a:buFontTx/>
              <a:buChar char="•"/>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The dynamic programming approach improves this to O(</a:t>
            </a:r>
            <a:r>
              <a:rPr kumimoji="0" lang="en-US" altLang="en-US" sz="240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nK</a:t>
            </a:r>
            <a:r>
              <a:rPr lang="en-US" altLang="en-US" sz="2400" dirty="0">
                <a:latin typeface="Times New Roman" panose="02020603050405020304" pitchFamily="18" charset="0"/>
                <a:cs typeface="Times New Roman" panose="02020603050405020304" pitchFamily="18" charset="0"/>
              </a:rPr>
              <a:t>)</a:t>
            </a: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in time and space, making it more feasible for larger sets and sums.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Applications</a:t>
            </a:r>
          </a:p>
          <a:p>
            <a:pPr marL="457200" marR="0" lvl="0" indent="-457200" algn="l" defTabSz="914400" rtl="0" eaLnBrk="0" fontAlgn="base" latinLnBrk="0" hangingPunct="0">
              <a:lnSpc>
                <a:spcPct val="100000"/>
              </a:lnSpc>
              <a:spcBef>
                <a:spcPct val="0"/>
              </a:spcBef>
              <a:spcAft>
                <a:spcPct val="0"/>
              </a:spcAft>
              <a:buClrTx/>
              <a:buSzTx/>
              <a:buFontTx/>
              <a:buChar char="•"/>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Resource allocation problems</a:t>
            </a:r>
          </a:p>
          <a:p>
            <a:pPr marL="457200" marR="0" lvl="0" indent="-457200" algn="l" defTabSz="914400" rtl="0" eaLnBrk="0" fontAlgn="base" latinLnBrk="0" hangingPunct="0">
              <a:lnSpc>
                <a:spcPct val="100000"/>
              </a:lnSpc>
              <a:spcBef>
                <a:spcPct val="0"/>
              </a:spcBef>
              <a:spcAft>
                <a:spcPct val="0"/>
              </a:spcAft>
              <a:buClrTx/>
              <a:buSzTx/>
              <a:buFontTx/>
              <a:buChar char="•"/>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Financial planning</a:t>
            </a:r>
          </a:p>
          <a:p>
            <a:pPr marL="457200" marR="0" lvl="0" indent="-457200" algn="l" defTabSz="914400" rtl="0" eaLnBrk="0" fontAlgn="base" latinLnBrk="0" hangingPunct="0">
              <a:lnSpc>
                <a:spcPct val="100000"/>
              </a:lnSpc>
              <a:spcBef>
                <a:spcPct val="0"/>
              </a:spcBef>
              <a:spcAft>
                <a:spcPct val="0"/>
              </a:spcAft>
              <a:buClrTx/>
              <a:buSzTx/>
              <a:buFontTx/>
              <a:buChar char="•"/>
              <a:tabLst/>
            </a:pPr>
            <a:r>
              <a:rPr kumimoji="0" lang="en-US" altLang="en-US"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Decision-making in business and operations</a:t>
            </a:r>
          </a:p>
        </p:txBody>
      </p:sp>
    </p:spTree>
    <p:extLst>
      <p:ext uri="{BB962C8B-B14F-4D97-AF65-F5344CB8AC3E}">
        <p14:creationId xmlns:p14="http://schemas.microsoft.com/office/powerpoint/2010/main" val="230672089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BD0B15-BFBE-102A-1130-DFC2C1F51A5D}"/>
              </a:ext>
            </a:extLst>
          </p:cNvPr>
          <p:cNvSpPr txBox="1"/>
          <p:nvPr/>
        </p:nvSpPr>
        <p:spPr>
          <a:xfrm>
            <a:off x="1508873" y="1026930"/>
            <a:ext cx="9362514" cy="5262979"/>
          </a:xfrm>
          <a:prstGeom prst="rect">
            <a:avLst/>
          </a:prstGeom>
          <a:noFill/>
        </p:spPr>
        <p:txBody>
          <a:bodyPr wrap="square">
            <a:spAutoFit/>
          </a:bodyPr>
          <a:lstStyle/>
          <a:p>
            <a:pPr marL="457200" indent="-457200"/>
            <a:r>
              <a:rPr lang="en-US" sz="2400" dirty="0">
                <a:latin typeface="Times New Roman" panose="02020603050405020304" pitchFamily="18" charset="0"/>
                <a:cs typeface="Times New Roman" panose="02020603050405020304" pitchFamily="18" charset="0"/>
              </a:rPr>
              <a:t>Applications:</a:t>
            </a:r>
          </a:p>
          <a:p>
            <a:pPr marL="457200" indent="-457200"/>
            <a:endParaRPr lang="en-US" sz="2400" dirty="0">
              <a:latin typeface="Times New Roman" panose="02020603050405020304" pitchFamily="18" charset="0"/>
              <a:cs typeface="Times New Roman" panose="02020603050405020304" pitchFamily="18" charset="0"/>
            </a:endParaRPr>
          </a:p>
          <a:p>
            <a:pPr marL="457200" indent="-457200"/>
            <a:r>
              <a:rPr lang="en-US" sz="2400" dirty="0">
                <a:latin typeface="Times New Roman" panose="02020603050405020304" pitchFamily="18" charset="0"/>
                <a:cs typeface="Times New Roman" panose="02020603050405020304" pitchFamily="18" charset="0"/>
              </a:rPr>
              <a:t>1.   Resource Allocation:</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Project Budgeting: Determine which projects or tasks can be funded within a given budget.</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Knapsack Problem: A variation of the Sum of Subsets problem, where items with given weights and values must be selected to maximize the total value without exceeding a weight limit.</a:t>
            </a:r>
          </a:p>
          <a:p>
            <a:r>
              <a:rPr lang="en-US" sz="2400" dirty="0">
                <a:latin typeface="Times New Roman" panose="02020603050405020304" pitchFamily="18" charset="0"/>
                <a:cs typeface="Times New Roman" panose="02020603050405020304" pitchFamily="18" charset="0"/>
              </a:rPr>
              <a:t>2.   Financial Planning:</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Investment Portfolios: Select a subset of investment opportunities to achieve a desired return within a specified investment limit.</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Expense Management: Identify a combination of expenses that fits within a budget while maximizing utility or satisfaction.</a:t>
            </a:r>
          </a:p>
          <a:p>
            <a:r>
              <a:rPr lang="en-US" sz="2400" dirty="0">
                <a:latin typeface="Times New Roman" panose="02020603050405020304" pitchFamily="18" charset="0"/>
                <a:cs typeface="Times New Roman" panose="02020603050405020304" pitchFamily="18" charset="0"/>
              </a:rPr>
              <a:t>3.   </a:t>
            </a:r>
          </a:p>
        </p:txBody>
      </p:sp>
    </p:spTree>
    <p:extLst>
      <p:ext uri="{BB962C8B-B14F-4D97-AF65-F5344CB8AC3E}">
        <p14:creationId xmlns:p14="http://schemas.microsoft.com/office/powerpoint/2010/main" val="273468717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BD0B15-BFBE-102A-1130-DFC2C1F51A5D}"/>
              </a:ext>
            </a:extLst>
          </p:cNvPr>
          <p:cNvSpPr txBox="1"/>
          <p:nvPr/>
        </p:nvSpPr>
        <p:spPr>
          <a:xfrm>
            <a:off x="1508873" y="798330"/>
            <a:ext cx="9362514" cy="5632311"/>
          </a:xfrm>
          <a:prstGeom prst="rect">
            <a:avLst/>
          </a:prstGeom>
          <a:noFill/>
        </p:spPr>
        <p:txBody>
          <a:bodyPr wrap="square">
            <a:spAutoFit/>
          </a:bodyPr>
          <a:lstStyle/>
          <a:p>
            <a:pPr marL="457200" indent="-457200"/>
            <a:r>
              <a:rPr lang="en-US" sz="2400" dirty="0">
                <a:latin typeface="Times New Roman" panose="02020603050405020304" pitchFamily="18" charset="0"/>
                <a:cs typeface="Times New Roman" panose="02020603050405020304" pitchFamily="18" charset="0"/>
              </a:rPr>
              <a:t>Applications:</a:t>
            </a:r>
          </a:p>
          <a:p>
            <a:pPr marL="457200" indent="-457200"/>
            <a:endParaRPr lang="en-US" sz="2400" dirty="0">
              <a:latin typeface="Times New Roman" panose="02020603050405020304" pitchFamily="18" charset="0"/>
              <a:cs typeface="Times New Roman" panose="02020603050405020304" pitchFamily="18" charset="0"/>
            </a:endParaRPr>
          </a:p>
          <a:p>
            <a:pPr marL="457200" indent="-457200"/>
            <a:r>
              <a:rPr lang="en-US" sz="2400" dirty="0">
                <a:latin typeface="Times New Roman" panose="02020603050405020304" pitchFamily="18" charset="0"/>
                <a:cs typeface="Times New Roman" panose="02020603050405020304" pitchFamily="18" charset="0"/>
              </a:rPr>
              <a:t>3.   Operations and Logistics:</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Load Balancing: Distribute workloads or resources among different entities to achieve an even distribution.</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Shipping and Packing: Determine how to pack items into containers such that the weight or volume does not exceed the container's capacity.</a:t>
            </a:r>
          </a:p>
          <a:p>
            <a:r>
              <a:rPr lang="en-US" sz="2400" dirty="0">
                <a:latin typeface="Times New Roman" panose="02020603050405020304" pitchFamily="18" charset="0"/>
                <a:cs typeface="Times New Roman" panose="02020603050405020304" pitchFamily="18" charset="0"/>
              </a:rPr>
              <a:t>4.   Subset Selection Problems:</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Feature Selection in Machine Learning: Select a subset of features that contribute most to the prediction model while keeping the model simple and efficient.</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Data Mining: Identify significant subsets of data that meet specific criteria for analysis.</a:t>
            </a:r>
          </a:p>
          <a:p>
            <a:pPr marL="457200" indent="-457200"/>
            <a:r>
              <a:rPr lang="en-US" sz="2400" dirty="0">
                <a:latin typeface="Times New Roman" panose="02020603050405020304" pitchFamily="18" charset="0"/>
                <a:cs typeface="Times New Roman" panose="02020603050405020304" pitchFamily="18" charset="0"/>
              </a:rPr>
              <a:t>5.   </a:t>
            </a:r>
          </a:p>
        </p:txBody>
      </p:sp>
    </p:spTree>
    <p:extLst>
      <p:ext uri="{BB962C8B-B14F-4D97-AF65-F5344CB8AC3E}">
        <p14:creationId xmlns:p14="http://schemas.microsoft.com/office/powerpoint/2010/main" val="177892294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BD0B15-BFBE-102A-1130-DFC2C1F51A5D}"/>
              </a:ext>
            </a:extLst>
          </p:cNvPr>
          <p:cNvSpPr txBox="1"/>
          <p:nvPr/>
        </p:nvSpPr>
        <p:spPr>
          <a:xfrm>
            <a:off x="1589555" y="243512"/>
            <a:ext cx="9362514" cy="6370975"/>
          </a:xfrm>
          <a:prstGeom prst="rect">
            <a:avLst/>
          </a:prstGeom>
          <a:noFill/>
        </p:spPr>
        <p:txBody>
          <a:bodyPr wrap="square">
            <a:spAutoFit/>
          </a:bodyPr>
          <a:lstStyle/>
          <a:p>
            <a:pPr marL="457200" indent="-457200"/>
            <a:r>
              <a:rPr lang="en-US" sz="2400" dirty="0">
                <a:latin typeface="Times New Roman" panose="02020603050405020304" pitchFamily="18" charset="0"/>
                <a:cs typeface="Times New Roman" panose="02020603050405020304" pitchFamily="18" charset="0"/>
              </a:rPr>
              <a:t>Applications:</a:t>
            </a:r>
          </a:p>
          <a:p>
            <a:pPr marL="457200" indent="-457200"/>
            <a:endParaRPr lang="en-US" sz="2400" dirty="0">
              <a:latin typeface="Times New Roman" panose="02020603050405020304" pitchFamily="18" charset="0"/>
              <a:cs typeface="Times New Roman" panose="02020603050405020304" pitchFamily="18" charset="0"/>
            </a:endParaRPr>
          </a:p>
          <a:p>
            <a:pPr marL="457200" indent="-457200"/>
            <a:r>
              <a:rPr lang="en-US" sz="2400" dirty="0">
                <a:latin typeface="Times New Roman" panose="02020603050405020304" pitchFamily="18" charset="0"/>
                <a:cs typeface="Times New Roman" panose="02020603050405020304" pitchFamily="18" charset="0"/>
              </a:rPr>
              <a:t>5.   Game Theory and Combinatorial Games:</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Game Design: Develop levels or challenges in games that require players to achieve specific sums or combinations.</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Puzzle Solving: Create and solve puzzles where the objective is to find subsets that meet particular conditions.</a:t>
            </a:r>
          </a:p>
          <a:p>
            <a:r>
              <a:rPr lang="en-US" sz="2400" dirty="0">
                <a:latin typeface="Times New Roman" panose="02020603050405020304" pitchFamily="18" charset="0"/>
                <a:cs typeface="Times New Roman" panose="02020603050405020304" pitchFamily="18" charset="0"/>
              </a:rPr>
              <a:t>6.   Cryptography and Security:</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Subset Sum Problems in Cryptography: Some cryptographic protocols rely on the hardness of the subset sum problem for security. For example, the Merkle-Hellman knapsack cryptosystem.</a:t>
            </a:r>
          </a:p>
          <a:p>
            <a:r>
              <a:rPr lang="en-US" sz="2400" dirty="0">
                <a:latin typeface="Times New Roman" panose="02020603050405020304" pitchFamily="18" charset="0"/>
                <a:cs typeface="Times New Roman" panose="02020603050405020304" pitchFamily="18" charset="0"/>
              </a:rPr>
              <a:t>7.   Health and Medicine:</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Diet Planning: Determine a combination of foods that meet nutritional requirements within caloric limits.</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Medication Management: Select a combination of medications that achieve the desired therapeutic effect without exceeding dosage limits.</a:t>
            </a:r>
          </a:p>
          <a:p>
            <a:r>
              <a:rPr lang="en-US" sz="2400" dirty="0">
                <a:latin typeface="Times New Roman" panose="02020603050405020304" pitchFamily="18" charset="0"/>
                <a:cs typeface="Times New Roman" panose="02020603050405020304" pitchFamily="18" charset="0"/>
              </a:rPr>
              <a:t>8. </a:t>
            </a:r>
          </a:p>
        </p:txBody>
      </p:sp>
    </p:spTree>
    <p:extLst>
      <p:ext uri="{BB962C8B-B14F-4D97-AF65-F5344CB8AC3E}">
        <p14:creationId xmlns:p14="http://schemas.microsoft.com/office/powerpoint/2010/main" val="134375920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BD0B15-BFBE-102A-1130-DFC2C1F51A5D}"/>
              </a:ext>
            </a:extLst>
          </p:cNvPr>
          <p:cNvSpPr txBox="1"/>
          <p:nvPr/>
        </p:nvSpPr>
        <p:spPr>
          <a:xfrm>
            <a:off x="1535767" y="982176"/>
            <a:ext cx="9362514" cy="5262979"/>
          </a:xfrm>
          <a:prstGeom prst="rect">
            <a:avLst/>
          </a:prstGeom>
          <a:noFill/>
        </p:spPr>
        <p:txBody>
          <a:bodyPr wrap="square">
            <a:spAutoFit/>
          </a:bodyPr>
          <a:lstStyle/>
          <a:p>
            <a:pPr marL="457200" indent="-457200"/>
            <a:r>
              <a:rPr lang="en-US" sz="2400" dirty="0">
                <a:latin typeface="Times New Roman" panose="02020603050405020304" pitchFamily="18" charset="0"/>
                <a:cs typeface="Times New Roman" panose="02020603050405020304" pitchFamily="18" charset="0"/>
              </a:rPr>
              <a:t>Applications:</a:t>
            </a:r>
          </a:p>
          <a:p>
            <a:pPr marL="457200" indent="-457200"/>
            <a:endParaRPr lang="en-US" sz="2400" dirty="0">
              <a:latin typeface="Times New Roman" panose="02020603050405020304" pitchFamily="18" charset="0"/>
              <a:cs typeface="Times New Roman" panose="02020603050405020304" pitchFamily="18" charset="0"/>
            </a:endParaRPr>
          </a:p>
          <a:p>
            <a:pPr marL="457200" indent="-457200"/>
            <a:r>
              <a:rPr lang="en-US" sz="2400" dirty="0">
                <a:latin typeface="Times New Roman" panose="02020603050405020304" pitchFamily="18" charset="0"/>
                <a:cs typeface="Times New Roman" panose="02020603050405020304" pitchFamily="18" charset="0"/>
              </a:rPr>
              <a:t>8.   Environmental and Energy Planning:</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Renewable Energy Planning: Select a combination of renewable energy sources to meet a specific energy demand within budget constraints.</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Resource Conservation: Identify a combination of conservation strategies that achieve desired environmental goals within resource limits.</a:t>
            </a:r>
          </a:p>
          <a:p>
            <a:r>
              <a:rPr lang="en-US" sz="2400" dirty="0">
                <a:latin typeface="Times New Roman" panose="02020603050405020304" pitchFamily="18" charset="0"/>
                <a:cs typeface="Times New Roman" panose="02020603050405020304" pitchFamily="18" charset="0"/>
              </a:rPr>
              <a:t>9.   Scheduling and Planning:</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Event Planning: Determine which events or activities can be scheduled within a given timeframe or budget.</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Task Scheduling: Allocate tasks to workers or machines to achieve a target workload balance.</a:t>
            </a:r>
          </a:p>
        </p:txBody>
      </p:sp>
    </p:spTree>
    <p:extLst>
      <p:ext uri="{BB962C8B-B14F-4D97-AF65-F5344CB8AC3E}">
        <p14:creationId xmlns:p14="http://schemas.microsoft.com/office/powerpoint/2010/main" val="1109796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700" y="609600"/>
            <a:ext cx="4057953" cy="4834016"/>
          </a:xfrm>
          <a:prstGeom prst="rect">
            <a:avLst/>
          </a:prstGeom>
        </p:spPr>
        <p:txBody>
          <a:bodyPr wrap="square">
            <a:spAutoFit/>
          </a:bodyPr>
          <a:lstStyle/>
          <a:p>
            <a:pPr marL="457200" marR="0">
              <a:lnSpc>
                <a:spcPct val="107000"/>
              </a:lnSpc>
              <a:spcBef>
                <a:spcPts val="0"/>
              </a:spcBef>
              <a:spcAft>
                <a:spcPts val="800"/>
              </a:spcAft>
            </a:pPr>
            <a:r>
              <a:rPr lang="en-US" sz="22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The order of growth of the algorithm’s running time </a:t>
            </a:r>
            <a:r>
              <a:rPr lang="en-US" sz="2200" dirty="0">
                <a:latin typeface="Times New Roman" panose="02020603050405020304" pitchFamily="18" charset="0"/>
                <a:ea typeface="Calibri" panose="020F0502020204030204" pitchFamily="34" charset="0"/>
                <a:cs typeface="Times New Roman" panose="02020603050405020304" pitchFamily="18" charset="0"/>
              </a:rPr>
              <a:t>(or memory consumption) </a:t>
            </a:r>
            <a:r>
              <a:rPr lang="en-US" sz="22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as input size goes toward infinity</a:t>
            </a:r>
            <a:r>
              <a:rPr lang="en-US" sz="2200" dirty="0">
                <a:latin typeface="Times New Roman" panose="02020603050405020304" pitchFamily="18" charset="0"/>
                <a:ea typeface="Calibri" panose="020F0502020204030204" pitchFamily="34" charset="0"/>
                <a:cs typeface="Times New Roman" panose="02020603050405020304" pitchFamily="18" charset="0"/>
              </a:rPr>
              <a:t>.</a:t>
            </a:r>
          </a:p>
          <a:p>
            <a:pPr marL="461963" indent="-461963">
              <a:lnSpc>
                <a:spcPct val="107000"/>
              </a:lnSpc>
              <a:spcAft>
                <a:spcPts val="800"/>
              </a:spcAft>
              <a:buAutoNum type="arabicPeriod" startAt="4"/>
            </a:pPr>
            <a:r>
              <a:rPr lang="en-US" sz="2200" dirty="0">
                <a:highlight>
                  <a:srgbClr val="FFFF00"/>
                </a:highlight>
                <a:latin typeface="Times New Roman" panose="02020603050405020304" pitchFamily="18" charset="0"/>
                <a:cs typeface="Times New Roman" panose="02020603050405020304" pitchFamily="18" charset="0"/>
              </a:rPr>
              <a:t>How bad is exponential complexity</a:t>
            </a:r>
          </a:p>
          <a:p>
            <a:pPr marL="919163" lvl="1" indent="-461963">
              <a:lnSpc>
                <a:spcPct val="107000"/>
              </a:lnSpc>
              <a:spcAft>
                <a:spcPts val="800"/>
              </a:spcAft>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Fibonacci example – the recursive fib cannot even compute fib(50)</a:t>
            </a:r>
          </a:p>
          <a:p>
            <a:pPr>
              <a:lnSpc>
                <a:spcPct val="107000"/>
              </a:lnSpc>
              <a:spcAft>
                <a:spcPts val="800"/>
              </a:spcAft>
            </a:pPr>
            <a:endParaRPr lang="en-US" sz="2200" dirty="0">
              <a:latin typeface="Times New Roman" panose="02020603050405020304" pitchFamily="18" charset="0"/>
              <a:cs typeface="Times New Roman" panose="02020603050405020304" pitchFamily="18" charset="0"/>
            </a:endParaRPr>
          </a:p>
          <a:p>
            <a:pPr marL="800100" marR="0" indent="-342900">
              <a:lnSpc>
                <a:spcPct val="107000"/>
              </a:lnSpc>
              <a:spcBef>
                <a:spcPts val="0"/>
              </a:spcBef>
              <a:spcAft>
                <a:spcPts val="800"/>
              </a:spcAft>
              <a:buFont typeface="Arial" panose="020B0604020202020204" pitchFamily="34" charset="0"/>
              <a:buChar char="•"/>
            </a:pP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EAC26950-78D0-4782-948D-00180D2F480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563770" y="547095"/>
            <a:ext cx="6389979" cy="5701305"/>
          </a:xfrm>
          <a:prstGeom prst="rect">
            <a:avLst/>
          </a:prstGeom>
          <a:noFill/>
          <a:ln>
            <a:noFill/>
          </a:ln>
        </p:spPr>
      </p:pic>
      <p:cxnSp>
        <p:nvCxnSpPr>
          <p:cNvPr id="7" name="Straight Connector 6">
            <a:extLst>
              <a:ext uri="{FF2B5EF4-FFF2-40B4-BE49-F238E27FC236}">
                <a16:creationId xmlns:a16="http://schemas.microsoft.com/office/drawing/2014/main" id="{85FA6A6B-4FA7-45BC-AA41-0762E483B378}"/>
              </a:ext>
            </a:extLst>
          </p:cNvPr>
          <p:cNvCxnSpPr/>
          <p:nvPr/>
        </p:nvCxnSpPr>
        <p:spPr>
          <a:xfrm>
            <a:off x="5010150" y="5695950"/>
            <a:ext cx="53625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21DD7561-4542-41FC-BBD5-FE9C28184595}"/>
              </a:ext>
            </a:extLst>
          </p:cNvPr>
          <p:cNvSpPr txBox="1"/>
          <p:nvPr/>
        </p:nvSpPr>
        <p:spPr>
          <a:xfrm>
            <a:off x="10203449" y="5397624"/>
            <a:ext cx="338552" cy="369332"/>
          </a:xfrm>
          <a:prstGeom prst="rect">
            <a:avLst/>
          </a:prstGeom>
          <a:noFill/>
        </p:spPr>
        <p:txBody>
          <a:bodyPr wrap="square" rtlCol="0">
            <a:spAutoFit/>
          </a:bodyPr>
          <a:lstStyle/>
          <a:p>
            <a:r>
              <a:rPr lang="en-US" dirty="0"/>
              <a:t>c</a:t>
            </a:r>
          </a:p>
        </p:txBody>
      </p:sp>
      <p:sp>
        <p:nvSpPr>
          <p:cNvPr id="9" name="Thought Bubble: Cloud 8">
            <a:extLst>
              <a:ext uri="{FF2B5EF4-FFF2-40B4-BE49-F238E27FC236}">
                <a16:creationId xmlns:a16="http://schemas.microsoft.com/office/drawing/2014/main" id="{F9790BFC-4274-4A94-96A9-803AE3ACA7FF}"/>
              </a:ext>
            </a:extLst>
          </p:cNvPr>
          <p:cNvSpPr/>
          <p:nvPr/>
        </p:nvSpPr>
        <p:spPr>
          <a:xfrm>
            <a:off x="1209312" y="5587420"/>
            <a:ext cx="665826" cy="426128"/>
          </a:xfrm>
          <a:prstGeom prst="cloudCallout">
            <a:avLst>
              <a:gd name="adj1" fmla="val 33833"/>
              <a:gd name="adj2" fmla="val 11041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 descr="Image result for smiley face images">
            <a:extLst>
              <a:ext uri="{FF2B5EF4-FFF2-40B4-BE49-F238E27FC236}">
                <a16:creationId xmlns:a16="http://schemas.microsoft.com/office/drawing/2014/main" id="{E23F2AA2-6C94-4EC9-A48A-5E9A0AE6E47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901613">
            <a:off x="1209311" y="5525182"/>
            <a:ext cx="665827" cy="48354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D78F9598-410D-4132-BEFA-32031177854E}"/>
              </a:ext>
            </a:extLst>
          </p:cNvPr>
          <p:cNvSpPr txBox="1"/>
          <p:nvPr/>
        </p:nvSpPr>
        <p:spPr>
          <a:xfrm>
            <a:off x="9518469" y="766354"/>
            <a:ext cx="2090057" cy="369332"/>
          </a:xfrm>
          <a:prstGeom prst="rect">
            <a:avLst/>
          </a:prstGeom>
          <a:noFill/>
        </p:spPr>
        <p:txBody>
          <a:bodyPr wrap="square" rtlCol="0">
            <a:spAutoFit/>
          </a:bodyPr>
          <a:lstStyle/>
          <a:p>
            <a:r>
              <a:rPr lang="en-US" dirty="0"/>
              <a:t>Big O Complexity</a:t>
            </a:r>
          </a:p>
        </p:txBody>
      </p:sp>
    </p:spTree>
    <p:extLst>
      <p:ext uri="{BB962C8B-B14F-4D97-AF65-F5344CB8AC3E}">
        <p14:creationId xmlns:p14="http://schemas.microsoft.com/office/powerpoint/2010/main" val="25710943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20814</TotalTime>
  <Words>8569</Words>
  <Application>Microsoft Office PowerPoint</Application>
  <PresentationFormat>Widescreen</PresentationFormat>
  <Paragraphs>780</Paragraphs>
  <Slides>89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89</vt:i4>
      </vt:variant>
    </vt:vector>
  </HeadingPairs>
  <TitlesOfParts>
    <vt:vector size="97" baseType="lpstr">
      <vt:lpstr>Linux Libertine</vt:lpstr>
      <vt:lpstr>Arial</vt:lpstr>
      <vt:lpstr>Calibri</vt:lpstr>
      <vt:lpstr>Calibri Light</vt:lpstr>
      <vt:lpstr>Cambria Math</vt:lpstr>
      <vt:lpstr>Consolas</vt:lpstr>
      <vt:lpstr>Times New Roman</vt:lpstr>
      <vt:lpstr>Office Theme</vt:lpstr>
      <vt:lpstr>Chapter 1  Fundamentals of  the Analysis of Algorithm Efficiency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NP problems</vt:lpstr>
      <vt:lpstr>PowerPoint Presentation</vt:lpstr>
      <vt:lpstr>PowerPoint Presentation</vt:lpstr>
      <vt:lpstr>What is the complexity of primality testing?</vt:lpstr>
      <vt:lpstr>Why obsess about primes?</vt:lpstr>
      <vt:lpstr>The complexity class NP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HannaEdwin</dc:creator>
  <cp:lastModifiedBy>Peter Ng</cp:lastModifiedBy>
  <cp:revision>663</cp:revision>
  <dcterms:created xsi:type="dcterms:W3CDTF">2016-10-13T00:10:31Z</dcterms:created>
  <dcterms:modified xsi:type="dcterms:W3CDTF">2025-10-23T02:44:43Z</dcterms:modified>
</cp:coreProperties>
</file>