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85" r:id="rId3"/>
    <p:sldId id="645" r:id="rId4"/>
    <p:sldId id="312" r:id="rId5"/>
    <p:sldId id="313" r:id="rId6"/>
    <p:sldId id="647" r:id="rId7"/>
    <p:sldId id="473" r:id="rId8"/>
    <p:sldId id="580" r:id="rId9"/>
    <p:sldId id="314" r:id="rId10"/>
    <p:sldId id="315" r:id="rId11"/>
    <p:sldId id="475" r:id="rId12"/>
    <p:sldId id="321" r:id="rId13"/>
    <p:sldId id="322" r:id="rId14"/>
    <p:sldId id="323" r:id="rId15"/>
    <p:sldId id="646" r:id="rId16"/>
    <p:sldId id="492" r:id="rId17"/>
    <p:sldId id="325" r:id="rId18"/>
    <p:sldId id="476" r:id="rId19"/>
    <p:sldId id="326" r:id="rId20"/>
    <p:sldId id="327" r:id="rId21"/>
    <p:sldId id="328" r:id="rId22"/>
    <p:sldId id="565" r:id="rId23"/>
    <p:sldId id="493" r:id="rId24"/>
    <p:sldId id="477" r:id="rId25"/>
    <p:sldId id="479" r:id="rId26"/>
    <p:sldId id="478" r:id="rId27"/>
    <p:sldId id="480" r:id="rId28"/>
    <p:sldId id="566" r:id="rId29"/>
    <p:sldId id="481" r:id="rId30"/>
    <p:sldId id="329" r:id="rId31"/>
    <p:sldId id="330" r:id="rId32"/>
    <p:sldId id="482" r:id="rId33"/>
    <p:sldId id="581" r:id="rId34"/>
    <p:sldId id="333" r:id="rId35"/>
    <p:sldId id="485" r:id="rId36"/>
    <p:sldId id="334" r:id="rId37"/>
    <p:sldId id="335" r:id="rId38"/>
    <p:sldId id="336" r:id="rId39"/>
    <p:sldId id="338" r:id="rId40"/>
    <p:sldId id="486" r:id="rId41"/>
    <p:sldId id="339" r:id="rId42"/>
    <p:sldId id="340" r:id="rId43"/>
    <p:sldId id="488" r:id="rId44"/>
    <p:sldId id="341" r:id="rId45"/>
    <p:sldId id="342" r:id="rId46"/>
    <p:sldId id="343" r:id="rId47"/>
    <p:sldId id="344" r:id="rId48"/>
    <p:sldId id="345" r:id="rId49"/>
    <p:sldId id="346" r:id="rId50"/>
    <p:sldId id="348" r:id="rId51"/>
    <p:sldId id="349" r:id="rId52"/>
    <p:sldId id="653" r:id="rId53"/>
    <p:sldId id="652" r:id="rId54"/>
    <p:sldId id="651" r:id="rId55"/>
    <p:sldId id="650" r:id="rId56"/>
    <p:sldId id="648" r:id="rId57"/>
    <p:sldId id="64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Ng" initials="PN" lastIdx="1" clrIdx="0">
    <p:extLst>
      <p:ext uri="{19B8F6BF-5375-455C-9EA6-DF929625EA0E}">
        <p15:presenceInfo xmlns:p15="http://schemas.microsoft.com/office/powerpoint/2012/main" userId="a673e88aa0f3c2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404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741" y="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9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80" y="2316481"/>
            <a:ext cx="8125097" cy="292648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Chapter 1</a:t>
            </a:r>
            <a:br>
              <a:rPr lang="en-US" sz="44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r>
              <a:rPr lang="en-US" sz="3600" dirty="0">
                <a:latin typeface="+mn-lt"/>
              </a:rPr>
              <a:t>Fundamentals of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the Analysis of Algorithm Efficiency</a:t>
            </a:r>
            <a:br>
              <a:rPr lang="en-US" sz="4400" dirty="0">
                <a:latin typeface="+mn-lt"/>
              </a:rPr>
            </a:b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4466" y="448745"/>
            <a:ext cx="8953899" cy="64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Order of growth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454025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primary interest of the analysis framework lies in </a:t>
            </a:r>
          </a:p>
          <a:p>
            <a:pPr marL="1371600" lvl="1" indent="-454025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order of growth of the algorithm’s running time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its input size n approaches infinity.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 indent="-454025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hierarchy of growth rates, from smallest to largest: </a:t>
            </a:r>
          </a:p>
          <a:p>
            <a:pPr marL="917575" lvl="1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log</a:t>
            </a:r>
            <a:r>
              <a:rPr lang="en-US" sz="2400" baseline="-25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 &lt;  n  &lt;  n log</a:t>
            </a:r>
            <a:r>
              <a:rPr lang="en-US" sz="2400" baseline="-25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  &lt;  n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&lt;  n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&lt;  2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&lt;  n!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454025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Algorithms with a growth rate of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(exponential number) or higher operations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generally impractical for larger inputs because the running time increases too rapidly. Such algorithms are only for solving problems of very small sizes.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A487BEF2-FD39-A2C8-CA06-49E7F512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9703">
            <a:off x="975455" y="2578224"/>
            <a:ext cx="488557" cy="3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4321" y="1200964"/>
            <a:ext cx="9222377" cy="672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Order of growth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45" y="196543"/>
            <a:ext cx="6649374" cy="60533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601942" y="5961242"/>
            <a:ext cx="5921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1.0  Growth rates of common complexity functions.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DE95E9DB-2181-41D9-8875-51FB10C3221F}"/>
              </a:ext>
            </a:extLst>
          </p:cNvPr>
          <p:cNvSpPr/>
          <p:nvPr/>
        </p:nvSpPr>
        <p:spPr>
          <a:xfrm>
            <a:off x="854185" y="774836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9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6895" y="848545"/>
            <a:ext cx="9096292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Recapitulation of the Analysis Framework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Summarize the main points of the framework: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Both time and space efficiencies are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measured as functions of the algorithm’s input size.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T(n) ∞ f(n)).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efficiency is measured by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counting the number of times the algorithm’s basic operation is executed, expressed as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T(n) ≈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* C(n)).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 efficiency is measured by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counting the number of extra memory units consumed by the algorithm.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efficiencies of some algorithms </a:t>
            </a:r>
            <a:r>
              <a:rPr lang="en-US" sz="22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vary </a:t>
            </a:r>
            <a:r>
              <a:rPr lang="en-US" sz="2200" i="1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significantly for inputs of the same size,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also depending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input’s properties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00FF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such algorithms, e.g., insert sort algorithm, we need to distinguish between </a:t>
            </a:r>
            <a:r>
              <a:rPr lang="en-US" sz="22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worst-case, average-case, and best-case efficiencies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analysis framework lies in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order of growth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algorithm’s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	running time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its input size goes to infinity.</a:t>
            </a:r>
            <a:endParaRPr lang="en-US" sz="22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4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4845" y="1719879"/>
            <a:ext cx="9365660" cy="3267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Examples of Algorithms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1.1 Sequential Search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Problem: 		Is the key K in the array A of n keys?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 (parameters):    positive integer n, array of keys A indexed from 0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to n-1 and a key K.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 		The index of the first element of A that matches K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or -1 if there are no matching elements.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0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0503" y="1071752"/>
            <a:ext cx="9096293" cy="484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200" b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SequentialSearch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(A[0 .. n-1], K)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Searches for a given value in a given array by sequential search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An array A[0 .. n-1] and a search key K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The index of the first element of A that matches K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	or  -1 if there are no matching elements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2200" spc="-100" dirty="0" err="1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 and A[</a:t>
            </a:r>
            <a:r>
              <a:rPr lang="en-US" sz="2200" spc="-100" dirty="0" err="1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≠ K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do {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(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n) return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else   	 return -1;</a:t>
            </a:r>
            <a:endParaRPr lang="en-US" sz="2200" spc="-1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0317" y="3429000"/>
            <a:ext cx="4563122" cy="296606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Q: which is the basic operation? Why?</a:t>
            </a:r>
          </a:p>
          <a:p>
            <a:r>
              <a:rPr lang="en-US" sz="2000" dirty="0"/>
              <a:t>Which one costs most?</a:t>
            </a:r>
          </a:p>
          <a:p>
            <a:r>
              <a:rPr lang="en-US" sz="2000" dirty="0"/>
              <a:t>Is there any different in terms of execution time, if we design as ?</a:t>
            </a:r>
          </a:p>
          <a:p>
            <a:r>
              <a:rPr lang="en-US" sz="2000" dirty="0" err="1">
                <a:solidFill>
                  <a:srgbClr val="0000FF"/>
                </a:solidFill>
              </a:rPr>
              <a:t>i</a:t>
            </a:r>
            <a:r>
              <a:rPr lang="en-US" sz="2000" dirty="0">
                <a:solidFill>
                  <a:srgbClr val="0000FF"/>
                </a:solidFill>
              </a:rPr>
              <a:t> := 0;</a:t>
            </a:r>
          </a:p>
          <a:p>
            <a:r>
              <a:rPr lang="en-US" sz="2000" dirty="0">
                <a:solidFill>
                  <a:srgbClr val="0000FF"/>
                </a:solidFill>
              </a:rPr>
              <a:t>while (</a:t>
            </a:r>
            <a:r>
              <a:rPr lang="en-US" sz="2000" dirty="0" err="1">
                <a:solidFill>
                  <a:srgbClr val="0000FF"/>
                </a:solidFill>
              </a:rPr>
              <a:t>i</a:t>
            </a:r>
            <a:r>
              <a:rPr lang="en-US" sz="2000" dirty="0">
                <a:solidFill>
                  <a:srgbClr val="0000FF"/>
                </a:solidFill>
              </a:rPr>
              <a:t> &lt; n)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     {if (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≠ K) {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+1;}}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 (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n)      return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else   	return -1;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134B1-B697-87CD-AE3B-7F840407B1FD}"/>
              </a:ext>
            </a:extLst>
          </p:cNvPr>
          <p:cNvSpPr txBox="1"/>
          <p:nvPr/>
        </p:nvSpPr>
        <p:spPr>
          <a:xfrm>
            <a:off x="10417064" y="5471738"/>
            <a:ext cx="104637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AND operator</a:t>
            </a:r>
          </a:p>
        </p:txBody>
      </p:sp>
    </p:spTree>
    <p:extLst>
      <p:ext uri="{BB962C8B-B14F-4D97-AF65-F5344CB8AC3E}">
        <p14:creationId xmlns:p14="http://schemas.microsoft.com/office/powerpoint/2010/main" val="3584259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0503" y="1071752"/>
            <a:ext cx="9096293" cy="5268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200" b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SequentialSearch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(A[0 .. n-1], K)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Searches for a given value in a given array by sequential search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An array A[0 .. n-1] and a search key K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The index of the first element of A that matches K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	or  -1 if there are no matching elements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A[n] := K;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2200" spc="-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</a:t>
            </a:r>
            <a:r>
              <a:rPr lang="en-US" sz="2200" spc="-100" dirty="0" err="1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2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≠</a:t>
            </a:r>
            <a:r>
              <a:rPr lang="en-US" sz="2200" spc="-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do {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(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n) return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else   	 return -1;</a:t>
            </a:r>
            <a:endParaRPr lang="en-US" sz="2200" spc="-1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B8971-EAD4-2F6B-C5FB-3F6D3B2959C1}"/>
              </a:ext>
            </a:extLst>
          </p:cNvPr>
          <p:cNvSpPr txBox="1"/>
          <p:nvPr/>
        </p:nvSpPr>
        <p:spPr>
          <a:xfrm>
            <a:off x="7301753" y="3926541"/>
            <a:ext cx="4061011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algorithm modifies the array by setting </a:t>
            </a:r>
            <a:r>
              <a:rPr 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A[n] = K. This might not be desirable if the array should not be altered.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choice between the two algorithms depends on whether the array can be modified and whether the slight efficiency gain is critical.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00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4012" y="631105"/>
                <a:ext cx="9163691" cy="6003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Time complexity: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Basic operation: the comparison of an item in the array with K. (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A[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≠ 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 size:	 n, the number of items in the array A.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basic operation is done at most n times, if K is the last item in the array or if K is not in the array. Therefore,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indent="-452438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Worst-Case time complexity T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 = n. i.e., O(n).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9163" lvl="1" indent="-461963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average time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complexity T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(1−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(1−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if p =1</a:t>
                </a:r>
                <a:r>
                  <a:rPr lang="en-US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(successful search)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          	</a:t>
                </a:r>
                <a:r>
                  <a:rPr lang="en-US" sz="2200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if p = 0 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(unsuccessful search)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where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(a) p: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robability of a successful search (0 &lt; p ≤ 1)	 	and     (b) the probability of the first match occurring in the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ith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position 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the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list is the same for every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9163" lvl="1" indent="-461963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best-time complexity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 = 1. i.e., O(1).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012" y="631105"/>
                <a:ext cx="9163691" cy="6003951"/>
              </a:xfrm>
              <a:prstGeom prst="rect">
                <a:avLst/>
              </a:prstGeom>
              <a:blipFill>
                <a:blip r:embed="rId2"/>
                <a:stretch>
                  <a:fillRect l="-865" t="-711" r="-399" b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>
            <a:off x="6672979" y="4454823"/>
            <a:ext cx="150920" cy="59480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27687" y="4584407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C7059E87-9F4D-4A7D-BB36-501974007F91}"/>
              </a:ext>
            </a:extLst>
          </p:cNvPr>
          <p:cNvSpPr/>
          <p:nvPr/>
        </p:nvSpPr>
        <p:spPr>
          <a:xfrm>
            <a:off x="720211" y="3096126"/>
            <a:ext cx="450863" cy="332874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FB6EFE-8357-4A10-B45E-708585E3B80B}"/>
                  </a:ext>
                </a:extLst>
              </p:cNvPr>
              <p:cNvSpPr txBox="1"/>
              <p:nvPr/>
            </p:nvSpPr>
            <p:spPr>
              <a:xfrm>
                <a:off x="525684" y="3753410"/>
                <a:ext cx="4651513" cy="129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The probability of the first match occurring in an </a:t>
                </a:r>
                <a:r>
                  <a:rPr lang="en-US" dirty="0" err="1"/>
                  <a:t>ith</a:t>
                </a:r>
                <a:r>
                  <a:rPr lang="en-US" dirty="0"/>
                  <a:t> position in the array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every </a:t>
                </a:r>
                <a:r>
                  <a:rPr lang="en-US" dirty="0" err="1"/>
                  <a:t>i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number of comparisons made by the algorithm is obviously </a:t>
                </a:r>
                <a:r>
                  <a:rPr lang="en-US" dirty="0" err="1"/>
                  <a:t>i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FB6EFE-8357-4A10-B45E-708585E3B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4" y="3753410"/>
                <a:ext cx="4651513" cy="1293944"/>
              </a:xfrm>
              <a:prstGeom prst="rect">
                <a:avLst/>
              </a:prstGeom>
              <a:blipFill>
                <a:blip r:embed="rId3"/>
                <a:stretch>
                  <a:fillRect l="-915" t="-2336" b="-6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smiley face images">
            <a:extLst>
              <a:ext uri="{FF2B5EF4-FFF2-40B4-BE49-F238E27FC236}">
                <a16:creationId xmlns:a16="http://schemas.microsoft.com/office/drawing/2014/main" id="{7C9B01BF-3976-459A-ABE8-7F8B9FBB5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208">
            <a:off x="705460" y="3053459"/>
            <a:ext cx="508365" cy="36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1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7002" y="671449"/>
            <a:ext cx="9159903" cy="574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1.2 Add Array Members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Problem:    Add all the numbers in the array A of n numbers.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Inputs:	      positive integer n, array of numbers A indexed from 0 to n-1.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     result, the sum of the numbers in A.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Number sum (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n,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number A[ ])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index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number  result;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result = 0;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(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0;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n;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++)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result = result </a:t>
            </a:r>
            <a:r>
              <a:rPr lang="en-US" sz="2200" b="1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A[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];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 result;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>
              <a:lnSpc>
                <a:spcPct val="107000"/>
              </a:lnSpc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8181" y="3207573"/>
            <a:ext cx="4302035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Q: Which one is basic operation? Why?</a:t>
            </a:r>
          </a:p>
          <a:p>
            <a:r>
              <a:rPr lang="en-US" sz="2400" dirty="0"/>
              <a:t>Which one costs most?</a:t>
            </a:r>
          </a:p>
          <a:p>
            <a:r>
              <a:rPr lang="en-US" sz="2400" dirty="0"/>
              <a:t>Is there any different in terms of execution time? if we design as   </a:t>
            </a:r>
            <a:r>
              <a:rPr lang="en-US" sz="2400" dirty="0" err="1"/>
              <a:t>i</a:t>
            </a:r>
            <a:r>
              <a:rPr lang="en-US" sz="2400" dirty="0"/>
              <a:t> = 0;</a:t>
            </a:r>
          </a:p>
          <a:p>
            <a:r>
              <a:rPr lang="en-US" sz="2400" dirty="0"/>
              <a:t>while (</a:t>
            </a:r>
            <a:r>
              <a:rPr lang="en-US" sz="2400" dirty="0" err="1"/>
              <a:t>i</a:t>
            </a:r>
            <a:r>
              <a:rPr lang="en-US" sz="2400" dirty="0"/>
              <a:t> &lt; n)</a:t>
            </a:r>
          </a:p>
          <a:p>
            <a:r>
              <a:rPr lang="en-US" sz="2400" dirty="0"/>
              <a:t>     { result = result + A[</a:t>
            </a:r>
            <a:r>
              <a:rPr lang="en-US" sz="2400" dirty="0" err="1"/>
              <a:t>i</a:t>
            </a:r>
            <a:r>
              <a:rPr lang="en-US" sz="2400" dirty="0"/>
              <a:t>];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i</a:t>
            </a:r>
            <a:r>
              <a:rPr lang="en-US" sz="2400" dirty="0"/>
              <a:t>++;}</a:t>
            </a:r>
          </a:p>
        </p:txBody>
      </p:sp>
    </p:spTree>
    <p:extLst>
      <p:ext uri="{BB962C8B-B14F-4D97-AF65-F5344CB8AC3E}">
        <p14:creationId xmlns:p14="http://schemas.microsoft.com/office/powerpoint/2010/main" val="2188578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33628" y="1271334"/>
                <a:ext cx="8459310" cy="5014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800"/>
                  </a:spcAft>
                </a:pP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1.2 Add Array Members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Problem:	Add all the numbers in the array A of n numbers.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Inputs:	positive integer n, an array of numbers A indexed from 0 to n-1.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Outputs:	result, the sum of the numbers in A.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Time complexity: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Basic operation:	   the addition of an item in the array to result.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 size:            n, the number of items in the array.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Regardless of the values of the numbers in the array,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there are n passes through the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loop. Therefore, the basic operation is always done n time 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0 + 1 = n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		T(n) = O(n).</a:t>
                </a:r>
                <a:endParaRPr lang="en-US" sz="22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628" y="1271334"/>
                <a:ext cx="8459310" cy="5014963"/>
              </a:xfrm>
              <a:prstGeom prst="rect">
                <a:avLst/>
              </a:prstGeom>
              <a:blipFill>
                <a:blip r:embed="rId2"/>
                <a:stretch>
                  <a:fillRect l="-937" t="-852" r="-1081" b="-6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203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8943" y="697498"/>
            <a:ext cx="9144000" cy="588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1.3 Exchange Sort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Problem:     Sort n keys in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nondecreasing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order.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Inputs:	       positive integer n, array of keys A indexed from 0 to n -1.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      the array A containing the keys in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nondecreasing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order.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void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exchangeSort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n, array A[ ])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index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j;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for (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0; 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n;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{ for (j =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+ 1; j &lt; n;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j++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{ if (A[j]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A[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 exchange A[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and A[j];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	}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}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7817" y="2536409"/>
            <a:ext cx="3875315" cy="26161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Q: which one is the basic operation? why?</a:t>
            </a:r>
          </a:p>
          <a:p>
            <a:r>
              <a:rPr lang="en-US" dirty="0"/>
              <a:t>For each </a:t>
            </a:r>
            <a:r>
              <a:rPr lang="en-US" dirty="0" err="1"/>
              <a:t>i</a:t>
            </a:r>
            <a:r>
              <a:rPr lang="en-US" dirty="0"/>
              <a:t> (0 &lt; </a:t>
            </a:r>
            <a:r>
              <a:rPr lang="en-US" dirty="0" err="1"/>
              <a:t>i</a:t>
            </a:r>
            <a:r>
              <a:rPr lang="en-US" dirty="0"/>
              <a:t> &lt; n) , you need n-</a:t>
            </a:r>
            <a:r>
              <a:rPr lang="en-US" dirty="0" err="1"/>
              <a:t>i</a:t>
            </a:r>
            <a:r>
              <a:rPr lang="en-US" dirty="0"/>
              <a:t> 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A[j] &lt; A[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])-comparisons.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these comparisons guarantee that the A[1] A[2] … A[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are in order?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arrange this in decreasing order?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time efficiency </a:t>
            </a: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T[n] in n</a:t>
            </a:r>
            <a:r>
              <a:rPr lang="en-US" sz="20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76BA2-9F25-4EDF-A9CF-1B787358D12D}"/>
              </a:ext>
            </a:extLst>
          </p:cNvPr>
          <p:cNvSpPr txBox="1"/>
          <p:nvPr/>
        </p:nvSpPr>
        <p:spPr>
          <a:xfrm>
            <a:off x="3865310" y="5242938"/>
            <a:ext cx="1734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4</a:t>
            </a:r>
            <a:r>
              <a:rPr lang="en-US" dirty="0"/>
              <a:t>    3    2    1</a:t>
            </a:r>
          </a:p>
          <a:p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    5   </a:t>
            </a:r>
            <a:r>
              <a:rPr lang="en-US" dirty="0">
                <a:solidFill>
                  <a:srgbClr val="0000FF"/>
                </a:solidFill>
              </a:rPr>
              <a:t> 3    </a:t>
            </a:r>
            <a:r>
              <a:rPr lang="en-US" dirty="0"/>
              <a:t>2    1</a:t>
            </a:r>
          </a:p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    5    4   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/>
              <a:t>    1</a:t>
            </a:r>
          </a:p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    5    4    3    </a:t>
            </a:r>
            <a:r>
              <a:rPr lang="en-US" dirty="0">
                <a:solidFill>
                  <a:srgbClr val="0000FF"/>
                </a:solidFill>
              </a:rPr>
              <a:t>1</a:t>
            </a:r>
          </a:p>
          <a:p>
            <a:r>
              <a:rPr lang="en-US" dirty="0"/>
              <a:t>1    </a:t>
            </a:r>
            <a:r>
              <a:rPr lang="en-US" dirty="0">
                <a:solidFill>
                  <a:srgbClr val="C00000"/>
                </a:solidFill>
              </a:rPr>
              <a:t>5</a:t>
            </a: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4</a:t>
            </a:r>
            <a:r>
              <a:rPr lang="en-US" dirty="0"/>
              <a:t>    3    2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6D18F2-8166-4A4D-A3B5-E869B5C7A2D8}"/>
              </a:ext>
            </a:extLst>
          </p:cNvPr>
          <p:cNvSpPr txBox="1"/>
          <p:nvPr/>
        </p:nvSpPr>
        <p:spPr>
          <a:xfrm>
            <a:off x="5673954" y="5255708"/>
            <a:ext cx="1693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   4    3    2</a:t>
            </a:r>
          </a:p>
          <a:p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    5    3    2</a:t>
            </a:r>
          </a:p>
          <a:p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3 </a:t>
            </a:r>
            <a:r>
              <a:rPr lang="en-US" dirty="0"/>
              <a:t>   5    </a:t>
            </a:r>
            <a:r>
              <a:rPr lang="en-US" dirty="0">
                <a:solidFill>
                  <a:srgbClr val="0000FF"/>
                </a:solidFill>
              </a:rPr>
              <a:t>4</a:t>
            </a:r>
            <a:r>
              <a:rPr lang="en-US" dirty="0"/>
              <a:t>    2</a:t>
            </a:r>
          </a:p>
          <a:p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/>
              <a:t>    2    5    4    </a:t>
            </a:r>
            <a:r>
              <a:rPr lang="en-US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1F62D-72BB-4E86-33AB-7200B7D1FEC7}"/>
              </a:ext>
            </a:extLst>
          </p:cNvPr>
          <p:cNvSpPr txBox="1"/>
          <p:nvPr/>
        </p:nvSpPr>
        <p:spPr>
          <a:xfrm>
            <a:off x="7475583" y="5269235"/>
            <a:ext cx="1693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    2   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   4    </a:t>
            </a:r>
            <a:r>
              <a:rPr lang="en-US" dirty="0">
                <a:solidFill>
                  <a:srgbClr val="0000FF"/>
                </a:solidFill>
              </a:rPr>
              <a:t>3</a:t>
            </a:r>
          </a:p>
          <a:p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    5    3</a:t>
            </a:r>
          </a:p>
          <a:p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    2    3    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/>
              <a:t>   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DA166E-2A02-F19B-DA07-B870CE9DE7E5}"/>
              </a:ext>
            </a:extLst>
          </p:cNvPr>
          <p:cNvSpPr txBox="1"/>
          <p:nvPr/>
        </p:nvSpPr>
        <p:spPr>
          <a:xfrm>
            <a:off x="9204637" y="5269235"/>
            <a:ext cx="169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    2    3   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   4</a:t>
            </a:r>
          </a:p>
          <a:p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    2    3    </a:t>
            </a:r>
            <a:r>
              <a:rPr lang="en-US" dirty="0">
                <a:solidFill>
                  <a:srgbClr val="0000FF"/>
                </a:solidFill>
              </a:rPr>
              <a:t>4</a:t>
            </a:r>
            <a:r>
              <a:rPr lang="en-US" dirty="0"/>
              <a:t>    5</a:t>
            </a:r>
          </a:p>
        </p:txBody>
      </p:sp>
    </p:spTree>
    <p:extLst>
      <p:ext uri="{BB962C8B-B14F-4D97-AF65-F5344CB8AC3E}">
        <p14:creationId xmlns:p14="http://schemas.microsoft.com/office/powerpoint/2010/main" val="135399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E996BD-2380-40AF-9BF3-1628E6AB88C0}"/>
              </a:ext>
            </a:extLst>
          </p:cNvPr>
          <p:cNvSpPr txBox="1"/>
          <p:nvPr/>
        </p:nvSpPr>
        <p:spPr>
          <a:xfrm>
            <a:off x="1815169" y="894893"/>
            <a:ext cx="837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Body of Knowledge Coverage:</a:t>
            </a:r>
          </a:p>
          <a:p>
            <a:r>
              <a:rPr lang="en-US" sz="3600" dirty="0"/>
              <a:t>Basis Analysis (AL)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8A1958-E03F-4605-BCDC-3C13A4A1BE44}"/>
              </a:ext>
            </a:extLst>
          </p:cNvPr>
          <p:cNvSpPr/>
          <p:nvPr/>
        </p:nvSpPr>
        <p:spPr>
          <a:xfrm>
            <a:off x="1976090" y="2627717"/>
            <a:ext cx="83087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0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 Analysis (AL)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Asymptotic Analysis, empirical measurement.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among best, average, and worst case behaviors of an algorithm.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classes, such as constant, logarithmic linear, quadratic, and exponential.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Recurrence Relations and their solutions.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and space trade-offs in algorithms.</a:t>
            </a:r>
          </a:p>
        </p:txBody>
      </p:sp>
    </p:spTree>
    <p:extLst>
      <p:ext uri="{BB962C8B-B14F-4D97-AF65-F5344CB8AC3E}">
        <p14:creationId xmlns:p14="http://schemas.microsoft.com/office/powerpoint/2010/main" val="2426549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67732" y="1812767"/>
                <a:ext cx="9056535" cy="3978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1.3 Exchange Sort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Time complexity: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Basic operation:  	the comparison of A[j] with A[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 size:		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n, the number of items to be sorted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total number of passes through the for-j loop for given n items is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T(n)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1=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−(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sz="24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       =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(n-1) + (n-2) + (n – 3) + … + 1 + 0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       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O(n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732" y="1812767"/>
                <a:ext cx="9056535" cy="3978397"/>
              </a:xfrm>
              <a:prstGeom prst="rect">
                <a:avLst/>
              </a:prstGeom>
              <a:blipFill>
                <a:blip r:embed="rId2"/>
                <a:stretch>
                  <a:fillRect l="-875" t="-919" b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427625" y="636938"/>
            <a:ext cx="3488924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Q: Can we conclude that time efficiency for a nested-for would be a quadratic function.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ABF4E58-9E82-4B57-A80E-301D5BC406C0}"/>
              </a:ext>
            </a:extLst>
          </p:cNvPr>
          <p:cNvSpPr/>
          <p:nvPr/>
        </p:nvSpPr>
        <p:spPr>
          <a:xfrm>
            <a:off x="747653" y="4460720"/>
            <a:ext cx="463526" cy="422202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Image result for smiley face images">
            <a:extLst>
              <a:ext uri="{FF2B5EF4-FFF2-40B4-BE49-F238E27FC236}">
                <a16:creationId xmlns:a16="http://schemas.microsoft.com/office/drawing/2014/main" id="{477775B0-1F05-47E9-A36F-C8C9C7165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6406">
            <a:off x="726075" y="4449834"/>
            <a:ext cx="581357" cy="42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FD5138-9297-43A8-99B1-4EF25C807A52}"/>
                  </a:ext>
                </a:extLst>
              </p:cNvPr>
              <p:cNvSpPr txBox="1"/>
              <p:nvPr/>
            </p:nvSpPr>
            <p:spPr>
              <a:xfrm>
                <a:off x="9348186" y="4692013"/>
                <a:ext cx="1504330" cy="503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baseline="-25000" dirty="0"/>
                  <a:t>n</a:t>
                </a:r>
                <a:r>
                  <a:rPr lang="en-US" dirty="0"/>
                  <a:t> =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FD5138-9297-43A8-99B1-4EF25C807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186" y="4692013"/>
                <a:ext cx="1504330" cy="503471"/>
              </a:xfrm>
              <a:prstGeom prst="rect">
                <a:avLst/>
              </a:prstGeom>
              <a:blipFill>
                <a:blip r:embed="rId4"/>
                <a:stretch>
                  <a:fillRect l="-3239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EA1A2D-6AC3-ABB2-143F-84B319742ED7}"/>
                  </a:ext>
                </a:extLst>
              </p:cNvPr>
              <p:cNvSpPr txBox="1"/>
              <p:nvPr/>
            </p:nvSpPr>
            <p:spPr>
              <a:xfrm>
                <a:off x="1945967" y="6032377"/>
                <a:ext cx="8906549" cy="4323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1= 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−1 −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+1= 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−(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</m:nary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EA1A2D-6AC3-ABB2-143F-84B319742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967" y="6032377"/>
                <a:ext cx="8906549" cy="4323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0F7F002-AD98-01FA-7B1C-C447BD935009}"/>
              </a:ext>
            </a:extLst>
          </p:cNvPr>
          <p:cNvSpPr txBox="1"/>
          <p:nvPr/>
        </p:nvSpPr>
        <p:spPr>
          <a:xfrm>
            <a:off x="7175096" y="1161778"/>
            <a:ext cx="4924179" cy="144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for (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0;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n;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{ for (j =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+ 1; j &lt; n;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j++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if (A[j]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A[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exchange A[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and A[j];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11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2553" y="1426422"/>
            <a:ext cx="8738484" cy="3203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1.4 Matrix Multiplication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Problem: 	Determine the product of two n x n matrices.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Inputs:	  a positive integer n, two-dimensional arrays of number A and B, 	  each of which has both its row and columns indexed from 0 to n-1.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 a two-dimensional array of numbers C, which has both its rows 	   	  and columns indexed from 1 to n, containing the product of A and 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B.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…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2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56962" y="3483677"/>
            <a:ext cx="10456469" cy="13351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07042" y="1009171"/>
            <a:ext cx="9527902" cy="516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1.4 Matrix Multiplication</a:t>
            </a:r>
          </a:p>
          <a:p>
            <a:pPr>
              <a:lnSpc>
                <a:spcPct val="107000"/>
              </a:lnSpc>
            </a:pPr>
            <a:endParaRPr lang="en-US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	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	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=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	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107000"/>
              </a:lnSpc>
            </a:pPr>
            <a:endParaRPr lang="en-US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a</a:t>
            </a:r>
            <a:r>
              <a:rPr lang="en-US" sz="22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+a</a:t>
            </a:r>
            <a:r>
              <a:rPr lang="en-US" sz="22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01*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+a</a:t>
            </a:r>
            <a:r>
              <a:rPr lang="en-US" sz="22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11*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a</a:t>
            </a:r>
            <a:r>
              <a:rPr lang="en-US" sz="22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+a</a:t>
            </a:r>
            <a:r>
              <a:rPr lang="en-US" sz="22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21*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>
              <a:lnSpc>
                <a:spcPct val="107000"/>
              </a:lnSpc>
            </a:pPr>
            <a:endParaRPr lang="en-US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eft Bracket 2"/>
          <p:cNvSpPr/>
          <p:nvPr/>
        </p:nvSpPr>
        <p:spPr>
          <a:xfrm>
            <a:off x="1447060" y="1890944"/>
            <a:ext cx="45719" cy="967666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ket 3"/>
          <p:cNvSpPr/>
          <p:nvPr/>
        </p:nvSpPr>
        <p:spPr>
          <a:xfrm>
            <a:off x="3295095" y="1868846"/>
            <a:ext cx="45719" cy="967666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ket 4"/>
          <p:cNvSpPr/>
          <p:nvPr/>
        </p:nvSpPr>
        <p:spPr>
          <a:xfrm>
            <a:off x="3060635" y="1890944"/>
            <a:ext cx="64306" cy="967666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ket 5"/>
          <p:cNvSpPr/>
          <p:nvPr/>
        </p:nvSpPr>
        <p:spPr>
          <a:xfrm>
            <a:off x="4848676" y="1859969"/>
            <a:ext cx="64306" cy="967666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1507042" y="3685713"/>
            <a:ext cx="45719" cy="967666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10558498" y="3685713"/>
            <a:ext cx="64306" cy="967666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5D944-8AB4-4296-8227-93AC9C231F52}"/>
              </a:ext>
            </a:extLst>
          </p:cNvPr>
          <p:cNvSpPr txBox="1"/>
          <p:nvPr/>
        </p:nvSpPr>
        <p:spPr>
          <a:xfrm>
            <a:off x="6186115" y="2600077"/>
            <a:ext cx="18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/>
              <a:t>      k      </a:t>
            </a:r>
            <a:r>
              <a:rPr lang="en-US" dirty="0">
                <a:solidFill>
                  <a:srgbClr val="0000FF"/>
                </a:solidFill>
              </a:rPr>
              <a:t>j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0A84FF-9F6A-4848-90D0-9BE5EC7D8215}"/>
              </a:ext>
            </a:extLst>
          </p:cNvPr>
          <p:cNvCxnSpPr>
            <a:cxnSpLocks/>
          </p:cNvCxnSpPr>
          <p:nvPr/>
        </p:nvCxnSpPr>
        <p:spPr>
          <a:xfrm flipH="1">
            <a:off x="6096001" y="2969409"/>
            <a:ext cx="215872" cy="71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F5464D-2167-4D22-B90B-4E796ED5B9AF}"/>
              </a:ext>
            </a:extLst>
          </p:cNvPr>
          <p:cNvCxnSpPr>
            <a:cxnSpLocks/>
          </p:cNvCxnSpPr>
          <p:nvPr/>
        </p:nvCxnSpPr>
        <p:spPr>
          <a:xfrm flipH="1">
            <a:off x="6186115" y="2874984"/>
            <a:ext cx="476208" cy="87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02749C-4F93-4A7F-97FB-5B46C6ACE2B7}"/>
              </a:ext>
            </a:extLst>
          </p:cNvPr>
          <p:cNvCxnSpPr>
            <a:cxnSpLocks/>
          </p:cNvCxnSpPr>
          <p:nvPr/>
        </p:nvCxnSpPr>
        <p:spPr>
          <a:xfrm flipH="1">
            <a:off x="6528021" y="2888545"/>
            <a:ext cx="134302" cy="86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046E4B-A4F9-41DB-B696-688D04C837B9}"/>
              </a:ext>
            </a:extLst>
          </p:cNvPr>
          <p:cNvCxnSpPr>
            <a:cxnSpLocks/>
          </p:cNvCxnSpPr>
          <p:nvPr/>
        </p:nvCxnSpPr>
        <p:spPr>
          <a:xfrm flipH="1">
            <a:off x="6595172" y="2915254"/>
            <a:ext cx="499171" cy="83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96E91E-1E72-4CC7-AC85-8E8488601B0D}"/>
              </a:ext>
            </a:extLst>
          </p:cNvPr>
          <p:cNvCxnSpPr/>
          <p:nvPr/>
        </p:nvCxnSpPr>
        <p:spPr>
          <a:xfrm>
            <a:off x="938254" y="1987826"/>
            <a:ext cx="4134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0824FD-2E45-4D0A-86F2-31AF273F0860}"/>
              </a:ext>
            </a:extLst>
          </p:cNvPr>
          <p:cNvSpPr txBox="1"/>
          <p:nvPr/>
        </p:nvSpPr>
        <p:spPr>
          <a:xfrm>
            <a:off x="615428" y="1803160"/>
            <a:ext cx="28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A734A2-5DCE-4D7B-8F56-1E34422FBCC9}"/>
              </a:ext>
            </a:extLst>
          </p:cNvPr>
          <p:cNvCxnSpPr/>
          <p:nvPr/>
        </p:nvCxnSpPr>
        <p:spPr>
          <a:xfrm flipV="1">
            <a:off x="3510968" y="2874984"/>
            <a:ext cx="0" cy="439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A83FF23-73AB-4972-AE7A-99C2094D4EB6}"/>
              </a:ext>
            </a:extLst>
          </p:cNvPr>
          <p:cNvSpPr txBox="1"/>
          <p:nvPr/>
        </p:nvSpPr>
        <p:spPr>
          <a:xfrm>
            <a:off x="3491558" y="3067417"/>
            <a:ext cx="37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A7FE1368-4CBF-4BB2-A102-30834B5CE8F9}"/>
              </a:ext>
            </a:extLst>
          </p:cNvPr>
          <p:cNvSpPr/>
          <p:nvPr/>
        </p:nvSpPr>
        <p:spPr>
          <a:xfrm>
            <a:off x="869857" y="796107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7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7042" y="1009171"/>
            <a:ext cx="9527902" cy="516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1.4 Matrix Multiplication</a:t>
            </a:r>
          </a:p>
          <a:p>
            <a:pPr>
              <a:lnSpc>
                <a:spcPct val="107000"/>
              </a:lnSpc>
            </a:pPr>
            <a:endParaRPr lang="en-US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	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	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=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	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107000"/>
              </a:lnSpc>
            </a:pPr>
            <a:endParaRPr lang="en-US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01*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11*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21*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+a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>
              <a:lnSpc>
                <a:spcPct val="107000"/>
              </a:lnSpc>
            </a:pPr>
            <a:endParaRPr lang="en-US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eft Bracket 2"/>
          <p:cNvSpPr/>
          <p:nvPr/>
        </p:nvSpPr>
        <p:spPr>
          <a:xfrm>
            <a:off x="1447060" y="1890944"/>
            <a:ext cx="45719" cy="967666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ket 3"/>
          <p:cNvSpPr/>
          <p:nvPr/>
        </p:nvSpPr>
        <p:spPr>
          <a:xfrm>
            <a:off x="3295095" y="1868846"/>
            <a:ext cx="45719" cy="967666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ket 4"/>
          <p:cNvSpPr/>
          <p:nvPr/>
        </p:nvSpPr>
        <p:spPr>
          <a:xfrm>
            <a:off x="3060635" y="1890944"/>
            <a:ext cx="64306" cy="967666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ket 5"/>
          <p:cNvSpPr/>
          <p:nvPr/>
        </p:nvSpPr>
        <p:spPr>
          <a:xfrm>
            <a:off x="4848676" y="1859969"/>
            <a:ext cx="64306" cy="967666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1507042" y="3685713"/>
            <a:ext cx="45719" cy="967666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10558498" y="3685713"/>
            <a:ext cx="64306" cy="967666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3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8700" y="1012955"/>
            <a:ext cx="9373418" cy="5185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1.4 Matrix Multiplication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Problem: 	Determine the product of two n x n matrices.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MatrixMultiplication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(A[0..n-1, 0..n-1], B[0..n-1, 0..n-1])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//Multiple two  n-by-n matrices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row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col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B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row x col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the definition-based //algorithm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Two  n-by-n  matrices  A  and  B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Matrix C  =  A*B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 (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← 0  to  n – 1)  do   //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stands for row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for ( j ← 0  to n – 1)  do  //j stands for column.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C[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j] ← 0.0;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for  (k ← 0  to  n – 1)  do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C[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j] ← C[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j] + A[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k]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B[k, j];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row *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jth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column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return C;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93584" y="3613212"/>
            <a:ext cx="2698812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Q: Which one is basic operation?</a:t>
            </a:r>
          </a:p>
        </p:txBody>
      </p:sp>
    </p:spTree>
    <p:extLst>
      <p:ext uri="{BB962C8B-B14F-4D97-AF65-F5344CB8AC3E}">
        <p14:creationId xmlns:p14="http://schemas.microsoft.com/office/powerpoint/2010/main" val="229124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2073" y="339724"/>
                <a:ext cx="9167854" cy="6178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1.4 Matrix Multiplication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Problem: 	Determine the product of two n x n matrices.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 </a:t>
                </a:r>
                <a:r>
                  <a:rPr lang="en-US" sz="1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MatrixMultiplication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(A[0..n-1, 0..n-1], B[0..n-1, 0..n-1])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//Multiple two  n-by-n matrices </a:t>
                </a:r>
                <a:r>
                  <a:rPr lang="en-US" sz="1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1600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row</a:t>
                </a:r>
                <a:r>
                  <a:rPr lang="en-US" sz="16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col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B</a:t>
                </a:r>
                <a:r>
                  <a:rPr lang="en-US" sz="16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row x col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by the definition-based //algorithm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	Two  n-by-n  matrices  A  and  B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	Matrix C  =  A*B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 </a:t>
                </a:r>
                <a:r>
                  <a:rPr lang="en-US" sz="1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← 0  to  n – 1  do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for  j ← 0  to  n - 1  do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C[</a:t>
                </a:r>
                <a:r>
                  <a:rPr lang="en-US" sz="1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j] ← 0.0;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for  k ← 0  to  n – 1  do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C[</a:t>
                </a:r>
                <a:r>
                  <a:rPr lang="en-US" sz="1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j] ← C[</a:t>
                </a:r>
                <a:r>
                  <a:rPr lang="en-US" sz="1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j] </a:t>
                </a:r>
                <a:r>
                  <a:rPr lang="en-US" sz="16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A[</a:t>
                </a:r>
                <a:r>
                  <a:rPr lang="en-US" sz="1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k]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B[k, j];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C</a:t>
                </a:r>
              </a:p>
              <a:p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complexity:</a:t>
                </a:r>
              </a:p>
              <a:p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Basic operation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multiplication instruction in the innermost for loop.</a:t>
                </a:r>
              </a:p>
              <a:p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size:          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rows and columns.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always n passes through the for-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loop, in each pass, there are always n passes through the for-j loop, and in each pass through the for-j loop, there are always n passes through the for-k loop. Because the basic operation is inside the for-k loop,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T(n) = n * n * 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073" y="339724"/>
                <a:ext cx="9167854" cy="6178551"/>
              </a:xfrm>
              <a:prstGeom prst="rect">
                <a:avLst/>
              </a:prstGeom>
              <a:blipFill>
                <a:blip r:embed="rId2"/>
                <a:stretch>
                  <a:fillRect l="-864" t="-691" r="-1330" b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95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3871" y="870789"/>
            <a:ext cx="8884258" cy="547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1.5 Binary Search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Problem:  Determine whether x is in the sorted array A of n keys.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Inputs:	    positive integer n, sorted (nondecreasing order) array of keys A 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indexed from 0 to n – 1, a key K.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   location, the location of key in A (0 if K is not in A).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BinarySearch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(A[0 .. n-1], K)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//Implements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nonrecursive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binary search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An array A[0 .. n-1]  sorted in ascending order and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a search  key  K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An index of the array’s element that is equal to  K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or  -1  if there is no such element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91408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66407" y="691753"/>
                <a:ext cx="9120146" cy="5740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1.5 Binary Search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 </a:t>
                </a:r>
                <a:r>
                  <a:rPr lang="en-US" sz="22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BinarySearch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(A[0 .. n-1], K)</a:t>
                </a: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//Implements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nonrecursive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binary search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	An array A[0 .. n-1]  sorted in ascending order and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a search  key  K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	An index of the array’s element that is equal to  K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or  -1  if there is no such element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← 0;    r ← </a:t>
                </a:r>
                <a:r>
                  <a:rPr lang="en-US" sz="2200" spc="-100" dirty="0">
                    <a:solidFill>
                      <a:srgbClr val="FF0000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- 1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</a:t>
                </a: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while (p ≤ r) do{</a:t>
                </a: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m ← </a:t>
                </a:r>
                <a:r>
                  <a:rPr lang="en-US" sz="2200" spc="-100" baseline="-25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 </a:t>
                </a:r>
                <a:r>
                  <a:rPr lang="en-US" sz="2200" spc="-1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r)/2 </a:t>
                </a:r>
                <a:r>
                  <a:rPr lang="en-US" sz="2200" spc="-100" baseline="-25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x – 1 &lt; 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x; </a:t>
                </a:r>
                <a:endParaRPr lang="en-US" sz="22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if    (K </a:t>
                </a:r>
                <a:r>
                  <a:rPr lang="en-US" sz="2200" spc="-1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A[m]) 	</a:t>
                </a:r>
              </a:p>
              <a:p>
                <a:pPr marL="457200" marR="0" indent="457200">
                  <a:spcBef>
                    <a:spcPts val="0"/>
                  </a:spcBef>
                </a:pP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then  return m;</a:t>
                </a: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else  if  (K &lt; A[m]) 	</a:t>
                </a:r>
              </a:p>
              <a:p>
                <a:pPr marL="457200" marR="0" indent="457200">
                  <a:spcBef>
                    <a:spcPts val="0"/>
                  </a:spcBef>
                </a:pP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then  r ← m – 1;</a:t>
                </a: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else   p ← m + 1; }</a:t>
                </a: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-1;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407" y="691753"/>
                <a:ext cx="9120146" cy="5740033"/>
              </a:xfrm>
              <a:prstGeom prst="rect">
                <a:avLst/>
              </a:prstGeom>
              <a:blipFill>
                <a:blip r:embed="rId2"/>
                <a:stretch>
                  <a:fillRect l="-869" t="-743" b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435513" y="4713620"/>
            <a:ext cx="2867488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Q: Which one is the basic operation?</a:t>
            </a:r>
          </a:p>
        </p:txBody>
      </p:sp>
    </p:spTree>
    <p:extLst>
      <p:ext uri="{BB962C8B-B14F-4D97-AF65-F5344CB8AC3E}">
        <p14:creationId xmlns:p14="http://schemas.microsoft.com/office/powerpoint/2010/main" val="3906716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66407" y="691753"/>
                <a:ext cx="9120146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1.5 Binary Search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BinarySearch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(A[0 .. n-1], K)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//Implements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nonrecursive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binary search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	An array A[0 .. n-1]  sorted in ascending order and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a search  key  K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	An index of the array’s element that is equal to  K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or  -1  if there is no such element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← 0;    r ←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- 1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while   p ≤ r   do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m ← 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 </a:t>
                </a:r>
                <a:r>
                  <a:rPr lang="en-US" sz="2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r) /2 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	// x – 1 &lt; 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x;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if      (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A[m])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45720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  return m;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else  if      (K &lt; A[m]) 	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45720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then  r ← m – 1;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else   p ← m + 1;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 -1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407" y="691753"/>
                <a:ext cx="9120146" cy="5509200"/>
              </a:xfrm>
              <a:prstGeom prst="rect">
                <a:avLst/>
              </a:prstGeom>
              <a:blipFill>
                <a:blip r:embed="rId2"/>
                <a:stretch>
                  <a:fillRect l="-869" t="-774" b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602462" y="3089091"/>
            <a:ext cx="286748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Q: Which one is the basic operation?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13724F-0940-4DB8-8757-F729C12955B1}"/>
              </a:ext>
            </a:extLst>
          </p:cNvPr>
          <p:cNvCxnSpPr/>
          <p:nvPr/>
        </p:nvCxnSpPr>
        <p:spPr>
          <a:xfrm flipV="1">
            <a:off x="6281530" y="5018266"/>
            <a:ext cx="3848432" cy="556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5A0C0C-B44A-4AED-9F45-76E1D4D174F8}"/>
              </a:ext>
            </a:extLst>
          </p:cNvPr>
          <p:cNvCxnSpPr>
            <a:cxnSpLocks/>
          </p:cNvCxnSpPr>
          <p:nvPr/>
        </p:nvCxnSpPr>
        <p:spPr>
          <a:xfrm flipV="1">
            <a:off x="9144000" y="5088835"/>
            <a:ext cx="0" cy="341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BD8ADA-77FA-4933-8C7A-9EA0F6F0204D}"/>
              </a:ext>
            </a:extLst>
          </p:cNvPr>
          <p:cNvCxnSpPr/>
          <p:nvPr/>
        </p:nvCxnSpPr>
        <p:spPr>
          <a:xfrm flipV="1">
            <a:off x="10122011" y="5064981"/>
            <a:ext cx="0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2F8045D-52BB-4B5A-BDF1-B38FC578963F}"/>
              </a:ext>
            </a:extLst>
          </p:cNvPr>
          <p:cNvSpPr txBox="1"/>
          <p:nvPr/>
        </p:nvSpPr>
        <p:spPr>
          <a:xfrm>
            <a:off x="9040633" y="5430741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B793C1-F3F6-4EA2-9867-BCA7D4C81AAA}"/>
              </a:ext>
            </a:extLst>
          </p:cNvPr>
          <p:cNvSpPr txBox="1"/>
          <p:nvPr/>
        </p:nvSpPr>
        <p:spPr>
          <a:xfrm>
            <a:off x="9947082" y="5411988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73E838-3B0C-49D4-8798-8D512BDD460D}"/>
              </a:ext>
            </a:extLst>
          </p:cNvPr>
          <p:cNvCxnSpPr>
            <a:cxnSpLocks/>
          </p:cNvCxnSpPr>
          <p:nvPr/>
        </p:nvCxnSpPr>
        <p:spPr>
          <a:xfrm flipH="1" flipV="1">
            <a:off x="9609150" y="5063195"/>
            <a:ext cx="12874" cy="367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8ED119E-3CE8-4934-BEF2-9E552E1A6A0E}"/>
              </a:ext>
            </a:extLst>
          </p:cNvPr>
          <p:cNvSpPr txBox="1"/>
          <p:nvPr/>
        </p:nvSpPr>
        <p:spPr>
          <a:xfrm>
            <a:off x="9455936" y="5411988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EA16F7-3B96-42D0-9A20-2BFC5023B5F6}"/>
              </a:ext>
            </a:extLst>
          </p:cNvPr>
          <p:cNvSpPr/>
          <p:nvPr/>
        </p:nvSpPr>
        <p:spPr>
          <a:xfrm>
            <a:off x="6281530" y="503715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117F3A9-16D8-4FEF-B80B-0C7B60CE7FE4}"/>
              </a:ext>
            </a:extLst>
          </p:cNvPr>
          <p:cNvSpPr/>
          <p:nvPr/>
        </p:nvSpPr>
        <p:spPr>
          <a:xfrm flipV="1">
            <a:off x="8151983" y="5018266"/>
            <a:ext cx="77608" cy="646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768DBAC-3D81-4DA9-BD3F-BE734D786387}"/>
              </a:ext>
            </a:extLst>
          </p:cNvPr>
          <p:cNvSpPr/>
          <p:nvPr/>
        </p:nvSpPr>
        <p:spPr>
          <a:xfrm flipV="1">
            <a:off x="10049492" y="4985465"/>
            <a:ext cx="77608" cy="646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04FBFF-63CC-4E1E-A4BD-08A8A6CCCCF2}"/>
              </a:ext>
            </a:extLst>
          </p:cNvPr>
          <p:cNvSpPr/>
          <p:nvPr/>
        </p:nvSpPr>
        <p:spPr>
          <a:xfrm flipH="1">
            <a:off x="9106228" y="4985468"/>
            <a:ext cx="72589" cy="974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14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23283" y="673898"/>
                <a:ext cx="8487071" cy="6079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1.5 Binary Search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Problem:	Determine whether x is in the sorted array A of n keys.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Inputs:	positive integer n, sorted (nondecreasing order) array of keys A indexed from 0 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n – 1, a key K.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Outputs: location, the location of key in A (0 if K is not in A).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BinarySearch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(A[0 .. n-1], K)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//Implements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nonrecursive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binary search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Time complexity:	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07000"/>
                  </a:lnSpc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basic operation: the comparator of K = A[m].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07000"/>
                  </a:lnSpc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input size: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n, the number of item in array A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07000"/>
                  </a:lnSpc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recurrence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T(n) = T(</a:t>
                </a:r>
                <a14:m>
                  <m:oMath xmlns:m="http://schemas.openxmlformats.org/officeDocument/2006/math">
                    <m:r>
                      <a:rPr lang="en-US" sz="2800" i="1" baseline="-2500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└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 baseline="-2500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┘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 + O(1), since the size of the search range is n, n/2, n/4, …. </a:t>
                </a:r>
              </a:p>
              <a:p>
                <a:pPr marL="800100" lvl="1" indent="-342900">
                  <a:lnSpc>
                    <a:spcPct val="107000"/>
                  </a:lnSpc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running time of Binary search is O(log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n).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283" y="673898"/>
                <a:ext cx="8487071" cy="6079485"/>
              </a:xfrm>
              <a:prstGeom prst="rect">
                <a:avLst/>
              </a:prstGeom>
              <a:blipFill>
                <a:blip r:embed="rId2"/>
                <a:stretch>
                  <a:fillRect l="-790" t="-602" b="-1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FAB72B0-A89F-41B0-976A-377D639E8030}"/>
              </a:ext>
            </a:extLst>
          </p:cNvPr>
          <p:cNvSpPr/>
          <p:nvPr/>
        </p:nvSpPr>
        <p:spPr>
          <a:xfrm>
            <a:off x="489283" y="5095987"/>
            <a:ext cx="657865" cy="318224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smiley face images">
            <a:extLst>
              <a:ext uri="{FF2B5EF4-FFF2-40B4-BE49-F238E27FC236}">
                <a16:creationId xmlns:a16="http://schemas.microsoft.com/office/drawing/2014/main" id="{B75B4EF2-B9FA-4394-81E1-1ABCF5596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107">
            <a:off x="528103" y="4982943"/>
            <a:ext cx="614142" cy="44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3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02F002-A2CC-4C50-A2AB-16FE65DFE66A}"/>
              </a:ext>
            </a:extLst>
          </p:cNvPr>
          <p:cNvSpPr txBox="1"/>
          <p:nvPr/>
        </p:nvSpPr>
        <p:spPr>
          <a:xfrm>
            <a:off x="3248297" y="3004457"/>
            <a:ext cx="5895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Algorithm Analysis Framework </a:t>
            </a:r>
            <a:r>
              <a:rPr lang="en-US" sz="2800" dirty="0"/>
              <a:t>with Examples</a:t>
            </a:r>
          </a:p>
        </p:txBody>
      </p:sp>
    </p:spTree>
    <p:extLst>
      <p:ext uri="{BB962C8B-B14F-4D97-AF65-F5344CB8AC3E}">
        <p14:creationId xmlns:p14="http://schemas.microsoft.com/office/powerpoint/2010/main" val="1245255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6242" y="0"/>
                <a:ext cx="9900311" cy="6849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1.6  nth Fibonacci Term (Recursive)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Problem:	Determine the nth term in the Fibonacci sequence.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Inputs:		a nonnegative integer n.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Outputs:	fib1, the nth term of the Fibonacci sequence.</a:t>
                </a:r>
              </a:p>
              <a:p>
                <a:pPr marL="457200" marR="0"/>
                <a:r>
                  <a:rPr lang="en-US" sz="2200" b="1" spc="-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</a:t>
                </a:r>
                <a:r>
                  <a:rPr lang="en-US" sz="2200" b="1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fib1(</a:t>
                </a:r>
                <a:r>
                  <a:rPr lang="en-US" sz="2200" b="1" spc="-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</a:t>
                </a:r>
                <a:r>
                  <a:rPr lang="en-US" sz="2200" b="1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n)</a:t>
                </a:r>
              </a:p>
              <a:p>
                <a:pPr marL="457200" marR="0"/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	if     (n &lt;= 1) </a:t>
                </a:r>
              </a:p>
              <a:p>
                <a:pPr marL="457200" marR="0" indent="457200"/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	return n;</a:t>
                </a:r>
              </a:p>
              <a:p>
                <a:pPr marL="457200" marR="0"/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else </a:t>
                </a:r>
              </a:p>
              <a:p>
                <a:pPr marL="457200" marR="0"/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return fib1(n-1) </a:t>
                </a:r>
                <a:r>
                  <a:rPr lang="en-US" sz="2200" b="1" spc="-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fib1(n-2);</a:t>
                </a:r>
              </a:p>
              <a:p>
                <a:pPr marL="457200" marR="0"/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}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Time Complexity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basic operation:  use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in the fib1(n-1) + fib1(n-2);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input size: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value (magnitude) of n, the position in the Fibonacci sequence to be computed. 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 number of bits required to represent the integer n is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⌊log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2​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n⌋+1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Time Complexity for the fib1:  T(n) = T(n-1) + T(n-2) + 1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 Complexity: O(n)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space complexity is determined by the maximum depth of the recursion call stack, which is n in the worst case. Therefore, the space complexity is O(n)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242" y="0"/>
                <a:ext cx="9900311" cy="6849760"/>
              </a:xfrm>
              <a:prstGeom prst="rect">
                <a:avLst/>
              </a:prstGeom>
              <a:blipFill>
                <a:blip r:embed="rId2"/>
                <a:stretch>
                  <a:fillRect l="-800" t="-623" r="-246" b="-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715371" y="2122524"/>
            <a:ext cx="2494625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Fibonacci numbers:</a:t>
            </a:r>
          </a:p>
          <a:p>
            <a:r>
              <a:rPr lang="en-US" dirty="0"/>
              <a:t>0  1  1  2  3  5   8   13 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574E94-DDED-4355-90AF-CB552985ADB1}"/>
                  </a:ext>
                </a:extLst>
              </p:cNvPr>
              <p:cNvSpPr/>
              <p:nvPr/>
            </p:nvSpPr>
            <p:spPr>
              <a:xfrm>
                <a:off x="6902441" y="2947415"/>
                <a:ext cx="3307555" cy="64633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= T(n-1) + T(n-2) + 1, 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T(0) = T(1) = 1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574E94-DDED-4355-90AF-CB552985A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441" y="2947415"/>
                <a:ext cx="3307555" cy="646331"/>
              </a:xfrm>
              <a:prstGeom prst="rect">
                <a:avLst/>
              </a:prstGeom>
              <a:blipFill>
                <a:blip r:embed="rId3"/>
                <a:stretch>
                  <a:fillRect l="-1284" t="-3670" b="-1100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591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5519" y="595414"/>
            <a:ext cx="9144000" cy="5966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1.7  nth Fibonacci Term (Iterative)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Problem:	Determine the nth term in the Fibonacci sequence.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Inputs:		a nonnegative integer n.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	fib2, the nth term of the Fibonacci sequence.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0" algn="l"/>
              </a:tabLst>
            </a:pPr>
            <a:r>
              <a:rPr lang="en-US" sz="2200" b="1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2200" b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fib2(</a:t>
            </a:r>
            <a:r>
              <a:rPr lang="en-US" sz="2200" b="1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2200" b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n)</a:t>
            </a:r>
          </a:p>
          <a:p>
            <a:pPr marL="457200" marR="0">
              <a:spcBef>
                <a:spcPts val="0"/>
              </a:spcBef>
              <a:tabLst>
                <a:tab pos="0" algn="l"/>
              </a:tabLs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</a:p>
          <a:p>
            <a:pPr marL="457200" marR="0">
              <a:spcBef>
                <a:spcPts val="0"/>
              </a:spcBef>
              <a:tabLst>
                <a:tab pos="0" algn="l"/>
              </a:tabLs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index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spcBef>
                <a:spcPts val="0"/>
              </a:spcBef>
              <a:tabLst>
                <a:tab pos="0" algn="l"/>
              </a:tabLs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f[0 .. n];</a:t>
            </a:r>
          </a:p>
          <a:p>
            <a:pPr marL="914400" marR="0">
              <a:spcBef>
                <a:spcPts val="0"/>
              </a:spcBef>
              <a:tabLst>
                <a:tab pos="0" algn="l"/>
              </a:tabLs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f[0] = 0;</a:t>
            </a:r>
          </a:p>
          <a:p>
            <a:pPr marL="914400" marR="0">
              <a:spcBef>
                <a:spcPts val="0"/>
              </a:spcBef>
              <a:tabLst>
                <a:tab pos="0" algn="l"/>
              </a:tabLst>
            </a:pPr>
            <a:r>
              <a:rPr lang="en-US" sz="2200" strike="sngStrike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(n &gt; 0) {//do not need it.</a:t>
            </a:r>
          </a:p>
          <a:p>
            <a:pPr marL="914400" marR="0">
              <a:spcBef>
                <a:spcPts val="0"/>
              </a:spcBef>
              <a:tabLst>
                <a:tab pos="0" algn="l"/>
              </a:tabLs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f[1] = 1;</a:t>
            </a:r>
          </a:p>
          <a:p>
            <a:pPr marL="914400" marR="0">
              <a:spcBef>
                <a:spcPts val="0"/>
              </a:spcBef>
              <a:tabLst>
                <a:tab pos="0" algn="l"/>
              </a:tabLst>
            </a:pP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(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2; 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&lt;= n; 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++){ </a:t>
            </a:r>
          </a:p>
          <a:p>
            <a:pPr marL="914400" marR="0">
              <a:spcBef>
                <a:spcPts val="0"/>
              </a:spcBef>
              <a:tabLst>
                <a:tab pos="0" algn="l"/>
              </a:tabLst>
            </a:pP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f[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= f[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– 1] </a:t>
            </a:r>
            <a:r>
              <a:rPr lang="en-US" sz="2200" b="1" spc="-100" dirty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f[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- 2];}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//end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forLoop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tabLst>
                <a:tab pos="0" algn="l"/>
              </a:tabLst>
            </a:pPr>
            <a:r>
              <a:rPr lang="en-US" sz="2200" strike="sngStrike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 </a:t>
            </a:r>
            <a:r>
              <a:rPr lang="en-US" sz="2200" strike="sngStrike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//end of if //do not need it.</a:t>
            </a:r>
          </a:p>
          <a:p>
            <a:pPr marL="914400" marR="0">
              <a:spcBef>
                <a:spcPts val="0"/>
              </a:spcBef>
              <a:tabLst>
                <a:tab pos="0" algn="l"/>
              </a:tabLs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 f[n];</a:t>
            </a:r>
          </a:p>
          <a:p>
            <a:pPr marL="457200" marR="0">
              <a:spcBef>
                <a:spcPts val="0"/>
              </a:spcBef>
              <a:tabLst>
                <a:tab pos="0" algn="l"/>
              </a:tabLs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C88C771-ABAA-4EFC-B48C-5004A01A4CF9}"/>
              </a:ext>
            </a:extLst>
          </p:cNvPr>
          <p:cNvSpPr/>
          <p:nvPr/>
        </p:nvSpPr>
        <p:spPr>
          <a:xfrm>
            <a:off x="738775" y="4066177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42351BCC-D1BA-412B-950A-852894EB59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2125" y="4066177"/>
            <a:ext cx="415290" cy="389433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473155-2723-4ECB-B88B-6F2A458CF74C}"/>
              </a:ext>
            </a:extLst>
          </p:cNvPr>
          <p:cNvSpPr/>
          <p:nvPr/>
        </p:nvSpPr>
        <p:spPr>
          <a:xfrm>
            <a:off x="5012209" y="2343526"/>
            <a:ext cx="6307666" cy="17226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basic operation: 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+ in the f[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= f[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1] + f[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- 2]; 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input size:  the value (magnitude) of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</a:p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Complexity is O(n) if each iteration performs a constant amount of work O(1). </a:t>
            </a:r>
          </a:p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Complexity is O(n).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6044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2460" y="154962"/>
            <a:ext cx="8261319" cy="6910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1.7  nth Fibonacci Term (Iterative)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Problem:	Determine the nth term in the Fibonacci sequence.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Inputs:	a nonnegative integer n.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	fib2, the nth term of the Fibonacci sequence.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0" algn="l"/>
              </a:tabLst>
            </a:pP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fib2(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n);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complexity: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basic operation: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+ in the f[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= f[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1] + f[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- 2]; 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input size: the value (magnitude) of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n, the position in the Fibonacci sequence to be computed. The number of bits required to represent n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⌊log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n⌋+1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computer steps used by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fib2 is linear in n.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O(n)  </a:t>
            </a:r>
            <a:endParaRPr lang="en-US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inner loop consists of a single computer step and is executed n -1 times. </a:t>
            </a:r>
          </a:p>
          <a:p>
            <a:pPr marL="1714500" lvl="3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for executing the basic operation is O(n).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Thus T(n) = O(n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exponential, we are down to polynomial O(n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high breakthrough in running time.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71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4E91A1-48AD-42A3-9D84-1F073DC56CEB}"/>
              </a:ext>
            </a:extLst>
          </p:cNvPr>
          <p:cNvSpPr/>
          <p:nvPr/>
        </p:nvSpPr>
        <p:spPr>
          <a:xfrm>
            <a:off x="3152503" y="3206876"/>
            <a:ext cx="4972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Compute Fibonacci Numbers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9711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4851" y="113931"/>
            <a:ext cx="9076888" cy="6661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Khwarizmi’s work could not have gained a foothold in the West were it not for the efforts of one man: the 13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century Italian Mathematician Leonardo Fibonacci, who used the positional system to develop his famous sequence of numbers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0, 1, 1, 2, 3, 5, 8, 13, 21, 34, …,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is the sum of its two immediate predecessors. 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ormally, the Fibonacci numbers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are generated by the simple rule:</a:t>
            </a:r>
            <a:endParaRPr lang="en-US" sz="2200" dirty="0">
              <a:solidFill>
                <a:srgbClr val="0000FF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solidFill>
                <a:srgbClr val="0000FF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F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 F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n-2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if n &gt; 1</a:t>
            </a:r>
            <a:endParaRPr lang="en-US" sz="2200" dirty="0">
              <a:solidFill>
                <a:srgbClr val="0000FF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 	  1	             if n = 1</a:t>
            </a:r>
            <a:endParaRPr lang="en-US" sz="2200" dirty="0">
              <a:solidFill>
                <a:srgbClr val="0000FF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0		if n = 0.</a:t>
            </a:r>
            <a:endParaRPr lang="en-US" sz="2200" dirty="0">
              <a:solidFill>
                <a:srgbClr val="0000FF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other sequence of numbers has been studied as extensively, or applied to more fields: biology, demography, art, architecture, music, to name just a few.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Fibonacci numbers and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powers of 2 are computer science’s favorite sequence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4106609" y="3876119"/>
            <a:ext cx="154998" cy="913995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55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5421" y="987815"/>
            <a:ext cx="8841997" cy="5600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Fibonacci numbers grow almost as fast as the powers of 2: 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over a million (1,346,269), and 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98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already 21 digits long, and so is </a:t>
            </a:r>
            <a:r>
              <a:rPr lang="en-US" sz="2000" dirty="0">
                <a:solidFill>
                  <a:srgbClr val="3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solidFill>
                  <a:srgbClr val="3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general, 	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≈ 2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0.694n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endParaRPr lang="en-US" sz="2400" dirty="0"/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400" dirty="0">
                <a:solidFill>
                  <a:srgbClr val="3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precise value of F</a:t>
            </a:r>
            <a:r>
              <a:rPr lang="en-US" sz="2400" baseline="-25000" dirty="0">
                <a:solidFill>
                  <a:srgbClr val="3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400" dirty="0">
                <a:solidFill>
                  <a:srgbClr val="3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F</a:t>
            </a:r>
            <a:r>
              <a:rPr lang="en-US" sz="2400" baseline="-25000" dirty="0">
                <a:solidFill>
                  <a:srgbClr val="3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2400" dirty="0">
                <a:solidFill>
                  <a:srgbClr val="3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61963" indent="-46196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an algorithm for computing the nth Fibonacci number.</a:t>
            </a:r>
          </a:p>
          <a:p>
            <a:pPr>
              <a:lnSpc>
                <a:spcPct val="107000"/>
              </a:lnSpc>
            </a:pPr>
            <a:endParaRPr lang="en-US" sz="22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pPr>
              <a:lnSpc>
                <a:spcPct val="107000"/>
              </a:lnSpc>
            </a:pPr>
            <a:endParaRPr lang="en-US" sz="22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200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2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200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2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200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26" y="3849189"/>
            <a:ext cx="4331785" cy="2490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469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6448" y="943170"/>
            <a:ext cx="9362114" cy="5245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i="1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 exponential algorithm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algorithm for implementing the recursive definition of 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function   fib1(n)</a:t>
            </a:r>
            <a:endParaRPr lang="en-US" sz="22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n = 0 then return 0;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n = 1 then return 1;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return fib1(n-1) + fib1(n-2);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Whenever we have an algorithm, there are three questions we always ask about it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it correct?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much time does it take, as a function of n?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can we do better?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6213" y="2507535"/>
            <a:ext cx="3997865" cy="19697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R="0"/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  fib1(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n)</a:t>
            </a:r>
          </a:p>
          <a:p>
            <a:pPr marR="0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if     	((n = 0) || (n = 1))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then 	return n;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else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return fib1(n-1) + fib1(n-2);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BDB71-D24C-2586-5FDF-09424A5E5A0A}"/>
              </a:ext>
            </a:extLst>
          </p:cNvPr>
          <p:cNvSpPr txBox="1"/>
          <p:nvPr/>
        </p:nvSpPr>
        <p:spPr>
          <a:xfrm>
            <a:off x="6916213" y="623596"/>
            <a:ext cx="3605486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F</a:t>
            </a:r>
            <a:r>
              <a:rPr lang="en-US" sz="18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 F</a:t>
            </a:r>
            <a:r>
              <a:rPr lang="en-US" sz="18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n-2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if n &gt; 1</a:t>
            </a:r>
            <a:endParaRPr lang="en-US" sz="18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8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 	  1	         if n = 1</a:t>
            </a:r>
            <a:endParaRPr lang="en-US" sz="18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n = 0.</a:t>
            </a:r>
            <a:endParaRPr lang="en-US" sz="18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B902B7A0-9530-D0EC-D16C-8B1E517734C2}"/>
              </a:ext>
            </a:extLst>
          </p:cNvPr>
          <p:cNvSpPr/>
          <p:nvPr/>
        </p:nvSpPr>
        <p:spPr>
          <a:xfrm>
            <a:off x="7731077" y="623596"/>
            <a:ext cx="154998" cy="913995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9F4A5-4479-4968-951F-1DCD639F5375}"/>
              </a:ext>
            </a:extLst>
          </p:cNvPr>
          <p:cNvSpPr txBox="1"/>
          <p:nvPr/>
        </p:nvSpPr>
        <p:spPr>
          <a:xfrm>
            <a:off x="224589" y="1859339"/>
            <a:ext cx="1435769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Comment: it requires roughly 20 seconds to compute fib(46) on my pc. Take longer waiting time to compute fib(48). </a:t>
            </a:r>
          </a:p>
        </p:txBody>
      </p:sp>
    </p:spTree>
    <p:extLst>
      <p:ext uri="{BB962C8B-B14F-4D97-AF65-F5344CB8AC3E}">
        <p14:creationId xmlns:p14="http://schemas.microsoft.com/office/powerpoint/2010/main" val="3503546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2214" y="1464808"/>
            <a:ext cx="83667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three questions we always ask about an algorithm: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it correct?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much time does it take, as a function of n?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can we do better?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200" i="1" dirty="0">
                <a:solidFill>
                  <a:srgbClr val="3404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question</a:t>
            </a:r>
            <a:r>
              <a:rPr lang="en-US" sz="2200" dirty="0">
                <a:solidFill>
                  <a:srgbClr val="3404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moot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as t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algorithm is precisely Fibonacci’s definition on F</a:t>
            </a:r>
            <a:r>
              <a:rPr lang="en-US" sz="2200" baseline="-25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</a:t>
            </a:r>
            <a:r>
              <a:rPr lang="en-US" sz="2200" i="1" dirty="0">
                <a:solidFill>
                  <a:srgbClr val="3404B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question</a:t>
            </a:r>
            <a:r>
              <a:rPr lang="en-US" sz="2200" dirty="0">
                <a:solidFill>
                  <a:srgbClr val="3404B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algorithm is 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extremely inefficient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919163" lvl="1" indent="-46196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use this algorithm to compute fib1(5). </a:t>
            </a:r>
          </a:p>
          <a:p>
            <a:pPr marL="1376363" lvl="2" indent="-46196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1.1 gives the recursion tree corresponding to the algorithm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int fib1(n)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computing the fifth Fibonacci term.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8D0FCD4-D2CC-4F2A-9B43-7C399E01627F}"/>
              </a:ext>
            </a:extLst>
          </p:cNvPr>
          <p:cNvSpPr/>
          <p:nvPr/>
        </p:nvSpPr>
        <p:spPr>
          <a:xfrm>
            <a:off x="614488" y="2423808"/>
            <a:ext cx="413122" cy="241015"/>
          </a:xfrm>
          <a:prstGeom prst="cloudCallout">
            <a:avLst>
              <a:gd name="adj1" fmla="val 45483"/>
              <a:gd name="adj2" fmla="val 1570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CCD70178-E258-4D8B-AD22-C47B8EA85F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488" y="2224548"/>
            <a:ext cx="413123" cy="40200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971C2-7B0A-B797-263C-D49295FB654C}"/>
              </a:ext>
            </a:extLst>
          </p:cNvPr>
          <p:cNvSpPr txBox="1"/>
          <p:nvPr/>
        </p:nvSpPr>
        <p:spPr>
          <a:xfrm>
            <a:off x="3227602" y="6358455"/>
            <a:ext cx="573167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Of no practical importance; irrelevant; arguable; moot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8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8"/>
          <p:cNvSpPr txBox="1">
            <a:spLocks noChangeArrowheads="1"/>
          </p:cNvSpPr>
          <p:nvPr/>
        </p:nvSpPr>
        <p:spPr bwMode="auto">
          <a:xfrm>
            <a:off x="6573023" y="1105041"/>
            <a:ext cx="760413" cy="37623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fib1(5)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119"/>
          <p:cNvSpPr txBox="1">
            <a:spLocks noChangeArrowheads="1"/>
          </p:cNvSpPr>
          <p:nvPr/>
        </p:nvSpPr>
        <p:spPr bwMode="auto">
          <a:xfrm>
            <a:off x="4998824" y="2152369"/>
            <a:ext cx="760412" cy="3683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fib1(3)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120"/>
          <p:cNvSpPr txBox="1">
            <a:spLocks noChangeArrowheads="1"/>
          </p:cNvSpPr>
          <p:nvPr/>
        </p:nvSpPr>
        <p:spPr bwMode="auto">
          <a:xfrm>
            <a:off x="8128641" y="2160136"/>
            <a:ext cx="760413" cy="3683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fib1(4)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21"/>
          <p:cNvSpPr txBox="1">
            <a:spLocks noChangeArrowheads="1"/>
          </p:cNvSpPr>
          <p:nvPr/>
        </p:nvSpPr>
        <p:spPr bwMode="auto">
          <a:xfrm>
            <a:off x="4540323" y="3369764"/>
            <a:ext cx="760412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fib1(1)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5564591" y="3383199"/>
            <a:ext cx="760412" cy="3683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fib1(2)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123"/>
          <p:cNvSpPr txBox="1">
            <a:spLocks noChangeArrowheads="1"/>
          </p:cNvSpPr>
          <p:nvPr/>
        </p:nvSpPr>
        <p:spPr bwMode="auto">
          <a:xfrm>
            <a:off x="5154618" y="4723366"/>
            <a:ext cx="760413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fib1(0)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127"/>
          <p:cNvSpPr txBox="1">
            <a:spLocks noChangeArrowheads="1"/>
          </p:cNvSpPr>
          <p:nvPr/>
        </p:nvSpPr>
        <p:spPr bwMode="auto">
          <a:xfrm>
            <a:off x="7368228" y="3414802"/>
            <a:ext cx="760413" cy="3683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fib1(2)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320"/>
          <p:cNvSpPr txBox="1">
            <a:spLocks noChangeArrowheads="1"/>
          </p:cNvSpPr>
          <p:nvPr/>
        </p:nvSpPr>
        <p:spPr bwMode="auto">
          <a:xfrm>
            <a:off x="8981826" y="3366589"/>
            <a:ext cx="760413" cy="3683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fib1(3)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321"/>
          <p:cNvSpPr txBox="1">
            <a:spLocks noChangeArrowheads="1"/>
          </p:cNvSpPr>
          <p:nvPr/>
        </p:nvSpPr>
        <p:spPr bwMode="auto">
          <a:xfrm>
            <a:off x="6054096" y="4711519"/>
            <a:ext cx="760412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fib1(1)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324"/>
          <p:cNvSpPr txBox="1">
            <a:spLocks noChangeArrowheads="1"/>
          </p:cNvSpPr>
          <p:nvPr/>
        </p:nvSpPr>
        <p:spPr bwMode="auto">
          <a:xfrm>
            <a:off x="6917220" y="4723366"/>
            <a:ext cx="760412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fib1(0)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325"/>
          <p:cNvSpPr txBox="1">
            <a:spLocks noChangeArrowheads="1"/>
          </p:cNvSpPr>
          <p:nvPr/>
        </p:nvSpPr>
        <p:spPr bwMode="auto">
          <a:xfrm>
            <a:off x="7783360" y="4723366"/>
            <a:ext cx="760413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fib1(1)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327"/>
          <p:cNvSpPr txBox="1">
            <a:spLocks noChangeArrowheads="1"/>
          </p:cNvSpPr>
          <p:nvPr/>
        </p:nvSpPr>
        <p:spPr bwMode="auto">
          <a:xfrm>
            <a:off x="8596636" y="4723366"/>
            <a:ext cx="760412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fib1(1)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328"/>
          <p:cNvSpPr txBox="1">
            <a:spLocks noChangeArrowheads="1"/>
          </p:cNvSpPr>
          <p:nvPr/>
        </p:nvSpPr>
        <p:spPr bwMode="auto">
          <a:xfrm>
            <a:off x="9520233" y="4723366"/>
            <a:ext cx="760413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C0000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fib1(2)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330"/>
          <p:cNvSpPr txBox="1">
            <a:spLocks noChangeArrowheads="1"/>
          </p:cNvSpPr>
          <p:nvPr/>
        </p:nvSpPr>
        <p:spPr bwMode="auto">
          <a:xfrm>
            <a:off x="9082094" y="5996124"/>
            <a:ext cx="760413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fib1(0)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331"/>
          <p:cNvSpPr txBox="1">
            <a:spLocks noChangeArrowheads="1"/>
          </p:cNvSpPr>
          <p:nvPr/>
        </p:nvSpPr>
        <p:spPr bwMode="auto">
          <a:xfrm>
            <a:off x="9965378" y="6018984"/>
            <a:ext cx="760413" cy="3619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fib1(1)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451640" y="1492069"/>
            <a:ext cx="1520825" cy="6762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80085" y="1500324"/>
            <a:ext cx="1606550" cy="66802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86635" y="2522039"/>
            <a:ext cx="760095" cy="82931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25905" y="2514419"/>
            <a:ext cx="744855" cy="8832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929035" y="2514419"/>
            <a:ext cx="490855" cy="8451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19890" y="2537279"/>
            <a:ext cx="553720" cy="83693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482120" y="3735524"/>
            <a:ext cx="461010" cy="97599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58370" y="3743779"/>
            <a:ext cx="436880" cy="9906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288060" y="3774894"/>
            <a:ext cx="529590" cy="9525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993670" y="3728539"/>
            <a:ext cx="360045" cy="9988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462300" y="5066484"/>
            <a:ext cx="459740" cy="9296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922040" y="5066484"/>
            <a:ext cx="423545" cy="9525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353715" y="3743779"/>
            <a:ext cx="584835" cy="10064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824635" y="3774894"/>
            <a:ext cx="391795" cy="9525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793047" y="5479582"/>
            <a:ext cx="57158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1.1  The recursion tree corresponding to algorithm  when computing fib1(5).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3ABC6C-85FF-4443-9E44-EE8A2B0EE75B}"/>
              </a:ext>
            </a:extLst>
          </p:cNvPr>
          <p:cNvSpPr/>
          <p:nvPr/>
        </p:nvSpPr>
        <p:spPr>
          <a:xfrm>
            <a:off x="1166921" y="1990144"/>
            <a:ext cx="2985508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the tree shows, </a:t>
            </a:r>
            <a:r>
              <a:rPr lang="en-US" sz="2200" dirty="0">
                <a:solidFill>
                  <a:srgbClr val="3404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algorithm </a:t>
            </a:r>
            <a:r>
              <a:rPr lang="en-US" sz="2200" dirty="0">
                <a:solidFill>
                  <a:srgbClr val="3404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 fib1(n)  </a:t>
            </a:r>
            <a:r>
              <a:rPr lang="en-US" sz="2200" dirty="0">
                <a:solidFill>
                  <a:srgbClr val="3404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inefficient because values are computed repeatedly.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fib1(2) is computed three times.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B0586A75-231C-49A6-926E-43601ED0B3A5}"/>
              </a:ext>
            </a:extLst>
          </p:cNvPr>
          <p:cNvSpPr/>
          <p:nvPr/>
        </p:nvSpPr>
        <p:spPr>
          <a:xfrm>
            <a:off x="8144516" y="3227059"/>
            <a:ext cx="203121" cy="24197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8C2FCE52-DE81-4F27-B9F4-455109E90FFB}"/>
              </a:ext>
            </a:extLst>
          </p:cNvPr>
          <p:cNvSpPr/>
          <p:nvPr/>
        </p:nvSpPr>
        <p:spPr>
          <a:xfrm>
            <a:off x="10280646" y="4459885"/>
            <a:ext cx="203121" cy="24197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5B5FD1C9-9C9B-42B6-BC96-64E99A3D6532}"/>
              </a:ext>
            </a:extLst>
          </p:cNvPr>
          <p:cNvSpPr/>
          <p:nvPr/>
        </p:nvSpPr>
        <p:spPr>
          <a:xfrm>
            <a:off x="6343960" y="3161981"/>
            <a:ext cx="203121" cy="24197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66921" y="1024722"/>
            <a:ext cx="3096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fib(n) = fib1(n-1) + fib1(n-2);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C5CD49-E9A2-610A-5BDD-50B2F603BEFE}"/>
              </a:ext>
            </a:extLst>
          </p:cNvPr>
          <p:cNvSpPr txBox="1"/>
          <p:nvPr/>
        </p:nvSpPr>
        <p:spPr>
          <a:xfrm>
            <a:off x="5174462" y="483805"/>
            <a:ext cx="304196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fib(n) = 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fib1(n-1) + fib1(n-2);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A4800E-859C-3EAD-5C5D-1A59263A4D1C}"/>
              </a:ext>
            </a:extLst>
          </p:cNvPr>
          <p:cNvSpPr txBox="1"/>
          <p:nvPr/>
        </p:nvSpPr>
        <p:spPr>
          <a:xfrm>
            <a:off x="4565725" y="3933999"/>
            <a:ext cx="252381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fib(2) = 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fib1(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3FCFFD-CD68-A9DE-6BFE-060510013AF1}"/>
              </a:ext>
            </a:extLst>
          </p:cNvPr>
          <p:cNvSpPr txBox="1"/>
          <p:nvPr/>
        </p:nvSpPr>
        <p:spPr>
          <a:xfrm>
            <a:off x="4375940" y="2672634"/>
            <a:ext cx="252381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fib(3) = 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fib1(1) + fib1(2);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3E489C-6A10-7B7B-BC77-34C197A464CB}"/>
              </a:ext>
            </a:extLst>
          </p:cNvPr>
          <p:cNvSpPr txBox="1"/>
          <p:nvPr/>
        </p:nvSpPr>
        <p:spPr>
          <a:xfrm>
            <a:off x="7334727" y="2713922"/>
            <a:ext cx="252381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fib(4) = 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fib1(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8C4585E-1B87-110E-C745-40D073AE07D7}"/>
              </a:ext>
            </a:extLst>
          </p:cNvPr>
          <p:cNvSpPr txBox="1"/>
          <p:nvPr/>
        </p:nvSpPr>
        <p:spPr>
          <a:xfrm>
            <a:off x="5820207" y="1437525"/>
            <a:ext cx="252381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fib(5) = 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fib1(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E1B037-85A6-88E1-53B3-4DACE54A163B}"/>
              </a:ext>
            </a:extLst>
          </p:cNvPr>
          <p:cNvSpPr txBox="1"/>
          <p:nvPr/>
        </p:nvSpPr>
        <p:spPr>
          <a:xfrm>
            <a:off x="316152" y="6195956"/>
            <a:ext cx="438054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fib ( 45 ) is 1134903170. 10 sec.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fib ( 46 ) is 1836311903.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1 sec.</a:t>
            </a:r>
            <a:endParaRPr lang="en-US" dirty="0"/>
          </a:p>
        </p:txBody>
      </p:sp>
      <p:sp>
        <p:nvSpPr>
          <p:cNvPr id="39" name="Text Box 118">
            <a:extLst>
              <a:ext uri="{FF2B5EF4-FFF2-40B4-BE49-F238E27FC236}">
                <a16:creationId xmlns:a16="http://schemas.microsoft.com/office/drawing/2014/main" id="{6334C7A5-5E45-7EC7-F050-58F6D89D5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1003" y="410307"/>
            <a:ext cx="760413" cy="37623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fib1(6)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4F9DE4E-AA20-7D77-56ED-4CB5C3A8F4EE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6932475" y="786544"/>
            <a:ext cx="2358735" cy="21102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60BD493-32E8-B361-E0A0-DFAAEAC79F84}"/>
              </a:ext>
            </a:extLst>
          </p:cNvPr>
          <p:cNvCxnSpPr>
            <a:cxnSpLocks/>
            <a:stCxn id="39" idx="2"/>
            <a:endCxn id="49" idx="0"/>
          </p:cNvCxnSpPr>
          <p:nvPr/>
        </p:nvCxnSpPr>
        <p:spPr>
          <a:xfrm>
            <a:off x="9291210" y="786544"/>
            <a:ext cx="1215899" cy="32523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 Box 120">
            <a:extLst>
              <a:ext uri="{FF2B5EF4-FFF2-40B4-BE49-F238E27FC236}">
                <a16:creationId xmlns:a16="http://schemas.microsoft.com/office/drawing/2014/main" id="{70FE4D0F-672E-0EA7-EFA7-903EEEBC2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6902" y="1111783"/>
            <a:ext cx="760413" cy="3683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fib1(4)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ED71DD8-4D69-5230-E847-7616114DF741}"/>
              </a:ext>
            </a:extLst>
          </p:cNvPr>
          <p:cNvCxnSpPr/>
          <p:nvPr/>
        </p:nvCxnSpPr>
        <p:spPr>
          <a:xfrm flipH="1">
            <a:off x="9742477" y="1476410"/>
            <a:ext cx="744855" cy="8832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495DC14-EAF9-C431-F7A1-2E1CFBC8B652}"/>
              </a:ext>
            </a:extLst>
          </p:cNvPr>
          <p:cNvCxnSpPr/>
          <p:nvPr/>
        </p:nvCxnSpPr>
        <p:spPr>
          <a:xfrm>
            <a:off x="10508512" y="1492069"/>
            <a:ext cx="760095" cy="82931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890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0729" y="1003019"/>
            <a:ext cx="8523215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0" algn="l"/>
              </a:tabLst>
            </a:pPr>
            <a:r>
              <a:rPr lang="en-US" sz="2400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 inefficient is this algorithm?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shown in Figure 1.1,  the algorithm fib1(n) for 0 ≤ n ≤ 9 computes the following number of terms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235313"/>
              </p:ext>
            </p:extLst>
          </p:nvPr>
        </p:nvGraphicFramePr>
        <p:xfrm>
          <a:off x="1650729" y="2423808"/>
          <a:ext cx="2857499" cy="4260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5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037">
                  <a:extLst>
                    <a:ext uri="{9D8B030D-6E8A-4147-A177-3AD203B41FA5}">
                      <a16:colId xmlns:a16="http://schemas.microsoft.com/office/drawing/2014/main" val="1279841687"/>
                    </a:ext>
                  </a:extLst>
                </a:gridCol>
                <a:gridCol w="140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F(n)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Terms Computed, T(n)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2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3927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91719" y="2235946"/>
            <a:ext cx="605405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six values can be obtained by counting the nodes in the subtree rooted at fib1(n) for 0 ≤ n ≤ 5.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terms for fib1(6) is the sum of the nodes in the trees rooted at fib1(5) and fib1(4) plus the one node at the root.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terms for fib1(7) and fib1(8) are 41, and 67, respectively; and so forth.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not simple to use a mathematical expression (or, a formula) to describe these numbers </a:t>
            </a:r>
            <a:r>
              <a:rPr lang="en-US" sz="22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1, 3, 5, 9, 15, 25, 41, 67, 109, 177, 287, 465, 753, ….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general, T(n) &gt;  T(n-1) + T(n-2) by one.</a:t>
            </a:r>
            <a:endParaRPr lang="en-US" sz="2200" dirty="0">
              <a:solidFill>
                <a:srgbClr val="0000FF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BEAC510-9859-409B-825B-3D7C514EEC49}"/>
              </a:ext>
            </a:extLst>
          </p:cNvPr>
          <p:cNvSpPr/>
          <p:nvPr/>
        </p:nvSpPr>
        <p:spPr>
          <a:xfrm>
            <a:off x="614488" y="2423808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78FCAD17-6A56-4109-AE16-7A8C865547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97" y="2423808"/>
            <a:ext cx="474083" cy="42612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124990" y="1033006"/>
            <a:ext cx="3096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fib(n) = fib1(n-1) + fib1(n-2);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5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8468" y="1529858"/>
            <a:ext cx="8691155" cy="41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The Analysis Framework:  Analyzing an Algorithm: </a:t>
            </a:r>
          </a:p>
          <a:p>
            <a:pPr marL="914400" marR="0" lvl="0" indent="-45402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efficiency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measured by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counting the number of times the algorithm’s basic operation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executed.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45402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 efficiency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measured by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counting the number of extra memory units cons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umed by the algorithm.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Measuring an Input’s size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45402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Both time and space efficiency: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measured as functions of the algorithm’s input size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[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</a:t>
            </a:r>
            <a:r>
              <a:rPr lang="en-US" sz="2400" dirty="0"/>
              <a:t>∝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f(n)] and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S(n) </a:t>
            </a:r>
            <a:r>
              <a:rPr lang="en-US" sz="2400" dirty="0"/>
              <a:t>∝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f(n)] respectively.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881598" y="683246"/>
                <a:ext cx="9824786" cy="59480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</a:tabLst>
                </a:pP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T(n) be the number of terms 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the recursive tree for n. 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&gt; T(n-1) + T(n-2), since T(n) = T(n-1) + T(n-2) + 1.  </a:t>
                </a:r>
                <a:r>
                  <a:rPr lang="en-US" alt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 have: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FFFF00"/>
                  </a:highlight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</a:tabLst>
                </a:pP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	&gt; 2 * T(n - 2), when n ≥ 2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FFFF00"/>
                  </a:highlight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</a:tabLst>
                </a:pP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&gt; 2 * 2 * T(n - 4)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</a:tabLst>
                </a:pP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&gt; 2 * 2 * 2 * T(n - 6)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</a:tabLst>
                </a:pP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kumimoji="0" lang="en-US" altLang="en-US" sz="2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...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</a:tabLst>
                </a:pP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&gt; 2 * 2 * 2 * 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 2 * T(0)  or 2 * 2 * 2 * 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 2 * T(1)  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</a:tabLst>
                </a:pP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   </a:t>
                </a:r>
              </a:p>
              <a:p>
                <a:pPr lvl="0"/>
                <a:r>
                  <a:rPr lang="en-US" alt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 terms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 terms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0" algn="l"/>
                  </a:tabLst>
                </a:pP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          depending upon n is even or odd. </a:t>
                </a: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	e.g., 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T(8) &gt; 2T(6) &gt; 2*2T(4) &gt; </a:t>
                </a: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2*2*2T(2) &gt; 2*2*2*2T(0)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</a:endParaRPr>
              </a:p>
              <a:p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        T(9) &gt; 2T(7) &gt; 2*2T(5) &gt; </a:t>
                </a: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2*2*2T(3) &gt; 2*2*2*2T(1)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alt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Because </a:t>
                </a:r>
                <a:r>
                  <a:rPr lang="en-US" alt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T(0) = 1 and T(1) = 1, T(n) &gt;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/>
                <a:r>
                  <a:rPr lang="en-US" alt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Use induction to show that this is true for n ≥ 2 and if n is not even. </a:t>
                </a:r>
              </a:p>
              <a:p>
                <a:pPr lvl="0"/>
                <a:r>
                  <a:rPr lang="en-US" alt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inequality does not hold for n = 1 because T(1), which is less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598" y="683246"/>
                <a:ext cx="9824786" cy="5948039"/>
              </a:xfrm>
              <a:prstGeom prst="rect">
                <a:avLst/>
              </a:prstGeom>
              <a:blipFill>
                <a:blip r:embed="rId2"/>
                <a:stretch>
                  <a:fillRect l="-807" b="-6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CE71D79-2BE7-4665-8F4C-97F8212601D7}"/>
              </a:ext>
            </a:extLst>
          </p:cNvPr>
          <p:cNvSpPr/>
          <p:nvPr/>
        </p:nvSpPr>
        <p:spPr>
          <a:xfrm>
            <a:off x="614488" y="2423808"/>
            <a:ext cx="491500" cy="328101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age result for sad face">
            <a:extLst>
              <a:ext uri="{FF2B5EF4-FFF2-40B4-BE49-F238E27FC236}">
                <a16:creationId xmlns:a16="http://schemas.microsoft.com/office/drawing/2014/main" id="{A948785D-70BB-40CA-B481-9004407E8C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487" y="2262820"/>
            <a:ext cx="491501" cy="426129"/>
          </a:xfrm>
          <a:prstGeom prst="rect">
            <a:avLst/>
          </a:prstGeom>
          <a:noFill/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FC03851C-BC3A-4A77-AB38-C13C81580386}"/>
              </a:ext>
            </a:extLst>
          </p:cNvPr>
          <p:cNvSpPr/>
          <p:nvPr/>
        </p:nvSpPr>
        <p:spPr>
          <a:xfrm rot="16200000">
            <a:off x="4469352" y="2351794"/>
            <a:ext cx="101667" cy="177431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C06D534D-FC13-4F8D-AF20-BC504F584A26}"/>
              </a:ext>
            </a:extLst>
          </p:cNvPr>
          <p:cNvSpPr/>
          <p:nvPr/>
        </p:nvSpPr>
        <p:spPr>
          <a:xfrm rot="16200000">
            <a:off x="7521069" y="2337640"/>
            <a:ext cx="101667" cy="177431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02235" y="372457"/>
            <a:ext cx="3096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fib(n) = fib1(n-1) + fib1(n-2);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27507" y="557123"/>
            <a:ext cx="291009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T(9) = T(8) + T(7) &gt; 2*T(7)</a:t>
            </a:r>
          </a:p>
          <a:p>
            <a:r>
              <a:rPr lang="en-US" dirty="0"/>
              <a:t>T(7) = T(6) + T(5) &gt; 2*T(5)</a:t>
            </a:r>
          </a:p>
          <a:p>
            <a:r>
              <a:rPr lang="en-US" dirty="0"/>
              <a:t>T(5) = T(4) + T(3) &gt; 2*T(3)</a:t>
            </a:r>
          </a:p>
          <a:p>
            <a:r>
              <a:rPr lang="en-US" dirty="0"/>
              <a:t>T(3) = T(2) + T(1) &gt; 2*T(1)</a:t>
            </a:r>
          </a:p>
          <a:p>
            <a:r>
              <a:rPr lang="en-US" dirty="0"/>
              <a:t>Thus,</a:t>
            </a:r>
          </a:p>
          <a:p>
            <a:r>
              <a:rPr lang="en-US" dirty="0"/>
              <a:t>T(9) = 2*2*2*2*T(1)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3D07C7-0764-670C-5028-BDCCED565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83208"/>
              </p:ext>
            </p:extLst>
          </p:nvPr>
        </p:nvGraphicFramePr>
        <p:xfrm>
          <a:off x="9464842" y="2377054"/>
          <a:ext cx="2406316" cy="4260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295">
                  <a:extLst>
                    <a:ext uri="{9D8B030D-6E8A-4147-A177-3AD203B41FA5}">
                      <a16:colId xmlns:a16="http://schemas.microsoft.com/office/drawing/2014/main" val="3427147748"/>
                    </a:ext>
                  </a:extLst>
                </a:gridCol>
                <a:gridCol w="1323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F(n)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Terms Computed, T(n)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2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39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338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5116" y="1995676"/>
                <a:ext cx="9482167" cy="4085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n &lt; 2, the procedure halts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after a couple of steps,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T(n) ≤ 2 for n ≤ 1.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2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&lt;&lt;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perform two recursive invocations, T(n – 1) and T(n – 2), of fib1, plus 3 steps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checking the value of n and performing a final addition.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Therefore,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T(n) = T(n – 1) + T(n – 2) + 3 for n &gt; 1.  //cost is 3 if n = 0, if n = 1, and +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Compare this to the recurrence relation for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200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We then have T(n) ≥  F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Both algorithms are impractical and slow.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e.g.,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T(200) &gt; F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2</a:t>
                </a:r>
                <a:r>
                  <a:rPr lang="en-US" sz="22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138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&gt; 2</a:t>
                </a:r>
                <a:r>
                  <a:rPr lang="en-US" sz="22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Both algorithms grow as fast as the Fibonacci numbers! 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is exponential in 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116" y="1995676"/>
                <a:ext cx="9482167" cy="4085414"/>
              </a:xfrm>
              <a:prstGeom prst="rect">
                <a:avLst/>
              </a:prstGeom>
              <a:blipFill>
                <a:blip r:embed="rId2"/>
                <a:stretch>
                  <a:fillRect l="-772" t="-1043" b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0E85044-8F26-4E0F-8551-8985BB0156C8}"/>
              </a:ext>
            </a:extLst>
          </p:cNvPr>
          <p:cNvSpPr txBox="1"/>
          <p:nvPr/>
        </p:nvSpPr>
        <p:spPr>
          <a:xfrm>
            <a:off x="1868267" y="496318"/>
            <a:ext cx="3561804" cy="139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function   fib1(n)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if n = 0 then return 0;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if n = 1 then return 1;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return fib1(n-1) + fib1(n-2);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789AC-EF48-4906-BE24-02B920A417D8}"/>
              </a:ext>
            </a:extLst>
          </p:cNvPr>
          <p:cNvSpPr txBox="1"/>
          <p:nvPr/>
        </p:nvSpPr>
        <p:spPr>
          <a:xfrm>
            <a:off x="5619325" y="535431"/>
            <a:ext cx="4187215" cy="135421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R="0"/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int   fib1(int n)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if     	((n = 0) || (n = 1))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then 	return n;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else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return fib1(n-1) + fib1(n-2);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46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79726" y="1543777"/>
                <a:ext cx="8432547" cy="4821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400" dirty="0">
                    <a:solidFill>
                      <a:srgbClr val="0033CC"/>
                    </a:solidFill>
                    <a:highlight>
                      <a:srgbClr val="FFFF00"/>
                    </a:highlight>
                    <a:ea typeface="Calibri" panose="020F0502020204030204" pitchFamily="34" charset="0"/>
                    <a:cs typeface="Times New Roman" panose="02020603050405020304" pitchFamily="18" charset="0"/>
                  </a:rPr>
                  <a:t>Theorem 1.1</a:t>
                </a:r>
                <a:endParaRPr lang="en-US" sz="2400" dirty="0">
                  <a:effectLst/>
                  <a:highlight>
                    <a:srgbClr val="FFFF00"/>
                  </a:highlight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T(n) is the number of terms in the recursion tree corresponding to algorithm fib1(n), then for n ≥ 2, 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T(n)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33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Proof.  The proof is by induction on n.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Induction base: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induction step assumes the results of two previous cases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We need two base cases: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n = 2 and n = 3, the recursion in Figure 1.1 shows that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T(2) = 3 &gt;  2 * T(0) = 2 * 1 = 2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T(3) = 5 &gt;  2 * T(1) = 2 * 1 = 2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≈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2.8323.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726" y="1543777"/>
                <a:ext cx="8432547" cy="4821897"/>
              </a:xfrm>
              <a:prstGeom prst="rect">
                <a:avLst/>
              </a:prstGeom>
              <a:blipFill>
                <a:blip r:embed="rId2"/>
                <a:stretch>
                  <a:fillRect l="-1084" t="-1011" b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618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50423" y="487978"/>
                <a:ext cx="8630194" cy="6092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tabLst>
                    <a:tab pos="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Continue proof of </a:t>
                </a:r>
                <a:r>
                  <a:rPr lang="en-US" sz="2000" dirty="0">
                    <a:solidFill>
                      <a:srgbClr val="0033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Theorem 1.1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Induction hypothesis: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ssume that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T(m)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true for all m &lt; n. Then, in the induction step, we have to show that this implies that 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2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must be true for n. S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uppose for all m such that 2 ≤ m &lt; n,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T(m)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true. 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need to show that T(n)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also true.   </a:t>
                </a: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the value of T(n) = T(n - 1) + T(n - 2) plus the one node at the root. Therefore,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	= T(n - 1) + T(n - 2) +1</a:t>
                </a:r>
                <a:endParaRPr lang="en-US" sz="22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+ 1  (by induction hypothesis)  </a:t>
                </a:r>
                <a:endParaRPr lang="en-US" sz="22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22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2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2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QED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423" y="487978"/>
                <a:ext cx="8630194" cy="6092437"/>
              </a:xfrm>
              <a:prstGeom prst="rect">
                <a:avLst/>
              </a:prstGeom>
              <a:blipFill>
                <a:blip r:embed="rId2"/>
                <a:stretch>
                  <a:fillRect l="-918" t="-701" r="-1412" b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7652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58293" y="1398295"/>
                <a:ext cx="9120146" cy="4967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Analysis of the Algorithm: function fib1(n) 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fib1(n) computes the nth Fibonacci term.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number of terms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computed by fib1(n)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greater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 running time of fib1(n) grows as fast as the Fibonacci numbers! </a:t>
                </a:r>
              </a:p>
              <a:p>
                <a:pPr marL="800100" lvl="1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i="1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</a:p>
              <a:p>
                <a:pPr marL="800100" lvl="1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i="1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 is exponential in n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is extremely inefficient.</a:t>
                </a:r>
              </a:p>
              <a:p>
                <a:pPr marL="800100" lvl="1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fib1(n)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impractical and slow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except for very small value of n. 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293" y="1398295"/>
                <a:ext cx="9120146" cy="4967770"/>
              </a:xfrm>
              <a:prstGeom prst="rect">
                <a:avLst/>
              </a:prstGeom>
              <a:blipFill>
                <a:blip r:embed="rId2"/>
                <a:stretch>
                  <a:fillRect l="-1003" b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0390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03810" y="1348403"/>
                <a:ext cx="8929315" cy="4608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Let’s be a little more concrete about just how bad exponential time is. 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To compute F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200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</a:rPr>
                  <a:t>the fib1 executes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</a:rPr>
                  <a:t>T(200) ≥ F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</a:rPr>
                  <a:t>200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</a:rPr>
                  <a:t> 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138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elementary computer steps. </a:t>
                </a:r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If we use the NEC Earth Simulator, one of the fastest computer in the world, which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clocks 40 trillion steps per second, it would take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seconds to compute fib1(200). 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This means that, if we start the computation today, it would still be going long after the sun turns into a red giant star.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</a:rPr>
                  <a:t>…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10" y="1348403"/>
                <a:ext cx="8929315" cy="4608569"/>
              </a:xfrm>
              <a:prstGeom prst="rect">
                <a:avLst/>
              </a:prstGeom>
              <a:blipFill>
                <a:blip r:embed="rId2"/>
                <a:stretch>
                  <a:fillRect l="-887" b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ad face">
            <a:extLst>
              <a:ext uri="{FF2B5EF4-FFF2-40B4-BE49-F238E27FC236}">
                <a16:creationId xmlns:a16="http://schemas.microsoft.com/office/drawing/2014/main" id="{885DA761-6AD7-4197-AA71-2CAC2B1AC2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3784" y="3330172"/>
            <a:ext cx="516780" cy="453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515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4460" y="0"/>
                <a:ext cx="8924588" cy="6678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running time of fib1(n) is propositional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33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0.694</m:t>
                        </m:r>
                        <m:r>
                          <a:rPr lang="en-US" sz="2200" i="1">
                            <a:solidFill>
                              <a:srgbClr val="0033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i="1">
                        <a:solidFill>
                          <a:srgbClr val="0033CC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rgbClr val="0033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rgbClr val="0033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1.6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solidFill>
                              <a:srgbClr val="0033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0" smtClean="0">
                        <a:solidFill>
                          <a:srgbClr val="0033CC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solidFill>
                    <a:srgbClr val="0033CC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It takes 1.6 times longer to compute 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200" baseline="-250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n+1 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 F</a:t>
                </a:r>
                <a:r>
                  <a:rPr lang="en-US" sz="2200" baseline="-250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1.6)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1.6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=0.6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33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1.6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0" dirty="0" smtClean="0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m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ay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only compute one of the Fibonacci numbers F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F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101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 F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102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yearly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if our technology is rapidly improving – computing speed has been doubling for roughly 18 months, a phenomenon called Moore’s Law. Under Moore’s Law, computers get 1.6 times faster each year. Such is the curse of exponential time.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Conclusion: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Size: n</a:t>
                </a:r>
              </a:p>
              <a:p>
                <a:pPr marL="806450" lvl="1" indent="-3492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Complexity: O(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ϕ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where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ϕ≈1.618</a:t>
                </a:r>
              </a:p>
              <a:p>
                <a:pPr marL="806450" lvl="1" indent="-3492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 Complexity: O(n)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short, our naïve recursive algorithm is correct but hopelessly inefficient.  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Can we do better? – This is </a:t>
                </a:r>
                <a:r>
                  <a:rPr lang="en-US" sz="2200" i="1" dirty="0">
                    <a:solidFill>
                      <a:srgbClr val="0033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third question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460" y="0"/>
                <a:ext cx="8924588" cy="6678751"/>
              </a:xfrm>
              <a:prstGeom prst="rect">
                <a:avLst/>
              </a:prstGeom>
              <a:blipFill>
                <a:blip r:embed="rId2"/>
                <a:stretch>
                  <a:fillRect l="-888" r="-1981"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B43E96B-0B16-45BA-967E-ABBE82831331}"/>
              </a:ext>
            </a:extLst>
          </p:cNvPr>
          <p:cNvSpPr/>
          <p:nvPr/>
        </p:nvSpPr>
        <p:spPr>
          <a:xfrm>
            <a:off x="726783" y="1098883"/>
            <a:ext cx="484396" cy="337264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461B968A-77C5-43BA-AD97-9F90C0EAD05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419" y="1098883"/>
            <a:ext cx="352760" cy="337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2790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5718" y="1575968"/>
            <a:ext cx="902056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0" algn="l"/>
              </a:tabLst>
            </a:pP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A Polynomial Algorithm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tabLst>
                <a:tab pos="0" algn="l"/>
              </a:tabLs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is fib1 so slow?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1.1 shows the cascade of recursive invocations triggered by a single call to fib1(n).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same value are computed repeatedly!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1.1 shows that in determining fib1(5), fib1(2) is computed three times and fib(3) is computed two times.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sensible solution: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Store the intermediate results – the computed values F</a:t>
            </a:r>
            <a:r>
              <a:rPr lang="en-US" sz="22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</a:t>
            </a:r>
            <a:r>
              <a:rPr lang="en-US" sz="22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</a:t>
            </a:r>
            <a:r>
              <a:rPr lang="en-US" sz="22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…, F</a:t>
            </a:r>
            <a:r>
              <a:rPr lang="en-US" sz="22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in an array, for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avoiding recompute them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</a:t>
            </a:r>
            <a:r>
              <a:rPr lang="en-US" sz="2200" i="1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iterative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algorithm uses this strategy.</a:t>
            </a:r>
            <a:endParaRPr lang="en-US" sz="2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7FF658-30C6-4D30-90BE-199AF3BBBCF8}"/>
              </a:ext>
            </a:extLst>
          </p:cNvPr>
          <p:cNvSpPr/>
          <p:nvPr/>
        </p:nvSpPr>
        <p:spPr>
          <a:xfrm>
            <a:off x="1515280" y="739704"/>
            <a:ext cx="27412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 we do better?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01964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47913" y="600217"/>
                <a:ext cx="9204961" cy="4499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400"/>
                  </a:spcAft>
                  <a:tabLst>
                    <a:tab pos="0" algn="l"/>
                  </a:tabLst>
                </a:pPr>
                <a:r>
                  <a:rPr lang="en-US" sz="2400" dirty="0">
                    <a:solidFill>
                      <a:srgbClr val="0033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 fib2(n)</a:t>
                </a:r>
                <a:endParaRPr lang="en-US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400"/>
                  </a:spcAft>
                  <a:tabLst>
                    <a:tab pos="0" algn="l"/>
                  </a:tabLst>
                </a:pPr>
                <a:r>
                  <a:rPr lang="en-US" sz="2200" spc="-100" dirty="0">
                    <a:solidFill>
                      <a:srgbClr val="0033CC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(n == 0) then return 0;</a:t>
                </a:r>
                <a:endParaRPr lang="en-US" sz="22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400"/>
                  </a:spcAft>
                  <a:tabLst>
                    <a:tab pos="0" algn="l"/>
                  </a:tabLst>
                </a:pPr>
                <a:r>
                  <a:rPr lang="en-US" sz="2200" spc="-100" dirty="0">
                    <a:solidFill>
                      <a:srgbClr val="0033CC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create an array f[0 .. n];</a:t>
                </a:r>
                <a:endParaRPr lang="en-US" sz="22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400"/>
                  </a:spcAft>
                  <a:tabLst>
                    <a:tab pos="0" algn="l"/>
                  </a:tabLst>
                </a:pPr>
                <a:r>
                  <a:rPr lang="en-US" sz="2200" spc="-100" dirty="0">
                    <a:solidFill>
                      <a:srgbClr val="0033CC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f[0] = 0; f[1] = 1;</a:t>
                </a:r>
                <a:endParaRPr lang="en-US" sz="22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400"/>
                  </a:spcAft>
                  <a:tabLst>
                    <a:tab pos="0" algn="l"/>
                  </a:tabLst>
                </a:pPr>
                <a:r>
                  <a:rPr lang="en-US" sz="22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(</a:t>
                </a:r>
                <a:r>
                  <a:rPr lang="en-US" sz="2200" spc="-100" dirty="0" err="1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2; </a:t>
                </a:r>
                <a:r>
                  <a:rPr lang="en-US" sz="2200" spc="-100" dirty="0" err="1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pc="-100" smtClean="0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n; </a:t>
                </a:r>
                <a:r>
                  <a:rPr lang="en-US" sz="2200" spc="-100" dirty="0" err="1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++){</a:t>
                </a:r>
                <a:endParaRPr lang="en-US" sz="2200" spc="-100" dirty="0">
                  <a:highlight>
                    <a:srgbClr val="FFFF00"/>
                  </a:highlight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400"/>
                  </a:spcAft>
                  <a:tabLst>
                    <a:tab pos="0" algn="l"/>
                  </a:tabLst>
                </a:pPr>
                <a:r>
                  <a:rPr lang="en-US" sz="22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f[</a:t>
                </a:r>
                <a:r>
                  <a:rPr lang="en-US" sz="2200" spc="-100" dirty="0" err="1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= f[</a:t>
                </a:r>
                <a:r>
                  <a:rPr lang="en-US" sz="2200" spc="-100" dirty="0" err="1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1] </a:t>
                </a:r>
                <a:r>
                  <a:rPr lang="en-US" sz="2200" b="1" spc="-1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2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f[</a:t>
                </a:r>
                <a:r>
                  <a:rPr lang="en-US" sz="2200" spc="-100" dirty="0" err="1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+ 2];}</a:t>
                </a:r>
                <a:endParaRPr lang="en-US" sz="2200" spc="-100" dirty="0">
                  <a:highlight>
                    <a:srgbClr val="FFFF00"/>
                  </a:highlight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400"/>
                  </a:spcAft>
                  <a:tabLst>
                    <a:tab pos="0" algn="l"/>
                  </a:tabLst>
                </a:pPr>
                <a:r>
                  <a:rPr lang="en-US" sz="2200" spc="-100" dirty="0">
                    <a:solidFill>
                      <a:srgbClr val="0033CC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f[n];</a:t>
                </a: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0" algn="l"/>
                  </a:tabLst>
                </a:pP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913" y="600217"/>
                <a:ext cx="9204961" cy="4499437"/>
              </a:xfrm>
              <a:prstGeom prst="rect">
                <a:avLst/>
              </a:prstGeom>
              <a:blipFill>
                <a:blip r:embed="rId2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79403" y="510731"/>
                <a:ext cx="4756797" cy="5893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 with </a:t>
                </a:r>
                <a:r>
                  <a:rPr lang="en-US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fib1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 </a:t>
                </a: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correctness o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 this algorithm </a:t>
                </a:r>
                <a:r>
                  <a:rPr lang="en-US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fib2(n)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self-evident because it directly uses the definition of F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How long does it take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the body of the for-loop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executed n -1 times.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 (</a:t>
                </a:r>
                <a:r>
                  <a:rPr lang="en-US" sz="2200" spc="-1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en-US" sz="2200" i="1" spc="-10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spc="-1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n) is executed n times. 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number of computed steps used by </a:t>
                </a:r>
                <a:r>
                  <a:rPr lang="en-US" sz="2200" dirty="0">
                    <a:solidFill>
                      <a:srgbClr val="0033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fib2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linear in n,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200" b="0" i="1" smtClean="0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running time is down from exponential to polynomial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200" b="0" i="1" baseline="3000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 huge breakthrough in running time. (Addition requires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solidFill>
                    <a:srgbClr val="0033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is perfectly reasonable to computer F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or even F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200,200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403" y="510731"/>
                <a:ext cx="4756797" cy="5893921"/>
              </a:xfrm>
              <a:prstGeom prst="rect">
                <a:avLst/>
              </a:prstGeom>
              <a:blipFill>
                <a:blip r:embed="rId3"/>
                <a:stretch>
                  <a:fillRect l="-1408" t="-827" r="-2177" b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CAB695-29DD-4954-A99D-174E7CE42A10}"/>
                  </a:ext>
                </a:extLst>
              </p:cNvPr>
              <p:cNvSpPr txBox="1"/>
              <p:nvPr/>
            </p:nvSpPr>
            <p:spPr>
              <a:xfrm>
                <a:off x="1476551" y="4611231"/>
                <a:ext cx="3803020" cy="224676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onsolas" panose="020B0609020204030204" pitchFamily="49" charset="0"/>
                  </a:rPr>
                  <a:t>int A, B,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sA</a:t>
                </a:r>
                <a:r>
                  <a:rPr lang="en-US" sz="2000" dirty="0">
                    <a:latin typeface="Consolas" panose="020B0609020204030204" pitchFamily="49" charset="0"/>
                  </a:rPr>
                  <a:t>;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</a:rPr>
                  <a:t>int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</a:rPr>
                  <a:t> = 2;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</a:rPr>
                  <a:t>A = 0; B = 1; 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</a:rPr>
                  <a:t>for( ; </a:t>
                </a:r>
                <a:r>
                  <a:rPr lang="en-US" sz="20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en-US" sz="2000" i="1" spc="-100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n; </a:t>
                </a:r>
                <a:r>
                  <a:rPr lang="en-US" sz="2000" spc="-100" dirty="0" err="1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++){</a:t>
                </a:r>
              </a:p>
              <a:p>
                <a:r>
                  <a:rPr lang="en-US" sz="20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spc="-100" dirty="0" err="1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sA</a:t>
                </a:r>
                <a:r>
                  <a:rPr lang="en-US" sz="20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 = A;</a:t>
                </a:r>
              </a:p>
              <a:p>
                <a:r>
                  <a:rPr lang="en-US" sz="20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Output(A + B);</a:t>
                </a:r>
              </a:p>
              <a:p>
                <a:r>
                  <a:rPr lang="en-US" sz="20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A = B; B = </a:t>
                </a:r>
                <a:r>
                  <a:rPr lang="en-US" sz="2000" spc="-100" dirty="0" err="1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sA</a:t>
                </a:r>
                <a:r>
                  <a:rPr lang="en-US" sz="2000" spc="-1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 + B;}</a:t>
                </a:r>
                <a:endParaRPr lang="en-US" sz="20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CAB695-29DD-4954-A99D-174E7CE42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551" y="4611231"/>
                <a:ext cx="3803020" cy="2246769"/>
              </a:xfrm>
              <a:prstGeom prst="rect">
                <a:avLst/>
              </a:prstGeom>
              <a:blipFill>
                <a:blip r:embed="rId4"/>
                <a:stretch>
                  <a:fillRect l="-1438" t="-1078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Emoticon making a point Stock Vector - 14709057">
            <a:extLst>
              <a:ext uri="{FF2B5EF4-FFF2-40B4-BE49-F238E27FC236}">
                <a16:creationId xmlns:a16="http://schemas.microsoft.com/office/drawing/2014/main" id="{A93F2273-C942-464D-B272-798174257C9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785607" y="2422383"/>
            <a:ext cx="540385" cy="38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641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3569751"/>
                  </p:ext>
                </p:extLst>
              </p:nvPr>
            </p:nvGraphicFramePr>
            <p:xfrm>
              <a:off x="1661823" y="950459"/>
              <a:ext cx="9072438" cy="45564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430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352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4656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7071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4403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102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+ 1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0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2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Execution Time Using </a:t>
                          </a: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fib2(n)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00"/>
                            </a:highligh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Lower Bound on Execution Time Using Algorithm fib1(n)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9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1,048,576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 ns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1048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9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 ns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9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 ns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 min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9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101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101 ns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 days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9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121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121 ns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 years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89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164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164 ns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3.8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years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8911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 * 10</a:t>
                          </a:r>
                          <a:r>
                            <a:rPr lang="en-US" sz="22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 ns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 * 10</a:t>
                          </a:r>
                          <a:r>
                            <a:rPr lang="en-US" sz="22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years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3569751"/>
                  </p:ext>
                </p:extLst>
              </p:nvPr>
            </p:nvGraphicFramePr>
            <p:xfrm>
              <a:off x="1661823" y="950459"/>
              <a:ext cx="9072438" cy="45564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430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352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4656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7071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4403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410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+ 1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5524" t="-5603" r="-296154" b="-2314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Execution Time Using </a:t>
                          </a: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fib2(n)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00"/>
                            </a:highligh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Lower Bound on Execution Time Using Algorithm fib1(n)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27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1,048,576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 ns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71571" t="-335616" r="-499" b="-6356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27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 ns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71571" t="-441667" r="-499" b="-54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427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 ns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 min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427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101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101 ns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 days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427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121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121 ns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 years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427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en-US" sz="22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164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164 ns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3.8 * 10</a:t>
                          </a:r>
                          <a:r>
                            <a:rPr lang="en-US" sz="2200" baseline="30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en-US" sz="2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years</a:t>
                          </a:r>
                          <a:endParaRPr lang="en-US" sz="2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8911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 * 10</a:t>
                          </a:r>
                          <a:r>
                            <a:rPr lang="en-US" sz="22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 ns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0" algn="l"/>
                            </a:tabLst>
                          </a:pP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 * 10</a:t>
                          </a:r>
                          <a:r>
                            <a:rPr lang="en-US" sz="22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years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61823" y="5868062"/>
                <a:ext cx="217070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0" algn="l"/>
                  </a:tabLs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ns =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en-US" sz="20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-9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second.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0" algn="l"/>
                  </a:tabLs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10</a:t>
                </a:r>
                <a:r>
                  <a:rPr lang="en-US" sz="20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-6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second.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823" y="5868062"/>
                <a:ext cx="2170706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3090" t="-6034" r="-843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006876" y="5968089"/>
            <a:ext cx="6838026" cy="545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1.1   A comparison of Algorithms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fib1(n)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fib2(n)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2">
            <a:extLst>
              <a:ext uri="{FF2B5EF4-FFF2-40B4-BE49-F238E27FC236}">
                <a16:creationId xmlns:a16="http://schemas.microsoft.com/office/drawing/2014/main" id="{B36E7D03-D2A4-4014-B706-A3137C160BED}"/>
              </a:ext>
            </a:extLst>
          </p:cNvPr>
          <p:cNvSpPr/>
          <p:nvPr/>
        </p:nvSpPr>
        <p:spPr>
          <a:xfrm flipH="1">
            <a:off x="578896" y="1941920"/>
            <a:ext cx="540385" cy="405130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9" name="Picture 8" descr="Confused emoticon Stock Vector - 11275856">
            <a:extLst>
              <a:ext uri="{FF2B5EF4-FFF2-40B4-BE49-F238E27FC236}">
                <a16:creationId xmlns:a16="http://schemas.microsoft.com/office/drawing/2014/main" id="{658BF12D-D38A-4DA6-AF9E-74B878A5794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96006"/>
            <a:ext cx="607653" cy="50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29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0938" y="1855660"/>
            <a:ext cx="9020840" cy="5050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Defining Running Time: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running time T(n) of an algorithm or program is defined as a function of the size of its input, T(n) ∞ f(n). </a:t>
            </a: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 taken by an algorithm grows with the size of the input.</a:t>
            </a:r>
          </a:p>
          <a:p>
            <a:pPr lvl="1" indent="-457200">
              <a:lnSpc>
                <a:spcPct val="115000"/>
              </a:lnSpc>
              <a:spcAft>
                <a:spcPts val="1000"/>
              </a:spcAft>
              <a:tabLst>
                <a:tab pos="0" algn="l"/>
              </a:tabLst>
            </a:pPr>
            <a:r>
              <a:rPr lang="en-US" sz="24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Measuring Input Size:</a:t>
            </a:r>
          </a:p>
          <a:p>
            <a:pPr lvl="1" indent="-457200">
              <a:lnSpc>
                <a:spcPct val="115000"/>
              </a:lnSpc>
              <a:spcAft>
                <a:spcPts val="1000"/>
              </a:spcAft>
              <a:tabLst>
                <a:tab pos="0" algn="l"/>
              </a:tabLst>
            </a:pPr>
            <a:r>
              <a:rPr lang="en-US" sz="24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Input Size Measurement:</a:t>
            </a:r>
          </a:p>
          <a:p>
            <a:pPr marL="461963" indent="-461963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input size is measured by the number of items in the input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sorting algorithms, the</a:t>
            </a:r>
            <a:r>
              <a:rPr lang="en-US" sz="2200" dirty="0">
                <a:solidFill>
                  <a:srgbClr val="3404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input size is measured by the number of items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array as n.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</a:t>
            </a:r>
            <a:r>
              <a:rPr lang="en-US" sz="2200" dirty="0"/>
              <a:t>∝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f(n). </a:t>
            </a: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5455" y="470411"/>
                <a:ext cx="8873655" cy="6233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Later, we will see 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 fib1(n) </a:t>
                </a: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a divide-and-conquer algorithm. </a:t>
                </a:r>
              </a:p>
              <a:p>
                <a:pPr marL="800100" lvl="1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2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divide-and-conquer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strategy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produces </a:t>
                </a:r>
              </a:p>
              <a:p>
                <a:pPr marL="1257300" lvl="2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efficient algorithms for problems, (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such as Binary Search for searching a sorted array). </a:t>
                </a:r>
              </a:p>
              <a:p>
                <a:pPr marL="1257300" lvl="2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inefficient algorithms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other problems (such as </a:t>
                </a:r>
                <a:r>
                  <a:rPr lang="en-US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fib1(n)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ea typeface="Calibri" panose="020F0502020204030204" pitchFamily="34" charset="0"/>
                    <a:cs typeface="Times New Roman" panose="02020603050405020304" pitchFamily="18" charset="0"/>
                  </a:rPr>
                  <a:t>fib1(n)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computes at least an exponentially large number of terms,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0.694</m:t>
                        </m:r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i="1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≈ 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(1.6)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33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</a:p>
              <a:p>
                <a:pPr marL="800100" lvl="1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could it be even worse? The answer is no.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ea typeface="Calibri" panose="020F0502020204030204" pitchFamily="34" charset="0"/>
                    <a:cs typeface="Times New Roman" panose="02020603050405020304" pitchFamily="18" charset="0"/>
                  </a:rPr>
                  <a:t>fib2(n) </a:t>
                </a: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an example of the </a:t>
                </a:r>
                <a:r>
                  <a:rPr lang="en-US" sz="2200" i="1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dynamic programming</a:t>
                </a: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strategy,</a:t>
                </a: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200" i="1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200" i="1" baseline="30000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 efficient algorithm for computing the nth Fibonacci term.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5" y="470411"/>
                <a:ext cx="8873655" cy="6233245"/>
              </a:xfrm>
              <a:prstGeom prst="rect">
                <a:avLst/>
              </a:prstGeom>
              <a:blipFill>
                <a:blip r:embed="rId2"/>
                <a:stretch>
                  <a:fillRect l="-893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2200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5607" y="3608712"/>
            <a:ext cx="6096000" cy="5459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be continued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963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DC7F61-DFA2-C067-B5C2-CD211E50DC19}"/>
              </a:ext>
            </a:extLst>
          </p:cNvPr>
          <p:cNvSpPr txBox="1"/>
          <p:nvPr/>
        </p:nvSpPr>
        <p:spPr>
          <a:xfrm>
            <a:off x="1753386" y="2828836"/>
            <a:ext cx="73939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Fibonacci sequence is a series of numbers where each number is the sum of the two preceding ones, usually starting with 0 and 1. There are several algorithms to compute the n-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Fibonacci number, varying in efficiency.</a:t>
            </a:r>
          </a:p>
        </p:txBody>
      </p:sp>
    </p:spTree>
    <p:extLst>
      <p:ext uri="{BB962C8B-B14F-4D97-AF65-F5344CB8AC3E}">
        <p14:creationId xmlns:p14="http://schemas.microsoft.com/office/powerpoint/2010/main" val="23569520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AB4E05-D6FC-AB6E-8E1C-333CF59A93CA}"/>
              </a:ext>
            </a:extLst>
          </p:cNvPr>
          <p:cNvSpPr txBox="1"/>
          <p:nvPr/>
        </p:nvSpPr>
        <p:spPr>
          <a:xfrm>
            <a:off x="1375874" y="674400"/>
            <a:ext cx="8691953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Recursive Algorithm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is the most straightforward but inefficient method due to its exponential time complexity.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Algorithm: (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in Python)</a:t>
            </a: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fibonacci_recursive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n &lt;= 1: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return 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else: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return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fibonacci_recursive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(n-1) +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fibonacci_recursive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(n-2)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Efficiency:</a:t>
            </a: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Size: n</a:t>
            </a: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O(2</a:t>
            </a:r>
            <a:r>
              <a:rPr kumimoji="0" lang="en-US" altLang="en-US" sz="22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or a better estimate: </a:t>
            </a:r>
            <a:r>
              <a:rPr lang="en-US" sz="2400" dirty="0"/>
              <a:t>O(</a:t>
            </a:r>
            <a:r>
              <a:rPr lang="en-US" sz="2400" dirty="0" err="1"/>
              <a:t>ϕ</a:t>
            </a:r>
            <a:r>
              <a:rPr lang="en-US" sz="2400" baseline="30000" dirty="0" err="1"/>
              <a:t>n</a:t>
            </a:r>
            <a:r>
              <a:rPr lang="en-US" sz="2400" dirty="0"/>
              <a:t>) where ϕ≈1.618</a:t>
            </a: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Space Complexity: O(n) (due to the recursive call stack)</a:t>
            </a:r>
          </a:p>
        </p:txBody>
      </p:sp>
    </p:spTree>
    <p:extLst>
      <p:ext uri="{BB962C8B-B14F-4D97-AF65-F5344CB8AC3E}">
        <p14:creationId xmlns:p14="http://schemas.microsoft.com/office/powerpoint/2010/main" val="34919866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93C07A-9DF0-B72C-C710-49AD35B011C5}"/>
              </a:ext>
            </a:extLst>
          </p:cNvPr>
          <p:cNvSpPr txBox="1"/>
          <p:nvPr/>
        </p:nvSpPr>
        <p:spPr>
          <a:xfrm>
            <a:off x="1600200" y="1213009"/>
            <a:ext cx="859267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Dynamic Programming 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Memoization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method stores the results of subproblems to avoid redundant calculations.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Algorithm: (written in Python)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fibonacci_memoization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(n, memo={}):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n in memo: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return memo[n]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if n &lt;= 1: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return 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memo[n] =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fibonacci_memoization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(n-1, memo) +    				        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fibonacci_memoization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(n-2, memo)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return memo[n]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Efficiency:</a:t>
            </a: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O(n)</a:t>
            </a: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Space Complexity: O(n)</a:t>
            </a:r>
          </a:p>
        </p:txBody>
      </p:sp>
    </p:spTree>
    <p:extLst>
      <p:ext uri="{BB962C8B-B14F-4D97-AF65-F5344CB8AC3E}">
        <p14:creationId xmlns:p14="http://schemas.microsoft.com/office/powerpoint/2010/main" val="33783951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34E903-8D87-DB84-78CA-5578B3F5147C}"/>
              </a:ext>
            </a:extLst>
          </p:cNvPr>
          <p:cNvSpPr txBox="1"/>
          <p:nvPr/>
        </p:nvSpPr>
        <p:spPr>
          <a:xfrm>
            <a:off x="1546412" y="1351508"/>
            <a:ext cx="913055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Dynamic Programming (Bottom-Up Approach)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method iteratively computes the Fibonacci numbers from the bottom up.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Algorithm: (Written in Python)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fibonacci_bottom_up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if n &lt;= 1: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return 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fib = [0, 1]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for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range(2, n + 1):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fib.append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(fib[i-1] + fib[i-2])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return fib[n]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Efficiency:</a:t>
            </a: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O(n)</a:t>
            </a: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Space Complexity: O(n)</a:t>
            </a:r>
          </a:p>
        </p:txBody>
      </p:sp>
    </p:spTree>
    <p:extLst>
      <p:ext uri="{BB962C8B-B14F-4D97-AF65-F5344CB8AC3E}">
        <p14:creationId xmlns:p14="http://schemas.microsoft.com/office/powerpoint/2010/main" val="9451855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47FD80-C60B-8728-F5F9-ED2872E60F7A}"/>
              </a:ext>
            </a:extLst>
          </p:cNvPr>
          <p:cNvSpPr txBox="1"/>
          <p:nvPr/>
        </p:nvSpPr>
        <p:spPr>
          <a:xfrm>
            <a:off x="1551090" y="1353290"/>
            <a:ext cx="8838079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for Computing the n-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Fibonacci Number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use 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Optimized Space Dynamic Programming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 to compute the n-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Fibonacci number, as it is the most efficient in terms of both time and space complexity.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Algorithm: (written in Python)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fibonacci_optimized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if n &lt;= 1: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return 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a, b = 0, 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for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range(2, n + 1):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a, b = b, a +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return b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013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A19F21-E465-04FE-F09A-DACBC6C583AF}"/>
              </a:ext>
            </a:extLst>
          </p:cNvPr>
          <p:cNvSpPr txBox="1"/>
          <p:nvPr/>
        </p:nvSpPr>
        <p:spPr>
          <a:xfrm>
            <a:off x="1470165" y="232577"/>
            <a:ext cx="879146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Input Size</a:t>
            </a: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the position in the Fibonacci sequence we want to compute.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bits required to represent the integer n is ⌊log</a:t>
            </a:r>
            <a:r>
              <a:rPr kumimoji="0" lang="en-US" altLang="en-US" sz="22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​n⌋+1.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O(n) </a:t>
            </a: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iterates from 2 to n, performing a constant amount of work in each iteration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(assigning new values to a and b).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Therefore, the time complexity is linear in terms of n.</a:t>
            </a: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Space Complexity: O(1)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space used by the algorithm does not grow with the input size n. It uses a fixed amount of space for the variables a and b. Hence, the space complexity is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Utilizing the optimized space dynamic programming approach, we achieve an efficient algorithm for computing the n-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Fibonacci number with minimal space usage.</a:t>
            </a:r>
          </a:p>
        </p:txBody>
      </p:sp>
    </p:spTree>
    <p:extLst>
      <p:ext uri="{BB962C8B-B14F-4D97-AF65-F5344CB8AC3E}">
        <p14:creationId xmlns:p14="http://schemas.microsoft.com/office/powerpoint/2010/main" val="315272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9914" y="418881"/>
            <a:ext cx="8735039" cy="602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Measuring Input Size: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 Size by Symbols:</a:t>
            </a: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many other algorithms, the input size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the number of symbols used to encode n, which is </a:t>
            </a:r>
            <a:r>
              <a:rPr lang="en-US" sz="2200" i="1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200" i="1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200" i="1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 algorithm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computing the nth Fibonacci item, the input size is the magnitude n represented by 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bits.  n =13 = 1101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recursive division of two integers n and m, the input size is 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bits. </a:t>
            </a: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input size for the iterative division of two integers is their magnitude. </a:t>
            </a: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multiplying</a:t>
            </a:r>
            <a:r>
              <a:rPr lang="en-US" sz="2200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integers n, m  is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total number of bits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n and m.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</a:t>
            </a:r>
            <a:r>
              <a:rPr lang="en-US" sz="22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i.e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bits(n) * bits(m)) = ((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* (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1)). </a:t>
            </a:r>
          </a:p>
        </p:txBody>
      </p:sp>
    </p:spTree>
    <p:extLst>
      <p:ext uri="{BB962C8B-B14F-4D97-AF65-F5344CB8AC3E}">
        <p14:creationId xmlns:p14="http://schemas.microsoft.com/office/powerpoint/2010/main" val="395628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7448" y="1047335"/>
            <a:ext cx="911710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The Analysis Framework:  Analyzing an Algorithm: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Units for measuring the running time of an algorithm</a:t>
            </a:r>
          </a:p>
          <a:p>
            <a:pPr marL="914400" marR="0" lvl="0" indent="-4540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 operation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algorithm:</a:t>
            </a:r>
          </a:p>
          <a:p>
            <a:pPr marL="1371600" marR="0" lvl="0" indent="-4540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operation contributes significantly to the running time.</a:t>
            </a:r>
          </a:p>
          <a:p>
            <a:pPr marL="914400" indent="-4540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Compute the number of times the basic operation is executed.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4540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Estimate the running time T(n)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an algorithm or program: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45720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≈ 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C(n), where</a:t>
            </a:r>
          </a:p>
          <a:p>
            <a:pPr marL="1376363" lvl="1" indent="-4587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C(n) is the number of times this operation needed to be executed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algorithm. </a:t>
            </a:r>
          </a:p>
          <a:p>
            <a:pPr marL="1376363" lvl="1" indent="-4587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execution time (such as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nanosec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/instruction)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algorithm’s basic operation on a particular computer.</a:t>
            </a:r>
          </a:p>
        </p:txBody>
      </p:sp>
    </p:spTree>
    <p:extLst>
      <p:ext uri="{BB962C8B-B14F-4D97-AF65-F5344CB8AC3E}">
        <p14:creationId xmlns:p14="http://schemas.microsoft.com/office/powerpoint/2010/main" val="302362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7003" y="1786229"/>
            <a:ext cx="9022081" cy="5242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Therefore, analyze the algorithm’s efficiency by: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the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 operation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algorithm.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Complexity: Determining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times the basic operation is executed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function of the size of the input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</a:t>
            </a:r>
            <a:r>
              <a:rPr lang="en-US" sz="2400" dirty="0"/>
              <a:t>∝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f(n). </a:t>
            </a:r>
          </a:p>
          <a:p>
            <a:pPr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 Complexity: The algorithm uses the amount of space with respect to the growth of input size n.</a:t>
            </a:r>
          </a:p>
          <a:p>
            <a:pPr lvl="3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S(n) </a:t>
            </a:r>
            <a:r>
              <a:rPr lang="en-US" sz="2400" dirty="0"/>
              <a:t>∝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f(n). </a:t>
            </a:r>
          </a:p>
          <a:p>
            <a:pPr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7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484937"/>
            <a:ext cx="9022081" cy="5960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To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how efficiently an algorithm solves a problem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we analyze the efficiency of an algorithm in terms of time. </a:t>
            </a:r>
          </a:p>
          <a:p>
            <a:pPr marL="914400" indent="-452438">
              <a:lnSpc>
                <a:spcPct val="107000"/>
              </a:lnSpc>
              <a:spcAft>
                <a:spcPts val="800"/>
              </a:spcAft>
              <a:buAutoNum type="arabicParenBoth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not determine the actual number of CPU cycles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lvl="1" indent="-452438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this depends on the particular computer on which the algorithm is run. </a:t>
            </a:r>
          </a:p>
          <a:p>
            <a:pPr marL="914400" indent="-452438">
              <a:lnSpc>
                <a:spcPct val="107000"/>
              </a:lnSpc>
              <a:spcAft>
                <a:spcPts val="800"/>
              </a:spcAft>
              <a:buAutoNum type="arabicParenBoth" startAt="2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not count every instruction executed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1371600" lvl="1" indent="-452438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the number of instructions depends on the programming languages used to implement the algorithm and the way the programmer writes the program.  </a:t>
            </a:r>
          </a:p>
          <a:p>
            <a:pPr marL="919162" indent="-457200">
              <a:lnSpc>
                <a:spcPct val="107000"/>
              </a:lnSpc>
              <a:spcAft>
                <a:spcPts val="800"/>
              </a:spcAft>
              <a:buAutoNum type="arabicParenBoth" startAt="3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a measure which is independent of </a:t>
            </a:r>
          </a:p>
          <a:p>
            <a:pPr marL="1376362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1376362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programming language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programmer, and </a:t>
            </a:r>
          </a:p>
          <a:p>
            <a:pPr marL="1376362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the complex details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algorithm such as incrementing of loop indices, setting pointers, and so forth. </a:t>
            </a:r>
          </a:p>
        </p:txBody>
      </p:sp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19113</TotalTime>
  <Words>7900</Words>
  <Application>Microsoft Office PowerPoint</Application>
  <PresentationFormat>Widescreen</PresentationFormat>
  <Paragraphs>790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Consolas</vt:lpstr>
      <vt:lpstr>Courier New</vt:lpstr>
      <vt:lpstr>Symbol</vt:lpstr>
      <vt:lpstr>Times New Roman</vt:lpstr>
      <vt:lpstr>Office Theme</vt:lpstr>
      <vt:lpstr>Chapter 1  Fundamentals of  the Analysis of Algorithm Efficiency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622</cp:revision>
  <dcterms:created xsi:type="dcterms:W3CDTF">2016-10-13T00:10:31Z</dcterms:created>
  <dcterms:modified xsi:type="dcterms:W3CDTF">2025-10-23T14:22:06Z</dcterms:modified>
</cp:coreProperties>
</file>