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4" r:id="rId3"/>
    <p:sldId id="284" r:id="rId4"/>
    <p:sldId id="293" r:id="rId5"/>
    <p:sldId id="306" r:id="rId6"/>
    <p:sldId id="285" r:id="rId7"/>
    <p:sldId id="260" r:id="rId8"/>
    <p:sldId id="286" r:id="rId9"/>
    <p:sldId id="308" r:id="rId10"/>
    <p:sldId id="309" r:id="rId11"/>
    <p:sldId id="287" r:id="rId12"/>
    <p:sldId id="259"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80E7-C3F4-491B-B87E-6671AE0232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AD5FF3-7883-43E6-B512-11E6628E0A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FC415F-E14F-403E-81B0-CAFAB3660FF0}"/>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DE91DCC2-1A4A-484B-83DE-3FA91FBE3C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55B7AA-3659-4C79-AF31-F0C4656D96B1}"/>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307262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C38BE-B136-4613-89CF-901D3FC95E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0D02E3-FCC8-4001-ACC7-E886BE92B75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18B206-2B82-494C-9A52-3139A0BBE59F}"/>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69FD4561-C33A-4042-B974-C9287C2794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259620-1D6C-4582-A727-AE2097A2304E}"/>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170826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7B1EAA-8454-422F-81E8-428CED4AB4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FB09DA-D6DB-4B18-BBAA-8FCE6035EA1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25506F-AA0D-41B2-8DF3-2D87CC3EDD49}"/>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3D2D33A3-FD1A-49B6-B629-FE1A36FF1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1F0F8-0EEC-4417-B96E-F666B89007CF}"/>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3460628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BBE4C-6D76-4B93-9734-6400516094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BF6F5E-41BB-4846-B532-E13722BEF94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A0E380-CA64-4C3C-8E3C-A994CE2DED45}"/>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78004E71-B76F-4F28-8BDB-DA1C4782B3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55DA66-D14E-4570-A672-A2AE8F80BD7D}"/>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1170401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6371F-3317-4D31-A262-E1D91FCFE6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730612-800F-4986-8F68-2D5FE667C9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B4DDDA5-2A5D-480E-BD3A-75D99A926669}"/>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F76219E5-103E-4FD5-8E0E-E8B6857C0B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20B16-C5E2-44E0-9D76-474FE26C860A}"/>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3274547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297CC-B221-4807-8006-032366A33B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6C37E7-2564-4F63-BB59-AF47B3FDA80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4EEB1B-A134-42D8-92B7-28C345FB45E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1D8E16-CE0E-42E0-A6EE-A81E65634933}"/>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6" name="Footer Placeholder 5">
            <a:extLst>
              <a:ext uri="{FF2B5EF4-FFF2-40B4-BE49-F238E27FC236}">
                <a16:creationId xmlns:a16="http://schemas.microsoft.com/office/drawing/2014/main" id="{ED265170-4CFF-4376-B822-33EEDFBBDC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CF90B7-430F-477D-8B60-E9E4471DBB1A}"/>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422423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4329C-DF3D-4771-9E54-334D2966D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937BCC9-EA8C-4FE0-9B4C-50B3687663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86EBC64-5402-4B69-961E-34CEF06E8F5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7787C7-2052-4BDC-B96F-01ED56E4E1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802095A-79EF-41D3-BF8A-9616F356CA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2285AA-43AF-438D-B585-AFC17D234B7D}"/>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8" name="Footer Placeholder 7">
            <a:extLst>
              <a:ext uri="{FF2B5EF4-FFF2-40B4-BE49-F238E27FC236}">
                <a16:creationId xmlns:a16="http://schemas.microsoft.com/office/drawing/2014/main" id="{1B6D0A4C-856C-45C6-BFAE-020885EAF3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030502-AA9D-49AE-BAD9-9F2CF73B0E79}"/>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3663948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2308B-710B-41EE-A445-518CBDA5B1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31889E-FE14-42CA-94D7-56FEE6D77AA1}"/>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4" name="Footer Placeholder 3">
            <a:extLst>
              <a:ext uri="{FF2B5EF4-FFF2-40B4-BE49-F238E27FC236}">
                <a16:creationId xmlns:a16="http://schemas.microsoft.com/office/drawing/2014/main" id="{9FEDBBDA-12A0-42EF-B670-1ECDB5315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C7DD5C-DC49-4CF1-BAB9-D01C98ED1917}"/>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2304372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438F19-9DBA-460D-A393-6FB6F53523B1}"/>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3" name="Footer Placeholder 2">
            <a:extLst>
              <a:ext uri="{FF2B5EF4-FFF2-40B4-BE49-F238E27FC236}">
                <a16:creationId xmlns:a16="http://schemas.microsoft.com/office/drawing/2014/main" id="{2058CC57-12A2-41A3-B801-269A938CF5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453AC7-B447-4A21-92CA-D4F47461E652}"/>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191328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0E208-6AA3-4EE7-9F01-E70301316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56EB47-2241-4D54-A4E0-22FEDFF679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50E763-6B18-4E42-BA34-5A4E0DFE01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5799670-08C5-4781-A7BF-902E668FCE71}"/>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6" name="Footer Placeholder 5">
            <a:extLst>
              <a:ext uri="{FF2B5EF4-FFF2-40B4-BE49-F238E27FC236}">
                <a16:creationId xmlns:a16="http://schemas.microsoft.com/office/drawing/2014/main" id="{4F17CB9A-10E0-4661-AE31-B91B801D5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B84112-F5F2-482A-8CCB-C6C147F3A8E7}"/>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1456777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D262A-5AE0-4945-A062-0C8B3C68D8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32649E-3A3E-4B48-9E87-C11D5826F5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EAFC23-9387-43DD-9D56-DFC428549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1C56DF-02C0-4503-8E54-B2FEE74A7979}"/>
              </a:ext>
            </a:extLst>
          </p:cNvPr>
          <p:cNvSpPr>
            <a:spLocks noGrp="1"/>
          </p:cNvSpPr>
          <p:nvPr>
            <p:ph type="dt" sz="half" idx="10"/>
          </p:nvPr>
        </p:nvSpPr>
        <p:spPr/>
        <p:txBody>
          <a:bodyPr/>
          <a:lstStyle/>
          <a:p>
            <a:fld id="{348F9989-C843-4D5E-BF64-360EF6AF0FEB}" type="datetimeFigureOut">
              <a:rPr lang="en-US" smtClean="0"/>
              <a:t>2/29/2024</a:t>
            </a:fld>
            <a:endParaRPr lang="en-US"/>
          </a:p>
        </p:txBody>
      </p:sp>
      <p:sp>
        <p:nvSpPr>
          <p:cNvPr id="6" name="Footer Placeholder 5">
            <a:extLst>
              <a:ext uri="{FF2B5EF4-FFF2-40B4-BE49-F238E27FC236}">
                <a16:creationId xmlns:a16="http://schemas.microsoft.com/office/drawing/2014/main" id="{BA482362-3855-4F96-9E3C-4B3ED154D9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AFC963-D3B3-4B5A-A4C7-4022305E5276}"/>
              </a:ext>
            </a:extLst>
          </p:cNvPr>
          <p:cNvSpPr>
            <a:spLocks noGrp="1"/>
          </p:cNvSpPr>
          <p:nvPr>
            <p:ph type="sldNum" sz="quarter" idx="12"/>
          </p:nvPr>
        </p:nvSpPr>
        <p:spPr/>
        <p:txBody>
          <a:bodyPr/>
          <a:lstStyle/>
          <a:p>
            <a:fld id="{EE1504EF-E60F-450D-829B-5857440256AE}" type="slidenum">
              <a:rPr lang="en-US" smtClean="0"/>
              <a:t>‹#›</a:t>
            </a:fld>
            <a:endParaRPr lang="en-US"/>
          </a:p>
        </p:txBody>
      </p:sp>
    </p:spTree>
    <p:extLst>
      <p:ext uri="{BB962C8B-B14F-4D97-AF65-F5344CB8AC3E}">
        <p14:creationId xmlns:p14="http://schemas.microsoft.com/office/powerpoint/2010/main" val="1440191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B2ED2B-9F49-4704-A2B9-076FD6A919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5424CC-91AC-4999-BB9F-F20C694522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066B4A-402D-4680-9BAB-A4CDCD6C5B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8F9989-C843-4D5E-BF64-360EF6AF0FEB}" type="datetimeFigureOut">
              <a:rPr lang="en-US" smtClean="0"/>
              <a:t>2/29/2024</a:t>
            </a:fld>
            <a:endParaRPr lang="en-US"/>
          </a:p>
        </p:txBody>
      </p:sp>
      <p:sp>
        <p:nvSpPr>
          <p:cNvPr id="5" name="Footer Placeholder 4">
            <a:extLst>
              <a:ext uri="{FF2B5EF4-FFF2-40B4-BE49-F238E27FC236}">
                <a16:creationId xmlns:a16="http://schemas.microsoft.com/office/drawing/2014/main" id="{09D58A48-F200-4B29-B29D-01F67B5AB9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10B1C5-6F37-4A49-BFB8-B39F1FCEED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504EF-E60F-450D-829B-5857440256AE}" type="slidenum">
              <a:rPr lang="en-US" smtClean="0"/>
              <a:t>‹#›</a:t>
            </a:fld>
            <a:endParaRPr lang="en-US"/>
          </a:p>
        </p:txBody>
      </p:sp>
    </p:spTree>
    <p:extLst>
      <p:ext uri="{BB962C8B-B14F-4D97-AF65-F5344CB8AC3E}">
        <p14:creationId xmlns:p14="http://schemas.microsoft.com/office/powerpoint/2010/main" val="3795752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9B182-46CE-43CF-86EE-F23F48226801}"/>
              </a:ext>
            </a:extLst>
          </p:cNvPr>
          <p:cNvSpPr>
            <a:spLocks noGrp="1"/>
          </p:cNvSpPr>
          <p:nvPr>
            <p:ph type="ctrTitle"/>
          </p:nvPr>
        </p:nvSpPr>
        <p:spPr/>
        <p:txBody>
          <a:bodyPr/>
          <a:lstStyle/>
          <a:p>
            <a:r>
              <a:rPr lang="en-US" dirty="0"/>
              <a:t>Inflectional bound morphemes</a:t>
            </a:r>
          </a:p>
        </p:txBody>
      </p:sp>
      <p:sp>
        <p:nvSpPr>
          <p:cNvPr id="3" name="Subtitle 2">
            <a:extLst>
              <a:ext uri="{FF2B5EF4-FFF2-40B4-BE49-F238E27FC236}">
                <a16:creationId xmlns:a16="http://schemas.microsoft.com/office/drawing/2014/main" id="{1951B093-B076-4D2B-8F22-F0E8792ED66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0962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A648-8E0C-4DD0-A2B8-0CBEFE08A7F3}"/>
              </a:ext>
            </a:extLst>
          </p:cNvPr>
          <p:cNvSpPr>
            <a:spLocks noGrp="1"/>
          </p:cNvSpPr>
          <p:nvPr>
            <p:ph type="title"/>
          </p:nvPr>
        </p:nvSpPr>
        <p:spPr/>
        <p:txBody>
          <a:bodyPr/>
          <a:lstStyle/>
          <a:p>
            <a:r>
              <a:rPr lang="en-US" dirty="0"/>
              <a:t>Identify all the bound morphemes in the paragraph below.</a:t>
            </a:r>
          </a:p>
        </p:txBody>
      </p:sp>
      <p:sp>
        <p:nvSpPr>
          <p:cNvPr id="3" name="Content Placeholder 2">
            <a:extLst>
              <a:ext uri="{FF2B5EF4-FFF2-40B4-BE49-F238E27FC236}">
                <a16:creationId xmlns:a16="http://schemas.microsoft.com/office/drawing/2014/main" id="{7ED1C14C-AEA0-47D9-B7EF-19C8935C1C3B}"/>
              </a:ext>
            </a:extLst>
          </p:cNvPr>
          <p:cNvSpPr>
            <a:spLocks noGrp="1"/>
          </p:cNvSpPr>
          <p:nvPr>
            <p:ph idx="1"/>
          </p:nvPr>
        </p:nvSpPr>
        <p:spPr/>
        <p:txBody>
          <a:bodyPr>
            <a:normAutofit fontScale="92500" lnSpcReduction="20000"/>
          </a:bodyPr>
          <a:lstStyle/>
          <a:p>
            <a:pPr marL="0" indent="0">
              <a:lnSpc>
                <a:spcPct val="110000"/>
              </a:lnSpc>
              <a:buNone/>
            </a:pPr>
            <a:r>
              <a:rPr lang="en-US" dirty="0"/>
              <a:t>You may have notic</a:t>
            </a:r>
            <a:r>
              <a:rPr lang="en-US" u="sng" dirty="0">
                <a:solidFill>
                  <a:srgbClr val="FF0000"/>
                </a:solidFill>
              </a:rPr>
              <a:t>ed</a:t>
            </a:r>
            <a:r>
              <a:rPr lang="en-US" dirty="0"/>
              <a:t> that some English speaker</a:t>
            </a:r>
            <a:r>
              <a:rPr lang="en-US" u="sng" dirty="0">
                <a:solidFill>
                  <a:srgbClr val="FF0000"/>
                </a:solidFill>
              </a:rPr>
              <a:t>s</a:t>
            </a:r>
            <a:r>
              <a:rPr lang="en-US" dirty="0"/>
              <a:t> intone their declarative sentence</a:t>
            </a:r>
            <a:r>
              <a:rPr lang="en-US" u="sng" dirty="0">
                <a:solidFill>
                  <a:srgbClr val="FF0000"/>
                </a:solidFill>
              </a:rPr>
              <a:t>s</a:t>
            </a:r>
            <a:r>
              <a:rPr lang="en-US" dirty="0">
                <a:solidFill>
                  <a:srgbClr val="FF0000"/>
                </a:solidFill>
              </a:rPr>
              <a:t> </a:t>
            </a:r>
            <a:r>
              <a:rPr lang="en-US" dirty="0"/>
              <a:t>as though they are question</a:t>
            </a:r>
            <a:r>
              <a:rPr lang="en-US" u="sng" dirty="0">
                <a:solidFill>
                  <a:srgbClr val="FF0000"/>
                </a:solidFill>
              </a:rPr>
              <a:t>s</a:t>
            </a:r>
            <a:r>
              <a:rPr lang="en-US" dirty="0"/>
              <a:t>, so that ‘I really like eating out,’ a sentence which end</a:t>
            </a:r>
            <a:r>
              <a:rPr lang="en-US" u="sng" dirty="0">
                <a:solidFill>
                  <a:srgbClr val="FF0000"/>
                </a:solidFill>
              </a:rPr>
              <a:t>s</a:t>
            </a:r>
            <a:r>
              <a:rPr lang="en-US" dirty="0"/>
              <a:t> on its low</a:t>
            </a:r>
            <a:r>
              <a:rPr lang="en-US" u="sng" dirty="0">
                <a:solidFill>
                  <a:srgbClr val="FF0000"/>
                </a:solidFill>
              </a:rPr>
              <a:t>est</a:t>
            </a:r>
            <a:r>
              <a:rPr lang="en-US" u="sng" dirty="0"/>
              <a:t> </a:t>
            </a:r>
            <a:r>
              <a:rPr lang="en-US" dirty="0"/>
              <a:t>pitch, sound</a:t>
            </a:r>
            <a:r>
              <a:rPr lang="en-US" u="sng" dirty="0">
                <a:solidFill>
                  <a:srgbClr val="FF0000"/>
                </a:solidFill>
              </a:rPr>
              <a:t>s</a:t>
            </a:r>
            <a:r>
              <a:rPr lang="en-US" dirty="0"/>
              <a:t> like ‘I really like eating out?’ and end</a:t>
            </a:r>
            <a:r>
              <a:rPr lang="en-US" u="sng" dirty="0">
                <a:solidFill>
                  <a:srgbClr val="FF0000"/>
                </a:solidFill>
              </a:rPr>
              <a:t>s</a:t>
            </a:r>
            <a:r>
              <a:rPr lang="en-US" dirty="0"/>
              <a:t> on one of the sentence</a:t>
            </a:r>
            <a:r>
              <a:rPr lang="en-US" u="sng" dirty="0">
                <a:solidFill>
                  <a:srgbClr val="FF0000"/>
                </a:solidFill>
              </a:rPr>
              <a:t>’s</a:t>
            </a:r>
            <a:r>
              <a:rPr lang="en-US" dirty="0"/>
              <a:t> high</a:t>
            </a:r>
            <a:r>
              <a:rPr lang="en-US" u="sng" dirty="0">
                <a:solidFill>
                  <a:srgbClr val="FF0000"/>
                </a:solidFill>
              </a:rPr>
              <a:t>er</a:t>
            </a:r>
            <a:r>
              <a:rPr lang="en-US" dirty="0"/>
              <a:t> pitch</a:t>
            </a:r>
            <a:r>
              <a:rPr lang="en-US" u="sng" dirty="0">
                <a:solidFill>
                  <a:srgbClr val="FF0000"/>
                </a:solidFill>
              </a:rPr>
              <a:t>es</a:t>
            </a:r>
            <a:r>
              <a:rPr lang="en-US" dirty="0"/>
              <a:t>. As more and more American</a:t>
            </a:r>
            <a:r>
              <a:rPr lang="en-US" u="sng" dirty="0">
                <a:solidFill>
                  <a:srgbClr val="FF0000"/>
                </a:solidFill>
              </a:rPr>
              <a:t>s</a:t>
            </a:r>
            <a:r>
              <a:rPr lang="en-US" dirty="0">
                <a:solidFill>
                  <a:srgbClr val="FF0000"/>
                </a:solidFill>
              </a:rPr>
              <a:t> </a:t>
            </a:r>
            <a:r>
              <a:rPr lang="en-US" dirty="0"/>
              <a:t>start</a:t>
            </a:r>
            <a:r>
              <a:rPr lang="en-US" u="sng" dirty="0">
                <a:solidFill>
                  <a:srgbClr val="FF0000"/>
                </a:solidFill>
              </a:rPr>
              <a:t>ed</a:t>
            </a:r>
            <a:r>
              <a:rPr lang="en-US" dirty="0"/>
              <a:t> to speak, at least occasionally, in this pattern, we need</a:t>
            </a:r>
            <a:r>
              <a:rPr lang="en-US" u="sng" dirty="0">
                <a:solidFill>
                  <a:srgbClr val="FF0000"/>
                </a:solidFill>
              </a:rPr>
              <a:t>ed</a:t>
            </a:r>
            <a:r>
              <a:rPr lang="en-US" dirty="0">
                <a:solidFill>
                  <a:srgbClr val="FF0000"/>
                </a:solidFill>
              </a:rPr>
              <a:t> </a:t>
            </a:r>
            <a:r>
              <a:rPr lang="en-US" dirty="0"/>
              <a:t>a name for it. Thus, uptalk was creat</a:t>
            </a:r>
            <a:r>
              <a:rPr lang="en-US" u="sng" dirty="0">
                <a:solidFill>
                  <a:srgbClr val="FF0000"/>
                </a:solidFill>
              </a:rPr>
              <a:t>ed</a:t>
            </a:r>
            <a:r>
              <a:rPr lang="en-US" dirty="0"/>
              <a:t> from the two free morpheme</a:t>
            </a:r>
            <a:r>
              <a:rPr lang="en-US" u="sng" dirty="0">
                <a:solidFill>
                  <a:srgbClr val="FF0000"/>
                </a:solidFill>
              </a:rPr>
              <a:t>s</a:t>
            </a:r>
            <a:r>
              <a:rPr lang="en-US" dirty="0"/>
              <a:t> up and talk. Because many parent</a:t>
            </a:r>
            <a:r>
              <a:rPr lang="en-US" u="sng" dirty="0">
                <a:solidFill>
                  <a:srgbClr val="FF0000"/>
                </a:solidFill>
              </a:rPr>
              <a:t>s</a:t>
            </a:r>
            <a:r>
              <a:rPr lang="en-US" dirty="0"/>
              <a:t> and teacher</a:t>
            </a:r>
            <a:r>
              <a:rPr lang="en-US" u="sng" dirty="0">
                <a:solidFill>
                  <a:srgbClr val="FF0000"/>
                </a:solidFill>
              </a:rPr>
              <a:t>s</a:t>
            </a:r>
            <a:r>
              <a:rPr lang="en-US" dirty="0"/>
              <a:t> object to uptalking, they may have help</a:t>
            </a:r>
            <a:r>
              <a:rPr lang="en-US" u="sng" dirty="0">
                <a:solidFill>
                  <a:srgbClr val="FF0000"/>
                </a:solidFill>
              </a:rPr>
              <a:t>ed</a:t>
            </a:r>
            <a:r>
              <a:rPr lang="en-US" dirty="0"/>
              <a:t> you break the habit. You may once have uptalk</a:t>
            </a:r>
            <a:r>
              <a:rPr lang="en-US" u="sng" dirty="0">
                <a:solidFill>
                  <a:srgbClr val="FF0000"/>
                </a:solidFill>
              </a:rPr>
              <a:t>ed</a:t>
            </a:r>
            <a:r>
              <a:rPr lang="en-US" dirty="0"/>
              <a:t>, but aren’t uptalk</a:t>
            </a:r>
            <a:r>
              <a:rPr lang="en-US" u="sng" dirty="0">
                <a:solidFill>
                  <a:srgbClr val="FF0000"/>
                </a:solidFill>
              </a:rPr>
              <a:t>ing</a:t>
            </a:r>
            <a:r>
              <a:rPr lang="en-US" dirty="0"/>
              <a:t> anymore. Or maybe you are still an </a:t>
            </a:r>
            <a:r>
              <a:rPr lang="en-US" dirty="0" err="1"/>
              <a:t>uptalker</a:t>
            </a:r>
            <a:r>
              <a:rPr lang="en-US" dirty="0"/>
              <a:t>, in spite of their best effort</a:t>
            </a:r>
            <a:r>
              <a:rPr lang="en-US" u="sng" dirty="0">
                <a:solidFill>
                  <a:srgbClr val="FF0000"/>
                </a:solidFill>
              </a:rPr>
              <a:t>s</a:t>
            </a:r>
            <a:r>
              <a:rPr lang="en-US" dirty="0">
                <a:solidFill>
                  <a:srgbClr val="FF0000"/>
                </a:solidFill>
              </a:rPr>
              <a:t> </a:t>
            </a:r>
            <a:r>
              <a:rPr lang="en-US" dirty="0"/>
              <a:t>and careful monitoring. Can you now reliably identify inflectional and derivational morpheme</a:t>
            </a:r>
            <a:r>
              <a:rPr lang="en-US" u="sng" dirty="0">
                <a:solidFill>
                  <a:srgbClr val="FF0000"/>
                </a:solidFill>
              </a:rPr>
              <a:t>s</a:t>
            </a:r>
            <a:r>
              <a:rPr lang="en-US" dirty="0"/>
              <a:t>?</a:t>
            </a:r>
          </a:p>
        </p:txBody>
      </p:sp>
    </p:spTree>
    <p:extLst>
      <p:ext uri="{BB962C8B-B14F-4D97-AF65-F5344CB8AC3E}">
        <p14:creationId xmlns:p14="http://schemas.microsoft.com/office/powerpoint/2010/main" val="180475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942BF-0F8B-416C-B1A3-A044A59D6757}"/>
              </a:ext>
            </a:extLst>
          </p:cNvPr>
          <p:cNvSpPr>
            <a:spLocks noGrp="1"/>
          </p:cNvSpPr>
          <p:nvPr>
            <p:ph type="title"/>
          </p:nvPr>
        </p:nvSpPr>
        <p:spPr/>
        <p:txBody>
          <a:bodyPr>
            <a:normAutofit/>
          </a:bodyPr>
          <a:lstStyle/>
          <a:p>
            <a:r>
              <a:rPr lang="en-US" sz="3600" dirty="0"/>
              <a:t>What are the functions of bound morphemes?</a:t>
            </a:r>
          </a:p>
        </p:txBody>
      </p:sp>
      <p:sp>
        <p:nvSpPr>
          <p:cNvPr id="3" name="Content Placeholder 2">
            <a:extLst>
              <a:ext uri="{FF2B5EF4-FFF2-40B4-BE49-F238E27FC236}">
                <a16:creationId xmlns:a16="http://schemas.microsoft.com/office/drawing/2014/main" id="{FEF42516-1932-4DB0-AF9B-F3CF358F29E5}"/>
              </a:ext>
            </a:extLst>
          </p:cNvPr>
          <p:cNvSpPr>
            <a:spLocks noGrp="1"/>
          </p:cNvSpPr>
          <p:nvPr>
            <p:ph idx="1"/>
          </p:nvPr>
        </p:nvSpPr>
        <p:spPr>
          <a:xfrm>
            <a:off x="336176" y="3068545"/>
            <a:ext cx="3706905" cy="1410634"/>
          </a:xfrm>
        </p:spPr>
        <p:txBody>
          <a:bodyPr>
            <a:normAutofit/>
          </a:bodyPr>
          <a:lstStyle/>
          <a:p>
            <a:r>
              <a:rPr lang="en-US" sz="2000" i="1" dirty="0">
                <a:solidFill>
                  <a:srgbClr val="FF0000"/>
                </a:solidFill>
                <a:sym typeface="Wingdings" panose="05000000000000000000" pitchFamily="2" charset="2"/>
              </a:rPr>
              <a:t>im</a:t>
            </a:r>
            <a:r>
              <a:rPr lang="en-US" sz="2000" i="1" dirty="0">
                <a:sym typeface="Wingdings" panose="05000000000000000000" pitchFamily="2" charset="2"/>
              </a:rPr>
              <a:t>possible’  </a:t>
            </a:r>
            <a:r>
              <a:rPr lang="en-US" sz="2000" i="1" dirty="0" err="1">
                <a:sym typeface="Wingdings" panose="05000000000000000000" pitchFamily="2" charset="2"/>
              </a:rPr>
              <a:t>im</a:t>
            </a:r>
            <a:r>
              <a:rPr lang="en-US" sz="2000" i="1" dirty="0">
                <a:sym typeface="Wingdings" panose="05000000000000000000" pitchFamily="2" charset="2"/>
              </a:rPr>
              <a:t> + possible</a:t>
            </a:r>
            <a:endParaRPr lang="en-US" sz="2000" i="1" dirty="0"/>
          </a:p>
          <a:p>
            <a:r>
              <a:rPr lang="en-US" sz="2000" i="1" dirty="0"/>
              <a:t>‘</a:t>
            </a:r>
            <a:r>
              <a:rPr lang="en-US" sz="2000" i="1" dirty="0">
                <a:solidFill>
                  <a:srgbClr val="FF0000"/>
                </a:solidFill>
              </a:rPr>
              <a:t>re</a:t>
            </a:r>
            <a:r>
              <a:rPr lang="en-US" sz="2000" i="1" dirty="0"/>
              <a:t>generate’ </a:t>
            </a:r>
            <a:r>
              <a:rPr lang="en-US" sz="2000" i="1" dirty="0">
                <a:sym typeface="Wingdings" panose="05000000000000000000" pitchFamily="2" charset="2"/>
              </a:rPr>
              <a:t> re + generate</a:t>
            </a:r>
          </a:p>
          <a:p>
            <a:r>
              <a:rPr lang="en-US" sz="2000" i="1" dirty="0"/>
              <a:t>‘power</a:t>
            </a:r>
            <a:r>
              <a:rPr lang="en-US" sz="2000" i="1" dirty="0">
                <a:solidFill>
                  <a:srgbClr val="FF0000"/>
                </a:solidFill>
              </a:rPr>
              <a:t>less</a:t>
            </a:r>
            <a:r>
              <a:rPr lang="en-US" sz="2000" i="1" dirty="0"/>
              <a:t>’  </a:t>
            </a:r>
            <a:r>
              <a:rPr lang="en-US" sz="2000" i="1" dirty="0">
                <a:sym typeface="Wingdings" panose="05000000000000000000" pitchFamily="2" charset="2"/>
              </a:rPr>
              <a:t> power + less</a:t>
            </a:r>
            <a:endParaRPr lang="en-US" sz="2000" i="1" dirty="0"/>
          </a:p>
        </p:txBody>
      </p:sp>
      <p:sp>
        <p:nvSpPr>
          <p:cNvPr id="4" name="TextBox 3">
            <a:extLst>
              <a:ext uri="{FF2B5EF4-FFF2-40B4-BE49-F238E27FC236}">
                <a16:creationId xmlns:a16="http://schemas.microsoft.com/office/drawing/2014/main" id="{526AF623-1800-41CD-9829-B8D23FED20DA}"/>
              </a:ext>
            </a:extLst>
          </p:cNvPr>
          <p:cNvSpPr txBox="1"/>
          <p:nvPr/>
        </p:nvSpPr>
        <p:spPr>
          <a:xfrm>
            <a:off x="838200" y="2295990"/>
            <a:ext cx="2564876" cy="461665"/>
          </a:xfrm>
          <a:prstGeom prst="rect">
            <a:avLst/>
          </a:prstGeom>
          <a:solidFill>
            <a:srgbClr val="C00000"/>
          </a:solidFill>
        </p:spPr>
        <p:txBody>
          <a:bodyPr wrap="square" rtlCol="0">
            <a:spAutoFit/>
          </a:bodyPr>
          <a:lstStyle/>
          <a:p>
            <a:r>
              <a:rPr lang="en-US" sz="2400" dirty="0">
                <a:solidFill>
                  <a:schemeClr val="bg1"/>
                </a:solidFill>
              </a:rPr>
              <a:t>1.Change meaning</a:t>
            </a:r>
          </a:p>
        </p:txBody>
      </p:sp>
      <p:sp>
        <p:nvSpPr>
          <p:cNvPr id="5" name="TextBox 4">
            <a:extLst>
              <a:ext uri="{FF2B5EF4-FFF2-40B4-BE49-F238E27FC236}">
                <a16:creationId xmlns:a16="http://schemas.microsoft.com/office/drawing/2014/main" id="{A418AFB9-C9D1-4245-B70B-7792FE309D78}"/>
              </a:ext>
            </a:extLst>
          </p:cNvPr>
          <p:cNvSpPr txBox="1"/>
          <p:nvPr/>
        </p:nvSpPr>
        <p:spPr>
          <a:xfrm>
            <a:off x="4427002" y="4222393"/>
            <a:ext cx="4061011" cy="1179810"/>
          </a:xfrm>
          <a:prstGeom prst="rect">
            <a:avLst/>
          </a:prstGeom>
          <a:noFill/>
        </p:spPr>
        <p:txBody>
          <a:bodyPr wrap="square" rtlCol="0">
            <a:spAutoFit/>
          </a:bodyPr>
          <a:lstStyle/>
          <a:p>
            <a:pPr marL="228600" indent="-228600">
              <a:lnSpc>
                <a:spcPct val="90000"/>
              </a:lnSpc>
              <a:spcBef>
                <a:spcPts val="1000"/>
              </a:spcBef>
              <a:buFont typeface="Arial" panose="020B0604020202020204" pitchFamily="34" charset="0"/>
              <a:buChar char="•"/>
            </a:pPr>
            <a:r>
              <a:rPr lang="en-US" i="1" dirty="0"/>
              <a:t>‘</a:t>
            </a:r>
            <a:r>
              <a:rPr lang="en-US" sz="2000" i="1" dirty="0"/>
              <a:t>threate</a:t>
            </a:r>
            <a:r>
              <a:rPr lang="en-US" sz="2000" i="1" dirty="0">
                <a:solidFill>
                  <a:srgbClr val="FF0000"/>
                </a:solidFill>
              </a:rPr>
              <a:t>ned</a:t>
            </a:r>
            <a:r>
              <a:rPr lang="en-US" sz="2000" i="1" dirty="0"/>
              <a:t>’ </a:t>
            </a:r>
            <a:r>
              <a:rPr lang="en-US" sz="2000" i="1" dirty="0">
                <a:sym typeface="Wingdings" panose="05000000000000000000" pitchFamily="2" charset="2"/>
              </a:rPr>
              <a:t>   threat + </a:t>
            </a:r>
            <a:r>
              <a:rPr lang="en-US" sz="2000" i="1" dirty="0" err="1">
                <a:sym typeface="Wingdings" panose="05000000000000000000" pitchFamily="2" charset="2"/>
              </a:rPr>
              <a:t>en</a:t>
            </a:r>
            <a:r>
              <a:rPr lang="en-US" sz="2000" i="1" dirty="0">
                <a:sym typeface="Wingdings" panose="05000000000000000000" pitchFamily="2" charset="2"/>
              </a:rPr>
              <a:t> + ed</a:t>
            </a:r>
          </a:p>
          <a:p>
            <a:pPr marL="228600" indent="-228600">
              <a:lnSpc>
                <a:spcPct val="90000"/>
              </a:lnSpc>
              <a:spcBef>
                <a:spcPts val="1000"/>
              </a:spcBef>
              <a:buFont typeface="Arial" panose="020B0604020202020204" pitchFamily="34" charset="0"/>
              <a:buChar char="•"/>
            </a:pPr>
            <a:r>
              <a:rPr lang="en-US" sz="2000" i="1" dirty="0">
                <a:sym typeface="Wingdings" panose="05000000000000000000" pitchFamily="2" charset="2"/>
              </a:rPr>
              <a:t> ‘friend</a:t>
            </a:r>
            <a:r>
              <a:rPr lang="en-US" sz="2000" i="1" dirty="0">
                <a:solidFill>
                  <a:srgbClr val="FF0000"/>
                </a:solidFill>
                <a:sym typeface="Wingdings" panose="05000000000000000000" pitchFamily="2" charset="2"/>
              </a:rPr>
              <a:t>ly</a:t>
            </a:r>
            <a:r>
              <a:rPr lang="en-US" sz="2000" i="1" dirty="0">
                <a:sym typeface="Wingdings" panose="05000000000000000000" pitchFamily="2" charset="2"/>
              </a:rPr>
              <a:t>’  friend + </a:t>
            </a:r>
            <a:r>
              <a:rPr lang="en-US" sz="2000" i="1" dirty="0" err="1">
                <a:sym typeface="Wingdings" panose="05000000000000000000" pitchFamily="2" charset="2"/>
              </a:rPr>
              <a:t>ly</a:t>
            </a:r>
            <a:endParaRPr lang="en-US" sz="2000" i="1" dirty="0">
              <a:sym typeface="Wingdings" panose="05000000000000000000" pitchFamily="2" charset="2"/>
            </a:endParaRPr>
          </a:p>
          <a:p>
            <a:pPr marL="228600" indent="-228600">
              <a:lnSpc>
                <a:spcPct val="90000"/>
              </a:lnSpc>
              <a:spcBef>
                <a:spcPts val="1000"/>
              </a:spcBef>
              <a:buFont typeface="Arial" panose="020B0604020202020204" pitchFamily="34" charset="0"/>
              <a:buChar char="•"/>
            </a:pPr>
            <a:r>
              <a:rPr lang="en-US" sz="2000" i="1" dirty="0">
                <a:sym typeface="Wingdings" panose="05000000000000000000" pitchFamily="2" charset="2"/>
              </a:rPr>
              <a:t>‘attrac</a:t>
            </a:r>
            <a:r>
              <a:rPr lang="en-US" sz="2000" i="1" dirty="0">
                <a:solidFill>
                  <a:srgbClr val="FF0000"/>
                </a:solidFill>
                <a:sym typeface="Wingdings" panose="05000000000000000000" pitchFamily="2" charset="2"/>
              </a:rPr>
              <a:t>tion</a:t>
            </a:r>
            <a:r>
              <a:rPr lang="en-US" sz="2000" i="1" dirty="0">
                <a:sym typeface="Wingdings" panose="05000000000000000000" pitchFamily="2" charset="2"/>
              </a:rPr>
              <a:t>’  attract +  </a:t>
            </a:r>
            <a:r>
              <a:rPr lang="en-US" sz="2000" i="1" dirty="0" err="1">
                <a:sym typeface="Wingdings" panose="05000000000000000000" pitchFamily="2" charset="2"/>
              </a:rPr>
              <a:t>tion</a:t>
            </a:r>
            <a:endParaRPr lang="en-US" sz="2000" i="1" dirty="0">
              <a:sym typeface="Wingdings" panose="05000000000000000000" pitchFamily="2" charset="2"/>
            </a:endParaRPr>
          </a:p>
        </p:txBody>
      </p:sp>
      <p:sp>
        <p:nvSpPr>
          <p:cNvPr id="6" name="TextBox 5">
            <a:extLst>
              <a:ext uri="{FF2B5EF4-FFF2-40B4-BE49-F238E27FC236}">
                <a16:creationId xmlns:a16="http://schemas.microsoft.com/office/drawing/2014/main" id="{B0950F55-A2EB-4395-BD06-BB26675D8171}"/>
              </a:ext>
            </a:extLst>
          </p:cNvPr>
          <p:cNvSpPr txBox="1"/>
          <p:nvPr/>
        </p:nvSpPr>
        <p:spPr>
          <a:xfrm>
            <a:off x="4430804" y="3573807"/>
            <a:ext cx="3137648" cy="400110"/>
          </a:xfrm>
          <a:prstGeom prst="rect">
            <a:avLst/>
          </a:prstGeom>
          <a:solidFill>
            <a:schemeClr val="accent6">
              <a:lumMod val="75000"/>
            </a:schemeClr>
          </a:solidFill>
        </p:spPr>
        <p:txBody>
          <a:bodyPr wrap="square" rtlCol="0">
            <a:spAutoFit/>
          </a:bodyPr>
          <a:lstStyle/>
          <a:p>
            <a:r>
              <a:rPr lang="en-US" sz="2000" dirty="0">
                <a:solidFill>
                  <a:schemeClr val="bg1"/>
                </a:solidFill>
              </a:rPr>
              <a:t>Change lexical category</a:t>
            </a:r>
          </a:p>
        </p:txBody>
      </p:sp>
      <p:sp>
        <p:nvSpPr>
          <p:cNvPr id="7" name="TextBox 6">
            <a:extLst>
              <a:ext uri="{FF2B5EF4-FFF2-40B4-BE49-F238E27FC236}">
                <a16:creationId xmlns:a16="http://schemas.microsoft.com/office/drawing/2014/main" id="{355AEA93-32DF-4ABB-8484-B54B9D0ED5EE}"/>
              </a:ext>
            </a:extLst>
          </p:cNvPr>
          <p:cNvSpPr txBox="1"/>
          <p:nvPr/>
        </p:nvSpPr>
        <p:spPr>
          <a:xfrm>
            <a:off x="8902814" y="4135059"/>
            <a:ext cx="2940423" cy="1585049"/>
          </a:xfrm>
          <a:prstGeom prst="rect">
            <a:avLst/>
          </a:prstGeom>
          <a:noFill/>
        </p:spPr>
        <p:txBody>
          <a:bodyPr wrap="square" rtlCol="0">
            <a:spAutoFit/>
          </a:bodyPr>
          <a:lstStyle/>
          <a:p>
            <a:pPr marL="342900" indent="-342900">
              <a:lnSpc>
                <a:spcPct val="90000"/>
              </a:lnSpc>
              <a:spcBef>
                <a:spcPts val="1000"/>
              </a:spcBef>
              <a:buFont typeface="Arial" panose="020B0604020202020204" pitchFamily="34" charset="0"/>
              <a:buChar char="•"/>
            </a:pPr>
            <a:r>
              <a:rPr lang="en-US" sz="2000" i="1" dirty="0">
                <a:sym typeface="Wingdings" panose="05000000000000000000" pitchFamily="2" charset="2"/>
              </a:rPr>
              <a:t>‘cat</a:t>
            </a:r>
            <a:r>
              <a:rPr lang="en-US" sz="2000" i="1" dirty="0">
                <a:solidFill>
                  <a:srgbClr val="FF0000"/>
                </a:solidFill>
                <a:sym typeface="Wingdings" panose="05000000000000000000" pitchFamily="2" charset="2"/>
              </a:rPr>
              <a:t>s</a:t>
            </a:r>
            <a:r>
              <a:rPr lang="en-US" sz="2000" i="1" dirty="0">
                <a:sym typeface="Wingdings" panose="05000000000000000000" pitchFamily="2" charset="2"/>
              </a:rPr>
              <a:t>’  cat + s</a:t>
            </a:r>
          </a:p>
          <a:p>
            <a:pPr marL="228600" indent="-228600">
              <a:lnSpc>
                <a:spcPct val="90000"/>
              </a:lnSpc>
              <a:spcBef>
                <a:spcPts val="1000"/>
              </a:spcBef>
              <a:buFont typeface="Arial" panose="020B0604020202020204" pitchFamily="34" charset="0"/>
              <a:buChar char="•"/>
            </a:pPr>
            <a:r>
              <a:rPr lang="en-US" sz="2000" i="1" dirty="0">
                <a:sym typeface="Wingdings" panose="05000000000000000000" pitchFamily="2" charset="2"/>
              </a:rPr>
              <a:t>‘eat</a:t>
            </a:r>
            <a:r>
              <a:rPr lang="en-US" sz="2000" i="1" dirty="0">
                <a:solidFill>
                  <a:srgbClr val="FF0000"/>
                </a:solidFill>
                <a:sym typeface="Wingdings" panose="05000000000000000000" pitchFamily="2" charset="2"/>
              </a:rPr>
              <a:t>ing</a:t>
            </a:r>
            <a:r>
              <a:rPr lang="en-US" sz="2000" i="1" dirty="0">
                <a:sym typeface="Wingdings" panose="05000000000000000000" pitchFamily="2" charset="2"/>
              </a:rPr>
              <a:t>’  eat + </a:t>
            </a:r>
            <a:r>
              <a:rPr lang="en-US" sz="2000" i="1" dirty="0" err="1">
                <a:sym typeface="Wingdings" panose="05000000000000000000" pitchFamily="2" charset="2"/>
              </a:rPr>
              <a:t>ing</a:t>
            </a:r>
            <a:endParaRPr lang="en-US" sz="2000" i="1" dirty="0">
              <a:sym typeface="Wingdings" panose="05000000000000000000" pitchFamily="2" charset="2"/>
            </a:endParaRPr>
          </a:p>
          <a:p>
            <a:pPr marL="228600" indent="-228600">
              <a:lnSpc>
                <a:spcPct val="90000"/>
              </a:lnSpc>
              <a:spcBef>
                <a:spcPts val="1000"/>
              </a:spcBef>
              <a:buFont typeface="Arial" panose="020B0604020202020204" pitchFamily="34" charset="0"/>
              <a:buChar char="•"/>
            </a:pPr>
            <a:r>
              <a:rPr lang="en-US" sz="2000" i="1" dirty="0">
                <a:sym typeface="Wingdings" panose="05000000000000000000" pitchFamily="2" charset="2"/>
              </a:rPr>
              <a:t>‘eat</a:t>
            </a:r>
            <a:r>
              <a:rPr lang="en-US" sz="2000" i="1" dirty="0">
                <a:solidFill>
                  <a:srgbClr val="FF0000"/>
                </a:solidFill>
                <a:sym typeface="Wingdings" panose="05000000000000000000" pitchFamily="2" charset="2"/>
              </a:rPr>
              <a:t>en</a:t>
            </a:r>
            <a:r>
              <a:rPr lang="en-US" sz="2000" i="1" dirty="0">
                <a:sym typeface="Wingdings" panose="05000000000000000000" pitchFamily="2" charset="2"/>
              </a:rPr>
              <a:t>’  eat +</a:t>
            </a:r>
            <a:r>
              <a:rPr lang="en-US" sz="2000" i="1" dirty="0" err="1">
                <a:sym typeface="Wingdings" panose="05000000000000000000" pitchFamily="2" charset="2"/>
              </a:rPr>
              <a:t>en</a:t>
            </a:r>
            <a:endParaRPr lang="en-US" sz="2000" i="1" dirty="0">
              <a:sym typeface="Wingdings" panose="05000000000000000000" pitchFamily="2" charset="2"/>
            </a:endParaRPr>
          </a:p>
          <a:p>
            <a:pPr marL="228600" indent="-228600">
              <a:lnSpc>
                <a:spcPct val="90000"/>
              </a:lnSpc>
              <a:spcBef>
                <a:spcPts val="1000"/>
              </a:spcBef>
              <a:buFont typeface="Arial" panose="020B0604020202020204" pitchFamily="34" charset="0"/>
              <a:buChar char="•"/>
            </a:pPr>
            <a:r>
              <a:rPr lang="en-US" sz="2000" i="1" dirty="0">
                <a:sym typeface="Wingdings" panose="05000000000000000000" pitchFamily="2" charset="2"/>
              </a:rPr>
              <a:t>‘high</a:t>
            </a:r>
            <a:r>
              <a:rPr lang="en-US" sz="2000" i="1" dirty="0">
                <a:solidFill>
                  <a:srgbClr val="FF0000"/>
                </a:solidFill>
                <a:sym typeface="Wingdings" panose="05000000000000000000" pitchFamily="2" charset="2"/>
              </a:rPr>
              <a:t>er</a:t>
            </a:r>
            <a:r>
              <a:rPr lang="en-US" sz="2000" i="1" dirty="0">
                <a:sym typeface="Wingdings" panose="05000000000000000000" pitchFamily="2" charset="2"/>
              </a:rPr>
              <a:t>’  high + </a:t>
            </a:r>
            <a:r>
              <a:rPr lang="en-US" sz="2000" i="1" dirty="0" err="1">
                <a:sym typeface="Wingdings" panose="05000000000000000000" pitchFamily="2" charset="2"/>
              </a:rPr>
              <a:t>er</a:t>
            </a:r>
            <a:r>
              <a:rPr lang="en-US" sz="2000" i="1" dirty="0">
                <a:sym typeface="Wingdings" panose="05000000000000000000" pitchFamily="2" charset="2"/>
              </a:rPr>
              <a:t> </a:t>
            </a:r>
          </a:p>
        </p:txBody>
      </p:sp>
      <p:sp>
        <p:nvSpPr>
          <p:cNvPr id="8" name="TextBox 7">
            <a:extLst>
              <a:ext uri="{FF2B5EF4-FFF2-40B4-BE49-F238E27FC236}">
                <a16:creationId xmlns:a16="http://schemas.microsoft.com/office/drawing/2014/main" id="{F9E0C384-1DF0-4C31-A8D5-1DCA252B7F1F}"/>
              </a:ext>
            </a:extLst>
          </p:cNvPr>
          <p:cNvSpPr txBox="1"/>
          <p:nvPr/>
        </p:nvSpPr>
        <p:spPr>
          <a:xfrm>
            <a:off x="8915401" y="3479351"/>
            <a:ext cx="3016625" cy="646331"/>
          </a:xfrm>
          <a:prstGeom prst="rect">
            <a:avLst/>
          </a:prstGeom>
          <a:solidFill>
            <a:schemeClr val="tx2">
              <a:lumMod val="75000"/>
            </a:schemeClr>
          </a:solidFill>
        </p:spPr>
        <p:txBody>
          <a:bodyPr wrap="square" rtlCol="0">
            <a:spAutoFit/>
          </a:bodyPr>
          <a:lstStyle/>
          <a:p>
            <a:r>
              <a:rPr lang="en-US" dirty="0">
                <a:solidFill>
                  <a:schemeClr val="bg1"/>
                </a:solidFill>
              </a:rPr>
              <a:t>Change word form for particular lexical categories</a:t>
            </a:r>
          </a:p>
        </p:txBody>
      </p:sp>
      <p:sp>
        <p:nvSpPr>
          <p:cNvPr id="10" name="TextBox 9">
            <a:extLst>
              <a:ext uri="{FF2B5EF4-FFF2-40B4-BE49-F238E27FC236}">
                <a16:creationId xmlns:a16="http://schemas.microsoft.com/office/drawing/2014/main" id="{6CCAB920-AD2F-4AB6-9551-4157984042B0}"/>
              </a:ext>
            </a:extLst>
          </p:cNvPr>
          <p:cNvSpPr txBox="1"/>
          <p:nvPr/>
        </p:nvSpPr>
        <p:spPr>
          <a:xfrm>
            <a:off x="5999627" y="2330879"/>
            <a:ext cx="3785395" cy="461665"/>
          </a:xfrm>
          <a:prstGeom prst="rect">
            <a:avLst/>
          </a:prstGeom>
          <a:solidFill>
            <a:schemeClr val="accent4">
              <a:lumMod val="50000"/>
            </a:schemeClr>
          </a:solidFill>
        </p:spPr>
        <p:txBody>
          <a:bodyPr wrap="square" rtlCol="0">
            <a:spAutoFit/>
          </a:bodyPr>
          <a:lstStyle/>
          <a:p>
            <a:r>
              <a:rPr lang="en-US" sz="2400" dirty="0">
                <a:solidFill>
                  <a:schemeClr val="bg1"/>
                </a:solidFill>
              </a:rPr>
              <a:t>2.Change grammatical form</a:t>
            </a:r>
          </a:p>
        </p:txBody>
      </p:sp>
      <p:sp>
        <p:nvSpPr>
          <p:cNvPr id="11" name="Arrow: Down 10">
            <a:extLst>
              <a:ext uri="{FF2B5EF4-FFF2-40B4-BE49-F238E27FC236}">
                <a16:creationId xmlns:a16="http://schemas.microsoft.com/office/drawing/2014/main" id="{70ECFC2A-8F35-4D47-A630-156B3C1CB250}"/>
              </a:ext>
            </a:extLst>
          </p:cNvPr>
          <p:cNvSpPr/>
          <p:nvPr/>
        </p:nvSpPr>
        <p:spPr>
          <a:xfrm rot="1870334">
            <a:off x="6585782" y="2886693"/>
            <a:ext cx="283427" cy="5600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6BE2B407-BF44-403C-A122-03638EFBEB02}"/>
              </a:ext>
            </a:extLst>
          </p:cNvPr>
          <p:cNvSpPr/>
          <p:nvPr/>
        </p:nvSpPr>
        <p:spPr>
          <a:xfrm rot="19060630">
            <a:off x="8791951" y="2862306"/>
            <a:ext cx="246900" cy="5195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C723A19-4B88-446C-8EC8-67E1A3E63C53}"/>
              </a:ext>
            </a:extLst>
          </p:cNvPr>
          <p:cNvSpPr txBox="1"/>
          <p:nvPr/>
        </p:nvSpPr>
        <p:spPr>
          <a:xfrm>
            <a:off x="8654186" y="6292820"/>
            <a:ext cx="3414084" cy="400110"/>
          </a:xfrm>
          <a:prstGeom prst="rect">
            <a:avLst/>
          </a:prstGeom>
          <a:solidFill>
            <a:schemeClr val="accent4">
              <a:lumMod val="60000"/>
              <a:lumOff val="40000"/>
            </a:schemeClr>
          </a:solidFill>
        </p:spPr>
        <p:txBody>
          <a:bodyPr wrap="square" rtlCol="0">
            <a:spAutoFit/>
          </a:bodyPr>
          <a:lstStyle/>
          <a:p>
            <a:r>
              <a:rPr lang="en-US" sz="2000" b="1" dirty="0"/>
              <a:t>Inflectional</a:t>
            </a:r>
            <a:r>
              <a:rPr lang="en-US" sz="2000" dirty="0"/>
              <a:t> bound morphemes</a:t>
            </a:r>
          </a:p>
        </p:txBody>
      </p:sp>
      <p:sp>
        <p:nvSpPr>
          <p:cNvPr id="13" name="Arrow: Down 12">
            <a:extLst>
              <a:ext uri="{FF2B5EF4-FFF2-40B4-BE49-F238E27FC236}">
                <a16:creationId xmlns:a16="http://schemas.microsoft.com/office/drawing/2014/main" id="{42FE7606-599A-4818-B5BB-FE3B23BCD5AD}"/>
              </a:ext>
            </a:extLst>
          </p:cNvPr>
          <p:cNvSpPr/>
          <p:nvPr/>
        </p:nvSpPr>
        <p:spPr>
          <a:xfrm>
            <a:off x="9974672" y="5677838"/>
            <a:ext cx="398353" cy="579421"/>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46CF9EFE-3EAD-47BB-AD77-37CF6A18833C}"/>
              </a:ext>
            </a:extLst>
          </p:cNvPr>
          <p:cNvSpPr/>
          <p:nvPr/>
        </p:nvSpPr>
        <p:spPr>
          <a:xfrm>
            <a:off x="2189628" y="5677838"/>
            <a:ext cx="398353" cy="594812"/>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DEDC85A4-720D-450A-BA4C-EFE164DB17FC}"/>
              </a:ext>
            </a:extLst>
          </p:cNvPr>
          <p:cNvSpPr/>
          <p:nvPr/>
        </p:nvSpPr>
        <p:spPr>
          <a:xfrm>
            <a:off x="5347044" y="5703314"/>
            <a:ext cx="398353" cy="579421"/>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6DD1924-AE38-4A35-BA79-A209DE23B78C}"/>
              </a:ext>
            </a:extLst>
          </p:cNvPr>
          <p:cNvSpPr txBox="1"/>
          <p:nvPr/>
        </p:nvSpPr>
        <p:spPr>
          <a:xfrm>
            <a:off x="2149908" y="6292820"/>
            <a:ext cx="3598171" cy="400110"/>
          </a:xfrm>
          <a:prstGeom prst="rect">
            <a:avLst/>
          </a:prstGeom>
          <a:solidFill>
            <a:schemeClr val="accent4">
              <a:lumMod val="60000"/>
              <a:lumOff val="40000"/>
            </a:schemeClr>
          </a:solidFill>
        </p:spPr>
        <p:txBody>
          <a:bodyPr wrap="square" rtlCol="0">
            <a:spAutoFit/>
          </a:bodyPr>
          <a:lstStyle/>
          <a:p>
            <a:r>
              <a:rPr lang="en-US" sz="2000" b="1" dirty="0"/>
              <a:t>Derivational</a:t>
            </a:r>
            <a:r>
              <a:rPr lang="en-US" sz="2000" dirty="0"/>
              <a:t> bound morphemes</a:t>
            </a:r>
          </a:p>
        </p:txBody>
      </p:sp>
    </p:spTree>
    <p:extLst>
      <p:ext uri="{BB962C8B-B14F-4D97-AF65-F5344CB8AC3E}">
        <p14:creationId xmlns:p14="http://schemas.microsoft.com/office/powerpoint/2010/main" val="276552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A648-8E0C-4DD0-A2B8-0CBEFE08A7F3}"/>
              </a:ext>
            </a:extLst>
          </p:cNvPr>
          <p:cNvSpPr>
            <a:spLocks noGrp="1"/>
          </p:cNvSpPr>
          <p:nvPr>
            <p:ph type="title"/>
          </p:nvPr>
        </p:nvSpPr>
        <p:spPr/>
        <p:txBody>
          <a:bodyPr/>
          <a:lstStyle/>
          <a:p>
            <a:r>
              <a:rPr lang="en-US" dirty="0"/>
              <a:t>Identify all the bound morphemes in the paragraph below.</a:t>
            </a:r>
          </a:p>
        </p:txBody>
      </p:sp>
      <p:sp>
        <p:nvSpPr>
          <p:cNvPr id="3" name="Content Placeholder 2">
            <a:extLst>
              <a:ext uri="{FF2B5EF4-FFF2-40B4-BE49-F238E27FC236}">
                <a16:creationId xmlns:a16="http://schemas.microsoft.com/office/drawing/2014/main" id="{7ED1C14C-AEA0-47D9-B7EF-19C8935C1C3B}"/>
              </a:ext>
            </a:extLst>
          </p:cNvPr>
          <p:cNvSpPr>
            <a:spLocks noGrp="1"/>
          </p:cNvSpPr>
          <p:nvPr>
            <p:ph idx="1"/>
          </p:nvPr>
        </p:nvSpPr>
        <p:spPr/>
        <p:txBody>
          <a:bodyPr>
            <a:normAutofit fontScale="92500" lnSpcReduction="20000"/>
          </a:bodyPr>
          <a:lstStyle/>
          <a:p>
            <a:pPr marL="0" indent="0">
              <a:lnSpc>
                <a:spcPct val="110000"/>
              </a:lnSpc>
              <a:buNone/>
            </a:pPr>
            <a:r>
              <a:rPr lang="en-US" dirty="0"/>
              <a:t>You may have noticed that some English speakers intone their declarative sentences as though they are questions, so that ‘I really like eating out,’ a sentence which ends on its lowest pitch, sounds like ‘I really like eating out?’ and ends on one of the sentence’s higher pitches. As more and more Americans started to speak, at least occasionally, in this pattern, we needed a name for it. Thus, uptalk was created from the two free morphemes up and talk. Because many parents and teachers object to uptalking, they may have helped you break the habit. You may once have uptalked, but aren’t uptalking anymore. Or maybe you are still an </a:t>
            </a:r>
            <a:r>
              <a:rPr lang="en-US" dirty="0" err="1"/>
              <a:t>uptalker</a:t>
            </a:r>
            <a:r>
              <a:rPr lang="en-US" dirty="0"/>
              <a:t>, in spite of their best efforts and careful monitoring. Can you now reliably identify inflectional and derivational morphemes?</a:t>
            </a:r>
          </a:p>
        </p:txBody>
      </p:sp>
    </p:spTree>
    <p:extLst>
      <p:ext uri="{BB962C8B-B14F-4D97-AF65-F5344CB8AC3E}">
        <p14:creationId xmlns:p14="http://schemas.microsoft.com/office/powerpoint/2010/main" val="2201658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A648-8E0C-4DD0-A2B8-0CBEFE08A7F3}"/>
              </a:ext>
            </a:extLst>
          </p:cNvPr>
          <p:cNvSpPr>
            <a:spLocks noGrp="1"/>
          </p:cNvSpPr>
          <p:nvPr>
            <p:ph type="title"/>
          </p:nvPr>
        </p:nvSpPr>
        <p:spPr/>
        <p:txBody>
          <a:bodyPr/>
          <a:lstStyle/>
          <a:p>
            <a:r>
              <a:rPr lang="en-US" dirty="0"/>
              <a:t>Identify all the bound morphemes in the paragraph below.</a:t>
            </a:r>
          </a:p>
        </p:txBody>
      </p:sp>
      <p:sp>
        <p:nvSpPr>
          <p:cNvPr id="3" name="Content Placeholder 2">
            <a:extLst>
              <a:ext uri="{FF2B5EF4-FFF2-40B4-BE49-F238E27FC236}">
                <a16:creationId xmlns:a16="http://schemas.microsoft.com/office/drawing/2014/main" id="{7ED1C14C-AEA0-47D9-B7EF-19C8935C1C3B}"/>
              </a:ext>
            </a:extLst>
          </p:cNvPr>
          <p:cNvSpPr>
            <a:spLocks noGrp="1"/>
          </p:cNvSpPr>
          <p:nvPr>
            <p:ph idx="1"/>
          </p:nvPr>
        </p:nvSpPr>
        <p:spPr/>
        <p:txBody>
          <a:bodyPr>
            <a:normAutofit fontScale="92500" lnSpcReduction="20000"/>
          </a:bodyPr>
          <a:lstStyle/>
          <a:p>
            <a:pPr marL="0" indent="0">
              <a:lnSpc>
                <a:spcPct val="110000"/>
              </a:lnSpc>
              <a:buNone/>
            </a:pPr>
            <a:r>
              <a:rPr lang="en-US" dirty="0"/>
              <a:t>You may have notic</a:t>
            </a:r>
            <a:r>
              <a:rPr lang="en-US" u="sng" dirty="0">
                <a:solidFill>
                  <a:srgbClr val="FF0000"/>
                </a:solidFill>
              </a:rPr>
              <a:t>ed</a:t>
            </a:r>
            <a:r>
              <a:rPr lang="en-US" dirty="0"/>
              <a:t> that some English speaker</a:t>
            </a:r>
            <a:r>
              <a:rPr lang="en-US" u="sng" dirty="0">
                <a:solidFill>
                  <a:srgbClr val="FF0000"/>
                </a:solidFill>
              </a:rPr>
              <a:t>s</a:t>
            </a:r>
            <a:r>
              <a:rPr lang="en-US" dirty="0"/>
              <a:t> </a:t>
            </a:r>
            <a:r>
              <a:rPr lang="en-US" u="sng" dirty="0"/>
              <a:t>in</a:t>
            </a:r>
            <a:r>
              <a:rPr lang="en-US" dirty="0"/>
              <a:t>tone their declara</a:t>
            </a:r>
            <a:r>
              <a:rPr lang="en-US" u="sng" dirty="0"/>
              <a:t>tive</a:t>
            </a:r>
            <a:r>
              <a:rPr lang="en-US" dirty="0"/>
              <a:t> sentence</a:t>
            </a:r>
            <a:r>
              <a:rPr lang="en-US" u="sng" dirty="0">
                <a:solidFill>
                  <a:srgbClr val="FF0000"/>
                </a:solidFill>
              </a:rPr>
              <a:t>s</a:t>
            </a:r>
            <a:r>
              <a:rPr lang="en-US" dirty="0">
                <a:solidFill>
                  <a:srgbClr val="FF0000"/>
                </a:solidFill>
              </a:rPr>
              <a:t> </a:t>
            </a:r>
            <a:r>
              <a:rPr lang="en-US" dirty="0"/>
              <a:t>as though they are question</a:t>
            </a:r>
            <a:r>
              <a:rPr lang="en-US" u="sng" dirty="0">
                <a:solidFill>
                  <a:srgbClr val="FF0000"/>
                </a:solidFill>
              </a:rPr>
              <a:t>s</a:t>
            </a:r>
            <a:r>
              <a:rPr lang="en-US" dirty="0"/>
              <a:t>, so that ‘I really like eat</a:t>
            </a:r>
            <a:r>
              <a:rPr lang="en-US" u="sng" dirty="0"/>
              <a:t>ing</a:t>
            </a:r>
            <a:r>
              <a:rPr lang="en-US" dirty="0"/>
              <a:t> out,’ a sentence which end</a:t>
            </a:r>
            <a:r>
              <a:rPr lang="en-US" u="sng" dirty="0">
                <a:solidFill>
                  <a:srgbClr val="FF0000"/>
                </a:solidFill>
              </a:rPr>
              <a:t>s</a:t>
            </a:r>
            <a:r>
              <a:rPr lang="en-US" dirty="0"/>
              <a:t> on its low</a:t>
            </a:r>
            <a:r>
              <a:rPr lang="en-US" u="sng" dirty="0">
                <a:solidFill>
                  <a:srgbClr val="FF0000"/>
                </a:solidFill>
              </a:rPr>
              <a:t>est</a:t>
            </a:r>
            <a:r>
              <a:rPr lang="en-US" u="sng" dirty="0"/>
              <a:t> </a:t>
            </a:r>
            <a:r>
              <a:rPr lang="en-US" dirty="0"/>
              <a:t>pitch, sound</a:t>
            </a:r>
            <a:r>
              <a:rPr lang="en-US" u="sng" dirty="0">
                <a:solidFill>
                  <a:srgbClr val="FF0000"/>
                </a:solidFill>
              </a:rPr>
              <a:t>s</a:t>
            </a:r>
            <a:r>
              <a:rPr lang="en-US" dirty="0"/>
              <a:t> like ‘I really like eat</a:t>
            </a:r>
            <a:r>
              <a:rPr lang="en-US" u="sng" dirty="0"/>
              <a:t>ing</a:t>
            </a:r>
            <a:r>
              <a:rPr lang="en-US" dirty="0"/>
              <a:t> out?’ and end</a:t>
            </a:r>
            <a:r>
              <a:rPr lang="en-US" u="sng" dirty="0">
                <a:solidFill>
                  <a:srgbClr val="FF0000"/>
                </a:solidFill>
              </a:rPr>
              <a:t>s</a:t>
            </a:r>
            <a:r>
              <a:rPr lang="en-US" dirty="0"/>
              <a:t> on one of the sentence</a:t>
            </a:r>
            <a:r>
              <a:rPr lang="en-US" u="sng" dirty="0">
                <a:solidFill>
                  <a:srgbClr val="FF0000"/>
                </a:solidFill>
              </a:rPr>
              <a:t>’s</a:t>
            </a:r>
            <a:r>
              <a:rPr lang="en-US" dirty="0"/>
              <a:t> high</a:t>
            </a:r>
            <a:r>
              <a:rPr lang="en-US" u="sng" dirty="0">
                <a:solidFill>
                  <a:srgbClr val="FF0000"/>
                </a:solidFill>
              </a:rPr>
              <a:t>er</a:t>
            </a:r>
            <a:r>
              <a:rPr lang="en-US" dirty="0"/>
              <a:t> pitch</a:t>
            </a:r>
            <a:r>
              <a:rPr lang="en-US" u="sng" dirty="0">
                <a:solidFill>
                  <a:srgbClr val="FF0000"/>
                </a:solidFill>
              </a:rPr>
              <a:t>es</a:t>
            </a:r>
            <a:r>
              <a:rPr lang="en-US" dirty="0"/>
              <a:t>. As more and more American</a:t>
            </a:r>
            <a:r>
              <a:rPr lang="en-US" u="sng" dirty="0">
                <a:solidFill>
                  <a:srgbClr val="FF0000"/>
                </a:solidFill>
              </a:rPr>
              <a:t>s</a:t>
            </a:r>
            <a:r>
              <a:rPr lang="en-US" dirty="0">
                <a:solidFill>
                  <a:srgbClr val="FF0000"/>
                </a:solidFill>
              </a:rPr>
              <a:t> </a:t>
            </a:r>
            <a:r>
              <a:rPr lang="en-US" dirty="0"/>
              <a:t>start</a:t>
            </a:r>
            <a:r>
              <a:rPr lang="en-US" u="sng" dirty="0">
                <a:solidFill>
                  <a:srgbClr val="FF0000"/>
                </a:solidFill>
              </a:rPr>
              <a:t>ed</a:t>
            </a:r>
            <a:r>
              <a:rPr lang="en-US" dirty="0"/>
              <a:t> to speak, at least occasio</a:t>
            </a:r>
            <a:r>
              <a:rPr lang="en-US" u="sng" dirty="0"/>
              <a:t>nally</a:t>
            </a:r>
            <a:r>
              <a:rPr lang="en-US" dirty="0"/>
              <a:t>, in this pattern, we need</a:t>
            </a:r>
            <a:r>
              <a:rPr lang="en-US" u="sng" dirty="0">
                <a:solidFill>
                  <a:srgbClr val="FF0000"/>
                </a:solidFill>
              </a:rPr>
              <a:t>ed</a:t>
            </a:r>
            <a:r>
              <a:rPr lang="en-US" dirty="0">
                <a:solidFill>
                  <a:srgbClr val="FF0000"/>
                </a:solidFill>
              </a:rPr>
              <a:t> </a:t>
            </a:r>
            <a:r>
              <a:rPr lang="en-US" dirty="0"/>
              <a:t>a name for it. Thus, uptalk was creat</a:t>
            </a:r>
            <a:r>
              <a:rPr lang="en-US" u="sng" dirty="0">
                <a:solidFill>
                  <a:srgbClr val="FF0000"/>
                </a:solidFill>
              </a:rPr>
              <a:t>ed</a:t>
            </a:r>
            <a:r>
              <a:rPr lang="en-US" dirty="0"/>
              <a:t> from the two free morpheme</a:t>
            </a:r>
            <a:r>
              <a:rPr lang="en-US" u="sng" dirty="0">
                <a:solidFill>
                  <a:srgbClr val="FF0000"/>
                </a:solidFill>
              </a:rPr>
              <a:t>s</a:t>
            </a:r>
            <a:r>
              <a:rPr lang="en-US" dirty="0"/>
              <a:t> up and talk. Because many parent</a:t>
            </a:r>
            <a:r>
              <a:rPr lang="en-US" u="sng" dirty="0">
                <a:solidFill>
                  <a:srgbClr val="FF0000"/>
                </a:solidFill>
              </a:rPr>
              <a:t>s</a:t>
            </a:r>
            <a:r>
              <a:rPr lang="en-US" dirty="0"/>
              <a:t> and teacher</a:t>
            </a:r>
            <a:r>
              <a:rPr lang="en-US" u="sng" dirty="0">
                <a:solidFill>
                  <a:srgbClr val="FF0000"/>
                </a:solidFill>
              </a:rPr>
              <a:t>s</a:t>
            </a:r>
            <a:r>
              <a:rPr lang="en-US" dirty="0"/>
              <a:t> object to uptalk</a:t>
            </a:r>
            <a:r>
              <a:rPr lang="en-US" u="sng" dirty="0"/>
              <a:t>ing</a:t>
            </a:r>
            <a:r>
              <a:rPr lang="en-US" dirty="0"/>
              <a:t>, they may have help</a:t>
            </a:r>
            <a:r>
              <a:rPr lang="en-US" u="sng" dirty="0">
                <a:solidFill>
                  <a:srgbClr val="FF0000"/>
                </a:solidFill>
              </a:rPr>
              <a:t>ed</a:t>
            </a:r>
            <a:r>
              <a:rPr lang="en-US" dirty="0"/>
              <a:t> you break the habit. You may once have uptalk</a:t>
            </a:r>
            <a:r>
              <a:rPr lang="en-US" u="sng" dirty="0">
                <a:solidFill>
                  <a:srgbClr val="FF0000"/>
                </a:solidFill>
              </a:rPr>
              <a:t>ed</a:t>
            </a:r>
            <a:r>
              <a:rPr lang="en-US" dirty="0"/>
              <a:t>, but aren’t uptalk</a:t>
            </a:r>
            <a:r>
              <a:rPr lang="en-US" u="sng" dirty="0">
                <a:solidFill>
                  <a:srgbClr val="FF0000"/>
                </a:solidFill>
              </a:rPr>
              <a:t>ing</a:t>
            </a:r>
            <a:r>
              <a:rPr lang="en-US" dirty="0"/>
              <a:t> anymore. Or maybe you are still an </a:t>
            </a:r>
            <a:r>
              <a:rPr lang="en-US" dirty="0" err="1"/>
              <a:t>uptalk</a:t>
            </a:r>
            <a:r>
              <a:rPr lang="en-US" u="sng" dirty="0" err="1"/>
              <a:t>er</a:t>
            </a:r>
            <a:r>
              <a:rPr lang="en-US" dirty="0"/>
              <a:t>, in spite of their best effort</a:t>
            </a:r>
            <a:r>
              <a:rPr lang="en-US" u="sng" dirty="0">
                <a:solidFill>
                  <a:srgbClr val="FF0000"/>
                </a:solidFill>
              </a:rPr>
              <a:t>s</a:t>
            </a:r>
            <a:r>
              <a:rPr lang="en-US" dirty="0">
                <a:solidFill>
                  <a:srgbClr val="FF0000"/>
                </a:solidFill>
              </a:rPr>
              <a:t> </a:t>
            </a:r>
            <a:r>
              <a:rPr lang="en-US" dirty="0"/>
              <a:t>and caref</a:t>
            </a:r>
            <a:r>
              <a:rPr lang="en-US" u="sng" dirty="0"/>
              <a:t>ul</a:t>
            </a:r>
            <a:r>
              <a:rPr lang="en-US" dirty="0"/>
              <a:t> monitor</a:t>
            </a:r>
            <a:r>
              <a:rPr lang="en-US" u="sng" dirty="0"/>
              <a:t>ing</a:t>
            </a:r>
            <a:r>
              <a:rPr lang="en-US" dirty="0"/>
              <a:t>. Can you now rel</a:t>
            </a:r>
            <a:r>
              <a:rPr lang="en-US" u="sng" dirty="0"/>
              <a:t>iably </a:t>
            </a:r>
            <a:r>
              <a:rPr lang="en-US" dirty="0"/>
              <a:t>identify inflection</a:t>
            </a:r>
            <a:r>
              <a:rPr lang="en-US" u="sng" dirty="0"/>
              <a:t>al</a:t>
            </a:r>
            <a:r>
              <a:rPr lang="en-US" dirty="0"/>
              <a:t> and derivation</a:t>
            </a:r>
            <a:r>
              <a:rPr lang="en-US" u="sng" dirty="0"/>
              <a:t>al</a:t>
            </a:r>
            <a:r>
              <a:rPr lang="en-US" dirty="0"/>
              <a:t> morpheme</a:t>
            </a:r>
            <a:r>
              <a:rPr lang="en-US" u="sng" dirty="0">
                <a:solidFill>
                  <a:srgbClr val="FF0000"/>
                </a:solidFill>
              </a:rPr>
              <a:t>s</a:t>
            </a:r>
            <a:r>
              <a:rPr lang="en-US" dirty="0"/>
              <a:t>?</a:t>
            </a:r>
          </a:p>
        </p:txBody>
      </p:sp>
    </p:spTree>
    <p:extLst>
      <p:ext uri="{BB962C8B-B14F-4D97-AF65-F5344CB8AC3E}">
        <p14:creationId xmlns:p14="http://schemas.microsoft.com/office/powerpoint/2010/main" val="1252274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EC8D3-1F56-4D52-AA0A-63411CD99957}"/>
              </a:ext>
            </a:extLst>
          </p:cNvPr>
          <p:cNvSpPr>
            <a:spLocks noGrp="1"/>
          </p:cNvSpPr>
          <p:nvPr>
            <p:ph type="title"/>
          </p:nvPr>
        </p:nvSpPr>
        <p:spPr/>
        <p:txBody>
          <a:bodyPr/>
          <a:lstStyle/>
          <a:p>
            <a:r>
              <a:rPr lang="en-US" dirty="0"/>
              <a:t>Summary of inflectional morphemes</a:t>
            </a:r>
          </a:p>
        </p:txBody>
      </p:sp>
      <p:sp>
        <p:nvSpPr>
          <p:cNvPr id="3" name="Content Placeholder 2">
            <a:extLst>
              <a:ext uri="{FF2B5EF4-FFF2-40B4-BE49-F238E27FC236}">
                <a16:creationId xmlns:a16="http://schemas.microsoft.com/office/drawing/2014/main" id="{9E8ED1B2-5FCB-472E-8748-47E25A32099A}"/>
              </a:ext>
            </a:extLst>
          </p:cNvPr>
          <p:cNvSpPr>
            <a:spLocks noGrp="1"/>
          </p:cNvSpPr>
          <p:nvPr>
            <p:ph idx="1"/>
          </p:nvPr>
        </p:nvSpPr>
        <p:spPr/>
        <p:txBody>
          <a:bodyPr/>
          <a:lstStyle/>
          <a:p>
            <a:r>
              <a:rPr lang="en-US" dirty="0"/>
              <a:t>Write down the four lexical categories that have inflectional bound morphemes. Fill in the table below. </a:t>
            </a:r>
          </a:p>
          <a:p>
            <a:pPr marL="0" indent="0">
              <a:buNone/>
            </a:pPr>
            <a:endParaRPr lang="en-US" dirty="0"/>
          </a:p>
        </p:txBody>
      </p:sp>
      <p:graphicFrame>
        <p:nvGraphicFramePr>
          <p:cNvPr id="4" name="Table 4">
            <a:extLst>
              <a:ext uri="{FF2B5EF4-FFF2-40B4-BE49-F238E27FC236}">
                <a16:creationId xmlns:a16="http://schemas.microsoft.com/office/drawing/2014/main" id="{63F0800F-A382-4BAF-8BBE-5E405B91EA5E}"/>
              </a:ext>
            </a:extLst>
          </p:cNvPr>
          <p:cNvGraphicFramePr>
            <a:graphicFrameLocks noGrp="1"/>
          </p:cNvGraphicFramePr>
          <p:nvPr>
            <p:extLst>
              <p:ext uri="{D42A27DB-BD31-4B8C-83A1-F6EECF244321}">
                <p14:modId xmlns:p14="http://schemas.microsoft.com/office/powerpoint/2010/main" val="552293676"/>
              </p:ext>
            </p:extLst>
          </p:nvPr>
        </p:nvGraphicFramePr>
        <p:xfrm>
          <a:off x="1084044" y="2875637"/>
          <a:ext cx="10269756" cy="3200400"/>
        </p:xfrm>
        <a:graphic>
          <a:graphicData uri="http://schemas.openxmlformats.org/drawingml/2006/table">
            <a:tbl>
              <a:tblPr firstRow="1" bandRow="1">
                <a:tableStyleId>{5C22544A-7EE6-4342-B048-85BDC9FD1C3A}</a:tableStyleId>
              </a:tblPr>
              <a:tblGrid>
                <a:gridCol w="1894048">
                  <a:extLst>
                    <a:ext uri="{9D8B030D-6E8A-4147-A177-3AD203B41FA5}">
                      <a16:colId xmlns:a16="http://schemas.microsoft.com/office/drawing/2014/main" val="2724278899"/>
                    </a:ext>
                  </a:extLst>
                </a:gridCol>
                <a:gridCol w="4353886">
                  <a:extLst>
                    <a:ext uri="{9D8B030D-6E8A-4147-A177-3AD203B41FA5}">
                      <a16:colId xmlns:a16="http://schemas.microsoft.com/office/drawing/2014/main" val="1035854910"/>
                    </a:ext>
                  </a:extLst>
                </a:gridCol>
                <a:gridCol w="4021822">
                  <a:extLst>
                    <a:ext uri="{9D8B030D-6E8A-4147-A177-3AD203B41FA5}">
                      <a16:colId xmlns:a16="http://schemas.microsoft.com/office/drawing/2014/main" val="160704361"/>
                    </a:ext>
                  </a:extLst>
                </a:gridCol>
              </a:tblGrid>
              <a:tr h="370840">
                <a:tc>
                  <a:txBody>
                    <a:bodyPr/>
                    <a:lstStyle/>
                    <a:p>
                      <a:r>
                        <a:rPr lang="en-US" dirty="0"/>
                        <a:t>Lexical categories</a:t>
                      </a:r>
                    </a:p>
                  </a:txBody>
                  <a:tcPr/>
                </a:tc>
                <a:tc>
                  <a:txBody>
                    <a:bodyPr/>
                    <a:lstStyle/>
                    <a:p>
                      <a:r>
                        <a:rPr lang="en-US" dirty="0"/>
                        <a:t>Inflectional bound morphemes (give the full name of these morphemes)</a:t>
                      </a:r>
                    </a:p>
                  </a:txBody>
                  <a:tcPr/>
                </a:tc>
                <a:tc>
                  <a:txBody>
                    <a:bodyPr/>
                    <a:lstStyle/>
                    <a:p>
                      <a:r>
                        <a:rPr lang="en-US" dirty="0"/>
                        <a:t>Example sentence (underline the inflectional bound morpheme)</a:t>
                      </a:r>
                    </a:p>
                  </a:txBody>
                  <a:tcPr/>
                </a:tc>
                <a:extLst>
                  <a:ext uri="{0D108BD9-81ED-4DB2-BD59-A6C34878D82A}">
                    <a16:rowId xmlns:a16="http://schemas.microsoft.com/office/drawing/2014/main" val="1786895505"/>
                  </a:ext>
                </a:extLst>
              </a:tr>
              <a:tr h="370840">
                <a:tc>
                  <a:txBody>
                    <a:bodyPr/>
                    <a:lstStyle/>
                    <a:p>
                      <a:r>
                        <a:rPr lang="en-US" dirty="0"/>
                        <a:t>1.</a:t>
                      </a:r>
                    </a:p>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56952157"/>
                  </a:ext>
                </a:extLst>
              </a:tr>
              <a:tr h="370840">
                <a:tc>
                  <a:txBody>
                    <a:bodyPr/>
                    <a:lstStyle/>
                    <a:p>
                      <a:r>
                        <a:rPr lang="en-US" dirty="0"/>
                        <a:t>2.</a:t>
                      </a:r>
                    </a:p>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272556554"/>
                  </a:ext>
                </a:extLst>
              </a:tr>
              <a:tr h="370840">
                <a:tc>
                  <a:txBody>
                    <a:bodyPr/>
                    <a:lstStyle/>
                    <a:p>
                      <a:r>
                        <a:rPr lang="en-US" dirty="0"/>
                        <a:t>3.</a:t>
                      </a:r>
                    </a:p>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674124842"/>
                  </a:ext>
                </a:extLst>
              </a:tr>
              <a:tr h="370840">
                <a:tc>
                  <a:txBody>
                    <a:bodyPr/>
                    <a:lstStyle/>
                    <a:p>
                      <a:r>
                        <a:rPr lang="en-US" dirty="0"/>
                        <a:t>4.</a:t>
                      </a:r>
                    </a:p>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71286996"/>
                  </a:ext>
                </a:extLst>
              </a:tr>
            </a:tbl>
          </a:graphicData>
        </a:graphic>
      </p:graphicFrame>
    </p:spTree>
    <p:extLst>
      <p:ext uri="{BB962C8B-B14F-4D97-AF65-F5344CB8AC3E}">
        <p14:creationId xmlns:p14="http://schemas.microsoft.com/office/powerpoint/2010/main" val="2487016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FCF56-CB58-40AE-AF27-24B2F8FA820A}"/>
              </a:ext>
            </a:extLst>
          </p:cNvPr>
          <p:cNvSpPr>
            <a:spLocks noGrp="1"/>
          </p:cNvSpPr>
          <p:nvPr>
            <p:ph type="title"/>
          </p:nvPr>
        </p:nvSpPr>
        <p:spPr>
          <a:xfrm>
            <a:off x="838200" y="365126"/>
            <a:ext cx="10515600" cy="398272"/>
          </a:xfrm>
        </p:spPr>
        <p:txBody>
          <a:bodyPr>
            <a:normAutofit fontScale="90000"/>
          </a:bodyPr>
          <a:lstStyle/>
          <a:p>
            <a:r>
              <a:rPr lang="en-US" sz="3600" dirty="0"/>
              <a:t>Inflectional bound morphemes – Eight in English</a:t>
            </a:r>
          </a:p>
        </p:txBody>
      </p:sp>
      <p:sp>
        <p:nvSpPr>
          <p:cNvPr id="3" name="Content Placeholder 2">
            <a:extLst>
              <a:ext uri="{FF2B5EF4-FFF2-40B4-BE49-F238E27FC236}">
                <a16:creationId xmlns:a16="http://schemas.microsoft.com/office/drawing/2014/main" id="{3C2C7C27-0F7B-4AFF-A0DF-9F8BEBA8F9C8}"/>
              </a:ext>
            </a:extLst>
          </p:cNvPr>
          <p:cNvSpPr>
            <a:spLocks noGrp="1"/>
          </p:cNvSpPr>
          <p:nvPr>
            <p:ph idx="1"/>
          </p:nvPr>
        </p:nvSpPr>
        <p:spPr>
          <a:xfrm>
            <a:off x="738579" y="1032669"/>
            <a:ext cx="11056342" cy="4351338"/>
          </a:xfrm>
        </p:spPr>
        <p:txBody>
          <a:bodyPr/>
          <a:lstStyle/>
          <a:p>
            <a:r>
              <a:rPr lang="en-US" sz="2400" dirty="0"/>
              <a:t>Inflectional morphemes exist with verbs, nouns, adjectives and adverbs in English.</a:t>
            </a:r>
          </a:p>
          <a:p>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A2FF9463-3126-446F-8A4C-6CF8F800D14B}"/>
              </a:ext>
            </a:extLst>
          </p:cNvPr>
          <p:cNvGraphicFramePr>
            <a:graphicFrameLocks noGrp="1"/>
          </p:cNvGraphicFramePr>
          <p:nvPr>
            <p:extLst>
              <p:ext uri="{D42A27DB-BD31-4B8C-83A1-F6EECF244321}">
                <p14:modId xmlns:p14="http://schemas.microsoft.com/office/powerpoint/2010/main" val="3400230901"/>
              </p:ext>
            </p:extLst>
          </p:nvPr>
        </p:nvGraphicFramePr>
        <p:xfrm>
          <a:off x="937822" y="1473993"/>
          <a:ext cx="9389026" cy="3749040"/>
        </p:xfrm>
        <a:graphic>
          <a:graphicData uri="http://schemas.openxmlformats.org/drawingml/2006/table">
            <a:tbl>
              <a:tblPr firstRow="1" bandRow="1">
                <a:tableStyleId>{5C22544A-7EE6-4342-B048-85BDC9FD1C3A}</a:tableStyleId>
              </a:tblPr>
              <a:tblGrid>
                <a:gridCol w="2112640">
                  <a:extLst>
                    <a:ext uri="{9D8B030D-6E8A-4147-A177-3AD203B41FA5}">
                      <a16:colId xmlns:a16="http://schemas.microsoft.com/office/drawing/2014/main" val="4269264034"/>
                    </a:ext>
                  </a:extLst>
                </a:gridCol>
                <a:gridCol w="4693510">
                  <a:extLst>
                    <a:ext uri="{9D8B030D-6E8A-4147-A177-3AD203B41FA5}">
                      <a16:colId xmlns:a16="http://schemas.microsoft.com/office/drawing/2014/main" val="3553891614"/>
                    </a:ext>
                  </a:extLst>
                </a:gridCol>
                <a:gridCol w="2582876">
                  <a:extLst>
                    <a:ext uri="{9D8B030D-6E8A-4147-A177-3AD203B41FA5}">
                      <a16:colId xmlns:a16="http://schemas.microsoft.com/office/drawing/2014/main" val="2240154960"/>
                    </a:ext>
                  </a:extLst>
                </a:gridCol>
              </a:tblGrid>
              <a:tr h="370840">
                <a:tc>
                  <a:txBody>
                    <a:bodyPr/>
                    <a:lstStyle/>
                    <a:p>
                      <a:r>
                        <a:rPr lang="en-US" dirty="0"/>
                        <a:t>Lexical categories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Inflectional bound morphemes</a:t>
                      </a:r>
                    </a:p>
                    <a:p>
                      <a:endParaRPr lang="en-US" dirty="0"/>
                    </a:p>
                  </a:txBody>
                  <a:tcPr/>
                </a:tc>
                <a:tc>
                  <a:txBody>
                    <a:bodyPr/>
                    <a:lstStyle/>
                    <a:p>
                      <a:r>
                        <a:rPr lang="en-US" dirty="0"/>
                        <a:t>Examples</a:t>
                      </a:r>
                    </a:p>
                  </a:txBody>
                  <a:tcPr/>
                </a:tc>
                <a:extLst>
                  <a:ext uri="{0D108BD9-81ED-4DB2-BD59-A6C34878D82A}">
                    <a16:rowId xmlns:a16="http://schemas.microsoft.com/office/drawing/2014/main" val="138787656"/>
                  </a:ext>
                </a:extLst>
              </a:tr>
              <a:tr h="370840">
                <a:tc>
                  <a:txBody>
                    <a:bodyPr/>
                    <a:lstStyle/>
                    <a:p>
                      <a:r>
                        <a:rPr lang="en-US" dirty="0"/>
                        <a:t>Nouns</a:t>
                      </a:r>
                    </a:p>
                  </a:txBody>
                  <a:tcPr/>
                </a:tc>
                <a:tc>
                  <a:txBody>
                    <a:bodyPr/>
                    <a:lstStyle/>
                    <a:p>
                      <a:pPr marL="285750" indent="-285750">
                        <a:buFont typeface="Wingdings" panose="05000000000000000000" pitchFamily="2" charset="2"/>
                        <a:buChar char="§"/>
                      </a:pPr>
                      <a:r>
                        <a:rPr lang="en-US" dirty="0"/>
                        <a:t>Plural </a:t>
                      </a:r>
                      <a:r>
                        <a:rPr lang="en-US" i="1" dirty="0"/>
                        <a:t>–s</a:t>
                      </a:r>
                    </a:p>
                    <a:p>
                      <a:pPr marL="285750" indent="-285750">
                        <a:buFont typeface="Wingdings" panose="05000000000000000000" pitchFamily="2" charset="2"/>
                        <a:buChar char="§"/>
                      </a:pPr>
                      <a:r>
                        <a:rPr lang="en-US" dirty="0"/>
                        <a:t>Possessive </a:t>
                      </a:r>
                      <a:r>
                        <a:rPr lang="en-US" i="1" dirty="0"/>
                        <a:t>-s</a:t>
                      </a:r>
                    </a:p>
                  </a:txBody>
                  <a:tcPr/>
                </a:tc>
                <a:tc>
                  <a:txBody>
                    <a:bodyPr/>
                    <a:lstStyle/>
                    <a:p>
                      <a:r>
                        <a:rPr lang="en-US" i="1" dirty="0" err="1"/>
                        <a:t>Uptalker</a:t>
                      </a:r>
                      <a:r>
                        <a:rPr lang="en-US" i="1" u="sng" dirty="0" err="1"/>
                        <a:t>s</a:t>
                      </a:r>
                      <a:endParaRPr lang="en-US" i="1" u="sng" dirty="0"/>
                    </a:p>
                    <a:p>
                      <a:r>
                        <a:rPr lang="en-US" i="1" dirty="0"/>
                        <a:t>Blogger</a:t>
                      </a:r>
                      <a:r>
                        <a:rPr lang="en-US" i="1" u="sng" dirty="0"/>
                        <a:t>’s</a:t>
                      </a:r>
                      <a:r>
                        <a:rPr lang="en-US" i="1" dirty="0"/>
                        <a:t>/blogger</a:t>
                      </a:r>
                      <a:r>
                        <a:rPr lang="en-US" i="1" u="sng" dirty="0"/>
                        <a:t>s’</a:t>
                      </a:r>
                    </a:p>
                  </a:txBody>
                  <a:tcPr/>
                </a:tc>
                <a:extLst>
                  <a:ext uri="{0D108BD9-81ED-4DB2-BD59-A6C34878D82A}">
                    <a16:rowId xmlns:a16="http://schemas.microsoft.com/office/drawing/2014/main" val="3636559146"/>
                  </a:ext>
                </a:extLst>
              </a:tr>
              <a:tr h="370840">
                <a:tc>
                  <a:txBody>
                    <a:bodyPr/>
                    <a:lstStyle/>
                    <a:p>
                      <a:r>
                        <a:rPr lang="en-US" dirty="0"/>
                        <a:t>Verbs</a:t>
                      </a:r>
                    </a:p>
                  </a:txBody>
                  <a:tcPr/>
                </a:tc>
                <a:tc>
                  <a:txBody>
                    <a:bodyPr/>
                    <a:lstStyle/>
                    <a:p>
                      <a:pPr marL="285750" indent="-285750">
                        <a:buFont typeface="Wingdings" panose="05000000000000000000" pitchFamily="2" charset="2"/>
                        <a:buChar char="§"/>
                      </a:pPr>
                      <a:r>
                        <a:rPr lang="en-US" dirty="0"/>
                        <a:t>Third-person singular present tense </a:t>
                      </a:r>
                      <a:r>
                        <a:rPr lang="en-US" i="1" dirty="0"/>
                        <a:t>–s</a:t>
                      </a:r>
                    </a:p>
                    <a:p>
                      <a:pPr marL="285750" indent="-285750">
                        <a:buFont typeface="Wingdings" panose="05000000000000000000" pitchFamily="2" charset="2"/>
                        <a:buChar char="§"/>
                      </a:pPr>
                      <a:r>
                        <a:rPr lang="en-US" dirty="0"/>
                        <a:t>Progressive </a:t>
                      </a:r>
                      <a:r>
                        <a:rPr lang="en-US" i="1" dirty="0"/>
                        <a:t>–</a:t>
                      </a:r>
                      <a:r>
                        <a:rPr lang="en-US" i="1" dirty="0" err="1"/>
                        <a:t>ing</a:t>
                      </a:r>
                      <a:endParaRPr lang="en-US" i="1" dirty="0"/>
                    </a:p>
                    <a:p>
                      <a:pPr marL="285750" indent="-285750">
                        <a:buFont typeface="Wingdings" panose="05000000000000000000" pitchFamily="2" charset="2"/>
                        <a:buChar char="§"/>
                      </a:pPr>
                      <a:r>
                        <a:rPr lang="en-US" dirty="0"/>
                        <a:t>Past tense </a:t>
                      </a:r>
                      <a:r>
                        <a:rPr lang="en-US" i="1" dirty="0"/>
                        <a:t>–ed</a:t>
                      </a:r>
                    </a:p>
                    <a:p>
                      <a:pPr marL="285750" indent="-285750">
                        <a:buFont typeface="Wingdings" panose="05000000000000000000" pitchFamily="2" charset="2"/>
                        <a:buChar char="§"/>
                      </a:pPr>
                      <a:r>
                        <a:rPr lang="en-US" dirty="0"/>
                        <a:t>Past participle </a:t>
                      </a:r>
                      <a:r>
                        <a:rPr lang="en-US" i="1" dirty="0"/>
                        <a:t>–ed/-</a:t>
                      </a:r>
                      <a:r>
                        <a:rPr lang="en-US" i="1" dirty="0" err="1"/>
                        <a:t>en</a:t>
                      </a:r>
                      <a:endParaRPr lang="en-US" i="1" dirty="0"/>
                    </a:p>
                  </a:txBody>
                  <a:tcPr/>
                </a:tc>
                <a:tc>
                  <a:txBody>
                    <a:bodyPr/>
                    <a:lstStyle/>
                    <a:p>
                      <a:r>
                        <a:rPr lang="en-US" i="1" dirty="0"/>
                        <a:t>She blog</a:t>
                      </a:r>
                      <a:r>
                        <a:rPr lang="en-US" i="1" u="sng" dirty="0"/>
                        <a:t>s</a:t>
                      </a:r>
                    </a:p>
                    <a:p>
                      <a:r>
                        <a:rPr lang="en-US" i="1" dirty="0"/>
                        <a:t>She is blogg</a:t>
                      </a:r>
                      <a:r>
                        <a:rPr lang="en-US" i="1" u="sng" dirty="0"/>
                        <a:t>ing</a:t>
                      </a:r>
                    </a:p>
                    <a:p>
                      <a:r>
                        <a:rPr lang="en-US" i="1" dirty="0"/>
                        <a:t>She blogg</a:t>
                      </a:r>
                      <a:r>
                        <a:rPr lang="en-US" i="1" u="sng" dirty="0"/>
                        <a:t>ed</a:t>
                      </a:r>
                    </a:p>
                    <a:p>
                      <a:r>
                        <a:rPr lang="en-US" i="1" dirty="0"/>
                        <a:t>She has blogg</a:t>
                      </a:r>
                      <a:r>
                        <a:rPr lang="en-US" i="1" u="sng" dirty="0"/>
                        <a:t>ed</a:t>
                      </a:r>
                      <a:r>
                        <a:rPr lang="en-US" i="1" dirty="0"/>
                        <a:t>/writt</a:t>
                      </a:r>
                      <a:r>
                        <a:rPr lang="en-US" i="1" u="sng" dirty="0"/>
                        <a:t>en</a:t>
                      </a:r>
                    </a:p>
                  </a:txBody>
                  <a:tcPr/>
                </a:tc>
                <a:extLst>
                  <a:ext uri="{0D108BD9-81ED-4DB2-BD59-A6C34878D82A}">
                    <a16:rowId xmlns:a16="http://schemas.microsoft.com/office/drawing/2014/main" val="4183216812"/>
                  </a:ext>
                </a:extLst>
              </a:tr>
              <a:tr h="370840">
                <a:tc>
                  <a:txBody>
                    <a:bodyPr/>
                    <a:lstStyle/>
                    <a:p>
                      <a:r>
                        <a:rPr lang="en-US" dirty="0"/>
                        <a:t>Adjectives</a:t>
                      </a:r>
                    </a:p>
                  </a:txBody>
                  <a:tcPr/>
                </a:tc>
                <a:tc>
                  <a:txBody>
                    <a:bodyPr/>
                    <a:lstStyle/>
                    <a:p>
                      <a:pPr marL="285750" indent="-285750">
                        <a:buFont typeface="Wingdings" panose="05000000000000000000" pitchFamily="2" charset="2"/>
                        <a:buChar char="§"/>
                      </a:pPr>
                      <a:r>
                        <a:rPr lang="en-US" dirty="0"/>
                        <a:t>Comparative </a:t>
                      </a:r>
                      <a:r>
                        <a:rPr lang="en-US" i="1" dirty="0"/>
                        <a:t>–er</a:t>
                      </a:r>
                    </a:p>
                    <a:p>
                      <a:pPr marL="285750" indent="-285750">
                        <a:buFont typeface="Wingdings" panose="05000000000000000000" pitchFamily="2" charset="2"/>
                        <a:buChar char="§"/>
                      </a:pPr>
                      <a:r>
                        <a:rPr lang="en-US" dirty="0"/>
                        <a:t>Superlative -</a:t>
                      </a:r>
                      <a:r>
                        <a:rPr lang="en-US" i="1" dirty="0" err="1"/>
                        <a:t>est</a:t>
                      </a:r>
                      <a:endParaRPr lang="en-US" i="1" dirty="0"/>
                    </a:p>
                  </a:txBody>
                  <a:tcPr/>
                </a:tc>
                <a:tc>
                  <a:txBody>
                    <a:bodyPr/>
                    <a:lstStyle/>
                    <a:p>
                      <a:r>
                        <a:rPr lang="en-US" i="1" dirty="0"/>
                        <a:t>Small</a:t>
                      </a:r>
                      <a:r>
                        <a:rPr lang="en-US" i="1" u="sng" dirty="0"/>
                        <a:t>er</a:t>
                      </a:r>
                    </a:p>
                    <a:p>
                      <a:r>
                        <a:rPr lang="en-US" i="1" dirty="0"/>
                        <a:t>Small</a:t>
                      </a:r>
                      <a:r>
                        <a:rPr lang="en-US" i="1" u="sng" dirty="0"/>
                        <a:t>est</a:t>
                      </a:r>
                      <a:r>
                        <a:rPr lang="en-US" i="1" dirty="0"/>
                        <a:t> </a:t>
                      </a:r>
                    </a:p>
                  </a:txBody>
                  <a:tcPr/>
                </a:tc>
                <a:extLst>
                  <a:ext uri="{0D108BD9-81ED-4DB2-BD59-A6C34878D82A}">
                    <a16:rowId xmlns:a16="http://schemas.microsoft.com/office/drawing/2014/main" val="3235028644"/>
                  </a:ext>
                </a:extLst>
              </a:tr>
              <a:tr h="370840">
                <a:tc>
                  <a:txBody>
                    <a:bodyPr/>
                    <a:lstStyle/>
                    <a:p>
                      <a:r>
                        <a:rPr lang="en-US" dirty="0"/>
                        <a:t>Adverbs</a:t>
                      </a:r>
                    </a:p>
                  </a:txBody>
                  <a:tcPr/>
                </a:tc>
                <a:tc>
                  <a:txBody>
                    <a:bodyPr/>
                    <a:lstStyle/>
                    <a:p>
                      <a:pPr marL="285750" indent="-285750">
                        <a:buFont typeface="Wingdings" panose="05000000000000000000" pitchFamily="2" charset="2"/>
                        <a:buChar char="§"/>
                      </a:pPr>
                      <a:r>
                        <a:rPr lang="en-US" dirty="0"/>
                        <a:t>Comparative </a:t>
                      </a:r>
                      <a:r>
                        <a:rPr lang="en-US" i="1" dirty="0"/>
                        <a:t>–er</a:t>
                      </a:r>
                    </a:p>
                    <a:p>
                      <a:pPr marL="285750" indent="-285750">
                        <a:buFont typeface="Wingdings" panose="05000000000000000000" pitchFamily="2" charset="2"/>
                        <a:buChar char="§"/>
                      </a:pPr>
                      <a:r>
                        <a:rPr lang="en-US" dirty="0"/>
                        <a:t>Superlative </a:t>
                      </a:r>
                      <a:r>
                        <a:rPr lang="en-US" i="1" dirty="0"/>
                        <a:t>-</a:t>
                      </a:r>
                      <a:r>
                        <a:rPr lang="en-US" i="1" dirty="0" err="1"/>
                        <a:t>est</a:t>
                      </a:r>
                      <a:endParaRPr lang="en-US" i="1" dirty="0"/>
                    </a:p>
                  </a:txBody>
                  <a:tcPr/>
                </a:tc>
                <a:tc>
                  <a:txBody>
                    <a:bodyPr/>
                    <a:lstStyle/>
                    <a:p>
                      <a:r>
                        <a:rPr lang="en-US" i="1" dirty="0"/>
                        <a:t>High</a:t>
                      </a:r>
                      <a:r>
                        <a:rPr lang="en-US" i="1" u="sng" dirty="0"/>
                        <a:t>er</a:t>
                      </a:r>
                    </a:p>
                    <a:p>
                      <a:r>
                        <a:rPr lang="en-US" i="1" dirty="0"/>
                        <a:t>high</a:t>
                      </a:r>
                      <a:r>
                        <a:rPr lang="en-US" i="1" u="sng" dirty="0"/>
                        <a:t>est</a:t>
                      </a:r>
                    </a:p>
                  </a:txBody>
                  <a:tcPr/>
                </a:tc>
                <a:extLst>
                  <a:ext uri="{0D108BD9-81ED-4DB2-BD59-A6C34878D82A}">
                    <a16:rowId xmlns:a16="http://schemas.microsoft.com/office/drawing/2014/main" val="1062790855"/>
                  </a:ext>
                </a:extLst>
              </a:tr>
            </a:tbl>
          </a:graphicData>
        </a:graphic>
      </p:graphicFrame>
      <p:sp>
        <p:nvSpPr>
          <p:cNvPr id="5" name="TextBox 4">
            <a:extLst>
              <a:ext uri="{FF2B5EF4-FFF2-40B4-BE49-F238E27FC236}">
                <a16:creationId xmlns:a16="http://schemas.microsoft.com/office/drawing/2014/main" id="{7C4667B3-EA60-4535-A55B-AF40C5566127}"/>
              </a:ext>
            </a:extLst>
          </p:cNvPr>
          <p:cNvSpPr txBox="1"/>
          <p:nvPr/>
        </p:nvSpPr>
        <p:spPr>
          <a:xfrm>
            <a:off x="937822" y="5487386"/>
            <a:ext cx="6201211" cy="1200329"/>
          </a:xfrm>
          <a:prstGeom prst="rect">
            <a:avLst/>
          </a:prstGeom>
          <a:solidFill>
            <a:schemeClr val="accent4">
              <a:lumMod val="20000"/>
              <a:lumOff val="80000"/>
            </a:schemeClr>
          </a:solidFill>
        </p:spPr>
        <p:txBody>
          <a:bodyPr wrap="square" rtlCol="0">
            <a:spAutoFit/>
          </a:bodyPr>
          <a:lstStyle/>
          <a:p>
            <a:r>
              <a:rPr lang="en-US" dirty="0"/>
              <a:t>All these eight inflectional morphemes are suffixes, and change the root into a different form of the original word but does not change the lexical category of the</a:t>
            </a:r>
          </a:p>
          <a:p>
            <a:r>
              <a:rPr lang="en-US" dirty="0"/>
              <a:t>word. </a:t>
            </a:r>
          </a:p>
        </p:txBody>
      </p:sp>
    </p:spTree>
    <p:extLst>
      <p:ext uri="{BB962C8B-B14F-4D97-AF65-F5344CB8AC3E}">
        <p14:creationId xmlns:p14="http://schemas.microsoft.com/office/powerpoint/2010/main" val="542136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72383-CFEB-44DC-B48F-FCB0DD7FE51B}"/>
              </a:ext>
            </a:extLst>
          </p:cNvPr>
          <p:cNvSpPr>
            <a:spLocks noGrp="1"/>
          </p:cNvSpPr>
          <p:nvPr>
            <p:ph type="title"/>
          </p:nvPr>
        </p:nvSpPr>
        <p:spPr>
          <a:xfrm>
            <a:off x="838200" y="130234"/>
            <a:ext cx="10515600" cy="876446"/>
          </a:xfrm>
        </p:spPr>
        <p:txBody>
          <a:bodyPr>
            <a:normAutofit fontScale="90000"/>
          </a:bodyPr>
          <a:lstStyle/>
          <a:p>
            <a:r>
              <a:rPr lang="en-US" sz="3600" dirty="0"/>
              <a:t>Verbs – the five morphological forms (four inflectional bound morphemes)</a:t>
            </a:r>
          </a:p>
        </p:txBody>
      </p:sp>
      <p:graphicFrame>
        <p:nvGraphicFramePr>
          <p:cNvPr id="4" name="Content Placeholder 3">
            <a:extLst>
              <a:ext uri="{FF2B5EF4-FFF2-40B4-BE49-F238E27FC236}">
                <a16:creationId xmlns:a16="http://schemas.microsoft.com/office/drawing/2014/main" id="{8EF854E8-2F4F-42F5-BD9A-444F2BEB5E8D}"/>
              </a:ext>
            </a:extLst>
          </p:cNvPr>
          <p:cNvGraphicFramePr>
            <a:graphicFrameLocks noGrp="1"/>
          </p:cNvGraphicFramePr>
          <p:nvPr>
            <p:ph idx="1"/>
          </p:nvPr>
        </p:nvGraphicFramePr>
        <p:xfrm>
          <a:off x="838200" y="1115737"/>
          <a:ext cx="11141280" cy="5486400"/>
        </p:xfrm>
        <a:graphic>
          <a:graphicData uri="http://schemas.openxmlformats.org/drawingml/2006/table">
            <a:tbl>
              <a:tblPr firstRow="1" bandRow="1">
                <a:tableStyleId>{5C22544A-7EE6-4342-B048-85BDC9FD1C3A}</a:tableStyleId>
              </a:tblPr>
              <a:tblGrid>
                <a:gridCol w="3356296">
                  <a:extLst>
                    <a:ext uri="{9D8B030D-6E8A-4147-A177-3AD203B41FA5}">
                      <a16:colId xmlns:a16="http://schemas.microsoft.com/office/drawing/2014/main" val="2867747125"/>
                    </a:ext>
                  </a:extLst>
                </a:gridCol>
                <a:gridCol w="4077050">
                  <a:extLst>
                    <a:ext uri="{9D8B030D-6E8A-4147-A177-3AD203B41FA5}">
                      <a16:colId xmlns:a16="http://schemas.microsoft.com/office/drawing/2014/main" val="2407014531"/>
                    </a:ext>
                  </a:extLst>
                </a:gridCol>
                <a:gridCol w="3707934">
                  <a:extLst>
                    <a:ext uri="{9D8B030D-6E8A-4147-A177-3AD203B41FA5}">
                      <a16:colId xmlns:a16="http://schemas.microsoft.com/office/drawing/2014/main" val="3171211439"/>
                    </a:ext>
                  </a:extLst>
                </a:gridCol>
              </a:tblGrid>
              <a:tr h="370840">
                <a:tc>
                  <a:txBody>
                    <a:bodyPr/>
                    <a:lstStyle/>
                    <a:p>
                      <a:pPr algn="l"/>
                      <a:r>
                        <a:rPr lang="en-US" sz="2400" dirty="0"/>
                        <a:t>Verb form</a:t>
                      </a:r>
                    </a:p>
                  </a:txBody>
                  <a:tcPr anchor="ctr"/>
                </a:tc>
                <a:tc>
                  <a:txBody>
                    <a:bodyPr/>
                    <a:lstStyle/>
                    <a:p>
                      <a:pPr algn="l"/>
                      <a:r>
                        <a:rPr lang="en-US" sz="2400" dirty="0"/>
                        <a:t>Function</a:t>
                      </a:r>
                    </a:p>
                  </a:txBody>
                  <a:tcPr anchor="ctr"/>
                </a:tc>
                <a:tc>
                  <a:txBody>
                    <a:bodyPr/>
                    <a:lstStyle/>
                    <a:p>
                      <a:pPr algn="l"/>
                      <a:r>
                        <a:rPr lang="en-US" sz="2400" dirty="0"/>
                        <a:t>Examples</a:t>
                      </a:r>
                    </a:p>
                  </a:txBody>
                  <a:tcPr anchor="ctr"/>
                </a:tc>
                <a:extLst>
                  <a:ext uri="{0D108BD9-81ED-4DB2-BD59-A6C34878D82A}">
                    <a16:rowId xmlns:a16="http://schemas.microsoft.com/office/drawing/2014/main" val="3893583681"/>
                  </a:ext>
                </a:extLst>
              </a:tr>
              <a:tr h="370840">
                <a:tc>
                  <a:txBody>
                    <a:bodyPr/>
                    <a:lstStyle/>
                    <a:p>
                      <a:pPr algn="l"/>
                      <a:r>
                        <a:rPr lang="en-US" sz="2000" dirty="0"/>
                        <a:t>Bare form</a:t>
                      </a:r>
                    </a:p>
                  </a:txBody>
                  <a:tcPr anchor="ctr"/>
                </a:tc>
                <a:tc>
                  <a:txBody>
                    <a:bodyPr/>
                    <a:lstStyle/>
                    <a:p>
                      <a:pPr algn="l"/>
                      <a:r>
                        <a:rPr lang="en-US" sz="2000" dirty="0"/>
                        <a:t>All present tense forms except the third person singular </a:t>
                      </a:r>
                    </a:p>
                  </a:txBody>
                  <a:tcPr anchor="ctr"/>
                </a:tc>
                <a:tc>
                  <a:txBody>
                    <a:bodyPr/>
                    <a:lstStyle/>
                    <a:p>
                      <a:pPr algn="l"/>
                      <a:r>
                        <a:rPr lang="en-US" sz="2000" dirty="0"/>
                        <a:t>I/we/you/they </a:t>
                      </a:r>
                      <a:r>
                        <a:rPr lang="en-US" sz="2000" b="1" i="1" dirty="0"/>
                        <a:t>nap</a:t>
                      </a:r>
                    </a:p>
                  </a:txBody>
                  <a:tcPr anchor="ctr"/>
                </a:tc>
                <a:extLst>
                  <a:ext uri="{0D108BD9-81ED-4DB2-BD59-A6C34878D82A}">
                    <a16:rowId xmlns:a16="http://schemas.microsoft.com/office/drawing/2014/main" val="3184810449"/>
                  </a:ext>
                </a:extLst>
              </a:tr>
              <a:tr h="370840">
                <a:tc>
                  <a:txBody>
                    <a:bodyPr/>
                    <a:lstStyle/>
                    <a:p>
                      <a:pPr algn="l"/>
                      <a:r>
                        <a:rPr lang="en-US" sz="2000" dirty="0"/>
                        <a:t>Third –person singular present tense form (‘s’)</a:t>
                      </a:r>
                    </a:p>
                  </a:txBody>
                  <a:tcPr anchor="ctr"/>
                </a:tc>
                <a:tc>
                  <a:txBody>
                    <a:bodyPr/>
                    <a:lstStyle/>
                    <a:p>
                      <a:pPr algn="l"/>
                      <a:r>
                        <a:rPr lang="en-US" sz="2000" dirty="0"/>
                        <a:t>Third person singular present tense forms</a:t>
                      </a:r>
                    </a:p>
                  </a:txBody>
                  <a:tcPr anchor="ctr"/>
                </a:tc>
                <a:tc>
                  <a:txBody>
                    <a:bodyPr/>
                    <a:lstStyle/>
                    <a:p>
                      <a:pPr algn="l"/>
                      <a:r>
                        <a:rPr lang="en-US" sz="2000" dirty="0"/>
                        <a:t>He/she/it/one/ </a:t>
                      </a:r>
                      <a:r>
                        <a:rPr lang="en-US" sz="2000" b="1" i="1" dirty="0"/>
                        <a:t>naps</a:t>
                      </a:r>
                    </a:p>
                  </a:txBody>
                  <a:tcPr anchor="ctr"/>
                </a:tc>
                <a:extLst>
                  <a:ext uri="{0D108BD9-81ED-4DB2-BD59-A6C34878D82A}">
                    <a16:rowId xmlns:a16="http://schemas.microsoft.com/office/drawing/2014/main" val="297961386"/>
                  </a:ext>
                </a:extLst>
              </a:tr>
              <a:tr h="370840">
                <a:tc>
                  <a:txBody>
                    <a:bodyPr/>
                    <a:lstStyle/>
                    <a:p>
                      <a:pPr algn="l"/>
                      <a:r>
                        <a:rPr lang="en-US" sz="2000" dirty="0"/>
                        <a:t>Past tense form (‘ed’ or internal vowel change)</a:t>
                      </a:r>
                    </a:p>
                  </a:txBody>
                  <a:tcPr anchor="ctr"/>
                </a:tc>
                <a:tc>
                  <a:txBody>
                    <a:bodyPr/>
                    <a:lstStyle/>
                    <a:p>
                      <a:pPr algn="l"/>
                      <a:r>
                        <a:rPr lang="en-US" sz="2000" dirty="0"/>
                        <a:t>All past tense forms</a:t>
                      </a:r>
                    </a:p>
                  </a:txBody>
                  <a:tcPr anchor="ctr"/>
                </a:tc>
                <a:tc>
                  <a:txBody>
                    <a:bodyPr/>
                    <a:lstStyle/>
                    <a:p>
                      <a:pPr algn="l"/>
                      <a:r>
                        <a:rPr lang="en-US" sz="2000" dirty="0"/>
                        <a:t>I/we/you/she/they </a:t>
                      </a:r>
                      <a:r>
                        <a:rPr lang="en-US" sz="2000" b="1" i="1" dirty="0"/>
                        <a:t>napped</a:t>
                      </a:r>
                      <a:r>
                        <a:rPr lang="en-US" sz="2000" i="1" dirty="0"/>
                        <a:t>;</a:t>
                      </a:r>
                    </a:p>
                    <a:p>
                      <a:pPr algn="l"/>
                      <a:r>
                        <a:rPr lang="en-US" sz="2000" i="0" dirty="0"/>
                        <a:t>I/we/you/she/they </a:t>
                      </a:r>
                      <a:r>
                        <a:rPr lang="en-US" sz="2000" b="1" i="1" dirty="0"/>
                        <a:t>sang</a:t>
                      </a:r>
                    </a:p>
                  </a:txBody>
                  <a:tcPr anchor="ctr"/>
                </a:tc>
                <a:extLst>
                  <a:ext uri="{0D108BD9-81ED-4DB2-BD59-A6C34878D82A}">
                    <a16:rowId xmlns:a16="http://schemas.microsoft.com/office/drawing/2014/main" val="4034819781"/>
                  </a:ext>
                </a:extLst>
              </a:tr>
              <a:tr h="370840">
                <a:tc>
                  <a:txBody>
                    <a:bodyPr/>
                    <a:lstStyle/>
                    <a:p>
                      <a:pPr algn="l"/>
                      <a:r>
                        <a:rPr lang="en-US" sz="2000" dirty="0"/>
                        <a:t>Present participle (‘</a:t>
                      </a:r>
                      <a:r>
                        <a:rPr lang="en-US" sz="2000" dirty="0" err="1"/>
                        <a:t>ing</a:t>
                      </a:r>
                      <a:r>
                        <a:rPr lang="en-US" sz="2000" dirty="0"/>
                        <a:t>’)</a:t>
                      </a:r>
                    </a:p>
                  </a:txBody>
                  <a:tcPr anchor="ctr"/>
                </a:tc>
                <a:tc>
                  <a:txBody>
                    <a:bodyPr/>
                    <a:lstStyle/>
                    <a:p>
                      <a:pPr algn="l"/>
                      <a:r>
                        <a:rPr lang="en-US" sz="2000" dirty="0"/>
                        <a:t>Form for progressive constructions (be doing)</a:t>
                      </a:r>
                    </a:p>
                  </a:txBody>
                  <a:tcPr anchor="ctr"/>
                </a:tc>
                <a:tc>
                  <a:txBody>
                    <a:bodyPr/>
                    <a:lstStyle/>
                    <a:p>
                      <a:pPr algn="l"/>
                      <a:r>
                        <a:rPr lang="en-US" sz="2000" dirty="0"/>
                        <a:t>We/are/were/have been </a:t>
                      </a:r>
                      <a:r>
                        <a:rPr lang="en-US" sz="2000" i="1" dirty="0"/>
                        <a:t>napping</a:t>
                      </a:r>
                    </a:p>
                  </a:txBody>
                  <a:tcPr anchor="ctr"/>
                </a:tc>
                <a:extLst>
                  <a:ext uri="{0D108BD9-81ED-4DB2-BD59-A6C34878D82A}">
                    <a16:rowId xmlns:a16="http://schemas.microsoft.com/office/drawing/2014/main" val="3003324627"/>
                  </a:ext>
                </a:extLst>
              </a:tr>
              <a:tr h="370840">
                <a:tc>
                  <a:txBody>
                    <a:bodyPr/>
                    <a:lstStyle/>
                    <a:p>
                      <a:pPr algn="l"/>
                      <a:r>
                        <a:rPr lang="en-US" sz="2000" dirty="0"/>
                        <a:t>Past participle (‘ed’ or ‘</a:t>
                      </a:r>
                      <a:r>
                        <a:rPr lang="en-US" sz="2000" dirty="0" err="1"/>
                        <a:t>en</a:t>
                      </a:r>
                      <a:r>
                        <a:rPr lang="en-US" sz="2000" dirty="0"/>
                        <a:t>’ or ‘internal vowel change’)</a:t>
                      </a:r>
                    </a:p>
                  </a:txBody>
                  <a:tcPr anchor="ctr"/>
                </a:tc>
                <a:tc>
                  <a:txBody>
                    <a:bodyPr/>
                    <a:lstStyle/>
                    <a:p>
                      <a:pPr algn="l"/>
                      <a:r>
                        <a:rPr lang="en-US" sz="2000" dirty="0"/>
                        <a:t>Form for perfect constructions (have done);</a:t>
                      </a:r>
                    </a:p>
                    <a:p>
                      <a:pPr algn="l"/>
                      <a:endParaRPr lang="en-US" sz="2000" dirty="0"/>
                    </a:p>
                    <a:p>
                      <a:pPr algn="l"/>
                      <a:endParaRPr lang="en-US" sz="2000" dirty="0"/>
                    </a:p>
                    <a:p>
                      <a:pPr algn="l"/>
                      <a:r>
                        <a:rPr lang="en-US" sz="2000" dirty="0"/>
                        <a:t>Form for passive constructions (be done)</a:t>
                      </a:r>
                    </a:p>
                  </a:txBody>
                  <a:tcPr anchor="ctr"/>
                </a:tc>
                <a:tc>
                  <a:txBody>
                    <a:bodyPr/>
                    <a:lstStyle/>
                    <a:p>
                      <a:pPr algn="l"/>
                      <a:r>
                        <a:rPr lang="en-US" sz="2000" dirty="0"/>
                        <a:t>We have/had </a:t>
                      </a:r>
                      <a:r>
                        <a:rPr lang="en-US" sz="2000" b="1" i="1" dirty="0"/>
                        <a:t>napped</a:t>
                      </a:r>
                      <a:r>
                        <a:rPr lang="en-US" sz="2000" dirty="0"/>
                        <a:t>; </a:t>
                      </a:r>
                    </a:p>
                    <a:p>
                      <a:pPr algn="l"/>
                      <a:r>
                        <a:rPr lang="en-US" sz="2000" dirty="0"/>
                        <a:t>We have/had </a:t>
                      </a:r>
                      <a:r>
                        <a:rPr lang="en-US" sz="2000" b="1" i="1" dirty="0"/>
                        <a:t>forgotten</a:t>
                      </a:r>
                      <a:r>
                        <a:rPr lang="en-US" sz="2000" dirty="0"/>
                        <a:t>; </a:t>
                      </a:r>
                    </a:p>
                    <a:p>
                      <a:pPr algn="l"/>
                      <a:r>
                        <a:rPr lang="en-US" sz="2000" dirty="0"/>
                        <a:t>We have/had </a:t>
                      </a:r>
                      <a:r>
                        <a:rPr lang="en-US" sz="2000" b="1" i="1" dirty="0"/>
                        <a:t>sung</a:t>
                      </a:r>
                    </a:p>
                    <a:p>
                      <a:pPr algn="l"/>
                      <a:endParaRPr lang="en-US" sz="2000" dirty="0"/>
                    </a:p>
                    <a:p>
                      <a:pPr algn="l"/>
                      <a:r>
                        <a:rPr lang="en-US" sz="2000" dirty="0"/>
                        <a:t>The sentence is/was </a:t>
                      </a:r>
                      <a:r>
                        <a:rPr lang="en-US" sz="2000" b="1" i="1" dirty="0"/>
                        <a:t>mangled</a:t>
                      </a:r>
                      <a:r>
                        <a:rPr lang="en-US" sz="2000" dirty="0"/>
                        <a:t>;</a:t>
                      </a:r>
                    </a:p>
                    <a:p>
                      <a:pPr algn="l"/>
                      <a:r>
                        <a:rPr lang="en-US" sz="2000" dirty="0"/>
                        <a:t>We are/were </a:t>
                      </a:r>
                      <a:r>
                        <a:rPr lang="en-US" sz="2000" b="1" i="1" dirty="0"/>
                        <a:t>forgotten</a:t>
                      </a:r>
                      <a:r>
                        <a:rPr lang="en-US" sz="2000" dirty="0"/>
                        <a:t>;</a:t>
                      </a:r>
                    </a:p>
                    <a:p>
                      <a:pPr algn="l"/>
                      <a:r>
                        <a:rPr lang="en-US" sz="2000" dirty="0"/>
                        <a:t>The song is /</a:t>
                      </a:r>
                      <a:r>
                        <a:rPr lang="en-US" sz="2000" b="1" i="1" dirty="0"/>
                        <a:t>was sung</a:t>
                      </a:r>
                    </a:p>
                  </a:txBody>
                  <a:tcPr anchor="ctr"/>
                </a:tc>
                <a:extLst>
                  <a:ext uri="{0D108BD9-81ED-4DB2-BD59-A6C34878D82A}">
                    <a16:rowId xmlns:a16="http://schemas.microsoft.com/office/drawing/2014/main" val="2343028812"/>
                  </a:ext>
                </a:extLst>
              </a:tr>
            </a:tbl>
          </a:graphicData>
        </a:graphic>
      </p:graphicFrame>
    </p:spTree>
    <p:extLst>
      <p:ext uri="{BB962C8B-B14F-4D97-AF65-F5344CB8AC3E}">
        <p14:creationId xmlns:p14="http://schemas.microsoft.com/office/powerpoint/2010/main" val="168300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90C59-2815-419A-8E23-D484C00A5521}"/>
              </a:ext>
            </a:extLst>
          </p:cNvPr>
          <p:cNvSpPr>
            <a:spLocks noGrp="1"/>
          </p:cNvSpPr>
          <p:nvPr>
            <p:ph type="title"/>
          </p:nvPr>
        </p:nvSpPr>
        <p:spPr/>
        <p:txBody>
          <a:bodyPr>
            <a:normAutofit/>
          </a:bodyPr>
          <a:lstStyle/>
          <a:p>
            <a:r>
              <a:rPr lang="en-US" sz="4000" dirty="0"/>
              <a:t>Questions</a:t>
            </a:r>
          </a:p>
        </p:txBody>
      </p:sp>
      <p:sp>
        <p:nvSpPr>
          <p:cNvPr id="3" name="Content Placeholder 2">
            <a:extLst>
              <a:ext uri="{FF2B5EF4-FFF2-40B4-BE49-F238E27FC236}">
                <a16:creationId xmlns:a16="http://schemas.microsoft.com/office/drawing/2014/main" id="{8665E25F-1600-4093-964A-C328C6FCDA2E}"/>
              </a:ext>
            </a:extLst>
          </p:cNvPr>
          <p:cNvSpPr>
            <a:spLocks noGrp="1"/>
          </p:cNvSpPr>
          <p:nvPr>
            <p:ph idx="1"/>
          </p:nvPr>
        </p:nvSpPr>
        <p:spPr/>
        <p:txBody>
          <a:bodyPr>
            <a:normAutofit fontScale="92500" lnSpcReduction="10000"/>
          </a:bodyPr>
          <a:lstStyle/>
          <a:p>
            <a:r>
              <a:rPr lang="en-US" sz="2600" dirty="0"/>
              <a:t>1). Are the ‘</a:t>
            </a:r>
            <a:r>
              <a:rPr lang="en-US" sz="2600" dirty="0" err="1"/>
              <a:t>er</a:t>
            </a:r>
            <a:r>
              <a:rPr lang="en-US" sz="2600" dirty="0"/>
              <a:t>’ bound morphemes the same morpheme in the following two words?</a:t>
            </a:r>
          </a:p>
          <a:p>
            <a:pPr marL="0" indent="0">
              <a:buNone/>
            </a:pPr>
            <a:endParaRPr lang="en-US" sz="2600" dirty="0"/>
          </a:p>
          <a:p>
            <a:pPr marL="457200" lvl="1" indent="0">
              <a:buNone/>
            </a:pPr>
            <a:r>
              <a:rPr lang="en-US" sz="2600" i="1" dirty="0"/>
              <a:t>Sing</a:t>
            </a:r>
            <a:r>
              <a:rPr lang="en-US" sz="2600" i="1" u="sng" dirty="0"/>
              <a:t>er</a:t>
            </a:r>
            <a:r>
              <a:rPr lang="en-US" sz="2600" i="1" dirty="0"/>
              <a:t> (She is a good sing</a:t>
            </a:r>
            <a:r>
              <a:rPr lang="en-US" sz="2600" i="1" u="sng" dirty="0"/>
              <a:t>er</a:t>
            </a:r>
            <a:r>
              <a:rPr lang="en-US" sz="2600" i="1" dirty="0"/>
              <a:t>)</a:t>
            </a:r>
          </a:p>
          <a:p>
            <a:pPr marL="457200" lvl="1" indent="0">
              <a:buNone/>
            </a:pPr>
            <a:r>
              <a:rPr lang="en-US" sz="2600" i="1" dirty="0"/>
              <a:t>Nic</a:t>
            </a:r>
            <a:r>
              <a:rPr lang="en-US" sz="2600" i="1" u="sng" dirty="0"/>
              <a:t>er</a:t>
            </a:r>
            <a:r>
              <a:rPr lang="en-US" sz="2600" i="1" dirty="0"/>
              <a:t> (He is nic</a:t>
            </a:r>
            <a:r>
              <a:rPr lang="en-US" sz="2600" i="1" u="sng" dirty="0"/>
              <a:t>er</a:t>
            </a:r>
            <a:r>
              <a:rPr lang="en-US" sz="2600" i="1" dirty="0"/>
              <a:t>.)</a:t>
            </a:r>
          </a:p>
          <a:p>
            <a:pPr marL="457200" lvl="1" indent="0">
              <a:buNone/>
            </a:pPr>
            <a:endParaRPr lang="en-US" sz="2600" i="1" u="sng" dirty="0"/>
          </a:p>
          <a:p>
            <a:r>
              <a:rPr lang="en-US" sz="2600" dirty="0"/>
              <a:t>2). Are the ‘s’ bound morphemes the same morpheme in the following two words?</a:t>
            </a:r>
          </a:p>
          <a:p>
            <a:pPr marL="0" indent="0">
              <a:buNone/>
            </a:pPr>
            <a:endParaRPr lang="en-US" sz="2600" dirty="0"/>
          </a:p>
          <a:p>
            <a:pPr marL="457200" lvl="1" indent="0">
              <a:buNone/>
            </a:pPr>
            <a:r>
              <a:rPr lang="en-US" sz="2600" i="1" dirty="0"/>
              <a:t>Toy</a:t>
            </a:r>
            <a:r>
              <a:rPr lang="en-US" sz="2600" i="1" u="sng" dirty="0"/>
              <a:t>s </a:t>
            </a:r>
            <a:r>
              <a:rPr lang="en-US" sz="2600" i="1" dirty="0"/>
              <a:t>(He likes toy</a:t>
            </a:r>
            <a:r>
              <a:rPr lang="en-US" sz="2600" i="1" u="sng" dirty="0"/>
              <a:t>s</a:t>
            </a:r>
            <a:r>
              <a:rPr lang="en-US" sz="2600" i="1" dirty="0"/>
              <a:t>)</a:t>
            </a:r>
          </a:p>
          <a:p>
            <a:pPr marL="457200" lvl="1" indent="0">
              <a:buNone/>
            </a:pPr>
            <a:r>
              <a:rPr lang="en-US" sz="2600" i="1" dirty="0"/>
              <a:t>Say</a:t>
            </a:r>
            <a:r>
              <a:rPr lang="en-US" sz="2600" i="1" u="sng" dirty="0"/>
              <a:t>s</a:t>
            </a:r>
            <a:r>
              <a:rPr lang="en-US" sz="2600" i="1" dirty="0"/>
              <a:t> </a:t>
            </a:r>
            <a:r>
              <a:rPr lang="en-US" sz="2600" dirty="0"/>
              <a:t>(</a:t>
            </a:r>
            <a:r>
              <a:rPr lang="en-US" sz="2600" i="1" dirty="0"/>
              <a:t>He say</a:t>
            </a:r>
            <a:r>
              <a:rPr lang="en-US" sz="2600" i="1" u="sng" dirty="0"/>
              <a:t>s</a:t>
            </a:r>
            <a:r>
              <a:rPr lang="en-US" sz="2600" i="1" dirty="0"/>
              <a:t> yes</a:t>
            </a:r>
            <a:r>
              <a:rPr lang="en-US" sz="2600" dirty="0"/>
              <a:t>).</a:t>
            </a:r>
            <a:endParaRPr lang="en-US" sz="2800" dirty="0"/>
          </a:p>
        </p:txBody>
      </p:sp>
    </p:spTree>
    <p:extLst>
      <p:ext uri="{BB962C8B-B14F-4D97-AF65-F5344CB8AC3E}">
        <p14:creationId xmlns:p14="http://schemas.microsoft.com/office/powerpoint/2010/main" val="342374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Mandarin Chinese</a:t>
            </a:r>
          </a:p>
        </p:txBody>
      </p:sp>
      <p:sp>
        <p:nvSpPr>
          <p:cNvPr id="3" name="Content Placeholder 2"/>
          <p:cNvSpPr>
            <a:spLocks noGrp="1"/>
          </p:cNvSpPr>
          <p:nvPr>
            <p:ph idx="1"/>
          </p:nvPr>
        </p:nvSpPr>
        <p:spPr>
          <a:xfrm>
            <a:off x="838200" y="1825624"/>
            <a:ext cx="8734425" cy="5032375"/>
          </a:xfrm>
        </p:spPr>
        <p:txBody>
          <a:bodyPr>
            <a:normAutofit fontScale="85000" lnSpcReduction="20000"/>
          </a:bodyPr>
          <a:lstStyle/>
          <a:p>
            <a:pPr marL="0" indent="0">
              <a:buNone/>
            </a:pPr>
            <a:r>
              <a:rPr lang="en-US" altLang="zh-CN" sz="2400" dirty="0"/>
              <a:t>1). </a:t>
            </a:r>
            <a:r>
              <a:rPr lang="zh-CN" altLang="en-US" sz="2400" dirty="0"/>
              <a:t>我</a:t>
            </a:r>
            <a:r>
              <a:rPr lang="en-US" sz="2400" dirty="0"/>
              <a:t>	    </a:t>
            </a:r>
            <a:r>
              <a:rPr lang="zh-CN" altLang="en-US" sz="2400" b="1" dirty="0"/>
              <a:t>们</a:t>
            </a:r>
            <a:r>
              <a:rPr lang="en-US" sz="2400" dirty="0"/>
              <a:t>	   </a:t>
            </a:r>
            <a:r>
              <a:rPr lang="zh-CN" altLang="en-US" sz="2400" dirty="0"/>
              <a:t>去</a:t>
            </a:r>
            <a:r>
              <a:rPr lang="en-US" sz="2400" dirty="0"/>
              <a:t>	 </a:t>
            </a:r>
            <a:r>
              <a:rPr lang="zh-CN" altLang="en-US" sz="2400" dirty="0"/>
              <a:t>书</a:t>
            </a:r>
            <a:r>
              <a:rPr lang="en-US" sz="2400" dirty="0"/>
              <a:t>	 </a:t>
            </a:r>
            <a:r>
              <a:rPr lang="zh-CN" altLang="en-US" sz="2400" dirty="0"/>
              <a:t>店。</a:t>
            </a:r>
            <a:endParaRPr lang="en-US" sz="2400" dirty="0"/>
          </a:p>
          <a:p>
            <a:pPr marL="0" indent="0">
              <a:buNone/>
            </a:pPr>
            <a:r>
              <a:rPr lang="en-US" sz="2400" dirty="0"/>
              <a:t>      I       </a:t>
            </a:r>
            <a:r>
              <a:rPr lang="en-US" sz="2400" b="1" dirty="0"/>
              <a:t>plural</a:t>
            </a:r>
            <a:r>
              <a:rPr lang="en-US" sz="2400" dirty="0"/>
              <a:t>          go          book   store</a:t>
            </a:r>
          </a:p>
          <a:p>
            <a:pPr marL="0" indent="0">
              <a:buNone/>
            </a:pPr>
            <a:r>
              <a:rPr lang="en-US" sz="2400" dirty="0">
                <a:solidFill>
                  <a:schemeClr val="accent1">
                    <a:lumMod val="75000"/>
                  </a:schemeClr>
                </a:solidFill>
              </a:rPr>
              <a:t>-&gt; ‘</a:t>
            </a:r>
            <a:r>
              <a:rPr lang="en-US" sz="2400" b="1" dirty="0">
                <a:solidFill>
                  <a:schemeClr val="accent1">
                    <a:lumMod val="75000"/>
                  </a:schemeClr>
                </a:solidFill>
              </a:rPr>
              <a:t>We</a:t>
            </a:r>
            <a:r>
              <a:rPr lang="en-US" sz="2400" dirty="0">
                <a:solidFill>
                  <a:schemeClr val="accent1">
                    <a:lumMod val="75000"/>
                  </a:schemeClr>
                </a:solidFill>
              </a:rPr>
              <a:t> go to the bookstore.’</a:t>
            </a:r>
          </a:p>
          <a:p>
            <a:pPr marL="0" indent="0">
              <a:buNone/>
            </a:pPr>
            <a:endParaRPr lang="en-US" sz="2400" dirty="0">
              <a:solidFill>
                <a:schemeClr val="accent1">
                  <a:lumMod val="75000"/>
                </a:schemeClr>
              </a:solidFill>
            </a:endParaRPr>
          </a:p>
          <a:p>
            <a:pPr marL="457200" indent="-457200">
              <a:buAutoNum type="arabicParenR" startAt="2"/>
            </a:pPr>
            <a:r>
              <a:rPr lang="zh-CN" altLang="en-US" sz="2400" dirty="0"/>
              <a:t>看看        这            </a:t>
            </a:r>
            <a:r>
              <a:rPr lang="zh-CN" altLang="en-US" sz="2400" b="1" dirty="0"/>
              <a:t>些</a:t>
            </a:r>
            <a:r>
              <a:rPr lang="zh-CN" altLang="en-US" sz="2400" dirty="0"/>
              <a:t>           苹果。</a:t>
            </a:r>
            <a:endParaRPr lang="en-US" altLang="zh-CN" sz="2400" dirty="0"/>
          </a:p>
          <a:p>
            <a:pPr marL="0" indent="0">
              <a:buNone/>
            </a:pPr>
            <a:r>
              <a:rPr lang="en-US" sz="2400" dirty="0">
                <a:solidFill>
                  <a:schemeClr val="accent1">
                    <a:lumMod val="75000"/>
                  </a:schemeClr>
                </a:solidFill>
              </a:rPr>
              <a:t>      </a:t>
            </a:r>
            <a:r>
              <a:rPr lang="en-US" sz="2400" dirty="0"/>
              <a:t>Look at     the </a:t>
            </a:r>
            <a:r>
              <a:rPr lang="zh-CN" altLang="en-US" sz="2400" dirty="0"/>
              <a:t>      </a:t>
            </a:r>
            <a:r>
              <a:rPr lang="en-US" altLang="zh-CN" sz="2400" b="1" dirty="0"/>
              <a:t>plural</a:t>
            </a:r>
            <a:r>
              <a:rPr lang="zh-CN" altLang="en-US" sz="2400" dirty="0"/>
              <a:t>   </a:t>
            </a:r>
            <a:r>
              <a:rPr lang="en-US" sz="2400" dirty="0"/>
              <a:t>    apple.</a:t>
            </a:r>
          </a:p>
          <a:p>
            <a:pPr marL="0" indent="0">
              <a:buNone/>
            </a:pPr>
            <a:r>
              <a:rPr lang="en-US" sz="2400" dirty="0"/>
              <a:t> </a:t>
            </a:r>
            <a:r>
              <a:rPr lang="en-US" sz="2400" dirty="0">
                <a:sym typeface="Wingdings" panose="05000000000000000000" pitchFamily="2" charset="2"/>
              </a:rPr>
              <a:t>  </a:t>
            </a:r>
            <a:r>
              <a:rPr lang="en-US" sz="2400" dirty="0">
                <a:solidFill>
                  <a:schemeClr val="accent1">
                    <a:lumMod val="75000"/>
                  </a:schemeClr>
                </a:solidFill>
                <a:sym typeface="Wingdings" panose="05000000000000000000" pitchFamily="2" charset="2"/>
              </a:rPr>
              <a:t>‘Look at these apple</a:t>
            </a:r>
            <a:r>
              <a:rPr lang="en-US" sz="2400" b="1" dirty="0">
                <a:solidFill>
                  <a:schemeClr val="accent1">
                    <a:lumMod val="75000"/>
                  </a:schemeClr>
                </a:solidFill>
                <a:sym typeface="Wingdings" panose="05000000000000000000" pitchFamily="2" charset="2"/>
              </a:rPr>
              <a:t>s</a:t>
            </a:r>
            <a:r>
              <a:rPr lang="en-US" sz="2400" dirty="0">
                <a:solidFill>
                  <a:schemeClr val="accent1">
                    <a:lumMod val="75000"/>
                  </a:schemeClr>
                </a:solidFill>
                <a:sym typeface="Wingdings" panose="05000000000000000000" pitchFamily="2" charset="2"/>
              </a:rPr>
              <a:t>’. </a:t>
            </a:r>
            <a:endParaRPr lang="en-US" sz="2400" dirty="0">
              <a:solidFill>
                <a:schemeClr val="accent1">
                  <a:lumMod val="75000"/>
                </a:schemeClr>
              </a:solidFill>
            </a:endParaRPr>
          </a:p>
          <a:p>
            <a:pPr marL="0" indent="0">
              <a:buNone/>
            </a:pPr>
            <a:endParaRPr lang="en-US" sz="2400" dirty="0"/>
          </a:p>
          <a:p>
            <a:pPr marL="0" indent="0">
              <a:buNone/>
            </a:pPr>
            <a:r>
              <a:rPr lang="en-US" altLang="zh-CN" sz="2400" dirty="0"/>
              <a:t>3).</a:t>
            </a:r>
            <a:r>
              <a:rPr lang="zh-CN" altLang="en-US" sz="2400" dirty="0"/>
              <a:t>她</a:t>
            </a:r>
            <a:r>
              <a:rPr lang="en-US" sz="2400" dirty="0"/>
              <a:t>	           </a:t>
            </a:r>
            <a:r>
              <a:rPr lang="zh-CN" altLang="en-US" sz="2400" dirty="0"/>
              <a:t>帮</a:t>
            </a:r>
            <a:r>
              <a:rPr lang="en-US" sz="2400" dirty="0"/>
              <a:t>	            </a:t>
            </a:r>
            <a:r>
              <a:rPr lang="zh-CN" altLang="en-US" sz="2400" dirty="0"/>
              <a:t>了</a:t>
            </a:r>
            <a:r>
              <a:rPr lang="en-US" altLang="zh-CN" sz="2400" dirty="0"/>
              <a:t>                 </a:t>
            </a:r>
            <a:r>
              <a:rPr lang="zh-CN" altLang="en-US" sz="2400" dirty="0"/>
              <a:t>我。</a:t>
            </a:r>
            <a:endParaRPr lang="en-US" sz="2400" dirty="0"/>
          </a:p>
          <a:p>
            <a:pPr marL="0" indent="0">
              <a:buNone/>
            </a:pPr>
            <a:r>
              <a:rPr lang="en-US" sz="2400" dirty="0"/>
              <a:t>     She           help          </a:t>
            </a:r>
            <a:r>
              <a:rPr lang="en-US" sz="2400" b="1" dirty="0"/>
              <a:t>past tense</a:t>
            </a:r>
            <a:r>
              <a:rPr lang="en-US" sz="2400" dirty="0"/>
              <a:t>             me</a:t>
            </a:r>
          </a:p>
          <a:p>
            <a:pPr marL="0" indent="0">
              <a:buNone/>
            </a:pPr>
            <a:r>
              <a:rPr lang="en-US" sz="2400" dirty="0">
                <a:solidFill>
                  <a:schemeClr val="accent1">
                    <a:lumMod val="75000"/>
                  </a:schemeClr>
                </a:solidFill>
              </a:rPr>
              <a:t>-&gt; ‘She </a:t>
            </a:r>
            <a:r>
              <a:rPr lang="en-US" sz="2400" b="1" dirty="0">
                <a:solidFill>
                  <a:schemeClr val="accent1">
                    <a:lumMod val="75000"/>
                  </a:schemeClr>
                </a:solidFill>
              </a:rPr>
              <a:t>helped</a:t>
            </a:r>
            <a:r>
              <a:rPr lang="en-US" sz="2400" dirty="0">
                <a:solidFill>
                  <a:schemeClr val="accent1">
                    <a:lumMod val="75000"/>
                  </a:schemeClr>
                </a:solidFill>
              </a:rPr>
              <a:t> </a:t>
            </a:r>
            <a:r>
              <a:rPr lang="en-US" sz="2400" b="1" dirty="0">
                <a:solidFill>
                  <a:schemeClr val="accent1">
                    <a:lumMod val="75000"/>
                  </a:schemeClr>
                </a:solidFill>
              </a:rPr>
              <a:t>me</a:t>
            </a:r>
            <a:r>
              <a:rPr lang="en-US" sz="2400" dirty="0">
                <a:solidFill>
                  <a:schemeClr val="accent1">
                    <a:lumMod val="75000"/>
                  </a:schemeClr>
                </a:solidFill>
              </a:rPr>
              <a:t>.’</a:t>
            </a:r>
          </a:p>
          <a:p>
            <a:pPr marL="0" indent="0">
              <a:buNone/>
            </a:pPr>
            <a:endParaRPr lang="en-US" altLang="zh-CN" dirty="0"/>
          </a:p>
          <a:p>
            <a:pPr marL="0" indent="0">
              <a:buNone/>
            </a:pPr>
            <a:endParaRPr lang="en-US" dirty="0">
              <a:solidFill>
                <a:schemeClr val="accent1">
                  <a:lumMod val="75000"/>
                </a:schemeClr>
              </a:solidFill>
            </a:endParaRPr>
          </a:p>
          <a:p>
            <a:pPr marL="0" indent="0">
              <a:buNone/>
            </a:pPr>
            <a:r>
              <a:rPr lang="en-US" dirty="0"/>
              <a:t> </a:t>
            </a:r>
          </a:p>
          <a:p>
            <a:pPr marL="0" indent="0">
              <a:buNone/>
            </a:pPr>
            <a:endParaRPr lang="en-US" dirty="0"/>
          </a:p>
        </p:txBody>
      </p:sp>
      <p:sp>
        <p:nvSpPr>
          <p:cNvPr id="4" name="TextBox 3"/>
          <p:cNvSpPr txBox="1"/>
          <p:nvPr/>
        </p:nvSpPr>
        <p:spPr>
          <a:xfrm>
            <a:off x="6287110" y="2095042"/>
            <a:ext cx="4878635" cy="1446550"/>
          </a:xfrm>
          <a:prstGeom prst="rect">
            <a:avLst/>
          </a:prstGeom>
          <a:solidFill>
            <a:schemeClr val="accent2">
              <a:lumMod val="20000"/>
              <a:lumOff val="80000"/>
            </a:schemeClr>
          </a:solidFill>
        </p:spPr>
        <p:txBody>
          <a:bodyPr wrap="square" rtlCol="0">
            <a:spAutoFit/>
          </a:bodyPr>
          <a:lstStyle/>
          <a:p>
            <a:r>
              <a:rPr lang="en-US" sz="2000" dirty="0"/>
              <a:t>Concepts of plurality and the concept of past tense are communicated through the use of additional function words, e.g., ‘</a:t>
            </a:r>
            <a:r>
              <a:rPr lang="zh-CN" altLang="en-US" sz="2000" dirty="0"/>
              <a:t>们</a:t>
            </a:r>
            <a:r>
              <a:rPr lang="en-US" altLang="zh-CN" sz="2000" dirty="0"/>
              <a:t>’ or ‘</a:t>
            </a:r>
            <a:r>
              <a:rPr lang="zh-CN" altLang="en-US" sz="2000" dirty="0"/>
              <a:t>些</a:t>
            </a:r>
            <a:r>
              <a:rPr lang="en-US" altLang="zh-CN" sz="2000" dirty="0"/>
              <a:t>’ (plural), ‘</a:t>
            </a:r>
            <a:r>
              <a:rPr lang="zh-CN" altLang="en-US" sz="2000" dirty="0"/>
              <a:t>了</a:t>
            </a:r>
            <a:r>
              <a:rPr lang="en-US" altLang="zh-CN" sz="2000" dirty="0"/>
              <a:t>’ (past tense</a:t>
            </a:r>
            <a:r>
              <a:rPr lang="en-US" altLang="zh-CN" sz="2800" dirty="0"/>
              <a:t>).</a:t>
            </a:r>
            <a:endParaRPr lang="en-US" sz="2800" dirty="0"/>
          </a:p>
        </p:txBody>
      </p:sp>
    </p:spTree>
    <p:extLst>
      <p:ext uri="{BB962C8B-B14F-4D97-AF65-F5344CB8AC3E}">
        <p14:creationId xmlns:p14="http://schemas.microsoft.com/office/powerpoint/2010/main" val="312724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626"/>
            <a:ext cx="11039856" cy="1325563"/>
          </a:xfrm>
        </p:spPr>
        <p:txBody>
          <a:bodyPr>
            <a:normAutofit/>
          </a:bodyPr>
          <a:lstStyle/>
          <a:p>
            <a:r>
              <a:rPr lang="en-US" sz="4000" dirty="0"/>
              <a:t>Exercise 1 - matching</a:t>
            </a:r>
          </a:p>
        </p:txBody>
      </p:sp>
      <p:sp>
        <p:nvSpPr>
          <p:cNvPr id="3" name="Content Placeholder 2"/>
          <p:cNvSpPr>
            <a:spLocks noGrp="1"/>
          </p:cNvSpPr>
          <p:nvPr>
            <p:ph idx="1"/>
          </p:nvPr>
        </p:nvSpPr>
        <p:spPr>
          <a:xfrm>
            <a:off x="1121664" y="2534573"/>
            <a:ext cx="5705475" cy="5600700"/>
          </a:xfrm>
        </p:spPr>
        <p:txBody>
          <a:bodyPr>
            <a:normAutofit/>
          </a:bodyPr>
          <a:lstStyle/>
          <a:p>
            <a:pPr marL="457200" indent="-457200">
              <a:buAutoNum type="arabicPeriod"/>
            </a:pPr>
            <a:r>
              <a:rPr lang="en-US" sz="2400" dirty="0"/>
              <a:t>The plural marker (s )  </a:t>
            </a:r>
          </a:p>
          <a:p>
            <a:pPr marL="457200" indent="-457200">
              <a:buAutoNum type="arabicPeriod"/>
            </a:pPr>
            <a:r>
              <a:rPr lang="en-US" sz="2400" dirty="0"/>
              <a:t>The possessive (‘s or s’)</a:t>
            </a:r>
          </a:p>
          <a:p>
            <a:pPr marL="457200" indent="-457200">
              <a:buFont typeface="+mj-lt"/>
              <a:buAutoNum type="arabicPeriod"/>
            </a:pPr>
            <a:r>
              <a:rPr lang="en-US" sz="2400" dirty="0"/>
              <a:t>The comparative (</a:t>
            </a:r>
            <a:r>
              <a:rPr lang="en-US" sz="2400" dirty="0" err="1"/>
              <a:t>er</a:t>
            </a:r>
            <a:r>
              <a:rPr lang="en-US" sz="2400" dirty="0"/>
              <a:t>)</a:t>
            </a:r>
          </a:p>
          <a:p>
            <a:pPr marL="457200" indent="-457200">
              <a:buFont typeface="+mj-lt"/>
              <a:buAutoNum type="arabicPeriod"/>
            </a:pPr>
            <a:r>
              <a:rPr lang="en-US" sz="2400" dirty="0"/>
              <a:t>The superlative (</a:t>
            </a:r>
            <a:r>
              <a:rPr lang="en-US" sz="2400" dirty="0" err="1"/>
              <a:t>est</a:t>
            </a:r>
            <a:r>
              <a:rPr lang="en-US" sz="2400" dirty="0"/>
              <a:t>)</a:t>
            </a:r>
          </a:p>
          <a:p>
            <a:pPr marL="457200" indent="-457200">
              <a:buFont typeface="+mj-lt"/>
              <a:buAutoNum type="arabicPeriod"/>
            </a:pPr>
            <a:r>
              <a:rPr lang="en-US" sz="2400" dirty="0"/>
              <a:t>The third person, present singular (s)</a:t>
            </a:r>
          </a:p>
          <a:p>
            <a:pPr marL="457200" indent="-457200">
              <a:buFont typeface="+mj-lt"/>
              <a:buAutoNum type="arabicPeriod"/>
            </a:pPr>
            <a:r>
              <a:rPr lang="en-US" sz="2400" dirty="0"/>
              <a:t>The progressive (</a:t>
            </a:r>
            <a:r>
              <a:rPr lang="en-US" sz="2400" dirty="0" err="1"/>
              <a:t>ing</a:t>
            </a:r>
            <a:r>
              <a:rPr lang="en-US" sz="2400" dirty="0"/>
              <a:t>)</a:t>
            </a:r>
          </a:p>
          <a:p>
            <a:pPr marL="457200" indent="-457200">
              <a:buFont typeface="+mj-lt"/>
              <a:buAutoNum type="arabicPeriod"/>
            </a:pPr>
            <a:r>
              <a:rPr lang="en-US" sz="2400" dirty="0"/>
              <a:t>The past tense (</a:t>
            </a:r>
            <a:r>
              <a:rPr lang="en-US" sz="2400" dirty="0" err="1"/>
              <a:t>ed</a:t>
            </a:r>
            <a:r>
              <a:rPr lang="en-US" sz="2400" dirty="0"/>
              <a:t>)</a:t>
            </a:r>
          </a:p>
          <a:p>
            <a:pPr marL="457200" indent="-457200">
              <a:buFont typeface="+mj-lt"/>
              <a:buAutoNum type="arabicPeriod"/>
            </a:pPr>
            <a:r>
              <a:rPr lang="en-US" sz="2400" dirty="0"/>
              <a:t>The past participle (ed or </a:t>
            </a:r>
            <a:r>
              <a:rPr lang="en-US" sz="2400" dirty="0" err="1"/>
              <a:t>en</a:t>
            </a:r>
            <a:r>
              <a:rPr lang="en-US" sz="2400" dirty="0"/>
              <a:t>)</a:t>
            </a:r>
          </a:p>
        </p:txBody>
      </p:sp>
      <p:sp>
        <p:nvSpPr>
          <p:cNvPr id="6" name="Text Box 2"/>
          <p:cNvSpPr txBox="1">
            <a:spLocks noChangeArrowheads="1"/>
          </p:cNvSpPr>
          <p:nvPr/>
        </p:nvSpPr>
        <p:spPr bwMode="auto">
          <a:xfrm>
            <a:off x="6358128" y="2534573"/>
            <a:ext cx="5722494" cy="29972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457200" marR="0" lvl="0" indent="-457200">
              <a:lnSpc>
                <a:spcPct val="90000"/>
              </a:lnSpc>
              <a:spcBef>
                <a:spcPts val="1000"/>
              </a:spcBef>
              <a:spcAft>
                <a:spcPts val="0"/>
              </a:spcAft>
              <a:buFont typeface="+mj-lt"/>
              <a:buAutoNum type="arabicPeriod"/>
              <a:tabLst>
                <a:tab pos="457200" algn="l"/>
              </a:tabLst>
            </a:pPr>
            <a:r>
              <a:rPr lang="en-US" sz="2400" dirty="0"/>
              <a:t>It was Andrew’s car. </a:t>
            </a:r>
          </a:p>
          <a:p>
            <a:pPr marL="457200" marR="0" lvl="0" indent="-457200">
              <a:lnSpc>
                <a:spcPct val="90000"/>
              </a:lnSpc>
              <a:spcBef>
                <a:spcPts val="1000"/>
              </a:spcBef>
              <a:spcAft>
                <a:spcPts val="0"/>
              </a:spcAft>
              <a:buFont typeface="+mj-lt"/>
              <a:buAutoNum type="arabicPeriod"/>
              <a:tabLst>
                <a:tab pos="457200" algn="l"/>
              </a:tabLst>
            </a:pPr>
            <a:r>
              <a:rPr lang="en-US" sz="2400" dirty="0"/>
              <a:t>This milk is fresher than that.</a:t>
            </a:r>
          </a:p>
          <a:p>
            <a:pPr marL="457200" marR="0" lvl="0" indent="-457200">
              <a:lnSpc>
                <a:spcPct val="90000"/>
              </a:lnSpc>
              <a:spcBef>
                <a:spcPts val="1000"/>
              </a:spcBef>
              <a:spcAft>
                <a:spcPts val="0"/>
              </a:spcAft>
              <a:buFont typeface="+mj-lt"/>
              <a:buAutoNum type="arabicPeriod"/>
              <a:tabLst>
                <a:tab pos="457200" algn="l"/>
              </a:tabLst>
            </a:pPr>
            <a:r>
              <a:rPr lang="en-US" sz="2400" dirty="0"/>
              <a:t>The pens are on the table.</a:t>
            </a:r>
          </a:p>
          <a:p>
            <a:pPr marL="457200" marR="0" lvl="0" indent="-457200">
              <a:lnSpc>
                <a:spcPct val="90000"/>
              </a:lnSpc>
              <a:spcBef>
                <a:spcPts val="1000"/>
              </a:spcBef>
              <a:spcAft>
                <a:spcPts val="0"/>
              </a:spcAft>
              <a:buFont typeface="+mj-lt"/>
              <a:buAutoNum type="arabicPeriod"/>
              <a:tabLst>
                <a:tab pos="457200" algn="l"/>
              </a:tabLst>
            </a:pPr>
            <a:r>
              <a:rPr lang="en-US" sz="2400" dirty="0"/>
              <a:t>She arrived late.</a:t>
            </a:r>
          </a:p>
          <a:p>
            <a:pPr marL="457200" marR="0" lvl="0" indent="-457200">
              <a:lnSpc>
                <a:spcPct val="90000"/>
              </a:lnSpc>
              <a:spcBef>
                <a:spcPts val="1000"/>
              </a:spcBef>
              <a:spcAft>
                <a:spcPts val="0"/>
              </a:spcAft>
              <a:buFont typeface="+mj-lt"/>
              <a:buAutoNum type="arabicPeriod"/>
              <a:tabLst>
                <a:tab pos="457200" algn="l"/>
              </a:tabLst>
            </a:pPr>
            <a:r>
              <a:rPr lang="en-US" sz="2400" dirty="0"/>
              <a:t>He always comes home late.</a:t>
            </a:r>
          </a:p>
          <a:p>
            <a:pPr marL="457200" marR="0" lvl="0" indent="-457200">
              <a:lnSpc>
                <a:spcPct val="90000"/>
              </a:lnSpc>
              <a:spcBef>
                <a:spcPts val="1000"/>
              </a:spcBef>
              <a:spcAft>
                <a:spcPts val="0"/>
              </a:spcAft>
              <a:buFont typeface="+mj-lt"/>
              <a:buAutoNum type="arabicPeriod"/>
              <a:tabLst>
                <a:tab pos="457200" algn="l"/>
              </a:tabLst>
            </a:pPr>
            <a:r>
              <a:rPr lang="en-US" sz="2400" dirty="0"/>
              <a:t>This is the freshest milk.</a:t>
            </a:r>
          </a:p>
          <a:p>
            <a:pPr marL="457200" marR="0" lvl="0" indent="-457200">
              <a:lnSpc>
                <a:spcPct val="90000"/>
              </a:lnSpc>
              <a:spcBef>
                <a:spcPts val="1000"/>
              </a:spcBef>
              <a:spcAft>
                <a:spcPts val="0"/>
              </a:spcAft>
              <a:buFont typeface="+mj-lt"/>
              <a:buAutoNum type="arabicPeriod"/>
              <a:tabLst>
                <a:tab pos="457200" algn="l"/>
              </a:tabLst>
            </a:pPr>
            <a:r>
              <a:rPr lang="en-US" sz="2400" dirty="0"/>
              <a:t>He is walking down the street.</a:t>
            </a:r>
          </a:p>
          <a:p>
            <a:pPr marL="457200" marR="0" lvl="0" indent="-457200">
              <a:lnSpc>
                <a:spcPct val="90000"/>
              </a:lnSpc>
              <a:spcBef>
                <a:spcPts val="1000"/>
              </a:spcBef>
              <a:spcAft>
                <a:spcPts val="0"/>
              </a:spcAft>
              <a:buFont typeface="+mj-lt"/>
              <a:buAutoNum type="arabicPeriod"/>
              <a:tabLst>
                <a:tab pos="457200" algn="l"/>
              </a:tabLst>
            </a:pPr>
            <a:r>
              <a:rPr lang="en-US" sz="2400" dirty="0"/>
              <a:t>Jim has beaten his opponents.</a:t>
            </a:r>
          </a:p>
        </p:txBody>
      </p:sp>
    </p:spTree>
    <p:extLst>
      <p:ext uri="{BB962C8B-B14F-4D97-AF65-F5344CB8AC3E}">
        <p14:creationId xmlns:p14="http://schemas.microsoft.com/office/powerpoint/2010/main" val="278032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A7A3F-72AA-4B14-9BDB-9065F9DC908C}"/>
              </a:ext>
            </a:extLst>
          </p:cNvPr>
          <p:cNvSpPr>
            <a:spLocks noGrp="1"/>
          </p:cNvSpPr>
          <p:nvPr>
            <p:ph type="title"/>
          </p:nvPr>
        </p:nvSpPr>
        <p:spPr/>
        <p:txBody>
          <a:bodyPr/>
          <a:lstStyle/>
          <a:p>
            <a:r>
              <a:rPr lang="en-US" dirty="0"/>
              <a:t>Exercise</a:t>
            </a:r>
          </a:p>
        </p:txBody>
      </p:sp>
      <p:sp>
        <p:nvSpPr>
          <p:cNvPr id="3" name="Content Placeholder 2">
            <a:extLst>
              <a:ext uri="{FF2B5EF4-FFF2-40B4-BE49-F238E27FC236}">
                <a16:creationId xmlns:a16="http://schemas.microsoft.com/office/drawing/2014/main" id="{B7EB9C3B-AD21-4834-AA93-F77C114609A3}"/>
              </a:ext>
            </a:extLst>
          </p:cNvPr>
          <p:cNvSpPr>
            <a:spLocks noGrp="1"/>
          </p:cNvSpPr>
          <p:nvPr>
            <p:ph idx="1"/>
          </p:nvPr>
        </p:nvSpPr>
        <p:spPr/>
        <p:txBody>
          <a:bodyPr>
            <a:normAutofit lnSpcReduction="10000"/>
          </a:bodyPr>
          <a:lstStyle/>
          <a:p>
            <a:pPr marL="0" indent="0">
              <a:buNone/>
            </a:pPr>
            <a:r>
              <a:rPr lang="en-US" dirty="0"/>
              <a:t>Identify the inflectional bound morphemes and tell each other what they are.</a:t>
            </a:r>
          </a:p>
          <a:p>
            <a:pPr marL="0" indent="0">
              <a:buNone/>
            </a:pPr>
            <a:endParaRPr lang="en-US" dirty="0"/>
          </a:p>
          <a:p>
            <a:pPr marL="514350" indent="-514350">
              <a:buFont typeface="+mj-lt"/>
              <a:buAutoNum type="arabicPeriod"/>
            </a:pPr>
            <a:r>
              <a:rPr lang="en-US" sz="2400" dirty="0"/>
              <a:t>I went to Aaron’s house yesterday.</a:t>
            </a:r>
          </a:p>
          <a:p>
            <a:pPr marL="514350" indent="-514350">
              <a:buFont typeface="+mj-lt"/>
              <a:buAutoNum type="arabicPeriod"/>
            </a:pPr>
            <a:r>
              <a:rPr lang="en-US" sz="2400" dirty="0"/>
              <a:t>This car is faster than that one.</a:t>
            </a:r>
          </a:p>
          <a:p>
            <a:pPr marL="514350" indent="-514350">
              <a:buFont typeface="+mj-lt"/>
              <a:buAutoNum type="arabicPeriod"/>
            </a:pPr>
            <a:r>
              <a:rPr lang="en-US" sz="2400" dirty="0"/>
              <a:t>She has watched the whole second season of this show.</a:t>
            </a:r>
          </a:p>
          <a:p>
            <a:pPr marL="514350" indent="-514350">
              <a:buFont typeface="+mj-lt"/>
              <a:buAutoNum type="arabicPeriod"/>
            </a:pPr>
            <a:r>
              <a:rPr lang="en-US" sz="2400" dirty="0"/>
              <a:t>We were running when we saw the bus.</a:t>
            </a:r>
          </a:p>
          <a:p>
            <a:pPr marL="514350" indent="-514350">
              <a:buFont typeface="+mj-lt"/>
              <a:buAutoNum type="arabicPeriod"/>
            </a:pPr>
            <a:r>
              <a:rPr lang="en-US" sz="2400" dirty="0"/>
              <a:t>My sister visits me every Wednesday.</a:t>
            </a:r>
          </a:p>
          <a:p>
            <a:pPr marL="514350" indent="-514350">
              <a:buFont typeface="+mj-lt"/>
              <a:buAutoNum type="arabicPeriod"/>
            </a:pPr>
            <a:r>
              <a:rPr lang="en-US" sz="2400" dirty="0"/>
              <a:t>Dinner is served. </a:t>
            </a:r>
          </a:p>
          <a:p>
            <a:pPr marL="514350" indent="-514350">
              <a:buFont typeface="+mj-lt"/>
              <a:buAutoNum type="arabicPeriod"/>
            </a:pPr>
            <a:r>
              <a:rPr lang="en-US" sz="2400" dirty="0"/>
              <a:t>She </a:t>
            </a:r>
            <a:r>
              <a:rPr lang="en-US" sz="2400"/>
              <a:t>cooked dinner.</a:t>
            </a:r>
            <a:endParaRPr lang="en-US" sz="2400" dirty="0"/>
          </a:p>
          <a:p>
            <a:pPr marL="0" indent="0">
              <a:buNone/>
            </a:pPr>
            <a:endParaRPr lang="en-US" dirty="0"/>
          </a:p>
        </p:txBody>
      </p:sp>
    </p:spTree>
    <p:extLst>
      <p:ext uri="{BB962C8B-B14F-4D97-AF65-F5344CB8AC3E}">
        <p14:creationId xmlns:p14="http://schemas.microsoft.com/office/powerpoint/2010/main" val="236745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A648-8E0C-4DD0-A2B8-0CBEFE08A7F3}"/>
              </a:ext>
            </a:extLst>
          </p:cNvPr>
          <p:cNvSpPr>
            <a:spLocks noGrp="1"/>
          </p:cNvSpPr>
          <p:nvPr>
            <p:ph type="title"/>
          </p:nvPr>
        </p:nvSpPr>
        <p:spPr/>
        <p:txBody>
          <a:bodyPr/>
          <a:lstStyle/>
          <a:p>
            <a:r>
              <a:rPr lang="en-US" dirty="0"/>
              <a:t>Exercise 3: Identify all the inflectional bound morphemes in the paragraph below.</a:t>
            </a:r>
          </a:p>
        </p:txBody>
      </p:sp>
      <p:sp>
        <p:nvSpPr>
          <p:cNvPr id="3" name="Content Placeholder 2">
            <a:extLst>
              <a:ext uri="{FF2B5EF4-FFF2-40B4-BE49-F238E27FC236}">
                <a16:creationId xmlns:a16="http://schemas.microsoft.com/office/drawing/2014/main" id="{7ED1C14C-AEA0-47D9-B7EF-19C8935C1C3B}"/>
              </a:ext>
            </a:extLst>
          </p:cNvPr>
          <p:cNvSpPr>
            <a:spLocks noGrp="1"/>
          </p:cNvSpPr>
          <p:nvPr>
            <p:ph idx="1"/>
          </p:nvPr>
        </p:nvSpPr>
        <p:spPr/>
        <p:txBody>
          <a:bodyPr>
            <a:normAutofit fontScale="92500" lnSpcReduction="20000"/>
          </a:bodyPr>
          <a:lstStyle/>
          <a:p>
            <a:pPr marL="0" indent="0">
              <a:lnSpc>
                <a:spcPct val="110000"/>
              </a:lnSpc>
              <a:buNone/>
            </a:pPr>
            <a:r>
              <a:rPr lang="en-US" dirty="0"/>
              <a:t>You may have noticed that some English speakers intone their declarative sentences as though they are questions, so that ‘I really like eating out,’ a sentence which ends on its lowest pitch, sounds like ‘I really like eating out?’ and ends on one of the sentence’s higher pitches. As more and more Americans started to speak, at least occasionally, in this pattern, we needed a name for it. Thus, uptalk was created from the two free morphemes up and talk. Because many parents and teachers object to uptalking, they may have helped you break the habit. You may once have uptalked, but aren’t uptalking anymore. Or maybe you are still an </a:t>
            </a:r>
            <a:r>
              <a:rPr lang="en-US" dirty="0" err="1"/>
              <a:t>uptalker</a:t>
            </a:r>
            <a:r>
              <a:rPr lang="en-US" dirty="0"/>
              <a:t>, in spite of their best efforts and careful monitoring. Can you now reliably identify inflectional and derivational morphemes?</a:t>
            </a:r>
          </a:p>
        </p:txBody>
      </p:sp>
    </p:spTree>
    <p:extLst>
      <p:ext uri="{BB962C8B-B14F-4D97-AF65-F5344CB8AC3E}">
        <p14:creationId xmlns:p14="http://schemas.microsoft.com/office/powerpoint/2010/main" val="3546243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1458</Words>
  <Application>Microsoft Office PowerPoint</Application>
  <PresentationFormat>Widescreen</PresentationFormat>
  <Paragraphs>148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等线</vt:lpstr>
      <vt:lpstr>Arial</vt:lpstr>
      <vt:lpstr>Calibri</vt:lpstr>
      <vt:lpstr>Calibri Light</vt:lpstr>
      <vt:lpstr>Wingdings</vt:lpstr>
      <vt:lpstr>Office Theme</vt:lpstr>
      <vt:lpstr>Inflectional bound morphemes</vt:lpstr>
      <vt:lpstr>Summary of inflectional morphemes</vt:lpstr>
      <vt:lpstr>Inflectional bound morphemes – Eight in English</vt:lpstr>
      <vt:lpstr>Verbs – the five morphological forms (four inflectional bound morphemes)</vt:lpstr>
      <vt:lpstr>Questions</vt:lpstr>
      <vt:lpstr>Mandarin Chinese</vt:lpstr>
      <vt:lpstr>Exercise 1 - matching</vt:lpstr>
      <vt:lpstr>Exercise</vt:lpstr>
      <vt:lpstr>Exercise 3: Identify all the inflectional bound morphemes in the paragraph below.</vt:lpstr>
      <vt:lpstr>Identify all the bound morphemes in the paragraph below.</vt:lpstr>
      <vt:lpstr>What are the functions of bound morphemes?</vt:lpstr>
      <vt:lpstr>Identify all the bound morphemes in the paragraph below.</vt:lpstr>
      <vt:lpstr>Identify all the bound morphemes in the paragraph below.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Bound morphemes for specific lexical categories</dc:title>
  <dc:creator>Jiangshan An</dc:creator>
  <cp:lastModifiedBy>Damian Fleming</cp:lastModifiedBy>
  <cp:revision>24</cp:revision>
  <dcterms:created xsi:type="dcterms:W3CDTF">2022-02-16T02:23:11Z</dcterms:created>
  <dcterms:modified xsi:type="dcterms:W3CDTF">2024-02-29T20:48:41Z</dcterms:modified>
</cp:coreProperties>
</file>