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96" r:id="rId3"/>
    <p:sldId id="301" r:id="rId4"/>
    <p:sldId id="268" r:id="rId5"/>
    <p:sldId id="270" r:id="rId6"/>
    <p:sldId id="271" r:id="rId7"/>
    <p:sldId id="297" r:id="rId8"/>
    <p:sldId id="269" r:id="rId9"/>
    <p:sldId id="272" r:id="rId10"/>
    <p:sldId id="266" r:id="rId11"/>
    <p:sldId id="273" r:id="rId12"/>
    <p:sldId id="275" r:id="rId13"/>
    <p:sldId id="281" r:id="rId14"/>
    <p:sldId id="282" r:id="rId15"/>
    <p:sldId id="299" r:id="rId16"/>
    <p:sldId id="283" r:id="rId17"/>
    <p:sldId id="274" r:id="rId18"/>
    <p:sldId id="284" r:id="rId19"/>
    <p:sldId id="279" r:id="rId20"/>
    <p:sldId id="285" r:id="rId21"/>
    <p:sldId id="278" r:id="rId22"/>
    <p:sldId id="277" r:id="rId23"/>
    <p:sldId id="286" r:id="rId24"/>
    <p:sldId id="280" r:id="rId25"/>
    <p:sldId id="287" r:id="rId26"/>
    <p:sldId id="298" r:id="rId27"/>
    <p:sldId id="295" r:id="rId28"/>
    <p:sldId id="290" r:id="rId29"/>
    <p:sldId id="292" r:id="rId30"/>
    <p:sldId id="267" r:id="rId31"/>
    <p:sldId id="291" r:id="rId32"/>
    <p:sldId id="293" r:id="rId33"/>
    <p:sldId id="257" r:id="rId34"/>
    <p:sldId id="265" r:id="rId35"/>
    <p:sldId id="262" r:id="rId36"/>
    <p:sldId id="263" r:id="rId37"/>
    <p:sldId id="264" r:id="rId38"/>
    <p:sldId id="258" r:id="rId39"/>
    <p:sldId id="261" r:id="rId40"/>
    <p:sldId id="259" r:id="rId41"/>
    <p:sldId id="294" r:id="rId42"/>
    <p:sldId id="300" r:id="rId43"/>
    <p:sldId id="30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34"/>
    <p:restoredTop sz="94676"/>
  </p:normalViewPr>
  <p:slideViewPr>
    <p:cSldViewPr snapToGrid="0" snapToObjects="1">
      <p:cViewPr varScale="1">
        <p:scale>
          <a:sx n="108" d="100"/>
          <a:sy n="108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1A868-D67B-2D44-A819-6A2743CA7BE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F11AF-5361-D142-85CD-7CA13427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1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83904-7203-B04F-B34C-FE30E2A957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8C9-8878-284B-8CE3-BD3C112E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pfw.edu/flemingd/Hamlet_you_thee.htm" TargetMode="External"/><Relationship Id="rId2" Type="http://schemas.openxmlformats.org/officeDocument/2006/relationships/hyperlink" Target="https://www.youtube.com/watch?v=mOjpvNPr3JU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79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Shakespeare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The English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372" y="4150043"/>
            <a:ext cx="6993256" cy="2262187"/>
          </a:xfrm>
        </p:spPr>
        <p:txBody>
          <a:bodyPr>
            <a:noAutofit/>
          </a:bodyPr>
          <a:lstStyle/>
          <a:p>
            <a:r>
              <a:rPr lang="en-US" dirty="0"/>
              <a:t>Damian Fleming</a:t>
            </a:r>
          </a:p>
          <a:p>
            <a:r>
              <a:rPr lang="en-US" dirty="0"/>
              <a:t>Indiana University-Purdue University, Fort Wayne</a:t>
            </a:r>
          </a:p>
          <a:p>
            <a:r>
              <a:rPr lang="en-US" dirty="0"/>
              <a:t>Department of English and Linguistics</a:t>
            </a:r>
          </a:p>
          <a:p>
            <a:r>
              <a:rPr lang="en-US" dirty="0"/>
              <a:t>Medieval Studies</a:t>
            </a:r>
          </a:p>
          <a:p>
            <a:r>
              <a:rPr lang="en-US" dirty="0"/>
              <a:t>Latin</a:t>
            </a:r>
          </a:p>
        </p:txBody>
      </p:sp>
    </p:spTree>
    <p:extLst>
      <p:ext uri="{BB962C8B-B14F-4D97-AF65-F5344CB8AC3E}">
        <p14:creationId xmlns:p14="http://schemas.microsoft.com/office/powerpoint/2010/main" val="189887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Shakespeare “invent 10000 words”?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3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70" y="240180"/>
            <a:ext cx="10033000" cy="261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02" y="2389841"/>
            <a:ext cx="9893300" cy="261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68" y="4051300"/>
            <a:ext cx="100457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55600"/>
            <a:ext cx="118237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5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812800"/>
            <a:ext cx="98044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2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812800"/>
            <a:ext cx="9804400" cy="521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71102" r="7676" b="2919"/>
          <a:stretch/>
        </p:blipFill>
        <p:spPr>
          <a:xfrm>
            <a:off x="176334" y="3422650"/>
            <a:ext cx="12015666" cy="19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70" y="240180"/>
            <a:ext cx="10033000" cy="261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02" y="2389841"/>
            <a:ext cx="9893300" cy="261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68" y="4051300"/>
            <a:ext cx="100457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6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4" y="422729"/>
            <a:ext cx="99949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8" y="1810658"/>
            <a:ext cx="10121900" cy="264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72" y="3131458"/>
            <a:ext cx="101346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9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262965"/>
            <a:ext cx="99949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683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262965"/>
            <a:ext cx="99949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68383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t="75159" r="9817" b="15876"/>
          <a:stretch/>
        </p:blipFill>
        <p:spPr>
          <a:xfrm>
            <a:off x="1" y="4180114"/>
            <a:ext cx="12472150" cy="10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English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OLD ENGLISH (700 </a:t>
            </a:r>
            <a:r>
              <a:rPr lang="mr-IN" sz="3200" dirty="0"/>
              <a:t>–</a:t>
            </a:r>
            <a:r>
              <a:rPr lang="en-US" sz="3200" dirty="0"/>
              <a:t> 1100)</a:t>
            </a:r>
          </a:p>
          <a:p>
            <a:pPr lvl="2"/>
            <a:r>
              <a:rPr lang="en-US" sz="2800" i="1" dirty="0"/>
              <a:t>Beowulf</a:t>
            </a:r>
          </a:p>
          <a:p>
            <a:pPr lvl="2"/>
            <a:endParaRPr lang="en-US" sz="2800" dirty="0"/>
          </a:p>
          <a:p>
            <a:pPr lvl="1"/>
            <a:r>
              <a:rPr lang="en-US" sz="3200" dirty="0"/>
              <a:t>MIDDLE ENGLISH (1100 </a:t>
            </a:r>
            <a:r>
              <a:rPr lang="mr-IN" sz="3200" dirty="0"/>
              <a:t>–</a:t>
            </a:r>
            <a:r>
              <a:rPr lang="en-US" sz="3200" dirty="0"/>
              <a:t> 1500)</a:t>
            </a:r>
          </a:p>
          <a:p>
            <a:pPr lvl="2"/>
            <a:r>
              <a:rPr lang="en-US" sz="2800" dirty="0"/>
              <a:t>Chaucer, </a:t>
            </a:r>
            <a:r>
              <a:rPr lang="en-US" sz="2800" i="1" dirty="0"/>
              <a:t>Canterbury Tales</a:t>
            </a:r>
            <a:r>
              <a:rPr lang="en-US" sz="2800" dirty="0"/>
              <a:t> </a:t>
            </a:r>
          </a:p>
          <a:p>
            <a:pPr lvl="2"/>
            <a:endParaRPr lang="en-US" sz="2800" dirty="0"/>
          </a:p>
          <a:p>
            <a:pPr lvl="1"/>
            <a:r>
              <a:rPr lang="en-US" sz="3200" dirty="0"/>
              <a:t>EARLY MODERN ENGLISH (1500 </a:t>
            </a:r>
            <a:r>
              <a:rPr lang="mr-IN" sz="3200" dirty="0"/>
              <a:t>–</a:t>
            </a:r>
            <a:r>
              <a:rPr lang="en-US" sz="3200" dirty="0"/>
              <a:t> 1700)</a:t>
            </a:r>
          </a:p>
          <a:p>
            <a:pPr lvl="2"/>
            <a:r>
              <a:rPr lang="en-US" sz="2800" dirty="0"/>
              <a:t>King James Bible</a:t>
            </a:r>
          </a:p>
          <a:p>
            <a:pPr lvl="2"/>
            <a:r>
              <a:rPr lang="en-US" sz="2800" dirty="0"/>
              <a:t>Collected Works of Shakespeare (First Folio)</a:t>
            </a:r>
          </a:p>
        </p:txBody>
      </p:sp>
    </p:spTree>
    <p:extLst>
      <p:ext uri="{BB962C8B-B14F-4D97-AF65-F5344CB8AC3E}">
        <p14:creationId xmlns:p14="http://schemas.microsoft.com/office/powerpoint/2010/main" val="1992597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8" y="0"/>
            <a:ext cx="10121900" cy="264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26226"/>
            <a:ext cx="9512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5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8" y="0"/>
            <a:ext cx="10121900" cy="264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00100"/>
            <a:ext cx="9512300" cy="525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65859" r="4936" b="11781"/>
          <a:stretch/>
        </p:blipFill>
        <p:spPr>
          <a:xfrm>
            <a:off x="0" y="4124063"/>
            <a:ext cx="12216374" cy="17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1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18" y="0"/>
            <a:ext cx="101346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8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18" y="0"/>
            <a:ext cx="101346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8254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63302" r="4540" b="7365"/>
          <a:stretch/>
        </p:blipFill>
        <p:spPr>
          <a:xfrm>
            <a:off x="0" y="2336800"/>
            <a:ext cx="12290959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8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18" y="0"/>
            <a:ext cx="101346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8254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63302" r="4540" b="7365"/>
          <a:stretch/>
        </p:blipFill>
        <p:spPr>
          <a:xfrm>
            <a:off x="0" y="2336800"/>
            <a:ext cx="12290959" cy="3004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0"/>
            <a:ext cx="813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14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0"/>
            <a:ext cx="61279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18" y="0"/>
            <a:ext cx="101346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8254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63302" r="4540" b="7365"/>
          <a:stretch/>
        </p:blipFill>
        <p:spPr>
          <a:xfrm>
            <a:off x="0" y="2336800"/>
            <a:ext cx="12290959" cy="3004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0"/>
            <a:ext cx="813772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57968" r="5653" b="18413"/>
          <a:stretch/>
        </p:blipFill>
        <p:spPr>
          <a:xfrm>
            <a:off x="0" y="3434806"/>
            <a:ext cx="12192000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Shakespeare: New words through Affixes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UN-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9454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Shakespeare: New words through Affixes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UN-</a:t>
            </a:r>
          </a:p>
          <a:p>
            <a:endParaRPr lang="en-US" sz="4400" dirty="0"/>
          </a:p>
          <a:p>
            <a:r>
              <a:rPr lang="en-US" sz="4400" dirty="0" err="1"/>
              <a:t>uncurse</a:t>
            </a:r>
            <a:r>
              <a:rPr lang="en-US" sz="4400" dirty="0"/>
              <a:t>, </a:t>
            </a:r>
            <a:r>
              <a:rPr lang="en-US" sz="4400" dirty="0" err="1"/>
              <a:t>undeaf</a:t>
            </a:r>
            <a:r>
              <a:rPr lang="en-US" sz="4400" dirty="0"/>
              <a:t>, </a:t>
            </a:r>
            <a:r>
              <a:rPr lang="en-US" sz="4400" dirty="0" err="1"/>
              <a:t>undeck</a:t>
            </a:r>
            <a:r>
              <a:rPr lang="en-US" sz="4400" dirty="0"/>
              <a:t>, </a:t>
            </a:r>
            <a:r>
              <a:rPr lang="en-US" sz="4400" dirty="0" err="1"/>
              <a:t>uncharge</a:t>
            </a:r>
            <a:r>
              <a:rPr lang="en-US" sz="4400" dirty="0"/>
              <a:t>, unhand, unpeg, </a:t>
            </a:r>
            <a:r>
              <a:rPr lang="en-US" sz="4400" dirty="0" err="1"/>
              <a:t>untent</a:t>
            </a:r>
            <a:r>
              <a:rPr lang="en-US" sz="4400" dirty="0"/>
              <a:t>, unfix, </a:t>
            </a:r>
            <a:r>
              <a:rPr lang="en-US" sz="4400" dirty="0" err="1"/>
              <a:t>unspeak</a:t>
            </a:r>
            <a:r>
              <a:rPr lang="en-US" sz="4400" dirty="0"/>
              <a:t>, unsex</a:t>
            </a:r>
          </a:p>
        </p:txBody>
      </p:sp>
    </p:spTree>
    <p:extLst>
      <p:ext uri="{BB962C8B-B14F-4D97-AF65-F5344CB8AC3E}">
        <p14:creationId xmlns:p14="http://schemas.microsoft.com/office/powerpoint/2010/main" val="1429544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43" y="500062"/>
            <a:ext cx="7667171" cy="1325563"/>
          </a:xfrm>
        </p:spPr>
        <p:txBody>
          <a:bodyPr/>
          <a:lstStyle/>
          <a:p>
            <a:r>
              <a:rPr lang="en-US" dirty="0"/>
              <a:t>Functional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343" y="1960562"/>
            <a:ext cx="7667171" cy="4351338"/>
          </a:xfrm>
        </p:spPr>
        <p:txBody>
          <a:bodyPr>
            <a:normAutofit/>
          </a:bodyPr>
          <a:lstStyle/>
          <a:p>
            <a:r>
              <a:rPr lang="en-US" sz="4400" dirty="0"/>
              <a:t>Using a word which is one part of speech as another</a:t>
            </a:r>
          </a:p>
        </p:txBody>
      </p:sp>
    </p:spTree>
    <p:extLst>
      <p:ext uri="{BB962C8B-B14F-4D97-AF65-F5344CB8AC3E}">
        <p14:creationId xmlns:p14="http://schemas.microsoft.com/office/powerpoint/2010/main" val="178440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057" y="381907"/>
            <a:ext cx="8450943" cy="1325563"/>
          </a:xfrm>
        </p:spPr>
        <p:txBody>
          <a:bodyPr/>
          <a:lstStyle/>
          <a:p>
            <a:r>
              <a:rPr lang="en-US" dirty="0"/>
              <a:t>Functional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057" y="1690688"/>
            <a:ext cx="9394371" cy="4592428"/>
          </a:xfrm>
        </p:spPr>
        <p:txBody>
          <a:bodyPr>
            <a:noAutofit/>
          </a:bodyPr>
          <a:lstStyle/>
          <a:p>
            <a:r>
              <a:rPr lang="en-US" sz="4000" dirty="0"/>
              <a:t>Using a word which is one part of speech as another</a:t>
            </a:r>
          </a:p>
          <a:p>
            <a:endParaRPr lang="en-US" sz="4000" dirty="0"/>
          </a:p>
          <a:p>
            <a:r>
              <a:rPr lang="en-US" sz="4000" dirty="0"/>
              <a:t>Most common NOUN &gt; VERB</a:t>
            </a:r>
          </a:p>
          <a:p>
            <a:endParaRPr lang="en-US" sz="4000" dirty="0"/>
          </a:p>
          <a:p>
            <a:r>
              <a:rPr lang="en-US" sz="4000" dirty="0"/>
              <a:t>“Let’s table the discussion</a:t>
            </a:r>
          </a:p>
          <a:p>
            <a:r>
              <a:rPr lang="en-US" sz="4000" dirty="0"/>
              <a:t>“I always bike to school”</a:t>
            </a:r>
          </a:p>
        </p:txBody>
      </p:sp>
    </p:spTree>
    <p:extLst>
      <p:ext uri="{BB962C8B-B14F-4D97-AF65-F5344CB8AC3E}">
        <p14:creationId xmlns:p14="http://schemas.microsoft.com/office/powerpoint/2010/main" val="138865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lger.edu/sites/default/files/0051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3773" r="5531" b="3545"/>
          <a:stretch/>
        </p:blipFill>
        <p:spPr bwMode="auto">
          <a:xfrm>
            <a:off x="1712685" y="246743"/>
            <a:ext cx="8360229" cy="641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10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14"/>
            <a:ext cx="12289098" cy="3918857"/>
          </a:xfrm>
        </p:spPr>
      </p:pic>
    </p:spTree>
    <p:extLst>
      <p:ext uri="{BB962C8B-B14F-4D97-AF65-F5344CB8AC3E}">
        <p14:creationId xmlns:p14="http://schemas.microsoft.com/office/powerpoint/2010/main" val="979473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 “Verbs” Nouns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KL III.vi.108	He </a:t>
            </a:r>
            <a:r>
              <a:rPr lang="en-US" sz="3600" b="1" dirty="0" err="1"/>
              <a:t>childed</a:t>
            </a:r>
            <a:r>
              <a:rPr lang="en-US" sz="3600" dirty="0"/>
              <a:t> as I fathered </a:t>
            </a:r>
          </a:p>
          <a:p>
            <a:r>
              <a:rPr lang="en-US" sz="3600" dirty="0"/>
              <a:t>MM III.ii.90	Lord Angelo </a:t>
            </a:r>
            <a:r>
              <a:rPr lang="en-US" sz="3600" b="1" dirty="0"/>
              <a:t>dukes</a:t>
            </a:r>
            <a:r>
              <a:rPr lang="en-US" sz="3600" dirty="0"/>
              <a:t> it well </a:t>
            </a:r>
          </a:p>
          <a:p>
            <a:r>
              <a:rPr lang="en-US" sz="3600" dirty="0" err="1"/>
              <a:t>Cym</a:t>
            </a:r>
            <a:r>
              <a:rPr lang="en-US" sz="3600" dirty="0"/>
              <a:t> II.iii.46	be </a:t>
            </a:r>
            <a:r>
              <a:rPr lang="en-US" sz="3600" b="1" dirty="0"/>
              <a:t>friended</a:t>
            </a:r>
            <a:r>
              <a:rPr lang="en-US" sz="3600" dirty="0"/>
              <a:t> / With aptness of the season </a:t>
            </a:r>
          </a:p>
          <a:p>
            <a:r>
              <a:rPr lang="en-US" sz="3600" dirty="0"/>
              <a:t>AC IV.xii.21	The hearts / That </a:t>
            </a:r>
            <a:r>
              <a:rPr lang="en-US" sz="3600" b="1" dirty="0" err="1"/>
              <a:t>spanieled</a:t>
            </a:r>
            <a:r>
              <a:rPr lang="en-US" sz="3600" dirty="0"/>
              <a:t> me at heels </a:t>
            </a:r>
          </a:p>
          <a:p>
            <a:r>
              <a:rPr lang="en-US" sz="3600" dirty="0"/>
              <a:t>R2 II.iii.86	</a:t>
            </a:r>
            <a:r>
              <a:rPr lang="en-US" sz="3600" b="1" dirty="0"/>
              <a:t>uncle</a:t>
            </a:r>
            <a:r>
              <a:rPr lang="en-US" sz="3600" dirty="0"/>
              <a:t> me no uncle </a:t>
            </a:r>
          </a:p>
        </p:txBody>
      </p:sp>
    </p:spTree>
    <p:extLst>
      <p:ext uri="{BB962C8B-B14F-4D97-AF65-F5344CB8AC3E}">
        <p14:creationId xmlns:p14="http://schemas.microsoft.com/office/powerpoint/2010/main" val="200867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 “Verbs” Nouns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Cym</a:t>
            </a:r>
            <a:r>
              <a:rPr lang="en-US" sz="3600" dirty="0"/>
              <a:t> IV.ii.400	come, </a:t>
            </a:r>
            <a:r>
              <a:rPr lang="en-US" sz="3600" b="1" dirty="0"/>
              <a:t>arm</a:t>
            </a:r>
            <a:r>
              <a:rPr lang="en-US" sz="3600" dirty="0"/>
              <a:t> him </a:t>
            </a:r>
          </a:p>
          <a:p>
            <a:r>
              <a:rPr lang="en-US" sz="3600" dirty="0" err="1"/>
              <a:t>Cym</a:t>
            </a:r>
            <a:r>
              <a:rPr lang="en-US" sz="3600" dirty="0"/>
              <a:t> V.iv.147	such stuff as madmen / </a:t>
            </a:r>
            <a:r>
              <a:rPr lang="en-US" sz="3600" b="1" dirty="0"/>
              <a:t>Tongue</a:t>
            </a:r>
            <a:r>
              <a:rPr lang="en-US" sz="3600" dirty="0"/>
              <a:t>, and 				</a:t>
            </a:r>
            <a:r>
              <a:rPr lang="en-US" sz="3600" b="1" dirty="0"/>
              <a:t>brain</a:t>
            </a:r>
            <a:r>
              <a:rPr lang="en-US" sz="3600" dirty="0"/>
              <a:t> not </a:t>
            </a:r>
          </a:p>
          <a:p>
            <a:r>
              <a:rPr lang="en-US" sz="3600" dirty="0"/>
              <a:t>TNK III.i.29	I </a:t>
            </a:r>
            <a:r>
              <a:rPr lang="en-US" sz="3600" b="1" dirty="0"/>
              <a:t>eared</a:t>
            </a:r>
            <a:r>
              <a:rPr lang="en-US" sz="3600" dirty="0"/>
              <a:t> her language </a:t>
            </a:r>
          </a:p>
          <a:p>
            <a:r>
              <a:rPr lang="en-US" sz="3600" dirty="0" err="1"/>
              <a:t>Cor</a:t>
            </a:r>
            <a:r>
              <a:rPr lang="en-US" sz="3600" dirty="0"/>
              <a:t> V.i.5		fall down, and </a:t>
            </a:r>
            <a:r>
              <a:rPr lang="en-US" sz="3600" b="1" dirty="0"/>
              <a:t>knee</a:t>
            </a:r>
            <a:r>
              <a:rPr lang="en-US" sz="3600" dirty="0"/>
              <a:t> / The way into his 				mercy </a:t>
            </a:r>
          </a:p>
        </p:txBody>
      </p:sp>
    </p:spTree>
    <p:extLst>
      <p:ext uri="{BB962C8B-B14F-4D97-AF65-F5344CB8AC3E}">
        <p14:creationId xmlns:p14="http://schemas.microsoft.com/office/powerpoint/2010/main" val="1694220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English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OLD ENGLISH (700 </a:t>
            </a:r>
            <a:r>
              <a:rPr lang="mr-IN" sz="3200" dirty="0"/>
              <a:t>–</a:t>
            </a:r>
            <a:r>
              <a:rPr lang="en-US" sz="3200" dirty="0"/>
              <a:t> 1100)</a:t>
            </a:r>
          </a:p>
          <a:p>
            <a:pPr lvl="2"/>
            <a:r>
              <a:rPr lang="en-US" sz="2800" i="1" dirty="0"/>
              <a:t>Beowulf</a:t>
            </a:r>
          </a:p>
          <a:p>
            <a:pPr lvl="2"/>
            <a:endParaRPr lang="en-US" sz="2800" dirty="0"/>
          </a:p>
          <a:p>
            <a:pPr lvl="1"/>
            <a:r>
              <a:rPr lang="en-US" sz="3200" dirty="0"/>
              <a:t>MIDDLE ENGLISH (1100 </a:t>
            </a:r>
            <a:r>
              <a:rPr lang="mr-IN" sz="3200" dirty="0"/>
              <a:t>–</a:t>
            </a:r>
            <a:r>
              <a:rPr lang="en-US" sz="3200" dirty="0"/>
              <a:t> 1500)</a:t>
            </a:r>
          </a:p>
          <a:p>
            <a:pPr lvl="2"/>
            <a:r>
              <a:rPr lang="en-US" sz="2800" dirty="0"/>
              <a:t>Chaucer, </a:t>
            </a:r>
            <a:r>
              <a:rPr lang="en-US" sz="2800" i="1" dirty="0"/>
              <a:t>Canterbury Tales</a:t>
            </a:r>
            <a:r>
              <a:rPr lang="en-US" sz="2800" dirty="0"/>
              <a:t> </a:t>
            </a:r>
          </a:p>
          <a:p>
            <a:pPr lvl="2"/>
            <a:endParaRPr lang="en-US" sz="2800" dirty="0"/>
          </a:p>
          <a:p>
            <a:pPr lvl="1"/>
            <a:r>
              <a:rPr lang="en-US" sz="3200" dirty="0"/>
              <a:t>EARLY MODERN ENGLISH (1500 </a:t>
            </a:r>
            <a:r>
              <a:rPr lang="mr-IN" sz="3200" dirty="0"/>
              <a:t>–</a:t>
            </a:r>
            <a:r>
              <a:rPr lang="en-US" sz="3200" dirty="0"/>
              <a:t> 1700)</a:t>
            </a:r>
          </a:p>
          <a:p>
            <a:pPr lvl="2"/>
            <a:r>
              <a:rPr lang="en-US" sz="2800" dirty="0"/>
              <a:t>King James Bible</a:t>
            </a:r>
          </a:p>
          <a:p>
            <a:pPr lvl="2"/>
            <a:r>
              <a:rPr lang="en-US" sz="2800" dirty="0"/>
              <a:t>Collected Works of Shakespeare (First Folio)</a:t>
            </a:r>
          </a:p>
        </p:txBody>
      </p:sp>
    </p:spTree>
    <p:extLst>
      <p:ext uri="{BB962C8B-B14F-4D97-AF65-F5344CB8AC3E}">
        <p14:creationId xmlns:p14="http://schemas.microsoft.com/office/powerpoint/2010/main" val="477177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387350"/>
            <a:ext cx="80010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6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947" y="473619"/>
            <a:ext cx="6035040" cy="5901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Our father</a:t>
            </a:r>
          </a:p>
          <a:p>
            <a:pPr marL="0" indent="0">
              <a:buNone/>
            </a:pPr>
            <a:r>
              <a:rPr lang="en-US" dirty="0"/>
              <a:t>which art in </a:t>
            </a:r>
            <a:r>
              <a:rPr lang="en-US" dirty="0" err="1"/>
              <a:t>heauen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hallowed be thy name</a:t>
            </a:r>
          </a:p>
          <a:p>
            <a:pPr marL="0" indent="0">
              <a:buNone/>
            </a:pPr>
            <a:r>
              <a:rPr lang="en-US" dirty="0"/>
              <a:t>Thy </a:t>
            </a:r>
            <a:r>
              <a:rPr lang="en-US" dirty="0" err="1"/>
              <a:t>kingdome</a:t>
            </a:r>
            <a:r>
              <a:rPr lang="en-US" dirty="0"/>
              <a:t> come</a:t>
            </a:r>
          </a:p>
          <a:p>
            <a:pPr marL="0" indent="0">
              <a:buNone/>
            </a:pPr>
            <a:r>
              <a:rPr lang="en-US" dirty="0"/>
              <a:t>Thy will be done, in earth</a:t>
            </a:r>
          </a:p>
          <a:p>
            <a:pPr marL="0" indent="0">
              <a:buNone/>
            </a:pPr>
            <a:r>
              <a:rPr lang="en-US" dirty="0"/>
              <a:t>as it is in </a:t>
            </a:r>
            <a:r>
              <a:rPr lang="en-US" dirty="0" err="1"/>
              <a:t>heauen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Giue</a:t>
            </a:r>
            <a:r>
              <a:rPr lang="en-US" dirty="0"/>
              <a:t> vs this day our daily bread</a:t>
            </a:r>
          </a:p>
          <a:p>
            <a:pPr marL="0" indent="0">
              <a:buNone/>
            </a:pPr>
            <a:r>
              <a:rPr lang="en-US" dirty="0"/>
              <a:t>And </a:t>
            </a:r>
            <a:r>
              <a:rPr lang="en-US" dirty="0" err="1"/>
              <a:t>forgiue</a:t>
            </a:r>
            <a:r>
              <a:rPr lang="en-US" dirty="0"/>
              <a:t> vs our debts</a:t>
            </a:r>
          </a:p>
          <a:p>
            <a:pPr marL="0" indent="0">
              <a:buNone/>
            </a:pPr>
            <a:r>
              <a:rPr lang="en-US" dirty="0"/>
              <a:t>as we </a:t>
            </a:r>
            <a:r>
              <a:rPr lang="en-US" dirty="0" err="1"/>
              <a:t>forgiue</a:t>
            </a:r>
            <a:r>
              <a:rPr lang="en-US" dirty="0"/>
              <a:t> our </a:t>
            </a:r>
            <a:r>
              <a:rPr lang="en-US" dirty="0" err="1"/>
              <a:t>debters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 lead vs not into temptation</a:t>
            </a:r>
          </a:p>
          <a:p>
            <a:pPr marL="0" indent="0">
              <a:buNone/>
            </a:pPr>
            <a:r>
              <a:rPr lang="en-US" dirty="0"/>
              <a:t>but </a:t>
            </a:r>
            <a:r>
              <a:rPr lang="en-US" dirty="0" err="1"/>
              <a:t>deliuer</a:t>
            </a:r>
            <a:r>
              <a:rPr lang="en-US" dirty="0"/>
              <a:t> vs from </a:t>
            </a:r>
            <a:r>
              <a:rPr lang="en-US" dirty="0" err="1"/>
              <a:t>euill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04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44029" y="610870"/>
            <a:ext cx="6614160" cy="561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Oure </a:t>
            </a:r>
            <a:r>
              <a:rPr lang="en-US" dirty="0" err="1"/>
              <a:t>fadir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þat</a:t>
            </a:r>
            <a:r>
              <a:rPr lang="en-US" dirty="0"/>
              <a:t> art in </a:t>
            </a:r>
            <a:r>
              <a:rPr lang="en-US" dirty="0" err="1"/>
              <a:t>heuenes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halewid</a:t>
            </a:r>
            <a:r>
              <a:rPr lang="en-US" dirty="0"/>
              <a:t> be </a:t>
            </a:r>
            <a:r>
              <a:rPr lang="en-US" dirty="0" err="1"/>
              <a:t>þi</a:t>
            </a:r>
            <a:r>
              <a:rPr lang="en-US" dirty="0"/>
              <a:t> name</a:t>
            </a:r>
          </a:p>
          <a:p>
            <a:pPr marL="0" indent="0">
              <a:buNone/>
            </a:pPr>
            <a:r>
              <a:rPr lang="en-US" dirty="0" err="1"/>
              <a:t>þi</a:t>
            </a:r>
            <a:r>
              <a:rPr lang="en-US" dirty="0"/>
              <a:t> </a:t>
            </a:r>
            <a:r>
              <a:rPr lang="en-US" dirty="0" err="1"/>
              <a:t>kyngdoom</a:t>
            </a:r>
            <a:r>
              <a:rPr lang="en-US" dirty="0"/>
              <a:t> come to be.</a:t>
            </a:r>
          </a:p>
          <a:p>
            <a:pPr marL="0" indent="0">
              <a:buNone/>
            </a:pPr>
            <a:r>
              <a:rPr lang="en-US" dirty="0"/>
              <a:t>Be </a:t>
            </a:r>
            <a:r>
              <a:rPr lang="en-US" dirty="0" err="1"/>
              <a:t>þi</a:t>
            </a:r>
            <a:r>
              <a:rPr lang="en-US" dirty="0"/>
              <a:t> </a:t>
            </a:r>
            <a:r>
              <a:rPr lang="en-US" dirty="0" err="1"/>
              <a:t>wille</a:t>
            </a:r>
            <a:r>
              <a:rPr lang="en-US" dirty="0"/>
              <a:t> don in </a:t>
            </a:r>
            <a:r>
              <a:rPr lang="en-US" dirty="0" err="1"/>
              <a:t>erþe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it is in </a:t>
            </a:r>
            <a:r>
              <a:rPr lang="en-US" dirty="0" err="1"/>
              <a:t>heuene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ȝeue</a:t>
            </a:r>
            <a:r>
              <a:rPr lang="en-US" dirty="0"/>
              <a:t> to vs </a:t>
            </a:r>
            <a:r>
              <a:rPr lang="en-US" dirty="0" err="1"/>
              <a:t>todai</a:t>
            </a:r>
            <a:r>
              <a:rPr lang="en-US" dirty="0"/>
              <a:t> </a:t>
            </a:r>
            <a:r>
              <a:rPr lang="en-US" dirty="0" err="1"/>
              <a:t>oure</a:t>
            </a:r>
            <a:r>
              <a:rPr lang="en-US" dirty="0"/>
              <a:t> </a:t>
            </a:r>
            <a:r>
              <a:rPr lang="en-US" dirty="0" err="1"/>
              <a:t>eche</a:t>
            </a:r>
            <a:r>
              <a:rPr lang="en-US" dirty="0"/>
              <a:t> </a:t>
            </a:r>
            <a:r>
              <a:rPr lang="en-US" dirty="0" err="1"/>
              <a:t>dayes</a:t>
            </a:r>
            <a:r>
              <a:rPr lang="en-US" dirty="0"/>
              <a:t> breed.</a:t>
            </a:r>
          </a:p>
          <a:p>
            <a:pPr marL="0" indent="0">
              <a:buNone/>
            </a:pPr>
            <a:r>
              <a:rPr lang="en-US" dirty="0"/>
              <a:t>And </a:t>
            </a:r>
            <a:r>
              <a:rPr lang="en-US" dirty="0" err="1"/>
              <a:t>forȝeue</a:t>
            </a:r>
            <a:r>
              <a:rPr lang="en-US" dirty="0"/>
              <a:t> to vs </a:t>
            </a:r>
            <a:r>
              <a:rPr lang="en-US" dirty="0" err="1"/>
              <a:t>oure</a:t>
            </a:r>
            <a:r>
              <a:rPr lang="en-US" dirty="0"/>
              <a:t> </a:t>
            </a:r>
            <a:r>
              <a:rPr lang="en-US" dirty="0" err="1"/>
              <a:t>dettis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we </a:t>
            </a:r>
            <a:r>
              <a:rPr lang="en-US" dirty="0" err="1"/>
              <a:t>forȝeuen</a:t>
            </a:r>
            <a:r>
              <a:rPr lang="en-US" dirty="0"/>
              <a:t> to </a:t>
            </a:r>
            <a:r>
              <a:rPr lang="en-US" dirty="0" err="1"/>
              <a:t>oure</a:t>
            </a:r>
            <a:r>
              <a:rPr lang="en-US" dirty="0"/>
              <a:t> </a:t>
            </a:r>
            <a:r>
              <a:rPr lang="en-US" dirty="0" err="1"/>
              <a:t>dettouris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 </a:t>
            </a:r>
            <a:r>
              <a:rPr lang="en-US" dirty="0" err="1"/>
              <a:t>lede</a:t>
            </a:r>
            <a:r>
              <a:rPr lang="en-US" dirty="0"/>
              <a:t> vs not into </a:t>
            </a:r>
            <a:r>
              <a:rPr lang="en-US" dirty="0" err="1"/>
              <a:t>temptacion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but </a:t>
            </a:r>
            <a:r>
              <a:rPr lang="en-US" dirty="0" err="1"/>
              <a:t>delyuere</a:t>
            </a:r>
            <a:r>
              <a:rPr lang="en-US" dirty="0"/>
              <a:t> vs fro </a:t>
            </a:r>
            <a:r>
              <a:rPr lang="en-US" dirty="0" err="1"/>
              <a:t>yuel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53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54661" y="596250"/>
            <a:ext cx="6545580" cy="5629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Fæder</a:t>
            </a:r>
            <a:r>
              <a:rPr lang="en-US" dirty="0"/>
              <a:t> </a:t>
            </a:r>
            <a:r>
              <a:rPr lang="en-US" dirty="0" err="1"/>
              <a:t>ure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þu</a:t>
            </a:r>
            <a:r>
              <a:rPr lang="en-US" dirty="0"/>
              <a:t> </a:t>
            </a:r>
            <a:r>
              <a:rPr lang="en-US" dirty="0" err="1"/>
              <a:t>þe</a:t>
            </a:r>
            <a:r>
              <a:rPr lang="en-US" dirty="0"/>
              <a:t> </a:t>
            </a:r>
            <a:r>
              <a:rPr lang="en-US" dirty="0" err="1"/>
              <a:t>eart</a:t>
            </a:r>
            <a:r>
              <a:rPr lang="en-US" dirty="0"/>
              <a:t> on </a:t>
            </a:r>
            <a:r>
              <a:rPr lang="en-US" dirty="0" err="1"/>
              <a:t>heofonum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si</a:t>
            </a:r>
            <a:r>
              <a:rPr lang="en-US" dirty="0"/>
              <a:t> </a:t>
            </a:r>
            <a:r>
              <a:rPr lang="en-US" dirty="0" err="1"/>
              <a:t>þin</a:t>
            </a:r>
            <a:r>
              <a:rPr lang="en-US" dirty="0"/>
              <a:t> </a:t>
            </a:r>
            <a:r>
              <a:rPr lang="en-US" dirty="0" err="1"/>
              <a:t>nama</a:t>
            </a:r>
            <a:r>
              <a:rPr lang="en-US" dirty="0"/>
              <a:t> </a:t>
            </a:r>
            <a:r>
              <a:rPr lang="en-US" dirty="0" err="1"/>
              <a:t>gehalgod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tobecume</a:t>
            </a:r>
            <a:r>
              <a:rPr lang="en-US" dirty="0"/>
              <a:t> </a:t>
            </a:r>
            <a:r>
              <a:rPr lang="en-US" dirty="0" err="1"/>
              <a:t>þin</a:t>
            </a:r>
            <a:r>
              <a:rPr lang="en-US" dirty="0"/>
              <a:t> rice</a:t>
            </a:r>
          </a:p>
          <a:p>
            <a:pPr marL="0" indent="0">
              <a:buNone/>
            </a:pPr>
            <a:r>
              <a:rPr lang="en-US" dirty="0" err="1"/>
              <a:t>gewurþe</a:t>
            </a:r>
            <a:r>
              <a:rPr lang="en-US" dirty="0"/>
              <a:t> </a:t>
            </a:r>
            <a:r>
              <a:rPr lang="en-US" dirty="0" err="1"/>
              <a:t>þin</a:t>
            </a:r>
            <a:r>
              <a:rPr lang="en-US" dirty="0"/>
              <a:t> </a:t>
            </a:r>
            <a:r>
              <a:rPr lang="en-US" dirty="0" err="1"/>
              <a:t>willa</a:t>
            </a:r>
            <a:r>
              <a:rPr lang="en-US" dirty="0"/>
              <a:t> on </a:t>
            </a:r>
            <a:r>
              <a:rPr lang="en-US" dirty="0" err="1"/>
              <a:t>eorðan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swa</a:t>
            </a:r>
            <a:r>
              <a:rPr lang="en-US" dirty="0"/>
              <a:t> </a:t>
            </a:r>
            <a:r>
              <a:rPr lang="en-US" dirty="0" err="1"/>
              <a:t>swa</a:t>
            </a:r>
            <a:r>
              <a:rPr lang="en-US" dirty="0"/>
              <a:t> on </a:t>
            </a:r>
            <a:r>
              <a:rPr lang="en-US" dirty="0" err="1"/>
              <a:t>heofonum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urne</a:t>
            </a:r>
            <a:r>
              <a:rPr lang="en-US" dirty="0"/>
              <a:t> </a:t>
            </a:r>
            <a:r>
              <a:rPr lang="en-US" dirty="0" err="1"/>
              <a:t>gedæghwamlican</a:t>
            </a:r>
            <a:r>
              <a:rPr lang="en-US" dirty="0"/>
              <a:t> </a:t>
            </a:r>
            <a:r>
              <a:rPr lang="en-US" dirty="0" err="1"/>
              <a:t>hlaf</a:t>
            </a:r>
            <a:r>
              <a:rPr lang="en-US" dirty="0"/>
              <a:t> </a:t>
            </a:r>
            <a:r>
              <a:rPr lang="en-US" dirty="0" err="1"/>
              <a:t>syle</a:t>
            </a:r>
            <a:r>
              <a:rPr lang="en-US" dirty="0"/>
              <a:t> us to </a:t>
            </a:r>
            <a:r>
              <a:rPr lang="en-US" dirty="0" err="1"/>
              <a:t>dæg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 </a:t>
            </a:r>
            <a:r>
              <a:rPr lang="en-US" dirty="0" err="1"/>
              <a:t>forgyf</a:t>
            </a:r>
            <a:r>
              <a:rPr lang="en-US" dirty="0"/>
              <a:t> us </a:t>
            </a:r>
            <a:r>
              <a:rPr lang="en-US" dirty="0" err="1"/>
              <a:t>ure</a:t>
            </a:r>
            <a:r>
              <a:rPr lang="en-US" dirty="0"/>
              <a:t> </a:t>
            </a:r>
            <a:r>
              <a:rPr lang="en-US" dirty="0" err="1"/>
              <a:t>gyltas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swa</a:t>
            </a:r>
            <a:r>
              <a:rPr lang="en-US" dirty="0"/>
              <a:t> </a:t>
            </a:r>
            <a:r>
              <a:rPr lang="en-US" dirty="0" err="1"/>
              <a:t>swa</a:t>
            </a:r>
            <a:r>
              <a:rPr lang="en-US" dirty="0"/>
              <a:t> we </a:t>
            </a:r>
            <a:r>
              <a:rPr lang="en-US" dirty="0" err="1"/>
              <a:t>forgyfað</a:t>
            </a:r>
            <a:r>
              <a:rPr lang="en-US" dirty="0"/>
              <a:t> </a:t>
            </a:r>
            <a:r>
              <a:rPr lang="en-US" dirty="0" err="1"/>
              <a:t>urum</a:t>
            </a:r>
            <a:r>
              <a:rPr lang="en-US" dirty="0"/>
              <a:t> </a:t>
            </a:r>
            <a:r>
              <a:rPr lang="en-US" dirty="0" err="1"/>
              <a:t>gyltendum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 ne </a:t>
            </a:r>
            <a:r>
              <a:rPr lang="en-US" dirty="0" err="1"/>
              <a:t>gelæd</a:t>
            </a:r>
            <a:r>
              <a:rPr lang="en-US" dirty="0"/>
              <a:t> </a:t>
            </a:r>
            <a:r>
              <a:rPr lang="en-US" dirty="0" err="1"/>
              <a:t>þu</a:t>
            </a:r>
            <a:r>
              <a:rPr lang="en-US" dirty="0"/>
              <a:t> us on </a:t>
            </a:r>
            <a:r>
              <a:rPr lang="en-US" dirty="0" err="1"/>
              <a:t>costnunge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ac </a:t>
            </a:r>
            <a:r>
              <a:rPr lang="en-US" dirty="0" err="1"/>
              <a:t>alys</a:t>
            </a:r>
            <a:r>
              <a:rPr lang="en-US" dirty="0"/>
              <a:t> us of </a:t>
            </a:r>
            <a:r>
              <a:rPr lang="en-US" dirty="0" err="1"/>
              <a:t>yfele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67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430" y="365125"/>
            <a:ext cx="6770370" cy="1325563"/>
          </a:xfrm>
        </p:spPr>
        <p:txBody>
          <a:bodyPr/>
          <a:lstStyle/>
          <a:p>
            <a:r>
              <a:rPr lang="en-US" dirty="0"/>
              <a:t>Pronouns!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520" y="1882775"/>
            <a:ext cx="3745230" cy="3020695"/>
          </a:xfrm>
        </p:spPr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/>
              <a:t>Singular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I, me, my/mine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00"/>
                </a:solidFill>
              </a:rPr>
              <a:t>Thou, thee, thy/thine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He, him, his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She, her, her/hers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28460" y="1690688"/>
            <a:ext cx="3745230" cy="362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/>
              <a:t>Plural</a:t>
            </a:r>
            <a:endParaRPr lang="en-US" sz="4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000" dirty="0"/>
              <a:t>We, us, our/ours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000" dirty="0"/>
              <a:t>Ye, you, your/yours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000" dirty="0"/>
              <a:t>They, them, their/their</a:t>
            </a:r>
          </a:p>
        </p:txBody>
      </p:sp>
    </p:spTree>
    <p:extLst>
      <p:ext uri="{BB962C8B-B14F-4D97-AF65-F5344CB8AC3E}">
        <p14:creationId xmlns:p14="http://schemas.microsoft.com/office/powerpoint/2010/main" val="2032798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430" y="365125"/>
            <a:ext cx="6770370" cy="1325563"/>
          </a:xfrm>
        </p:spPr>
        <p:txBody>
          <a:bodyPr/>
          <a:lstStyle/>
          <a:p>
            <a:r>
              <a:rPr lang="en-US" dirty="0"/>
              <a:t>Pronouns!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520" y="1882775"/>
            <a:ext cx="3745230" cy="3020695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THOU / THEE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singular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Shows familiarity, affection, but also condescension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882775"/>
            <a:ext cx="3745230" cy="3557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YE / YOU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Plural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Singular to show formality, respect, but also distance</a:t>
            </a:r>
          </a:p>
        </p:txBody>
      </p:sp>
    </p:spTree>
    <p:extLst>
      <p:ext uri="{BB962C8B-B14F-4D97-AF65-F5344CB8AC3E}">
        <p14:creationId xmlns:p14="http://schemas.microsoft.com/office/powerpoint/2010/main" val="31934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668" y="514590"/>
            <a:ext cx="7566804" cy="1325563"/>
          </a:xfrm>
        </p:spPr>
        <p:txBody>
          <a:bodyPr/>
          <a:lstStyle/>
          <a:p>
            <a:r>
              <a:rPr lang="en-US" dirty="0"/>
              <a:t>Famous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668" y="1509824"/>
            <a:ext cx="9568132" cy="4529469"/>
          </a:xfrm>
        </p:spPr>
        <p:txBody>
          <a:bodyPr>
            <a:normAutofit fontScale="92500" lnSpcReduction="10000"/>
          </a:bodyPr>
          <a:lstStyle/>
          <a:p>
            <a:endParaRPr lang="en-US" sz="4000" dirty="0"/>
          </a:p>
          <a:p>
            <a:r>
              <a:rPr lang="en-US" sz="4000" dirty="0"/>
              <a:t>“Bated breath” — (</a:t>
            </a:r>
            <a:r>
              <a:rPr lang="en-US" sz="4000" i="1" dirty="0"/>
              <a:t>The Merchant of Venice</a:t>
            </a:r>
            <a:r>
              <a:rPr lang="en-US" sz="4000" dirty="0"/>
              <a:t>)</a:t>
            </a:r>
          </a:p>
          <a:p>
            <a:r>
              <a:rPr lang="en-US" sz="4000" dirty="0"/>
              <a:t>“Brave new world” — (</a:t>
            </a:r>
            <a:r>
              <a:rPr lang="en-US" sz="4000" i="1" dirty="0"/>
              <a:t>The Tempest</a:t>
            </a:r>
            <a:r>
              <a:rPr lang="en-US" sz="4000" dirty="0"/>
              <a:t>)</a:t>
            </a:r>
          </a:p>
          <a:p>
            <a:r>
              <a:rPr lang="en-US" sz="4000" dirty="0"/>
              <a:t>“Break the ice” — (</a:t>
            </a:r>
            <a:r>
              <a:rPr lang="en-US" sz="4000" i="1" dirty="0"/>
              <a:t>The Taming of the Shrew</a:t>
            </a:r>
            <a:r>
              <a:rPr lang="en-US" sz="4000" dirty="0"/>
              <a:t>)</a:t>
            </a:r>
          </a:p>
          <a:p>
            <a:r>
              <a:rPr lang="en-US" sz="4000" dirty="0"/>
              <a:t>“Dead as a doornail” — (</a:t>
            </a:r>
            <a:r>
              <a:rPr lang="en-US" sz="4000" i="1" dirty="0"/>
              <a:t>Henry VI Part II</a:t>
            </a:r>
            <a:r>
              <a:rPr lang="en-US" sz="4000" dirty="0"/>
              <a:t>) </a:t>
            </a:r>
          </a:p>
          <a:p>
            <a:r>
              <a:rPr lang="en-US" sz="4000" dirty="0"/>
              <a:t>“Eaten me out of house and home” — (</a:t>
            </a:r>
            <a:r>
              <a:rPr lang="en-US" sz="4000" i="1" dirty="0"/>
              <a:t>Henry IV Part II</a:t>
            </a:r>
            <a:r>
              <a:rPr lang="en-US" sz="4000" dirty="0"/>
              <a:t>)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5162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632" y="365125"/>
            <a:ext cx="9057167" cy="1325563"/>
          </a:xfrm>
        </p:spPr>
        <p:txBody>
          <a:bodyPr/>
          <a:lstStyle/>
          <a:p>
            <a:r>
              <a:rPr lang="en-US" dirty="0"/>
              <a:t>A Scene from Hamlet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632" y="1825625"/>
            <a:ext cx="727267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”The Closet Scene”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Hamlet (acting strangely) visits his Mother, Queen Gertrude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Polonius (advisor to the king) hides in order to eavesdrop</a:t>
            </a:r>
          </a:p>
        </p:txBody>
      </p:sp>
    </p:spTree>
    <p:extLst>
      <p:ext uri="{BB962C8B-B14F-4D97-AF65-F5344CB8AC3E}">
        <p14:creationId xmlns:p14="http://schemas.microsoft.com/office/powerpoint/2010/main" val="382474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632" y="365125"/>
            <a:ext cx="9057167" cy="1325563"/>
          </a:xfrm>
        </p:spPr>
        <p:txBody>
          <a:bodyPr/>
          <a:lstStyle/>
          <a:p>
            <a:r>
              <a:rPr lang="en-US" dirty="0"/>
              <a:t>A Scene from Hamlet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632" y="1825625"/>
            <a:ext cx="727267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2"/>
              </a:rPr>
              <a:t>”The Closet Scene”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Hamlet (acting strangely) visits his Mother, Queen Gertrude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Polonius (advisor to the king) hides in order to eavesdrop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75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91" y="0"/>
            <a:ext cx="8082218" cy="6858000"/>
          </a:xfrm>
        </p:spPr>
      </p:pic>
    </p:spTree>
    <p:extLst>
      <p:ext uri="{BB962C8B-B14F-4D97-AF65-F5344CB8AC3E}">
        <p14:creationId xmlns:p14="http://schemas.microsoft.com/office/powerpoint/2010/main" val="1109999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8" y="1027906"/>
            <a:ext cx="11801824" cy="4593998"/>
          </a:xfrm>
        </p:spPr>
      </p:pic>
    </p:spTree>
    <p:extLst>
      <p:ext uri="{BB962C8B-B14F-4D97-AF65-F5344CB8AC3E}">
        <p14:creationId xmlns:p14="http://schemas.microsoft.com/office/powerpoint/2010/main" val="130141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55" y="411073"/>
            <a:ext cx="9213216" cy="1325563"/>
          </a:xfrm>
        </p:spPr>
        <p:txBody>
          <a:bodyPr/>
          <a:lstStyle/>
          <a:p>
            <a:r>
              <a:rPr lang="en-US" dirty="0"/>
              <a:t>Famous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755" y="1555772"/>
            <a:ext cx="9213216" cy="4529469"/>
          </a:xfrm>
        </p:spPr>
        <p:txBody>
          <a:bodyPr>
            <a:normAutofit lnSpcReduction="10000"/>
          </a:bodyPr>
          <a:lstStyle/>
          <a:p>
            <a:endParaRPr lang="en-US" sz="3600" dirty="0"/>
          </a:p>
          <a:p>
            <a:r>
              <a:rPr lang="en-US" sz="3600" dirty="0"/>
              <a:t>“Faint hearted” — (</a:t>
            </a:r>
            <a:r>
              <a:rPr lang="en-US" sz="3600" i="1" dirty="0"/>
              <a:t>Henry VI Part I</a:t>
            </a:r>
            <a:r>
              <a:rPr lang="en-US" sz="3600" dirty="0"/>
              <a:t>)</a:t>
            </a:r>
          </a:p>
          <a:p>
            <a:r>
              <a:rPr lang="en-US" sz="3600" dirty="0"/>
              <a:t>“Fancy-free” — (</a:t>
            </a:r>
            <a:r>
              <a:rPr lang="en-US" sz="3600" i="1" dirty="0"/>
              <a:t>A Midsummer Night’s Dream</a:t>
            </a:r>
            <a:r>
              <a:rPr lang="en-US" sz="3600" dirty="0"/>
              <a:t>)</a:t>
            </a:r>
          </a:p>
          <a:p>
            <a:r>
              <a:rPr lang="en-US" sz="3600" dirty="0"/>
              <a:t>“Foregone conclusion” — (</a:t>
            </a:r>
            <a:r>
              <a:rPr lang="en-US" sz="3600" i="1" dirty="0"/>
              <a:t>Othello</a:t>
            </a:r>
            <a:r>
              <a:rPr lang="en-US" sz="3600" dirty="0"/>
              <a:t>)</a:t>
            </a:r>
          </a:p>
          <a:p>
            <a:r>
              <a:rPr lang="en-US" sz="3600" dirty="0"/>
              <a:t>“Full circle” — (</a:t>
            </a:r>
            <a:r>
              <a:rPr lang="en-US" sz="3600" i="1" dirty="0"/>
              <a:t>King Lear</a:t>
            </a:r>
            <a:r>
              <a:rPr lang="en-US" sz="3600" dirty="0"/>
              <a:t>)</a:t>
            </a:r>
          </a:p>
          <a:p>
            <a:r>
              <a:rPr lang="en-US" sz="3600" dirty="0"/>
              <a:t>“Good riddance” — (</a:t>
            </a:r>
            <a:r>
              <a:rPr lang="en-US" sz="3600" i="1" dirty="0"/>
              <a:t>Troilus and Cressida</a:t>
            </a:r>
            <a:r>
              <a:rPr lang="en-US" sz="3600" dirty="0"/>
              <a:t>)</a:t>
            </a:r>
          </a:p>
          <a:p>
            <a:r>
              <a:rPr lang="en-US" sz="3600" dirty="0"/>
              <a:t>“Jealousy is the green-eyed monster” — (</a:t>
            </a:r>
            <a:r>
              <a:rPr lang="en-US" sz="3600" i="1" dirty="0"/>
              <a:t>Othello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696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457" y="524782"/>
            <a:ext cx="9786257" cy="1325563"/>
          </a:xfrm>
        </p:spPr>
        <p:txBody>
          <a:bodyPr/>
          <a:lstStyle/>
          <a:p>
            <a:r>
              <a:rPr lang="en-US" dirty="0"/>
              <a:t>Famous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457" y="1669481"/>
            <a:ext cx="9786257" cy="4529469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“Heart of gold” — (</a:t>
            </a:r>
            <a:r>
              <a:rPr lang="en-US" sz="3600" i="1" dirty="0"/>
              <a:t>Henry V</a:t>
            </a:r>
            <a:r>
              <a:rPr lang="en-US" sz="3600" dirty="0"/>
              <a:t>)</a:t>
            </a:r>
          </a:p>
          <a:p>
            <a:r>
              <a:rPr lang="en-US" sz="3600" dirty="0"/>
              <a:t>“Hoist with his own petard” — (</a:t>
            </a:r>
            <a:r>
              <a:rPr lang="en-US" sz="3600" i="1" dirty="0"/>
              <a:t>Hamlet</a:t>
            </a:r>
            <a:r>
              <a:rPr lang="en-US" sz="3600" dirty="0"/>
              <a:t>)</a:t>
            </a:r>
          </a:p>
          <a:p>
            <a:r>
              <a:rPr lang="en-US" sz="3600" dirty="0"/>
              <a:t>“Kill with kindness” — (</a:t>
            </a:r>
            <a:r>
              <a:rPr lang="en-US" sz="3600" i="1" dirty="0"/>
              <a:t>The Taming of the Shrew</a:t>
            </a:r>
            <a:r>
              <a:rPr lang="en-US" sz="3600" dirty="0"/>
              <a:t>)</a:t>
            </a:r>
          </a:p>
          <a:p>
            <a:r>
              <a:rPr lang="en-US" sz="3600" dirty="0"/>
              <a:t>“Laughing stock” — (</a:t>
            </a:r>
            <a:r>
              <a:rPr lang="en-US" sz="3600" i="1" dirty="0"/>
              <a:t>The Merry Wives of Windsor</a:t>
            </a:r>
            <a:r>
              <a:rPr lang="en-US" sz="3600" dirty="0"/>
              <a:t>)</a:t>
            </a:r>
          </a:p>
          <a:p>
            <a:r>
              <a:rPr lang="en-US" sz="3600" dirty="0"/>
              <a:t>“Live long day” — (</a:t>
            </a:r>
            <a:r>
              <a:rPr lang="en-US" sz="3600" i="1" dirty="0"/>
              <a:t>Julius Caesar</a:t>
            </a:r>
            <a:r>
              <a:rPr lang="en-US" sz="3600" dirty="0"/>
              <a:t>)</a:t>
            </a:r>
          </a:p>
          <a:p>
            <a:r>
              <a:rPr lang="en-US" sz="3600" dirty="0"/>
              <a:t>“Love is blind” — (</a:t>
            </a:r>
            <a:r>
              <a:rPr lang="en-US" sz="3600" i="1" dirty="0"/>
              <a:t>The Merchant of Venice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131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171" y="640897"/>
            <a:ext cx="10515600" cy="1325563"/>
          </a:xfrm>
        </p:spPr>
        <p:txBody>
          <a:bodyPr/>
          <a:lstStyle/>
          <a:p>
            <a:r>
              <a:rPr lang="en-US" dirty="0"/>
              <a:t>Famous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171" y="2101397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“Milk of human kindness” — (</a:t>
            </a:r>
            <a:r>
              <a:rPr lang="en-US" sz="4000" i="1" dirty="0"/>
              <a:t>Macbeth</a:t>
            </a:r>
            <a:r>
              <a:rPr lang="en-US" sz="4000" dirty="0"/>
              <a:t>)</a:t>
            </a:r>
          </a:p>
          <a:p>
            <a:r>
              <a:rPr lang="en-US" sz="4000" dirty="0"/>
              <a:t>“One fell swoop” — (</a:t>
            </a:r>
            <a:r>
              <a:rPr lang="en-US" sz="4000" i="1" dirty="0"/>
              <a:t>Macbeth</a:t>
            </a:r>
            <a:r>
              <a:rPr lang="en-US" sz="4000" dirty="0"/>
              <a:t>)</a:t>
            </a:r>
          </a:p>
          <a:p>
            <a:r>
              <a:rPr lang="en-US" sz="4000" dirty="0"/>
              <a:t>“Play fast and loose” — (</a:t>
            </a:r>
            <a:r>
              <a:rPr lang="en-US" sz="4000" i="1" dirty="0"/>
              <a:t>King John</a:t>
            </a:r>
            <a:r>
              <a:rPr lang="en-US" sz="4000" dirty="0"/>
              <a:t>)</a:t>
            </a:r>
          </a:p>
          <a:p>
            <a:r>
              <a:rPr lang="en-US" sz="4000" dirty="0"/>
              <a:t>“Set my teeth on edge” — (</a:t>
            </a:r>
            <a:r>
              <a:rPr lang="en-US" sz="4000" i="1" dirty="0"/>
              <a:t>Henry IV Part I</a:t>
            </a:r>
            <a:r>
              <a:rPr lang="en-US" sz="4000" dirty="0"/>
              <a:t>)</a:t>
            </a:r>
          </a:p>
          <a:p>
            <a:r>
              <a:rPr lang="en-US" sz="4000" dirty="0"/>
              <a:t>“Wear my heart upon my sleeve” — (</a:t>
            </a:r>
            <a:r>
              <a:rPr lang="en-US" sz="4000" i="1" dirty="0"/>
              <a:t>Othello</a:t>
            </a:r>
            <a:r>
              <a:rPr lang="en-US" sz="4000" dirty="0"/>
              <a:t>)</a:t>
            </a:r>
          </a:p>
          <a:p>
            <a:r>
              <a:rPr lang="en-US" sz="4000" dirty="0"/>
              <a:t>“Wild-goose chase” — (</a:t>
            </a:r>
            <a:r>
              <a:rPr lang="en-US" sz="4000" i="1" dirty="0"/>
              <a:t>Romeo and Juliet</a:t>
            </a:r>
            <a:r>
              <a:rPr lang="en-US" sz="4000" dirty="0"/>
              <a:t>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07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348" y="500062"/>
            <a:ext cx="8070669" cy="1325563"/>
          </a:xfrm>
        </p:spPr>
        <p:txBody>
          <a:bodyPr/>
          <a:lstStyle/>
          <a:p>
            <a:r>
              <a:rPr lang="en-US" dirty="0"/>
              <a:t>Famous Phrase?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308" y="1825625"/>
            <a:ext cx="9211491" cy="4351338"/>
          </a:xfrm>
        </p:spPr>
        <p:txBody>
          <a:bodyPr>
            <a:normAutofit/>
          </a:bodyPr>
          <a:lstStyle/>
          <a:p>
            <a:r>
              <a:rPr lang="en-US" sz="4000" dirty="0"/>
              <a:t>To the ________ born?</a:t>
            </a:r>
          </a:p>
        </p:txBody>
      </p:sp>
    </p:spTree>
    <p:extLst>
      <p:ext uri="{BB962C8B-B14F-4D97-AF65-F5344CB8AC3E}">
        <p14:creationId xmlns:p14="http://schemas.microsoft.com/office/powerpoint/2010/main" val="58473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Hamlet, Act 1, scene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HORATIO: </a:t>
            </a:r>
            <a:r>
              <a:rPr lang="en-US" sz="3600" dirty="0"/>
              <a:t>Is it a custom?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sz="3600" b="1" dirty="0"/>
              <a:t>HAMLET: </a:t>
            </a:r>
            <a:r>
              <a:rPr lang="en-US" sz="3600" dirty="0"/>
              <a:t>Ay, marry, </a:t>
            </a:r>
            <a:r>
              <a:rPr lang="en-US" sz="3600" dirty="0" err="1"/>
              <a:t>is't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/>
              <a:t>But to my mind, though I am native here</a:t>
            </a:r>
            <a:br>
              <a:rPr lang="en-US" sz="3600" dirty="0"/>
            </a:br>
            <a:r>
              <a:rPr lang="en-US" sz="3600" dirty="0"/>
              <a:t>And to the manner born, it is a custom</a:t>
            </a:r>
            <a:br>
              <a:rPr lang="en-US" sz="3600" dirty="0"/>
            </a:br>
            <a:r>
              <a:rPr lang="en-US" sz="3600" dirty="0"/>
              <a:t>More </a:t>
            </a:r>
            <a:r>
              <a:rPr lang="en-US" sz="3600" dirty="0" err="1"/>
              <a:t>honour'd</a:t>
            </a:r>
            <a:r>
              <a:rPr lang="en-US" sz="3600" dirty="0"/>
              <a:t> in the breach than the observance.</a:t>
            </a:r>
          </a:p>
        </p:txBody>
      </p:sp>
    </p:spTree>
    <p:extLst>
      <p:ext uri="{BB962C8B-B14F-4D97-AF65-F5344CB8AC3E}">
        <p14:creationId xmlns:p14="http://schemas.microsoft.com/office/powerpoint/2010/main" val="45813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4631</TotalTime>
  <Words>1061</Words>
  <Application>Microsoft Office PowerPoint</Application>
  <PresentationFormat>Widescreen</PresentationFormat>
  <Paragraphs>163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Mangal</vt:lpstr>
      <vt:lpstr>Office Theme</vt:lpstr>
      <vt:lpstr>Shakespeare &amp; The English Language</vt:lpstr>
      <vt:lpstr>History of the English Language</vt:lpstr>
      <vt:lpstr>PowerPoint Presentation</vt:lpstr>
      <vt:lpstr>Famous phases</vt:lpstr>
      <vt:lpstr>Famous phases</vt:lpstr>
      <vt:lpstr>Famous phases</vt:lpstr>
      <vt:lpstr>Famous phases</vt:lpstr>
      <vt:lpstr>Famous Phrase? </vt:lpstr>
      <vt:lpstr>Hamlet, Act 1, scene 4</vt:lpstr>
      <vt:lpstr>Did Shakespeare “invent 10000 words”?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Shakespeare: New words through Affixes</vt:lpstr>
      <vt:lpstr>Shakespeare: New words through Affixes</vt:lpstr>
      <vt:lpstr>Functional Shift</vt:lpstr>
      <vt:lpstr>Functional Shift</vt:lpstr>
      <vt:lpstr>PowerPoint Presentation</vt:lpstr>
      <vt:lpstr>Shakespeare “Verbs” Nouns </vt:lpstr>
      <vt:lpstr>Shakespeare “Verbs” Nouns </vt:lpstr>
      <vt:lpstr>History of the English Language</vt:lpstr>
      <vt:lpstr>PowerPoint Presentation</vt:lpstr>
      <vt:lpstr>PowerPoint Presentation</vt:lpstr>
      <vt:lpstr>PowerPoint Presentation</vt:lpstr>
      <vt:lpstr>PowerPoint Presentation</vt:lpstr>
      <vt:lpstr>Pronouns!</vt:lpstr>
      <vt:lpstr>Pronouns!</vt:lpstr>
      <vt:lpstr>A Scene from Hamlet</vt:lpstr>
      <vt:lpstr>A Scene from Hamlet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 &amp; The English Language</dc:title>
  <dc:creator>Damian J Fleming</dc:creator>
  <cp:lastModifiedBy>Damian Fleming</cp:lastModifiedBy>
  <cp:revision>34</cp:revision>
  <dcterms:created xsi:type="dcterms:W3CDTF">2017-04-13T16:42:45Z</dcterms:created>
  <dcterms:modified xsi:type="dcterms:W3CDTF">2024-04-04T19:50:10Z</dcterms:modified>
</cp:coreProperties>
</file>