
<file path=[Content_Types].xml><?xml version="1.0" encoding="utf-8"?>
<Types xmlns="http://schemas.openxmlformats.org/package/2006/content-types">
  <Default Extension="jpeg" ContentType="image/jpeg"/>
  <Default Extension="jpg" ContentType="image/jpeg"/>
  <Default Extension="org&amp;utm_campaign=index&amp;utm_content=original" ContentType="image/jpeg"/>
  <Default Extension="org&amp;utm_campaign=parser&amp;utm_content=thumbnail"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media/image117.org&amp;utm_campaign=parser&amp;utm_content=thumbnail"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2"/>
  </p:notesMasterIdLst>
  <p:sldIdLst>
    <p:sldId id="260" r:id="rId5"/>
    <p:sldId id="936" r:id="rId6"/>
    <p:sldId id="941" r:id="rId7"/>
    <p:sldId id="855" r:id="rId8"/>
    <p:sldId id="856" r:id="rId9"/>
    <p:sldId id="857" r:id="rId10"/>
    <p:sldId id="935" r:id="rId11"/>
    <p:sldId id="946" r:id="rId12"/>
    <p:sldId id="947" r:id="rId13"/>
    <p:sldId id="937" r:id="rId14"/>
    <p:sldId id="948" r:id="rId15"/>
    <p:sldId id="943" r:id="rId16"/>
    <p:sldId id="949" r:id="rId17"/>
    <p:sldId id="950" r:id="rId18"/>
    <p:sldId id="1035" r:id="rId19"/>
    <p:sldId id="952" r:id="rId20"/>
    <p:sldId id="1033" r:id="rId21"/>
    <p:sldId id="1034" r:id="rId22"/>
    <p:sldId id="1036" r:id="rId23"/>
    <p:sldId id="953" r:id="rId24"/>
    <p:sldId id="1037" r:id="rId25"/>
    <p:sldId id="954" r:id="rId26"/>
    <p:sldId id="956" r:id="rId27"/>
    <p:sldId id="957" r:id="rId28"/>
    <p:sldId id="1047" r:id="rId29"/>
    <p:sldId id="985" r:id="rId30"/>
    <p:sldId id="958" r:id="rId31"/>
    <p:sldId id="959" r:id="rId32"/>
    <p:sldId id="962" r:id="rId33"/>
    <p:sldId id="960" r:id="rId34"/>
    <p:sldId id="963" r:id="rId35"/>
    <p:sldId id="964" r:id="rId36"/>
    <p:sldId id="965" r:id="rId37"/>
    <p:sldId id="961" r:id="rId38"/>
    <p:sldId id="972" r:id="rId39"/>
    <p:sldId id="966" r:id="rId40"/>
    <p:sldId id="951" r:id="rId41"/>
    <p:sldId id="1048" r:id="rId42"/>
    <p:sldId id="955" r:id="rId43"/>
    <p:sldId id="980" r:id="rId44"/>
    <p:sldId id="975" r:id="rId45"/>
    <p:sldId id="969" r:id="rId46"/>
    <p:sldId id="1049" r:id="rId47"/>
    <p:sldId id="976" r:id="rId48"/>
    <p:sldId id="1038" r:id="rId49"/>
    <p:sldId id="1051" r:id="rId50"/>
    <p:sldId id="971" r:id="rId51"/>
    <p:sldId id="1050" r:id="rId52"/>
    <p:sldId id="973" r:id="rId53"/>
    <p:sldId id="974" r:id="rId54"/>
    <p:sldId id="1039" r:id="rId55"/>
    <p:sldId id="1062" r:id="rId56"/>
    <p:sldId id="967" r:id="rId57"/>
    <p:sldId id="1040" r:id="rId58"/>
    <p:sldId id="977" r:id="rId59"/>
    <p:sldId id="1052" r:id="rId60"/>
    <p:sldId id="978" r:id="rId61"/>
    <p:sldId id="1024" r:id="rId62"/>
    <p:sldId id="1042" r:id="rId63"/>
    <p:sldId id="1063" r:id="rId64"/>
    <p:sldId id="1053" r:id="rId65"/>
    <p:sldId id="1054" r:id="rId66"/>
    <p:sldId id="982" r:id="rId67"/>
    <p:sldId id="979" r:id="rId68"/>
    <p:sldId id="986" r:id="rId69"/>
    <p:sldId id="988" r:id="rId70"/>
    <p:sldId id="981" r:id="rId71"/>
    <p:sldId id="983" r:id="rId72"/>
    <p:sldId id="984" r:id="rId73"/>
    <p:sldId id="1045" r:id="rId74"/>
    <p:sldId id="989" r:id="rId75"/>
    <p:sldId id="1009" r:id="rId76"/>
    <p:sldId id="1010" r:id="rId77"/>
    <p:sldId id="1012" r:id="rId78"/>
    <p:sldId id="1011" r:id="rId79"/>
    <p:sldId id="1021" r:id="rId80"/>
    <p:sldId id="1043" r:id="rId81"/>
    <p:sldId id="991" r:id="rId82"/>
    <p:sldId id="1017" r:id="rId83"/>
    <p:sldId id="1056" r:id="rId84"/>
    <p:sldId id="992" r:id="rId85"/>
    <p:sldId id="1018" r:id="rId86"/>
    <p:sldId id="995" r:id="rId87"/>
    <p:sldId id="1022" r:id="rId88"/>
    <p:sldId id="1023" r:id="rId89"/>
    <p:sldId id="1020" r:id="rId90"/>
    <p:sldId id="997" r:id="rId91"/>
    <p:sldId id="998" r:id="rId92"/>
    <p:sldId id="999" r:id="rId93"/>
    <p:sldId id="1000" r:id="rId94"/>
    <p:sldId id="1001" r:id="rId95"/>
    <p:sldId id="1003" r:id="rId96"/>
    <p:sldId id="1004" r:id="rId97"/>
    <p:sldId id="1025" r:id="rId98"/>
    <p:sldId id="1026" r:id="rId99"/>
    <p:sldId id="1027" r:id="rId100"/>
    <p:sldId id="1029" r:id="rId101"/>
    <p:sldId id="1028" r:id="rId102"/>
    <p:sldId id="1030" r:id="rId103"/>
    <p:sldId id="1044" r:id="rId104"/>
    <p:sldId id="1057" r:id="rId105"/>
    <p:sldId id="1058" r:id="rId106"/>
    <p:sldId id="1059" r:id="rId107"/>
    <p:sldId id="1061" r:id="rId108"/>
    <p:sldId id="1032" r:id="rId109"/>
    <p:sldId id="1060" r:id="rId110"/>
    <p:sldId id="968"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94994" autoAdjust="0"/>
  </p:normalViewPr>
  <p:slideViewPr>
    <p:cSldViewPr>
      <p:cViewPr varScale="1">
        <p:scale>
          <a:sx n="107" d="100"/>
          <a:sy n="107" d="100"/>
        </p:scale>
        <p:origin x="2010"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1T14:48:29.155"/>
    </inkml:context>
    <inkml:brush xml:id="br0">
      <inkml:brushProperty name="width" value="0.1" units="cm"/>
      <inkml:brushProperty name="height" value="0.1" units="cm"/>
      <inkml:brushProperty name="color" value="#E71224"/>
    </inkml:brush>
  </inkml:definitions>
  <inkml:trace contextRef="#ctx0" brushRef="#br0">0 98 24575,'11'0'0,"-1"0"0,1 0 0,1 0 0,1-1 0,3 0 0,4-2 0,1 1 0,3-1 0,2-1 0,0-1 0,3 0 0,1-1 0,-2 2 0,-3 0 0,-3 0 0,-3 1 0,-2-1 0,-2 1 0,-3 1 0,-1-1 0,-1 1 0,0 0 0,2 0 0,3 0 0,1 0 0,2-2 0,2 2 0,-1-1 0,2 1 0,0 0 0,0 0 0,-1-1 0,-2 1 0,-2 0 0,0 1 0,-1-1 0,0 1 0,0 0 0,-1-1 0,0 1 0,1 1 0,-2 0 0,1 0 0,0 0 0,0 0 0,2 0 0,1 0 0,1 0 0,3 0 0,0 0 0,4 0 0,-1 0 0,-1 0 0,-1 0 0,-2 0 0,-1 0 0,-2 0 0,-3 0 0,0 0 0,-2 0 0,0 0 0,-1 0 0,-5 0 0,0 0 0,-4 0 0,0 0 0,5 0 0,-4 0 0,3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1T14:48:31.720"/>
    </inkml:context>
    <inkml:brush xml:id="br0">
      <inkml:brushProperty name="width" value="0.1" units="cm"/>
      <inkml:brushProperty name="height" value="0.1" units="cm"/>
      <inkml:brushProperty name="color" value="#E71224"/>
    </inkml:brush>
  </inkml:definitions>
  <inkml:trace contextRef="#ctx0" brushRef="#br0">1 55 24575,'25'0'0,"3"0"0,4 0 0,6 0 0,5 0 0,3 0 0,2 0 0,-2 0 0,-2 0 0,-6 0 0,-8-2 0,-5 1 0,-6 0 0,-4 0 0,-2 0 0,0 0 0,0-1 0,-2 0 0,-1 1 0,1-1 0,1 0 0,2 1 0,1 0 0,0-2 0,-1 2 0,-2-1 0,0 0 0,-1 1 0,1 0 0,2-1 0,0 0 0,1 0 0,1 0 0,0 0 0,1 0 0,-1 0 0,-1 0 0,0 1 0,-1 0 0,-1 0 0,0 0 0,-1 0 0,0 1 0,1-1 0,2 0 0,0 0 0,1-1 0,1 1 0,-4 1 0,0 0 0,-3 0 0,0 0 0,0 0 0,1 0 0,0 0 0,0 0 0,-1 0 0,-1 0 0,0 0 0,1 0 0,-1 0 0,1 0 0,1 0 0,-4 0 0,2 0 0,-3 0 0,-2 0 0,3 0 0,-4 0 0,0 0 0,1 0 0,1 0 0,1 0 0,-1 0 0,1 0 0,-1 0 0,0 0 0,-1 0 0,-2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1T14:48:34.086"/>
    </inkml:context>
    <inkml:brush xml:id="br0">
      <inkml:brushProperty name="width" value="0.1" units="cm"/>
      <inkml:brushProperty name="height" value="0.1" units="cm"/>
      <inkml:brushProperty name="color" value="#E71224"/>
    </inkml:brush>
  </inkml:definitions>
  <inkml:trace contextRef="#ctx0" brushRef="#br0">1 20 24575,'43'0'0,"5"0"0,8 0 0,-1 0 0,-8 0 0,-12 0 0,-10 0 0,-9 0 0,-2 0 0,-2 0 0,-1 0 0,1 0 0,-1 0 0,2 0 0,2 0 0,-1 0 0,0 0 0,-1 0 0,0 0 0,-1 0 0,0-1 0,1 0 0,1-1 0,1 1 0,2 1 0,1 0 0,2 0 0,-1 0 0,1-1 0,-1 0 0,-1-1 0,2-1 0,-2 2 0,-1-1 0,-1 0 0,-1 0 0,-2 1 0,-2 1 0,-1 0 0,0 0 0,-1 0 0,2 0 0,1 0 0,2 0 0,2 0 0,2 0 0,2 0 0,2 0 0,1 0 0,1 0 0,-2 0 0,-1 0 0,-6 0 0,-2 0 0,-3 0 0,0 0 0,-1 0 0,1 0 0,-1 0 0,1 0 0,-1 0 0,0 0 0,0 0 0,-2 0 0,-3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92F3FB-853A-4A53-B949-ABC828868833}" type="datetimeFigureOut">
              <a:rPr lang="en-US" smtClean="0"/>
              <a:t>9/30/2026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65B090-DAEB-40C9-97D3-1EE5B10223CB}" type="slidenum">
              <a:rPr lang="en-US" smtClean="0"/>
              <a:t>‹#›</a:t>
            </a:fld>
            <a:endParaRPr lang="en-US"/>
          </a:p>
        </p:txBody>
      </p:sp>
    </p:spTree>
    <p:extLst>
      <p:ext uri="{BB962C8B-B14F-4D97-AF65-F5344CB8AC3E}">
        <p14:creationId xmlns:p14="http://schemas.microsoft.com/office/powerpoint/2010/main" val="3317955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19A932B-192F-4A61-9100-21A88B22644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823797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9A932B-192F-4A61-9100-21A88B22644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1463335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9A932B-192F-4A61-9100-21A88B22644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1356882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9A932B-192F-4A61-9100-21A88B22644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911751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9A932B-192F-4A61-9100-21A88B226448}"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3150804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9A932B-192F-4A61-9100-21A88B226448}"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61169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9A932B-192F-4A61-9100-21A88B226448}"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3099951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9A932B-192F-4A61-9100-21A88B22644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278487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9A932B-192F-4A61-9100-21A88B22644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416754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9A932B-192F-4A61-9100-21A88B22644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1916143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9A932B-192F-4A61-9100-21A88B22644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0E75B4-D0A4-47A9-85C6-0ED943D32662}" type="slidenum">
              <a:rPr lang="en-US" smtClean="0"/>
              <a:t>‹#›</a:t>
            </a:fld>
            <a:endParaRPr lang="en-US"/>
          </a:p>
        </p:txBody>
      </p:sp>
    </p:spTree>
    <p:extLst>
      <p:ext uri="{BB962C8B-B14F-4D97-AF65-F5344CB8AC3E}">
        <p14:creationId xmlns:p14="http://schemas.microsoft.com/office/powerpoint/2010/main" val="119291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9A932B-192F-4A61-9100-21A88B226448}" type="datetimeFigureOut">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0E75B4-D0A4-47A9-85C6-0ED943D32662}" type="slidenum">
              <a:rPr lang="en-US" smtClean="0"/>
              <a:t>‹#›</a:t>
            </a:fld>
            <a:endParaRPr lang="en-US"/>
          </a:p>
        </p:txBody>
      </p:sp>
    </p:spTree>
    <p:extLst>
      <p:ext uri="{BB962C8B-B14F-4D97-AF65-F5344CB8AC3E}">
        <p14:creationId xmlns:p14="http://schemas.microsoft.com/office/powerpoint/2010/main" val="2744650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ollev.com/damianfleming138"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customXml" Target="../ink/ink3.xml"/><Relationship Id="rId4" Type="http://schemas.openxmlformats.org/officeDocument/2006/relationships/image" Target="../media/image11.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ollev.com/damianfleming138"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ollev.com/damianfleming138"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jpeg"/><Relationship Id="rId26" Type="http://schemas.openxmlformats.org/officeDocument/2006/relationships/image" Target="../media/image47.jpeg"/><Relationship Id="rId3" Type="http://schemas.openxmlformats.org/officeDocument/2006/relationships/image" Target="../media/image24.jpeg"/><Relationship Id="rId21" Type="http://schemas.openxmlformats.org/officeDocument/2006/relationships/image" Target="../media/image42.png"/><Relationship Id="rId7" Type="http://schemas.openxmlformats.org/officeDocument/2006/relationships/image" Target="../media/image28.jpeg"/><Relationship Id="rId12" Type="http://schemas.openxmlformats.org/officeDocument/2006/relationships/image" Target="../media/image33.jpeg"/><Relationship Id="rId17" Type="http://schemas.openxmlformats.org/officeDocument/2006/relationships/image" Target="../media/image38.jpeg"/><Relationship Id="rId25" Type="http://schemas.openxmlformats.org/officeDocument/2006/relationships/image" Target="../media/image46.png"/><Relationship Id="rId2" Type="http://schemas.openxmlformats.org/officeDocument/2006/relationships/image" Target="../media/image23.jpeg"/><Relationship Id="rId16" Type="http://schemas.openxmlformats.org/officeDocument/2006/relationships/image" Target="../media/image37.jpeg"/><Relationship Id="rId20"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24" Type="http://schemas.openxmlformats.org/officeDocument/2006/relationships/image" Target="../media/image45.jpeg"/><Relationship Id="rId5" Type="http://schemas.openxmlformats.org/officeDocument/2006/relationships/image" Target="../media/image26.jpeg"/><Relationship Id="rId15" Type="http://schemas.openxmlformats.org/officeDocument/2006/relationships/image" Target="../media/image36.jpeg"/><Relationship Id="rId23" Type="http://schemas.openxmlformats.org/officeDocument/2006/relationships/image" Target="../media/image44.jpeg"/><Relationship Id="rId10" Type="http://schemas.openxmlformats.org/officeDocument/2006/relationships/image" Target="../media/image31.jpeg"/><Relationship Id="rId19" Type="http://schemas.openxmlformats.org/officeDocument/2006/relationships/image" Target="../media/image40.jpeg"/><Relationship Id="rId4" Type="http://schemas.openxmlformats.org/officeDocument/2006/relationships/image" Target="../media/image25.png"/><Relationship Id="rId9" Type="http://schemas.openxmlformats.org/officeDocument/2006/relationships/image" Target="../media/image30.jpeg"/><Relationship Id="rId14" Type="http://schemas.openxmlformats.org/officeDocument/2006/relationships/image" Target="../media/image35.jpeg"/><Relationship Id="rId22" Type="http://schemas.openxmlformats.org/officeDocument/2006/relationships/image" Target="../media/image43.jpeg"/><Relationship Id="rId27" Type="http://schemas.openxmlformats.org/officeDocument/2006/relationships/image" Target="../media/image48.jpeg"/></Relationships>
</file>

<file path=ppt/slides/_rels/slide1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 Id="rId6" Type="http://schemas.openxmlformats.org/officeDocument/2006/relationships/image" Target="../media/image53.org&amp;utm_campaign=parser&amp;utm_content=thumbnail"/><Relationship Id="rId5" Type="http://schemas.openxmlformats.org/officeDocument/2006/relationships/image" Target="../media/image52.jpeg"/><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org&amp;utm_campaign=index&amp;utm_content=origi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2.org&amp;utm_campaign=parser&amp;utm_content=thumbnail"/><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4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0.jpeg"/><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4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0.jpe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g"/><Relationship Id="rId1" Type="http://schemas.openxmlformats.org/officeDocument/2006/relationships/slideLayout" Target="../slideLayouts/slideLayout7.xml"/><Relationship Id="rId4" Type="http://schemas.openxmlformats.org/officeDocument/2006/relationships/image" Target="../media/image11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16.org&amp;utm_campaign=index&amp;utm_content=original"/><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org&amp;utm_campaign=parser&amp;utm_content=thumbnail"/></Relationships>
</file>

<file path=ppt/slides/_rels/slide59.xml.rels><?xml version="1.0" encoding="UTF-8" standalone="yes"?>
<Relationships xmlns="http://schemas.openxmlformats.org/package/2006/relationships"><Relationship Id="rId3" Type="http://schemas.openxmlformats.org/officeDocument/2006/relationships/image" Target="../media/image116.org&amp;utm_campaign=index&amp;utm_content=original"/><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18.jpeg"/><Relationship Id="rId4" Type="http://schemas.openxmlformats.org/officeDocument/2006/relationships/image" Target="../media/image117.org&amp;utm_campaign=parser&amp;utm_content=thumbnail"/></Relationships>
</file>

<file path=ppt/slides/_rels/slide6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jpeg"/></Relationships>
</file>

<file path=ppt/slides/_rels/slide6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6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g"/><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7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7.xml"/><Relationship Id="rId6" Type="http://schemas.openxmlformats.org/officeDocument/2006/relationships/image" Target="../media/image139.png"/><Relationship Id="rId5" Type="http://schemas.openxmlformats.org/officeDocument/2006/relationships/image" Target="../media/image138.jpeg"/><Relationship Id="rId4" Type="http://schemas.openxmlformats.org/officeDocument/2006/relationships/image" Target="../media/image137.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7.xml"/><Relationship Id="rId4" Type="http://schemas.openxmlformats.org/officeDocument/2006/relationships/image" Target="../media/image142.jpeg"/></Relationships>
</file>

<file path=ppt/slides/_rels/slide7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7.xml"/><Relationship Id="rId5" Type="http://schemas.openxmlformats.org/officeDocument/2006/relationships/image" Target="../media/image143.png"/><Relationship Id="rId4" Type="http://schemas.openxmlformats.org/officeDocument/2006/relationships/image" Target="../media/image142.jpeg"/></Relationships>
</file>

<file path=ppt/slides/_rels/slide7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143.png"/><Relationship Id="rId4" Type="http://schemas.openxmlformats.org/officeDocument/2006/relationships/image" Target="../media/image142.jpeg"/></Relationships>
</file>

<file path=ppt/slides/_rels/slide77.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image" Target="../media/image120.pn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143.png"/><Relationship Id="rId4" Type="http://schemas.openxmlformats.org/officeDocument/2006/relationships/image" Target="../media/image142.jpeg"/></Relationships>
</file>

<file path=ppt/slides/_rels/slide78.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8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7.xml"/><Relationship Id="rId4" Type="http://schemas.openxmlformats.org/officeDocument/2006/relationships/image" Target="../media/image151.jpg"/></Relationships>
</file>

<file path=ppt/slides/_rels/slide86.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60.png"/><Relationship Id="rId1" Type="http://schemas.openxmlformats.org/officeDocument/2006/relationships/slideLayout" Target="../slideLayouts/slideLayout7.xml"/><Relationship Id="rId4" Type="http://schemas.openxmlformats.org/officeDocument/2006/relationships/image" Target="../media/image161.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62.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62.jpeg"/><Relationship Id="rId1" Type="http://schemas.openxmlformats.org/officeDocument/2006/relationships/slideLayout" Target="../slideLayouts/slideLayout7.xml"/><Relationship Id="rId4" Type="http://schemas.openxmlformats.org/officeDocument/2006/relationships/image" Target="../media/image16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62.jpeg"/><Relationship Id="rId1" Type="http://schemas.openxmlformats.org/officeDocument/2006/relationships/slideLayout" Target="../slideLayouts/slideLayout7.xml"/><Relationship Id="rId5" Type="http://schemas.openxmlformats.org/officeDocument/2006/relationships/image" Target="../media/image154.jpeg"/><Relationship Id="rId4" Type="http://schemas.openxmlformats.org/officeDocument/2006/relationships/image" Target="../media/image16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62.jpeg"/><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54.jpeg"/><Relationship Id="rId4" Type="http://schemas.openxmlformats.org/officeDocument/2006/relationships/image" Target="../media/image163.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40000"/>
                    </a14:imgEffect>
                    <a14:imgEffect>
                      <a14:saturation sat="71000"/>
                    </a14:imgEffect>
                    <a14:imgEffect>
                      <a14:brightnessContrast bright="-11000"/>
                    </a14:imgEffect>
                  </a14:imgLayer>
                </a14:imgProps>
              </a:ext>
              <a:ext uri="{28A0092B-C50C-407E-A947-70E740481C1C}">
                <a14:useLocalDpi xmlns:a14="http://schemas.microsoft.com/office/drawing/2010/main" val="0"/>
              </a:ext>
            </a:extLst>
          </a:blip>
          <a:srcRect l="9167" r="1667" b="2222"/>
          <a:stretch/>
        </p:blipFill>
        <p:spPr>
          <a:xfrm>
            <a:off x="12357" y="0"/>
            <a:ext cx="9131643" cy="6883445"/>
          </a:xfrm>
          <a:prstGeom prst="rect">
            <a:avLst/>
          </a:prstGeom>
        </p:spPr>
      </p:pic>
      <p:sp>
        <p:nvSpPr>
          <p:cNvPr id="2" name="Rectangle 1"/>
          <p:cNvSpPr/>
          <p:nvPr/>
        </p:nvSpPr>
        <p:spPr>
          <a:xfrm>
            <a:off x="1295400" y="3459326"/>
            <a:ext cx="7239000" cy="2062103"/>
          </a:xfrm>
          <a:prstGeom prst="rect">
            <a:avLst/>
          </a:prstGeom>
          <a:solidFill>
            <a:schemeClr val="tx1">
              <a:alpha val="39000"/>
            </a:schemeClr>
          </a:solidFill>
        </p:spPr>
        <p:txBody>
          <a:bodyPr wrap="square">
            <a:spAutoFit/>
          </a:bodyPr>
          <a:lstStyle/>
          <a:p>
            <a:r>
              <a:rPr lang="en-US" sz="3200" b="1" dirty="0">
                <a:ln>
                  <a:solidFill>
                    <a:schemeClr val="tx1"/>
                  </a:solidFill>
                </a:ln>
                <a:solidFill>
                  <a:schemeClr val="accent6">
                    <a:lumMod val="40000"/>
                    <a:lumOff val="60000"/>
                  </a:schemeClr>
                </a:solidFill>
                <a:latin typeface="Bookman Old Style" panose="02050604050505020204" pitchFamily="18" charset="0"/>
              </a:rPr>
              <a:t>Professor Damian Fleming</a:t>
            </a:r>
          </a:p>
          <a:p>
            <a:r>
              <a:rPr lang="en-US" sz="3200" b="1" dirty="0">
                <a:ln>
                  <a:solidFill>
                    <a:schemeClr val="tx1"/>
                  </a:solidFill>
                </a:ln>
                <a:solidFill>
                  <a:schemeClr val="accent6">
                    <a:lumMod val="40000"/>
                    <a:lumOff val="60000"/>
                  </a:schemeClr>
                </a:solidFill>
                <a:latin typeface="Bookman Old Style" panose="02050604050505020204" pitchFamily="18" charset="0"/>
              </a:rPr>
              <a:t>Department of English</a:t>
            </a:r>
          </a:p>
          <a:p>
            <a:r>
              <a:rPr lang="en-US" sz="3200" b="1" dirty="0">
                <a:ln>
                  <a:solidFill>
                    <a:schemeClr val="tx1"/>
                  </a:solidFill>
                </a:ln>
                <a:solidFill>
                  <a:schemeClr val="accent6">
                    <a:lumMod val="40000"/>
                    <a:lumOff val="60000"/>
                  </a:schemeClr>
                </a:solidFill>
                <a:latin typeface="Bookman Old Style" panose="02050604050505020204" pitchFamily="18" charset="0"/>
              </a:rPr>
              <a:t>Medieval Studies</a:t>
            </a:r>
          </a:p>
          <a:p>
            <a:r>
              <a:rPr lang="en-US" sz="3200" b="1" dirty="0">
                <a:ln>
                  <a:solidFill>
                    <a:schemeClr val="tx1"/>
                  </a:solidFill>
                </a:ln>
                <a:solidFill>
                  <a:schemeClr val="accent6">
                    <a:lumMod val="40000"/>
                    <a:lumOff val="60000"/>
                  </a:schemeClr>
                </a:solidFill>
                <a:latin typeface="Bookman Old Style" panose="02050604050505020204" pitchFamily="18" charset="0"/>
              </a:rPr>
              <a:t>Purdue University Fort Wayne</a:t>
            </a:r>
          </a:p>
        </p:txBody>
      </p:sp>
      <p:sp>
        <p:nvSpPr>
          <p:cNvPr id="5" name="Rectangle 4">
            <a:extLst>
              <a:ext uri="{FF2B5EF4-FFF2-40B4-BE49-F238E27FC236}">
                <a16:creationId xmlns:a16="http://schemas.microsoft.com/office/drawing/2014/main" id="{EF92826F-05BA-4A7E-B84D-8D2D9DBE6645}"/>
              </a:ext>
            </a:extLst>
          </p:cNvPr>
          <p:cNvSpPr/>
          <p:nvPr/>
        </p:nvSpPr>
        <p:spPr>
          <a:xfrm>
            <a:off x="177053" y="588948"/>
            <a:ext cx="8991600" cy="2308324"/>
          </a:xfrm>
          <a:prstGeom prst="rect">
            <a:avLst/>
          </a:prstGeom>
          <a:solidFill>
            <a:schemeClr val="tx1">
              <a:alpha val="39000"/>
            </a:schemeClr>
          </a:solidFill>
        </p:spPr>
        <p:txBody>
          <a:bodyPr wrap="square">
            <a:spAutoFit/>
          </a:bodyPr>
          <a:lstStyle/>
          <a:p>
            <a:pPr algn="ctr"/>
            <a:r>
              <a:rPr lang="en-US" sz="7200" b="1" dirty="0">
                <a:ln>
                  <a:solidFill>
                    <a:schemeClr val="tx1"/>
                  </a:solidFill>
                </a:ln>
                <a:solidFill>
                  <a:schemeClr val="accent6">
                    <a:lumMod val="40000"/>
                    <a:lumOff val="60000"/>
                  </a:schemeClr>
                </a:solidFill>
                <a:latin typeface="Bookman Old Style" panose="02050604050505020204" pitchFamily="18" charset="0"/>
              </a:rPr>
              <a:t>What is a Medieval Movie?</a:t>
            </a:r>
            <a:endParaRPr lang="en-US" sz="5400" b="1" dirty="0">
              <a:ln>
                <a:solidFill>
                  <a:schemeClr val="tx1"/>
                </a:solidFill>
              </a:ln>
              <a:solidFill>
                <a:schemeClr val="accent6">
                  <a:lumMod val="40000"/>
                  <a:lumOff val="60000"/>
                </a:schemeClr>
              </a:solidFill>
              <a:latin typeface="Bookman Old Style" panose="02050604050505020204" pitchFamily="18" charset="0"/>
            </a:endParaRPr>
          </a:p>
        </p:txBody>
      </p:sp>
    </p:spTree>
    <p:extLst>
      <p:ext uri="{BB962C8B-B14F-4D97-AF65-F5344CB8AC3E}">
        <p14:creationId xmlns:p14="http://schemas.microsoft.com/office/powerpoint/2010/main" val="1617337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11498D-6DF5-B4F8-C078-0AF82F467F3F}"/>
              </a:ext>
            </a:extLst>
          </p:cNvPr>
          <p:cNvSpPr txBox="1"/>
          <p:nvPr/>
        </p:nvSpPr>
        <p:spPr>
          <a:xfrm>
            <a:off x="609600" y="300141"/>
            <a:ext cx="7086600" cy="1323439"/>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What do you think of when you hear</a:t>
            </a:r>
            <a:endParaRPr lang="en-US" dirty="0">
              <a:solidFill>
                <a:schemeClr val="bg1"/>
              </a:solidFill>
              <a:latin typeface="Bookman Old Style" panose="02050604050505020204" pitchFamily="18" charset="0"/>
            </a:endParaRPr>
          </a:p>
        </p:txBody>
      </p:sp>
      <p:sp>
        <p:nvSpPr>
          <p:cNvPr id="8" name="TextBox 7">
            <a:extLst>
              <a:ext uri="{FF2B5EF4-FFF2-40B4-BE49-F238E27FC236}">
                <a16:creationId xmlns:a16="http://schemas.microsoft.com/office/drawing/2014/main" id="{B58000C9-69F6-9711-2391-C1B8E2C49CF7}"/>
              </a:ext>
            </a:extLst>
          </p:cNvPr>
          <p:cNvSpPr txBox="1"/>
          <p:nvPr/>
        </p:nvSpPr>
        <p:spPr>
          <a:xfrm>
            <a:off x="457200" y="5189553"/>
            <a:ext cx="5369611" cy="584775"/>
          </a:xfrm>
          <a:prstGeom prst="rect">
            <a:avLst/>
          </a:prstGeom>
          <a:noFill/>
        </p:spPr>
        <p:txBody>
          <a:bodyPr wrap="none" rtlCol="0">
            <a:spAutoFit/>
          </a:bodyPr>
          <a:lstStyle/>
          <a:p>
            <a:r>
              <a:rPr lang="en-US" sz="3200" b="1" dirty="0">
                <a:hlinkClick r:id="rId2"/>
              </a:rPr>
              <a:t>PollEv.com​/damianfleming138</a:t>
            </a:r>
            <a:endParaRPr lang="en-US" sz="3200" dirty="0"/>
          </a:p>
        </p:txBody>
      </p:sp>
      <p:pic>
        <p:nvPicPr>
          <p:cNvPr id="10" name="Picture 9">
            <a:extLst>
              <a:ext uri="{FF2B5EF4-FFF2-40B4-BE49-F238E27FC236}">
                <a16:creationId xmlns:a16="http://schemas.microsoft.com/office/drawing/2014/main" id="{73DCB780-88E2-692C-A8B8-56B024207BF2}"/>
              </a:ext>
            </a:extLst>
          </p:cNvPr>
          <p:cNvPicPr>
            <a:picLocks noChangeAspect="1"/>
          </p:cNvPicPr>
          <p:nvPr/>
        </p:nvPicPr>
        <p:blipFill>
          <a:blip r:embed="rId3"/>
          <a:srcRect l="22595" t="11369" r="21794" b="18185"/>
          <a:stretch>
            <a:fillRect/>
          </a:stretch>
        </p:blipFill>
        <p:spPr>
          <a:xfrm>
            <a:off x="6781800" y="4793889"/>
            <a:ext cx="1783729" cy="1703115"/>
          </a:xfrm>
          <a:prstGeom prst="rect">
            <a:avLst/>
          </a:prstGeom>
        </p:spPr>
      </p:pic>
      <p:sp>
        <p:nvSpPr>
          <p:cNvPr id="2" name="TextBox 1">
            <a:extLst>
              <a:ext uri="{FF2B5EF4-FFF2-40B4-BE49-F238E27FC236}">
                <a16:creationId xmlns:a16="http://schemas.microsoft.com/office/drawing/2014/main" id="{C05DC611-FE12-4491-8958-413959AC3208}"/>
              </a:ext>
            </a:extLst>
          </p:cNvPr>
          <p:cNvSpPr txBox="1"/>
          <p:nvPr/>
        </p:nvSpPr>
        <p:spPr>
          <a:xfrm>
            <a:off x="2971800" y="3268320"/>
            <a:ext cx="6096000" cy="1200329"/>
          </a:xfrm>
          <a:prstGeom prst="rect">
            <a:avLst/>
          </a:prstGeom>
          <a:solidFill>
            <a:schemeClr val="tx1"/>
          </a:solidFill>
        </p:spPr>
        <p:txBody>
          <a:bodyPr wrap="square" rtlCol="0">
            <a:spAutoFit/>
          </a:bodyPr>
          <a:lstStyle/>
          <a:p>
            <a:r>
              <a:rPr lang="en-US" sz="7200" dirty="0">
                <a:solidFill>
                  <a:schemeClr val="bg1"/>
                </a:solidFill>
                <a:latin typeface="Bookman Old Style" panose="02050604050505020204" pitchFamily="18" charset="0"/>
              </a:rPr>
              <a:t>Middle Ages</a:t>
            </a:r>
            <a:endParaRPr lang="en-US" sz="4000" dirty="0">
              <a:solidFill>
                <a:schemeClr val="bg1"/>
              </a:solidFill>
              <a:latin typeface="Bookman Old Style" panose="02050604050505020204" pitchFamily="18" charset="0"/>
            </a:endParaRPr>
          </a:p>
        </p:txBody>
      </p:sp>
      <p:sp>
        <p:nvSpPr>
          <p:cNvPr id="3" name="TextBox 2">
            <a:extLst>
              <a:ext uri="{FF2B5EF4-FFF2-40B4-BE49-F238E27FC236}">
                <a16:creationId xmlns:a16="http://schemas.microsoft.com/office/drawing/2014/main" id="{97DBC68C-0222-4384-934D-D7B46BC315AA}"/>
              </a:ext>
            </a:extLst>
          </p:cNvPr>
          <p:cNvSpPr txBox="1"/>
          <p:nvPr/>
        </p:nvSpPr>
        <p:spPr>
          <a:xfrm>
            <a:off x="3581400" y="1144154"/>
            <a:ext cx="4114800" cy="1200329"/>
          </a:xfrm>
          <a:prstGeom prst="rect">
            <a:avLst/>
          </a:prstGeom>
          <a:solidFill>
            <a:schemeClr val="tx1"/>
          </a:solidFill>
        </p:spPr>
        <p:txBody>
          <a:bodyPr wrap="square" rtlCol="0">
            <a:spAutoFit/>
          </a:bodyPr>
          <a:lstStyle/>
          <a:p>
            <a:r>
              <a:rPr lang="en-US" sz="7200" dirty="0">
                <a:solidFill>
                  <a:schemeClr val="bg1"/>
                </a:solidFill>
                <a:latin typeface="Bookman Old Style" panose="02050604050505020204" pitchFamily="18" charset="0"/>
              </a:rPr>
              <a:t>Medieval</a:t>
            </a:r>
            <a:endParaRPr lang="en-US" sz="4000"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4E448E9E-9073-1293-F9CE-73EE7FDD1E7D}"/>
              </a:ext>
            </a:extLst>
          </p:cNvPr>
          <p:cNvSpPr txBox="1"/>
          <p:nvPr/>
        </p:nvSpPr>
        <p:spPr>
          <a:xfrm>
            <a:off x="5067300" y="2447976"/>
            <a:ext cx="1143000" cy="707886"/>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or</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40356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6250A-3523-41DE-94C7-B8BA03EE246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6645B0D-CF6E-4646-9BD3-A772210D044F}"/>
              </a:ext>
            </a:extLst>
          </p:cNvPr>
          <p:cNvPicPr>
            <a:picLocks noGrp="1" noChangeAspect="1"/>
          </p:cNvPicPr>
          <p:nvPr>
            <p:ph idx="1"/>
          </p:nvPr>
        </p:nvPicPr>
        <p:blipFill>
          <a:blip r:embed="rId2"/>
          <a:stretch>
            <a:fillRect/>
          </a:stretch>
        </p:blipFill>
        <p:spPr>
          <a:xfrm>
            <a:off x="-27432" y="25164"/>
            <a:ext cx="6248400" cy="6832836"/>
          </a:xfrm>
          <a:prstGeom prst="rect">
            <a:avLst/>
          </a:prstGeom>
        </p:spPr>
      </p:pic>
      <p:pic>
        <p:nvPicPr>
          <p:cNvPr id="6" name="Picture 5">
            <a:extLst>
              <a:ext uri="{FF2B5EF4-FFF2-40B4-BE49-F238E27FC236}">
                <a16:creationId xmlns:a16="http://schemas.microsoft.com/office/drawing/2014/main" id="{B697743C-1017-8938-5CB7-22199A9F874C}"/>
              </a:ext>
            </a:extLst>
          </p:cNvPr>
          <p:cNvPicPr>
            <a:picLocks noChangeAspect="1"/>
          </p:cNvPicPr>
          <p:nvPr/>
        </p:nvPicPr>
        <p:blipFill>
          <a:blip r:embed="rId3"/>
          <a:stretch>
            <a:fillRect/>
          </a:stretch>
        </p:blipFill>
        <p:spPr>
          <a:xfrm>
            <a:off x="5562600" y="2319337"/>
            <a:ext cx="2219325" cy="2219325"/>
          </a:xfrm>
          <a:prstGeom prst="rect">
            <a:avLst/>
          </a:prstGeom>
        </p:spPr>
      </p:pic>
    </p:spTree>
    <p:extLst>
      <p:ext uri="{BB962C8B-B14F-4D97-AF65-F5344CB8AC3E}">
        <p14:creationId xmlns:p14="http://schemas.microsoft.com/office/powerpoint/2010/main" val="2945023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150983"/>
            <a:ext cx="7010400" cy="3904659"/>
          </a:xfrm>
          <a:prstGeom prst="rect">
            <a:avLst/>
          </a:prstGeom>
          <a:noFill/>
        </p:spPr>
        <p:txBody>
          <a:bodyPr wrap="square" rtlCol="0">
            <a:spAutoFit/>
          </a:bodyPr>
          <a:lstStyle/>
          <a:p>
            <a:pPr marL="571500"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Medieval Literature</a:t>
            </a:r>
          </a:p>
          <a:p>
            <a:pPr marL="1028700" lvl="1"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Old </a:t>
            </a:r>
            <a:r>
              <a:rPr lang="en-US" sz="2400" dirty="0">
                <a:solidFill>
                  <a:schemeClr val="bg1"/>
                </a:solidFill>
                <a:latin typeface="Bookman Old Style" panose="02050604050505020204" pitchFamily="18" charset="0"/>
              </a:rPr>
              <a:t>English</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 (</a:t>
            </a:r>
            <a:r>
              <a:rPr lang="en-US" sz="2400" i="1" dirty="0">
                <a:solidFill>
                  <a:schemeClr val="bg1"/>
                </a:solidFill>
                <a:effectLst>
                  <a:outerShdw blurRad="38100" dist="38100" dir="2700000" algn="tl">
                    <a:srgbClr val="000000">
                      <a:alpha val="43137"/>
                    </a:srgbClr>
                  </a:outerShdw>
                </a:effectLst>
                <a:latin typeface="Bookman Old Style" panose="02050604050505020204" pitchFamily="18" charset="0"/>
              </a:rPr>
              <a:t>Beowulf</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a:t>
            </a:r>
          </a:p>
          <a:p>
            <a:pPr marL="1028700" lvl="1"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Middle English (Chaucer!)</a:t>
            </a:r>
          </a:p>
          <a:p>
            <a:pPr marL="571500" indent="-571500">
              <a:lnSpc>
                <a:spcPct val="150000"/>
              </a:lnSpc>
              <a:buFont typeface="Courier New" panose="02070309020205020404" pitchFamily="49" charset="0"/>
              <a:buChar char="o"/>
            </a:pPr>
            <a:r>
              <a:rPr lang="en-US" sz="2400" u="sng" dirty="0">
                <a:solidFill>
                  <a:schemeClr val="bg1"/>
                </a:solidFill>
                <a:effectLst>
                  <a:outerShdw blurRad="38100" dist="38100" dir="2700000" algn="tl">
                    <a:srgbClr val="000000">
                      <a:alpha val="43137"/>
                    </a:srgbClr>
                  </a:outerShdw>
                </a:effectLst>
                <a:latin typeface="Bookman Old Style" panose="02050604050505020204" pitchFamily="18" charset="0"/>
              </a:rPr>
              <a:t>H</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istory of the </a:t>
            </a:r>
            <a:r>
              <a:rPr lang="en-US" sz="2400" u="sng" dirty="0">
                <a:solidFill>
                  <a:schemeClr val="bg1"/>
                </a:solidFill>
                <a:effectLst>
                  <a:outerShdw blurRad="38100" dist="38100" dir="2700000" algn="tl">
                    <a:srgbClr val="000000">
                      <a:alpha val="43137"/>
                    </a:srgbClr>
                  </a:outerShdw>
                </a:effectLst>
                <a:latin typeface="Bookman Old Style" panose="02050604050505020204" pitchFamily="18" charset="0"/>
              </a:rPr>
              <a:t>E</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nglish </a:t>
            </a:r>
            <a:r>
              <a:rPr lang="en-US" sz="2400" u="sng" dirty="0">
                <a:solidFill>
                  <a:schemeClr val="bg1"/>
                </a:solidFill>
                <a:effectLst>
                  <a:outerShdw blurRad="38100" dist="38100" dir="2700000" algn="tl">
                    <a:srgbClr val="000000">
                      <a:alpha val="43137"/>
                    </a:srgbClr>
                  </a:outerShdw>
                </a:effectLst>
                <a:latin typeface="Bookman Old Style" panose="02050604050505020204" pitchFamily="18" charset="0"/>
              </a:rPr>
              <a:t>L</a:t>
            </a: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anguage (HEL)</a:t>
            </a:r>
          </a:p>
          <a:p>
            <a:pPr marL="571500"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Latin</a:t>
            </a:r>
          </a:p>
          <a:p>
            <a:pPr marL="571500"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Classical Mythology</a:t>
            </a:r>
          </a:p>
          <a:p>
            <a:pPr marL="571500" indent="-571500">
              <a:lnSpc>
                <a:spcPct val="150000"/>
              </a:lnSpc>
              <a:buFont typeface="Courier New" panose="02070309020205020404" pitchFamily="49" charset="0"/>
              <a:buChar char="o"/>
            </a:pPr>
            <a:r>
              <a:rPr lang="en-US" sz="2400" dirty="0">
                <a:solidFill>
                  <a:schemeClr val="bg1"/>
                </a:solidFill>
                <a:effectLst>
                  <a:outerShdw blurRad="38100" dist="38100" dir="2700000" algn="tl">
                    <a:srgbClr val="000000">
                      <a:alpha val="43137"/>
                    </a:srgbClr>
                  </a:outerShdw>
                </a:effectLst>
                <a:latin typeface="Bookman Old Style" panose="02050604050505020204" pitchFamily="18" charset="0"/>
              </a:rPr>
              <a:t>Old Books / Manuscripts </a:t>
            </a:r>
          </a:p>
        </p:txBody>
      </p:sp>
      <p:sp>
        <p:nvSpPr>
          <p:cNvPr id="3" name="TextBox 2">
            <a:extLst>
              <a:ext uri="{FF2B5EF4-FFF2-40B4-BE49-F238E27FC236}">
                <a16:creationId xmlns:a16="http://schemas.microsoft.com/office/drawing/2014/main" id="{88549B66-1335-124B-A1BD-386E074146D6}"/>
              </a:ext>
            </a:extLst>
          </p:cNvPr>
          <p:cNvSpPr txBox="1"/>
          <p:nvPr/>
        </p:nvSpPr>
        <p:spPr>
          <a:xfrm>
            <a:off x="533400" y="304800"/>
            <a:ext cx="4780476" cy="646331"/>
          </a:xfrm>
          <a:prstGeom prst="rect">
            <a:avLst/>
          </a:prstGeom>
          <a:noFill/>
        </p:spPr>
        <p:txBody>
          <a:bodyPr wrap="none" rtlCol="0">
            <a:spAutoFit/>
          </a:bodyPr>
          <a:lstStyle/>
          <a:p>
            <a:r>
              <a:rPr lang="en-US" sz="3600" dirty="0">
                <a:solidFill>
                  <a:schemeClr val="bg1"/>
                </a:solidFill>
                <a:latin typeface="Bookman Old Style" panose="02050604050505020204" pitchFamily="18" charset="0"/>
              </a:rPr>
              <a:t>Dr. Damian Fleming</a:t>
            </a:r>
          </a:p>
        </p:txBody>
      </p:sp>
      <p:sp>
        <p:nvSpPr>
          <p:cNvPr id="4" name="TextBox 3">
            <a:extLst>
              <a:ext uri="{FF2B5EF4-FFF2-40B4-BE49-F238E27FC236}">
                <a16:creationId xmlns:a16="http://schemas.microsoft.com/office/drawing/2014/main" id="{DC4980F0-8032-796E-88B5-362AF269B663}"/>
              </a:ext>
            </a:extLst>
          </p:cNvPr>
          <p:cNvSpPr txBox="1"/>
          <p:nvPr/>
        </p:nvSpPr>
        <p:spPr>
          <a:xfrm>
            <a:off x="838200" y="1197114"/>
            <a:ext cx="2603598" cy="707886"/>
          </a:xfrm>
          <a:prstGeom prst="rect">
            <a:avLst/>
          </a:prstGeom>
          <a:noFill/>
        </p:spPr>
        <p:txBody>
          <a:bodyPr wrap="none" rtlCol="0">
            <a:spAutoFit/>
          </a:bodyPr>
          <a:lstStyle/>
          <a:p>
            <a:r>
              <a:rPr lang="en-US" sz="4000" dirty="0">
                <a:solidFill>
                  <a:schemeClr val="bg1"/>
                </a:solidFill>
                <a:latin typeface="Bookman Old Style" panose="02050604050505020204" pitchFamily="18" charset="0"/>
              </a:rPr>
              <a:t>Teaching:</a:t>
            </a:r>
          </a:p>
        </p:txBody>
      </p:sp>
    </p:spTree>
    <p:extLst>
      <p:ext uri="{BB962C8B-B14F-4D97-AF65-F5344CB8AC3E}">
        <p14:creationId xmlns:p14="http://schemas.microsoft.com/office/powerpoint/2010/main" val="293257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96FC576-AE30-4C09-A12C-0582F2A6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Diagram&#10;&#10;Description automatically generated">
            <a:extLst>
              <a:ext uri="{FF2B5EF4-FFF2-40B4-BE49-F238E27FC236}">
                <a16:creationId xmlns:a16="http://schemas.microsoft.com/office/drawing/2014/main" id="{2343E72A-D648-86C0-A98C-C8748F6574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 b="53"/>
          <a:stretch/>
        </p:blipFill>
        <p:spPr>
          <a:xfrm>
            <a:off x="20" y="10"/>
            <a:ext cx="4574266" cy="3428990"/>
          </a:xfrm>
          <a:prstGeom prst="rect">
            <a:avLst/>
          </a:prstGeom>
        </p:spPr>
      </p:pic>
      <p:pic>
        <p:nvPicPr>
          <p:cNvPr id="11" name="Picture 10" descr="Text, map&#10;&#10;Description automatically generated">
            <a:extLst>
              <a:ext uri="{FF2B5EF4-FFF2-40B4-BE49-F238E27FC236}">
                <a16:creationId xmlns:a16="http://schemas.microsoft.com/office/drawing/2014/main" id="{7AF17CE3-80EB-4E9D-9982-C2114AA482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 b="385"/>
          <a:stretch/>
        </p:blipFill>
        <p:spPr>
          <a:xfrm>
            <a:off x="4569714" y="10"/>
            <a:ext cx="4574286" cy="3428990"/>
          </a:xfrm>
          <a:prstGeom prst="rect">
            <a:avLst/>
          </a:prstGeom>
        </p:spPr>
      </p:pic>
      <p:pic>
        <p:nvPicPr>
          <p:cNvPr id="9" name="Picture 8" descr="A picture containing text, indoor&#10;&#10;Description automatically generated">
            <a:extLst>
              <a:ext uri="{FF2B5EF4-FFF2-40B4-BE49-F238E27FC236}">
                <a16:creationId xmlns:a16="http://schemas.microsoft.com/office/drawing/2014/main" id="{7713C2BE-78AB-57DB-7645-8D96F4B2B9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20" b="3"/>
          <a:stretch/>
        </p:blipFill>
        <p:spPr>
          <a:xfrm>
            <a:off x="20" y="3429000"/>
            <a:ext cx="4574266" cy="3429000"/>
          </a:xfrm>
          <a:prstGeom prst="rect">
            <a:avLst/>
          </a:prstGeom>
        </p:spPr>
      </p:pic>
      <p:pic>
        <p:nvPicPr>
          <p:cNvPr id="7" name="Picture 6" descr="Text, letter&#10;&#10;Description automatically generated">
            <a:extLst>
              <a:ext uri="{FF2B5EF4-FFF2-40B4-BE49-F238E27FC236}">
                <a16:creationId xmlns:a16="http://schemas.microsoft.com/office/drawing/2014/main" id="{C3B1DD43-763D-161F-1BB8-C24B41BD529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282" b="-2"/>
          <a:stretch/>
        </p:blipFill>
        <p:spPr>
          <a:xfrm>
            <a:off x="4569714" y="3429000"/>
            <a:ext cx="4574286" cy="3429000"/>
          </a:xfrm>
          <a:prstGeom prst="rect">
            <a:avLst/>
          </a:prstGeom>
        </p:spPr>
      </p:pic>
    </p:spTree>
    <p:extLst>
      <p:ext uri="{BB962C8B-B14F-4D97-AF65-F5344CB8AC3E}">
        <p14:creationId xmlns:p14="http://schemas.microsoft.com/office/powerpoint/2010/main" val="2234160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sign&#10;&#10;Description automatically generated">
            <a:extLst>
              <a:ext uri="{FF2B5EF4-FFF2-40B4-BE49-F238E27FC236}">
                <a16:creationId xmlns:a16="http://schemas.microsoft.com/office/drawing/2014/main" id="{B3D056E3-01A3-3BA6-DF46-78C9F7FDAE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51" y="130214"/>
            <a:ext cx="4425950" cy="2812322"/>
          </a:xfrm>
          <a:prstGeom prst="rect">
            <a:avLst/>
          </a:prstGeom>
        </p:spPr>
      </p:pic>
      <p:pic>
        <p:nvPicPr>
          <p:cNvPr id="4" name="Picture 3" descr="A close-up of some currency&#10;&#10;Description automatically generated with low confidence">
            <a:extLst>
              <a:ext uri="{FF2B5EF4-FFF2-40B4-BE49-F238E27FC236}">
                <a16:creationId xmlns:a16="http://schemas.microsoft.com/office/drawing/2014/main" id="{D49CB51E-68CE-EBD7-2CC4-3909264A9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331306"/>
            <a:ext cx="4572000" cy="3456728"/>
          </a:xfrm>
          <a:prstGeom prst="rect">
            <a:avLst/>
          </a:prstGeom>
        </p:spPr>
      </p:pic>
      <p:pic>
        <p:nvPicPr>
          <p:cNvPr id="8" name="Picture 7" descr="Graphical user interface, text&#10;&#10;Description automatically generated">
            <a:extLst>
              <a:ext uri="{FF2B5EF4-FFF2-40B4-BE49-F238E27FC236}">
                <a16:creationId xmlns:a16="http://schemas.microsoft.com/office/drawing/2014/main" id="{40A75A87-D453-5268-C83F-787C9C39D94C}"/>
              </a:ext>
            </a:extLst>
          </p:cNvPr>
          <p:cNvPicPr>
            <a:picLocks noChangeAspect="1"/>
          </p:cNvPicPr>
          <p:nvPr/>
        </p:nvPicPr>
        <p:blipFill rotWithShape="1">
          <a:blip r:embed="rId4">
            <a:extLst>
              <a:ext uri="{28A0092B-C50C-407E-A947-70E740481C1C}">
                <a14:useLocalDpi xmlns:a14="http://schemas.microsoft.com/office/drawing/2010/main" val="0"/>
              </a:ext>
            </a:extLst>
          </a:blip>
          <a:srcRect l="12430" t="9468" r="25232" b="28987"/>
          <a:stretch/>
        </p:blipFill>
        <p:spPr>
          <a:xfrm>
            <a:off x="4228431" y="2496543"/>
            <a:ext cx="4501663" cy="1219200"/>
          </a:xfrm>
          <a:prstGeom prst="rect">
            <a:avLst/>
          </a:prstGeom>
        </p:spPr>
      </p:pic>
      <p:pic>
        <p:nvPicPr>
          <p:cNvPr id="17" name="Picture 16" descr="Text&#10;&#10;Description automatically generated">
            <a:extLst>
              <a:ext uri="{FF2B5EF4-FFF2-40B4-BE49-F238E27FC236}">
                <a16:creationId xmlns:a16="http://schemas.microsoft.com/office/drawing/2014/main" id="{5B7673B7-1EFD-467A-8DC6-82296B8A1A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99" y="3733800"/>
            <a:ext cx="3880518" cy="2890473"/>
          </a:xfrm>
          <a:prstGeom prst="rect">
            <a:avLst/>
          </a:prstGeom>
        </p:spPr>
      </p:pic>
      <p:grpSp>
        <p:nvGrpSpPr>
          <p:cNvPr id="27" name="Group 26">
            <a:extLst>
              <a:ext uri="{FF2B5EF4-FFF2-40B4-BE49-F238E27FC236}">
                <a16:creationId xmlns:a16="http://schemas.microsoft.com/office/drawing/2014/main" id="{748E5D0D-19A4-C357-0101-7CD55D83C6B8}"/>
              </a:ext>
            </a:extLst>
          </p:cNvPr>
          <p:cNvGrpSpPr/>
          <p:nvPr/>
        </p:nvGrpSpPr>
        <p:grpSpPr>
          <a:xfrm>
            <a:off x="8001000" y="3045663"/>
            <a:ext cx="457200" cy="120960"/>
            <a:chOff x="8336931" y="4667532"/>
            <a:chExt cx="457200" cy="120960"/>
          </a:xfrm>
        </p:grpSpPr>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6934D2C2-6F1E-BD90-4A8D-2544B0D0B163}"/>
                    </a:ext>
                  </a:extLst>
                </p14:cNvPr>
                <p14:cNvContentPartPr/>
                <p14:nvPr/>
              </p14:nvContentPartPr>
              <p14:xfrm>
                <a:off x="8349531" y="4706412"/>
                <a:ext cx="407880" cy="35280"/>
              </p14:xfrm>
            </p:contentPart>
          </mc:Choice>
          <mc:Fallback xmlns="">
            <p:pic>
              <p:nvPicPr>
                <p:cNvPr id="23" name="Ink 22">
                  <a:extLst>
                    <a:ext uri="{FF2B5EF4-FFF2-40B4-BE49-F238E27FC236}">
                      <a16:creationId xmlns:a16="http://schemas.microsoft.com/office/drawing/2014/main" id="{6934D2C2-6F1E-BD90-4A8D-2544B0D0B163}"/>
                    </a:ext>
                  </a:extLst>
                </p:cNvPr>
                <p:cNvPicPr/>
                <p:nvPr/>
              </p:nvPicPr>
              <p:blipFill>
                <a:blip r:embed="rId7"/>
                <a:stretch>
                  <a:fillRect/>
                </a:stretch>
              </p:blipFill>
              <p:spPr>
                <a:xfrm>
                  <a:off x="8331531" y="4688412"/>
                  <a:ext cx="4435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352E3367-4FF9-F592-2620-2203FAF4AE33}"/>
                    </a:ext>
                  </a:extLst>
                </p14:cNvPr>
                <p14:cNvContentPartPr/>
                <p14:nvPr/>
              </p14:nvContentPartPr>
              <p14:xfrm>
                <a:off x="8336931" y="4768332"/>
                <a:ext cx="425880" cy="20160"/>
              </p14:xfrm>
            </p:contentPart>
          </mc:Choice>
          <mc:Fallback xmlns="">
            <p:pic>
              <p:nvPicPr>
                <p:cNvPr id="24" name="Ink 23">
                  <a:extLst>
                    <a:ext uri="{FF2B5EF4-FFF2-40B4-BE49-F238E27FC236}">
                      <a16:creationId xmlns:a16="http://schemas.microsoft.com/office/drawing/2014/main" id="{352E3367-4FF9-F592-2620-2203FAF4AE33}"/>
                    </a:ext>
                  </a:extLst>
                </p:cNvPr>
                <p:cNvPicPr/>
                <p:nvPr/>
              </p:nvPicPr>
              <p:blipFill>
                <a:blip r:embed="rId9"/>
                <a:stretch>
                  <a:fillRect/>
                </a:stretch>
              </p:blipFill>
              <p:spPr>
                <a:xfrm>
                  <a:off x="8318931" y="4750332"/>
                  <a:ext cx="4615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6" name="Ink 25">
                  <a:extLst>
                    <a:ext uri="{FF2B5EF4-FFF2-40B4-BE49-F238E27FC236}">
                      <a16:creationId xmlns:a16="http://schemas.microsoft.com/office/drawing/2014/main" id="{D149407D-FA33-F5D9-937D-6A9DED08611B}"/>
                    </a:ext>
                  </a:extLst>
                </p14:cNvPr>
                <p14:cNvContentPartPr/>
                <p14:nvPr/>
              </p14:nvContentPartPr>
              <p14:xfrm>
                <a:off x="8386251" y="4667532"/>
                <a:ext cx="407880" cy="7560"/>
              </p14:xfrm>
            </p:contentPart>
          </mc:Choice>
          <mc:Fallback xmlns="">
            <p:pic>
              <p:nvPicPr>
                <p:cNvPr id="26" name="Ink 25">
                  <a:extLst>
                    <a:ext uri="{FF2B5EF4-FFF2-40B4-BE49-F238E27FC236}">
                      <a16:creationId xmlns:a16="http://schemas.microsoft.com/office/drawing/2014/main" id="{D149407D-FA33-F5D9-937D-6A9DED08611B}"/>
                    </a:ext>
                  </a:extLst>
                </p:cNvPr>
                <p:cNvPicPr/>
                <p:nvPr/>
              </p:nvPicPr>
              <p:blipFill>
                <a:blip r:embed="rId11"/>
                <a:stretch>
                  <a:fillRect/>
                </a:stretch>
              </p:blipFill>
              <p:spPr>
                <a:xfrm>
                  <a:off x="8368251" y="4649532"/>
                  <a:ext cx="443520" cy="43200"/>
                </a:xfrm>
                <a:prstGeom prst="rect">
                  <a:avLst/>
                </a:prstGeom>
              </p:spPr>
            </p:pic>
          </mc:Fallback>
        </mc:AlternateContent>
      </p:grpSp>
      <p:pic>
        <p:nvPicPr>
          <p:cNvPr id="3" name="Picture 2">
            <a:extLst>
              <a:ext uri="{FF2B5EF4-FFF2-40B4-BE49-F238E27FC236}">
                <a16:creationId xmlns:a16="http://schemas.microsoft.com/office/drawing/2014/main" id="{45CD21B4-7859-4331-91A0-91546F1942B9}"/>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32200"/>
          <a:stretch/>
        </p:blipFill>
        <p:spPr>
          <a:xfrm>
            <a:off x="4457573" y="3624060"/>
            <a:ext cx="3543427" cy="3109952"/>
          </a:xfrm>
          <a:prstGeom prst="rect">
            <a:avLst/>
          </a:prstGeom>
        </p:spPr>
      </p:pic>
    </p:spTree>
    <p:extLst>
      <p:ext uri="{BB962C8B-B14F-4D97-AF65-F5344CB8AC3E}">
        <p14:creationId xmlns:p14="http://schemas.microsoft.com/office/powerpoint/2010/main" val="1197500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7D7E15-B5A3-429C-9422-A7853C5E0183}"/>
              </a:ext>
            </a:extLst>
          </p:cNvPr>
          <p:cNvPicPr>
            <a:picLocks noChangeAspect="1"/>
          </p:cNvPicPr>
          <p:nvPr/>
        </p:nvPicPr>
        <p:blipFill rotWithShape="1">
          <a:blip r:embed="rId2">
            <a:extLst>
              <a:ext uri="{28A0092B-C50C-407E-A947-70E740481C1C}">
                <a14:useLocalDpi xmlns:a14="http://schemas.microsoft.com/office/drawing/2010/main" val="0"/>
              </a:ext>
            </a:extLst>
          </a:blip>
          <a:srcRect b="82222"/>
          <a:stretch/>
        </p:blipFill>
        <p:spPr>
          <a:xfrm>
            <a:off x="101977" y="762000"/>
            <a:ext cx="8940046" cy="2057400"/>
          </a:xfrm>
          <a:prstGeom prst="rect">
            <a:avLst/>
          </a:prstGeom>
        </p:spPr>
      </p:pic>
      <p:pic>
        <p:nvPicPr>
          <p:cNvPr id="5" name="Picture 4">
            <a:extLst>
              <a:ext uri="{FF2B5EF4-FFF2-40B4-BE49-F238E27FC236}">
                <a16:creationId xmlns:a16="http://schemas.microsoft.com/office/drawing/2014/main" id="{606D23A7-BBB5-4033-98DE-2DA66892BA8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311" b="37467"/>
          <a:stretch/>
        </p:blipFill>
        <p:spPr bwMode="auto">
          <a:xfrm>
            <a:off x="685800" y="2716296"/>
            <a:ext cx="5562600" cy="4057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undefined">
            <a:extLst>
              <a:ext uri="{FF2B5EF4-FFF2-40B4-BE49-F238E27FC236}">
                <a16:creationId xmlns:a16="http://schemas.microsoft.com/office/drawing/2014/main" id="{CC78C4AD-C2ED-4050-B684-FD76FFB414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84637" y="3200400"/>
            <a:ext cx="23114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682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8/80/Wife-of-Bath-ms.jpg">
            <a:extLst>
              <a:ext uri="{FF2B5EF4-FFF2-40B4-BE49-F238E27FC236}">
                <a16:creationId xmlns:a16="http://schemas.microsoft.com/office/drawing/2014/main" id="{6550322B-2DA1-4560-BCEE-4F62372B4D5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384" r="11111" b="11393"/>
          <a:stretch>
            <a:fillRect/>
          </a:stretch>
        </p:blipFill>
        <p:spPr bwMode="auto">
          <a:xfrm>
            <a:off x="-127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F92826F-05BA-4A7E-B84D-8D2D9DBE6645}"/>
              </a:ext>
            </a:extLst>
          </p:cNvPr>
          <p:cNvSpPr/>
          <p:nvPr/>
        </p:nvSpPr>
        <p:spPr>
          <a:xfrm>
            <a:off x="685800" y="3581400"/>
            <a:ext cx="8305800" cy="1846659"/>
          </a:xfrm>
          <a:prstGeom prst="rect">
            <a:avLst/>
          </a:prstGeom>
          <a:solidFill>
            <a:schemeClr val="tx1">
              <a:alpha val="55000"/>
            </a:schemeClr>
          </a:solidFill>
        </p:spPr>
        <p:txBody>
          <a:bodyPr wrap="square">
            <a:spAutoFit/>
          </a:bodyPr>
          <a:lstStyle/>
          <a:p>
            <a:r>
              <a:rPr lang="en-US" sz="6000" b="1" dirty="0">
                <a:ln>
                  <a:solidFill>
                    <a:schemeClr val="tx1"/>
                  </a:solidFill>
                </a:ln>
                <a:solidFill>
                  <a:schemeClr val="accent6">
                    <a:lumMod val="40000"/>
                    <a:lumOff val="60000"/>
                  </a:schemeClr>
                </a:solidFill>
              </a:rPr>
              <a:t>Bring a Bucket and a Mop </a:t>
            </a:r>
          </a:p>
          <a:p>
            <a:r>
              <a:rPr lang="en-US" sz="5400" b="1" dirty="0">
                <a:ln>
                  <a:solidFill>
                    <a:schemeClr val="tx1"/>
                  </a:solidFill>
                </a:ln>
                <a:solidFill>
                  <a:schemeClr val="accent6">
                    <a:lumMod val="40000"/>
                    <a:lumOff val="60000"/>
                  </a:schemeClr>
                </a:solidFill>
              </a:rPr>
              <a:t>For this Old Ass Poetry</a:t>
            </a:r>
          </a:p>
        </p:txBody>
      </p:sp>
      <p:pic>
        <p:nvPicPr>
          <p:cNvPr id="4" name="Picture 3" descr="A screenshot of a music album&#10;&#10;Description automatically generated">
            <a:extLst>
              <a:ext uri="{FF2B5EF4-FFF2-40B4-BE49-F238E27FC236}">
                <a16:creationId xmlns:a16="http://schemas.microsoft.com/office/drawing/2014/main" id="{8340EA2B-8624-5737-F2DC-EF8B912299C0}"/>
              </a:ext>
            </a:extLst>
          </p:cNvPr>
          <p:cNvPicPr>
            <a:picLocks noChangeAspect="1"/>
          </p:cNvPicPr>
          <p:nvPr/>
        </p:nvPicPr>
        <p:blipFill>
          <a:blip r:embed="rId3">
            <a:extLst>
              <a:ext uri="{28A0092B-C50C-407E-A947-70E740481C1C}">
                <a14:useLocalDpi xmlns:a14="http://schemas.microsoft.com/office/drawing/2010/main" val="0"/>
              </a:ext>
            </a:extLst>
          </a:blip>
          <a:srcRect l="9435" t="15626" r="57055" b="18749"/>
          <a:stretch>
            <a:fillRect/>
          </a:stretch>
        </p:blipFill>
        <p:spPr>
          <a:xfrm>
            <a:off x="2590800" y="1122759"/>
            <a:ext cx="2133600" cy="2358190"/>
          </a:xfrm>
          <a:prstGeom prst="rect">
            <a:avLst/>
          </a:prstGeom>
        </p:spPr>
      </p:pic>
    </p:spTree>
    <p:extLst>
      <p:ext uri="{BB962C8B-B14F-4D97-AF65-F5344CB8AC3E}">
        <p14:creationId xmlns:p14="http://schemas.microsoft.com/office/powerpoint/2010/main" val="97338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85F310-7AE3-F15F-F82B-29180B8AD6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1514623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C6F037-132E-4E0E-9254-43094F27AEF7}"/>
              </a:ext>
            </a:extLst>
          </p:cNvPr>
          <p:cNvSpPr txBox="1"/>
          <p:nvPr/>
        </p:nvSpPr>
        <p:spPr>
          <a:xfrm>
            <a:off x="0" y="3429000"/>
            <a:ext cx="2877754" cy="461665"/>
          </a:xfrm>
          <a:prstGeom prst="rect">
            <a:avLst/>
          </a:prstGeom>
          <a:solidFill>
            <a:schemeClr val="tx1"/>
          </a:solidFill>
        </p:spPr>
        <p:txBody>
          <a:bodyPr wrap="square" rtlCol="0">
            <a:spAutoFit/>
          </a:bodyPr>
          <a:lstStyle/>
          <a:p>
            <a:r>
              <a:rPr lang="en-US" sz="2400" dirty="0">
                <a:solidFill>
                  <a:schemeClr val="bg1"/>
                </a:solidFill>
              </a:rPr>
              <a:t>Classical / Ancient</a:t>
            </a:r>
            <a:endParaRPr lang="en-US" sz="1100" dirty="0">
              <a:solidFill>
                <a:schemeClr val="bg1"/>
              </a:solidFill>
            </a:endParaRPr>
          </a:p>
        </p:txBody>
      </p:sp>
      <p:sp>
        <p:nvSpPr>
          <p:cNvPr id="5" name="TextBox 4">
            <a:extLst>
              <a:ext uri="{FF2B5EF4-FFF2-40B4-BE49-F238E27FC236}">
                <a16:creationId xmlns:a16="http://schemas.microsoft.com/office/drawing/2014/main" id="{52F3F7E5-957D-B5A1-1CE2-100C8C89193E}"/>
              </a:ext>
            </a:extLst>
          </p:cNvPr>
          <p:cNvSpPr txBox="1"/>
          <p:nvPr/>
        </p:nvSpPr>
        <p:spPr>
          <a:xfrm>
            <a:off x="4724400" y="2743200"/>
            <a:ext cx="1904999" cy="461665"/>
          </a:xfrm>
          <a:prstGeom prst="rect">
            <a:avLst/>
          </a:prstGeom>
          <a:solidFill>
            <a:schemeClr val="tx1"/>
          </a:solidFill>
        </p:spPr>
        <p:txBody>
          <a:bodyPr wrap="square" rtlCol="0">
            <a:spAutoFit/>
          </a:bodyPr>
          <a:lstStyle/>
          <a:p>
            <a:r>
              <a:rPr lang="en-US" sz="2400" dirty="0">
                <a:solidFill>
                  <a:schemeClr val="bg1"/>
                </a:solidFill>
              </a:rPr>
              <a:t>Renaissance</a:t>
            </a:r>
            <a:endParaRPr lang="en-US" sz="1100" dirty="0">
              <a:solidFill>
                <a:schemeClr val="bg1"/>
              </a:solidFill>
            </a:endParaRPr>
          </a:p>
        </p:txBody>
      </p:sp>
      <p:sp>
        <p:nvSpPr>
          <p:cNvPr id="7" name="TextBox 6">
            <a:extLst>
              <a:ext uri="{FF2B5EF4-FFF2-40B4-BE49-F238E27FC236}">
                <a16:creationId xmlns:a16="http://schemas.microsoft.com/office/drawing/2014/main" id="{04EBE4EB-18CE-0D4F-0E14-8B739B1D6547}"/>
              </a:ext>
            </a:extLst>
          </p:cNvPr>
          <p:cNvSpPr txBox="1"/>
          <p:nvPr/>
        </p:nvSpPr>
        <p:spPr>
          <a:xfrm>
            <a:off x="6840074" y="233082"/>
            <a:ext cx="2057400" cy="461665"/>
          </a:xfrm>
          <a:prstGeom prst="rect">
            <a:avLst/>
          </a:prstGeom>
          <a:solidFill>
            <a:schemeClr val="tx1"/>
          </a:solidFill>
        </p:spPr>
        <p:txBody>
          <a:bodyPr wrap="square" rtlCol="0">
            <a:spAutoFit/>
          </a:bodyPr>
          <a:lstStyle/>
          <a:p>
            <a:r>
              <a:rPr lang="en-US" sz="2400" dirty="0">
                <a:solidFill>
                  <a:schemeClr val="bg1"/>
                </a:solidFill>
              </a:rPr>
              <a:t>Enlightenment</a:t>
            </a:r>
            <a:endParaRPr lang="en-US" sz="1100" dirty="0">
              <a:solidFill>
                <a:schemeClr val="bg1"/>
              </a:solidFill>
            </a:endParaRPr>
          </a:p>
        </p:txBody>
      </p:sp>
      <p:sp>
        <p:nvSpPr>
          <p:cNvPr id="9" name="TextBox 8">
            <a:extLst>
              <a:ext uri="{FF2B5EF4-FFF2-40B4-BE49-F238E27FC236}">
                <a16:creationId xmlns:a16="http://schemas.microsoft.com/office/drawing/2014/main" id="{BBBAD3D2-9CC8-F870-30BA-A1EC954B4622}"/>
              </a:ext>
            </a:extLst>
          </p:cNvPr>
          <p:cNvSpPr txBox="1"/>
          <p:nvPr/>
        </p:nvSpPr>
        <p:spPr>
          <a:xfrm>
            <a:off x="2057400" y="5876382"/>
            <a:ext cx="1371600" cy="461665"/>
          </a:xfrm>
          <a:prstGeom prst="rect">
            <a:avLst/>
          </a:prstGeom>
          <a:solidFill>
            <a:schemeClr val="tx1"/>
          </a:solidFill>
        </p:spPr>
        <p:txBody>
          <a:bodyPr wrap="square" rtlCol="0">
            <a:spAutoFit/>
          </a:bodyPr>
          <a:lstStyle/>
          <a:p>
            <a:r>
              <a:rPr lang="en-US" sz="2400" dirty="0">
                <a:solidFill>
                  <a:schemeClr val="bg1"/>
                </a:solidFill>
              </a:rPr>
              <a:t>Medieval</a:t>
            </a:r>
            <a:endParaRPr lang="en-US" sz="1100" dirty="0">
              <a:solidFill>
                <a:schemeClr val="bg1"/>
              </a:solidFill>
            </a:endParaRPr>
          </a:p>
        </p:txBody>
      </p:sp>
      <p:sp>
        <p:nvSpPr>
          <p:cNvPr id="14" name="TextBox 13">
            <a:extLst>
              <a:ext uri="{FF2B5EF4-FFF2-40B4-BE49-F238E27FC236}">
                <a16:creationId xmlns:a16="http://schemas.microsoft.com/office/drawing/2014/main" id="{7BCA6390-3AF0-B864-CE17-7A177D0E680A}"/>
              </a:ext>
            </a:extLst>
          </p:cNvPr>
          <p:cNvSpPr txBox="1"/>
          <p:nvPr/>
        </p:nvSpPr>
        <p:spPr>
          <a:xfrm>
            <a:off x="35859" y="4114800"/>
            <a:ext cx="2501153" cy="461665"/>
          </a:xfrm>
          <a:prstGeom prst="rect">
            <a:avLst/>
          </a:prstGeom>
          <a:solidFill>
            <a:schemeClr val="tx1"/>
          </a:solidFill>
        </p:spPr>
        <p:txBody>
          <a:bodyPr wrap="square" rtlCol="0">
            <a:spAutoFit/>
          </a:bodyPr>
          <a:lstStyle/>
          <a:p>
            <a:r>
              <a:rPr lang="en-US" sz="2400" dirty="0">
                <a:solidFill>
                  <a:schemeClr val="bg1"/>
                </a:solidFill>
              </a:rPr>
              <a:t>Greece and Rome</a:t>
            </a:r>
            <a:endParaRPr lang="en-US" sz="1100" dirty="0">
              <a:solidFill>
                <a:schemeClr val="bg1"/>
              </a:solidFill>
            </a:endParaRPr>
          </a:p>
        </p:txBody>
      </p:sp>
      <p:sp>
        <p:nvSpPr>
          <p:cNvPr id="12" name="Freeform: Shape 11">
            <a:extLst>
              <a:ext uri="{FF2B5EF4-FFF2-40B4-BE49-F238E27FC236}">
                <a16:creationId xmlns:a16="http://schemas.microsoft.com/office/drawing/2014/main" id="{46AD005D-2FDA-E02C-F996-62C9E06900A4}"/>
              </a:ext>
            </a:extLst>
          </p:cNvPr>
          <p:cNvSpPr/>
          <p:nvPr/>
        </p:nvSpPr>
        <p:spPr>
          <a:xfrm>
            <a:off x="457201" y="717176"/>
            <a:ext cx="7969625" cy="5620871"/>
          </a:xfrm>
          <a:custGeom>
            <a:avLst/>
            <a:gdLst>
              <a:gd name="csX0" fmla="*/ 0 w 7969625"/>
              <a:gd name="csY0" fmla="*/ 3343835 h 5620871"/>
              <a:gd name="csX1" fmla="*/ 179294 w 7969625"/>
              <a:gd name="csY1" fmla="*/ 3316941 h 5620871"/>
              <a:gd name="csX2" fmla="*/ 1030941 w 7969625"/>
              <a:gd name="csY2" fmla="*/ 3334871 h 5620871"/>
              <a:gd name="csX3" fmla="*/ 1111623 w 7969625"/>
              <a:gd name="csY3" fmla="*/ 3343835 h 5620871"/>
              <a:gd name="csX4" fmla="*/ 1219200 w 7969625"/>
              <a:gd name="csY4" fmla="*/ 3352800 h 5620871"/>
              <a:gd name="csX5" fmla="*/ 1362635 w 7969625"/>
              <a:gd name="csY5" fmla="*/ 3379694 h 5620871"/>
              <a:gd name="csX6" fmla="*/ 1461247 w 7969625"/>
              <a:gd name="csY6" fmla="*/ 3406588 h 5620871"/>
              <a:gd name="csX7" fmla="*/ 1550894 w 7969625"/>
              <a:gd name="csY7" fmla="*/ 3433482 h 5620871"/>
              <a:gd name="csX8" fmla="*/ 1667435 w 7969625"/>
              <a:gd name="csY8" fmla="*/ 3451412 h 5620871"/>
              <a:gd name="csX9" fmla="*/ 1783976 w 7969625"/>
              <a:gd name="csY9" fmla="*/ 3487271 h 5620871"/>
              <a:gd name="csX10" fmla="*/ 1936376 w 7969625"/>
              <a:gd name="csY10" fmla="*/ 3603812 h 5620871"/>
              <a:gd name="csX11" fmla="*/ 1963271 w 7969625"/>
              <a:gd name="csY11" fmla="*/ 3639671 h 5620871"/>
              <a:gd name="csX12" fmla="*/ 2115671 w 7969625"/>
              <a:gd name="csY12" fmla="*/ 3827929 h 5620871"/>
              <a:gd name="csX13" fmla="*/ 2205318 w 7969625"/>
              <a:gd name="csY13" fmla="*/ 3989294 h 5620871"/>
              <a:gd name="csX14" fmla="*/ 2250141 w 7969625"/>
              <a:gd name="csY14" fmla="*/ 4069976 h 5620871"/>
              <a:gd name="csX15" fmla="*/ 2312894 w 7969625"/>
              <a:gd name="csY15" fmla="*/ 4159623 h 5620871"/>
              <a:gd name="csX16" fmla="*/ 2339788 w 7969625"/>
              <a:gd name="csY16" fmla="*/ 4222376 h 5620871"/>
              <a:gd name="csX17" fmla="*/ 2393576 w 7969625"/>
              <a:gd name="csY17" fmla="*/ 4320988 h 5620871"/>
              <a:gd name="csX18" fmla="*/ 2447365 w 7969625"/>
              <a:gd name="csY18" fmla="*/ 4437529 h 5620871"/>
              <a:gd name="csX19" fmla="*/ 2563906 w 7969625"/>
              <a:gd name="csY19" fmla="*/ 4643718 h 5620871"/>
              <a:gd name="csX20" fmla="*/ 2608729 w 7969625"/>
              <a:gd name="csY20" fmla="*/ 4706471 h 5620871"/>
              <a:gd name="csX21" fmla="*/ 2662518 w 7969625"/>
              <a:gd name="csY21" fmla="*/ 4796118 h 5620871"/>
              <a:gd name="csX22" fmla="*/ 2716306 w 7969625"/>
              <a:gd name="csY22" fmla="*/ 4867835 h 5620871"/>
              <a:gd name="csX23" fmla="*/ 2796988 w 7969625"/>
              <a:gd name="csY23" fmla="*/ 5020235 h 5620871"/>
              <a:gd name="csX24" fmla="*/ 2850776 w 7969625"/>
              <a:gd name="csY24" fmla="*/ 5109882 h 5620871"/>
              <a:gd name="csX25" fmla="*/ 2886635 w 7969625"/>
              <a:gd name="csY25" fmla="*/ 5163671 h 5620871"/>
              <a:gd name="csX26" fmla="*/ 2904565 w 7969625"/>
              <a:gd name="csY26" fmla="*/ 5208494 h 5620871"/>
              <a:gd name="csX27" fmla="*/ 3003176 w 7969625"/>
              <a:gd name="csY27" fmla="*/ 5351929 h 5620871"/>
              <a:gd name="csX28" fmla="*/ 3101788 w 7969625"/>
              <a:gd name="csY28" fmla="*/ 5477435 h 5620871"/>
              <a:gd name="csX29" fmla="*/ 3137647 w 7969625"/>
              <a:gd name="csY29" fmla="*/ 5522259 h 5620871"/>
              <a:gd name="csX30" fmla="*/ 3173506 w 7969625"/>
              <a:gd name="csY30" fmla="*/ 5549153 h 5620871"/>
              <a:gd name="csX31" fmla="*/ 3254188 w 7969625"/>
              <a:gd name="csY31" fmla="*/ 5593976 h 5620871"/>
              <a:gd name="csX32" fmla="*/ 3343835 w 7969625"/>
              <a:gd name="csY32" fmla="*/ 5620871 h 5620871"/>
              <a:gd name="csX33" fmla="*/ 3505200 w 7969625"/>
              <a:gd name="csY33" fmla="*/ 5611906 h 5620871"/>
              <a:gd name="csX34" fmla="*/ 3558988 w 7969625"/>
              <a:gd name="csY34" fmla="*/ 5585012 h 5620871"/>
              <a:gd name="csX35" fmla="*/ 3702423 w 7969625"/>
              <a:gd name="csY35" fmla="*/ 5477435 h 5620871"/>
              <a:gd name="csX36" fmla="*/ 3783106 w 7969625"/>
              <a:gd name="csY36" fmla="*/ 5387788 h 5620871"/>
              <a:gd name="csX37" fmla="*/ 3872753 w 7969625"/>
              <a:gd name="csY37" fmla="*/ 5190565 h 5620871"/>
              <a:gd name="csX38" fmla="*/ 3926541 w 7969625"/>
              <a:gd name="csY38" fmla="*/ 5109882 h 5620871"/>
              <a:gd name="csX39" fmla="*/ 4025153 w 7969625"/>
              <a:gd name="csY39" fmla="*/ 4894729 h 5620871"/>
              <a:gd name="csX40" fmla="*/ 4114800 w 7969625"/>
              <a:gd name="csY40" fmla="*/ 4733365 h 5620871"/>
              <a:gd name="csX41" fmla="*/ 4159623 w 7969625"/>
              <a:gd name="csY41" fmla="*/ 4670612 h 5620871"/>
              <a:gd name="csX42" fmla="*/ 4195482 w 7969625"/>
              <a:gd name="csY42" fmla="*/ 4598894 h 5620871"/>
              <a:gd name="csX43" fmla="*/ 4258235 w 7969625"/>
              <a:gd name="csY43" fmla="*/ 4518212 h 5620871"/>
              <a:gd name="csX44" fmla="*/ 4303059 w 7969625"/>
              <a:gd name="csY44" fmla="*/ 4437529 h 5620871"/>
              <a:gd name="csX45" fmla="*/ 4446494 w 7969625"/>
              <a:gd name="csY45" fmla="*/ 4258235 h 5620871"/>
              <a:gd name="csX46" fmla="*/ 4697506 w 7969625"/>
              <a:gd name="csY46" fmla="*/ 3926541 h 5620871"/>
              <a:gd name="csX47" fmla="*/ 4778188 w 7969625"/>
              <a:gd name="csY47" fmla="*/ 3818965 h 5620871"/>
              <a:gd name="csX48" fmla="*/ 4831976 w 7969625"/>
              <a:gd name="csY48" fmla="*/ 3738282 h 5620871"/>
              <a:gd name="csX49" fmla="*/ 4948518 w 7969625"/>
              <a:gd name="csY49" fmla="*/ 3594847 h 5620871"/>
              <a:gd name="csX50" fmla="*/ 5100918 w 7969625"/>
              <a:gd name="csY50" fmla="*/ 3406588 h 5620871"/>
              <a:gd name="csX51" fmla="*/ 5396753 w 7969625"/>
              <a:gd name="csY51" fmla="*/ 3092823 h 5620871"/>
              <a:gd name="csX52" fmla="*/ 5710518 w 7969625"/>
              <a:gd name="csY52" fmla="*/ 2716306 h 5620871"/>
              <a:gd name="csX53" fmla="*/ 5988423 w 7969625"/>
              <a:gd name="csY53" fmla="*/ 2429435 h 5620871"/>
              <a:gd name="csX54" fmla="*/ 6131859 w 7969625"/>
              <a:gd name="csY54" fmla="*/ 2250141 h 5620871"/>
              <a:gd name="csX55" fmla="*/ 6633882 w 7969625"/>
              <a:gd name="csY55" fmla="*/ 1685365 h 5620871"/>
              <a:gd name="csX56" fmla="*/ 6822141 w 7969625"/>
              <a:gd name="csY56" fmla="*/ 1434353 h 5620871"/>
              <a:gd name="csX57" fmla="*/ 6929718 w 7969625"/>
              <a:gd name="csY57" fmla="*/ 1308847 h 5620871"/>
              <a:gd name="csX58" fmla="*/ 7064188 w 7969625"/>
              <a:gd name="csY58" fmla="*/ 1138518 h 5620871"/>
              <a:gd name="csX59" fmla="*/ 7252447 w 7969625"/>
              <a:gd name="csY59" fmla="*/ 914400 h 5620871"/>
              <a:gd name="csX60" fmla="*/ 7431741 w 7969625"/>
              <a:gd name="csY60" fmla="*/ 681318 h 5620871"/>
              <a:gd name="csX61" fmla="*/ 7512423 w 7969625"/>
              <a:gd name="csY61" fmla="*/ 564776 h 5620871"/>
              <a:gd name="csX62" fmla="*/ 7602071 w 7969625"/>
              <a:gd name="csY62" fmla="*/ 430306 h 5620871"/>
              <a:gd name="csX63" fmla="*/ 7646894 w 7969625"/>
              <a:gd name="csY63" fmla="*/ 367553 h 5620871"/>
              <a:gd name="csX64" fmla="*/ 7682753 w 7969625"/>
              <a:gd name="csY64" fmla="*/ 313765 h 5620871"/>
              <a:gd name="csX65" fmla="*/ 7700682 w 7969625"/>
              <a:gd name="csY65" fmla="*/ 286871 h 5620871"/>
              <a:gd name="csX66" fmla="*/ 7727576 w 7969625"/>
              <a:gd name="csY66" fmla="*/ 251012 h 5620871"/>
              <a:gd name="csX67" fmla="*/ 7745506 w 7969625"/>
              <a:gd name="csY67" fmla="*/ 215153 h 5620871"/>
              <a:gd name="csX68" fmla="*/ 7808259 w 7969625"/>
              <a:gd name="csY68" fmla="*/ 143435 h 5620871"/>
              <a:gd name="csX69" fmla="*/ 7862047 w 7969625"/>
              <a:gd name="csY69" fmla="*/ 71718 h 5620871"/>
              <a:gd name="csX70" fmla="*/ 7879976 w 7969625"/>
              <a:gd name="csY70" fmla="*/ 44823 h 5620871"/>
              <a:gd name="csX71" fmla="*/ 7888941 w 7969625"/>
              <a:gd name="csY71" fmla="*/ 17929 h 5620871"/>
              <a:gd name="csX72" fmla="*/ 7826188 w 7969625"/>
              <a:gd name="csY72" fmla="*/ 53788 h 5620871"/>
              <a:gd name="csX73" fmla="*/ 7790329 w 7969625"/>
              <a:gd name="csY73" fmla="*/ 71718 h 5620871"/>
              <a:gd name="csX74" fmla="*/ 7763435 w 7969625"/>
              <a:gd name="csY74" fmla="*/ 89647 h 5620871"/>
              <a:gd name="csX75" fmla="*/ 7700682 w 7969625"/>
              <a:gd name="csY75" fmla="*/ 125506 h 5620871"/>
              <a:gd name="csX76" fmla="*/ 7664823 w 7969625"/>
              <a:gd name="csY76" fmla="*/ 152400 h 5620871"/>
              <a:gd name="csX77" fmla="*/ 7628965 w 7969625"/>
              <a:gd name="csY77" fmla="*/ 170329 h 5620871"/>
              <a:gd name="csX78" fmla="*/ 7602071 w 7969625"/>
              <a:gd name="csY78" fmla="*/ 188259 h 5620871"/>
              <a:gd name="csX79" fmla="*/ 7673788 w 7969625"/>
              <a:gd name="csY79" fmla="*/ 161365 h 5620871"/>
              <a:gd name="csX80" fmla="*/ 7799294 w 7969625"/>
              <a:gd name="csY80" fmla="*/ 80682 h 5620871"/>
              <a:gd name="csX81" fmla="*/ 7888941 w 7969625"/>
              <a:gd name="csY81" fmla="*/ 0 h 5620871"/>
              <a:gd name="csX82" fmla="*/ 7924800 w 7969625"/>
              <a:gd name="csY82" fmla="*/ 134471 h 5620871"/>
              <a:gd name="csX83" fmla="*/ 7933765 w 7969625"/>
              <a:gd name="csY83" fmla="*/ 224118 h 5620871"/>
              <a:gd name="csX84" fmla="*/ 7942729 w 7969625"/>
              <a:gd name="csY84" fmla="*/ 277906 h 5620871"/>
              <a:gd name="csX85" fmla="*/ 7951694 w 7969625"/>
              <a:gd name="csY85" fmla="*/ 349623 h 5620871"/>
              <a:gd name="csX86" fmla="*/ 7969623 w 7969625"/>
              <a:gd name="csY86" fmla="*/ 448235 h 56208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Lst>
            <a:rect l="l" t="t" r="r" b="b"/>
            <a:pathLst>
              <a:path w="7969625" h="5620871">
                <a:moveTo>
                  <a:pt x="0" y="3343835"/>
                </a:moveTo>
                <a:cubicBezTo>
                  <a:pt x="59765" y="3334870"/>
                  <a:pt x="118874" y="3318226"/>
                  <a:pt x="179294" y="3316941"/>
                </a:cubicBezTo>
                <a:cubicBezTo>
                  <a:pt x="538795" y="3309292"/>
                  <a:pt x="725956" y="3320347"/>
                  <a:pt x="1030941" y="3334871"/>
                </a:cubicBezTo>
                <a:lnTo>
                  <a:pt x="1111623" y="3343835"/>
                </a:lnTo>
                <a:cubicBezTo>
                  <a:pt x="1147444" y="3347246"/>
                  <a:pt x="1183578" y="3347711"/>
                  <a:pt x="1219200" y="3352800"/>
                </a:cubicBezTo>
                <a:cubicBezTo>
                  <a:pt x="1267356" y="3359679"/>
                  <a:pt x="1315149" y="3369141"/>
                  <a:pt x="1362635" y="3379694"/>
                </a:cubicBezTo>
                <a:cubicBezTo>
                  <a:pt x="1395895" y="3387085"/>
                  <a:pt x="1428487" y="3397228"/>
                  <a:pt x="1461247" y="3406588"/>
                </a:cubicBezTo>
                <a:cubicBezTo>
                  <a:pt x="1491245" y="3415159"/>
                  <a:pt x="1520408" y="3426855"/>
                  <a:pt x="1550894" y="3433482"/>
                </a:cubicBezTo>
                <a:cubicBezTo>
                  <a:pt x="1589301" y="3441831"/>
                  <a:pt x="1629028" y="3443063"/>
                  <a:pt x="1667435" y="3451412"/>
                </a:cubicBezTo>
                <a:cubicBezTo>
                  <a:pt x="1695820" y="3457583"/>
                  <a:pt x="1748782" y="3475539"/>
                  <a:pt x="1783976" y="3487271"/>
                </a:cubicBezTo>
                <a:cubicBezTo>
                  <a:pt x="1839176" y="3525910"/>
                  <a:pt x="1888994" y="3556430"/>
                  <a:pt x="1936376" y="3603812"/>
                </a:cubicBezTo>
                <a:cubicBezTo>
                  <a:pt x="1946941" y="3614377"/>
                  <a:pt x="1953706" y="3628193"/>
                  <a:pt x="1963271" y="3639671"/>
                </a:cubicBezTo>
                <a:cubicBezTo>
                  <a:pt x="2008464" y="3693902"/>
                  <a:pt x="2083543" y="3770099"/>
                  <a:pt x="2115671" y="3827929"/>
                </a:cubicBezTo>
                <a:lnTo>
                  <a:pt x="2205318" y="3989294"/>
                </a:lnTo>
                <a:cubicBezTo>
                  <a:pt x="2220259" y="4016188"/>
                  <a:pt x="2232498" y="4044772"/>
                  <a:pt x="2250141" y="4069976"/>
                </a:cubicBezTo>
                <a:cubicBezTo>
                  <a:pt x="2271059" y="4099858"/>
                  <a:pt x="2294400" y="4128183"/>
                  <a:pt x="2312894" y="4159623"/>
                </a:cubicBezTo>
                <a:cubicBezTo>
                  <a:pt x="2324433" y="4179239"/>
                  <a:pt x="2330251" y="4201713"/>
                  <a:pt x="2339788" y="4222376"/>
                </a:cubicBezTo>
                <a:cubicBezTo>
                  <a:pt x="2425386" y="4407841"/>
                  <a:pt x="2312115" y="4158068"/>
                  <a:pt x="2393576" y="4320988"/>
                </a:cubicBezTo>
                <a:cubicBezTo>
                  <a:pt x="2474442" y="4482717"/>
                  <a:pt x="2316268" y="4198469"/>
                  <a:pt x="2447365" y="4437529"/>
                </a:cubicBezTo>
                <a:cubicBezTo>
                  <a:pt x="2485326" y="4506752"/>
                  <a:pt x="2518019" y="4579475"/>
                  <a:pt x="2563906" y="4643718"/>
                </a:cubicBezTo>
                <a:cubicBezTo>
                  <a:pt x="2578847" y="4664636"/>
                  <a:pt x="2594764" y="4684889"/>
                  <a:pt x="2608729" y="4706471"/>
                </a:cubicBezTo>
                <a:cubicBezTo>
                  <a:pt x="2627661" y="4735729"/>
                  <a:pt x="2641609" y="4768239"/>
                  <a:pt x="2662518" y="4796118"/>
                </a:cubicBezTo>
                <a:cubicBezTo>
                  <a:pt x="2680447" y="4820024"/>
                  <a:pt x="2700932" y="4842211"/>
                  <a:pt x="2716306" y="4867835"/>
                </a:cubicBezTo>
                <a:cubicBezTo>
                  <a:pt x="2745879" y="4917124"/>
                  <a:pt x="2769073" y="4969989"/>
                  <a:pt x="2796988" y="5020235"/>
                </a:cubicBezTo>
                <a:cubicBezTo>
                  <a:pt x="2813912" y="5050698"/>
                  <a:pt x="2832306" y="5080331"/>
                  <a:pt x="2850776" y="5109882"/>
                </a:cubicBezTo>
                <a:cubicBezTo>
                  <a:pt x="2862197" y="5128155"/>
                  <a:pt x="2878632" y="5143664"/>
                  <a:pt x="2886635" y="5163671"/>
                </a:cubicBezTo>
                <a:cubicBezTo>
                  <a:pt x="2892612" y="5178612"/>
                  <a:pt x="2896406" y="5194624"/>
                  <a:pt x="2904565" y="5208494"/>
                </a:cubicBezTo>
                <a:cubicBezTo>
                  <a:pt x="2988128" y="5350551"/>
                  <a:pt x="2949190" y="5273950"/>
                  <a:pt x="3003176" y="5351929"/>
                </a:cubicBezTo>
                <a:cubicBezTo>
                  <a:pt x="3114119" y="5512178"/>
                  <a:pt x="3004409" y="5369236"/>
                  <a:pt x="3101788" y="5477435"/>
                </a:cubicBezTo>
                <a:cubicBezTo>
                  <a:pt x="3114588" y="5491657"/>
                  <a:pt x="3124117" y="5508729"/>
                  <a:pt x="3137647" y="5522259"/>
                </a:cubicBezTo>
                <a:cubicBezTo>
                  <a:pt x="3148212" y="5532824"/>
                  <a:pt x="3161348" y="5540469"/>
                  <a:pt x="3173506" y="5549153"/>
                </a:cubicBezTo>
                <a:cubicBezTo>
                  <a:pt x="3200562" y="5568478"/>
                  <a:pt x="3221494" y="5580353"/>
                  <a:pt x="3254188" y="5593976"/>
                </a:cubicBezTo>
                <a:cubicBezTo>
                  <a:pt x="3286929" y="5607618"/>
                  <a:pt x="3310982" y="5612658"/>
                  <a:pt x="3343835" y="5620871"/>
                </a:cubicBezTo>
                <a:cubicBezTo>
                  <a:pt x="3397623" y="5617883"/>
                  <a:pt x="3452062" y="5620762"/>
                  <a:pt x="3505200" y="5611906"/>
                </a:cubicBezTo>
                <a:cubicBezTo>
                  <a:pt x="3524973" y="5608611"/>
                  <a:pt x="3542426" y="5596304"/>
                  <a:pt x="3558988" y="5585012"/>
                </a:cubicBezTo>
                <a:cubicBezTo>
                  <a:pt x="3608367" y="5551344"/>
                  <a:pt x="3662442" y="5521858"/>
                  <a:pt x="3702423" y="5477435"/>
                </a:cubicBezTo>
                <a:cubicBezTo>
                  <a:pt x="3729317" y="5447553"/>
                  <a:pt x="3760051" y="5420723"/>
                  <a:pt x="3783106" y="5387788"/>
                </a:cubicBezTo>
                <a:cubicBezTo>
                  <a:pt x="3822006" y="5332216"/>
                  <a:pt x="3842166" y="5248958"/>
                  <a:pt x="3872753" y="5190565"/>
                </a:cubicBezTo>
                <a:cubicBezTo>
                  <a:pt x="3887751" y="5161932"/>
                  <a:pt x="3911739" y="5138616"/>
                  <a:pt x="3926541" y="5109882"/>
                </a:cubicBezTo>
                <a:cubicBezTo>
                  <a:pt x="3962670" y="5039749"/>
                  <a:pt x="3986840" y="4963693"/>
                  <a:pt x="4025153" y="4894729"/>
                </a:cubicBezTo>
                <a:cubicBezTo>
                  <a:pt x="4055035" y="4840941"/>
                  <a:pt x="4079036" y="4783435"/>
                  <a:pt x="4114800" y="4733365"/>
                </a:cubicBezTo>
                <a:cubicBezTo>
                  <a:pt x="4129741" y="4712447"/>
                  <a:pt x="4146398" y="4692654"/>
                  <a:pt x="4159623" y="4670612"/>
                </a:cubicBezTo>
                <a:cubicBezTo>
                  <a:pt x="4173374" y="4647693"/>
                  <a:pt x="4180962" y="4621334"/>
                  <a:pt x="4195482" y="4598894"/>
                </a:cubicBezTo>
                <a:cubicBezTo>
                  <a:pt x="4213991" y="4570289"/>
                  <a:pt x="4239336" y="4546561"/>
                  <a:pt x="4258235" y="4518212"/>
                </a:cubicBezTo>
                <a:cubicBezTo>
                  <a:pt x="4275301" y="4492613"/>
                  <a:pt x="4285014" y="4462448"/>
                  <a:pt x="4303059" y="4437529"/>
                </a:cubicBezTo>
                <a:cubicBezTo>
                  <a:pt x="4347948" y="4375539"/>
                  <a:pt x="4398448" y="4317812"/>
                  <a:pt x="4446494" y="4258235"/>
                </a:cubicBezTo>
                <a:cubicBezTo>
                  <a:pt x="4617901" y="4045689"/>
                  <a:pt x="4434620" y="4283313"/>
                  <a:pt x="4697506" y="3926541"/>
                </a:cubicBezTo>
                <a:cubicBezTo>
                  <a:pt x="4724095" y="3890456"/>
                  <a:pt x="4753325" y="3856260"/>
                  <a:pt x="4778188" y="3818965"/>
                </a:cubicBezTo>
                <a:cubicBezTo>
                  <a:pt x="4796117" y="3792071"/>
                  <a:pt x="4812418" y="3764016"/>
                  <a:pt x="4831976" y="3738282"/>
                </a:cubicBezTo>
                <a:cubicBezTo>
                  <a:pt x="4869252" y="3689235"/>
                  <a:pt x="4909720" y="3642698"/>
                  <a:pt x="4948518" y="3594847"/>
                </a:cubicBezTo>
                <a:cubicBezTo>
                  <a:pt x="4999367" y="3532134"/>
                  <a:pt x="5045531" y="3465332"/>
                  <a:pt x="5100918" y="3406588"/>
                </a:cubicBezTo>
                <a:cubicBezTo>
                  <a:pt x="5199530" y="3302000"/>
                  <a:pt x="5306432" y="3204649"/>
                  <a:pt x="5396753" y="3092823"/>
                </a:cubicBezTo>
                <a:cubicBezTo>
                  <a:pt x="5444523" y="3033679"/>
                  <a:pt x="5634008" y="2792816"/>
                  <a:pt x="5710518" y="2716306"/>
                </a:cubicBezTo>
                <a:cubicBezTo>
                  <a:pt x="5773564" y="2653260"/>
                  <a:pt x="5944160" y="2484763"/>
                  <a:pt x="5988423" y="2429435"/>
                </a:cubicBezTo>
                <a:cubicBezTo>
                  <a:pt x="6036235" y="2369670"/>
                  <a:pt x="6079404" y="2305875"/>
                  <a:pt x="6131859" y="2250141"/>
                </a:cubicBezTo>
                <a:cubicBezTo>
                  <a:pt x="6321726" y="2048407"/>
                  <a:pt x="6470136" y="1903694"/>
                  <a:pt x="6633882" y="1685365"/>
                </a:cubicBezTo>
                <a:cubicBezTo>
                  <a:pt x="6696635" y="1601694"/>
                  <a:pt x="6754076" y="1513762"/>
                  <a:pt x="6822141" y="1434353"/>
                </a:cubicBezTo>
                <a:cubicBezTo>
                  <a:pt x="6858000" y="1392518"/>
                  <a:pt x="6894826" y="1351492"/>
                  <a:pt x="6929718" y="1308847"/>
                </a:cubicBezTo>
                <a:cubicBezTo>
                  <a:pt x="6975525" y="1252861"/>
                  <a:pt x="7016130" y="1192584"/>
                  <a:pt x="7064188" y="1138518"/>
                </a:cubicBezTo>
                <a:cubicBezTo>
                  <a:pt x="7363346" y="801964"/>
                  <a:pt x="7116270" y="1091428"/>
                  <a:pt x="7252447" y="914400"/>
                </a:cubicBezTo>
                <a:cubicBezTo>
                  <a:pt x="7328197" y="815926"/>
                  <a:pt x="7337363" y="838618"/>
                  <a:pt x="7431741" y="681318"/>
                </a:cubicBezTo>
                <a:cubicBezTo>
                  <a:pt x="7491030" y="582501"/>
                  <a:pt x="7418989" y="699086"/>
                  <a:pt x="7512423" y="564776"/>
                </a:cubicBezTo>
                <a:cubicBezTo>
                  <a:pt x="7543187" y="520553"/>
                  <a:pt x="7571723" y="474816"/>
                  <a:pt x="7602071" y="430306"/>
                </a:cubicBezTo>
                <a:cubicBezTo>
                  <a:pt x="7616552" y="409067"/>
                  <a:pt x="7632262" y="388688"/>
                  <a:pt x="7646894" y="367553"/>
                </a:cubicBezTo>
                <a:cubicBezTo>
                  <a:pt x="7659160" y="349836"/>
                  <a:pt x="7670800" y="331694"/>
                  <a:pt x="7682753" y="313765"/>
                </a:cubicBezTo>
                <a:cubicBezTo>
                  <a:pt x="7688729" y="304800"/>
                  <a:pt x="7694218" y="295490"/>
                  <a:pt x="7700682" y="286871"/>
                </a:cubicBezTo>
                <a:cubicBezTo>
                  <a:pt x="7709647" y="274918"/>
                  <a:pt x="7719657" y="263682"/>
                  <a:pt x="7727576" y="251012"/>
                </a:cubicBezTo>
                <a:cubicBezTo>
                  <a:pt x="7734659" y="239679"/>
                  <a:pt x="7737301" y="225702"/>
                  <a:pt x="7745506" y="215153"/>
                </a:cubicBezTo>
                <a:cubicBezTo>
                  <a:pt x="7867887" y="57804"/>
                  <a:pt x="7742945" y="241402"/>
                  <a:pt x="7808259" y="143435"/>
                </a:cubicBezTo>
                <a:cubicBezTo>
                  <a:pt x="7831583" y="73457"/>
                  <a:pt x="7793370" y="174739"/>
                  <a:pt x="7862047" y="71718"/>
                </a:cubicBezTo>
                <a:cubicBezTo>
                  <a:pt x="7868023" y="62753"/>
                  <a:pt x="7875158" y="54460"/>
                  <a:pt x="7879976" y="44823"/>
                </a:cubicBezTo>
                <a:cubicBezTo>
                  <a:pt x="7884202" y="36371"/>
                  <a:pt x="7897906" y="20917"/>
                  <a:pt x="7888941" y="17929"/>
                </a:cubicBezTo>
                <a:cubicBezTo>
                  <a:pt x="7880387" y="15078"/>
                  <a:pt x="7834419" y="49085"/>
                  <a:pt x="7826188" y="53788"/>
                </a:cubicBezTo>
                <a:cubicBezTo>
                  <a:pt x="7814585" y="60418"/>
                  <a:pt x="7801932" y="65088"/>
                  <a:pt x="7790329" y="71718"/>
                </a:cubicBezTo>
                <a:cubicBezTo>
                  <a:pt x="7780974" y="77063"/>
                  <a:pt x="7772674" y="84104"/>
                  <a:pt x="7763435" y="89647"/>
                </a:cubicBezTo>
                <a:cubicBezTo>
                  <a:pt x="7742776" y="102042"/>
                  <a:pt x="7721007" y="112572"/>
                  <a:pt x="7700682" y="125506"/>
                </a:cubicBezTo>
                <a:cubicBezTo>
                  <a:pt x="7688077" y="133528"/>
                  <a:pt x="7677493" y="144481"/>
                  <a:pt x="7664823" y="152400"/>
                </a:cubicBezTo>
                <a:cubicBezTo>
                  <a:pt x="7653491" y="159483"/>
                  <a:pt x="7640568" y="163699"/>
                  <a:pt x="7628965" y="170329"/>
                </a:cubicBezTo>
                <a:cubicBezTo>
                  <a:pt x="7619610" y="175675"/>
                  <a:pt x="7591506" y="190372"/>
                  <a:pt x="7602071" y="188259"/>
                </a:cubicBezTo>
                <a:cubicBezTo>
                  <a:pt x="7627107" y="183252"/>
                  <a:pt x="7651374" y="173591"/>
                  <a:pt x="7673788" y="161365"/>
                </a:cubicBezTo>
                <a:cubicBezTo>
                  <a:pt x="7717449" y="137549"/>
                  <a:pt x="7767455" y="118889"/>
                  <a:pt x="7799294" y="80682"/>
                </a:cubicBezTo>
                <a:cubicBezTo>
                  <a:pt x="7855273" y="13509"/>
                  <a:pt x="7824105" y="38902"/>
                  <a:pt x="7888941" y="0"/>
                </a:cubicBezTo>
                <a:cubicBezTo>
                  <a:pt x="7901683" y="42474"/>
                  <a:pt x="7918767" y="89222"/>
                  <a:pt x="7924800" y="134471"/>
                </a:cubicBezTo>
                <a:cubicBezTo>
                  <a:pt x="7928769" y="164239"/>
                  <a:pt x="7930040" y="194319"/>
                  <a:pt x="7933765" y="224118"/>
                </a:cubicBezTo>
                <a:cubicBezTo>
                  <a:pt x="7936019" y="242154"/>
                  <a:pt x="7940158" y="259912"/>
                  <a:pt x="7942729" y="277906"/>
                </a:cubicBezTo>
                <a:cubicBezTo>
                  <a:pt x="7946136" y="301756"/>
                  <a:pt x="7947733" y="325859"/>
                  <a:pt x="7951694" y="349623"/>
                </a:cubicBezTo>
                <a:cubicBezTo>
                  <a:pt x="7970209" y="460714"/>
                  <a:pt x="7969623" y="406981"/>
                  <a:pt x="7969623" y="448235"/>
                </a:cubicBezTo>
              </a:path>
            </a:pathLst>
          </a:custGeom>
          <a:ln w="53975"/>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5056DAF5-494C-CD80-7530-41226C27FCC4}"/>
              </a:ext>
            </a:extLst>
          </p:cNvPr>
          <p:cNvSpPr txBox="1"/>
          <p:nvPr/>
        </p:nvSpPr>
        <p:spPr>
          <a:xfrm>
            <a:off x="4442013" y="5932420"/>
            <a:ext cx="1730187" cy="461665"/>
          </a:xfrm>
          <a:prstGeom prst="rect">
            <a:avLst/>
          </a:prstGeom>
          <a:solidFill>
            <a:schemeClr val="tx1"/>
          </a:solidFill>
        </p:spPr>
        <p:txBody>
          <a:bodyPr wrap="square" rtlCol="0">
            <a:spAutoFit/>
          </a:bodyPr>
          <a:lstStyle/>
          <a:p>
            <a:r>
              <a:rPr lang="en-US" sz="2400" dirty="0">
                <a:solidFill>
                  <a:schemeClr val="bg1"/>
                </a:solidFill>
              </a:rPr>
              <a:t>Middle Ages</a:t>
            </a:r>
            <a:endParaRPr lang="en-US" sz="1100" dirty="0">
              <a:solidFill>
                <a:schemeClr val="bg1"/>
              </a:solidFill>
            </a:endParaRPr>
          </a:p>
        </p:txBody>
      </p:sp>
      <p:sp>
        <p:nvSpPr>
          <p:cNvPr id="18" name="TextBox 17">
            <a:extLst>
              <a:ext uri="{FF2B5EF4-FFF2-40B4-BE49-F238E27FC236}">
                <a16:creationId xmlns:a16="http://schemas.microsoft.com/office/drawing/2014/main" id="{4758D941-C2ED-F7F6-E2F5-118F034B2F89}"/>
              </a:ext>
            </a:extLst>
          </p:cNvPr>
          <p:cNvSpPr txBox="1"/>
          <p:nvPr/>
        </p:nvSpPr>
        <p:spPr>
          <a:xfrm>
            <a:off x="6434419" y="5932420"/>
            <a:ext cx="1730187" cy="461665"/>
          </a:xfrm>
          <a:prstGeom prst="rect">
            <a:avLst/>
          </a:prstGeom>
          <a:solidFill>
            <a:schemeClr val="tx1"/>
          </a:solidFill>
        </p:spPr>
        <p:txBody>
          <a:bodyPr wrap="square" rtlCol="0">
            <a:spAutoFit/>
          </a:bodyPr>
          <a:lstStyle/>
          <a:p>
            <a:r>
              <a:rPr lang="en-US" sz="2400" dirty="0">
                <a:solidFill>
                  <a:schemeClr val="bg1"/>
                </a:solidFill>
              </a:rPr>
              <a:t>“Dark Ages”</a:t>
            </a:r>
            <a:endParaRPr lang="en-US" sz="1100" dirty="0">
              <a:solidFill>
                <a:schemeClr val="bg1"/>
              </a:solidFill>
            </a:endParaRPr>
          </a:p>
        </p:txBody>
      </p:sp>
      <p:sp>
        <p:nvSpPr>
          <p:cNvPr id="20" name="TextBox 19">
            <a:extLst>
              <a:ext uri="{FF2B5EF4-FFF2-40B4-BE49-F238E27FC236}">
                <a16:creationId xmlns:a16="http://schemas.microsoft.com/office/drawing/2014/main" id="{56D6B7C2-9A8A-5EA6-FD26-E9BBB0A019A2}"/>
              </a:ext>
            </a:extLst>
          </p:cNvPr>
          <p:cNvSpPr txBox="1"/>
          <p:nvPr/>
        </p:nvSpPr>
        <p:spPr>
          <a:xfrm>
            <a:off x="3169024" y="5228708"/>
            <a:ext cx="1371600" cy="461665"/>
          </a:xfrm>
          <a:prstGeom prst="rect">
            <a:avLst/>
          </a:prstGeom>
          <a:solidFill>
            <a:schemeClr val="tx1"/>
          </a:solidFill>
        </p:spPr>
        <p:txBody>
          <a:bodyPr wrap="square" rtlCol="0">
            <a:spAutoFit/>
          </a:bodyPr>
          <a:lstStyle/>
          <a:p>
            <a:r>
              <a:rPr lang="en-US" sz="2400" dirty="0">
                <a:solidFill>
                  <a:schemeClr val="bg1"/>
                </a:solidFill>
              </a:rPr>
              <a:t>500-1500</a:t>
            </a:r>
            <a:endParaRPr lang="en-US" sz="1100" dirty="0">
              <a:solidFill>
                <a:schemeClr val="bg1"/>
              </a:solidFill>
            </a:endParaRPr>
          </a:p>
        </p:txBody>
      </p:sp>
    </p:spTree>
    <p:extLst>
      <p:ext uri="{BB962C8B-B14F-4D97-AF65-F5344CB8AC3E}">
        <p14:creationId xmlns:p14="http://schemas.microsoft.com/office/powerpoint/2010/main" val="4226949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3AF1-8E68-6AA0-29AF-819AB5E5E3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F5CA40F-F45D-B50C-C3F0-6D8222BCE12F}"/>
              </a:ext>
            </a:extLst>
          </p:cNvPr>
          <p:cNvSpPr txBox="1"/>
          <p:nvPr/>
        </p:nvSpPr>
        <p:spPr>
          <a:xfrm>
            <a:off x="609600" y="300141"/>
            <a:ext cx="7086600" cy="1323439"/>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What do you think of when you hear</a:t>
            </a:r>
            <a:endParaRPr lang="en-US" dirty="0">
              <a:solidFill>
                <a:schemeClr val="bg1"/>
              </a:solidFill>
              <a:latin typeface="Bookman Old Style" panose="02050604050505020204" pitchFamily="18" charset="0"/>
            </a:endParaRPr>
          </a:p>
        </p:txBody>
      </p:sp>
      <p:sp>
        <p:nvSpPr>
          <p:cNvPr id="8" name="TextBox 7">
            <a:extLst>
              <a:ext uri="{FF2B5EF4-FFF2-40B4-BE49-F238E27FC236}">
                <a16:creationId xmlns:a16="http://schemas.microsoft.com/office/drawing/2014/main" id="{60F6DB19-DE9F-91A7-4D47-2A3659DC5DF7}"/>
              </a:ext>
            </a:extLst>
          </p:cNvPr>
          <p:cNvSpPr txBox="1"/>
          <p:nvPr/>
        </p:nvSpPr>
        <p:spPr>
          <a:xfrm>
            <a:off x="457200" y="5189553"/>
            <a:ext cx="5369611" cy="584775"/>
          </a:xfrm>
          <a:prstGeom prst="rect">
            <a:avLst/>
          </a:prstGeom>
          <a:noFill/>
        </p:spPr>
        <p:txBody>
          <a:bodyPr wrap="none" rtlCol="0">
            <a:spAutoFit/>
          </a:bodyPr>
          <a:lstStyle/>
          <a:p>
            <a:r>
              <a:rPr lang="en-US" sz="3200" b="1" dirty="0">
                <a:hlinkClick r:id="rId2"/>
              </a:rPr>
              <a:t>PollEv.com​/damianfleming138</a:t>
            </a:r>
            <a:endParaRPr lang="en-US" sz="3200" dirty="0"/>
          </a:p>
        </p:txBody>
      </p:sp>
      <p:pic>
        <p:nvPicPr>
          <p:cNvPr id="10" name="Picture 9">
            <a:extLst>
              <a:ext uri="{FF2B5EF4-FFF2-40B4-BE49-F238E27FC236}">
                <a16:creationId xmlns:a16="http://schemas.microsoft.com/office/drawing/2014/main" id="{4601B117-5C80-1B05-5019-8BD1922085BC}"/>
              </a:ext>
            </a:extLst>
          </p:cNvPr>
          <p:cNvPicPr>
            <a:picLocks noChangeAspect="1"/>
          </p:cNvPicPr>
          <p:nvPr/>
        </p:nvPicPr>
        <p:blipFill>
          <a:blip r:embed="rId3"/>
          <a:srcRect l="22595" t="11369" r="21794" b="18185"/>
          <a:stretch>
            <a:fillRect/>
          </a:stretch>
        </p:blipFill>
        <p:spPr>
          <a:xfrm>
            <a:off x="6781800" y="4793889"/>
            <a:ext cx="1783729" cy="1703115"/>
          </a:xfrm>
          <a:prstGeom prst="rect">
            <a:avLst/>
          </a:prstGeom>
        </p:spPr>
      </p:pic>
      <p:sp>
        <p:nvSpPr>
          <p:cNvPr id="2" name="TextBox 1">
            <a:extLst>
              <a:ext uri="{FF2B5EF4-FFF2-40B4-BE49-F238E27FC236}">
                <a16:creationId xmlns:a16="http://schemas.microsoft.com/office/drawing/2014/main" id="{1113D585-06E3-042C-BE4D-999AAA6F65BA}"/>
              </a:ext>
            </a:extLst>
          </p:cNvPr>
          <p:cNvSpPr txBox="1"/>
          <p:nvPr/>
        </p:nvSpPr>
        <p:spPr>
          <a:xfrm>
            <a:off x="2971800" y="3268320"/>
            <a:ext cx="6096000" cy="1200329"/>
          </a:xfrm>
          <a:prstGeom prst="rect">
            <a:avLst/>
          </a:prstGeom>
          <a:solidFill>
            <a:schemeClr val="tx1"/>
          </a:solidFill>
        </p:spPr>
        <p:txBody>
          <a:bodyPr wrap="square" rtlCol="0">
            <a:spAutoFit/>
          </a:bodyPr>
          <a:lstStyle/>
          <a:p>
            <a:r>
              <a:rPr lang="en-US" sz="7200" dirty="0">
                <a:solidFill>
                  <a:schemeClr val="bg1"/>
                </a:solidFill>
                <a:latin typeface="Bookman Old Style" panose="02050604050505020204" pitchFamily="18" charset="0"/>
              </a:rPr>
              <a:t>Middle Ages</a:t>
            </a:r>
            <a:endParaRPr lang="en-US" sz="4000" dirty="0">
              <a:solidFill>
                <a:schemeClr val="bg1"/>
              </a:solidFill>
              <a:latin typeface="Bookman Old Style" panose="02050604050505020204" pitchFamily="18" charset="0"/>
            </a:endParaRPr>
          </a:p>
        </p:txBody>
      </p:sp>
      <p:sp>
        <p:nvSpPr>
          <p:cNvPr id="3" name="TextBox 2">
            <a:extLst>
              <a:ext uri="{FF2B5EF4-FFF2-40B4-BE49-F238E27FC236}">
                <a16:creationId xmlns:a16="http://schemas.microsoft.com/office/drawing/2014/main" id="{AE615612-5EAA-A6FB-F300-5E45CF4B834E}"/>
              </a:ext>
            </a:extLst>
          </p:cNvPr>
          <p:cNvSpPr txBox="1"/>
          <p:nvPr/>
        </p:nvSpPr>
        <p:spPr>
          <a:xfrm>
            <a:off x="3581400" y="1144154"/>
            <a:ext cx="4114800" cy="1200329"/>
          </a:xfrm>
          <a:prstGeom prst="rect">
            <a:avLst/>
          </a:prstGeom>
          <a:solidFill>
            <a:schemeClr val="tx1"/>
          </a:solidFill>
        </p:spPr>
        <p:txBody>
          <a:bodyPr wrap="square" rtlCol="0">
            <a:spAutoFit/>
          </a:bodyPr>
          <a:lstStyle/>
          <a:p>
            <a:r>
              <a:rPr lang="en-US" sz="7200" dirty="0">
                <a:solidFill>
                  <a:schemeClr val="bg1"/>
                </a:solidFill>
                <a:latin typeface="Bookman Old Style" panose="02050604050505020204" pitchFamily="18" charset="0"/>
              </a:rPr>
              <a:t>Medieval</a:t>
            </a:r>
            <a:endParaRPr lang="en-US" sz="4000"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E84DAE35-C35F-CCC8-9C9C-56DE7134A0DA}"/>
              </a:ext>
            </a:extLst>
          </p:cNvPr>
          <p:cNvSpPr txBox="1"/>
          <p:nvPr/>
        </p:nvSpPr>
        <p:spPr>
          <a:xfrm>
            <a:off x="5067300" y="2447976"/>
            <a:ext cx="1143000" cy="707886"/>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or</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413762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9C41F1-630F-C4C3-EE20-CACC2FF12037}"/>
              </a:ext>
            </a:extLst>
          </p:cNvPr>
          <p:cNvSpPr txBox="1"/>
          <p:nvPr/>
        </p:nvSpPr>
        <p:spPr>
          <a:xfrm>
            <a:off x="609600" y="300141"/>
            <a:ext cx="7239000" cy="707886"/>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24941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3BBB2-16CD-B806-2902-45162681A96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E2FF5AC-2F1F-857D-2A32-73221AF60E06}"/>
              </a:ext>
            </a:extLst>
          </p:cNvPr>
          <p:cNvSpPr txBox="1"/>
          <p:nvPr/>
        </p:nvSpPr>
        <p:spPr>
          <a:xfrm>
            <a:off x="762000" y="2438400"/>
            <a:ext cx="7620000" cy="707886"/>
          </a:xfrm>
          <a:prstGeom prst="rect">
            <a:avLst/>
          </a:prstGeom>
          <a:solidFill>
            <a:schemeClr val="tx1"/>
          </a:solidFill>
        </p:spPr>
        <p:txBody>
          <a:bodyPr wrap="square" rtlCol="0">
            <a:spAutoFit/>
          </a:bodyPr>
          <a:lstStyle/>
          <a:p>
            <a:r>
              <a:rPr lang="en-US" sz="4000" dirty="0">
                <a:solidFill>
                  <a:schemeClr val="bg1"/>
                </a:solidFill>
                <a:latin typeface="Bookman Old Style" panose="02050604050505020204" pitchFamily="18" charset="0"/>
              </a:rPr>
              <a:t>Name some medieval movies</a:t>
            </a:r>
            <a:endParaRPr lang="en-US" dirty="0">
              <a:solidFill>
                <a:schemeClr val="bg1"/>
              </a:solidFill>
              <a:latin typeface="Bookman Old Style" panose="02050604050505020204" pitchFamily="18" charset="0"/>
            </a:endParaRPr>
          </a:p>
        </p:txBody>
      </p:sp>
      <p:sp>
        <p:nvSpPr>
          <p:cNvPr id="8" name="TextBox 7">
            <a:extLst>
              <a:ext uri="{FF2B5EF4-FFF2-40B4-BE49-F238E27FC236}">
                <a16:creationId xmlns:a16="http://schemas.microsoft.com/office/drawing/2014/main" id="{364C996D-1FEB-EA9E-E6D3-D8F18422A6E7}"/>
              </a:ext>
            </a:extLst>
          </p:cNvPr>
          <p:cNvSpPr txBox="1"/>
          <p:nvPr/>
        </p:nvSpPr>
        <p:spPr>
          <a:xfrm>
            <a:off x="457200" y="5189553"/>
            <a:ext cx="5369611" cy="584775"/>
          </a:xfrm>
          <a:prstGeom prst="rect">
            <a:avLst/>
          </a:prstGeom>
          <a:noFill/>
        </p:spPr>
        <p:txBody>
          <a:bodyPr wrap="none" rtlCol="0">
            <a:spAutoFit/>
          </a:bodyPr>
          <a:lstStyle/>
          <a:p>
            <a:r>
              <a:rPr lang="en-US" sz="3200" b="1" dirty="0">
                <a:hlinkClick r:id="rId2"/>
              </a:rPr>
              <a:t>PollEv.com​/damianfleming138</a:t>
            </a:r>
            <a:endParaRPr lang="en-US" sz="3200" dirty="0"/>
          </a:p>
        </p:txBody>
      </p:sp>
      <p:pic>
        <p:nvPicPr>
          <p:cNvPr id="10" name="Picture 9">
            <a:extLst>
              <a:ext uri="{FF2B5EF4-FFF2-40B4-BE49-F238E27FC236}">
                <a16:creationId xmlns:a16="http://schemas.microsoft.com/office/drawing/2014/main" id="{8830C398-02D4-C43E-FEE8-A1B746E9F0C7}"/>
              </a:ext>
            </a:extLst>
          </p:cNvPr>
          <p:cNvPicPr>
            <a:picLocks noChangeAspect="1"/>
          </p:cNvPicPr>
          <p:nvPr/>
        </p:nvPicPr>
        <p:blipFill>
          <a:blip r:embed="rId3"/>
          <a:srcRect l="22595" t="11369" r="21794" b="18185"/>
          <a:stretch>
            <a:fillRect/>
          </a:stretch>
        </p:blipFill>
        <p:spPr>
          <a:xfrm>
            <a:off x="6781800" y="4793889"/>
            <a:ext cx="1783729" cy="1703115"/>
          </a:xfrm>
          <a:prstGeom prst="rect">
            <a:avLst/>
          </a:prstGeom>
        </p:spPr>
      </p:pic>
    </p:spTree>
    <p:extLst>
      <p:ext uri="{BB962C8B-B14F-4D97-AF65-F5344CB8AC3E}">
        <p14:creationId xmlns:p14="http://schemas.microsoft.com/office/powerpoint/2010/main" val="1232618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92C1F-9F41-E515-939A-4A0B027726F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F27A707-030F-59D8-A78C-95307FC74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2909" y="5376042"/>
            <a:ext cx="1111946" cy="1481957"/>
          </a:xfrm>
          <a:prstGeom prst="rect">
            <a:avLst/>
          </a:prstGeom>
        </p:spPr>
      </p:pic>
      <p:pic>
        <p:nvPicPr>
          <p:cNvPr id="8" name="Picture 7">
            <a:extLst>
              <a:ext uri="{FF2B5EF4-FFF2-40B4-BE49-F238E27FC236}">
                <a16:creationId xmlns:a16="http://schemas.microsoft.com/office/drawing/2014/main" id="{76AED939-1348-8DC4-08FB-9C5C22FB79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5766" y="5059029"/>
            <a:ext cx="1111468" cy="1481957"/>
          </a:xfrm>
          <a:prstGeom prst="rect">
            <a:avLst/>
          </a:prstGeom>
        </p:spPr>
      </p:pic>
      <p:pic>
        <p:nvPicPr>
          <p:cNvPr id="10" name="Picture 9">
            <a:extLst>
              <a:ext uri="{FF2B5EF4-FFF2-40B4-BE49-F238E27FC236}">
                <a16:creationId xmlns:a16="http://schemas.microsoft.com/office/drawing/2014/main" id="{50B888B2-31E6-0443-87DF-E1998D4B0D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4578" y="5263098"/>
            <a:ext cx="1111468" cy="1481957"/>
          </a:xfrm>
          <a:prstGeom prst="rect">
            <a:avLst/>
          </a:prstGeom>
        </p:spPr>
      </p:pic>
      <p:pic>
        <p:nvPicPr>
          <p:cNvPr id="12" name="Picture 11">
            <a:extLst>
              <a:ext uri="{FF2B5EF4-FFF2-40B4-BE49-F238E27FC236}">
                <a16:creationId xmlns:a16="http://schemas.microsoft.com/office/drawing/2014/main" id="{A5C012CA-97EC-82AF-D347-C383E01C22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9813" y="2825251"/>
            <a:ext cx="1111468" cy="1481957"/>
          </a:xfrm>
          <a:prstGeom prst="rect">
            <a:avLst/>
          </a:prstGeom>
        </p:spPr>
      </p:pic>
      <p:pic>
        <p:nvPicPr>
          <p:cNvPr id="14" name="Picture 13">
            <a:extLst>
              <a:ext uri="{FF2B5EF4-FFF2-40B4-BE49-F238E27FC236}">
                <a16:creationId xmlns:a16="http://schemas.microsoft.com/office/drawing/2014/main" id="{CFB2E6DC-7612-A20E-DA8B-F3695E7A7C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14051" y="2710484"/>
            <a:ext cx="1111468" cy="1481957"/>
          </a:xfrm>
          <a:prstGeom prst="rect">
            <a:avLst/>
          </a:prstGeom>
        </p:spPr>
      </p:pic>
      <p:pic>
        <p:nvPicPr>
          <p:cNvPr id="16" name="Picture 15">
            <a:extLst>
              <a:ext uri="{FF2B5EF4-FFF2-40B4-BE49-F238E27FC236}">
                <a16:creationId xmlns:a16="http://schemas.microsoft.com/office/drawing/2014/main" id="{F07CD0E4-1E0D-1925-E0A3-4D79DC6303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1632" y="4684758"/>
            <a:ext cx="1111468" cy="1481957"/>
          </a:xfrm>
          <a:prstGeom prst="rect">
            <a:avLst/>
          </a:prstGeom>
        </p:spPr>
      </p:pic>
      <p:pic>
        <p:nvPicPr>
          <p:cNvPr id="18" name="Picture 17">
            <a:extLst>
              <a:ext uri="{FF2B5EF4-FFF2-40B4-BE49-F238E27FC236}">
                <a16:creationId xmlns:a16="http://schemas.microsoft.com/office/drawing/2014/main" id="{244A94A8-BBF0-FA0E-C418-993A30B1BF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8056" y="3311927"/>
            <a:ext cx="1975943" cy="1481957"/>
          </a:xfrm>
          <a:prstGeom prst="rect">
            <a:avLst/>
          </a:prstGeom>
        </p:spPr>
      </p:pic>
      <p:pic>
        <p:nvPicPr>
          <p:cNvPr id="20" name="Picture 19">
            <a:extLst>
              <a:ext uri="{FF2B5EF4-FFF2-40B4-BE49-F238E27FC236}">
                <a16:creationId xmlns:a16="http://schemas.microsoft.com/office/drawing/2014/main" id="{38D6B2BF-52DF-AB9A-5801-577BB9A347B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56772" y="4009687"/>
            <a:ext cx="1111468" cy="1481957"/>
          </a:xfrm>
          <a:prstGeom prst="rect">
            <a:avLst/>
          </a:prstGeom>
        </p:spPr>
      </p:pic>
      <p:pic>
        <p:nvPicPr>
          <p:cNvPr id="26" name="Picture 25">
            <a:extLst>
              <a:ext uri="{FF2B5EF4-FFF2-40B4-BE49-F238E27FC236}">
                <a16:creationId xmlns:a16="http://schemas.microsoft.com/office/drawing/2014/main" id="{FB69A891-BDC5-E71E-FEDF-3F74A52FF9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57469" y="4453942"/>
            <a:ext cx="1656374" cy="2208498"/>
          </a:xfrm>
          <a:prstGeom prst="rect">
            <a:avLst/>
          </a:prstGeom>
        </p:spPr>
      </p:pic>
      <p:pic>
        <p:nvPicPr>
          <p:cNvPr id="28" name="Picture 27">
            <a:extLst>
              <a:ext uri="{FF2B5EF4-FFF2-40B4-BE49-F238E27FC236}">
                <a16:creationId xmlns:a16="http://schemas.microsoft.com/office/drawing/2014/main" id="{F3B5061E-2999-6E2C-DFA5-5133711C070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18167" y="4806969"/>
            <a:ext cx="1489559" cy="1986078"/>
          </a:xfrm>
          <a:prstGeom prst="rect">
            <a:avLst/>
          </a:prstGeom>
        </p:spPr>
      </p:pic>
      <p:pic>
        <p:nvPicPr>
          <p:cNvPr id="30" name="Picture 29">
            <a:extLst>
              <a:ext uri="{FF2B5EF4-FFF2-40B4-BE49-F238E27FC236}">
                <a16:creationId xmlns:a16="http://schemas.microsoft.com/office/drawing/2014/main" id="{B16E6345-35F7-303D-6CC9-6A809F396A9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8779" y="421870"/>
            <a:ext cx="1421419" cy="1895225"/>
          </a:xfrm>
          <a:prstGeom prst="rect">
            <a:avLst/>
          </a:prstGeom>
        </p:spPr>
      </p:pic>
      <p:pic>
        <p:nvPicPr>
          <p:cNvPr id="32" name="Picture 31">
            <a:extLst>
              <a:ext uri="{FF2B5EF4-FFF2-40B4-BE49-F238E27FC236}">
                <a16:creationId xmlns:a16="http://schemas.microsoft.com/office/drawing/2014/main" id="{0F026CA1-7BB4-5640-1A40-938AC251463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52730" y="293312"/>
            <a:ext cx="1111468" cy="1481957"/>
          </a:xfrm>
          <a:prstGeom prst="rect">
            <a:avLst/>
          </a:prstGeom>
        </p:spPr>
      </p:pic>
      <p:pic>
        <p:nvPicPr>
          <p:cNvPr id="36" name="Picture 35">
            <a:extLst>
              <a:ext uri="{FF2B5EF4-FFF2-40B4-BE49-F238E27FC236}">
                <a16:creationId xmlns:a16="http://schemas.microsoft.com/office/drawing/2014/main" id="{DF024268-D1DE-5202-F41C-9FB7B7A2EAA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43599" y="5162362"/>
            <a:ext cx="964497" cy="1285996"/>
          </a:xfrm>
          <a:prstGeom prst="rect">
            <a:avLst/>
          </a:prstGeom>
        </p:spPr>
      </p:pic>
      <p:pic>
        <p:nvPicPr>
          <p:cNvPr id="38" name="Picture 37">
            <a:extLst>
              <a:ext uri="{FF2B5EF4-FFF2-40B4-BE49-F238E27FC236}">
                <a16:creationId xmlns:a16="http://schemas.microsoft.com/office/drawing/2014/main" id="{1C83FFB0-9EBE-3580-9CBB-FE1302C488F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90230" y="4776611"/>
            <a:ext cx="1414372" cy="1885829"/>
          </a:xfrm>
          <a:prstGeom prst="rect">
            <a:avLst/>
          </a:prstGeom>
        </p:spPr>
      </p:pic>
      <p:pic>
        <p:nvPicPr>
          <p:cNvPr id="40" name="Picture 39">
            <a:extLst>
              <a:ext uri="{FF2B5EF4-FFF2-40B4-BE49-F238E27FC236}">
                <a16:creationId xmlns:a16="http://schemas.microsoft.com/office/drawing/2014/main" id="{6EBCABEC-54CA-762B-178D-57A096C9471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526424" y="4301096"/>
            <a:ext cx="1721205" cy="2294941"/>
          </a:xfrm>
          <a:prstGeom prst="rect">
            <a:avLst/>
          </a:prstGeom>
        </p:spPr>
      </p:pic>
      <p:pic>
        <p:nvPicPr>
          <p:cNvPr id="44" name="Picture 43">
            <a:extLst>
              <a:ext uri="{FF2B5EF4-FFF2-40B4-BE49-F238E27FC236}">
                <a16:creationId xmlns:a16="http://schemas.microsoft.com/office/drawing/2014/main" id="{FDBFDD61-1BA9-095C-1265-F00F92274C1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7459" y="4303793"/>
            <a:ext cx="1596463" cy="2127550"/>
          </a:xfrm>
          <a:prstGeom prst="rect">
            <a:avLst/>
          </a:prstGeom>
        </p:spPr>
      </p:pic>
      <p:pic>
        <p:nvPicPr>
          <p:cNvPr id="50" name="Picture 49">
            <a:extLst>
              <a:ext uri="{FF2B5EF4-FFF2-40B4-BE49-F238E27FC236}">
                <a16:creationId xmlns:a16="http://schemas.microsoft.com/office/drawing/2014/main" id="{1D752403-EF19-5927-D838-E1955F2A618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60266" y="3365569"/>
            <a:ext cx="1366968" cy="1822624"/>
          </a:xfrm>
          <a:prstGeom prst="rect">
            <a:avLst/>
          </a:prstGeom>
        </p:spPr>
      </p:pic>
      <p:pic>
        <p:nvPicPr>
          <p:cNvPr id="52" name="Picture 51">
            <a:extLst>
              <a:ext uri="{FF2B5EF4-FFF2-40B4-BE49-F238E27FC236}">
                <a16:creationId xmlns:a16="http://schemas.microsoft.com/office/drawing/2014/main" id="{81E9623C-D8F9-2C0F-3EBC-FFB7B54F438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241371" y="2973478"/>
            <a:ext cx="1268968" cy="1691232"/>
          </a:xfrm>
          <a:prstGeom prst="rect">
            <a:avLst/>
          </a:prstGeom>
        </p:spPr>
      </p:pic>
      <p:pic>
        <p:nvPicPr>
          <p:cNvPr id="54" name="Picture 53">
            <a:extLst>
              <a:ext uri="{FF2B5EF4-FFF2-40B4-BE49-F238E27FC236}">
                <a16:creationId xmlns:a16="http://schemas.microsoft.com/office/drawing/2014/main" id="{D4E96E9B-D76C-3170-254B-6177C3C596F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649757" y="844572"/>
            <a:ext cx="1836188" cy="2447199"/>
          </a:xfrm>
          <a:prstGeom prst="rect">
            <a:avLst/>
          </a:prstGeom>
        </p:spPr>
      </p:pic>
      <p:pic>
        <p:nvPicPr>
          <p:cNvPr id="56" name="Picture 55">
            <a:extLst>
              <a:ext uri="{FF2B5EF4-FFF2-40B4-BE49-F238E27FC236}">
                <a16:creationId xmlns:a16="http://schemas.microsoft.com/office/drawing/2014/main" id="{5C588085-0F0B-24F2-1378-7ECE70FDB74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643425" y="3507615"/>
            <a:ext cx="968818" cy="1291757"/>
          </a:xfrm>
          <a:prstGeom prst="rect">
            <a:avLst/>
          </a:prstGeom>
        </p:spPr>
      </p:pic>
      <p:pic>
        <p:nvPicPr>
          <p:cNvPr id="60" name="Picture 59">
            <a:extLst>
              <a:ext uri="{FF2B5EF4-FFF2-40B4-BE49-F238E27FC236}">
                <a16:creationId xmlns:a16="http://schemas.microsoft.com/office/drawing/2014/main" id="{CB9A86B4-FFB8-284F-8E83-E2B330F5F84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19075" y="2639900"/>
            <a:ext cx="1222877" cy="1630502"/>
          </a:xfrm>
          <a:prstGeom prst="rect">
            <a:avLst/>
          </a:prstGeom>
        </p:spPr>
      </p:pic>
      <p:pic>
        <p:nvPicPr>
          <p:cNvPr id="62" name="Picture 61">
            <a:extLst>
              <a:ext uri="{FF2B5EF4-FFF2-40B4-BE49-F238E27FC236}">
                <a16:creationId xmlns:a16="http://schemas.microsoft.com/office/drawing/2014/main" id="{A016D1D3-EEEF-8070-5DA4-980CCE882A28}"/>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985209" y="1249308"/>
            <a:ext cx="1451802" cy="1935736"/>
          </a:xfrm>
          <a:prstGeom prst="rect">
            <a:avLst/>
          </a:prstGeom>
        </p:spPr>
      </p:pic>
      <p:pic>
        <p:nvPicPr>
          <p:cNvPr id="66" name="Picture 65">
            <a:extLst>
              <a:ext uri="{FF2B5EF4-FFF2-40B4-BE49-F238E27FC236}">
                <a16:creationId xmlns:a16="http://schemas.microsoft.com/office/drawing/2014/main" id="{438A55F4-DAE7-DCC8-C586-A002BC5EC783}"/>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410397" y="789023"/>
            <a:ext cx="1421419" cy="1894410"/>
          </a:xfrm>
          <a:prstGeom prst="rect">
            <a:avLst/>
          </a:prstGeom>
        </p:spPr>
      </p:pic>
      <p:pic>
        <p:nvPicPr>
          <p:cNvPr id="68" name="Picture 67">
            <a:extLst>
              <a:ext uri="{FF2B5EF4-FFF2-40B4-BE49-F238E27FC236}">
                <a16:creationId xmlns:a16="http://schemas.microsoft.com/office/drawing/2014/main" id="{90478EE9-FDAC-B0D5-A56F-361289854C98}"/>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451210" y="795731"/>
            <a:ext cx="1111468" cy="1481522"/>
          </a:xfrm>
          <a:prstGeom prst="rect">
            <a:avLst/>
          </a:prstGeom>
        </p:spPr>
      </p:pic>
      <p:pic>
        <p:nvPicPr>
          <p:cNvPr id="70" name="Picture 69">
            <a:extLst>
              <a:ext uri="{FF2B5EF4-FFF2-40B4-BE49-F238E27FC236}">
                <a16:creationId xmlns:a16="http://schemas.microsoft.com/office/drawing/2014/main" id="{339136AA-C350-5F91-DDCE-DD770AA8EF8E}"/>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999522" y="1864868"/>
            <a:ext cx="1268423" cy="1691232"/>
          </a:xfrm>
          <a:prstGeom prst="rect">
            <a:avLst/>
          </a:prstGeom>
        </p:spPr>
      </p:pic>
      <p:pic>
        <p:nvPicPr>
          <p:cNvPr id="72" name="Picture 71">
            <a:extLst>
              <a:ext uri="{FF2B5EF4-FFF2-40B4-BE49-F238E27FC236}">
                <a16:creationId xmlns:a16="http://schemas.microsoft.com/office/drawing/2014/main" id="{71A43572-BBCB-6225-D74C-ED7252B7F24B}"/>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891627" y="1587943"/>
            <a:ext cx="1225360" cy="1633814"/>
          </a:xfrm>
          <a:prstGeom prst="rect">
            <a:avLst/>
          </a:prstGeom>
        </p:spPr>
      </p:pic>
      <p:sp>
        <p:nvSpPr>
          <p:cNvPr id="74" name="TextBox 73">
            <a:extLst>
              <a:ext uri="{FF2B5EF4-FFF2-40B4-BE49-F238E27FC236}">
                <a16:creationId xmlns:a16="http://schemas.microsoft.com/office/drawing/2014/main" id="{1E2376C9-BDF7-76E8-1F04-DBF76B810004}"/>
              </a:ext>
            </a:extLst>
          </p:cNvPr>
          <p:cNvSpPr txBox="1"/>
          <p:nvPr/>
        </p:nvSpPr>
        <p:spPr>
          <a:xfrm>
            <a:off x="1198011" y="75513"/>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34824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779D5-0016-24AB-DEB8-87C38BF838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456D02-A65C-E802-C9B2-F5F555EB4643}"/>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C413FCE3-470D-94A8-C423-856C125C0A8C}"/>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History</a:t>
            </a:r>
          </a:p>
        </p:txBody>
      </p:sp>
      <p:pic>
        <p:nvPicPr>
          <p:cNvPr id="6" name="Picture 5" descr="Braveheart (1995) - IMDb">
            <a:extLst>
              <a:ext uri="{FF2B5EF4-FFF2-40B4-BE49-F238E27FC236}">
                <a16:creationId xmlns:a16="http://schemas.microsoft.com/office/drawing/2014/main" id="{B37B43A9-9D5C-6EA2-175A-C1D2B3F6B65B}"/>
              </a:ext>
            </a:extLst>
          </p:cNvPr>
          <p:cNvPicPr>
            <a:picLocks noChangeAspect="1"/>
          </p:cNvPicPr>
          <p:nvPr/>
        </p:nvPicPr>
        <p:blipFill>
          <a:blip r:embed="rId2"/>
          <a:stretch>
            <a:fillRect/>
          </a:stretch>
        </p:blipFill>
        <p:spPr>
          <a:xfrm>
            <a:off x="533400" y="2438400"/>
            <a:ext cx="2555450" cy="3771900"/>
          </a:xfrm>
          <a:prstGeom prst="rect">
            <a:avLst/>
          </a:prstGeom>
        </p:spPr>
      </p:pic>
    </p:spTree>
    <p:extLst>
      <p:ext uri="{BB962C8B-B14F-4D97-AF65-F5344CB8AC3E}">
        <p14:creationId xmlns:p14="http://schemas.microsoft.com/office/powerpoint/2010/main" val="1128183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C4799-977B-C1AE-1056-39342EBB27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22F6A7-8D97-F495-134B-123958D8DDB2}"/>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DFDF83BF-BE82-7BD4-0DD7-B24609C674F2}"/>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History</a:t>
            </a:r>
          </a:p>
        </p:txBody>
      </p:sp>
      <p:pic>
        <p:nvPicPr>
          <p:cNvPr id="6" name="Picture 5" descr="Braveheart (1995) - IMDb">
            <a:extLst>
              <a:ext uri="{FF2B5EF4-FFF2-40B4-BE49-F238E27FC236}">
                <a16:creationId xmlns:a16="http://schemas.microsoft.com/office/drawing/2014/main" id="{A87EB5F9-28D2-3546-B2FE-B3E3F390C84E}"/>
              </a:ext>
            </a:extLst>
          </p:cNvPr>
          <p:cNvPicPr>
            <a:picLocks noChangeAspect="1"/>
          </p:cNvPicPr>
          <p:nvPr/>
        </p:nvPicPr>
        <p:blipFill>
          <a:blip r:embed="rId2"/>
          <a:stretch>
            <a:fillRect/>
          </a:stretch>
        </p:blipFill>
        <p:spPr>
          <a:xfrm>
            <a:off x="533400" y="2438400"/>
            <a:ext cx="2555450" cy="3771900"/>
          </a:xfrm>
          <a:prstGeom prst="rect">
            <a:avLst/>
          </a:prstGeom>
        </p:spPr>
      </p:pic>
      <p:pic>
        <p:nvPicPr>
          <p:cNvPr id="7" name="Picture 6" descr="Kingdom of Heaven | Moviepedia | Fandom">
            <a:extLst>
              <a:ext uri="{FF2B5EF4-FFF2-40B4-BE49-F238E27FC236}">
                <a16:creationId xmlns:a16="http://schemas.microsoft.com/office/drawing/2014/main" id="{8CB3906D-3C40-EE7F-3D1A-24600E0A5CE7}"/>
              </a:ext>
            </a:extLst>
          </p:cNvPr>
          <p:cNvPicPr>
            <a:picLocks noChangeAspect="1"/>
          </p:cNvPicPr>
          <p:nvPr/>
        </p:nvPicPr>
        <p:blipFill>
          <a:blip r:embed="rId3"/>
          <a:stretch>
            <a:fillRect/>
          </a:stretch>
        </p:blipFill>
        <p:spPr>
          <a:xfrm>
            <a:off x="3617258" y="2133600"/>
            <a:ext cx="2859742" cy="4289612"/>
          </a:xfrm>
          <a:prstGeom prst="rect">
            <a:avLst/>
          </a:prstGeom>
        </p:spPr>
      </p:pic>
    </p:spTree>
    <p:extLst>
      <p:ext uri="{BB962C8B-B14F-4D97-AF65-F5344CB8AC3E}">
        <p14:creationId xmlns:p14="http://schemas.microsoft.com/office/powerpoint/2010/main" val="2670669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E8ABC-7AA4-48EC-424E-E5B4D9C485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CAA5EB-B8E3-21BB-AC08-467982BF105C}"/>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B37688B5-12B7-FAFD-AAC6-B9AB3950F7BF}"/>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History</a:t>
            </a:r>
          </a:p>
        </p:txBody>
      </p:sp>
      <p:pic>
        <p:nvPicPr>
          <p:cNvPr id="6" name="Picture 5" descr="Braveheart (1995) - IMDb">
            <a:extLst>
              <a:ext uri="{FF2B5EF4-FFF2-40B4-BE49-F238E27FC236}">
                <a16:creationId xmlns:a16="http://schemas.microsoft.com/office/drawing/2014/main" id="{2F966607-0B1A-7DF3-76EE-A004DB170FC3}"/>
              </a:ext>
            </a:extLst>
          </p:cNvPr>
          <p:cNvPicPr>
            <a:picLocks noChangeAspect="1"/>
          </p:cNvPicPr>
          <p:nvPr/>
        </p:nvPicPr>
        <p:blipFill>
          <a:blip r:embed="rId2"/>
          <a:stretch>
            <a:fillRect/>
          </a:stretch>
        </p:blipFill>
        <p:spPr>
          <a:xfrm>
            <a:off x="533400" y="2438400"/>
            <a:ext cx="2555450" cy="3771900"/>
          </a:xfrm>
          <a:prstGeom prst="rect">
            <a:avLst/>
          </a:prstGeom>
        </p:spPr>
      </p:pic>
      <p:pic>
        <p:nvPicPr>
          <p:cNvPr id="7" name="Picture 6" descr="Kingdom of Heaven | Moviepedia | Fandom">
            <a:extLst>
              <a:ext uri="{FF2B5EF4-FFF2-40B4-BE49-F238E27FC236}">
                <a16:creationId xmlns:a16="http://schemas.microsoft.com/office/drawing/2014/main" id="{18BB8AEE-2D68-0C46-977C-0AEBD74812CA}"/>
              </a:ext>
            </a:extLst>
          </p:cNvPr>
          <p:cNvPicPr>
            <a:picLocks noChangeAspect="1"/>
          </p:cNvPicPr>
          <p:nvPr/>
        </p:nvPicPr>
        <p:blipFill>
          <a:blip r:embed="rId3"/>
          <a:stretch>
            <a:fillRect/>
          </a:stretch>
        </p:blipFill>
        <p:spPr>
          <a:xfrm>
            <a:off x="3352800" y="2286000"/>
            <a:ext cx="2514601" cy="3771901"/>
          </a:xfrm>
          <a:prstGeom prst="rect">
            <a:avLst/>
          </a:prstGeom>
        </p:spPr>
      </p:pic>
      <p:pic>
        <p:nvPicPr>
          <p:cNvPr id="9" name="Picture 8">
            <a:extLst>
              <a:ext uri="{FF2B5EF4-FFF2-40B4-BE49-F238E27FC236}">
                <a16:creationId xmlns:a16="http://schemas.microsoft.com/office/drawing/2014/main" id="{D08DC774-0846-8276-23D6-6AF9B917ED2F}"/>
              </a:ext>
            </a:extLst>
          </p:cNvPr>
          <p:cNvPicPr>
            <a:picLocks noChangeAspect="1"/>
          </p:cNvPicPr>
          <p:nvPr/>
        </p:nvPicPr>
        <p:blipFill>
          <a:blip r:embed="rId4"/>
          <a:stretch>
            <a:fillRect/>
          </a:stretch>
        </p:blipFill>
        <p:spPr>
          <a:xfrm>
            <a:off x="2286000" y="4324350"/>
            <a:ext cx="4114800" cy="2304288"/>
          </a:xfrm>
          <a:prstGeom prst="rect">
            <a:avLst/>
          </a:prstGeom>
        </p:spPr>
      </p:pic>
    </p:spTree>
    <p:extLst>
      <p:ext uri="{BB962C8B-B14F-4D97-AF65-F5344CB8AC3E}">
        <p14:creationId xmlns:p14="http://schemas.microsoft.com/office/powerpoint/2010/main" val="1326352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F2DDD-32B4-EBCD-FF4A-081DBA924C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5D9BE2-7323-9161-5593-D3A49A791733}"/>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506EAEF1-2ACC-75B9-AD74-D4124567050B}"/>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History</a:t>
            </a:r>
          </a:p>
        </p:txBody>
      </p:sp>
      <p:pic>
        <p:nvPicPr>
          <p:cNvPr id="6" name="Picture 5" descr="Braveheart (1995) - IMDb">
            <a:extLst>
              <a:ext uri="{FF2B5EF4-FFF2-40B4-BE49-F238E27FC236}">
                <a16:creationId xmlns:a16="http://schemas.microsoft.com/office/drawing/2014/main" id="{F12439D7-7D64-2186-DB3C-E5ABDD8375A5}"/>
              </a:ext>
            </a:extLst>
          </p:cNvPr>
          <p:cNvPicPr>
            <a:picLocks noChangeAspect="1"/>
          </p:cNvPicPr>
          <p:nvPr/>
        </p:nvPicPr>
        <p:blipFill>
          <a:blip r:embed="rId2"/>
          <a:stretch>
            <a:fillRect/>
          </a:stretch>
        </p:blipFill>
        <p:spPr>
          <a:xfrm>
            <a:off x="533400" y="2438400"/>
            <a:ext cx="2555450" cy="3771900"/>
          </a:xfrm>
          <a:prstGeom prst="rect">
            <a:avLst/>
          </a:prstGeom>
        </p:spPr>
      </p:pic>
      <p:pic>
        <p:nvPicPr>
          <p:cNvPr id="7" name="Picture 6" descr="Kingdom of Heaven | Moviepedia | Fandom">
            <a:extLst>
              <a:ext uri="{FF2B5EF4-FFF2-40B4-BE49-F238E27FC236}">
                <a16:creationId xmlns:a16="http://schemas.microsoft.com/office/drawing/2014/main" id="{E94D71E5-CC4D-7741-1E27-15B12B572CB1}"/>
              </a:ext>
            </a:extLst>
          </p:cNvPr>
          <p:cNvPicPr>
            <a:picLocks noChangeAspect="1"/>
          </p:cNvPicPr>
          <p:nvPr/>
        </p:nvPicPr>
        <p:blipFill>
          <a:blip r:embed="rId3"/>
          <a:stretch>
            <a:fillRect/>
          </a:stretch>
        </p:blipFill>
        <p:spPr>
          <a:xfrm>
            <a:off x="3352800" y="2286000"/>
            <a:ext cx="2514601" cy="3771901"/>
          </a:xfrm>
          <a:prstGeom prst="rect">
            <a:avLst/>
          </a:prstGeom>
        </p:spPr>
      </p:pic>
      <p:pic>
        <p:nvPicPr>
          <p:cNvPr id="9" name="Picture 8">
            <a:extLst>
              <a:ext uri="{FF2B5EF4-FFF2-40B4-BE49-F238E27FC236}">
                <a16:creationId xmlns:a16="http://schemas.microsoft.com/office/drawing/2014/main" id="{46858CEB-FF26-DB66-BD8E-28BE6E2BE4F0}"/>
              </a:ext>
            </a:extLst>
          </p:cNvPr>
          <p:cNvPicPr>
            <a:picLocks noChangeAspect="1"/>
          </p:cNvPicPr>
          <p:nvPr/>
        </p:nvPicPr>
        <p:blipFill>
          <a:blip r:embed="rId4"/>
          <a:stretch>
            <a:fillRect/>
          </a:stretch>
        </p:blipFill>
        <p:spPr>
          <a:xfrm>
            <a:off x="2286000" y="4324350"/>
            <a:ext cx="4114800" cy="2304288"/>
          </a:xfrm>
          <a:prstGeom prst="rect">
            <a:avLst/>
          </a:prstGeom>
        </p:spPr>
      </p:pic>
      <p:pic>
        <p:nvPicPr>
          <p:cNvPr id="10" name="Picture 9">
            <a:extLst>
              <a:ext uri="{FF2B5EF4-FFF2-40B4-BE49-F238E27FC236}">
                <a16:creationId xmlns:a16="http://schemas.microsoft.com/office/drawing/2014/main" id="{116CB5F6-564F-C831-F52F-EA2F796111B4}"/>
              </a:ext>
            </a:extLst>
          </p:cNvPr>
          <p:cNvPicPr>
            <a:picLocks noChangeAspect="1"/>
          </p:cNvPicPr>
          <p:nvPr/>
        </p:nvPicPr>
        <p:blipFill>
          <a:blip r:embed="rId5"/>
          <a:stretch>
            <a:fillRect/>
          </a:stretch>
        </p:blipFill>
        <p:spPr>
          <a:xfrm>
            <a:off x="6019800" y="2737788"/>
            <a:ext cx="2641089" cy="2641089"/>
          </a:xfrm>
          <a:prstGeom prst="rect">
            <a:avLst/>
          </a:prstGeom>
        </p:spPr>
      </p:pic>
    </p:spTree>
    <p:extLst>
      <p:ext uri="{BB962C8B-B14F-4D97-AF65-F5344CB8AC3E}">
        <p14:creationId xmlns:p14="http://schemas.microsoft.com/office/powerpoint/2010/main" val="3071235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4575A-251E-37EA-4F7C-DAC186A64C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04422D-96EA-7136-7C02-FDD3E9A44164}"/>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21B8A34B-DF09-6133-2DAC-6DB55A8828BE}"/>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History</a:t>
            </a:r>
          </a:p>
        </p:txBody>
      </p:sp>
      <p:pic>
        <p:nvPicPr>
          <p:cNvPr id="6" name="Picture 5" descr="Braveheart (1995) - IMDb">
            <a:extLst>
              <a:ext uri="{FF2B5EF4-FFF2-40B4-BE49-F238E27FC236}">
                <a16:creationId xmlns:a16="http://schemas.microsoft.com/office/drawing/2014/main" id="{82C8AD94-5B97-1D9B-644E-373E63EED2AB}"/>
              </a:ext>
            </a:extLst>
          </p:cNvPr>
          <p:cNvPicPr>
            <a:picLocks noChangeAspect="1"/>
          </p:cNvPicPr>
          <p:nvPr/>
        </p:nvPicPr>
        <p:blipFill>
          <a:blip r:embed="rId2"/>
          <a:stretch>
            <a:fillRect/>
          </a:stretch>
        </p:blipFill>
        <p:spPr>
          <a:xfrm>
            <a:off x="533400" y="2438400"/>
            <a:ext cx="2555450" cy="3771900"/>
          </a:xfrm>
          <a:prstGeom prst="rect">
            <a:avLst/>
          </a:prstGeom>
        </p:spPr>
      </p:pic>
      <p:pic>
        <p:nvPicPr>
          <p:cNvPr id="7" name="Picture 6" descr="Kingdom of Heaven | Moviepedia | Fandom">
            <a:extLst>
              <a:ext uri="{FF2B5EF4-FFF2-40B4-BE49-F238E27FC236}">
                <a16:creationId xmlns:a16="http://schemas.microsoft.com/office/drawing/2014/main" id="{34E1144F-A87E-FEC1-1959-4FE715835750}"/>
              </a:ext>
            </a:extLst>
          </p:cNvPr>
          <p:cNvPicPr>
            <a:picLocks noChangeAspect="1"/>
          </p:cNvPicPr>
          <p:nvPr/>
        </p:nvPicPr>
        <p:blipFill>
          <a:blip r:embed="rId3"/>
          <a:stretch>
            <a:fillRect/>
          </a:stretch>
        </p:blipFill>
        <p:spPr>
          <a:xfrm>
            <a:off x="3352800" y="2286000"/>
            <a:ext cx="2514601" cy="3771901"/>
          </a:xfrm>
          <a:prstGeom prst="rect">
            <a:avLst/>
          </a:prstGeom>
        </p:spPr>
      </p:pic>
      <p:pic>
        <p:nvPicPr>
          <p:cNvPr id="9" name="Picture 8">
            <a:extLst>
              <a:ext uri="{FF2B5EF4-FFF2-40B4-BE49-F238E27FC236}">
                <a16:creationId xmlns:a16="http://schemas.microsoft.com/office/drawing/2014/main" id="{B37FCE8E-DBA1-80E7-FFAE-7758706616F6}"/>
              </a:ext>
            </a:extLst>
          </p:cNvPr>
          <p:cNvPicPr>
            <a:picLocks noChangeAspect="1"/>
          </p:cNvPicPr>
          <p:nvPr/>
        </p:nvPicPr>
        <p:blipFill>
          <a:blip r:embed="rId4"/>
          <a:stretch>
            <a:fillRect/>
          </a:stretch>
        </p:blipFill>
        <p:spPr>
          <a:xfrm>
            <a:off x="2286000" y="4324350"/>
            <a:ext cx="4114800" cy="2304288"/>
          </a:xfrm>
          <a:prstGeom prst="rect">
            <a:avLst/>
          </a:prstGeom>
        </p:spPr>
      </p:pic>
      <p:pic>
        <p:nvPicPr>
          <p:cNvPr id="10" name="Picture 9">
            <a:extLst>
              <a:ext uri="{FF2B5EF4-FFF2-40B4-BE49-F238E27FC236}">
                <a16:creationId xmlns:a16="http://schemas.microsoft.com/office/drawing/2014/main" id="{463207AD-8DB8-1DA7-AE1C-B0ECA011F2C3}"/>
              </a:ext>
            </a:extLst>
          </p:cNvPr>
          <p:cNvPicPr>
            <a:picLocks noChangeAspect="1"/>
          </p:cNvPicPr>
          <p:nvPr/>
        </p:nvPicPr>
        <p:blipFill>
          <a:blip r:embed="rId5"/>
          <a:stretch>
            <a:fillRect/>
          </a:stretch>
        </p:blipFill>
        <p:spPr>
          <a:xfrm>
            <a:off x="6019800" y="2737788"/>
            <a:ext cx="2641089" cy="2641089"/>
          </a:xfrm>
          <a:prstGeom prst="rect">
            <a:avLst/>
          </a:prstGeom>
        </p:spPr>
      </p:pic>
      <p:pic>
        <p:nvPicPr>
          <p:cNvPr id="11" name="Picture 10">
            <a:extLst>
              <a:ext uri="{FF2B5EF4-FFF2-40B4-BE49-F238E27FC236}">
                <a16:creationId xmlns:a16="http://schemas.microsoft.com/office/drawing/2014/main" id="{DF584B49-FE79-08AA-37C7-E580F6190587}"/>
              </a:ext>
            </a:extLst>
          </p:cNvPr>
          <p:cNvPicPr>
            <a:picLocks noChangeAspect="1"/>
          </p:cNvPicPr>
          <p:nvPr/>
        </p:nvPicPr>
        <p:blipFill>
          <a:blip r:embed="rId6"/>
          <a:stretch>
            <a:fillRect/>
          </a:stretch>
        </p:blipFill>
        <p:spPr>
          <a:xfrm>
            <a:off x="4553466" y="2438400"/>
            <a:ext cx="2780270" cy="4114800"/>
          </a:xfrm>
          <a:prstGeom prst="rect">
            <a:avLst/>
          </a:prstGeom>
        </p:spPr>
      </p:pic>
    </p:spTree>
    <p:extLst>
      <p:ext uri="{BB962C8B-B14F-4D97-AF65-F5344CB8AC3E}">
        <p14:creationId xmlns:p14="http://schemas.microsoft.com/office/powerpoint/2010/main" val="84128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1960E1-C412-49B9-9A69-DC216B9E2877}"/>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3EB001C8-D7CB-6B15-2CB6-46577DE55156}"/>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Literature</a:t>
            </a:r>
          </a:p>
        </p:txBody>
      </p:sp>
      <p:pic>
        <p:nvPicPr>
          <p:cNvPr id="6" name="Picture 5" descr="Beowulf (2007 film) - Wikipedia">
            <a:extLst>
              <a:ext uri="{FF2B5EF4-FFF2-40B4-BE49-F238E27FC236}">
                <a16:creationId xmlns:a16="http://schemas.microsoft.com/office/drawing/2014/main" id="{560237BB-9D07-B5F5-20AB-3E73C5E35ACD}"/>
              </a:ext>
            </a:extLst>
          </p:cNvPr>
          <p:cNvPicPr>
            <a:picLocks noChangeAspect="1"/>
          </p:cNvPicPr>
          <p:nvPr/>
        </p:nvPicPr>
        <p:blipFill>
          <a:blip r:embed="rId2"/>
          <a:stretch>
            <a:fillRect/>
          </a:stretch>
        </p:blipFill>
        <p:spPr>
          <a:xfrm>
            <a:off x="378758" y="2326271"/>
            <a:ext cx="2593041" cy="3847284"/>
          </a:xfrm>
          <a:prstGeom prst="rect">
            <a:avLst/>
          </a:prstGeom>
        </p:spPr>
      </p:pic>
      <p:pic>
        <p:nvPicPr>
          <p:cNvPr id="7" name="Picture 6" descr="Beowulf &amp; Grendel (2005) - IMDb">
            <a:extLst>
              <a:ext uri="{FF2B5EF4-FFF2-40B4-BE49-F238E27FC236}">
                <a16:creationId xmlns:a16="http://schemas.microsoft.com/office/drawing/2014/main" id="{B8D6F62F-FD43-5E5C-CD5D-38A8E0A137FF}"/>
              </a:ext>
            </a:extLst>
          </p:cNvPr>
          <p:cNvPicPr>
            <a:picLocks noChangeAspect="1"/>
          </p:cNvPicPr>
          <p:nvPr/>
        </p:nvPicPr>
        <p:blipFill>
          <a:blip r:embed="rId3"/>
          <a:stretch>
            <a:fillRect/>
          </a:stretch>
        </p:blipFill>
        <p:spPr>
          <a:xfrm>
            <a:off x="2487811" y="2326271"/>
            <a:ext cx="2350889" cy="3472082"/>
          </a:xfrm>
          <a:prstGeom prst="rect">
            <a:avLst/>
          </a:prstGeom>
        </p:spPr>
      </p:pic>
      <p:pic>
        <p:nvPicPr>
          <p:cNvPr id="8" name="Picture 7" descr="Amazon.com: Beowulf: Return to the Shieldlands [DVD] [UK Import] : Kieran Bew, Laura Donnelly, William Hurt, Gísli Örn Garðarsson, Joanne Whalley: Movies &amp; TV">
            <a:extLst>
              <a:ext uri="{FF2B5EF4-FFF2-40B4-BE49-F238E27FC236}">
                <a16:creationId xmlns:a16="http://schemas.microsoft.com/office/drawing/2014/main" id="{653FA3B6-138F-EA3A-391A-B21F113BD0F8}"/>
              </a:ext>
            </a:extLst>
          </p:cNvPr>
          <p:cNvPicPr>
            <a:picLocks noChangeAspect="1"/>
          </p:cNvPicPr>
          <p:nvPr/>
        </p:nvPicPr>
        <p:blipFill>
          <a:blip r:embed="rId4"/>
          <a:stretch>
            <a:fillRect/>
          </a:stretch>
        </p:blipFill>
        <p:spPr>
          <a:xfrm>
            <a:off x="4349319" y="2769184"/>
            <a:ext cx="2571540" cy="3631616"/>
          </a:xfrm>
          <a:prstGeom prst="rect">
            <a:avLst/>
          </a:prstGeom>
        </p:spPr>
      </p:pic>
      <p:pic>
        <p:nvPicPr>
          <p:cNvPr id="9" name="Picture 8" descr="Beowulf - Official Site - Miramax">
            <a:extLst>
              <a:ext uri="{FF2B5EF4-FFF2-40B4-BE49-F238E27FC236}">
                <a16:creationId xmlns:a16="http://schemas.microsoft.com/office/drawing/2014/main" id="{5AADB2B5-0CEE-0910-73CE-FF5D9EE12C87}"/>
              </a:ext>
            </a:extLst>
          </p:cNvPr>
          <p:cNvPicPr>
            <a:picLocks noChangeAspect="1"/>
          </p:cNvPicPr>
          <p:nvPr/>
        </p:nvPicPr>
        <p:blipFill>
          <a:blip r:embed="rId5"/>
          <a:stretch>
            <a:fillRect/>
          </a:stretch>
        </p:blipFill>
        <p:spPr>
          <a:xfrm>
            <a:off x="6705600" y="2371095"/>
            <a:ext cx="2302002" cy="3374734"/>
          </a:xfrm>
          <a:prstGeom prst="rect">
            <a:avLst/>
          </a:prstGeom>
        </p:spPr>
      </p:pic>
    </p:spTree>
    <p:extLst>
      <p:ext uri="{BB962C8B-B14F-4D97-AF65-F5344CB8AC3E}">
        <p14:creationId xmlns:p14="http://schemas.microsoft.com/office/powerpoint/2010/main" val="2301708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BB2F8-F3AE-F6A8-77D7-CC6B641596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87601A-AA10-1B6D-B4FF-49FC8F800597}"/>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9DAC10DE-87CD-820C-2D86-14F439C05A83}"/>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Literature</a:t>
            </a:r>
          </a:p>
        </p:txBody>
      </p:sp>
      <p:pic>
        <p:nvPicPr>
          <p:cNvPr id="6" name="Picture 5" descr="Beowulf (2007 film) - Wikipedia">
            <a:extLst>
              <a:ext uri="{FF2B5EF4-FFF2-40B4-BE49-F238E27FC236}">
                <a16:creationId xmlns:a16="http://schemas.microsoft.com/office/drawing/2014/main" id="{E53BCE31-7D65-5A99-9B0F-696A253A1CE9}"/>
              </a:ext>
            </a:extLst>
          </p:cNvPr>
          <p:cNvPicPr>
            <a:picLocks noChangeAspect="1"/>
          </p:cNvPicPr>
          <p:nvPr/>
        </p:nvPicPr>
        <p:blipFill>
          <a:blip r:embed="rId2"/>
          <a:stretch>
            <a:fillRect/>
          </a:stretch>
        </p:blipFill>
        <p:spPr>
          <a:xfrm>
            <a:off x="378758" y="2326271"/>
            <a:ext cx="2593041" cy="3847284"/>
          </a:xfrm>
          <a:prstGeom prst="rect">
            <a:avLst/>
          </a:prstGeom>
        </p:spPr>
      </p:pic>
      <p:pic>
        <p:nvPicPr>
          <p:cNvPr id="7" name="Picture 6" descr="Beowulf &amp; Grendel (2005) - IMDb">
            <a:extLst>
              <a:ext uri="{FF2B5EF4-FFF2-40B4-BE49-F238E27FC236}">
                <a16:creationId xmlns:a16="http://schemas.microsoft.com/office/drawing/2014/main" id="{DDB5A87F-53EC-9218-346A-58491B7558EF}"/>
              </a:ext>
            </a:extLst>
          </p:cNvPr>
          <p:cNvPicPr>
            <a:picLocks noChangeAspect="1"/>
          </p:cNvPicPr>
          <p:nvPr/>
        </p:nvPicPr>
        <p:blipFill>
          <a:blip r:embed="rId3"/>
          <a:stretch>
            <a:fillRect/>
          </a:stretch>
        </p:blipFill>
        <p:spPr>
          <a:xfrm>
            <a:off x="2487811" y="2326271"/>
            <a:ext cx="2350889" cy="3472082"/>
          </a:xfrm>
          <a:prstGeom prst="rect">
            <a:avLst/>
          </a:prstGeom>
        </p:spPr>
      </p:pic>
      <p:pic>
        <p:nvPicPr>
          <p:cNvPr id="8" name="Picture 7" descr="Amazon.com: Beowulf: Return to the Shieldlands [DVD] [UK Import] : Kieran Bew, Laura Donnelly, William Hurt, Gísli Örn Garðarsson, Joanne Whalley: Movies &amp; TV">
            <a:extLst>
              <a:ext uri="{FF2B5EF4-FFF2-40B4-BE49-F238E27FC236}">
                <a16:creationId xmlns:a16="http://schemas.microsoft.com/office/drawing/2014/main" id="{E3FB8D1B-C759-989C-0386-2AE5724299CF}"/>
              </a:ext>
            </a:extLst>
          </p:cNvPr>
          <p:cNvPicPr>
            <a:picLocks noChangeAspect="1"/>
          </p:cNvPicPr>
          <p:nvPr/>
        </p:nvPicPr>
        <p:blipFill>
          <a:blip r:embed="rId4"/>
          <a:stretch>
            <a:fillRect/>
          </a:stretch>
        </p:blipFill>
        <p:spPr>
          <a:xfrm>
            <a:off x="4549588" y="2667000"/>
            <a:ext cx="2571540" cy="3631616"/>
          </a:xfrm>
          <a:prstGeom prst="rect">
            <a:avLst/>
          </a:prstGeom>
        </p:spPr>
      </p:pic>
      <p:pic>
        <p:nvPicPr>
          <p:cNvPr id="9" name="Picture 8" descr="Beowulf - Official Site - Miramax">
            <a:extLst>
              <a:ext uri="{FF2B5EF4-FFF2-40B4-BE49-F238E27FC236}">
                <a16:creationId xmlns:a16="http://schemas.microsoft.com/office/drawing/2014/main" id="{D725D538-81D5-CE40-641E-DBA3BEC8D53D}"/>
              </a:ext>
            </a:extLst>
          </p:cNvPr>
          <p:cNvPicPr>
            <a:picLocks noChangeAspect="1"/>
          </p:cNvPicPr>
          <p:nvPr/>
        </p:nvPicPr>
        <p:blipFill>
          <a:blip r:embed="rId5"/>
          <a:stretch>
            <a:fillRect/>
          </a:stretch>
        </p:blipFill>
        <p:spPr>
          <a:xfrm>
            <a:off x="6423809" y="2295768"/>
            <a:ext cx="2302002" cy="3374734"/>
          </a:xfrm>
          <a:prstGeom prst="rect">
            <a:avLst/>
          </a:prstGeom>
        </p:spPr>
      </p:pic>
      <p:pic>
        <p:nvPicPr>
          <p:cNvPr id="10" name="Picture 9" descr="Rate this movie! 1 outta 13">
            <a:extLst>
              <a:ext uri="{FF2B5EF4-FFF2-40B4-BE49-F238E27FC236}">
                <a16:creationId xmlns:a16="http://schemas.microsoft.com/office/drawing/2014/main" id="{4BA5256C-8F8C-F87B-75F2-12D5670AE753}"/>
              </a:ext>
            </a:extLst>
          </p:cNvPr>
          <p:cNvPicPr>
            <a:picLocks noChangeAspect="1"/>
          </p:cNvPicPr>
          <p:nvPr/>
        </p:nvPicPr>
        <p:blipFill>
          <a:blip r:embed="rId6"/>
          <a:stretch>
            <a:fillRect/>
          </a:stretch>
        </p:blipFill>
        <p:spPr>
          <a:xfrm>
            <a:off x="2537735" y="1411385"/>
            <a:ext cx="3863662" cy="5143500"/>
          </a:xfrm>
          <a:prstGeom prst="rect">
            <a:avLst/>
          </a:prstGeom>
        </p:spPr>
      </p:pic>
    </p:spTree>
    <p:extLst>
      <p:ext uri="{BB962C8B-B14F-4D97-AF65-F5344CB8AC3E}">
        <p14:creationId xmlns:p14="http://schemas.microsoft.com/office/powerpoint/2010/main" val="2313577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C7E141-72AB-73F5-3A62-CF48FCECE617}"/>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90C44BE5-17EC-3DD6-CE2E-0D50A1BFA3D0}"/>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dirty="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Literature</a:t>
            </a:r>
          </a:p>
        </p:txBody>
      </p:sp>
      <p:pic>
        <p:nvPicPr>
          <p:cNvPr id="6" name="Picture 5" descr="The Adventures of Robin Hood (1938) | The Definitives | Deep Focus Review">
            <a:extLst>
              <a:ext uri="{FF2B5EF4-FFF2-40B4-BE49-F238E27FC236}">
                <a16:creationId xmlns:a16="http://schemas.microsoft.com/office/drawing/2014/main" id="{76A2170E-EDE2-6FD6-1BED-A797247777A5}"/>
              </a:ext>
            </a:extLst>
          </p:cNvPr>
          <p:cNvPicPr>
            <a:picLocks noChangeAspect="1"/>
          </p:cNvPicPr>
          <p:nvPr/>
        </p:nvPicPr>
        <p:blipFill>
          <a:blip r:embed="rId2"/>
          <a:stretch>
            <a:fillRect/>
          </a:stretch>
        </p:blipFill>
        <p:spPr>
          <a:xfrm>
            <a:off x="457200" y="2455280"/>
            <a:ext cx="2793210" cy="4152900"/>
          </a:xfrm>
          <a:prstGeom prst="rect">
            <a:avLst/>
          </a:prstGeom>
        </p:spPr>
      </p:pic>
      <p:pic>
        <p:nvPicPr>
          <p:cNvPr id="8" name="Picture 7" descr="Robin Hood (film) | Disney Fan Fiction Wiki | Fandom">
            <a:extLst>
              <a:ext uri="{FF2B5EF4-FFF2-40B4-BE49-F238E27FC236}">
                <a16:creationId xmlns:a16="http://schemas.microsoft.com/office/drawing/2014/main" id="{2C248FF0-8A5B-606E-CF14-48A64E52A46D}"/>
              </a:ext>
            </a:extLst>
          </p:cNvPr>
          <p:cNvPicPr>
            <a:picLocks noChangeAspect="1"/>
          </p:cNvPicPr>
          <p:nvPr/>
        </p:nvPicPr>
        <p:blipFill>
          <a:blip r:embed="rId3"/>
          <a:stretch>
            <a:fillRect/>
          </a:stretch>
        </p:blipFill>
        <p:spPr>
          <a:xfrm>
            <a:off x="3277304" y="2455280"/>
            <a:ext cx="2850927" cy="4052117"/>
          </a:xfrm>
          <a:prstGeom prst="rect">
            <a:avLst/>
          </a:prstGeom>
        </p:spPr>
      </p:pic>
      <p:pic>
        <p:nvPicPr>
          <p:cNvPr id="9" name="Picture 8" descr="Robin Hood: Prince of Thieves (1991) - IMDb">
            <a:extLst>
              <a:ext uri="{FF2B5EF4-FFF2-40B4-BE49-F238E27FC236}">
                <a16:creationId xmlns:a16="http://schemas.microsoft.com/office/drawing/2014/main" id="{050BF596-0974-197C-DE00-AF9695A088C0}"/>
              </a:ext>
            </a:extLst>
          </p:cNvPr>
          <p:cNvPicPr>
            <a:picLocks noChangeAspect="1"/>
          </p:cNvPicPr>
          <p:nvPr/>
        </p:nvPicPr>
        <p:blipFill>
          <a:blip r:embed="rId4"/>
          <a:stretch>
            <a:fillRect/>
          </a:stretch>
        </p:blipFill>
        <p:spPr>
          <a:xfrm>
            <a:off x="5924968" y="2360031"/>
            <a:ext cx="2842558" cy="4248149"/>
          </a:xfrm>
          <a:prstGeom prst="rect">
            <a:avLst/>
          </a:prstGeom>
        </p:spPr>
      </p:pic>
    </p:spTree>
    <p:extLst>
      <p:ext uri="{BB962C8B-B14F-4D97-AF65-F5344CB8AC3E}">
        <p14:creationId xmlns:p14="http://schemas.microsoft.com/office/powerpoint/2010/main" val="268100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bin Hood (2010 film) - Wikipedia">
            <a:extLst>
              <a:ext uri="{FF2B5EF4-FFF2-40B4-BE49-F238E27FC236}">
                <a16:creationId xmlns:a16="http://schemas.microsoft.com/office/drawing/2014/main" id="{87D19D94-2DB3-AB3F-A33E-D5CF51B7E78F}"/>
              </a:ext>
            </a:extLst>
          </p:cNvPr>
          <p:cNvPicPr>
            <a:picLocks noChangeAspect="1"/>
          </p:cNvPicPr>
          <p:nvPr/>
        </p:nvPicPr>
        <p:blipFill>
          <a:blip r:embed="rId2"/>
          <a:stretch>
            <a:fillRect/>
          </a:stretch>
        </p:blipFill>
        <p:spPr>
          <a:xfrm>
            <a:off x="304800" y="2590800"/>
            <a:ext cx="4669089" cy="3505200"/>
          </a:xfrm>
          <a:prstGeom prst="rect">
            <a:avLst/>
          </a:prstGeom>
        </p:spPr>
      </p:pic>
      <p:pic>
        <p:nvPicPr>
          <p:cNvPr id="4" name="Picture 3" descr="The Death of Robin Hood | Rotten Tomatoes">
            <a:extLst>
              <a:ext uri="{FF2B5EF4-FFF2-40B4-BE49-F238E27FC236}">
                <a16:creationId xmlns:a16="http://schemas.microsoft.com/office/drawing/2014/main" id="{89FA0348-8E1F-A365-73ED-A4F641FE4DB0}"/>
              </a:ext>
            </a:extLst>
          </p:cNvPr>
          <p:cNvPicPr>
            <a:picLocks noChangeAspect="1"/>
          </p:cNvPicPr>
          <p:nvPr/>
        </p:nvPicPr>
        <p:blipFill>
          <a:blip r:embed="rId3"/>
          <a:stretch>
            <a:fillRect/>
          </a:stretch>
        </p:blipFill>
        <p:spPr>
          <a:xfrm>
            <a:off x="5105400" y="1371600"/>
            <a:ext cx="3469972" cy="5143500"/>
          </a:xfrm>
          <a:prstGeom prst="rect">
            <a:avLst/>
          </a:prstGeom>
        </p:spPr>
      </p:pic>
    </p:spTree>
    <p:extLst>
      <p:ext uri="{BB962C8B-B14F-4D97-AF65-F5344CB8AC3E}">
        <p14:creationId xmlns:p14="http://schemas.microsoft.com/office/powerpoint/2010/main" val="32041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514FB-E5E4-B7DE-4DCA-639C6B3175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1E03E8-7FA3-4553-A82B-26A4854D062B}"/>
              </a:ext>
            </a:extLst>
          </p:cNvPr>
          <p:cNvSpPr txBox="1"/>
          <p:nvPr/>
        </p:nvSpPr>
        <p:spPr>
          <a:xfrm>
            <a:off x="1219200" y="457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4B17E69B-E999-CF8B-6FF4-BCD4D1F83BC8}"/>
              </a:ext>
            </a:extLst>
          </p:cNvPr>
          <p:cNvSpPr txBox="1"/>
          <p:nvPr/>
        </p:nvSpPr>
        <p:spPr>
          <a:xfrm>
            <a:off x="1255059" y="1187498"/>
            <a:ext cx="7239000"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Based on Medieval Literature</a:t>
            </a:r>
          </a:p>
        </p:txBody>
      </p:sp>
      <p:pic>
        <p:nvPicPr>
          <p:cNvPr id="2" name="Picture 1" descr="Rank these King Arthur movies from best to worst">
            <a:extLst>
              <a:ext uri="{FF2B5EF4-FFF2-40B4-BE49-F238E27FC236}">
                <a16:creationId xmlns:a16="http://schemas.microsoft.com/office/drawing/2014/main" id="{7F630E2A-4459-6806-AEDB-D7786DBB7ADA}"/>
              </a:ext>
            </a:extLst>
          </p:cNvPr>
          <p:cNvPicPr>
            <a:picLocks noChangeAspect="1"/>
          </p:cNvPicPr>
          <p:nvPr/>
        </p:nvPicPr>
        <p:blipFill>
          <a:blip r:embed="rId2"/>
          <a:stretch>
            <a:fillRect/>
          </a:stretch>
        </p:blipFill>
        <p:spPr>
          <a:xfrm>
            <a:off x="1905000" y="1905000"/>
            <a:ext cx="4769224" cy="4769224"/>
          </a:xfrm>
          <a:prstGeom prst="rect">
            <a:avLst/>
          </a:prstGeom>
        </p:spPr>
      </p:pic>
    </p:spTree>
    <p:extLst>
      <p:ext uri="{BB962C8B-B14F-4D97-AF65-F5344CB8AC3E}">
        <p14:creationId xmlns:p14="http://schemas.microsoft.com/office/powerpoint/2010/main" val="2866456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79C3F-F779-DDA9-5264-F7B719BCCE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467EDA-EF08-8CC7-0949-2D85A6A33DA8}"/>
              </a:ext>
            </a:extLst>
          </p:cNvPr>
          <p:cNvSpPr txBox="1"/>
          <p:nvPr/>
        </p:nvSpPr>
        <p:spPr>
          <a:xfrm>
            <a:off x="1219200" y="457200"/>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46025EAA-867A-7C3F-4E55-302FC018DD78}"/>
              </a:ext>
            </a:extLst>
          </p:cNvPr>
          <p:cNvSpPr txBox="1"/>
          <p:nvPr/>
        </p:nvSpPr>
        <p:spPr>
          <a:xfrm>
            <a:off x="1255059" y="1187498"/>
            <a:ext cx="7239000" cy="1138773"/>
          </a:xfrm>
          <a:prstGeom prst="rect">
            <a:avLst/>
          </a:prstGeom>
          <a:noFill/>
        </p:spPr>
        <p:txBody>
          <a:bodyPr wrap="square" rtlCol="0">
            <a:spAutoFit/>
          </a:bodyPr>
          <a:lstStyle/>
          <a:p>
            <a:pPr marL="571500" indent="-571500">
              <a:buFont typeface="Arial" panose="020B0604020202020204" pitchFamily="34" charset="0"/>
              <a:buChar char="•"/>
            </a:pPr>
            <a:r>
              <a:rPr lang="en-US" sz="4000">
                <a:solidFill>
                  <a:schemeClr val="bg1"/>
                </a:solidFill>
                <a:latin typeface="Bookman Old Style" panose="02050604050505020204" pitchFamily="18" charset="0"/>
              </a:rPr>
              <a:t>Set in medieval times</a:t>
            </a:r>
          </a:p>
          <a:p>
            <a:pPr marL="1028700" lvl="1" indent="-571500">
              <a:buFont typeface="Arial" panose="020B0604020202020204" pitchFamily="34" charset="0"/>
              <a:buChar char="•"/>
            </a:pPr>
            <a:r>
              <a:rPr lang="en-US" sz="2800">
                <a:solidFill>
                  <a:schemeClr val="bg1"/>
                </a:solidFill>
                <a:latin typeface="Bookman Old Style" panose="02050604050505020204" pitchFamily="18" charset="0"/>
              </a:rPr>
              <a:t>Based on Medieval Literature</a:t>
            </a:r>
          </a:p>
        </p:txBody>
      </p:sp>
      <p:pic>
        <p:nvPicPr>
          <p:cNvPr id="6" name="Picture 5" descr="Beowulf (2007 film) - Wikipedia">
            <a:extLst>
              <a:ext uri="{FF2B5EF4-FFF2-40B4-BE49-F238E27FC236}">
                <a16:creationId xmlns:a16="http://schemas.microsoft.com/office/drawing/2014/main" id="{2E237978-0B42-79F0-D67C-C57DAC5FE595}"/>
              </a:ext>
            </a:extLst>
          </p:cNvPr>
          <p:cNvPicPr>
            <a:picLocks noChangeAspect="1"/>
          </p:cNvPicPr>
          <p:nvPr/>
        </p:nvPicPr>
        <p:blipFill>
          <a:blip r:embed="rId2"/>
          <a:stretch>
            <a:fillRect/>
          </a:stretch>
        </p:blipFill>
        <p:spPr>
          <a:xfrm>
            <a:off x="378758" y="2326271"/>
            <a:ext cx="2593041" cy="3847284"/>
          </a:xfrm>
          <a:prstGeom prst="rect">
            <a:avLst/>
          </a:prstGeom>
        </p:spPr>
      </p:pic>
      <p:pic>
        <p:nvPicPr>
          <p:cNvPr id="4" name="Picture 3" descr="Beowulf 2007 *** - film-authority.com">
            <a:extLst>
              <a:ext uri="{FF2B5EF4-FFF2-40B4-BE49-F238E27FC236}">
                <a16:creationId xmlns:a16="http://schemas.microsoft.com/office/drawing/2014/main" id="{BD98650B-07D7-7F09-B7ED-5F3D1B19898A}"/>
              </a:ext>
            </a:extLst>
          </p:cNvPr>
          <p:cNvPicPr>
            <a:picLocks noChangeAspect="1"/>
          </p:cNvPicPr>
          <p:nvPr/>
        </p:nvPicPr>
        <p:blipFill>
          <a:blip r:embed="rId3"/>
          <a:stretch>
            <a:fillRect/>
          </a:stretch>
        </p:blipFill>
        <p:spPr>
          <a:xfrm>
            <a:off x="4028142" y="1066800"/>
            <a:ext cx="4737100" cy="4076700"/>
          </a:xfrm>
          <a:prstGeom prst="rect">
            <a:avLst/>
          </a:prstGeom>
        </p:spPr>
      </p:pic>
      <p:pic>
        <p:nvPicPr>
          <p:cNvPr id="10" name="Picture 9" descr="Beowulf Angelina Jolie Poster by Unknown at FramedArt.com">
            <a:extLst>
              <a:ext uri="{FF2B5EF4-FFF2-40B4-BE49-F238E27FC236}">
                <a16:creationId xmlns:a16="http://schemas.microsoft.com/office/drawing/2014/main" id="{783AD23A-0E15-0832-7640-42976F2097C2}"/>
              </a:ext>
            </a:extLst>
          </p:cNvPr>
          <p:cNvPicPr>
            <a:picLocks noChangeAspect="1"/>
          </p:cNvPicPr>
          <p:nvPr/>
        </p:nvPicPr>
        <p:blipFill>
          <a:blip r:embed="rId4"/>
          <a:stretch>
            <a:fillRect/>
          </a:stretch>
        </p:blipFill>
        <p:spPr>
          <a:xfrm>
            <a:off x="2133600" y="2971800"/>
            <a:ext cx="2593041" cy="3684847"/>
          </a:xfrm>
          <a:prstGeom prst="rect">
            <a:avLst/>
          </a:prstGeom>
        </p:spPr>
      </p:pic>
    </p:spTree>
    <p:extLst>
      <p:ext uri="{BB962C8B-B14F-4D97-AF65-F5344CB8AC3E}">
        <p14:creationId xmlns:p14="http://schemas.microsoft.com/office/powerpoint/2010/main" val="1683926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398208-7301-9974-DD68-7694C73F5F28}"/>
              </a:ext>
            </a:extLst>
          </p:cNvPr>
          <p:cNvPicPr>
            <a:picLocks noChangeAspect="1"/>
          </p:cNvPicPr>
          <p:nvPr/>
        </p:nvPicPr>
        <p:blipFill>
          <a:blip r:embed="rId2"/>
          <a:stretch>
            <a:fillRect/>
          </a:stretch>
        </p:blipFill>
        <p:spPr>
          <a:xfrm>
            <a:off x="-38099" y="914400"/>
            <a:ext cx="9220200" cy="5029200"/>
          </a:xfrm>
          <a:prstGeom prst="rect">
            <a:avLst/>
          </a:prstGeom>
        </p:spPr>
      </p:pic>
    </p:spTree>
    <p:extLst>
      <p:ext uri="{BB962C8B-B14F-4D97-AF65-F5344CB8AC3E}">
        <p14:creationId xmlns:p14="http://schemas.microsoft.com/office/powerpoint/2010/main" val="1769171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Lord of the Rings: The Two Towers (2002) - IMDb">
            <a:extLst>
              <a:ext uri="{FF2B5EF4-FFF2-40B4-BE49-F238E27FC236}">
                <a16:creationId xmlns:a16="http://schemas.microsoft.com/office/drawing/2014/main" id="{74E98408-B384-F137-1FD6-C668A4712D7E}"/>
              </a:ext>
            </a:extLst>
          </p:cNvPr>
          <p:cNvPicPr>
            <a:picLocks noChangeAspect="1"/>
          </p:cNvPicPr>
          <p:nvPr/>
        </p:nvPicPr>
        <p:blipFill>
          <a:blip r:embed="rId2"/>
          <a:stretch>
            <a:fillRect/>
          </a:stretch>
        </p:blipFill>
        <p:spPr>
          <a:xfrm>
            <a:off x="1447800" y="1905000"/>
            <a:ext cx="2766902" cy="4305300"/>
          </a:xfrm>
          <a:prstGeom prst="rect">
            <a:avLst/>
          </a:prstGeom>
        </p:spPr>
      </p:pic>
      <p:pic>
        <p:nvPicPr>
          <p:cNvPr id="3" name="Picture 2" descr="Game of Thrones (TV Series 2011–2019) - IMDb">
            <a:extLst>
              <a:ext uri="{FF2B5EF4-FFF2-40B4-BE49-F238E27FC236}">
                <a16:creationId xmlns:a16="http://schemas.microsoft.com/office/drawing/2014/main" id="{B42BF84A-AE47-705C-7E24-B86A4CC939C5}"/>
              </a:ext>
            </a:extLst>
          </p:cNvPr>
          <p:cNvPicPr>
            <a:picLocks noChangeAspect="1"/>
          </p:cNvPicPr>
          <p:nvPr/>
        </p:nvPicPr>
        <p:blipFill>
          <a:blip r:embed="rId3"/>
          <a:stretch>
            <a:fillRect/>
          </a:stretch>
        </p:blipFill>
        <p:spPr>
          <a:xfrm>
            <a:off x="5332288" y="2476499"/>
            <a:ext cx="2663423" cy="3944472"/>
          </a:xfrm>
          <a:prstGeom prst="rect">
            <a:avLst/>
          </a:prstGeom>
        </p:spPr>
      </p:pic>
      <p:sp>
        <p:nvSpPr>
          <p:cNvPr id="5" name="TextBox 4">
            <a:extLst>
              <a:ext uri="{FF2B5EF4-FFF2-40B4-BE49-F238E27FC236}">
                <a16:creationId xmlns:a16="http://schemas.microsoft.com/office/drawing/2014/main" id="{8DA66343-C9EE-B36D-2156-0737BCF25075}"/>
              </a:ext>
            </a:extLst>
          </p:cNvPr>
          <p:cNvSpPr txBox="1"/>
          <p:nvPr/>
        </p:nvSpPr>
        <p:spPr>
          <a:xfrm>
            <a:off x="1066800" y="293757"/>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2BEFC7D6-5CC8-A2CF-7B49-E7A25C67F0D2}"/>
              </a:ext>
            </a:extLst>
          </p:cNvPr>
          <p:cNvSpPr txBox="1"/>
          <p:nvPr/>
        </p:nvSpPr>
        <p:spPr>
          <a:xfrm>
            <a:off x="533400" y="1024055"/>
            <a:ext cx="8229600" cy="954107"/>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FANTASY inspired by Medieval Literature / History</a:t>
            </a:r>
          </a:p>
        </p:txBody>
      </p:sp>
    </p:spTree>
    <p:extLst>
      <p:ext uri="{BB962C8B-B14F-4D97-AF65-F5344CB8AC3E}">
        <p14:creationId xmlns:p14="http://schemas.microsoft.com/office/powerpoint/2010/main" val="1787543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E614-EB74-121D-5949-A9F58D6047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EB9D90A-5774-B04D-05B7-D1E8E63E8420}"/>
              </a:ext>
            </a:extLst>
          </p:cNvPr>
          <p:cNvSpPr txBox="1"/>
          <p:nvPr/>
        </p:nvSpPr>
        <p:spPr>
          <a:xfrm>
            <a:off x="1066800" y="293757"/>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3188F1DB-0C1F-A140-3EBB-BFAD4FCE7DF2}"/>
              </a:ext>
            </a:extLst>
          </p:cNvPr>
          <p:cNvSpPr txBox="1"/>
          <p:nvPr/>
        </p:nvSpPr>
        <p:spPr>
          <a:xfrm>
            <a:off x="533400" y="1024055"/>
            <a:ext cx="8229600"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Fairy Tales … Princess stories?</a:t>
            </a:r>
          </a:p>
        </p:txBody>
      </p:sp>
      <p:pic>
        <p:nvPicPr>
          <p:cNvPr id="4" name="Picture 3" descr="Sleeping Beauty | Rotten Tomatoes">
            <a:extLst>
              <a:ext uri="{FF2B5EF4-FFF2-40B4-BE49-F238E27FC236}">
                <a16:creationId xmlns:a16="http://schemas.microsoft.com/office/drawing/2014/main" id="{D60A7CF6-3F1D-6A0B-7FEF-14E14C2DF42C}"/>
              </a:ext>
            </a:extLst>
          </p:cNvPr>
          <p:cNvPicPr>
            <a:picLocks noChangeAspect="1"/>
          </p:cNvPicPr>
          <p:nvPr/>
        </p:nvPicPr>
        <p:blipFill>
          <a:blip r:embed="rId2"/>
          <a:stretch>
            <a:fillRect/>
          </a:stretch>
        </p:blipFill>
        <p:spPr>
          <a:xfrm>
            <a:off x="2362200" y="1511416"/>
            <a:ext cx="3429000" cy="5143500"/>
          </a:xfrm>
          <a:prstGeom prst="rect">
            <a:avLst/>
          </a:prstGeom>
        </p:spPr>
      </p:pic>
    </p:spTree>
    <p:extLst>
      <p:ext uri="{BB962C8B-B14F-4D97-AF65-F5344CB8AC3E}">
        <p14:creationId xmlns:p14="http://schemas.microsoft.com/office/powerpoint/2010/main" val="745390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F5335-1631-A549-F13B-F8D83613AEE0}"/>
            </a:ext>
          </a:extLst>
        </p:cNvPr>
        <p:cNvGrpSpPr/>
        <p:nvPr/>
      </p:nvGrpSpPr>
      <p:grpSpPr>
        <a:xfrm>
          <a:off x="0" y="0"/>
          <a:ext cx="0" cy="0"/>
          <a:chOff x="0" y="0"/>
          <a:chExt cx="0" cy="0"/>
        </a:xfrm>
      </p:grpSpPr>
      <p:pic>
        <p:nvPicPr>
          <p:cNvPr id="2" name="Picture 1" descr="Sleeping Beauty art">
            <a:extLst>
              <a:ext uri="{FF2B5EF4-FFF2-40B4-BE49-F238E27FC236}">
                <a16:creationId xmlns:a16="http://schemas.microsoft.com/office/drawing/2014/main" id="{E95497BF-41A0-8862-E2E5-28C6DCCA4DD0}"/>
              </a:ext>
            </a:extLst>
          </p:cNvPr>
          <p:cNvPicPr>
            <a:picLocks noChangeAspect="1"/>
          </p:cNvPicPr>
          <p:nvPr/>
        </p:nvPicPr>
        <p:blipFill>
          <a:blip r:embed="rId2"/>
          <a:stretch>
            <a:fillRect/>
          </a:stretch>
        </p:blipFill>
        <p:spPr>
          <a:xfrm>
            <a:off x="304800" y="381000"/>
            <a:ext cx="5776717" cy="3429000"/>
          </a:xfrm>
          <a:prstGeom prst="rect">
            <a:avLst/>
          </a:prstGeom>
        </p:spPr>
      </p:pic>
      <p:pic>
        <p:nvPicPr>
          <p:cNvPr id="3" name="Picture 2" descr="Très Riches Heures du Duc de Berry - Wikipedia">
            <a:extLst>
              <a:ext uri="{FF2B5EF4-FFF2-40B4-BE49-F238E27FC236}">
                <a16:creationId xmlns:a16="http://schemas.microsoft.com/office/drawing/2014/main" id="{0C4A7464-FDEE-57FA-BB17-756A0BD58F51}"/>
              </a:ext>
            </a:extLst>
          </p:cNvPr>
          <p:cNvPicPr>
            <a:picLocks noChangeAspect="1"/>
          </p:cNvPicPr>
          <p:nvPr/>
        </p:nvPicPr>
        <p:blipFill>
          <a:blip r:embed="rId3"/>
          <a:stretch>
            <a:fillRect/>
          </a:stretch>
        </p:blipFill>
        <p:spPr>
          <a:xfrm>
            <a:off x="5421423" y="1371600"/>
            <a:ext cx="3417777" cy="5290718"/>
          </a:xfrm>
          <a:prstGeom prst="rect">
            <a:avLst/>
          </a:prstGeom>
        </p:spPr>
      </p:pic>
      <p:sp>
        <p:nvSpPr>
          <p:cNvPr id="4" name="TextBox 3">
            <a:extLst>
              <a:ext uri="{FF2B5EF4-FFF2-40B4-BE49-F238E27FC236}">
                <a16:creationId xmlns:a16="http://schemas.microsoft.com/office/drawing/2014/main" id="{3D73AC0F-22CB-FE36-7C9C-F116C72223F5}"/>
              </a:ext>
            </a:extLst>
          </p:cNvPr>
          <p:cNvSpPr txBox="1"/>
          <p:nvPr/>
        </p:nvSpPr>
        <p:spPr>
          <a:xfrm>
            <a:off x="152400" y="5181600"/>
            <a:ext cx="5221366" cy="461665"/>
          </a:xfrm>
          <a:prstGeom prst="rect">
            <a:avLst/>
          </a:prstGeom>
          <a:noFill/>
        </p:spPr>
        <p:txBody>
          <a:bodyPr wrap="none" rtlCol="0">
            <a:spAutoFit/>
          </a:bodyPr>
          <a:lstStyle/>
          <a:p>
            <a:r>
              <a:rPr lang="fr-FR" sz="2400" dirty="0">
                <a:solidFill>
                  <a:schemeClr val="bg1"/>
                </a:solidFill>
              </a:rPr>
              <a:t>Très Riches Heures de Jean, Duc de Berri</a:t>
            </a:r>
            <a:endParaRPr lang="en-US" sz="2400" dirty="0">
              <a:solidFill>
                <a:schemeClr val="bg1"/>
              </a:solidFill>
            </a:endParaRPr>
          </a:p>
        </p:txBody>
      </p:sp>
    </p:spTree>
    <p:extLst>
      <p:ext uri="{BB962C8B-B14F-4D97-AF65-F5344CB8AC3E}">
        <p14:creationId xmlns:p14="http://schemas.microsoft.com/office/powerpoint/2010/main" val="252579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eeping Beauty art">
            <a:extLst>
              <a:ext uri="{FF2B5EF4-FFF2-40B4-BE49-F238E27FC236}">
                <a16:creationId xmlns:a16="http://schemas.microsoft.com/office/drawing/2014/main" id="{357AAB34-94A7-9067-2CB8-9A44D91BF7AF}"/>
              </a:ext>
            </a:extLst>
          </p:cNvPr>
          <p:cNvPicPr>
            <a:picLocks noChangeAspect="1"/>
          </p:cNvPicPr>
          <p:nvPr/>
        </p:nvPicPr>
        <p:blipFill>
          <a:blip r:embed="rId2"/>
          <a:stretch>
            <a:fillRect/>
          </a:stretch>
        </p:blipFill>
        <p:spPr>
          <a:xfrm>
            <a:off x="304800" y="381000"/>
            <a:ext cx="5776717" cy="3429000"/>
          </a:xfrm>
          <a:prstGeom prst="rect">
            <a:avLst/>
          </a:prstGeom>
        </p:spPr>
      </p:pic>
      <p:pic>
        <p:nvPicPr>
          <p:cNvPr id="5" name="Picture 4" descr="1959 Sleeping Beauty">
            <a:extLst>
              <a:ext uri="{FF2B5EF4-FFF2-40B4-BE49-F238E27FC236}">
                <a16:creationId xmlns:a16="http://schemas.microsoft.com/office/drawing/2014/main" id="{6B8C5C39-2F1A-1DB3-4837-41EDE679BF00}"/>
              </a:ext>
            </a:extLst>
          </p:cNvPr>
          <p:cNvPicPr>
            <a:picLocks noChangeAspect="1"/>
          </p:cNvPicPr>
          <p:nvPr/>
        </p:nvPicPr>
        <p:blipFill>
          <a:blip r:embed="rId3"/>
          <a:stretch>
            <a:fillRect/>
          </a:stretch>
        </p:blipFill>
        <p:spPr>
          <a:xfrm>
            <a:off x="4001340" y="3429000"/>
            <a:ext cx="4906818" cy="3238500"/>
          </a:xfrm>
          <a:prstGeom prst="rect">
            <a:avLst/>
          </a:prstGeom>
        </p:spPr>
      </p:pic>
    </p:spTree>
    <p:extLst>
      <p:ext uri="{BB962C8B-B14F-4D97-AF65-F5344CB8AC3E}">
        <p14:creationId xmlns:p14="http://schemas.microsoft.com/office/powerpoint/2010/main" val="554331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04283A-6829-38B0-7572-360CCF2063C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4800" y="76200"/>
            <a:ext cx="6858000" cy="3857625"/>
          </a:xfrm>
          <a:prstGeom prst="rect">
            <a:avLst/>
          </a:prstGeom>
        </p:spPr>
      </p:pic>
      <p:pic>
        <p:nvPicPr>
          <p:cNvPr id="4" name="Picture 3">
            <a:extLst>
              <a:ext uri="{FF2B5EF4-FFF2-40B4-BE49-F238E27FC236}">
                <a16:creationId xmlns:a16="http://schemas.microsoft.com/office/drawing/2014/main" id="{255E0F67-61F5-C245-218E-C624D50B19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09800" y="2924175"/>
            <a:ext cx="6858000" cy="3857625"/>
          </a:xfrm>
          <a:prstGeom prst="rect">
            <a:avLst/>
          </a:prstGeom>
        </p:spPr>
      </p:pic>
    </p:spTree>
    <p:extLst>
      <p:ext uri="{BB962C8B-B14F-4D97-AF65-F5344CB8AC3E}">
        <p14:creationId xmlns:p14="http://schemas.microsoft.com/office/powerpoint/2010/main" val="1726708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F0909D-AB69-F1D1-034A-0C9907AD96D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28600" y="228600"/>
            <a:ext cx="6858000" cy="3857625"/>
          </a:xfrm>
          <a:prstGeom prst="rect">
            <a:avLst/>
          </a:prstGeom>
        </p:spPr>
      </p:pic>
      <p:pic>
        <p:nvPicPr>
          <p:cNvPr id="3" name="Picture 2">
            <a:extLst>
              <a:ext uri="{FF2B5EF4-FFF2-40B4-BE49-F238E27FC236}">
                <a16:creationId xmlns:a16="http://schemas.microsoft.com/office/drawing/2014/main" id="{E087C6CA-A1B6-B53A-C025-ADDE646A05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81200" y="2995893"/>
            <a:ext cx="6858000" cy="3857625"/>
          </a:xfrm>
          <a:prstGeom prst="rect">
            <a:avLst/>
          </a:prstGeom>
        </p:spPr>
      </p:pic>
    </p:spTree>
    <p:extLst>
      <p:ext uri="{BB962C8B-B14F-4D97-AF65-F5344CB8AC3E}">
        <p14:creationId xmlns:p14="http://schemas.microsoft.com/office/powerpoint/2010/main" val="3895999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leficent-sleeping-beauty-dragon.jpg | EN World D&amp;D &amp; Tabletop RPG News &amp;  Reviews">
            <a:extLst>
              <a:ext uri="{FF2B5EF4-FFF2-40B4-BE49-F238E27FC236}">
                <a16:creationId xmlns:a16="http://schemas.microsoft.com/office/drawing/2014/main" id="{3D1F0D3C-6779-C8AC-B48C-F3344CEAF004}"/>
              </a:ext>
            </a:extLst>
          </p:cNvPr>
          <p:cNvPicPr>
            <a:picLocks noChangeAspect="1"/>
          </p:cNvPicPr>
          <p:nvPr/>
        </p:nvPicPr>
        <p:blipFill>
          <a:blip r:embed="rId2"/>
          <a:stretch>
            <a:fillRect/>
          </a:stretch>
        </p:blipFill>
        <p:spPr>
          <a:xfrm>
            <a:off x="533400" y="1143000"/>
            <a:ext cx="8456035" cy="4419600"/>
          </a:xfrm>
          <a:prstGeom prst="rect">
            <a:avLst/>
          </a:prstGeom>
        </p:spPr>
      </p:pic>
    </p:spTree>
    <p:extLst>
      <p:ext uri="{BB962C8B-B14F-4D97-AF65-F5344CB8AC3E}">
        <p14:creationId xmlns:p14="http://schemas.microsoft.com/office/powerpoint/2010/main" val="259640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mazon.com: Cinderella (Two-Disc Special Edition) : Ilene Woods, James  MacDonald, Eleanor Audley, Verna Felton, Claire Du Brey, Rhoda Williams,  Helene Stanley, Luis Van Rooten, Don Barclay, Lucille Bliss, Jeffrey Stone,  Mike Douglas,">
            <a:extLst>
              <a:ext uri="{FF2B5EF4-FFF2-40B4-BE49-F238E27FC236}">
                <a16:creationId xmlns:a16="http://schemas.microsoft.com/office/drawing/2014/main" id="{4591FFA6-A370-E3B1-D353-5DC7D9378F36}"/>
              </a:ext>
            </a:extLst>
          </p:cNvPr>
          <p:cNvPicPr>
            <a:picLocks noChangeAspect="1"/>
          </p:cNvPicPr>
          <p:nvPr/>
        </p:nvPicPr>
        <p:blipFill>
          <a:blip r:embed="rId2"/>
          <a:stretch>
            <a:fillRect/>
          </a:stretch>
        </p:blipFill>
        <p:spPr>
          <a:xfrm>
            <a:off x="2676984" y="204846"/>
            <a:ext cx="2260231" cy="3147954"/>
          </a:xfrm>
          <a:prstGeom prst="rect">
            <a:avLst/>
          </a:prstGeom>
        </p:spPr>
      </p:pic>
      <p:pic>
        <p:nvPicPr>
          <p:cNvPr id="4" name="Picture 3" descr="Snow White and the Seven Dwarfs | Disney Wikmrd Wiki | Fandom">
            <a:extLst>
              <a:ext uri="{FF2B5EF4-FFF2-40B4-BE49-F238E27FC236}">
                <a16:creationId xmlns:a16="http://schemas.microsoft.com/office/drawing/2014/main" id="{D7AAD655-ACD7-8178-25F1-8105BD03D032}"/>
              </a:ext>
            </a:extLst>
          </p:cNvPr>
          <p:cNvPicPr>
            <a:picLocks noChangeAspect="1"/>
          </p:cNvPicPr>
          <p:nvPr/>
        </p:nvPicPr>
        <p:blipFill>
          <a:blip r:embed="rId3"/>
          <a:stretch>
            <a:fillRect/>
          </a:stretch>
        </p:blipFill>
        <p:spPr>
          <a:xfrm>
            <a:off x="304800" y="76200"/>
            <a:ext cx="2028005" cy="2895600"/>
          </a:xfrm>
          <a:prstGeom prst="rect">
            <a:avLst/>
          </a:prstGeom>
        </p:spPr>
      </p:pic>
      <p:pic>
        <p:nvPicPr>
          <p:cNvPr id="5" name="Picture 4" descr="The Little Mermaid (1989) - IMDb">
            <a:extLst>
              <a:ext uri="{FF2B5EF4-FFF2-40B4-BE49-F238E27FC236}">
                <a16:creationId xmlns:a16="http://schemas.microsoft.com/office/drawing/2014/main" id="{F15F715E-DFD4-B8C7-46B3-67A28AD73D99}"/>
              </a:ext>
            </a:extLst>
          </p:cNvPr>
          <p:cNvPicPr>
            <a:picLocks noChangeAspect="1"/>
          </p:cNvPicPr>
          <p:nvPr/>
        </p:nvPicPr>
        <p:blipFill>
          <a:blip r:embed="rId4"/>
          <a:stretch>
            <a:fillRect/>
          </a:stretch>
        </p:blipFill>
        <p:spPr>
          <a:xfrm>
            <a:off x="5836598" y="3100447"/>
            <a:ext cx="2400050" cy="3600074"/>
          </a:xfrm>
          <a:prstGeom prst="rect">
            <a:avLst/>
          </a:prstGeom>
        </p:spPr>
      </p:pic>
      <p:pic>
        <p:nvPicPr>
          <p:cNvPr id="6" name="Picture 5" descr="Tangled - Wikipedia">
            <a:extLst>
              <a:ext uri="{FF2B5EF4-FFF2-40B4-BE49-F238E27FC236}">
                <a16:creationId xmlns:a16="http://schemas.microsoft.com/office/drawing/2014/main" id="{AFF18B02-6E28-3EB2-49D1-1BDCC5D84B1E}"/>
              </a:ext>
            </a:extLst>
          </p:cNvPr>
          <p:cNvPicPr>
            <a:picLocks noChangeAspect="1"/>
          </p:cNvPicPr>
          <p:nvPr/>
        </p:nvPicPr>
        <p:blipFill>
          <a:blip r:embed="rId5"/>
          <a:stretch>
            <a:fillRect/>
          </a:stretch>
        </p:blipFill>
        <p:spPr>
          <a:xfrm>
            <a:off x="6859984" y="204846"/>
            <a:ext cx="1951614" cy="2895601"/>
          </a:xfrm>
          <a:prstGeom prst="rect">
            <a:avLst/>
          </a:prstGeom>
        </p:spPr>
      </p:pic>
      <p:pic>
        <p:nvPicPr>
          <p:cNvPr id="7" name="Picture 6" descr="Beauty and the Beast | Official Site | Disney Movies">
            <a:extLst>
              <a:ext uri="{FF2B5EF4-FFF2-40B4-BE49-F238E27FC236}">
                <a16:creationId xmlns:a16="http://schemas.microsoft.com/office/drawing/2014/main" id="{22077497-8D38-3C91-88A4-F62D394E75FB}"/>
              </a:ext>
            </a:extLst>
          </p:cNvPr>
          <p:cNvPicPr>
            <a:picLocks noChangeAspect="1"/>
          </p:cNvPicPr>
          <p:nvPr/>
        </p:nvPicPr>
        <p:blipFill>
          <a:blip r:embed="rId6"/>
          <a:stretch>
            <a:fillRect/>
          </a:stretch>
        </p:blipFill>
        <p:spPr>
          <a:xfrm>
            <a:off x="562067" y="3290757"/>
            <a:ext cx="2236221" cy="3354331"/>
          </a:xfrm>
          <a:prstGeom prst="rect">
            <a:avLst/>
          </a:prstGeom>
        </p:spPr>
      </p:pic>
      <p:pic>
        <p:nvPicPr>
          <p:cNvPr id="8" name="Picture 7" descr="Frozen | Official Website | Disney Movies">
            <a:extLst>
              <a:ext uri="{FF2B5EF4-FFF2-40B4-BE49-F238E27FC236}">
                <a16:creationId xmlns:a16="http://schemas.microsoft.com/office/drawing/2014/main" id="{924ABC3A-B4F8-ECD1-1BF5-3450509695E7}"/>
              </a:ext>
            </a:extLst>
          </p:cNvPr>
          <p:cNvPicPr>
            <a:picLocks noChangeAspect="1"/>
          </p:cNvPicPr>
          <p:nvPr/>
        </p:nvPicPr>
        <p:blipFill>
          <a:blip r:embed="rId7"/>
          <a:stretch>
            <a:fillRect/>
          </a:stretch>
        </p:blipFill>
        <p:spPr>
          <a:xfrm>
            <a:off x="3200400" y="3733277"/>
            <a:ext cx="1941207" cy="2911811"/>
          </a:xfrm>
          <a:prstGeom prst="rect">
            <a:avLst/>
          </a:prstGeom>
        </p:spPr>
      </p:pic>
      <p:pic>
        <p:nvPicPr>
          <p:cNvPr id="2" name="Picture 1">
            <a:extLst>
              <a:ext uri="{FF2B5EF4-FFF2-40B4-BE49-F238E27FC236}">
                <a16:creationId xmlns:a16="http://schemas.microsoft.com/office/drawing/2014/main" id="{0B89BA0B-7708-2476-0EDE-C093E4891FF0}"/>
              </a:ext>
            </a:extLst>
          </p:cNvPr>
          <p:cNvPicPr>
            <a:picLocks noChangeAspect="1"/>
          </p:cNvPicPr>
          <p:nvPr/>
        </p:nvPicPr>
        <p:blipFill>
          <a:blip r:embed="rId8"/>
          <a:stretch>
            <a:fillRect/>
          </a:stretch>
        </p:blipFill>
        <p:spPr>
          <a:xfrm>
            <a:off x="4736705" y="395083"/>
            <a:ext cx="2098637" cy="3147955"/>
          </a:xfrm>
          <a:prstGeom prst="rect">
            <a:avLst/>
          </a:prstGeom>
        </p:spPr>
      </p:pic>
    </p:spTree>
    <p:extLst>
      <p:ext uri="{BB962C8B-B14F-4D97-AF65-F5344CB8AC3E}">
        <p14:creationId xmlns:p14="http://schemas.microsoft.com/office/powerpoint/2010/main" val="2404497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Princess Bride | Princess Bride Wiki | Fandom">
            <a:extLst>
              <a:ext uri="{FF2B5EF4-FFF2-40B4-BE49-F238E27FC236}">
                <a16:creationId xmlns:a16="http://schemas.microsoft.com/office/drawing/2014/main" id="{1B3311AE-77F6-7548-EA18-68C3E4544CE5}"/>
              </a:ext>
            </a:extLst>
          </p:cNvPr>
          <p:cNvPicPr>
            <a:picLocks noChangeAspect="1"/>
          </p:cNvPicPr>
          <p:nvPr/>
        </p:nvPicPr>
        <p:blipFill>
          <a:blip r:embed="rId2"/>
          <a:stretch>
            <a:fillRect/>
          </a:stretch>
        </p:blipFill>
        <p:spPr>
          <a:xfrm>
            <a:off x="2133600" y="435428"/>
            <a:ext cx="4191000" cy="5987143"/>
          </a:xfrm>
          <a:prstGeom prst="rect">
            <a:avLst/>
          </a:prstGeom>
        </p:spPr>
      </p:pic>
    </p:spTree>
    <p:extLst>
      <p:ext uri="{BB962C8B-B14F-4D97-AF65-F5344CB8AC3E}">
        <p14:creationId xmlns:p14="http://schemas.microsoft.com/office/powerpoint/2010/main" val="1712789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la Enchanted (2004) - IMDb">
            <a:extLst>
              <a:ext uri="{FF2B5EF4-FFF2-40B4-BE49-F238E27FC236}">
                <a16:creationId xmlns:a16="http://schemas.microsoft.com/office/drawing/2014/main" id="{A0C1EE94-5C67-4013-A1E1-9A53FFEEC39A}"/>
              </a:ext>
            </a:extLst>
          </p:cNvPr>
          <p:cNvPicPr>
            <a:picLocks noChangeAspect="1"/>
          </p:cNvPicPr>
          <p:nvPr/>
        </p:nvPicPr>
        <p:blipFill>
          <a:blip r:embed="rId2"/>
          <a:stretch>
            <a:fillRect/>
          </a:stretch>
        </p:blipFill>
        <p:spPr>
          <a:xfrm>
            <a:off x="4832217" y="838200"/>
            <a:ext cx="3854583" cy="5638800"/>
          </a:xfrm>
          <a:prstGeom prst="rect">
            <a:avLst/>
          </a:prstGeom>
        </p:spPr>
      </p:pic>
      <p:pic>
        <p:nvPicPr>
          <p:cNvPr id="4" name="Picture 3" descr="Shrek (2001) - IMDb">
            <a:extLst>
              <a:ext uri="{FF2B5EF4-FFF2-40B4-BE49-F238E27FC236}">
                <a16:creationId xmlns:a16="http://schemas.microsoft.com/office/drawing/2014/main" id="{25C01789-03D0-373B-CC87-54F05E734D86}"/>
              </a:ext>
            </a:extLst>
          </p:cNvPr>
          <p:cNvPicPr>
            <a:picLocks noChangeAspect="1"/>
          </p:cNvPicPr>
          <p:nvPr/>
        </p:nvPicPr>
        <p:blipFill>
          <a:blip r:embed="rId3"/>
          <a:stretch>
            <a:fillRect/>
          </a:stretch>
        </p:blipFill>
        <p:spPr>
          <a:xfrm>
            <a:off x="609600" y="381000"/>
            <a:ext cx="3459480" cy="5143500"/>
          </a:xfrm>
          <a:prstGeom prst="rect">
            <a:avLst/>
          </a:prstGeom>
        </p:spPr>
      </p:pic>
    </p:spTree>
    <p:extLst>
      <p:ext uri="{BB962C8B-B14F-4D97-AF65-F5344CB8AC3E}">
        <p14:creationId xmlns:p14="http://schemas.microsoft.com/office/powerpoint/2010/main" val="705140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8114B7-09A1-F46A-2CA9-F19008D225EF}"/>
              </a:ext>
            </a:extLst>
          </p:cNvPr>
          <p:cNvSpPr txBox="1"/>
          <p:nvPr/>
        </p:nvSpPr>
        <p:spPr>
          <a:xfrm>
            <a:off x="1219200" y="83820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1C5D77F8-7228-7A40-5F12-ED55FE7DF8D8}"/>
              </a:ext>
            </a:extLst>
          </p:cNvPr>
          <p:cNvSpPr txBox="1"/>
          <p:nvPr/>
        </p:nvSpPr>
        <p:spPr>
          <a:xfrm>
            <a:off x="1219200" y="2079057"/>
            <a:ext cx="7239000" cy="1323439"/>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Connected to a class I was teaching</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2742302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1AE65-4F0A-D279-9DE8-89DF746E53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7688A7-2768-7AF6-2128-DC943FE62BD2}"/>
              </a:ext>
            </a:extLst>
          </p:cNvPr>
          <p:cNvSpPr txBox="1"/>
          <p:nvPr/>
        </p:nvSpPr>
        <p:spPr>
          <a:xfrm>
            <a:off x="1219200" y="457200"/>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01521DF8-F16D-A6D9-F0CF-91F6AAB6FBED}"/>
              </a:ext>
            </a:extLst>
          </p:cNvPr>
          <p:cNvSpPr txBox="1"/>
          <p:nvPr/>
        </p:nvSpPr>
        <p:spPr>
          <a:xfrm>
            <a:off x="1255059" y="1187498"/>
            <a:ext cx="7239000" cy="707886"/>
          </a:xfrm>
          <a:prstGeom prst="rect">
            <a:avLst/>
          </a:prstGeom>
          <a:noFill/>
        </p:spPr>
        <p:txBody>
          <a:bodyPr wrap="square" rtlCol="0">
            <a:spAutoFit/>
          </a:bodyPr>
          <a:lstStyle/>
          <a:p>
            <a:pPr marL="571500" indent="-571500">
              <a:buFont typeface="Arial" panose="020B0604020202020204" pitchFamily="34" charset="0"/>
              <a:buChar char="•"/>
            </a:pPr>
            <a:r>
              <a:rPr lang="en-US" sz="4000">
                <a:solidFill>
                  <a:schemeClr val="bg1"/>
                </a:solidFill>
                <a:latin typeface="Bookman Old Style" panose="02050604050505020204" pitchFamily="18" charset="0"/>
              </a:rPr>
              <a:t>Connected to class</a:t>
            </a:r>
            <a:endParaRPr lang="en-US" sz="2800">
              <a:solidFill>
                <a:schemeClr val="bg1"/>
              </a:solidFill>
              <a:latin typeface="Bookman Old Style" panose="02050604050505020204" pitchFamily="18" charset="0"/>
            </a:endParaRPr>
          </a:p>
        </p:txBody>
      </p:sp>
      <p:pic>
        <p:nvPicPr>
          <p:cNvPr id="6" name="Picture 5" descr="Beowulf (2007 film) - Wikipedia">
            <a:extLst>
              <a:ext uri="{FF2B5EF4-FFF2-40B4-BE49-F238E27FC236}">
                <a16:creationId xmlns:a16="http://schemas.microsoft.com/office/drawing/2014/main" id="{BEDE6367-B739-EBAE-94F3-386A6D8B9730}"/>
              </a:ext>
            </a:extLst>
          </p:cNvPr>
          <p:cNvPicPr>
            <a:picLocks noChangeAspect="1"/>
          </p:cNvPicPr>
          <p:nvPr/>
        </p:nvPicPr>
        <p:blipFill>
          <a:blip r:embed="rId2"/>
          <a:stretch>
            <a:fillRect/>
          </a:stretch>
        </p:blipFill>
        <p:spPr>
          <a:xfrm>
            <a:off x="1978959" y="2146691"/>
            <a:ext cx="2593041" cy="3847284"/>
          </a:xfrm>
          <a:prstGeom prst="rect">
            <a:avLst/>
          </a:prstGeom>
        </p:spPr>
      </p:pic>
      <p:pic>
        <p:nvPicPr>
          <p:cNvPr id="7" name="Picture 6" descr="Beowulf &amp; Grendel (2005) - IMDb">
            <a:extLst>
              <a:ext uri="{FF2B5EF4-FFF2-40B4-BE49-F238E27FC236}">
                <a16:creationId xmlns:a16="http://schemas.microsoft.com/office/drawing/2014/main" id="{443D97E1-6788-3758-3918-090B1D4F5978}"/>
              </a:ext>
            </a:extLst>
          </p:cNvPr>
          <p:cNvPicPr>
            <a:picLocks noChangeAspect="1"/>
          </p:cNvPicPr>
          <p:nvPr/>
        </p:nvPicPr>
        <p:blipFill>
          <a:blip r:embed="rId3"/>
          <a:stretch>
            <a:fillRect/>
          </a:stretch>
        </p:blipFill>
        <p:spPr>
          <a:xfrm>
            <a:off x="4894612" y="2126638"/>
            <a:ext cx="2350889" cy="3472082"/>
          </a:xfrm>
          <a:prstGeom prst="rect">
            <a:avLst/>
          </a:prstGeom>
        </p:spPr>
      </p:pic>
    </p:spTree>
    <p:extLst>
      <p:ext uri="{BB962C8B-B14F-4D97-AF65-F5344CB8AC3E}">
        <p14:creationId xmlns:p14="http://schemas.microsoft.com/office/powerpoint/2010/main" val="1978031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73725-5F46-682A-AB39-3ED04E67D4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A15490-CB32-E6C1-E929-86F5C0ED9BB4}"/>
              </a:ext>
            </a:extLst>
          </p:cNvPr>
          <p:cNvSpPr txBox="1"/>
          <p:nvPr/>
        </p:nvSpPr>
        <p:spPr>
          <a:xfrm>
            <a:off x="1219200" y="457200"/>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66E61E51-ABC3-4BBD-6EA0-283243E0C062}"/>
              </a:ext>
            </a:extLst>
          </p:cNvPr>
          <p:cNvSpPr txBox="1"/>
          <p:nvPr/>
        </p:nvSpPr>
        <p:spPr>
          <a:xfrm>
            <a:off x="1255059" y="1187498"/>
            <a:ext cx="7239000" cy="461665"/>
          </a:xfrm>
          <a:prstGeom prst="rect">
            <a:avLst/>
          </a:prstGeom>
          <a:noFill/>
        </p:spPr>
        <p:txBody>
          <a:bodyPr wrap="square" rtlCol="0">
            <a:spAutoFit/>
          </a:bodyPr>
          <a:lstStyle/>
          <a:p>
            <a:pPr marL="571500" indent="-571500">
              <a:buFont typeface="Arial" panose="020B0604020202020204" pitchFamily="34" charset="0"/>
              <a:buChar char="•"/>
            </a:pPr>
            <a:r>
              <a:rPr lang="en-US" sz="2400">
                <a:solidFill>
                  <a:schemeClr val="bg1"/>
                </a:solidFill>
                <a:latin typeface="Bookman Old Style" panose="02050604050505020204" pitchFamily="18" charset="0"/>
              </a:rPr>
              <a:t>Movies related to classes I am teaching</a:t>
            </a:r>
          </a:p>
        </p:txBody>
      </p:sp>
      <p:pic>
        <p:nvPicPr>
          <p:cNvPr id="2" name="Picture 1">
            <a:extLst>
              <a:ext uri="{FF2B5EF4-FFF2-40B4-BE49-F238E27FC236}">
                <a16:creationId xmlns:a16="http://schemas.microsoft.com/office/drawing/2014/main" id="{BB09F90D-EBB6-0EAF-C468-A23F818DEA8A}"/>
              </a:ext>
            </a:extLst>
          </p:cNvPr>
          <p:cNvPicPr>
            <a:picLocks noChangeAspect="1"/>
          </p:cNvPicPr>
          <p:nvPr/>
        </p:nvPicPr>
        <p:blipFill>
          <a:blip r:embed="rId2"/>
          <a:stretch>
            <a:fillRect/>
          </a:stretch>
        </p:blipFill>
        <p:spPr>
          <a:xfrm>
            <a:off x="5181600" y="2667000"/>
            <a:ext cx="2616200" cy="3924300"/>
          </a:xfrm>
          <a:prstGeom prst="rect">
            <a:avLst/>
          </a:prstGeom>
        </p:spPr>
      </p:pic>
      <p:pic>
        <p:nvPicPr>
          <p:cNvPr id="4" name="Picture 3" descr="Sir Gawain and the Green Knight">
            <a:extLst>
              <a:ext uri="{FF2B5EF4-FFF2-40B4-BE49-F238E27FC236}">
                <a16:creationId xmlns:a16="http://schemas.microsoft.com/office/drawing/2014/main" id="{1B2A2BEB-94C4-4AA3-7742-A185748EC006}"/>
              </a:ext>
            </a:extLst>
          </p:cNvPr>
          <p:cNvPicPr>
            <a:picLocks noChangeAspect="1"/>
          </p:cNvPicPr>
          <p:nvPr/>
        </p:nvPicPr>
        <p:blipFill>
          <a:blip r:embed="rId3"/>
          <a:stretch>
            <a:fillRect/>
          </a:stretch>
        </p:blipFill>
        <p:spPr>
          <a:xfrm>
            <a:off x="1219200" y="2666050"/>
            <a:ext cx="2425384" cy="3731360"/>
          </a:xfrm>
          <a:prstGeom prst="rect">
            <a:avLst/>
          </a:prstGeom>
        </p:spPr>
      </p:pic>
    </p:spTree>
    <p:extLst>
      <p:ext uri="{BB962C8B-B14F-4D97-AF65-F5344CB8AC3E}">
        <p14:creationId xmlns:p14="http://schemas.microsoft.com/office/powerpoint/2010/main" val="1220595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87DE-3E81-A463-5BE3-9955EADB4B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6C7017-C17A-9E1C-F9AF-021556059AEC}"/>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19857D8E-3AA8-1318-3195-190A3C4CB8CC}"/>
              </a:ext>
            </a:extLst>
          </p:cNvPr>
          <p:cNvSpPr txBox="1"/>
          <p:nvPr/>
        </p:nvSpPr>
        <p:spPr>
          <a:xfrm>
            <a:off x="914399" y="1235906"/>
            <a:ext cx="7579659"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Movies related to classes I am teaching</a:t>
            </a:r>
          </a:p>
        </p:txBody>
      </p:sp>
      <p:pic>
        <p:nvPicPr>
          <p:cNvPr id="4" name="Picture 3" descr="The Canterbury Tales eBook by Geoffrey Chaucer - EPUB | Rakuten Kobo United States">
            <a:extLst>
              <a:ext uri="{FF2B5EF4-FFF2-40B4-BE49-F238E27FC236}">
                <a16:creationId xmlns:a16="http://schemas.microsoft.com/office/drawing/2014/main" id="{38BA4239-EA37-30D2-EFE2-3D99CDD9D87A}"/>
              </a:ext>
            </a:extLst>
          </p:cNvPr>
          <p:cNvPicPr>
            <a:picLocks noChangeAspect="1"/>
          </p:cNvPicPr>
          <p:nvPr/>
        </p:nvPicPr>
        <p:blipFill>
          <a:blip r:embed="rId2"/>
          <a:stretch>
            <a:fillRect/>
          </a:stretch>
        </p:blipFill>
        <p:spPr>
          <a:xfrm>
            <a:off x="5257800" y="2162521"/>
            <a:ext cx="2643614" cy="4056958"/>
          </a:xfrm>
          <a:prstGeom prst="rect">
            <a:avLst/>
          </a:prstGeom>
        </p:spPr>
      </p:pic>
      <p:sp>
        <p:nvSpPr>
          <p:cNvPr id="2" name="TextBox 1">
            <a:extLst>
              <a:ext uri="{FF2B5EF4-FFF2-40B4-BE49-F238E27FC236}">
                <a16:creationId xmlns:a16="http://schemas.microsoft.com/office/drawing/2014/main" id="{8137CA22-E320-5148-FD50-E9BCABBE20E3}"/>
              </a:ext>
            </a:extLst>
          </p:cNvPr>
          <p:cNvSpPr txBox="1"/>
          <p:nvPr/>
        </p:nvSpPr>
        <p:spPr>
          <a:xfrm>
            <a:off x="228600" y="4191000"/>
            <a:ext cx="4766048" cy="584775"/>
          </a:xfrm>
          <a:prstGeom prst="rect">
            <a:avLst/>
          </a:prstGeom>
          <a:noFill/>
        </p:spPr>
        <p:txBody>
          <a:bodyPr wrap="none" rtlCol="0">
            <a:spAutoFit/>
          </a:bodyPr>
          <a:lstStyle/>
          <a:p>
            <a:r>
              <a:rPr lang="en-US" sz="3200">
                <a:solidFill>
                  <a:schemeClr val="bg1"/>
                </a:solidFill>
              </a:rPr>
              <a:t>Spring 2027, MW 3:00-4:15</a:t>
            </a:r>
          </a:p>
        </p:txBody>
      </p:sp>
    </p:spTree>
    <p:extLst>
      <p:ext uri="{BB962C8B-B14F-4D97-AF65-F5344CB8AC3E}">
        <p14:creationId xmlns:p14="http://schemas.microsoft.com/office/powerpoint/2010/main" val="101327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Canterbury Tales (1972) - IMDb">
            <a:extLst>
              <a:ext uri="{FF2B5EF4-FFF2-40B4-BE49-F238E27FC236}">
                <a16:creationId xmlns:a16="http://schemas.microsoft.com/office/drawing/2014/main" id="{A54FD933-ECCF-A485-723C-5C682927DC84}"/>
              </a:ext>
            </a:extLst>
          </p:cNvPr>
          <p:cNvPicPr>
            <a:picLocks noChangeAspect="1"/>
          </p:cNvPicPr>
          <p:nvPr/>
        </p:nvPicPr>
        <p:blipFill>
          <a:blip r:embed="rId2"/>
          <a:stretch>
            <a:fillRect/>
          </a:stretch>
        </p:blipFill>
        <p:spPr>
          <a:xfrm>
            <a:off x="609600" y="304800"/>
            <a:ext cx="3386263" cy="5143500"/>
          </a:xfrm>
          <a:prstGeom prst="rect">
            <a:avLst/>
          </a:prstGeom>
        </p:spPr>
      </p:pic>
      <p:pic>
        <p:nvPicPr>
          <p:cNvPr id="3" name="Picture 2" descr="Movie Review – The Canterbury Tales – PopCult Reviews">
            <a:extLst>
              <a:ext uri="{FF2B5EF4-FFF2-40B4-BE49-F238E27FC236}">
                <a16:creationId xmlns:a16="http://schemas.microsoft.com/office/drawing/2014/main" id="{134A9747-CD2C-ADAA-8D57-6040ADC8F3A3}"/>
              </a:ext>
            </a:extLst>
          </p:cNvPr>
          <p:cNvPicPr>
            <a:picLocks noChangeAspect="1"/>
          </p:cNvPicPr>
          <p:nvPr/>
        </p:nvPicPr>
        <p:blipFill>
          <a:blip r:embed="rId3"/>
          <a:stretch>
            <a:fillRect/>
          </a:stretch>
        </p:blipFill>
        <p:spPr>
          <a:xfrm>
            <a:off x="3657600" y="322729"/>
            <a:ext cx="5194851" cy="2914185"/>
          </a:xfrm>
          <a:prstGeom prst="rect">
            <a:avLst/>
          </a:prstGeom>
        </p:spPr>
      </p:pic>
      <p:pic>
        <p:nvPicPr>
          <p:cNvPr id="4" name="Picture 3" descr="The Criterion Voyages (Spine #633): THE CANTERBURY TALES -- The Golden Bear Winner Is Still Relevant After 50 Years - disappointment media">
            <a:extLst>
              <a:ext uri="{FF2B5EF4-FFF2-40B4-BE49-F238E27FC236}">
                <a16:creationId xmlns:a16="http://schemas.microsoft.com/office/drawing/2014/main" id="{B46EA0A6-92EC-74F8-9B80-3CF780883AD1}"/>
              </a:ext>
            </a:extLst>
          </p:cNvPr>
          <p:cNvPicPr>
            <a:picLocks noChangeAspect="1"/>
          </p:cNvPicPr>
          <p:nvPr/>
        </p:nvPicPr>
        <p:blipFill>
          <a:blip r:embed="rId4"/>
          <a:stretch>
            <a:fillRect/>
          </a:stretch>
        </p:blipFill>
        <p:spPr>
          <a:xfrm>
            <a:off x="3276600" y="3621087"/>
            <a:ext cx="5029200" cy="2713121"/>
          </a:xfrm>
          <a:prstGeom prst="rect">
            <a:avLst/>
          </a:prstGeom>
        </p:spPr>
      </p:pic>
    </p:spTree>
    <p:extLst>
      <p:ext uri="{BB962C8B-B14F-4D97-AF65-F5344CB8AC3E}">
        <p14:creationId xmlns:p14="http://schemas.microsoft.com/office/powerpoint/2010/main" val="1232855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ster for A Knight’s Tale">
            <a:extLst>
              <a:ext uri="{FF2B5EF4-FFF2-40B4-BE49-F238E27FC236}">
                <a16:creationId xmlns:a16="http://schemas.microsoft.com/office/drawing/2014/main" id="{53ABE9C2-E35F-57E1-8DFD-B260026A5B6E}"/>
              </a:ext>
            </a:extLst>
          </p:cNvPr>
          <p:cNvPicPr>
            <a:picLocks noChangeAspect="1"/>
          </p:cNvPicPr>
          <p:nvPr/>
        </p:nvPicPr>
        <p:blipFill>
          <a:blip r:embed="rId2"/>
          <a:stretch>
            <a:fillRect/>
          </a:stretch>
        </p:blipFill>
        <p:spPr>
          <a:xfrm>
            <a:off x="685800" y="228600"/>
            <a:ext cx="4038600" cy="6057900"/>
          </a:xfrm>
          <a:prstGeom prst="rect">
            <a:avLst/>
          </a:prstGeom>
        </p:spPr>
      </p:pic>
      <p:pic>
        <p:nvPicPr>
          <p:cNvPr id="3" name="Picture 2">
            <a:extLst>
              <a:ext uri="{FF2B5EF4-FFF2-40B4-BE49-F238E27FC236}">
                <a16:creationId xmlns:a16="http://schemas.microsoft.com/office/drawing/2014/main" id="{7EDBAE74-15A9-40F0-F05B-40E03F4F1578}"/>
              </a:ext>
            </a:extLst>
          </p:cNvPr>
          <p:cNvPicPr>
            <a:picLocks noChangeAspect="1"/>
          </p:cNvPicPr>
          <p:nvPr/>
        </p:nvPicPr>
        <p:blipFill>
          <a:blip r:embed="rId3"/>
          <a:stretch>
            <a:fillRect/>
          </a:stretch>
        </p:blipFill>
        <p:spPr>
          <a:xfrm>
            <a:off x="5181600" y="1431036"/>
            <a:ext cx="3505200" cy="3995928"/>
          </a:xfrm>
          <a:prstGeom prst="rect">
            <a:avLst/>
          </a:prstGeom>
        </p:spPr>
      </p:pic>
    </p:spTree>
    <p:extLst>
      <p:ext uri="{BB962C8B-B14F-4D97-AF65-F5344CB8AC3E}">
        <p14:creationId xmlns:p14="http://schemas.microsoft.com/office/powerpoint/2010/main" val="3189035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Decameron: Selected Tales by Giovanni Boccaccio | Goodreads">
            <a:extLst>
              <a:ext uri="{FF2B5EF4-FFF2-40B4-BE49-F238E27FC236}">
                <a16:creationId xmlns:a16="http://schemas.microsoft.com/office/drawing/2014/main" id="{0BF0AB98-5CB5-BF24-C6EE-B6CF020166FD}"/>
              </a:ext>
            </a:extLst>
          </p:cNvPr>
          <p:cNvPicPr>
            <a:picLocks noChangeAspect="1"/>
          </p:cNvPicPr>
          <p:nvPr/>
        </p:nvPicPr>
        <p:blipFill>
          <a:blip r:embed="rId2"/>
          <a:stretch>
            <a:fillRect/>
          </a:stretch>
        </p:blipFill>
        <p:spPr>
          <a:xfrm>
            <a:off x="3657600" y="990600"/>
            <a:ext cx="3226869" cy="5143499"/>
          </a:xfrm>
          <a:prstGeom prst="rect">
            <a:avLst/>
          </a:prstGeom>
        </p:spPr>
      </p:pic>
    </p:spTree>
    <p:extLst>
      <p:ext uri="{BB962C8B-B14F-4D97-AF65-F5344CB8AC3E}">
        <p14:creationId xmlns:p14="http://schemas.microsoft.com/office/powerpoint/2010/main" val="987177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Decameron (1971) - IMDb">
            <a:extLst>
              <a:ext uri="{FF2B5EF4-FFF2-40B4-BE49-F238E27FC236}">
                <a16:creationId xmlns:a16="http://schemas.microsoft.com/office/drawing/2014/main" id="{7B923D18-52A5-D107-D49D-0FEB96E0EEB0}"/>
              </a:ext>
            </a:extLst>
          </p:cNvPr>
          <p:cNvPicPr>
            <a:picLocks noChangeAspect="1"/>
          </p:cNvPicPr>
          <p:nvPr/>
        </p:nvPicPr>
        <p:blipFill>
          <a:blip r:embed="rId2"/>
          <a:stretch>
            <a:fillRect/>
          </a:stretch>
        </p:blipFill>
        <p:spPr>
          <a:xfrm>
            <a:off x="304800" y="152400"/>
            <a:ext cx="4114800" cy="6282418"/>
          </a:xfrm>
          <a:prstGeom prst="rect">
            <a:avLst/>
          </a:prstGeom>
        </p:spPr>
      </p:pic>
      <p:pic>
        <p:nvPicPr>
          <p:cNvPr id="3" name="Picture 2" descr="Cine Culture x on X: &quot;The Decameron (1971), written and directed by Pier Paolo Pasolini, adapts Giovanni Boccaccio's provocative tale of Masetto da Lamporecchio, a young peasant who pretends to be deaf">
            <a:extLst>
              <a:ext uri="{FF2B5EF4-FFF2-40B4-BE49-F238E27FC236}">
                <a16:creationId xmlns:a16="http://schemas.microsoft.com/office/drawing/2014/main" id="{DFF18AC3-DC9C-9E98-A8C8-1E99AC630630}"/>
              </a:ext>
            </a:extLst>
          </p:cNvPr>
          <p:cNvPicPr>
            <a:picLocks noChangeAspect="1"/>
          </p:cNvPicPr>
          <p:nvPr/>
        </p:nvPicPr>
        <p:blipFill>
          <a:blip r:embed="rId3"/>
          <a:stretch>
            <a:fillRect/>
          </a:stretch>
        </p:blipFill>
        <p:spPr>
          <a:xfrm>
            <a:off x="4080344" y="990600"/>
            <a:ext cx="4758856" cy="5143500"/>
          </a:xfrm>
          <a:prstGeom prst="rect">
            <a:avLst/>
          </a:prstGeom>
        </p:spPr>
      </p:pic>
    </p:spTree>
    <p:extLst>
      <p:ext uri="{BB962C8B-B14F-4D97-AF65-F5344CB8AC3E}">
        <p14:creationId xmlns:p14="http://schemas.microsoft.com/office/powerpoint/2010/main" val="45569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B8EC2-C52E-4609-96DD-4D02AF02CD8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7F98706-BFE7-5BE2-3622-CBDB9A5F1DED}"/>
              </a:ext>
            </a:extLst>
          </p:cNvPr>
          <p:cNvPicPr>
            <a:picLocks noChangeAspect="1"/>
          </p:cNvPicPr>
          <p:nvPr/>
        </p:nvPicPr>
        <p:blipFill>
          <a:blip r:embed="rId2"/>
          <a:stretch>
            <a:fillRect/>
          </a:stretch>
        </p:blipFill>
        <p:spPr>
          <a:xfrm>
            <a:off x="381000" y="457200"/>
            <a:ext cx="4419600" cy="5892800"/>
          </a:xfrm>
          <a:prstGeom prst="rect">
            <a:avLst/>
          </a:prstGeom>
        </p:spPr>
      </p:pic>
    </p:spTree>
    <p:extLst>
      <p:ext uri="{BB962C8B-B14F-4D97-AF65-F5344CB8AC3E}">
        <p14:creationId xmlns:p14="http://schemas.microsoft.com/office/powerpoint/2010/main" val="34810560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6F31F-997B-FCB6-C647-F043DCB9196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1B9EC5-38F3-CA9B-E598-0E04E8FED916}"/>
              </a:ext>
            </a:extLst>
          </p:cNvPr>
          <p:cNvPicPr>
            <a:picLocks noChangeAspect="1"/>
          </p:cNvPicPr>
          <p:nvPr/>
        </p:nvPicPr>
        <p:blipFill>
          <a:blip r:embed="rId2"/>
          <a:stretch>
            <a:fillRect/>
          </a:stretch>
        </p:blipFill>
        <p:spPr>
          <a:xfrm>
            <a:off x="381000" y="457200"/>
            <a:ext cx="4419600" cy="5892800"/>
          </a:xfrm>
          <a:prstGeom prst="rect">
            <a:avLst/>
          </a:prstGeom>
        </p:spPr>
      </p:pic>
      <p:pic>
        <p:nvPicPr>
          <p:cNvPr id="4" name="Picture 3">
            <a:extLst>
              <a:ext uri="{FF2B5EF4-FFF2-40B4-BE49-F238E27FC236}">
                <a16:creationId xmlns:a16="http://schemas.microsoft.com/office/drawing/2014/main" id="{18404381-520A-C3CA-4DB5-64113E839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04800"/>
            <a:ext cx="5905500" cy="2828424"/>
          </a:xfrm>
          <a:prstGeom prst="rect">
            <a:avLst/>
          </a:prstGeom>
        </p:spPr>
      </p:pic>
      <p:pic>
        <p:nvPicPr>
          <p:cNvPr id="6" name="Picture 5">
            <a:extLst>
              <a:ext uri="{FF2B5EF4-FFF2-40B4-BE49-F238E27FC236}">
                <a16:creationId xmlns:a16="http://schemas.microsoft.com/office/drawing/2014/main" id="{7F2DF580-D096-66E3-BB56-E97AF72A6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3376919"/>
            <a:ext cx="5905500" cy="2968318"/>
          </a:xfrm>
          <a:prstGeom prst="rect">
            <a:avLst/>
          </a:prstGeom>
        </p:spPr>
      </p:pic>
    </p:spTree>
    <p:extLst>
      <p:ext uri="{BB962C8B-B14F-4D97-AF65-F5344CB8AC3E}">
        <p14:creationId xmlns:p14="http://schemas.microsoft.com/office/powerpoint/2010/main" val="54152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353C82-3EFD-CEEC-C57F-40AF011F7CC7}"/>
              </a:ext>
            </a:extLst>
          </p:cNvPr>
          <p:cNvPicPr>
            <a:picLocks noChangeAspect="1"/>
          </p:cNvPicPr>
          <p:nvPr/>
        </p:nvPicPr>
        <p:blipFill>
          <a:blip r:embed="rId2"/>
          <a:stretch>
            <a:fillRect/>
          </a:stretch>
        </p:blipFill>
        <p:spPr>
          <a:xfrm>
            <a:off x="381000" y="457200"/>
            <a:ext cx="4419600" cy="5892800"/>
          </a:xfrm>
          <a:prstGeom prst="rect">
            <a:avLst/>
          </a:prstGeom>
        </p:spPr>
      </p:pic>
      <p:pic>
        <p:nvPicPr>
          <p:cNvPr id="4" name="Picture 3" descr="The Little Hours (2017)">
            <a:extLst>
              <a:ext uri="{FF2B5EF4-FFF2-40B4-BE49-F238E27FC236}">
                <a16:creationId xmlns:a16="http://schemas.microsoft.com/office/drawing/2014/main" id="{854A2AB9-CD14-6756-EC3E-5D1E13D9936B}"/>
              </a:ext>
            </a:extLst>
          </p:cNvPr>
          <p:cNvPicPr>
            <a:picLocks noChangeAspect="1"/>
          </p:cNvPicPr>
          <p:nvPr/>
        </p:nvPicPr>
        <p:blipFill>
          <a:blip r:embed="rId3"/>
          <a:stretch>
            <a:fillRect/>
          </a:stretch>
        </p:blipFill>
        <p:spPr>
          <a:xfrm>
            <a:off x="4083867" y="1447800"/>
            <a:ext cx="4800600" cy="3200400"/>
          </a:xfrm>
          <a:prstGeom prst="rect">
            <a:avLst/>
          </a:prstGeom>
        </p:spPr>
      </p:pic>
    </p:spTree>
    <p:extLst>
      <p:ext uri="{BB962C8B-B14F-4D97-AF65-F5344CB8AC3E}">
        <p14:creationId xmlns:p14="http://schemas.microsoft.com/office/powerpoint/2010/main" val="3347345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2BE24-C3EB-8D80-B61A-FEC236266B1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203577E-346C-615A-AA1B-43D9A26BC099}"/>
              </a:ext>
            </a:extLst>
          </p:cNvPr>
          <p:cNvPicPr>
            <a:picLocks noChangeAspect="1"/>
          </p:cNvPicPr>
          <p:nvPr/>
        </p:nvPicPr>
        <p:blipFill>
          <a:blip r:embed="rId2"/>
          <a:stretch>
            <a:fillRect/>
          </a:stretch>
        </p:blipFill>
        <p:spPr>
          <a:xfrm>
            <a:off x="381000" y="457200"/>
            <a:ext cx="4419600" cy="5892800"/>
          </a:xfrm>
          <a:prstGeom prst="rect">
            <a:avLst/>
          </a:prstGeom>
        </p:spPr>
      </p:pic>
      <p:pic>
        <p:nvPicPr>
          <p:cNvPr id="3" name="Picture 2" descr="r/ArtefactPorn - Nuns pick fruit from a medieval penis tree (BnF MS Fr. 25526), 14th-century copy of the Romance of the Rose [633×338]">
            <a:extLst>
              <a:ext uri="{FF2B5EF4-FFF2-40B4-BE49-F238E27FC236}">
                <a16:creationId xmlns:a16="http://schemas.microsoft.com/office/drawing/2014/main" id="{94B7C27C-7484-CC5B-A2CA-B87965CC5086}"/>
              </a:ext>
            </a:extLst>
          </p:cNvPr>
          <p:cNvPicPr>
            <a:picLocks noChangeAspect="1"/>
          </p:cNvPicPr>
          <p:nvPr/>
        </p:nvPicPr>
        <p:blipFill>
          <a:blip r:embed="rId3"/>
          <a:stretch>
            <a:fillRect/>
          </a:stretch>
        </p:blipFill>
        <p:spPr>
          <a:xfrm>
            <a:off x="2286000" y="490537"/>
            <a:ext cx="6072183" cy="3247465"/>
          </a:xfrm>
          <a:prstGeom prst="rect">
            <a:avLst/>
          </a:prstGeom>
        </p:spPr>
      </p:pic>
      <p:pic>
        <p:nvPicPr>
          <p:cNvPr id="4" name="Picture 3" descr="Bawdy illustrations from Jeanne de Montbaston These amusing bas-de-page  images come from a mid-14th century manuscript of the... – @medieval-women  on Tumblr">
            <a:extLst>
              <a:ext uri="{FF2B5EF4-FFF2-40B4-BE49-F238E27FC236}">
                <a16:creationId xmlns:a16="http://schemas.microsoft.com/office/drawing/2014/main" id="{4B1CF489-BA36-2D55-52B8-B14327E4AD29}"/>
              </a:ext>
            </a:extLst>
          </p:cNvPr>
          <p:cNvPicPr>
            <a:picLocks noChangeAspect="1"/>
          </p:cNvPicPr>
          <p:nvPr/>
        </p:nvPicPr>
        <p:blipFill>
          <a:blip r:embed="rId4"/>
          <a:stretch>
            <a:fillRect/>
          </a:stretch>
        </p:blipFill>
        <p:spPr>
          <a:xfrm>
            <a:off x="3429000" y="3896982"/>
            <a:ext cx="3173413" cy="2513343"/>
          </a:xfrm>
          <a:prstGeom prst="rect">
            <a:avLst/>
          </a:prstGeom>
        </p:spPr>
      </p:pic>
    </p:spTree>
    <p:extLst>
      <p:ext uri="{BB962C8B-B14F-4D97-AF65-F5344CB8AC3E}">
        <p14:creationId xmlns:p14="http://schemas.microsoft.com/office/powerpoint/2010/main" val="1650219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3297D-B9AA-F880-B980-E95999BF416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779DAA6-DFEF-1B57-3F72-6AAAEF0C33E7}"/>
              </a:ext>
            </a:extLst>
          </p:cNvPr>
          <p:cNvPicPr>
            <a:picLocks noChangeAspect="1"/>
          </p:cNvPicPr>
          <p:nvPr/>
        </p:nvPicPr>
        <p:blipFill>
          <a:blip r:embed="rId2"/>
          <a:stretch>
            <a:fillRect/>
          </a:stretch>
        </p:blipFill>
        <p:spPr>
          <a:xfrm>
            <a:off x="428625" y="228600"/>
            <a:ext cx="4000500" cy="5334000"/>
          </a:xfrm>
          <a:prstGeom prst="rect">
            <a:avLst/>
          </a:prstGeom>
        </p:spPr>
      </p:pic>
      <p:pic>
        <p:nvPicPr>
          <p:cNvPr id="3" name="Picture 2" descr="Virgin Territory - Wikipedia">
            <a:extLst>
              <a:ext uri="{FF2B5EF4-FFF2-40B4-BE49-F238E27FC236}">
                <a16:creationId xmlns:a16="http://schemas.microsoft.com/office/drawing/2014/main" id="{F34A5A98-5338-C588-7B8F-5070ECB0EB9F}"/>
              </a:ext>
            </a:extLst>
          </p:cNvPr>
          <p:cNvPicPr>
            <a:picLocks noChangeAspect="1"/>
          </p:cNvPicPr>
          <p:nvPr/>
        </p:nvPicPr>
        <p:blipFill>
          <a:blip r:embed="rId3"/>
          <a:stretch>
            <a:fillRect/>
          </a:stretch>
        </p:blipFill>
        <p:spPr>
          <a:xfrm>
            <a:off x="4800600" y="990600"/>
            <a:ext cx="3743325" cy="5564403"/>
          </a:xfrm>
          <a:prstGeom prst="rect">
            <a:avLst/>
          </a:prstGeom>
        </p:spPr>
      </p:pic>
    </p:spTree>
    <p:extLst>
      <p:ext uri="{BB962C8B-B14F-4D97-AF65-F5344CB8AC3E}">
        <p14:creationId xmlns:p14="http://schemas.microsoft.com/office/powerpoint/2010/main" val="2052398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857E5-3C6A-5ECA-012D-558AE464BB6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4DE0FE-0869-A3A1-4117-9EA7EB2C1885}"/>
              </a:ext>
            </a:extLst>
          </p:cNvPr>
          <p:cNvPicPr>
            <a:picLocks noChangeAspect="1"/>
          </p:cNvPicPr>
          <p:nvPr/>
        </p:nvPicPr>
        <p:blipFill>
          <a:blip r:embed="rId2"/>
          <a:stretch>
            <a:fillRect/>
          </a:stretch>
        </p:blipFill>
        <p:spPr>
          <a:xfrm>
            <a:off x="428625" y="228600"/>
            <a:ext cx="4000500" cy="5334000"/>
          </a:xfrm>
          <a:prstGeom prst="rect">
            <a:avLst/>
          </a:prstGeom>
        </p:spPr>
      </p:pic>
      <p:pic>
        <p:nvPicPr>
          <p:cNvPr id="3" name="Picture 2" descr="Virgin Territory - Wikipedia">
            <a:extLst>
              <a:ext uri="{FF2B5EF4-FFF2-40B4-BE49-F238E27FC236}">
                <a16:creationId xmlns:a16="http://schemas.microsoft.com/office/drawing/2014/main" id="{44C15F6A-AF99-92B1-55C4-6CFA3E4FBCD0}"/>
              </a:ext>
            </a:extLst>
          </p:cNvPr>
          <p:cNvPicPr>
            <a:picLocks noChangeAspect="1"/>
          </p:cNvPicPr>
          <p:nvPr/>
        </p:nvPicPr>
        <p:blipFill>
          <a:blip r:embed="rId3"/>
          <a:stretch>
            <a:fillRect/>
          </a:stretch>
        </p:blipFill>
        <p:spPr>
          <a:xfrm>
            <a:off x="4800600" y="990600"/>
            <a:ext cx="3743325" cy="5564403"/>
          </a:xfrm>
          <a:prstGeom prst="rect">
            <a:avLst/>
          </a:prstGeom>
        </p:spPr>
      </p:pic>
      <p:pic>
        <p:nvPicPr>
          <p:cNvPr id="4" name="Picture 3" descr="Virgin Territory (2007) Italian dvd movie cover">
            <a:extLst>
              <a:ext uri="{FF2B5EF4-FFF2-40B4-BE49-F238E27FC236}">
                <a16:creationId xmlns:a16="http://schemas.microsoft.com/office/drawing/2014/main" id="{985B3CEF-D683-E149-FB03-95DF404BE431}"/>
              </a:ext>
            </a:extLst>
          </p:cNvPr>
          <p:cNvPicPr>
            <a:picLocks noChangeAspect="1"/>
          </p:cNvPicPr>
          <p:nvPr/>
        </p:nvPicPr>
        <p:blipFill>
          <a:blip r:embed="rId4"/>
          <a:stretch>
            <a:fillRect/>
          </a:stretch>
        </p:blipFill>
        <p:spPr>
          <a:xfrm>
            <a:off x="2133600" y="502920"/>
            <a:ext cx="4191000" cy="5852160"/>
          </a:xfrm>
          <a:prstGeom prst="rect">
            <a:avLst/>
          </a:prstGeom>
        </p:spPr>
      </p:pic>
    </p:spTree>
    <p:extLst>
      <p:ext uri="{BB962C8B-B14F-4D97-AF65-F5344CB8AC3E}">
        <p14:creationId xmlns:p14="http://schemas.microsoft.com/office/powerpoint/2010/main" val="3238992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2305E-9D66-5056-7750-67894279C2B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3CD46B8-4647-6DE4-A4E0-84BF5702A431}"/>
              </a:ext>
            </a:extLst>
          </p:cNvPr>
          <p:cNvSpPr txBox="1"/>
          <p:nvPr/>
        </p:nvSpPr>
        <p:spPr>
          <a:xfrm>
            <a:off x="1066800" y="293757"/>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FECFE077-7687-3EAB-FBC3-22389D069EA0}"/>
              </a:ext>
            </a:extLst>
          </p:cNvPr>
          <p:cNvSpPr txBox="1"/>
          <p:nvPr/>
        </p:nvSpPr>
        <p:spPr>
          <a:xfrm>
            <a:off x="533400" y="1001643"/>
            <a:ext cx="8229600"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Movies that a medieval person would love</a:t>
            </a:r>
          </a:p>
        </p:txBody>
      </p:sp>
    </p:spTree>
    <p:extLst>
      <p:ext uri="{BB962C8B-B14F-4D97-AF65-F5344CB8AC3E}">
        <p14:creationId xmlns:p14="http://schemas.microsoft.com/office/powerpoint/2010/main" val="660774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61DB9-8B8B-57C1-53C7-EAED5A1CF4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77A851-74D4-DA5E-FC32-4610139F3B01}"/>
              </a:ext>
            </a:extLst>
          </p:cNvPr>
          <p:cNvSpPr txBox="1"/>
          <p:nvPr/>
        </p:nvSpPr>
        <p:spPr>
          <a:xfrm>
            <a:off x="1066800" y="293757"/>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7C892B9A-68F7-1733-E511-BE6AF22CE3CD}"/>
              </a:ext>
            </a:extLst>
          </p:cNvPr>
          <p:cNvSpPr txBox="1"/>
          <p:nvPr/>
        </p:nvSpPr>
        <p:spPr>
          <a:xfrm>
            <a:off x="533400" y="1001643"/>
            <a:ext cx="8229600"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Movies that a medieval person would love</a:t>
            </a:r>
          </a:p>
        </p:txBody>
      </p:sp>
      <p:sp>
        <p:nvSpPr>
          <p:cNvPr id="3" name="TextBox 2">
            <a:extLst>
              <a:ext uri="{FF2B5EF4-FFF2-40B4-BE49-F238E27FC236}">
                <a16:creationId xmlns:a16="http://schemas.microsoft.com/office/drawing/2014/main" id="{5CF34005-AFCD-040A-DFB0-3963E013ED48}"/>
              </a:ext>
            </a:extLst>
          </p:cNvPr>
          <p:cNvSpPr txBox="1"/>
          <p:nvPr/>
        </p:nvSpPr>
        <p:spPr>
          <a:xfrm>
            <a:off x="1371600" y="3075057"/>
            <a:ext cx="61341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CW next slides: BLOOD</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300031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734099-3480-501B-F0CD-ECE1C43B7F9F}"/>
              </a:ext>
            </a:extLst>
          </p:cNvPr>
          <p:cNvSpPr txBox="1"/>
          <p:nvPr/>
        </p:nvSpPr>
        <p:spPr>
          <a:xfrm>
            <a:off x="3128682" y="3496235"/>
            <a:ext cx="184731" cy="369332"/>
          </a:xfrm>
          <a:prstGeom prst="rect">
            <a:avLst/>
          </a:prstGeom>
          <a:noFill/>
        </p:spPr>
        <p:txBody>
          <a:bodyPr wrap="none" rtlCol="0">
            <a:spAutoFit/>
          </a:bodyPr>
          <a:lstStyle/>
          <a:p>
            <a:endParaRPr lang="en-US" dirty="0"/>
          </a:p>
        </p:txBody>
      </p:sp>
      <p:pic>
        <p:nvPicPr>
          <p:cNvPr id="3" name="Picture 2" descr="The Passion of the Christ - Wikipedia">
            <a:extLst>
              <a:ext uri="{FF2B5EF4-FFF2-40B4-BE49-F238E27FC236}">
                <a16:creationId xmlns:a16="http://schemas.microsoft.com/office/drawing/2014/main" id="{BF278676-D9E1-CE1B-EA06-E0AB67D8A521}"/>
              </a:ext>
            </a:extLst>
          </p:cNvPr>
          <p:cNvPicPr>
            <a:picLocks noChangeAspect="1"/>
          </p:cNvPicPr>
          <p:nvPr/>
        </p:nvPicPr>
        <p:blipFill>
          <a:blip r:embed="rId2"/>
          <a:stretch>
            <a:fillRect/>
          </a:stretch>
        </p:blipFill>
        <p:spPr>
          <a:xfrm>
            <a:off x="457200" y="313087"/>
            <a:ext cx="3733800" cy="5489695"/>
          </a:xfrm>
          <a:prstGeom prst="rect">
            <a:avLst/>
          </a:prstGeom>
        </p:spPr>
      </p:pic>
      <p:pic>
        <p:nvPicPr>
          <p:cNvPr id="4" name="Picture 3" descr="Reappraising The Passion of the Christ - History Guild">
            <a:extLst>
              <a:ext uri="{FF2B5EF4-FFF2-40B4-BE49-F238E27FC236}">
                <a16:creationId xmlns:a16="http://schemas.microsoft.com/office/drawing/2014/main" id="{FA135AB6-44AD-4B28-6342-B6C928A0E836}"/>
              </a:ext>
            </a:extLst>
          </p:cNvPr>
          <p:cNvPicPr>
            <a:picLocks noChangeAspect="1"/>
          </p:cNvPicPr>
          <p:nvPr/>
        </p:nvPicPr>
        <p:blipFill>
          <a:blip r:embed="rId3"/>
          <a:stretch>
            <a:fillRect/>
          </a:stretch>
        </p:blipFill>
        <p:spPr>
          <a:xfrm>
            <a:off x="3657600" y="2743200"/>
            <a:ext cx="4843462" cy="3050617"/>
          </a:xfrm>
          <a:prstGeom prst="rect">
            <a:avLst/>
          </a:prstGeom>
        </p:spPr>
      </p:pic>
    </p:spTree>
    <p:extLst>
      <p:ext uri="{BB962C8B-B14F-4D97-AF65-F5344CB8AC3E}">
        <p14:creationId xmlns:p14="http://schemas.microsoft.com/office/powerpoint/2010/main" val="384356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46B28-F05D-423B-B5D1-C513DD89B35C}"/>
            </a:ext>
          </a:extLst>
        </p:cNvPr>
        <p:cNvGrpSpPr/>
        <p:nvPr/>
      </p:nvGrpSpPr>
      <p:grpSpPr>
        <a:xfrm>
          <a:off x="0" y="0"/>
          <a:ext cx="0" cy="0"/>
          <a:chOff x="0" y="0"/>
          <a:chExt cx="0" cy="0"/>
        </a:xfrm>
      </p:grpSpPr>
      <p:pic>
        <p:nvPicPr>
          <p:cNvPr id="2" name="Picture 1" descr="Behold the Wounds on Christ': Crucifixion Imagery in Late Medieval Ireland">
            <a:extLst>
              <a:ext uri="{FF2B5EF4-FFF2-40B4-BE49-F238E27FC236}">
                <a16:creationId xmlns:a16="http://schemas.microsoft.com/office/drawing/2014/main" id="{F83AAD17-6600-8F05-E881-93C3CBE8F482}"/>
              </a:ext>
            </a:extLst>
          </p:cNvPr>
          <p:cNvPicPr>
            <a:picLocks noChangeAspect="1"/>
          </p:cNvPicPr>
          <p:nvPr/>
        </p:nvPicPr>
        <p:blipFill>
          <a:blip r:embed="rId2"/>
          <a:stretch>
            <a:fillRect/>
          </a:stretch>
        </p:blipFill>
        <p:spPr>
          <a:xfrm>
            <a:off x="357930" y="362098"/>
            <a:ext cx="4283479" cy="5875096"/>
          </a:xfrm>
          <a:prstGeom prst="rect">
            <a:avLst/>
          </a:prstGeom>
        </p:spPr>
      </p:pic>
      <p:pic>
        <p:nvPicPr>
          <p:cNvPr id="3" name="Picture 2" descr="Upon the Bleeding Crucifix” by Richard Crashaw (poem) – Art &amp; Theology">
            <a:extLst>
              <a:ext uri="{FF2B5EF4-FFF2-40B4-BE49-F238E27FC236}">
                <a16:creationId xmlns:a16="http://schemas.microsoft.com/office/drawing/2014/main" id="{6ED69236-F6CB-D390-2372-8F66E5416B44}"/>
              </a:ext>
            </a:extLst>
          </p:cNvPr>
          <p:cNvPicPr>
            <a:picLocks noChangeAspect="1"/>
          </p:cNvPicPr>
          <p:nvPr/>
        </p:nvPicPr>
        <p:blipFill>
          <a:blip r:embed="rId3"/>
          <a:stretch>
            <a:fillRect/>
          </a:stretch>
        </p:blipFill>
        <p:spPr>
          <a:xfrm>
            <a:off x="4953000" y="914400"/>
            <a:ext cx="3680670" cy="5143500"/>
          </a:xfrm>
          <a:prstGeom prst="rect">
            <a:avLst/>
          </a:prstGeom>
        </p:spPr>
      </p:pic>
    </p:spTree>
    <p:extLst>
      <p:ext uri="{BB962C8B-B14F-4D97-AF65-F5344CB8AC3E}">
        <p14:creationId xmlns:p14="http://schemas.microsoft.com/office/powerpoint/2010/main" val="29503805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hold the Wounds on Christ': Crucifixion Imagery in Late Medieval Ireland">
            <a:extLst>
              <a:ext uri="{FF2B5EF4-FFF2-40B4-BE49-F238E27FC236}">
                <a16:creationId xmlns:a16="http://schemas.microsoft.com/office/drawing/2014/main" id="{28E70D5E-F57C-790F-E27C-DB39F2315A79}"/>
              </a:ext>
            </a:extLst>
          </p:cNvPr>
          <p:cNvPicPr>
            <a:picLocks noChangeAspect="1"/>
          </p:cNvPicPr>
          <p:nvPr/>
        </p:nvPicPr>
        <p:blipFill>
          <a:blip r:embed="rId2"/>
          <a:stretch>
            <a:fillRect/>
          </a:stretch>
        </p:blipFill>
        <p:spPr>
          <a:xfrm>
            <a:off x="357930" y="362098"/>
            <a:ext cx="4283479" cy="5875096"/>
          </a:xfrm>
          <a:prstGeom prst="rect">
            <a:avLst/>
          </a:prstGeom>
        </p:spPr>
      </p:pic>
      <p:pic>
        <p:nvPicPr>
          <p:cNvPr id="3" name="Picture 2" descr="Upon the Bleeding Crucifix” by Richard Crashaw (poem) – Art &amp; Theology">
            <a:extLst>
              <a:ext uri="{FF2B5EF4-FFF2-40B4-BE49-F238E27FC236}">
                <a16:creationId xmlns:a16="http://schemas.microsoft.com/office/drawing/2014/main" id="{7A873AA5-A946-79FB-2AE0-098064802A63}"/>
              </a:ext>
            </a:extLst>
          </p:cNvPr>
          <p:cNvPicPr>
            <a:picLocks noChangeAspect="1"/>
          </p:cNvPicPr>
          <p:nvPr/>
        </p:nvPicPr>
        <p:blipFill>
          <a:blip r:embed="rId3"/>
          <a:stretch>
            <a:fillRect/>
          </a:stretch>
        </p:blipFill>
        <p:spPr>
          <a:xfrm>
            <a:off x="4953000" y="914400"/>
            <a:ext cx="3680670" cy="5143500"/>
          </a:xfrm>
          <a:prstGeom prst="rect">
            <a:avLst/>
          </a:prstGeom>
        </p:spPr>
      </p:pic>
      <p:pic>
        <p:nvPicPr>
          <p:cNvPr id="4" name="Picture 3" descr="Jean le Noir, Bourgot (?), and workshop, Miniature of Christ’s Side Wound and Instruments of the Passion, the Prayer Book of Bonne of Luxembourg, before 1349 (The Cloisters Collection 69.86, fol. 331r.)">
            <a:extLst>
              <a:ext uri="{FF2B5EF4-FFF2-40B4-BE49-F238E27FC236}">
                <a16:creationId xmlns:a16="http://schemas.microsoft.com/office/drawing/2014/main" id="{68C93A44-885B-049A-3654-813972BE6560}"/>
              </a:ext>
            </a:extLst>
          </p:cNvPr>
          <p:cNvPicPr>
            <a:picLocks noChangeAspect="1"/>
          </p:cNvPicPr>
          <p:nvPr/>
        </p:nvPicPr>
        <p:blipFill>
          <a:blip r:embed="rId4"/>
          <a:stretch>
            <a:fillRect/>
          </a:stretch>
        </p:blipFill>
        <p:spPr>
          <a:xfrm>
            <a:off x="2286000" y="517332"/>
            <a:ext cx="4283479" cy="5942711"/>
          </a:xfrm>
          <a:prstGeom prst="rect">
            <a:avLst/>
          </a:prstGeom>
        </p:spPr>
      </p:pic>
    </p:spTree>
    <p:extLst>
      <p:ext uri="{BB962C8B-B14F-4D97-AF65-F5344CB8AC3E}">
        <p14:creationId xmlns:p14="http://schemas.microsoft.com/office/powerpoint/2010/main" val="32507595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F688F-D81C-1F56-A764-F8CEA75809F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C740D24-2D1C-D291-6214-DE40ACC0B231}"/>
              </a:ext>
            </a:extLst>
          </p:cNvPr>
          <p:cNvSpPr txBox="1"/>
          <p:nvPr/>
        </p:nvSpPr>
        <p:spPr>
          <a:xfrm>
            <a:off x="1066800" y="293757"/>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08173AFE-2065-D81A-D875-5B4DF2536AB5}"/>
              </a:ext>
            </a:extLst>
          </p:cNvPr>
          <p:cNvSpPr txBox="1"/>
          <p:nvPr/>
        </p:nvSpPr>
        <p:spPr>
          <a:xfrm>
            <a:off x="533400" y="1001643"/>
            <a:ext cx="8229600" cy="523220"/>
          </a:xfrm>
          <a:prstGeom prst="rect">
            <a:avLst/>
          </a:prstGeom>
          <a:noFill/>
        </p:spPr>
        <p:txBody>
          <a:bodyPr wrap="square" rtlCol="0">
            <a:spAutoFit/>
          </a:bodyPr>
          <a:lstStyle/>
          <a:p>
            <a:pPr marL="571500" indent="-571500">
              <a:buFont typeface="Arial" panose="020B0604020202020204" pitchFamily="34" charset="0"/>
              <a:buChar char="•"/>
            </a:pPr>
            <a:r>
              <a:rPr lang="en-US" sz="2800">
                <a:solidFill>
                  <a:schemeClr val="bg1"/>
                </a:solidFill>
                <a:latin typeface="Bookman Old Style" panose="02050604050505020204" pitchFamily="18" charset="0"/>
              </a:rPr>
              <a:t>Movies that a medieval person would love</a:t>
            </a:r>
          </a:p>
        </p:txBody>
      </p:sp>
    </p:spTree>
    <p:extLst>
      <p:ext uri="{BB962C8B-B14F-4D97-AF65-F5344CB8AC3E}">
        <p14:creationId xmlns:p14="http://schemas.microsoft.com/office/powerpoint/2010/main" val="1387280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nty Python's Life of Brian (1979) - IMDb">
            <a:extLst>
              <a:ext uri="{FF2B5EF4-FFF2-40B4-BE49-F238E27FC236}">
                <a16:creationId xmlns:a16="http://schemas.microsoft.com/office/drawing/2014/main" id="{50E2C226-C76F-369F-59AF-12F10749E850}"/>
              </a:ext>
            </a:extLst>
          </p:cNvPr>
          <p:cNvPicPr>
            <a:picLocks noChangeAspect="1"/>
          </p:cNvPicPr>
          <p:nvPr/>
        </p:nvPicPr>
        <p:blipFill>
          <a:blip r:embed="rId2"/>
          <a:stretch>
            <a:fillRect/>
          </a:stretch>
        </p:blipFill>
        <p:spPr>
          <a:xfrm>
            <a:off x="457200" y="304799"/>
            <a:ext cx="3810000" cy="5795613"/>
          </a:xfrm>
          <a:prstGeom prst="rect">
            <a:avLst/>
          </a:prstGeom>
        </p:spPr>
      </p:pic>
      <p:pic>
        <p:nvPicPr>
          <p:cNvPr id="4" name="Picture 3">
            <a:extLst>
              <a:ext uri="{FF2B5EF4-FFF2-40B4-BE49-F238E27FC236}">
                <a16:creationId xmlns:a16="http://schemas.microsoft.com/office/drawing/2014/main" id="{735AD8D3-A8F5-D7BD-E6A8-99C6F93011B1}"/>
              </a:ext>
            </a:extLst>
          </p:cNvPr>
          <p:cNvPicPr>
            <a:picLocks noChangeAspect="1"/>
          </p:cNvPicPr>
          <p:nvPr/>
        </p:nvPicPr>
        <p:blipFill>
          <a:blip r:embed="rId3"/>
          <a:stretch>
            <a:fillRect/>
          </a:stretch>
        </p:blipFill>
        <p:spPr>
          <a:xfrm>
            <a:off x="3962400" y="2971800"/>
            <a:ext cx="4614904" cy="3467552"/>
          </a:xfrm>
          <a:prstGeom prst="rect">
            <a:avLst/>
          </a:prstGeom>
        </p:spPr>
      </p:pic>
    </p:spTree>
    <p:extLst>
      <p:ext uri="{BB962C8B-B14F-4D97-AF65-F5344CB8AC3E}">
        <p14:creationId xmlns:p14="http://schemas.microsoft.com/office/powerpoint/2010/main" val="13466037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1785E8-E51D-F6AF-3F8E-47B4B4834E55}"/>
              </a:ext>
            </a:extLst>
          </p:cNvPr>
          <p:cNvPicPr>
            <a:picLocks noChangeAspect="1"/>
          </p:cNvPicPr>
          <p:nvPr/>
        </p:nvPicPr>
        <p:blipFill>
          <a:blip r:embed="rId2"/>
          <a:stretch>
            <a:fillRect/>
          </a:stretch>
        </p:blipFill>
        <p:spPr>
          <a:xfrm>
            <a:off x="243639" y="152400"/>
            <a:ext cx="4860015" cy="4419600"/>
          </a:xfrm>
          <a:prstGeom prst="rect">
            <a:avLst/>
          </a:prstGeom>
        </p:spPr>
      </p:pic>
      <p:pic>
        <p:nvPicPr>
          <p:cNvPr id="3" name="Picture 2" descr="York Mystery Plays - Wikipedia">
            <a:extLst>
              <a:ext uri="{FF2B5EF4-FFF2-40B4-BE49-F238E27FC236}">
                <a16:creationId xmlns:a16="http://schemas.microsoft.com/office/drawing/2014/main" id="{292BF45C-22AC-9D61-CED7-21789BD59EA2}"/>
              </a:ext>
            </a:extLst>
          </p:cNvPr>
          <p:cNvPicPr>
            <a:picLocks noChangeAspect="1"/>
          </p:cNvPicPr>
          <p:nvPr/>
        </p:nvPicPr>
        <p:blipFill>
          <a:blip r:embed="rId3"/>
          <a:stretch>
            <a:fillRect/>
          </a:stretch>
        </p:blipFill>
        <p:spPr>
          <a:xfrm>
            <a:off x="838200" y="2971800"/>
            <a:ext cx="4851400" cy="3638550"/>
          </a:xfrm>
          <a:prstGeom prst="rect">
            <a:avLst/>
          </a:prstGeom>
        </p:spPr>
      </p:pic>
      <p:pic>
        <p:nvPicPr>
          <p:cNvPr id="6" name="Picture 5" descr="York Mystery Plays - Wikipedia">
            <a:extLst>
              <a:ext uri="{FF2B5EF4-FFF2-40B4-BE49-F238E27FC236}">
                <a16:creationId xmlns:a16="http://schemas.microsoft.com/office/drawing/2014/main" id="{162B1E7A-2E29-F15D-0FC1-17D80B92D585}"/>
              </a:ext>
            </a:extLst>
          </p:cNvPr>
          <p:cNvPicPr>
            <a:picLocks noChangeAspect="1"/>
          </p:cNvPicPr>
          <p:nvPr/>
        </p:nvPicPr>
        <p:blipFill>
          <a:blip r:embed="rId4"/>
          <a:stretch>
            <a:fillRect/>
          </a:stretch>
        </p:blipFill>
        <p:spPr>
          <a:xfrm>
            <a:off x="5410200" y="955862"/>
            <a:ext cx="3273197" cy="3810000"/>
          </a:xfrm>
          <a:prstGeom prst="rect">
            <a:avLst/>
          </a:prstGeom>
        </p:spPr>
      </p:pic>
    </p:spTree>
    <p:extLst>
      <p:ext uri="{BB962C8B-B14F-4D97-AF65-F5344CB8AC3E}">
        <p14:creationId xmlns:p14="http://schemas.microsoft.com/office/powerpoint/2010/main" val="4975572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36FA9-4948-7704-830E-20F1177DEF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2FB76C-FECE-1C62-781E-F311D9E5019A}"/>
              </a:ext>
            </a:extLst>
          </p:cNvPr>
          <p:cNvPicPr>
            <a:picLocks noChangeAspect="1"/>
          </p:cNvPicPr>
          <p:nvPr/>
        </p:nvPicPr>
        <p:blipFill>
          <a:blip r:embed="rId2"/>
          <a:stretch>
            <a:fillRect/>
          </a:stretch>
        </p:blipFill>
        <p:spPr>
          <a:xfrm>
            <a:off x="243639" y="152400"/>
            <a:ext cx="4860015" cy="4419600"/>
          </a:xfrm>
          <a:prstGeom prst="rect">
            <a:avLst/>
          </a:prstGeom>
        </p:spPr>
      </p:pic>
      <p:pic>
        <p:nvPicPr>
          <p:cNvPr id="3" name="Picture 2" descr="York Mystery Plays - Wikipedia">
            <a:extLst>
              <a:ext uri="{FF2B5EF4-FFF2-40B4-BE49-F238E27FC236}">
                <a16:creationId xmlns:a16="http://schemas.microsoft.com/office/drawing/2014/main" id="{49A58FF9-82A1-A84C-924B-44F2DF5ABAAC}"/>
              </a:ext>
            </a:extLst>
          </p:cNvPr>
          <p:cNvPicPr>
            <a:picLocks noChangeAspect="1"/>
          </p:cNvPicPr>
          <p:nvPr/>
        </p:nvPicPr>
        <p:blipFill>
          <a:blip r:embed="rId3"/>
          <a:stretch>
            <a:fillRect/>
          </a:stretch>
        </p:blipFill>
        <p:spPr>
          <a:xfrm>
            <a:off x="838200" y="2971800"/>
            <a:ext cx="4851400" cy="3638550"/>
          </a:xfrm>
          <a:prstGeom prst="rect">
            <a:avLst/>
          </a:prstGeom>
        </p:spPr>
      </p:pic>
      <p:pic>
        <p:nvPicPr>
          <p:cNvPr id="6" name="Picture 5" descr="York Mystery Plays - Wikipedia">
            <a:extLst>
              <a:ext uri="{FF2B5EF4-FFF2-40B4-BE49-F238E27FC236}">
                <a16:creationId xmlns:a16="http://schemas.microsoft.com/office/drawing/2014/main" id="{DAC9C91F-4685-865E-B88E-2042E95E6203}"/>
              </a:ext>
            </a:extLst>
          </p:cNvPr>
          <p:cNvPicPr>
            <a:picLocks noChangeAspect="1"/>
          </p:cNvPicPr>
          <p:nvPr/>
        </p:nvPicPr>
        <p:blipFill>
          <a:blip r:embed="rId4"/>
          <a:stretch>
            <a:fillRect/>
          </a:stretch>
        </p:blipFill>
        <p:spPr>
          <a:xfrm>
            <a:off x="5410200" y="955862"/>
            <a:ext cx="3273197" cy="3810000"/>
          </a:xfrm>
          <a:prstGeom prst="rect">
            <a:avLst/>
          </a:prstGeom>
        </p:spPr>
      </p:pic>
      <p:pic>
        <p:nvPicPr>
          <p:cNvPr id="4" name="Picture 3">
            <a:extLst>
              <a:ext uri="{FF2B5EF4-FFF2-40B4-BE49-F238E27FC236}">
                <a16:creationId xmlns:a16="http://schemas.microsoft.com/office/drawing/2014/main" id="{B6548727-DC7E-C555-6FE8-B0C924F7A3E8}"/>
              </a:ext>
            </a:extLst>
          </p:cNvPr>
          <p:cNvPicPr>
            <a:picLocks noChangeAspect="1"/>
          </p:cNvPicPr>
          <p:nvPr/>
        </p:nvPicPr>
        <p:blipFill>
          <a:blip r:embed="rId5"/>
          <a:stretch>
            <a:fillRect/>
          </a:stretch>
        </p:blipFill>
        <p:spPr>
          <a:xfrm>
            <a:off x="2373748" y="423092"/>
            <a:ext cx="5459812" cy="6011816"/>
          </a:xfrm>
          <a:prstGeom prst="rect">
            <a:avLst/>
          </a:prstGeom>
        </p:spPr>
      </p:pic>
    </p:spTree>
    <p:extLst>
      <p:ext uri="{BB962C8B-B14F-4D97-AF65-F5344CB8AC3E}">
        <p14:creationId xmlns:p14="http://schemas.microsoft.com/office/powerpoint/2010/main" val="1421746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3F1C2-11F0-0CFD-0446-0EB41C3C4F01}"/>
            </a:ext>
          </a:extLst>
        </p:cNvPr>
        <p:cNvGrpSpPr/>
        <p:nvPr/>
      </p:nvGrpSpPr>
      <p:grpSpPr>
        <a:xfrm>
          <a:off x="0" y="0"/>
          <a:ext cx="0" cy="0"/>
          <a:chOff x="0" y="0"/>
          <a:chExt cx="0" cy="0"/>
        </a:xfrm>
      </p:grpSpPr>
      <p:pic>
        <p:nvPicPr>
          <p:cNvPr id="2" name="Picture 1" descr="Monty Python's Life of Brian (1979) - IMDb">
            <a:extLst>
              <a:ext uri="{FF2B5EF4-FFF2-40B4-BE49-F238E27FC236}">
                <a16:creationId xmlns:a16="http://schemas.microsoft.com/office/drawing/2014/main" id="{B77901E1-66AF-42CB-A24A-56E1235EB8F9}"/>
              </a:ext>
            </a:extLst>
          </p:cNvPr>
          <p:cNvPicPr>
            <a:picLocks noChangeAspect="1"/>
          </p:cNvPicPr>
          <p:nvPr/>
        </p:nvPicPr>
        <p:blipFill>
          <a:blip r:embed="rId2"/>
          <a:stretch>
            <a:fillRect/>
          </a:stretch>
        </p:blipFill>
        <p:spPr>
          <a:xfrm>
            <a:off x="457200" y="304799"/>
            <a:ext cx="3810000" cy="5795613"/>
          </a:xfrm>
          <a:prstGeom prst="rect">
            <a:avLst/>
          </a:prstGeom>
        </p:spPr>
      </p:pic>
      <p:pic>
        <p:nvPicPr>
          <p:cNvPr id="4" name="Picture 3">
            <a:extLst>
              <a:ext uri="{FF2B5EF4-FFF2-40B4-BE49-F238E27FC236}">
                <a16:creationId xmlns:a16="http://schemas.microsoft.com/office/drawing/2014/main" id="{8E69AB2B-E1A1-B385-0125-4C4855AA80ED}"/>
              </a:ext>
            </a:extLst>
          </p:cNvPr>
          <p:cNvPicPr>
            <a:picLocks noChangeAspect="1"/>
          </p:cNvPicPr>
          <p:nvPr/>
        </p:nvPicPr>
        <p:blipFill>
          <a:blip r:embed="rId3"/>
          <a:stretch>
            <a:fillRect/>
          </a:stretch>
        </p:blipFill>
        <p:spPr>
          <a:xfrm>
            <a:off x="3962400" y="2971800"/>
            <a:ext cx="4614904" cy="3467552"/>
          </a:xfrm>
          <a:prstGeom prst="rect">
            <a:avLst/>
          </a:prstGeom>
        </p:spPr>
      </p:pic>
      <p:pic>
        <p:nvPicPr>
          <p:cNvPr id="3" name="Picture 2" descr="About the Lutheran Church — Our Savior Lutheran Church Winchester, VA">
            <a:extLst>
              <a:ext uri="{FF2B5EF4-FFF2-40B4-BE49-F238E27FC236}">
                <a16:creationId xmlns:a16="http://schemas.microsoft.com/office/drawing/2014/main" id="{CF9F4B2D-BEBD-A84D-D324-3BEBF70FAD98}"/>
              </a:ext>
            </a:extLst>
          </p:cNvPr>
          <p:cNvPicPr>
            <a:picLocks noChangeAspect="1"/>
          </p:cNvPicPr>
          <p:nvPr/>
        </p:nvPicPr>
        <p:blipFill>
          <a:blip r:embed="rId4"/>
          <a:stretch>
            <a:fillRect/>
          </a:stretch>
        </p:blipFill>
        <p:spPr>
          <a:xfrm>
            <a:off x="3124200" y="757588"/>
            <a:ext cx="5351929" cy="2897687"/>
          </a:xfrm>
          <a:prstGeom prst="rect">
            <a:avLst/>
          </a:prstGeom>
        </p:spPr>
      </p:pic>
    </p:spTree>
    <p:extLst>
      <p:ext uri="{BB962C8B-B14F-4D97-AF65-F5344CB8AC3E}">
        <p14:creationId xmlns:p14="http://schemas.microsoft.com/office/powerpoint/2010/main" val="8544406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81AB-5D0F-5FC4-E66D-B3552A82F3D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0EF2884-0DDE-C6DF-9E3B-C94C0E3A729D}"/>
              </a:ext>
            </a:extLst>
          </p:cNvPr>
          <p:cNvSpPr txBox="1"/>
          <p:nvPr/>
        </p:nvSpPr>
        <p:spPr>
          <a:xfrm>
            <a:off x="1066800" y="293757"/>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7" name="TextBox 6">
            <a:extLst>
              <a:ext uri="{FF2B5EF4-FFF2-40B4-BE49-F238E27FC236}">
                <a16:creationId xmlns:a16="http://schemas.microsoft.com/office/drawing/2014/main" id="{07C6AE0D-01CA-771B-C4DD-87B483F57D44}"/>
              </a:ext>
            </a:extLst>
          </p:cNvPr>
          <p:cNvSpPr txBox="1"/>
          <p:nvPr/>
        </p:nvSpPr>
        <p:spPr>
          <a:xfrm>
            <a:off x="533400" y="1001643"/>
            <a:ext cx="8229600" cy="523220"/>
          </a:xfrm>
          <a:prstGeom prst="rect">
            <a:avLst/>
          </a:prstGeom>
          <a:noFill/>
        </p:spPr>
        <p:txBody>
          <a:bodyPr wrap="square" rtlCol="0">
            <a:spAutoFit/>
          </a:bodyPr>
          <a:lstStyle/>
          <a:p>
            <a:pPr marL="571500" indent="-571500">
              <a:buFont typeface="Arial" panose="020B0604020202020204" pitchFamily="34" charset="0"/>
              <a:buChar char="•"/>
            </a:pPr>
            <a:r>
              <a:rPr lang="en-US" sz="2800">
                <a:solidFill>
                  <a:schemeClr val="bg1"/>
                </a:solidFill>
                <a:latin typeface="Bookman Old Style" panose="02050604050505020204" pitchFamily="18" charset="0"/>
              </a:rPr>
              <a:t>Movies that a medieval person would love</a:t>
            </a:r>
          </a:p>
        </p:txBody>
      </p:sp>
    </p:spTree>
    <p:extLst>
      <p:ext uri="{BB962C8B-B14F-4D97-AF65-F5344CB8AC3E}">
        <p14:creationId xmlns:p14="http://schemas.microsoft.com/office/powerpoint/2010/main" val="379256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D23E-1C6B-52BD-1B7D-59B20D34C9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49AE7F-13E5-E4C2-4913-E34E103E1D2D}"/>
              </a:ext>
            </a:extLst>
          </p:cNvPr>
          <p:cNvSpPr txBox="1"/>
          <p:nvPr/>
        </p:nvSpPr>
        <p:spPr>
          <a:xfrm>
            <a:off x="1084729" y="528020"/>
            <a:ext cx="7239000" cy="707886"/>
          </a:xfrm>
          <a:prstGeom prst="rect">
            <a:avLst/>
          </a:prstGeom>
          <a:noFill/>
        </p:spPr>
        <p:txBody>
          <a:bodyPr wrap="square" rtlCol="0">
            <a:spAutoFit/>
          </a:bodyPr>
          <a:lstStyle/>
          <a:p>
            <a:r>
              <a:rPr lang="en-US" sz="4000">
                <a:solidFill>
                  <a:schemeClr val="bg1"/>
                </a:solidFill>
                <a:latin typeface="Bookman Old Style" panose="02050604050505020204" pitchFamily="18" charset="0"/>
              </a:rPr>
              <a:t>What is a Medieval Movie?</a:t>
            </a:r>
            <a:endParaRPr lang="en-US">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ADF4AD85-3F34-F4E5-B0D5-539E425EAC61}"/>
              </a:ext>
            </a:extLst>
          </p:cNvPr>
          <p:cNvSpPr txBox="1"/>
          <p:nvPr/>
        </p:nvSpPr>
        <p:spPr>
          <a:xfrm>
            <a:off x="304800" y="1235906"/>
            <a:ext cx="8189259" cy="523220"/>
          </a:xfrm>
          <a:prstGeom prst="rect">
            <a:avLst/>
          </a:prstGeom>
          <a:noFill/>
        </p:spPr>
        <p:txBody>
          <a:bodyPr wrap="square" rtlCol="0">
            <a:spAutoFit/>
          </a:bodyPr>
          <a:lstStyle/>
          <a:p>
            <a:pPr marL="571500" indent="-571500">
              <a:buFont typeface="Arial" panose="020B0604020202020204" pitchFamily="34" charset="0"/>
              <a:buChar char="•"/>
            </a:pPr>
            <a:r>
              <a:rPr lang="en-US" sz="2800">
                <a:solidFill>
                  <a:schemeClr val="bg1"/>
                </a:solidFill>
                <a:latin typeface="Bookman Old Style" panose="02050604050505020204" pitchFamily="18" charset="0"/>
              </a:rPr>
              <a:t>Movies that a medieval person would love</a:t>
            </a:r>
          </a:p>
        </p:txBody>
      </p:sp>
      <p:pic>
        <p:nvPicPr>
          <p:cNvPr id="2" name="Picture 1">
            <a:extLst>
              <a:ext uri="{FF2B5EF4-FFF2-40B4-BE49-F238E27FC236}">
                <a16:creationId xmlns:a16="http://schemas.microsoft.com/office/drawing/2014/main" id="{A2100599-D2EA-B0F4-FB4B-F5876D28E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99" y="1981200"/>
            <a:ext cx="3261585" cy="4348780"/>
          </a:xfrm>
          <a:prstGeom prst="rect">
            <a:avLst/>
          </a:prstGeom>
        </p:spPr>
      </p:pic>
    </p:spTree>
    <p:extLst>
      <p:ext uri="{BB962C8B-B14F-4D97-AF65-F5344CB8AC3E}">
        <p14:creationId xmlns:p14="http://schemas.microsoft.com/office/powerpoint/2010/main" val="156937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43C72-A47A-F187-2B5A-B8FF134D971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0247D4-3610-4884-F629-AF10754828FA}"/>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58D42826-AD79-D5C6-7C43-9940BF821392}"/>
              </a:ext>
            </a:extLst>
          </p:cNvPr>
          <p:cNvSpPr txBox="1"/>
          <p:nvPr/>
        </p:nvSpPr>
        <p:spPr>
          <a:xfrm>
            <a:off x="228600" y="1235906"/>
            <a:ext cx="8265459" cy="523220"/>
          </a:xfrm>
          <a:prstGeom prst="rect">
            <a:avLst/>
          </a:prstGeom>
          <a:noFill/>
        </p:spPr>
        <p:txBody>
          <a:bodyPr wrap="square" rtlCol="0">
            <a:spAutoFit/>
          </a:bodyPr>
          <a:lstStyle/>
          <a:p>
            <a:pPr marL="571500" indent="-571500">
              <a:buFont typeface="Arial" panose="020B0604020202020204" pitchFamily="34" charset="0"/>
              <a:buChar char="•"/>
            </a:pPr>
            <a:r>
              <a:rPr lang="en-US" sz="2800">
                <a:solidFill>
                  <a:schemeClr val="bg1"/>
                </a:solidFill>
                <a:latin typeface="Bookman Old Style" panose="02050604050505020204" pitchFamily="18" charset="0"/>
              </a:rPr>
              <a:t>Movies that a medieval person would love</a:t>
            </a:r>
            <a:endParaRPr lang="en-US" sz="2800" dirty="0">
              <a:solidFill>
                <a:schemeClr val="bg1"/>
              </a:solidFill>
              <a:latin typeface="Bookman Old Style" panose="02050604050505020204" pitchFamily="18" charset="0"/>
            </a:endParaRPr>
          </a:p>
        </p:txBody>
      </p:sp>
      <p:pic>
        <p:nvPicPr>
          <p:cNvPr id="2" name="Picture 1">
            <a:extLst>
              <a:ext uri="{FF2B5EF4-FFF2-40B4-BE49-F238E27FC236}">
                <a16:creationId xmlns:a16="http://schemas.microsoft.com/office/drawing/2014/main" id="{4AAE9852-746C-FCA7-6F86-5728A9963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99" y="1981200"/>
            <a:ext cx="3261585" cy="4348780"/>
          </a:xfrm>
          <a:prstGeom prst="rect">
            <a:avLst/>
          </a:prstGeom>
        </p:spPr>
      </p:pic>
      <p:pic>
        <p:nvPicPr>
          <p:cNvPr id="4" name="Picture 3" descr="Roland the Farter - Wikipedia">
            <a:extLst>
              <a:ext uri="{FF2B5EF4-FFF2-40B4-BE49-F238E27FC236}">
                <a16:creationId xmlns:a16="http://schemas.microsoft.com/office/drawing/2014/main" id="{970E7EA1-353D-1D9C-EB3E-1E765087081A}"/>
              </a:ext>
            </a:extLst>
          </p:cNvPr>
          <p:cNvPicPr>
            <a:picLocks noChangeAspect="1"/>
          </p:cNvPicPr>
          <p:nvPr/>
        </p:nvPicPr>
        <p:blipFill>
          <a:blip r:embed="rId3"/>
          <a:stretch>
            <a:fillRect/>
          </a:stretch>
        </p:blipFill>
        <p:spPr>
          <a:xfrm>
            <a:off x="4089482" y="1779048"/>
            <a:ext cx="3144656" cy="2339624"/>
          </a:xfrm>
          <a:prstGeom prst="rect">
            <a:avLst/>
          </a:prstGeom>
        </p:spPr>
      </p:pic>
      <p:pic>
        <p:nvPicPr>
          <p:cNvPr id="6" name="Picture 5" descr="From Butt Trumpets to Farting Clubs: The Frolicsome History of Flatulence  Humor | by Carlyn Beccia | The Grim Historian | Medium">
            <a:extLst>
              <a:ext uri="{FF2B5EF4-FFF2-40B4-BE49-F238E27FC236}">
                <a16:creationId xmlns:a16="http://schemas.microsoft.com/office/drawing/2014/main" id="{7EE9BEE9-826B-3159-6D7E-9B223CAF05C1}"/>
              </a:ext>
            </a:extLst>
          </p:cNvPr>
          <p:cNvPicPr>
            <a:picLocks noChangeAspect="1"/>
          </p:cNvPicPr>
          <p:nvPr/>
        </p:nvPicPr>
        <p:blipFill>
          <a:blip r:embed="rId4"/>
          <a:stretch>
            <a:fillRect/>
          </a:stretch>
        </p:blipFill>
        <p:spPr>
          <a:xfrm>
            <a:off x="4675654" y="4267200"/>
            <a:ext cx="2890491" cy="2443779"/>
          </a:xfrm>
          <a:prstGeom prst="rect">
            <a:avLst/>
          </a:prstGeom>
        </p:spPr>
      </p:pic>
    </p:spTree>
    <p:extLst>
      <p:ext uri="{BB962C8B-B14F-4D97-AF65-F5344CB8AC3E}">
        <p14:creationId xmlns:p14="http://schemas.microsoft.com/office/powerpoint/2010/main" val="25384635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312AA0-5750-B6D9-C7C2-0F3986B8F9FE}"/>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DD011BAF-9798-FA4F-373C-B08210A50279}"/>
              </a:ext>
            </a:extLst>
          </p:cNvPr>
          <p:cNvSpPr txBox="1"/>
          <p:nvPr/>
        </p:nvSpPr>
        <p:spPr>
          <a:xfrm>
            <a:off x="381000" y="1905000"/>
            <a:ext cx="7239000" cy="3170099"/>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a:t>
            </a:r>
          </a:p>
          <a:p>
            <a:pPr algn="ctr" defTabSz="514350" eaLnBrk="0" fontAlgn="base" hangingPunct="0">
              <a:spcBef>
                <a:spcPct val="0"/>
              </a:spcBef>
              <a:spcAft>
                <a:spcPct val="0"/>
              </a:spcAft>
            </a:pPr>
            <a:r>
              <a:rPr lang="en-US" altLang="en-US" sz="60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60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dirty="0">
              <a:solidFill>
                <a:srgbClr val="C00000"/>
              </a:solidFill>
              <a:latin typeface="Arial" panose="020B0604020202020204" pitchFamily="34" charset="0"/>
            </a:endParaRPr>
          </a:p>
          <a:p>
            <a:r>
              <a:rPr lang="en-US" sz="4000" dirty="0">
                <a:solidFill>
                  <a:schemeClr val="bg1"/>
                </a:solidFill>
                <a:latin typeface="Bookman Old Style" panose="02050604050505020204" pitchFamily="18" charset="0"/>
              </a:rPr>
              <a:t>Movie?</a:t>
            </a: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6769430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3A70-1FCA-7AE9-94E5-A138761FC7E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D02591-E424-0733-2E31-2C2B3A8500B8}"/>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438008FE-9560-1A19-CA4B-CC8BC623ED93}"/>
              </a:ext>
            </a:extLst>
          </p:cNvPr>
          <p:cNvSpPr txBox="1"/>
          <p:nvPr/>
        </p:nvSpPr>
        <p:spPr>
          <a:xfrm>
            <a:off x="381000" y="1905000"/>
            <a:ext cx="7239000" cy="3170099"/>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a:t>
            </a:r>
          </a:p>
          <a:p>
            <a:pPr algn="ctr" defTabSz="514350" eaLnBrk="0" fontAlgn="base" hangingPunct="0">
              <a:spcBef>
                <a:spcPct val="0"/>
              </a:spcBef>
              <a:spcAft>
                <a:spcPct val="0"/>
              </a:spcAft>
            </a:pPr>
            <a:r>
              <a:rPr lang="en-US" altLang="en-US" sz="60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60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dirty="0">
              <a:solidFill>
                <a:srgbClr val="C00000"/>
              </a:solidFill>
              <a:latin typeface="Arial" panose="020B0604020202020204" pitchFamily="34" charset="0"/>
            </a:endParaRPr>
          </a:p>
          <a:p>
            <a:r>
              <a:rPr lang="en-US" sz="4000" dirty="0">
                <a:solidFill>
                  <a:schemeClr val="bg1"/>
                </a:solidFill>
                <a:latin typeface="Bookman Old Style" panose="02050604050505020204" pitchFamily="18" charset="0"/>
              </a:rPr>
              <a:t>Movie?</a:t>
            </a:r>
            <a:endParaRPr lang="en-US" dirty="0">
              <a:solidFill>
                <a:schemeClr val="bg1"/>
              </a:solidFill>
              <a:latin typeface="Bookman Old Style" panose="02050604050505020204" pitchFamily="18" charset="0"/>
            </a:endParaRPr>
          </a:p>
        </p:txBody>
      </p:sp>
      <p:sp>
        <p:nvSpPr>
          <p:cNvPr id="4" name="TextBox 3">
            <a:extLst>
              <a:ext uri="{FF2B5EF4-FFF2-40B4-BE49-F238E27FC236}">
                <a16:creationId xmlns:a16="http://schemas.microsoft.com/office/drawing/2014/main" id="{89AE2102-271E-781B-36DD-9D4976EE68FE}"/>
              </a:ext>
            </a:extLst>
          </p:cNvPr>
          <p:cNvSpPr txBox="1"/>
          <p:nvPr/>
        </p:nvSpPr>
        <p:spPr>
          <a:xfrm>
            <a:off x="5334000" y="5976037"/>
            <a:ext cx="3581400" cy="707886"/>
          </a:xfrm>
          <a:prstGeom prst="rect">
            <a:avLst/>
          </a:prstGeom>
          <a:noFill/>
        </p:spPr>
        <p:txBody>
          <a:bodyPr wrap="square" rtlCol="0">
            <a:spAutoFit/>
          </a:bodyPr>
          <a:lstStyle/>
          <a:p>
            <a:pPr algn="ctr" defTabSz="514350" eaLnBrk="0" fontAlgn="base" hangingPunct="0">
              <a:spcBef>
                <a:spcPct val="0"/>
              </a:spcBef>
              <a:spcAft>
                <a:spcPct val="0"/>
              </a:spcAft>
            </a:pPr>
            <a:r>
              <a:rPr lang="en-US" altLang="en-US" sz="4000" b="1" dirty="0">
                <a:solidFill>
                  <a:srgbClr val="FF0000"/>
                </a:solidFill>
                <a:latin typeface="Bell MT" panose="02020503060305020303" pitchFamily="18" charset="0"/>
                <a:ea typeface="Times New Roman" panose="02020603050405020304" pitchFamily="18" charset="0"/>
                <a:cs typeface="Calibri" panose="020F0502020204030204" pitchFamily="34" charset="0"/>
              </a:rPr>
              <a:t>Pizza and stuff</a:t>
            </a:r>
          </a:p>
        </p:txBody>
      </p:sp>
    </p:spTree>
    <p:extLst>
      <p:ext uri="{BB962C8B-B14F-4D97-AF65-F5344CB8AC3E}">
        <p14:creationId xmlns:p14="http://schemas.microsoft.com/office/powerpoint/2010/main" val="14098778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5E18E-D1DA-5A3B-483B-F80FEA6621A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C5D9212-ADB1-ACB7-7068-5515BD96B889}"/>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F83B2CD6-719C-A50B-BF3D-88B7158082D2}"/>
              </a:ext>
            </a:extLst>
          </p:cNvPr>
          <p:cNvSpPr txBox="1"/>
          <p:nvPr/>
        </p:nvSpPr>
        <p:spPr>
          <a:xfrm>
            <a:off x="887978" y="1676400"/>
            <a:ext cx="3684022" cy="646331"/>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8" name="Picture 7">
            <a:extLst>
              <a:ext uri="{FF2B5EF4-FFF2-40B4-BE49-F238E27FC236}">
                <a16:creationId xmlns:a16="http://schemas.microsoft.com/office/drawing/2014/main" id="{C7AF50EF-7AE0-F880-986E-77661DC18E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5599" y="2318249"/>
            <a:ext cx="2362200" cy="3149600"/>
          </a:xfrm>
          <a:prstGeom prst="rect">
            <a:avLst/>
          </a:prstGeom>
        </p:spPr>
      </p:pic>
      <p:pic>
        <p:nvPicPr>
          <p:cNvPr id="10" name="Picture 9">
            <a:extLst>
              <a:ext uri="{FF2B5EF4-FFF2-40B4-BE49-F238E27FC236}">
                <a16:creationId xmlns:a16="http://schemas.microsoft.com/office/drawing/2014/main" id="{ABF80FCB-71D5-B49D-8128-7E01F57DBE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646" y="2322731"/>
            <a:ext cx="2499507" cy="3331696"/>
          </a:xfrm>
          <a:prstGeom prst="rect">
            <a:avLst/>
          </a:prstGeom>
        </p:spPr>
      </p:pic>
      <p:pic>
        <p:nvPicPr>
          <p:cNvPr id="12" name="Picture 11">
            <a:extLst>
              <a:ext uri="{FF2B5EF4-FFF2-40B4-BE49-F238E27FC236}">
                <a16:creationId xmlns:a16="http://schemas.microsoft.com/office/drawing/2014/main" id="{8ED2A1D1-614F-77D2-F619-EF4A02F806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276" y="2318249"/>
            <a:ext cx="2313548" cy="3084731"/>
          </a:xfrm>
          <a:prstGeom prst="rect">
            <a:avLst/>
          </a:prstGeom>
        </p:spPr>
      </p:pic>
      <p:pic>
        <p:nvPicPr>
          <p:cNvPr id="3" name="Picture 2">
            <a:extLst>
              <a:ext uri="{FF2B5EF4-FFF2-40B4-BE49-F238E27FC236}">
                <a16:creationId xmlns:a16="http://schemas.microsoft.com/office/drawing/2014/main" id="{1AE91B59-2910-817C-6DD6-41B8E1E79F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93646" y="2318249"/>
            <a:ext cx="2571750" cy="3429000"/>
          </a:xfrm>
          <a:prstGeom prst="rect">
            <a:avLst/>
          </a:prstGeom>
        </p:spPr>
      </p:pic>
    </p:spTree>
    <p:extLst>
      <p:ext uri="{BB962C8B-B14F-4D97-AF65-F5344CB8AC3E}">
        <p14:creationId xmlns:p14="http://schemas.microsoft.com/office/powerpoint/2010/main" val="34580144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1C7A4-2E07-CB41-FC3B-04CC67A801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8702E0-6778-C6DC-E07E-FE3C85846BED}"/>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594498FF-1CAB-DFA4-8F68-2996CCCCCA33}"/>
              </a:ext>
            </a:extLst>
          </p:cNvPr>
          <p:cNvSpPr txBox="1"/>
          <p:nvPr/>
        </p:nvSpPr>
        <p:spPr>
          <a:xfrm>
            <a:off x="685801" y="1235906"/>
            <a:ext cx="7808258"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“important” films set in the middle ages</a:t>
            </a:r>
          </a:p>
        </p:txBody>
      </p:sp>
      <p:pic>
        <p:nvPicPr>
          <p:cNvPr id="6" name="Picture 5">
            <a:extLst>
              <a:ext uri="{FF2B5EF4-FFF2-40B4-BE49-F238E27FC236}">
                <a16:creationId xmlns:a16="http://schemas.microsoft.com/office/drawing/2014/main" id="{411BF6DB-5CB4-2024-D16D-B2A84976B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89" y="1996768"/>
            <a:ext cx="3270080" cy="4360106"/>
          </a:xfrm>
          <a:prstGeom prst="rect">
            <a:avLst/>
          </a:prstGeom>
        </p:spPr>
      </p:pic>
      <p:pic>
        <p:nvPicPr>
          <p:cNvPr id="7" name="Picture 6" descr="THE SEVENTH SEAL (Ingmar Bergman, 1958) | by Sandra Cohen | Medium">
            <a:extLst>
              <a:ext uri="{FF2B5EF4-FFF2-40B4-BE49-F238E27FC236}">
                <a16:creationId xmlns:a16="http://schemas.microsoft.com/office/drawing/2014/main" id="{5C3ADB5B-2A39-1D67-57E6-9E6FB189D181}"/>
              </a:ext>
            </a:extLst>
          </p:cNvPr>
          <p:cNvPicPr>
            <a:picLocks noChangeAspect="1"/>
          </p:cNvPicPr>
          <p:nvPr/>
        </p:nvPicPr>
        <p:blipFill>
          <a:blip r:embed="rId3"/>
          <a:stretch>
            <a:fillRect/>
          </a:stretch>
        </p:blipFill>
        <p:spPr>
          <a:xfrm>
            <a:off x="4267201" y="2057400"/>
            <a:ext cx="3048000" cy="2281237"/>
          </a:xfrm>
          <a:prstGeom prst="rect">
            <a:avLst/>
          </a:prstGeom>
        </p:spPr>
      </p:pic>
      <p:pic>
        <p:nvPicPr>
          <p:cNvPr id="8" name="Picture 7" descr="The Seventh Seal explained (1957) - Film Colossus">
            <a:extLst>
              <a:ext uri="{FF2B5EF4-FFF2-40B4-BE49-F238E27FC236}">
                <a16:creationId xmlns:a16="http://schemas.microsoft.com/office/drawing/2014/main" id="{3FDE8BB1-4DA3-D5DE-F581-B0ECE40FB9B6}"/>
              </a:ext>
            </a:extLst>
          </p:cNvPr>
          <p:cNvPicPr>
            <a:picLocks noChangeAspect="1"/>
          </p:cNvPicPr>
          <p:nvPr/>
        </p:nvPicPr>
        <p:blipFill>
          <a:blip r:embed="rId4"/>
          <a:stretch>
            <a:fillRect/>
          </a:stretch>
        </p:blipFill>
        <p:spPr>
          <a:xfrm>
            <a:off x="5105400" y="3810000"/>
            <a:ext cx="3733799" cy="2800349"/>
          </a:xfrm>
          <a:prstGeom prst="rect">
            <a:avLst/>
          </a:prstGeom>
        </p:spPr>
      </p:pic>
    </p:spTree>
    <p:extLst>
      <p:ext uri="{BB962C8B-B14F-4D97-AF65-F5344CB8AC3E}">
        <p14:creationId xmlns:p14="http://schemas.microsoft.com/office/powerpoint/2010/main" val="28859730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9E05-2112-19D0-B60E-34ACF92E71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4D2839-F98F-0FC2-613D-FAD6D8D7CD84}"/>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C5DBAD20-0A01-92D4-0DCD-7C9E41E207F2}"/>
              </a:ext>
            </a:extLst>
          </p:cNvPr>
          <p:cNvSpPr txBox="1"/>
          <p:nvPr/>
        </p:nvSpPr>
        <p:spPr>
          <a:xfrm>
            <a:off x="685801" y="1235906"/>
            <a:ext cx="7808258"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“important” films set in the middle ages</a:t>
            </a:r>
          </a:p>
        </p:txBody>
      </p:sp>
      <p:pic>
        <p:nvPicPr>
          <p:cNvPr id="6" name="Picture 5" descr="Game poster image">
            <a:extLst>
              <a:ext uri="{FF2B5EF4-FFF2-40B4-BE49-F238E27FC236}">
                <a16:creationId xmlns:a16="http://schemas.microsoft.com/office/drawing/2014/main" id="{005D46FC-08C7-B98A-3E6B-8BDEF22501D3}"/>
              </a:ext>
            </a:extLst>
          </p:cNvPr>
          <p:cNvPicPr>
            <a:picLocks noChangeAspect="1"/>
          </p:cNvPicPr>
          <p:nvPr/>
        </p:nvPicPr>
        <p:blipFill>
          <a:blip r:embed="rId2"/>
          <a:stretch>
            <a:fillRect/>
          </a:stretch>
        </p:blipFill>
        <p:spPr>
          <a:xfrm>
            <a:off x="228600" y="1790502"/>
            <a:ext cx="3810000" cy="4607442"/>
          </a:xfrm>
          <a:prstGeom prst="rect">
            <a:avLst/>
          </a:prstGeom>
        </p:spPr>
      </p:pic>
      <p:pic>
        <p:nvPicPr>
          <p:cNvPr id="7" name="Picture 6" descr="THE PASSION OF JOAN OF ARC (1928) | THE UNAFFILIATED CRITIC">
            <a:extLst>
              <a:ext uri="{FF2B5EF4-FFF2-40B4-BE49-F238E27FC236}">
                <a16:creationId xmlns:a16="http://schemas.microsoft.com/office/drawing/2014/main" id="{BF9E5B36-3188-59A3-8AE7-D463E3ACE31F}"/>
              </a:ext>
            </a:extLst>
          </p:cNvPr>
          <p:cNvPicPr>
            <a:picLocks noChangeAspect="1"/>
          </p:cNvPicPr>
          <p:nvPr/>
        </p:nvPicPr>
        <p:blipFill>
          <a:blip r:embed="rId3"/>
          <a:stretch>
            <a:fillRect/>
          </a:stretch>
        </p:blipFill>
        <p:spPr>
          <a:xfrm>
            <a:off x="4343400" y="2895600"/>
            <a:ext cx="4361582" cy="3333750"/>
          </a:xfrm>
          <a:prstGeom prst="rect">
            <a:avLst/>
          </a:prstGeom>
        </p:spPr>
      </p:pic>
    </p:spTree>
    <p:extLst>
      <p:ext uri="{BB962C8B-B14F-4D97-AF65-F5344CB8AC3E}">
        <p14:creationId xmlns:p14="http://schemas.microsoft.com/office/powerpoint/2010/main" val="24075273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CED27-AD94-C1A6-935E-BA3FEB5A8B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8882DC-ED3A-C21D-AF93-38D0A833A311}"/>
              </a:ext>
            </a:extLst>
          </p:cNvPr>
          <p:cNvSpPr txBox="1"/>
          <p:nvPr/>
        </p:nvSpPr>
        <p:spPr>
          <a:xfrm>
            <a:off x="1084729" y="528020"/>
            <a:ext cx="7239000" cy="707886"/>
          </a:xfrm>
          <a:prstGeom prst="rect">
            <a:avLst/>
          </a:prstGeom>
          <a:noFill/>
        </p:spPr>
        <p:txBody>
          <a:bodyPr wrap="square" rtlCol="0">
            <a:spAutoFit/>
          </a:bodyPr>
          <a:lstStyle/>
          <a:p>
            <a:r>
              <a:rPr lang="en-US" sz="4000" dirty="0">
                <a:solidFill>
                  <a:schemeClr val="bg1"/>
                </a:solidFill>
                <a:latin typeface="Bookman Old Style" panose="02050604050505020204" pitchFamily="18" charset="0"/>
              </a:rPr>
              <a:t>What is a Medieval Movie?</a:t>
            </a:r>
            <a:endParaRPr lang="en-US" dirty="0">
              <a:solidFill>
                <a:schemeClr val="bg1"/>
              </a:solidFill>
              <a:latin typeface="Bookman Old Style" panose="02050604050505020204" pitchFamily="18" charset="0"/>
            </a:endParaRPr>
          </a:p>
        </p:txBody>
      </p:sp>
      <p:sp>
        <p:nvSpPr>
          <p:cNvPr id="5" name="TextBox 4">
            <a:extLst>
              <a:ext uri="{FF2B5EF4-FFF2-40B4-BE49-F238E27FC236}">
                <a16:creationId xmlns:a16="http://schemas.microsoft.com/office/drawing/2014/main" id="{3BDA3435-74E4-B735-9489-FA955EF31B37}"/>
              </a:ext>
            </a:extLst>
          </p:cNvPr>
          <p:cNvSpPr txBox="1"/>
          <p:nvPr/>
        </p:nvSpPr>
        <p:spPr>
          <a:xfrm>
            <a:off x="685801" y="1235906"/>
            <a:ext cx="7808258" cy="523220"/>
          </a:xfrm>
          <a:prstGeom prst="rect">
            <a:avLst/>
          </a:prstGeom>
          <a:noFill/>
        </p:spPr>
        <p:txBody>
          <a:bodyPr wrap="square" rtlCol="0">
            <a:spAutoFit/>
          </a:bodyPr>
          <a:lstStyle/>
          <a:p>
            <a:pPr marL="571500" indent="-571500">
              <a:buFont typeface="Arial" panose="020B0604020202020204" pitchFamily="34" charset="0"/>
              <a:buChar char="•"/>
            </a:pPr>
            <a:r>
              <a:rPr lang="en-US" sz="2800" dirty="0">
                <a:solidFill>
                  <a:schemeClr val="bg1"/>
                </a:solidFill>
                <a:latin typeface="Bookman Old Style" panose="02050604050505020204" pitchFamily="18" charset="0"/>
              </a:rPr>
              <a:t>“important” films set in the middle ages</a:t>
            </a:r>
          </a:p>
        </p:txBody>
      </p:sp>
      <p:pic>
        <p:nvPicPr>
          <p:cNvPr id="2" name="Picture 1" descr="Alexander Nevsky (1938) - IMDb">
            <a:extLst>
              <a:ext uri="{FF2B5EF4-FFF2-40B4-BE49-F238E27FC236}">
                <a16:creationId xmlns:a16="http://schemas.microsoft.com/office/drawing/2014/main" id="{82DE5365-EF2B-750D-23D5-5207D24D875C}"/>
              </a:ext>
            </a:extLst>
          </p:cNvPr>
          <p:cNvPicPr>
            <a:picLocks noChangeAspect="1"/>
          </p:cNvPicPr>
          <p:nvPr/>
        </p:nvPicPr>
        <p:blipFill>
          <a:blip r:embed="rId2"/>
          <a:stretch>
            <a:fillRect/>
          </a:stretch>
        </p:blipFill>
        <p:spPr>
          <a:xfrm>
            <a:off x="304800" y="1759126"/>
            <a:ext cx="3115157" cy="4322006"/>
          </a:xfrm>
          <a:prstGeom prst="rect">
            <a:avLst/>
          </a:prstGeom>
        </p:spPr>
      </p:pic>
      <p:pic>
        <p:nvPicPr>
          <p:cNvPr id="4" name="Picture 3" descr="Classic Film Review: Eisenstein's “Alexander Nevsky” (1938) – Movie Nation">
            <a:extLst>
              <a:ext uri="{FF2B5EF4-FFF2-40B4-BE49-F238E27FC236}">
                <a16:creationId xmlns:a16="http://schemas.microsoft.com/office/drawing/2014/main" id="{7706A8E4-90B9-D814-2079-4A4483D3C5F5}"/>
              </a:ext>
            </a:extLst>
          </p:cNvPr>
          <p:cNvPicPr>
            <a:picLocks noChangeAspect="1"/>
          </p:cNvPicPr>
          <p:nvPr/>
        </p:nvPicPr>
        <p:blipFill>
          <a:blip r:embed="rId3"/>
          <a:stretch>
            <a:fillRect/>
          </a:stretch>
        </p:blipFill>
        <p:spPr>
          <a:xfrm>
            <a:off x="3733800" y="1925863"/>
            <a:ext cx="3750945" cy="2514600"/>
          </a:xfrm>
          <a:prstGeom prst="rect">
            <a:avLst/>
          </a:prstGeom>
        </p:spPr>
      </p:pic>
      <p:pic>
        <p:nvPicPr>
          <p:cNvPr id="7" name="Picture 6">
            <a:extLst>
              <a:ext uri="{FF2B5EF4-FFF2-40B4-BE49-F238E27FC236}">
                <a16:creationId xmlns:a16="http://schemas.microsoft.com/office/drawing/2014/main" id="{E0986D47-F2A7-820F-5992-066F53B16051}"/>
              </a:ext>
            </a:extLst>
          </p:cNvPr>
          <p:cNvPicPr>
            <a:picLocks noChangeAspect="1"/>
          </p:cNvPicPr>
          <p:nvPr/>
        </p:nvPicPr>
        <p:blipFill>
          <a:blip r:embed="rId4"/>
          <a:stretch>
            <a:fillRect/>
          </a:stretch>
        </p:blipFill>
        <p:spPr>
          <a:xfrm>
            <a:off x="4545106" y="4607200"/>
            <a:ext cx="3571875" cy="2000250"/>
          </a:xfrm>
          <a:prstGeom prst="rect">
            <a:avLst/>
          </a:prstGeom>
        </p:spPr>
      </p:pic>
    </p:spTree>
    <p:extLst>
      <p:ext uri="{BB962C8B-B14F-4D97-AF65-F5344CB8AC3E}">
        <p14:creationId xmlns:p14="http://schemas.microsoft.com/office/powerpoint/2010/main" val="33104482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1FC8B-E75E-41D7-0E2B-2AEEC2DC45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5ADE3B2-015F-44D3-0ED3-F966241CF335}"/>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7AE732E1-F265-37AA-21B0-D026D031E65D}"/>
              </a:ext>
            </a:extLst>
          </p:cNvPr>
          <p:cNvSpPr txBox="1"/>
          <p:nvPr/>
        </p:nvSpPr>
        <p:spPr>
          <a:xfrm>
            <a:off x="887978" y="1676400"/>
            <a:ext cx="5412059" cy="923330"/>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Self aware (does not take itself too seriously</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10" name="Picture 9">
            <a:extLst>
              <a:ext uri="{FF2B5EF4-FFF2-40B4-BE49-F238E27FC236}">
                <a16:creationId xmlns:a16="http://schemas.microsoft.com/office/drawing/2014/main" id="{B31128AD-258B-77D8-173E-64F9B90342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692" y="2464679"/>
            <a:ext cx="2100552" cy="2799912"/>
          </a:xfrm>
          <a:prstGeom prst="rect">
            <a:avLst/>
          </a:prstGeom>
        </p:spPr>
      </p:pic>
      <p:pic>
        <p:nvPicPr>
          <p:cNvPr id="3" name="Picture 2">
            <a:extLst>
              <a:ext uri="{FF2B5EF4-FFF2-40B4-BE49-F238E27FC236}">
                <a16:creationId xmlns:a16="http://schemas.microsoft.com/office/drawing/2014/main" id="{61143496-0EFC-2FF7-046F-61F6CC46B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9152" y="2421729"/>
            <a:ext cx="2171700" cy="2895600"/>
          </a:xfrm>
          <a:prstGeom prst="rect">
            <a:avLst/>
          </a:prstGeom>
        </p:spPr>
      </p:pic>
      <p:pic>
        <p:nvPicPr>
          <p:cNvPr id="7" name="Picture 6">
            <a:extLst>
              <a:ext uri="{FF2B5EF4-FFF2-40B4-BE49-F238E27FC236}">
                <a16:creationId xmlns:a16="http://schemas.microsoft.com/office/drawing/2014/main" id="{97D4C050-7FEF-E75E-6FF3-BA50D853FF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3150" y="2464679"/>
            <a:ext cx="2172634" cy="2895600"/>
          </a:xfrm>
          <a:prstGeom prst="rect">
            <a:avLst/>
          </a:prstGeom>
        </p:spPr>
      </p:pic>
      <p:pic>
        <p:nvPicPr>
          <p:cNvPr id="11" name="Picture 10">
            <a:extLst>
              <a:ext uri="{FF2B5EF4-FFF2-40B4-BE49-F238E27FC236}">
                <a16:creationId xmlns:a16="http://schemas.microsoft.com/office/drawing/2014/main" id="{FC3EA1BC-09B1-779B-81DF-46C00698E3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5670" y="2464679"/>
            <a:ext cx="2171700" cy="2895600"/>
          </a:xfrm>
          <a:prstGeom prst="rect">
            <a:avLst/>
          </a:prstGeom>
        </p:spPr>
      </p:pic>
      <p:pic>
        <p:nvPicPr>
          <p:cNvPr id="4" name="Picture 3">
            <a:extLst>
              <a:ext uri="{FF2B5EF4-FFF2-40B4-BE49-F238E27FC236}">
                <a16:creationId xmlns:a16="http://schemas.microsoft.com/office/drawing/2014/main" id="{83A593CD-E6C6-C250-0EBB-6A67BBDD5E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432" y="2480829"/>
            <a:ext cx="2171700" cy="2895600"/>
          </a:xfrm>
          <a:prstGeom prst="rect">
            <a:avLst/>
          </a:prstGeom>
        </p:spPr>
      </p:pic>
    </p:spTree>
    <p:extLst>
      <p:ext uri="{BB962C8B-B14F-4D97-AF65-F5344CB8AC3E}">
        <p14:creationId xmlns:p14="http://schemas.microsoft.com/office/powerpoint/2010/main" val="593097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D09B-E487-3711-87FB-8EE6A147B7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5B16C45-004D-62BD-C6A7-9BA6EB0A51A6}"/>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B2A6A2F7-2190-1278-6666-A89DAB5FB396}"/>
              </a:ext>
            </a:extLst>
          </p:cNvPr>
          <p:cNvSpPr txBox="1"/>
          <p:nvPr/>
        </p:nvSpPr>
        <p:spPr>
          <a:xfrm>
            <a:off x="887978" y="1676400"/>
            <a:ext cx="5412059"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Self aware (does not take itself too seriously</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41799759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EB1F2-08B5-46FA-FB37-8345B9A8BA3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8826DB9-0159-271C-0B60-132DF81B2DBD}"/>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F70FE715-F0F5-CDE9-464B-5F3385AA5AD1}"/>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5BE7446D-9338-16CD-4ACB-A68B86905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spTree>
    <p:extLst>
      <p:ext uri="{BB962C8B-B14F-4D97-AF65-F5344CB8AC3E}">
        <p14:creationId xmlns:p14="http://schemas.microsoft.com/office/powerpoint/2010/main" val="8509778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66666-1418-094F-E763-C7F50185B53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3AD732B-7319-989B-77C6-A44C561DE5D1}"/>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C67C891A-63CD-618F-6DA7-7B9F63790F01}"/>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176C3218-4BFA-37D5-DF30-0675154F05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pic>
        <p:nvPicPr>
          <p:cNvPr id="3" name="Picture 2">
            <a:extLst>
              <a:ext uri="{FF2B5EF4-FFF2-40B4-BE49-F238E27FC236}">
                <a16:creationId xmlns:a16="http://schemas.microsoft.com/office/drawing/2014/main" id="{979656FB-E80A-FF9F-8A13-7D7DAE1D6A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921" y="2876729"/>
            <a:ext cx="2744380" cy="3657600"/>
          </a:xfrm>
          <a:prstGeom prst="rect">
            <a:avLst/>
          </a:prstGeom>
        </p:spPr>
      </p:pic>
    </p:spTree>
    <p:extLst>
      <p:ext uri="{BB962C8B-B14F-4D97-AF65-F5344CB8AC3E}">
        <p14:creationId xmlns:p14="http://schemas.microsoft.com/office/powerpoint/2010/main" val="14678423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7423-F8A7-91AC-A46D-70713893FA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A5C2D75-BED0-41B5-75EB-E1986AB9CE76}"/>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B504DE49-5EB1-72B2-5E43-F9B46150C1EF}"/>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745F11D3-1373-103C-46A8-151388962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pic>
        <p:nvPicPr>
          <p:cNvPr id="3" name="Picture 2">
            <a:extLst>
              <a:ext uri="{FF2B5EF4-FFF2-40B4-BE49-F238E27FC236}">
                <a16:creationId xmlns:a16="http://schemas.microsoft.com/office/drawing/2014/main" id="{3E58FC83-68F5-41FC-3120-FE9CF4463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921" y="2876729"/>
            <a:ext cx="2744380" cy="3657600"/>
          </a:xfrm>
          <a:prstGeom prst="rect">
            <a:avLst/>
          </a:prstGeom>
        </p:spPr>
      </p:pic>
      <p:pic>
        <p:nvPicPr>
          <p:cNvPr id="4" name="Picture 3">
            <a:extLst>
              <a:ext uri="{FF2B5EF4-FFF2-40B4-BE49-F238E27FC236}">
                <a16:creationId xmlns:a16="http://schemas.microsoft.com/office/drawing/2014/main" id="{6ECA951D-C392-7618-FC51-D34FDDFB25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791" y="2057400"/>
            <a:ext cx="3430719" cy="4572000"/>
          </a:xfrm>
          <a:prstGeom prst="rect">
            <a:avLst/>
          </a:prstGeom>
        </p:spPr>
      </p:pic>
    </p:spTree>
    <p:extLst>
      <p:ext uri="{BB962C8B-B14F-4D97-AF65-F5344CB8AC3E}">
        <p14:creationId xmlns:p14="http://schemas.microsoft.com/office/powerpoint/2010/main" val="13390371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911C7-E987-7FCC-1EA4-451DBFE841D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AE07FF5-123C-4BC1-B545-A16ED6534832}"/>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492CE15-1890-A5CA-54A8-0887B602EA47}"/>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3291FABE-7B2E-4FE7-8840-9BF175099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pic>
        <p:nvPicPr>
          <p:cNvPr id="3" name="Picture 2">
            <a:extLst>
              <a:ext uri="{FF2B5EF4-FFF2-40B4-BE49-F238E27FC236}">
                <a16:creationId xmlns:a16="http://schemas.microsoft.com/office/drawing/2014/main" id="{80F3F486-E2AE-995A-F939-4496B1FE72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921" y="2876729"/>
            <a:ext cx="2744380" cy="3657600"/>
          </a:xfrm>
          <a:prstGeom prst="rect">
            <a:avLst/>
          </a:prstGeom>
        </p:spPr>
      </p:pic>
      <p:pic>
        <p:nvPicPr>
          <p:cNvPr id="4" name="Picture 3">
            <a:extLst>
              <a:ext uri="{FF2B5EF4-FFF2-40B4-BE49-F238E27FC236}">
                <a16:creationId xmlns:a16="http://schemas.microsoft.com/office/drawing/2014/main" id="{887D890D-3F55-EBB7-C332-F8BB2C70A0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791" y="2057400"/>
            <a:ext cx="3430719" cy="4572000"/>
          </a:xfrm>
          <a:prstGeom prst="rect">
            <a:avLst/>
          </a:prstGeom>
        </p:spPr>
      </p:pic>
      <p:pic>
        <p:nvPicPr>
          <p:cNvPr id="9" name="Picture 8">
            <a:extLst>
              <a:ext uri="{FF2B5EF4-FFF2-40B4-BE49-F238E27FC236}">
                <a16:creationId xmlns:a16="http://schemas.microsoft.com/office/drawing/2014/main" id="{E4289DFA-A8A8-A773-41FB-408CC116E2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8115" y="1676400"/>
            <a:ext cx="3714750" cy="4953000"/>
          </a:xfrm>
          <a:prstGeom prst="rect">
            <a:avLst/>
          </a:prstGeom>
        </p:spPr>
      </p:pic>
    </p:spTree>
    <p:extLst>
      <p:ext uri="{BB962C8B-B14F-4D97-AF65-F5344CB8AC3E}">
        <p14:creationId xmlns:p14="http://schemas.microsoft.com/office/powerpoint/2010/main" val="1067550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97C9B-6959-AE7C-49D2-B0F65D0795F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FF22F9B-025B-FC75-9E5E-154FAEB1C374}"/>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CAA72138-A082-B387-14E5-74872EF39D05}"/>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6D14B8D0-A1F4-0C1A-43FD-9EEDEC46D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pic>
        <p:nvPicPr>
          <p:cNvPr id="3" name="Picture 2">
            <a:extLst>
              <a:ext uri="{FF2B5EF4-FFF2-40B4-BE49-F238E27FC236}">
                <a16:creationId xmlns:a16="http://schemas.microsoft.com/office/drawing/2014/main" id="{4A27B05C-45B2-64D4-CBCB-F7AE072C18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921" y="2876729"/>
            <a:ext cx="2744380" cy="3657600"/>
          </a:xfrm>
          <a:prstGeom prst="rect">
            <a:avLst/>
          </a:prstGeom>
        </p:spPr>
      </p:pic>
      <p:pic>
        <p:nvPicPr>
          <p:cNvPr id="4" name="Picture 3">
            <a:extLst>
              <a:ext uri="{FF2B5EF4-FFF2-40B4-BE49-F238E27FC236}">
                <a16:creationId xmlns:a16="http://schemas.microsoft.com/office/drawing/2014/main" id="{E4188F1E-1AD2-2A37-EA4E-8410E38EF0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791" y="2057400"/>
            <a:ext cx="3430719" cy="4572000"/>
          </a:xfrm>
          <a:prstGeom prst="rect">
            <a:avLst/>
          </a:prstGeom>
        </p:spPr>
      </p:pic>
      <p:pic>
        <p:nvPicPr>
          <p:cNvPr id="9" name="Picture 8">
            <a:extLst>
              <a:ext uri="{FF2B5EF4-FFF2-40B4-BE49-F238E27FC236}">
                <a16:creationId xmlns:a16="http://schemas.microsoft.com/office/drawing/2014/main" id="{7E149105-D494-CAF3-BB0F-551BD6B3B6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8115" y="1676400"/>
            <a:ext cx="3714750" cy="4953000"/>
          </a:xfrm>
          <a:prstGeom prst="rect">
            <a:avLst/>
          </a:prstGeom>
        </p:spPr>
      </p:pic>
      <p:pic>
        <p:nvPicPr>
          <p:cNvPr id="8" name="Picture 7">
            <a:extLst>
              <a:ext uri="{FF2B5EF4-FFF2-40B4-BE49-F238E27FC236}">
                <a16:creationId xmlns:a16="http://schemas.microsoft.com/office/drawing/2014/main" id="{F316D6F2-F79E-4683-499A-221BA3DEC5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9581" y="1249635"/>
            <a:ext cx="3943350" cy="5257800"/>
          </a:xfrm>
          <a:prstGeom prst="rect">
            <a:avLst/>
          </a:prstGeom>
        </p:spPr>
      </p:pic>
    </p:spTree>
    <p:extLst>
      <p:ext uri="{BB962C8B-B14F-4D97-AF65-F5344CB8AC3E}">
        <p14:creationId xmlns:p14="http://schemas.microsoft.com/office/powerpoint/2010/main" val="41848671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F87F1-D2FC-23EC-F060-D558B6EEB6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316BC1-85CE-FFFB-2A62-50CF1BFD311D}"/>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547F9D71-C2B2-E51F-CE2F-312100B25D2F}"/>
              </a:ext>
            </a:extLst>
          </p:cNvPr>
          <p:cNvSpPr txBox="1"/>
          <p:nvPr/>
        </p:nvSpPr>
        <p:spPr>
          <a:xfrm>
            <a:off x="887978" y="1676400"/>
            <a:ext cx="3684022" cy="120032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7" name="Picture 6">
            <a:extLst>
              <a:ext uri="{FF2B5EF4-FFF2-40B4-BE49-F238E27FC236}">
                <a16:creationId xmlns:a16="http://schemas.microsoft.com/office/drawing/2014/main" id="{F95F9D70-8C2E-2BE8-88FA-3617E61F1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381000"/>
            <a:ext cx="3257550" cy="4343400"/>
          </a:xfrm>
          <a:prstGeom prst="rect">
            <a:avLst/>
          </a:prstGeom>
        </p:spPr>
      </p:pic>
      <p:pic>
        <p:nvPicPr>
          <p:cNvPr id="3" name="Picture 2">
            <a:extLst>
              <a:ext uri="{FF2B5EF4-FFF2-40B4-BE49-F238E27FC236}">
                <a16:creationId xmlns:a16="http://schemas.microsoft.com/office/drawing/2014/main" id="{40B83DF2-DC5E-BF28-7E45-12193A89D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1921" y="2876729"/>
            <a:ext cx="2744380" cy="3657600"/>
          </a:xfrm>
          <a:prstGeom prst="rect">
            <a:avLst/>
          </a:prstGeom>
        </p:spPr>
      </p:pic>
      <p:pic>
        <p:nvPicPr>
          <p:cNvPr id="4" name="Picture 3">
            <a:extLst>
              <a:ext uri="{FF2B5EF4-FFF2-40B4-BE49-F238E27FC236}">
                <a16:creationId xmlns:a16="http://schemas.microsoft.com/office/drawing/2014/main" id="{E48F8256-BE62-C71E-F72F-5E313FEC8C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3791" y="2057400"/>
            <a:ext cx="3430719" cy="4572000"/>
          </a:xfrm>
          <a:prstGeom prst="rect">
            <a:avLst/>
          </a:prstGeom>
        </p:spPr>
      </p:pic>
      <p:pic>
        <p:nvPicPr>
          <p:cNvPr id="9" name="Picture 8">
            <a:extLst>
              <a:ext uri="{FF2B5EF4-FFF2-40B4-BE49-F238E27FC236}">
                <a16:creationId xmlns:a16="http://schemas.microsoft.com/office/drawing/2014/main" id="{93E52BA0-EE0F-0A1F-4E8E-11E6DA0A9B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8115" y="1676400"/>
            <a:ext cx="3714750" cy="4953000"/>
          </a:xfrm>
          <a:prstGeom prst="rect">
            <a:avLst/>
          </a:prstGeom>
        </p:spPr>
      </p:pic>
      <p:pic>
        <p:nvPicPr>
          <p:cNvPr id="8" name="Picture 7">
            <a:extLst>
              <a:ext uri="{FF2B5EF4-FFF2-40B4-BE49-F238E27FC236}">
                <a16:creationId xmlns:a16="http://schemas.microsoft.com/office/drawing/2014/main" id="{CE54FED8-5431-4B11-81F5-F419E71BD2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9581" y="1249635"/>
            <a:ext cx="3943350" cy="5257800"/>
          </a:xfrm>
          <a:prstGeom prst="rect">
            <a:avLst/>
          </a:prstGeom>
        </p:spPr>
      </p:pic>
      <p:pic>
        <p:nvPicPr>
          <p:cNvPr id="10" name="Picture 9">
            <a:extLst>
              <a:ext uri="{FF2B5EF4-FFF2-40B4-BE49-F238E27FC236}">
                <a16:creationId xmlns:a16="http://schemas.microsoft.com/office/drawing/2014/main" id="{C7B4346B-7529-4454-4F51-9D400D9E92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1" y="609600"/>
            <a:ext cx="4343400" cy="5791200"/>
          </a:xfrm>
          <a:prstGeom prst="rect">
            <a:avLst/>
          </a:prstGeom>
        </p:spPr>
      </p:pic>
    </p:spTree>
    <p:extLst>
      <p:ext uri="{BB962C8B-B14F-4D97-AF65-F5344CB8AC3E}">
        <p14:creationId xmlns:p14="http://schemas.microsoft.com/office/powerpoint/2010/main" val="28732666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99C5C-C206-F886-409A-700A60F72DE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6B7DA9-8F30-D458-A2CF-97777FF76B41}"/>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34F2B3D0-94BC-DC9F-4601-7F3DAEF23030}"/>
              </a:ext>
            </a:extLst>
          </p:cNvPr>
          <p:cNvSpPr txBox="1"/>
          <p:nvPr/>
        </p:nvSpPr>
        <p:spPr>
          <a:xfrm>
            <a:off x="887978" y="1676400"/>
            <a:ext cx="3684022" cy="1477328"/>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 / Diverse</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79477CE3-717F-BA6A-5E56-EB060E58C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7518" y="457200"/>
            <a:ext cx="3886200" cy="5181600"/>
          </a:xfrm>
          <a:prstGeom prst="rect">
            <a:avLst/>
          </a:prstGeom>
        </p:spPr>
      </p:pic>
    </p:spTree>
    <p:extLst>
      <p:ext uri="{BB962C8B-B14F-4D97-AF65-F5344CB8AC3E}">
        <p14:creationId xmlns:p14="http://schemas.microsoft.com/office/powerpoint/2010/main" val="12268608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0A5A1-7DDD-8257-C57B-53FD5536504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EC2B9D2-D829-41E1-E698-85D04FF2BC7D}"/>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5F7243A-B319-91CB-4BE5-119E05B1280C}"/>
              </a:ext>
            </a:extLst>
          </p:cNvPr>
          <p:cNvSpPr txBox="1"/>
          <p:nvPr/>
        </p:nvSpPr>
        <p:spPr>
          <a:xfrm>
            <a:off x="887978" y="1676400"/>
            <a:ext cx="3684022" cy="1477328"/>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53AD73FC-25A0-62EA-8BA1-DF4A730CF9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7518" y="457200"/>
            <a:ext cx="3886200" cy="5181600"/>
          </a:xfrm>
          <a:prstGeom prst="rect">
            <a:avLst/>
          </a:prstGeom>
        </p:spPr>
      </p:pic>
      <p:pic>
        <p:nvPicPr>
          <p:cNvPr id="9" name="Picture 8">
            <a:extLst>
              <a:ext uri="{FF2B5EF4-FFF2-40B4-BE49-F238E27FC236}">
                <a16:creationId xmlns:a16="http://schemas.microsoft.com/office/drawing/2014/main" id="{9DA95796-9703-6ED4-EA20-CB6E9AF6F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282252"/>
            <a:ext cx="3314700" cy="4419600"/>
          </a:xfrm>
          <a:prstGeom prst="rect">
            <a:avLst/>
          </a:prstGeom>
        </p:spPr>
      </p:pic>
    </p:spTree>
    <p:extLst>
      <p:ext uri="{BB962C8B-B14F-4D97-AF65-F5344CB8AC3E}">
        <p14:creationId xmlns:p14="http://schemas.microsoft.com/office/powerpoint/2010/main" val="19700999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0F772-4795-7C0A-1534-C293906F3F0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18FAB77-F5D5-FB51-33E2-7F86F1769F8C}"/>
              </a:ext>
            </a:extLst>
          </p:cNvPr>
          <p:cNvSpPr txBox="1"/>
          <p:nvPr/>
        </p:nvSpPr>
        <p:spPr>
          <a:xfrm>
            <a:off x="381000" y="174077"/>
            <a:ext cx="3962400" cy="1354217"/>
          </a:xfrm>
          <a:prstGeom prst="rect">
            <a:avLst/>
          </a:prstGeom>
          <a:noFill/>
        </p:spPr>
        <p:txBody>
          <a:bodyPr wrap="square" rtlCol="0">
            <a:spAutoFit/>
          </a:bodyPr>
          <a:lstStyle/>
          <a:p>
            <a:r>
              <a:rPr lang="en-US">
                <a:solidFill>
                  <a:schemeClr val="bg1"/>
                </a:solidFill>
                <a:latin typeface="Bookman Old Style" panose="02050604050505020204" pitchFamily="18" charset="0"/>
              </a:rPr>
              <a:t>What is a		Movie?</a:t>
            </a:r>
            <a:endParaRPr lang="en-US" sz="100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57A6813D-B6F5-4C67-4CB1-622DA7BF999C}"/>
              </a:ext>
            </a:extLst>
          </p:cNvPr>
          <p:cNvSpPr txBox="1"/>
          <p:nvPr/>
        </p:nvSpPr>
        <p:spPr>
          <a:xfrm>
            <a:off x="887978" y="1676400"/>
            <a:ext cx="3684022" cy="1477328"/>
          </a:xfrm>
          <a:prstGeom prst="rect">
            <a:avLst/>
          </a:prstGeom>
          <a:noFill/>
        </p:spPr>
        <p:txBody>
          <a:bodyPr wrap="none" rtlCol="0">
            <a:spAutoFit/>
          </a:bodyPr>
          <a:lstStyle/>
          <a:p>
            <a:pPr marL="285750" indent="-285750">
              <a:buFont typeface="Arial" panose="020B0604020202020204" pitchFamily="34" charset="0"/>
              <a:buChar char="•"/>
            </a:pPr>
            <a:r>
              <a:rPr lang="en-US">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a:solidFill>
                  <a:schemeClr val="bg1"/>
                </a:solidFill>
                <a:latin typeface="Bookman Old Style" panose="02050604050505020204" pitchFamily="18" charset="0"/>
              </a:rPr>
              <a:t>Inclusive</a:t>
            </a: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19DCEB62-73B7-4D0D-0858-30FF4F4768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7518" y="457200"/>
            <a:ext cx="3886200" cy="5181600"/>
          </a:xfrm>
          <a:prstGeom prst="rect">
            <a:avLst/>
          </a:prstGeom>
        </p:spPr>
      </p:pic>
      <p:pic>
        <p:nvPicPr>
          <p:cNvPr id="9" name="Picture 8">
            <a:extLst>
              <a:ext uri="{FF2B5EF4-FFF2-40B4-BE49-F238E27FC236}">
                <a16:creationId xmlns:a16="http://schemas.microsoft.com/office/drawing/2014/main" id="{7E2D24C3-E3AF-C057-7BF4-7929D27EB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282252"/>
            <a:ext cx="3314700" cy="4419600"/>
          </a:xfrm>
          <a:prstGeom prst="rect">
            <a:avLst/>
          </a:prstGeom>
        </p:spPr>
      </p:pic>
      <p:pic>
        <p:nvPicPr>
          <p:cNvPr id="2" name="Picture 1">
            <a:extLst>
              <a:ext uri="{FF2B5EF4-FFF2-40B4-BE49-F238E27FC236}">
                <a16:creationId xmlns:a16="http://schemas.microsoft.com/office/drawing/2014/main" id="{7CC7E240-B2ED-2489-63BD-7ABEE1F3CA50}"/>
              </a:ext>
            </a:extLst>
          </p:cNvPr>
          <p:cNvPicPr>
            <a:picLocks noChangeAspect="1"/>
          </p:cNvPicPr>
          <p:nvPr/>
        </p:nvPicPr>
        <p:blipFill>
          <a:blip r:embed="rId4"/>
          <a:stretch>
            <a:fillRect/>
          </a:stretch>
        </p:blipFill>
        <p:spPr>
          <a:xfrm>
            <a:off x="470956" y="3048000"/>
            <a:ext cx="2384466" cy="3576699"/>
          </a:xfrm>
          <a:prstGeom prst="rect">
            <a:avLst/>
          </a:prstGeom>
        </p:spPr>
      </p:pic>
    </p:spTree>
    <p:extLst>
      <p:ext uri="{BB962C8B-B14F-4D97-AF65-F5344CB8AC3E}">
        <p14:creationId xmlns:p14="http://schemas.microsoft.com/office/powerpoint/2010/main" val="1815855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3040D-6000-06FC-AEBF-C0B0148FB0A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2F5043-85AB-546F-CF40-5B288AA42B29}"/>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F2CCCD5-1DFB-5AB3-317F-1DABD9A67E81}"/>
              </a:ext>
            </a:extLst>
          </p:cNvPr>
          <p:cNvSpPr txBox="1"/>
          <p:nvPr/>
        </p:nvSpPr>
        <p:spPr>
          <a:xfrm>
            <a:off x="887978" y="1676400"/>
            <a:ext cx="4073551" cy="1754326"/>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Club / Department </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4C7E9D39-B5A1-A3F1-BC29-8073AB49A2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5400" y="457200"/>
            <a:ext cx="3295650" cy="4394200"/>
          </a:xfrm>
          <a:prstGeom prst="rect">
            <a:avLst/>
          </a:prstGeom>
        </p:spPr>
      </p:pic>
    </p:spTree>
    <p:extLst>
      <p:ext uri="{BB962C8B-B14F-4D97-AF65-F5344CB8AC3E}">
        <p14:creationId xmlns:p14="http://schemas.microsoft.com/office/powerpoint/2010/main" val="7449184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BF26B-51D1-BAF9-8CA8-C4910BCBB6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6CE35F-8791-BAEC-0C4F-1C518984CF40}"/>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77B52E7-C04C-F7D5-0A81-E7CAB46E4369}"/>
              </a:ext>
            </a:extLst>
          </p:cNvPr>
          <p:cNvSpPr txBox="1"/>
          <p:nvPr/>
        </p:nvSpPr>
        <p:spPr>
          <a:xfrm>
            <a:off x="887978" y="1676400"/>
            <a:ext cx="4397358" cy="203132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Club / Department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Orthodox Christian Fellowship</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80A142C3-2D57-9828-BE7C-B09C7EB3E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4244" y="304800"/>
            <a:ext cx="3295650" cy="4394200"/>
          </a:xfrm>
          <a:prstGeom prst="rect">
            <a:avLst/>
          </a:prstGeom>
        </p:spPr>
      </p:pic>
      <p:pic>
        <p:nvPicPr>
          <p:cNvPr id="4" name="Picture 3">
            <a:extLst>
              <a:ext uri="{FF2B5EF4-FFF2-40B4-BE49-F238E27FC236}">
                <a16:creationId xmlns:a16="http://schemas.microsoft.com/office/drawing/2014/main" id="{B0273314-34DD-309B-95A4-ADCCF708D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5336" y="2209800"/>
            <a:ext cx="3124200" cy="4165600"/>
          </a:xfrm>
          <a:prstGeom prst="rect">
            <a:avLst/>
          </a:prstGeom>
        </p:spPr>
      </p:pic>
    </p:spTree>
    <p:extLst>
      <p:ext uri="{BB962C8B-B14F-4D97-AF65-F5344CB8AC3E}">
        <p14:creationId xmlns:p14="http://schemas.microsoft.com/office/powerpoint/2010/main" val="13051860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9196-35B1-C5EF-AEBF-D056FADB352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0B7ABE9-F0DC-6813-1E36-0B76D310D0AB}"/>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3159BC60-ED5C-27C1-0175-0E8E7ED629F0}"/>
              </a:ext>
            </a:extLst>
          </p:cNvPr>
          <p:cNvSpPr txBox="1"/>
          <p:nvPr/>
        </p:nvSpPr>
        <p:spPr>
          <a:xfrm>
            <a:off x="887978" y="1676400"/>
            <a:ext cx="5386411" cy="203132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Women’s Gender and Sexuality Studies</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CC202735-81AB-F5F6-61D5-9FBD76274D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6662" y="1905000"/>
            <a:ext cx="3306067" cy="4408089"/>
          </a:xfrm>
          <a:prstGeom prst="rect">
            <a:avLst/>
          </a:prstGeom>
        </p:spPr>
      </p:pic>
    </p:spTree>
    <p:extLst>
      <p:ext uri="{BB962C8B-B14F-4D97-AF65-F5344CB8AC3E}">
        <p14:creationId xmlns:p14="http://schemas.microsoft.com/office/powerpoint/2010/main" val="16036483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44023-0D1E-F9A3-0524-791B14F368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C41F1DA-3667-9EEC-A159-38868463504D}"/>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EEA31CC1-C177-338A-0EF6-0E66210F3FB2}"/>
              </a:ext>
            </a:extLst>
          </p:cNvPr>
          <p:cNvSpPr txBox="1"/>
          <p:nvPr/>
        </p:nvSpPr>
        <p:spPr>
          <a:xfrm>
            <a:off x="887978" y="1676400"/>
            <a:ext cx="5386411" cy="203132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Women’s Gender and Sexuality Studies</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D6C73DC6-BA84-7843-3FF3-9ADD6E9AC6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6662" y="1905000"/>
            <a:ext cx="3306067" cy="4408089"/>
          </a:xfrm>
          <a:prstGeom prst="rect">
            <a:avLst/>
          </a:prstGeom>
        </p:spPr>
      </p:pic>
      <p:pic>
        <p:nvPicPr>
          <p:cNvPr id="7" name="Picture 6">
            <a:extLst>
              <a:ext uri="{FF2B5EF4-FFF2-40B4-BE49-F238E27FC236}">
                <a16:creationId xmlns:a16="http://schemas.microsoft.com/office/drawing/2014/main" id="{8B47ACF9-EF4D-F1D1-7370-008EB89DE8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7895" y="2579289"/>
            <a:ext cx="2971800" cy="3962400"/>
          </a:xfrm>
          <a:prstGeom prst="rect">
            <a:avLst/>
          </a:prstGeom>
        </p:spPr>
      </p:pic>
    </p:spTree>
    <p:extLst>
      <p:ext uri="{BB962C8B-B14F-4D97-AF65-F5344CB8AC3E}">
        <p14:creationId xmlns:p14="http://schemas.microsoft.com/office/powerpoint/2010/main" val="6956999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C49B8-AD45-B6CB-DAED-CA512F31F3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14A9A45-E0A3-6573-F3EF-D6EE1EE28258}"/>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C9D76BEA-ACAD-7217-C6BE-28A7A8A5095C}"/>
              </a:ext>
            </a:extLst>
          </p:cNvPr>
          <p:cNvSpPr txBox="1"/>
          <p:nvPr/>
        </p:nvSpPr>
        <p:spPr>
          <a:xfrm>
            <a:off x="887978" y="1676400"/>
            <a:ext cx="5386411" cy="203132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Women’s Gender and Sexuality Studies</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17D6CF96-D283-3476-7498-DD4A82F389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6662" y="1905000"/>
            <a:ext cx="3306067" cy="4408089"/>
          </a:xfrm>
          <a:prstGeom prst="rect">
            <a:avLst/>
          </a:prstGeom>
        </p:spPr>
      </p:pic>
      <p:pic>
        <p:nvPicPr>
          <p:cNvPr id="7" name="Picture 6">
            <a:extLst>
              <a:ext uri="{FF2B5EF4-FFF2-40B4-BE49-F238E27FC236}">
                <a16:creationId xmlns:a16="http://schemas.microsoft.com/office/drawing/2014/main" id="{22F98F44-D5BD-EC62-96B9-6838278582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7895" y="2579289"/>
            <a:ext cx="2971800" cy="3962400"/>
          </a:xfrm>
          <a:prstGeom prst="rect">
            <a:avLst/>
          </a:prstGeom>
        </p:spPr>
      </p:pic>
      <p:pic>
        <p:nvPicPr>
          <p:cNvPr id="2" name="Picture 1" descr="Ella Enchanted (2004) - IMDb">
            <a:extLst>
              <a:ext uri="{FF2B5EF4-FFF2-40B4-BE49-F238E27FC236}">
                <a16:creationId xmlns:a16="http://schemas.microsoft.com/office/drawing/2014/main" id="{5489E408-7C3C-5EE6-93B6-D5224B111A86}"/>
              </a:ext>
            </a:extLst>
          </p:cNvPr>
          <p:cNvPicPr>
            <a:picLocks noChangeAspect="1"/>
          </p:cNvPicPr>
          <p:nvPr/>
        </p:nvPicPr>
        <p:blipFill>
          <a:blip r:embed="rId4"/>
          <a:stretch>
            <a:fillRect/>
          </a:stretch>
        </p:blipFill>
        <p:spPr>
          <a:xfrm>
            <a:off x="1896506" y="1283890"/>
            <a:ext cx="3516064" cy="5143499"/>
          </a:xfrm>
          <a:prstGeom prst="rect">
            <a:avLst/>
          </a:prstGeom>
        </p:spPr>
      </p:pic>
    </p:spTree>
    <p:extLst>
      <p:ext uri="{BB962C8B-B14F-4D97-AF65-F5344CB8AC3E}">
        <p14:creationId xmlns:p14="http://schemas.microsoft.com/office/powerpoint/2010/main" val="24655161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9F52-8F7F-06BF-8C7B-2ADF347EEF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F0E1662-8634-6209-D0FC-01D55B1F6941}"/>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CAE605E3-74A4-A2CC-3A08-2ABD42606E5E}"/>
              </a:ext>
            </a:extLst>
          </p:cNvPr>
          <p:cNvSpPr txBox="1"/>
          <p:nvPr/>
        </p:nvSpPr>
        <p:spPr>
          <a:xfrm>
            <a:off x="887978" y="1676400"/>
            <a:ext cx="5386411" cy="2308324"/>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Women’s Gender and Sexuality Studies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F544BBF9-3F2C-304E-2197-B037D2C690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2764" y="1676400"/>
            <a:ext cx="3143250" cy="4191000"/>
          </a:xfrm>
          <a:prstGeom prst="rect">
            <a:avLst/>
          </a:prstGeom>
        </p:spPr>
      </p:pic>
    </p:spTree>
    <p:extLst>
      <p:ext uri="{BB962C8B-B14F-4D97-AF65-F5344CB8AC3E}">
        <p14:creationId xmlns:p14="http://schemas.microsoft.com/office/powerpoint/2010/main" val="33116305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FFA37-82DF-4E06-C458-87F0452E663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52EBC6B-3B49-2C5A-4B93-01BAAB9D8BA2}"/>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CDC5E4D1-C2B5-0971-0BEB-5F8BD8FF8288}"/>
              </a:ext>
            </a:extLst>
          </p:cNvPr>
          <p:cNvSpPr txBox="1"/>
          <p:nvPr/>
        </p:nvSpPr>
        <p:spPr>
          <a:xfrm>
            <a:off x="887978" y="1676400"/>
            <a:ext cx="3684022" cy="2585323"/>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1A173D58-95B9-196D-E4C5-EBF63E15D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7497" y="381000"/>
            <a:ext cx="3028950" cy="4038600"/>
          </a:xfrm>
          <a:prstGeom prst="rect">
            <a:avLst/>
          </a:prstGeom>
        </p:spPr>
      </p:pic>
      <p:pic>
        <p:nvPicPr>
          <p:cNvPr id="7" name="Picture 6">
            <a:extLst>
              <a:ext uri="{FF2B5EF4-FFF2-40B4-BE49-F238E27FC236}">
                <a16:creationId xmlns:a16="http://schemas.microsoft.com/office/drawing/2014/main" id="{5CCB1BDA-F038-EF38-B20E-88418F0E21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4800" y="3048000"/>
            <a:ext cx="2800350" cy="3733800"/>
          </a:xfrm>
          <a:prstGeom prst="rect">
            <a:avLst/>
          </a:prstGeom>
        </p:spPr>
      </p:pic>
    </p:spTree>
    <p:extLst>
      <p:ext uri="{BB962C8B-B14F-4D97-AF65-F5344CB8AC3E}">
        <p14:creationId xmlns:p14="http://schemas.microsoft.com/office/powerpoint/2010/main" val="14757640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B12D8-5D2A-4C23-E1F1-14307B3823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95AEA66-45CF-EB3F-8B3F-A3D371AEDDFE}"/>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F7A4846-A14D-ECF5-6A09-41BEF5AD33D7}"/>
              </a:ext>
            </a:extLst>
          </p:cNvPr>
          <p:cNvSpPr txBox="1"/>
          <p:nvPr/>
        </p:nvSpPr>
        <p:spPr>
          <a:xfrm>
            <a:off x="887978" y="1676400"/>
            <a:ext cx="3684022" cy="2862322"/>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2FB97647-0099-0E04-F349-5D7BC8E52F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9700" y="69816"/>
            <a:ext cx="3373300" cy="4495800"/>
          </a:xfrm>
          <a:prstGeom prst="rect">
            <a:avLst/>
          </a:prstGeom>
        </p:spPr>
      </p:pic>
      <p:pic>
        <p:nvPicPr>
          <p:cNvPr id="7" name="Picture 6">
            <a:extLst>
              <a:ext uri="{FF2B5EF4-FFF2-40B4-BE49-F238E27FC236}">
                <a16:creationId xmlns:a16="http://schemas.microsoft.com/office/drawing/2014/main" id="{7A2A5524-F888-357A-7DBF-5F92EBBD8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4750" y="2652794"/>
            <a:ext cx="3009900" cy="4013200"/>
          </a:xfrm>
          <a:prstGeom prst="rect">
            <a:avLst/>
          </a:prstGeom>
        </p:spPr>
      </p:pic>
    </p:spTree>
    <p:extLst>
      <p:ext uri="{BB962C8B-B14F-4D97-AF65-F5344CB8AC3E}">
        <p14:creationId xmlns:p14="http://schemas.microsoft.com/office/powerpoint/2010/main" val="28142742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9A38-D2D0-1BD7-1CCC-0E1B0896C8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059B5FC-AF14-156F-E3E7-C2DBDB468C06}"/>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4D66B727-93E2-C20C-43F9-3D1BAE666498}"/>
              </a:ext>
            </a:extLst>
          </p:cNvPr>
          <p:cNvSpPr txBox="1"/>
          <p:nvPr/>
        </p:nvSpPr>
        <p:spPr>
          <a:xfrm>
            <a:off x="887978" y="1676400"/>
            <a:ext cx="3684022" cy="3139321"/>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CA014056-2A44-3692-AA63-1524C8EA0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769560"/>
            <a:ext cx="3714750" cy="4953000"/>
          </a:xfrm>
          <a:prstGeom prst="rect">
            <a:avLst/>
          </a:prstGeom>
        </p:spPr>
      </p:pic>
    </p:spTree>
    <p:extLst>
      <p:ext uri="{BB962C8B-B14F-4D97-AF65-F5344CB8AC3E}">
        <p14:creationId xmlns:p14="http://schemas.microsoft.com/office/powerpoint/2010/main" val="9878932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AB469-1984-5375-6A31-A5773FB9FE5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E37A02E-C8A4-6610-9331-47BB839E4E33}"/>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1A625873-4F41-6FA9-2298-D16A99CCE854}"/>
              </a:ext>
            </a:extLst>
          </p:cNvPr>
          <p:cNvSpPr txBox="1"/>
          <p:nvPr/>
        </p:nvSpPr>
        <p:spPr>
          <a:xfrm>
            <a:off x="887978" y="1676400"/>
            <a:ext cx="3684022" cy="3416320"/>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Hispanos</a:t>
            </a:r>
            <a:r>
              <a:rPr lang="en-US" dirty="0">
                <a:solidFill>
                  <a:schemeClr val="bg1"/>
                </a:solidFill>
                <a:latin typeface="Bookman Old Style" panose="02050604050505020204" pitchFamily="18" charset="0"/>
              </a:rPr>
              <a:t> Unidos</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2" name="Picture 1">
            <a:extLst>
              <a:ext uri="{FF2B5EF4-FFF2-40B4-BE49-F238E27FC236}">
                <a16:creationId xmlns:a16="http://schemas.microsoft.com/office/drawing/2014/main" id="{01FBE171-FC43-FA32-0AC5-B0F4189AB18D}"/>
              </a:ext>
            </a:extLst>
          </p:cNvPr>
          <p:cNvPicPr>
            <a:picLocks noChangeAspect="1"/>
          </p:cNvPicPr>
          <p:nvPr/>
        </p:nvPicPr>
        <p:blipFill>
          <a:blip r:embed="rId2"/>
          <a:stretch>
            <a:fillRect/>
          </a:stretch>
        </p:blipFill>
        <p:spPr>
          <a:xfrm>
            <a:off x="5029200" y="1658471"/>
            <a:ext cx="3152989" cy="4203985"/>
          </a:xfrm>
          <a:prstGeom prst="rect">
            <a:avLst/>
          </a:prstGeom>
        </p:spPr>
      </p:pic>
    </p:spTree>
    <p:extLst>
      <p:ext uri="{BB962C8B-B14F-4D97-AF65-F5344CB8AC3E}">
        <p14:creationId xmlns:p14="http://schemas.microsoft.com/office/powerpoint/2010/main" val="37981765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25285-396B-B45E-2ED6-71677974D78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0772CE1-6DA0-4677-E452-685CBE1AB7CA}"/>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1F16A4D4-1E7E-9973-7083-BB069ED2962E}"/>
              </a:ext>
            </a:extLst>
          </p:cNvPr>
          <p:cNvSpPr txBox="1"/>
          <p:nvPr/>
        </p:nvSpPr>
        <p:spPr>
          <a:xfrm>
            <a:off x="887978" y="1676400"/>
            <a:ext cx="3684022" cy="369331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Alumni !</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6E1A0A62-5BE7-6420-FC81-2394143D6E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5106" y="762000"/>
            <a:ext cx="3788158" cy="5050877"/>
          </a:xfrm>
          <a:prstGeom prst="rect">
            <a:avLst/>
          </a:prstGeom>
        </p:spPr>
      </p:pic>
    </p:spTree>
    <p:extLst>
      <p:ext uri="{BB962C8B-B14F-4D97-AF65-F5344CB8AC3E}">
        <p14:creationId xmlns:p14="http://schemas.microsoft.com/office/powerpoint/2010/main" val="33242105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6EBDB-E13A-48C7-827A-3CF661A7BC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CB98302-21EF-2888-3446-E84868A8AE7A}"/>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1003AD0C-8CF5-6BDB-014A-70F33236A998}"/>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Alumni !</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Lutheran</a:t>
            </a:r>
            <a:r>
              <a:rPr lang="en-US" dirty="0">
                <a:solidFill>
                  <a:schemeClr val="bg1"/>
                </a:solidFill>
                <a:latin typeface="Bookman Old Style" panose="02050604050505020204" pitchFamily="18" charset="0"/>
              </a:rPr>
              <a:t> Club</a:t>
            </a: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5E56A697-65C5-6ED9-E3BB-E2123D79B2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9258" y="1007791"/>
            <a:ext cx="3894693" cy="5192924"/>
          </a:xfrm>
          <a:prstGeom prst="rect">
            <a:avLst/>
          </a:prstGeom>
        </p:spPr>
      </p:pic>
    </p:spTree>
    <p:extLst>
      <p:ext uri="{BB962C8B-B14F-4D97-AF65-F5344CB8AC3E}">
        <p14:creationId xmlns:p14="http://schemas.microsoft.com/office/powerpoint/2010/main" val="7167845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7C9B-0F2D-3CD5-51A5-00FEBA33449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D29C25-2BE9-D177-2481-E71232102963}"/>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A3A16313-36F2-4BFB-52B2-950687741C79}"/>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5065167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6527A-6B08-7717-8A81-6373DB7775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49F3850-265F-A97B-3657-EEF593B9B882}"/>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DA2ECD8-E365-ED2D-0B90-F20BB00FE5C1}"/>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115FDD65-6226-01E9-AE1F-9C4FC60A2967}"/>
              </a:ext>
            </a:extLst>
          </p:cNvPr>
          <p:cNvPicPr>
            <a:picLocks noChangeAspect="1"/>
          </p:cNvPicPr>
          <p:nvPr/>
        </p:nvPicPr>
        <p:blipFill>
          <a:blip r:embed="rId2"/>
          <a:stretch>
            <a:fillRect/>
          </a:stretch>
        </p:blipFill>
        <p:spPr>
          <a:xfrm>
            <a:off x="3276600" y="1492435"/>
            <a:ext cx="5142893" cy="4524315"/>
          </a:xfrm>
          <a:prstGeom prst="rect">
            <a:avLst/>
          </a:prstGeom>
        </p:spPr>
      </p:pic>
    </p:spTree>
    <p:extLst>
      <p:ext uri="{BB962C8B-B14F-4D97-AF65-F5344CB8AC3E}">
        <p14:creationId xmlns:p14="http://schemas.microsoft.com/office/powerpoint/2010/main" val="2185835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32BC2-B659-2D97-D8E0-8278FF6ABD9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8D9D54E-AF1A-DE31-63C2-7413CA264098}"/>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623F9D8F-C576-A1C4-9A33-EB7FC101A725}"/>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D115EC52-DC89-3062-9893-D4FB3CCF4C44}"/>
              </a:ext>
            </a:extLst>
          </p:cNvPr>
          <p:cNvPicPr>
            <a:picLocks noChangeAspect="1"/>
          </p:cNvPicPr>
          <p:nvPr/>
        </p:nvPicPr>
        <p:blipFill>
          <a:blip r:embed="rId2"/>
          <a:stretch>
            <a:fillRect/>
          </a:stretch>
        </p:blipFill>
        <p:spPr>
          <a:xfrm>
            <a:off x="3276600" y="1492435"/>
            <a:ext cx="5142893" cy="4524315"/>
          </a:xfrm>
          <a:prstGeom prst="rect">
            <a:avLst/>
          </a:prstGeom>
        </p:spPr>
      </p:pic>
      <p:pic>
        <p:nvPicPr>
          <p:cNvPr id="4" name="Picture 3">
            <a:extLst>
              <a:ext uri="{FF2B5EF4-FFF2-40B4-BE49-F238E27FC236}">
                <a16:creationId xmlns:a16="http://schemas.microsoft.com/office/drawing/2014/main" id="{611BCE7C-9D09-753D-8843-17CA2AA51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83965"/>
            <a:ext cx="3886200" cy="5181600"/>
          </a:xfrm>
          <a:prstGeom prst="rect">
            <a:avLst/>
          </a:prstGeom>
        </p:spPr>
      </p:pic>
    </p:spTree>
    <p:extLst>
      <p:ext uri="{BB962C8B-B14F-4D97-AF65-F5344CB8AC3E}">
        <p14:creationId xmlns:p14="http://schemas.microsoft.com/office/powerpoint/2010/main" val="20101558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061DE-2E2B-BB56-FC58-0F09CC60595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5502721-9CAA-4F3D-195D-A7618AA2D673}"/>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A981B79D-A29A-85C0-095D-B7BD1BB4185B}"/>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6700D27B-0764-0047-B74D-9D9714E2A6E0}"/>
              </a:ext>
            </a:extLst>
          </p:cNvPr>
          <p:cNvPicPr>
            <a:picLocks noChangeAspect="1"/>
          </p:cNvPicPr>
          <p:nvPr/>
        </p:nvPicPr>
        <p:blipFill>
          <a:blip r:embed="rId2"/>
          <a:stretch>
            <a:fillRect/>
          </a:stretch>
        </p:blipFill>
        <p:spPr>
          <a:xfrm>
            <a:off x="3276600" y="1492435"/>
            <a:ext cx="5142893" cy="4524315"/>
          </a:xfrm>
          <a:prstGeom prst="rect">
            <a:avLst/>
          </a:prstGeom>
        </p:spPr>
      </p:pic>
      <p:pic>
        <p:nvPicPr>
          <p:cNvPr id="4" name="Picture 3">
            <a:extLst>
              <a:ext uri="{FF2B5EF4-FFF2-40B4-BE49-F238E27FC236}">
                <a16:creationId xmlns:a16="http://schemas.microsoft.com/office/drawing/2014/main" id="{D21EA7B4-51AC-BD9E-A51D-94DE83641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397" y="8965"/>
            <a:ext cx="5143500" cy="6858000"/>
          </a:xfrm>
          <a:prstGeom prst="rect">
            <a:avLst/>
          </a:prstGeom>
        </p:spPr>
      </p:pic>
    </p:spTree>
    <p:extLst>
      <p:ext uri="{BB962C8B-B14F-4D97-AF65-F5344CB8AC3E}">
        <p14:creationId xmlns:p14="http://schemas.microsoft.com/office/powerpoint/2010/main" val="6939819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FB10-0EDE-4B60-8A5B-1C6A5C3B921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0BFFC0-1FE9-88B0-D0C7-A88184E28408}"/>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64085C18-B688-E42A-F4B1-EFB5DEAE14FA}"/>
              </a:ext>
            </a:extLst>
          </p:cNvPr>
          <p:cNvSpPr txBox="1"/>
          <p:nvPr/>
        </p:nvSpPr>
        <p:spPr>
          <a:xfrm>
            <a:off x="887978" y="1676400"/>
            <a:ext cx="3684022" cy="4524315"/>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C9093D7C-EC3F-7E87-3CCC-EA7312FE4DA5}"/>
              </a:ext>
            </a:extLst>
          </p:cNvPr>
          <p:cNvPicPr>
            <a:picLocks noChangeAspect="1"/>
          </p:cNvPicPr>
          <p:nvPr/>
        </p:nvPicPr>
        <p:blipFill>
          <a:blip r:embed="rId2"/>
          <a:stretch>
            <a:fillRect/>
          </a:stretch>
        </p:blipFill>
        <p:spPr>
          <a:xfrm>
            <a:off x="3276600" y="1492435"/>
            <a:ext cx="5142893" cy="4524315"/>
          </a:xfrm>
          <a:prstGeom prst="rect">
            <a:avLst/>
          </a:prstGeom>
        </p:spPr>
      </p:pic>
      <p:pic>
        <p:nvPicPr>
          <p:cNvPr id="4" name="Picture 3">
            <a:extLst>
              <a:ext uri="{FF2B5EF4-FFF2-40B4-BE49-F238E27FC236}">
                <a16:creationId xmlns:a16="http://schemas.microsoft.com/office/drawing/2014/main" id="{393B1789-8FD4-55DD-1594-6A255CEC8B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397" y="8965"/>
            <a:ext cx="5143500" cy="6858000"/>
          </a:xfrm>
          <a:prstGeom prst="rect">
            <a:avLst/>
          </a:prstGeom>
        </p:spPr>
      </p:pic>
      <p:pic>
        <p:nvPicPr>
          <p:cNvPr id="8" name="Picture 7">
            <a:extLst>
              <a:ext uri="{FF2B5EF4-FFF2-40B4-BE49-F238E27FC236}">
                <a16:creationId xmlns:a16="http://schemas.microsoft.com/office/drawing/2014/main" id="{04033A85-77D3-6BE0-245A-8EB471C5D147}"/>
              </a:ext>
            </a:extLst>
          </p:cNvPr>
          <p:cNvPicPr>
            <a:picLocks noChangeAspect="1"/>
          </p:cNvPicPr>
          <p:nvPr/>
        </p:nvPicPr>
        <p:blipFill>
          <a:blip r:embed="rId4"/>
          <a:stretch>
            <a:fillRect/>
          </a:stretch>
        </p:blipFill>
        <p:spPr>
          <a:xfrm>
            <a:off x="1537773" y="402305"/>
            <a:ext cx="6448847" cy="6286100"/>
          </a:xfrm>
          <a:prstGeom prst="rect">
            <a:avLst/>
          </a:prstGeom>
        </p:spPr>
      </p:pic>
    </p:spTree>
    <p:extLst>
      <p:ext uri="{BB962C8B-B14F-4D97-AF65-F5344CB8AC3E}">
        <p14:creationId xmlns:p14="http://schemas.microsoft.com/office/powerpoint/2010/main" val="15622431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93FF5-BD79-1C4F-AA0E-86DFCB2FC2E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36A3EC-C83C-ED50-FA5F-1D0CD61C06F5}"/>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422979A6-73AE-EBE9-5776-EAC3F836FCC3}"/>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 little gay</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7929547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12C23-27EE-7649-819F-F574931EB88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71D671-975B-5C41-C086-021000C89654}"/>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E9C25983-5E9A-F966-F332-EB0A5829565D}"/>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 little gay</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0BC91660-056C-3B6A-2F1C-2CB3D4B553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365" y="407180"/>
            <a:ext cx="4116862" cy="5486400"/>
          </a:xfrm>
          <a:prstGeom prst="rect">
            <a:avLst/>
          </a:prstGeom>
        </p:spPr>
      </p:pic>
    </p:spTree>
    <p:extLst>
      <p:ext uri="{BB962C8B-B14F-4D97-AF65-F5344CB8AC3E}">
        <p14:creationId xmlns:p14="http://schemas.microsoft.com/office/powerpoint/2010/main" val="25559219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D9D42-76B5-3012-7737-D69AB7D5708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B685035-626E-E2BD-411F-E0BD9ACA47D0}"/>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AF20312-163C-566E-798B-11A72B521226}"/>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 little gay</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F6803254-EB5C-AAEF-41EF-C72EA539C3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365" y="407180"/>
            <a:ext cx="4116862" cy="5486400"/>
          </a:xfrm>
          <a:prstGeom prst="rect">
            <a:avLst/>
          </a:prstGeom>
        </p:spPr>
      </p:pic>
      <p:pic>
        <p:nvPicPr>
          <p:cNvPr id="7" name="Picture 6">
            <a:extLst>
              <a:ext uri="{FF2B5EF4-FFF2-40B4-BE49-F238E27FC236}">
                <a16:creationId xmlns:a16="http://schemas.microsoft.com/office/drawing/2014/main" id="{977CF057-DF7D-14A0-3207-5057B68B6B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344" y="936643"/>
            <a:ext cx="3828782" cy="5105043"/>
          </a:xfrm>
          <a:prstGeom prst="rect">
            <a:avLst/>
          </a:prstGeom>
        </p:spPr>
      </p:pic>
    </p:spTree>
    <p:extLst>
      <p:ext uri="{BB962C8B-B14F-4D97-AF65-F5344CB8AC3E}">
        <p14:creationId xmlns:p14="http://schemas.microsoft.com/office/powerpoint/2010/main" val="5165643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68F1F-1695-91C2-7BAB-5FE09FF5845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A7A36E6-3B15-4EA6-B102-CE587D97C710}"/>
              </a:ext>
            </a:extLst>
          </p:cNvPr>
          <p:cNvSpPr txBox="1"/>
          <p:nvPr/>
        </p:nvSpPr>
        <p:spPr>
          <a:xfrm>
            <a:off x="381000" y="174077"/>
            <a:ext cx="3962400" cy="1354217"/>
          </a:xfrm>
          <a:prstGeom prst="rect">
            <a:avLst/>
          </a:prstGeom>
          <a:noFill/>
        </p:spPr>
        <p:txBody>
          <a:bodyPr wrap="square" rtlCol="0">
            <a:spAutoFit/>
          </a:bodyPr>
          <a:lstStyle/>
          <a:p>
            <a:r>
              <a:rPr lang="en-US">
                <a:solidFill>
                  <a:schemeClr val="bg1"/>
                </a:solidFill>
                <a:latin typeface="Bookman Old Style" panose="02050604050505020204" pitchFamily="18" charset="0"/>
              </a:rPr>
              <a:t>What is a		Movie?</a:t>
            </a:r>
            <a:endParaRPr lang="en-US" sz="100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E3B51ACD-D66F-AF8B-D62F-9710AF56FE33}"/>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a:solidFill>
                  <a:schemeClr val="bg1"/>
                </a:solidFill>
                <a:latin typeface="Bookman Old Style" panose="02050604050505020204" pitchFamily="18" charset="0"/>
              </a:rPr>
              <a:t>A little gay</a:t>
            </a:r>
          </a:p>
          <a:p>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F3C558BD-7BB7-7C93-7764-35FBDC544E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365" y="407180"/>
            <a:ext cx="4116862" cy="5486400"/>
          </a:xfrm>
          <a:prstGeom prst="rect">
            <a:avLst/>
          </a:prstGeom>
        </p:spPr>
      </p:pic>
      <p:pic>
        <p:nvPicPr>
          <p:cNvPr id="7" name="Picture 6">
            <a:extLst>
              <a:ext uri="{FF2B5EF4-FFF2-40B4-BE49-F238E27FC236}">
                <a16:creationId xmlns:a16="http://schemas.microsoft.com/office/drawing/2014/main" id="{C836A177-4E58-657A-BFE7-3E21E74A2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344" y="936643"/>
            <a:ext cx="3828782" cy="5105043"/>
          </a:xfrm>
          <a:prstGeom prst="rect">
            <a:avLst/>
          </a:prstGeom>
        </p:spPr>
      </p:pic>
      <p:pic>
        <p:nvPicPr>
          <p:cNvPr id="2" name="Picture 1">
            <a:extLst>
              <a:ext uri="{FF2B5EF4-FFF2-40B4-BE49-F238E27FC236}">
                <a16:creationId xmlns:a16="http://schemas.microsoft.com/office/drawing/2014/main" id="{0823D135-904B-A09A-AFAC-1897216B11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7890" y="1752957"/>
            <a:ext cx="3486150" cy="4648200"/>
          </a:xfrm>
          <a:prstGeom prst="rect">
            <a:avLst/>
          </a:prstGeom>
        </p:spPr>
      </p:pic>
    </p:spTree>
    <p:extLst>
      <p:ext uri="{BB962C8B-B14F-4D97-AF65-F5344CB8AC3E}">
        <p14:creationId xmlns:p14="http://schemas.microsoft.com/office/powerpoint/2010/main" val="5945207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BF9B2-AF33-D091-F8F7-D8C98883BE8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7CAA9D8-A9EB-65A0-D3C1-4A533C9396C3}"/>
              </a:ext>
            </a:extLst>
          </p:cNvPr>
          <p:cNvSpPr txBox="1"/>
          <p:nvPr/>
        </p:nvSpPr>
        <p:spPr>
          <a:xfrm>
            <a:off x="381000" y="174077"/>
            <a:ext cx="3962400" cy="1354217"/>
          </a:xfrm>
          <a:prstGeom prst="rect">
            <a:avLst/>
          </a:prstGeom>
          <a:noFill/>
        </p:spPr>
        <p:txBody>
          <a:bodyPr wrap="square" rtlCol="0">
            <a:spAutoFit/>
          </a:bodyPr>
          <a:lstStyle/>
          <a:p>
            <a:r>
              <a:rPr lang="en-US">
                <a:solidFill>
                  <a:schemeClr val="bg1"/>
                </a:solidFill>
                <a:latin typeface="Bookman Old Style" panose="02050604050505020204" pitchFamily="18" charset="0"/>
              </a:rPr>
              <a:t>What is a		Movie?</a:t>
            </a:r>
            <a:endParaRPr lang="en-US" sz="100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B267EEBE-6590-57F1-94C7-79428C9282A6}"/>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a:solidFill>
                  <a:schemeClr val="bg1"/>
                </a:solidFill>
                <a:latin typeface="Bookman Old Style" panose="02050604050505020204" pitchFamily="18" charset="0"/>
              </a:rPr>
              <a:t>A little gay</a:t>
            </a:r>
          </a:p>
          <a:p>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20E7A48E-5147-8291-66AF-6E1CBFAB13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365" y="407180"/>
            <a:ext cx="4116862" cy="5486400"/>
          </a:xfrm>
          <a:prstGeom prst="rect">
            <a:avLst/>
          </a:prstGeom>
        </p:spPr>
      </p:pic>
      <p:pic>
        <p:nvPicPr>
          <p:cNvPr id="7" name="Picture 6">
            <a:extLst>
              <a:ext uri="{FF2B5EF4-FFF2-40B4-BE49-F238E27FC236}">
                <a16:creationId xmlns:a16="http://schemas.microsoft.com/office/drawing/2014/main" id="{AD498550-A589-E156-79D3-477DC6B65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344" y="936643"/>
            <a:ext cx="3828782" cy="5105043"/>
          </a:xfrm>
          <a:prstGeom prst="rect">
            <a:avLst/>
          </a:prstGeom>
        </p:spPr>
      </p:pic>
      <p:pic>
        <p:nvPicPr>
          <p:cNvPr id="2" name="Picture 1">
            <a:extLst>
              <a:ext uri="{FF2B5EF4-FFF2-40B4-BE49-F238E27FC236}">
                <a16:creationId xmlns:a16="http://schemas.microsoft.com/office/drawing/2014/main" id="{E20A29EF-2B83-F771-AC49-DC186F5BEC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7890" y="1752957"/>
            <a:ext cx="3486150" cy="4648200"/>
          </a:xfrm>
          <a:prstGeom prst="rect">
            <a:avLst/>
          </a:prstGeom>
        </p:spPr>
      </p:pic>
      <p:pic>
        <p:nvPicPr>
          <p:cNvPr id="4" name="Picture 3">
            <a:extLst>
              <a:ext uri="{FF2B5EF4-FFF2-40B4-BE49-F238E27FC236}">
                <a16:creationId xmlns:a16="http://schemas.microsoft.com/office/drawing/2014/main" id="{E11BE7AD-17DF-AADF-9AD2-4A621BEF0D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4771" y="1397780"/>
            <a:ext cx="3373300" cy="4495800"/>
          </a:xfrm>
          <a:prstGeom prst="rect">
            <a:avLst/>
          </a:prstGeom>
        </p:spPr>
      </p:pic>
    </p:spTree>
    <p:extLst>
      <p:ext uri="{BB962C8B-B14F-4D97-AF65-F5344CB8AC3E}">
        <p14:creationId xmlns:p14="http://schemas.microsoft.com/office/powerpoint/2010/main" val="7703874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DA051-FDC1-3D5B-2AC4-FA8AC22447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A02A5A1-59C9-3E2D-470F-6A4FA5DBEF99}"/>
              </a:ext>
            </a:extLst>
          </p:cNvPr>
          <p:cNvSpPr txBox="1"/>
          <p:nvPr/>
        </p:nvSpPr>
        <p:spPr>
          <a:xfrm>
            <a:off x="381000" y="174077"/>
            <a:ext cx="3962400" cy="1354217"/>
          </a:xfrm>
          <a:prstGeom prst="rect">
            <a:avLst/>
          </a:prstGeom>
          <a:noFill/>
        </p:spPr>
        <p:txBody>
          <a:bodyPr wrap="square" rtlCol="0">
            <a:spAutoFit/>
          </a:bodyPr>
          <a:lstStyle/>
          <a:p>
            <a:r>
              <a:rPr lang="en-US">
                <a:solidFill>
                  <a:schemeClr val="bg1"/>
                </a:solidFill>
                <a:latin typeface="Bookman Old Style" panose="02050604050505020204" pitchFamily="18" charset="0"/>
              </a:rPr>
              <a:t>What is a		Movie?</a:t>
            </a:r>
            <a:endParaRPr lang="en-US" sz="100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12B0036B-F5D0-969C-2ABC-B9FBB5A002AB}"/>
              </a:ext>
            </a:extLst>
          </p:cNvPr>
          <p:cNvSpPr txBox="1"/>
          <p:nvPr/>
        </p:nvSpPr>
        <p:spPr>
          <a:xfrm>
            <a:off x="887978" y="1676400"/>
            <a:ext cx="3684022" cy="4801314"/>
          </a:xfrm>
          <a:prstGeom prst="rect">
            <a:avLst/>
          </a:prstGeom>
          <a:noFill/>
        </p:spPr>
        <p:txBody>
          <a:bodyPr wrap="none" rtlCol="0">
            <a:spAutoFit/>
          </a:bodyPr>
          <a:lstStyle/>
          <a:p>
            <a:pPr marL="285750" indent="-285750">
              <a:buFont typeface="Arial" panose="020B0604020202020204" pitchFamily="34" charset="0"/>
              <a:buChar char="•"/>
            </a:pPr>
            <a:r>
              <a:rPr lang="en-US">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a:solidFill>
                  <a:schemeClr val="bg1"/>
                </a:solidFill>
                <a:latin typeface="Bookman Old Style" panose="02050604050505020204" pitchFamily="18" charset="0"/>
              </a:rPr>
              <a:t>A little gay</a:t>
            </a:r>
          </a:p>
          <a:p>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7F066FC0-19C9-7E6F-8758-340217F7BD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2365" y="407180"/>
            <a:ext cx="4116862" cy="5486400"/>
          </a:xfrm>
          <a:prstGeom prst="rect">
            <a:avLst/>
          </a:prstGeom>
        </p:spPr>
      </p:pic>
      <p:pic>
        <p:nvPicPr>
          <p:cNvPr id="7" name="Picture 6">
            <a:extLst>
              <a:ext uri="{FF2B5EF4-FFF2-40B4-BE49-F238E27FC236}">
                <a16:creationId xmlns:a16="http://schemas.microsoft.com/office/drawing/2014/main" id="{A66B6EBE-4454-7824-C009-02E5BE5F7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344" y="936643"/>
            <a:ext cx="3828782" cy="5105043"/>
          </a:xfrm>
          <a:prstGeom prst="rect">
            <a:avLst/>
          </a:prstGeom>
        </p:spPr>
      </p:pic>
      <p:pic>
        <p:nvPicPr>
          <p:cNvPr id="2" name="Picture 1">
            <a:extLst>
              <a:ext uri="{FF2B5EF4-FFF2-40B4-BE49-F238E27FC236}">
                <a16:creationId xmlns:a16="http://schemas.microsoft.com/office/drawing/2014/main" id="{184074F5-2E2D-8543-8B1A-A52A1C6465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7890" y="1752957"/>
            <a:ext cx="3486150" cy="4648200"/>
          </a:xfrm>
          <a:prstGeom prst="rect">
            <a:avLst/>
          </a:prstGeom>
        </p:spPr>
      </p:pic>
      <p:pic>
        <p:nvPicPr>
          <p:cNvPr id="4" name="Picture 3">
            <a:extLst>
              <a:ext uri="{FF2B5EF4-FFF2-40B4-BE49-F238E27FC236}">
                <a16:creationId xmlns:a16="http://schemas.microsoft.com/office/drawing/2014/main" id="{CF0E3409-4C61-5A8E-28FB-80A2B0BF83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4771" y="1397780"/>
            <a:ext cx="3373300" cy="4495800"/>
          </a:xfrm>
          <a:prstGeom prst="rect">
            <a:avLst/>
          </a:prstGeom>
        </p:spPr>
      </p:pic>
      <p:pic>
        <p:nvPicPr>
          <p:cNvPr id="9" name="Picture 8">
            <a:extLst>
              <a:ext uri="{FF2B5EF4-FFF2-40B4-BE49-F238E27FC236}">
                <a16:creationId xmlns:a16="http://schemas.microsoft.com/office/drawing/2014/main" id="{18EC24C4-EAC0-32C5-C05A-AC04E23FD2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443" y="3428035"/>
            <a:ext cx="7748579" cy="1671540"/>
          </a:xfrm>
          <a:prstGeom prst="rect">
            <a:avLst/>
          </a:prstGeom>
        </p:spPr>
      </p:pic>
    </p:spTree>
    <p:extLst>
      <p:ext uri="{BB962C8B-B14F-4D97-AF65-F5344CB8AC3E}">
        <p14:creationId xmlns:p14="http://schemas.microsoft.com/office/powerpoint/2010/main" val="33144741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37C9-36F8-5FA2-63A2-EB2DC5F956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637C2FF-75FE-0D6B-55E3-55AAB8F85B88}"/>
              </a:ext>
            </a:extLst>
          </p:cNvPr>
          <p:cNvSpPr txBox="1"/>
          <p:nvPr/>
        </p:nvSpPr>
        <p:spPr>
          <a:xfrm>
            <a:off x="381000" y="174077"/>
            <a:ext cx="3962400" cy="1354217"/>
          </a:xfrm>
          <a:prstGeom prst="rect">
            <a:avLst/>
          </a:prstGeom>
          <a:noFill/>
        </p:spPr>
        <p:txBody>
          <a:bodyPr wrap="square" rtlCol="0">
            <a:spAutoFit/>
          </a:bodyPr>
          <a:lstStyle/>
          <a:p>
            <a:r>
              <a:rPr lang="en-US">
                <a:solidFill>
                  <a:schemeClr val="bg1"/>
                </a:solidFill>
                <a:latin typeface="Bookman Old Style" panose="02050604050505020204" pitchFamily="18" charset="0"/>
              </a:rPr>
              <a:t>What is a		Movie?</a:t>
            </a:r>
            <a:endParaRPr lang="en-US" sz="100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D89B5C6A-6F56-1D39-A3FF-3A7CBD3DE318}"/>
              </a:ext>
            </a:extLst>
          </p:cNvPr>
          <p:cNvSpPr txBox="1"/>
          <p:nvPr/>
        </p:nvSpPr>
        <p:spPr>
          <a:xfrm>
            <a:off x="914400" y="1447800"/>
            <a:ext cx="5593198" cy="6186309"/>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Self aware (does not take itself too seriously)</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 / 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 Diverse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In artists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In local outreach</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History Club</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Orthodox Christian Fellowship</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Women Gender Sexuality Studies</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1200150" lvl="2" indent="-285750">
              <a:buFont typeface="Arial" panose="020B0604020202020204" pitchFamily="34" charset="0"/>
              <a:buChar char="•"/>
            </a:pPr>
            <a:r>
              <a:rPr lang="en-US" dirty="0">
                <a:solidFill>
                  <a:schemeClr val="bg1"/>
                </a:solidFill>
                <a:latin typeface="Bookman Old Style" panose="02050604050505020204" pitchFamily="18" charset="0"/>
              </a:rPr>
              <a:t>Lutheran Club</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 little gay</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Whatever the hell I say it is (I do all the work)</a:t>
            </a:r>
          </a:p>
          <a:p>
            <a:endParaRPr lang="en-US" dirty="0">
              <a:solidFill>
                <a:schemeClr val="bg1"/>
              </a:solidFill>
              <a:latin typeface="Bookman Old Style" panose="02050604050505020204" pitchFamily="18" charset="0"/>
            </a:endParaRP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1025135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EF6EC-5BFB-E336-8FCD-A9795ACAA75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4206A7-8F44-58E1-754E-135B866D6F71}"/>
              </a:ext>
            </a:extLst>
          </p:cNvPr>
          <p:cNvSpPr txBox="1"/>
          <p:nvPr/>
        </p:nvSpPr>
        <p:spPr>
          <a:xfrm>
            <a:off x="381000" y="174077"/>
            <a:ext cx="3962400" cy="1354217"/>
          </a:xfrm>
          <a:prstGeom prst="rect">
            <a:avLst/>
          </a:prstGeom>
          <a:noFill/>
        </p:spPr>
        <p:txBody>
          <a:bodyPr wrap="square" rtlCol="0">
            <a:spAutoFit/>
          </a:bodyPr>
          <a:lstStyle/>
          <a:p>
            <a:r>
              <a:rPr lang="en-US" dirty="0">
                <a:solidFill>
                  <a:schemeClr val="bg1"/>
                </a:solidFill>
                <a:latin typeface="Bookman Old Style" panose="02050604050505020204" pitchFamily="18" charset="0"/>
              </a:rPr>
              <a:t>What is a		Movie?</a:t>
            </a:r>
            <a:endParaRPr lang="en-US" sz="1000" dirty="0">
              <a:solidFill>
                <a:schemeClr val="bg1"/>
              </a:solidFill>
              <a:latin typeface="Bookman Old Style" panose="02050604050505020204" pitchFamily="18" charset="0"/>
            </a:endParaRP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MEDIEVAL STUDIES </a:t>
            </a:r>
          </a:p>
          <a:p>
            <a:pPr algn="ctr" defTabSz="514350" eaLnBrk="0" fontAlgn="base" hangingPunct="0">
              <a:spcBef>
                <a:spcPct val="0"/>
              </a:spcBef>
              <a:spcAft>
                <a:spcPct val="0"/>
              </a:spcAft>
            </a:pPr>
            <a:r>
              <a:rPr lang="en-US" altLang="en-US" sz="3200" dirty="0">
                <a:solidFill>
                  <a:srgbClr val="C00000"/>
                </a:solidFill>
                <a:latin typeface="Gloucester MT Extra Condensed" panose="02030808020601010101" pitchFamily="18" charset="0"/>
                <a:ea typeface="Times New Roman" panose="02020603050405020304" pitchFamily="18" charset="0"/>
                <a:cs typeface="Times New Roman" panose="02020603050405020304" pitchFamily="18" charset="0"/>
              </a:rPr>
              <a:t>Movie Night</a:t>
            </a:r>
            <a:endParaRPr lang="en-US" altLang="en-US" sz="1000" dirty="0">
              <a:solidFill>
                <a:srgbClr val="C00000"/>
              </a:solidFill>
              <a:latin typeface="Arial" panose="020B0604020202020204" pitchFamily="34" charset="0"/>
            </a:endParaRPr>
          </a:p>
        </p:txBody>
      </p:sp>
      <p:sp>
        <p:nvSpPr>
          <p:cNvPr id="6" name="TextBox 5">
            <a:extLst>
              <a:ext uri="{FF2B5EF4-FFF2-40B4-BE49-F238E27FC236}">
                <a16:creationId xmlns:a16="http://schemas.microsoft.com/office/drawing/2014/main" id="{6EF56CE5-0913-3517-8CA9-3E1002C70A53}"/>
              </a:ext>
            </a:extLst>
          </p:cNvPr>
          <p:cNvSpPr txBox="1"/>
          <p:nvPr/>
        </p:nvSpPr>
        <p:spPr>
          <a:xfrm>
            <a:off x="887978" y="1676400"/>
            <a:ext cx="3684022" cy="5078313"/>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bg1"/>
                </a:solidFill>
                <a:latin typeface="Bookman Old Style" panose="02050604050505020204" pitchFamily="18" charset="0"/>
              </a:rPr>
              <a:t>Good (or at least interesting)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Welcoming</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Nostalgic</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Inclusive</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History </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WOST</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French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Archery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Anthropology Club</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The Wildlife Society</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Latinos Unidos</a:t>
            </a:r>
          </a:p>
          <a:p>
            <a:pPr marL="742950" lvl="1" indent="-285750">
              <a:buFont typeface="Arial" panose="020B0604020202020204" pitchFamily="34" charset="0"/>
              <a:buChar char="•"/>
            </a:pPr>
            <a:r>
              <a:rPr lang="en-US" dirty="0">
                <a:solidFill>
                  <a:schemeClr val="bg1"/>
                </a:solidFill>
                <a:latin typeface="Bookman Old Style" panose="02050604050505020204" pitchFamily="18" charset="0"/>
              </a:rPr>
              <a:t>Lutherans</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Anti-fascist</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A little gay</a:t>
            </a:r>
          </a:p>
          <a:p>
            <a:pPr marL="285750" indent="-285750">
              <a:buFont typeface="Arial" panose="020B0604020202020204" pitchFamily="34" charset="0"/>
              <a:buChar char="•"/>
            </a:pPr>
            <a:r>
              <a:rPr lang="en-US" dirty="0">
                <a:solidFill>
                  <a:schemeClr val="bg1"/>
                </a:solidFill>
                <a:latin typeface="Bookman Old Style" panose="02050604050505020204" pitchFamily="18" charset="0"/>
              </a:rPr>
              <a:t>FUN!</a:t>
            </a:r>
          </a:p>
          <a:p>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a:p>
            <a:pPr marL="285750" indent="-285750">
              <a:buFont typeface="Arial" panose="020B0604020202020204" pitchFamily="34" charset="0"/>
              <a:buChar char="•"/>
            </a:pPr>
            <a:endParaRPr lang="en-US" dirty="0">
              <a:solidFill>
                <a:schemeClr val="bg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301B3A52-804C-61EC-53A6-C50006C39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304800"/>
            <a:ext cx="4572000" cy="6096000"/>
          </a:xfrm>
          <a:prstGeom prst="rect">
            <a:avLst/>
          </a:prstGeom>
        </p:spPr>
      </p:pic>
    </p:spTree>
    <p:extLst>
      <p:ext uri="{BB962C8B-B14F-4D97-AF65-F5344CB8AC3E}">
        <p14:creationId xmlns:p14="http://schemas.microsoft.com/office/powerpoint/2010/main" val="20162895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774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893EBA-16DE-0EDB-278D-C758E3B38AB1}"/>
              </a:ext>
            </a:extLst>
          </p:cNvPr>
          <p:cNvPicPr>
            <a:picLocks noChangeAspect="1"/>
          </p:cNvPicPr>
          <p:nvPr/>
        </p:nvPicPr>
        <p:blipFill>
          <a:blip r:embed="rId2"/>
          <a:stretch>
            <a:fillRect/>
          </a:stretch>
        </p:blipFill>
        <p:spPr>
          <a:xfrm>
            <a:off x="6423212" y="0"/>
            <a:ext cx="2133600" cy="2844800"/>
          </a:xfrm>
          <a:prstGeom prst="rect">
            <a:avLst/>
          </a:prstGeom>
        </p:spPr>
      </p:pic>
      <p:sp>
        <p:nvSpPr>
          <p:cNvPr id="2" name="TextBox 1">
            <a:extLst>
              <a:ext uri="{FF2B5EF4-FFF2-40B4-BE49-F238E27FC236}">
                <a16:creationId xmlns:a16="http://schemas.microsoft.com/office/drawing/2014/main" id="{663E8B93-BA91-FE14-A5F7-BCC11A6F7CEA}"/>
              </a:ext>
            </a:extLst>
          </p:cNvPr>
          <p:cNvSpPr txBox="1"/>
          <p:nvPr/>
        </p:nvSpPr>
        <p:spPr>
          <a:xfrm>
            <a:off x="1066800" y="2743200"/>
            <a:ext cx="7467600" cy="3785652"/>
          </a:xfrm>
          <a:prstGeom prst="rect">
            <a:avLst/>
          </a:prstGeom>
          <a:noFill/>
        </p:spPr>
        <p:txBody>
          <a:bodyPr wrap="square" rtlCol="0">
            <a:spAutoFit/>
          </a:bodyPr>
          <a:lstStyle/>
          <a:p>
            <a:r>
              <a:rPr lang="en-US" sz="2400">
                <a:solidFill>
                  <a:schemeClr val="bg1"/>
                </a:solidFill>
              </a:rPr>
              <a:t>Dirtbag medievalism …is a kind of meta-medievalism, distilled through the internet and pop culture. Dirtbag medievalism does not care much about anything that actually happened in Europe between the sixth century and the sixteenth; it cares about the </a:t>
            </a:r>
            <a:r>
              <a:rPr lang="en-US" sz="2400" i="1">
                <a:solidFill>
                  <a:schemeClr val="bg1"/>
                </a:solidFill>
              </a:rPr>
              <a:t>idea</a:t>
            </a:r>
            <a:r>
              <a:rPr lang="en-US" sz="2400">
                <a:solidFill>
                  <a:schemeClr val="bg1"/>
                </a:solidFill>
              </a:rPr>
              <a:t> of the medieval. While other forms of medievalism are driven by a desire for some type of connection with the medieval past that is both intimate and authentic, the dirtbag medieval is not particularly burdened by either of these things. Dirtbag medievalism is a </a:t>
            </a:r>
            <a:r>
              <a:rPr lang="en-US" sz="2400" i="1">
                <a:solidFill>
                  <a:schemeClr val="bg1"/>
                </a:solidFill>
              </a:rPr>
              <a:t>vibe</a:t>
            </a:r>
            <a:r>
              <a:rPr lang="en-US" sz="2400">
                <a:solidFill>
                  <a:schemeClr val="bg1"/>
                </a:solidFill>
              </a:rPr>
              <a:t>.</a:t>
            </a:r>
          </a:p>
        </p:txBody>
      </p:sp>
      <p:pic>
        <p:nvPicPr>
          <p:cNvPr id="4" name="Picture 3">
            <a:extLst>
              <a:ext uri="{FF2B5EF4-FFF2-40B4-BE49-F238E27FC236}">
                <a16:creationId xmlns:a16="http://schemas.microsoft.com/office/drawing/2014/main" id="{0F2387D0-918F-E3F0-E7A9-DD06F79A6DD7}"/>
              </a:ext>
            </a:extLst>
          </p:cNvPr>
          <p:cNvPicPr>
            <a:picLocks noChangeAspect="1"/>
          </p:cNvPicPr>
          <p:nvPr/>
        </p:nvPicPr>
        <p:blipFill>
          <a:blip r:embed="rId3"/>
          <a:stretch>
            <a:fillRect/>
          </a:stretch>
        </p:blipFill>
        <p:spPr>
          <a:xfrm>
            <a:off x="304800" y="228600"/>
            <a:ext cx="4800600" cy="2321952"/>
          </a:xfrm>
          <a:prstGeom prst="rect">
            <a:avLst/>
          </a:prstGeom>
        </p:spPr>
      </p:pic>
    </p:spTree>
    <p:extLst>
      <p:ext uri="{BB962C8B-B14F-4D97-AF65-F5344CB8AC3E}">
        <p14:creationId xmlns:p14="http://schemas.microsoft.com/office/powerpoint/2010/main" val="2088484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E309E833294440905F78FBC0D69E67" ma:contentTypeVersion="17" ma:contentTypeDescription="Create a new document." ma:contentTypeScope="" ma:versionID="bf4d9e2e3fe4a4d0d41a8d42a4b5f3be">
  <xsd:schema xmlns:xsd="http://www.w3.org/2001/XMLSchema" xmlns:xs="http://www.w3.org/2001/XMLSchema" xmlns:p="http://schemas.microsoft.com/office/2006/metadata/properties" xmlns:ns3="3aba3c27-1da1-4faf-8139-e14cd4bd97d3" xmlns:ns4="a2deee54-2b49-4ffc-b99c-df8fd3303010" targetNamespace="http://schemas.microsoft.com/office/2006/metadata/properties" ma:root="true" ma:fieldsID="1a0047507f6b8a2dceb1b64a10a07386" ns3:_="" ns4:_="">
    <xsd:import namespace="3aba3c27-1da1-4faf-8139-e14cd4bd97d3"/>
    <xsd:import namespace="a2deee54-2b49-4ffc-b99c-df8fd330301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ba3c27-1da1-4faf-8139-e14cd4bd97d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deee54-2b49-4ffc-b99c-df8fd330301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a2deee54-2b49-4ffc-b99c-df8fd330301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C7344D-C1DA-4522-A9E2-1AE6CE1DBA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ba3c27-1da1-4faf-8139-e14cd4bd97d3"/>
    <ds:schemaRef ds:uri="a2deee54-2b49-4ffc-b99c-df8fd33030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D016A1-EE21-4F41-B092-CE5575FAE5F9}">
  <ds:schemaRefs>
    <ds:schemaRef ds:uri="http://purl.org/dc/terms/"/>
    <ds:schemaRef ds:uri="http://purl.org/dc/elements/1.1/"/>
    <ds:schemaRef ds:uri="http://purl.org/dc/dcmitype/"/>
    <ds:schemaRef ds:uri="3aba3c27-1da1-4faf-8139-e14cd4bd97d3"/>
    <ds:schemaRef ds:uri="http://schemas.microsoft.com/office/2006/documentManagement/types"/>
    <ds:schemaRef ds:uri="http://www.w3.org/XML/1998/namespace"/>
    <ds:schemaRef ds:uri="a2deee54-2b49-4ffc-b99c-df8fd3303010"/>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8A071730-2A1F-4858-AA0E-9D384525B5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14539</TotalTime>
  <Words>1762</Words>
  <Application>Microsoft Office PowerPoint</Application>
  <PresentationFormat>On-screen Show (4:3)</PresentationFormat>
  <Paragraphs>555</Paragraphs>
  <Slides>107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107</vt:i4>
      </vt:variant>
    </vt:vector>
  </HeadingPairs>
  <TitlesOfParts>
    <vt:vector size="114" baseType="lpstr">
      <vt:lpstr>Arial</vt:lpstr>
      <vt:lpstr>Bell MT</vt:lpstr>
      <vt:lpstr>Bookman Old Style</vt:lpstr>
      <vt:lpstr>Calibri</vt:lpstr>
      <vt:lpstr>Courier New</vt:lpstr>
      <vt:lpstr>Gloucester MT Extra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Indiana University-Purdue University Fort Wayne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Damian J Fleming</dc:creator>
  <cp:lastModifiedBy>Damian Fleming</cp:lastModifiedBy>
  <cp:revision>182</cp:revision>
  <dcterms:created xsi:type="dcterms:W3CDTF">2012-10-29T14:50:39Z</dcterms:created>
  <dcterms:modified xsi:type="dcterms:W3CDTF">2026-09-30T21:30:46Z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0x01010093E309E833294440905F78FBC0D69E67</vt:lpwstr>
  </property>
</Properties>
</file>