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4"/>
  </p:sldMasterIdLst>
  <p:notesMasterIdLst>
    <p:notesMasterId r:id="rId1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a47faa36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a47faa36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eb506723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eb506723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b506723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b506723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b506723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b506723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eb506723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eb506723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eb506723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eb506723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eb506723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eb506723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eb506723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eb506723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2ac158dca_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2ac158dca_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eb506723e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eb506723e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eb506723e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eb506723e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a47faa3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a47faa3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d9e9379a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d9e9379a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ac158dca_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2ac158dca_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0a8e79d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20a8e79d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e66a4f48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e66a4f48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9c7ef3d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9c7ef3d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c158dca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ac158dca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9c7ef3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9c7ef3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9c7ef3d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9c7ef3d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9c7ef3d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9c7ef3d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9c7ef3d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9c7ef3d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9c7ef3d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9c7ef3d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d9c7ef3d5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d9c7ef3d5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c158dca_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c158dca_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9c7ef3d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9c7ef3d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9c7ef3d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9c7ef3d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9c7ef3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9c7ef3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9c7ef3d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9c7ef3d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9c7ef3d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d9c7ef3d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a47faa36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a47faa36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9c7ef3d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9c7ef3d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9c7ef3d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9c7ef3d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9c7ef3d5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d9c7ef3d5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d9c7ef3d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d9c7ef3d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9c7ef3d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d9c7ef3d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c158dca_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c158dca_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ac158dca_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ac158dca_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9c7ef3d5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9c7ef3d5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ac158dca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ac158dca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9c7ef3d5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d9c7ef3d5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9c7ef3d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9c7ef3d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9c7ef3d5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d9c7ef3d5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9c7ef3d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d9c7ef3d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9c7ef3d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9c7ef3d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d9c7ef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d9c7ef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9c7ef3d5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d9c7ef3d5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9c7ef3d5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d9c7ef3d5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9c7ef3d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d9c7ef3d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9c7ef3d5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9c7ef3d5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d9c7ef3d5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d9c7ef3d5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d9c7ef3d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d9c7ef3d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d9c7ef3d5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d9c7ef3d5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9c7ef3d5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d9c7ef3d5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d9c7ef3d5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d9c7ef3d5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9c7ef3d5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d9c7ef3d5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9c7ef3d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d9c7ef3d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9c7ef3d5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d9c7ef3d5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d9c7ef3d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d9c7ef3d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9c7ef3d5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d9c7ef3d5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9c7ef3d5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9c7ef3d5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d9c7ef3d5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d9c7ef3d5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ac158dca_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ac158dca_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d9c7ef3d5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d9c7ef3d5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d9c7ef3d5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d9c7ef3d5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ac158dca_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ac158dca_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9c7ef3d5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9c7ef3d5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9c7ef3d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9c7ef3d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d9c7ef3d5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d9c7ef3d5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d9c7ef3d5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d9c7ef3d5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d9c7ef3d5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d9c7ef3d5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d9c7ef3d5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d9c7ef3d5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d9c7ef3d5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d9c7ef3d5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da081c7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da081c7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da081c74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da081c74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da081c74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da081c74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da081c74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da081c74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da081c74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da081c74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9c7ef3d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9c7ef3d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da081c74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da081c74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da081c74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da081c74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da081c74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da081c74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da081c74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da081c74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da081c74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da081c74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a081c74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a081c74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d9e9379a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d9e9379a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a081c74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a081c74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da081c74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da081c74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b506723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b506723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c158dca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c158dca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da081c74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da081c74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da081c74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da081c74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eb50672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eb50672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b506723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b506723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eb506723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eb506723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b506723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b506723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b506723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eb506723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eb506723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eb506723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9e9379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gd9e9379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a47faa36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g1a47faa36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a47faa3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a47faa3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a47faa36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3" name="Google Shape;803;g1a47faa36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ac158dca_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2ac158dca_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d9c7ef3d5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d9c7ef3d5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d9c7ef3d5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d9c7ef3d5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9c7ef3d5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9c7ef3d5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d9c7ef3d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d9c7ef3d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eb506723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eb506723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ac158dca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2ac158dca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d9c7ef3d5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d9c7ef3d5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d9c7ef3d5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d9c7ef3d5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8" descr="Screen Shot 2015-11-27 at 3.26.07 PM.png"/>
          <p:cNvPicPr preferRelativeResize="0"/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1461097" y="0"/>
            <a:ext cx="62217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Capitulum XXIII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8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Epistula Magistrī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Cui iānitor epistulam trādit?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513" y="1232925"/>
            <a:ext cx="3008325" cy="36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r="45187"/>
          <a:stretch/>
        </p:blipFill>
        <p:spPr>
          <a:xfrm>
            <a:off x="457200" y="1721225"/>
            <a:ext cx="164897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7138" t="4003" r="12305" b="8192"/>
          <a:stretch/>
        </p:blipFill>
        <p:spPr>
          <a:xfrm>
            <a:off x="1862275" y="2313775"/>
            <a:ext cx="975525" cy="100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 descr="Screen Shot 2014-10-03 at 12.20.21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3556" y="1200151"/>
            <a:ext cx="1581519" cy="372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7"/>
          <p:cNvCxnSpPr>
            <a:endCxn id="104" idx="1"/>
          </p:cNvCxnSpPr>
          <p:nvPr/>
        </p:nvCxnSpPr>
        <p:spPr>
          <a:xfrm rot="10800000" flipH="1">
            <a:off x="1862356" y="3063001"/>
            <a:ext cx="1081200" cy="18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Google Shape;106;p17"/>
          <p:cNvSpPr/>
          <p:nvPr/>
        </p:nvSpPr>
        <p:spPr>
          <a:xfrm>
            <a:off x="1618425" y="2372225"/>
            <a:ext cx="243900" cy="6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07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Prior, Mārcus pallēbat et facies pallida erat propter timōrem.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6" name="Google Shape;886;p107" descr="Screen Shot 2014-12-07 at 10.05.30 AM.png"/>
          <p:cNvPicPr preferRelativeResize="0"/>
          <p:nvPr/>
        </p:nvPicPr>
        <p:blipFill rotWithShape="1">
          <a:blip r:embed="rId3">
            <a:alphaModFix/>
          </a:blip>
          <a:srcRect b="15311"/>
          <a:stretch/>
        </p:blipFill>
        <p:spPr>
          <a:xfrm flipH="1">
            <a:off x="2868837" y="1462050"/>
            <a:ext cx="3406325" cy="26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107"/>
          <p:cNvSpPr/>
          <p:nvPr/>
        </p:nvSpPr>
        <p:spPr>
          <a:xfrm>
            <a:off x="6432350" y="1897475"/>
            <a:ext cx="2550000" cy="1536600"/>
          </a:xfrm>
          <a:prstGeom prst="wedgeEllipseCallout">
            <a:avLst>
              <a:gd name="adj1" fmla="val 53577"/>
              <a:gd name="adj2" fmla="val 60253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Est epistula ā Diodōrō missa!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08"/>
          <p:cNvSpPr/>
          <p:nvPr/>
        </p:nvSpPr>
        <p:spPr>
          <a:xfrm>
            <a:off x="6651725" y="3093525"/>
            <a:ext cx="1562100" cy="16161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Nunc facies Mārcī rubra est!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4" name="Google Shape;894;p108" descr="Screen Shot 2014-11-10 at 9.45.24 AM.png"/>
          <p:cNvPicPr preferRelativeResize="0"/>
          <p:nvPr/>
        </p:nvPicPr>
        <p:blipFill rotWithShape="1">
          <a:blip r:embed="rId3">
            <a:alphaModFix amt="83000"/>
          </a:blip>
          <a:srcRect l="20192" t="5002" r="53277" b="64061"/>
          <a:stretch/>
        </p:blipFill>
        <p:spPr>
          <a:xfrm>
            <a:off x="5918138" y="1995138"/>
            <a:ext cx="2768675" cy="30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08"/>
          <p:cNvSpPr/>
          <p:nvPr/>
        </p:nvSpPr>
        <p:spPr>
          <a:xfrm>
            <a:off x="1026325" y="954700"/>
            <a:ext cx="4833300" cy="2530200"/>
          </a:xfrm>
          <a:prstGeom prst="cloudCallout">
            <a:avLst>
              <a:gd name="adj1" fmla="val 54009"/>
              <a:gd name="adj2" fmla="val 65419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6" name="Google Shape;896;p108"/>
          <p:cNvPicPr preferRelativeResize="0"/>
          <p:nvPr/>
        </p:nvPicPr>
        <p:blipFill rotWithShape="1">
          <a:blip r:embed="rId4">
            <a:alphaModFix/>
          </a:blip>
          <a:srcRect l="14535" r="51956" b="49057"/>
          <a:stretch/>
        </p:blipFill>
        <p:spPr>
          <a:xfrm>
            <a:off x="2076774" y="1420125"/>
            <a:ext cx="1045350" cy="17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108"/>
          <p:cNvSpPr/>
          <p:nvPr/>
        </p:nvSpPr>
        <p:spPr>
          <a:xfrm>
            <a:off x="3067000" y="1265000"/>
            <a:ext cx="2434500" cy="608700"/>
          </a:xfrm>
          <a:prstGeom prst="wedgeEllipseCallout">
            <a:avLst>
              <a:gd name="adj1" fmla="val -55032"/>
              <a:gd name="adj2" fmla="val 5586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Quam improbus es!!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09"/>
          <p:cNvSpPr/>
          <p:nvPr/>
        </p:nvSpPr>
        <p:spPr>
          <a:xfrm>
            <a:off x="6651725" y="3093525"/>
            <a:ext cx="1562100" cy="16161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Vultus Mārcī rubet!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4" name="Google Shape;904;p109" descr="Screen Shot 2014-11-10 at 9.45.24 AM.png"/>
          <p:cNvPicPr preferRelativeResize="0"/>
          <p:nvPr/>
        </p:nvPicPr>
        <p:blipFill rotWithShape="1">
          <a:blip r:embed="rId3">
            <a:alphaModFix amt="83000"/>
          </a:blip>
          <a:srcRect l="20192" t="5002" r="53277" b="64061"/>
          <a:stretch/>
        </p:blipFill>
        <p:spPr>
          <a:xfrm>
            <a:off x="5918138" y="1995138"/>
            <a:ext cx="2768675" cy="30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09"/>
          <p:cNvSpPr/>
          <p:nvPr/>
        </p:nvSpPr>
        <p:spPr>
          <a:xfrm>
            <a:off x="1026325" y="954700"/>
            <a:ext cx="4833300" cy="2530200"/>
          </a:xfrm>
          <a:prstGeom prst="cloudCallout">
            <a:avLst>
              <a:gd name="adj1" fmla="val 54009"/>
              <a:gd name="adj2" fmla="val 65419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6" name="Google Shape;906;p109"/>
          <p:cNvPicPr preferRelativeResize="0"/>
          <p:nvPr/>
        </p:nvPicPr>
        <p:blipFill rotWithShape="1">
          <a:blip r:embed="rId4">
            <a:alphaModFix/>
          </a:blip>
          <a:srcRect l="14535" r="51956" b="49057"/>
          <a:stretch/>
        </p:blipFill>
        <p:spPr>
          <a:xfrm>
            <a:off x="2076774" y="1420125"/>
            <a:ext cx="1045350" cy="17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109"/>
          <p:cNvSpPr/>
          <p:nvPr/>
        </p:nvSpPr>
        <p:spPr>
          <a:xfrm>
            <a:off x="3067000" y="1265000"/>
            <a:ext cx="2434500" cy="608700"/>
          </a:xfrm>
          <a:prstGeom prst="wedgeEllipseCallout">
            <a:avLst>
              <a:gd name="adj1" fmla="val -55032"/>
              <a:gd name="adj2" fmla="val 5586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Quam improbus es!!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0"/>
          <p:cNvSpPr/>
          <p:nvPr/>
        </p:nvSpPr>
        <p:spPr>
          <a:xfrm>
            <a:off x="6651725" y="3093525"/>
            <a:ext cx="1562100" cy="16161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rubēre = rubra esse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4" name="Google Shape;914;p110" descr="Screen Shot 2014-11-10 at 9.45.24 AM.png"/>
          <p:cNvPicPr preferRelativeResize="0"/>
          <p:nvPr/>
        </p:nvPicPr>
        <p:blipFill rotWithShape="1">
          <a:blip r:embed="rId3">
            <a:alphaModFix amt="83000"/>
          </a:blip>
          <a:srcRect l="20192" t="5002" r="53277" b="64061"/>
          <a:stretch/>
        </p:blipFill>
        <p:spPr>
          <a:xfrm>
            <a:off x="5918138" y="1995138"/>
            <a:ext cx="2768675" cy="30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10"/>
          <p:cNvSpPr/>
          <p:nvPr/>
        </p:nvSpPr>
        <p:spPr>
          <a:xfrm>
            <a:off x="1026325" y="954700"/>
            <a:ext cx="4833300" cy="2530200"/>
          </a:xfrm>
          <a:prstGeom prst="cloudCallout">
            <a:avLst>
              <a:gd name="adj1" fmla="val 54009"/>
              <a:gd name="adj2" fmla="val 65419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6" name="Google Shape;916;p110"/>
          <p:cNvPicPr preferRelativeResize="0"/>
          <p:nvPr/>
        </p:nvPicPr>
        <p:blipFill rotWithShape="1">
          <a:blip r:embed="rId4">
            <a:alphaModFix/>
          </a:blip>
          <a:srcRect l="14535" r="51956" b="49057"/>
          <a:stretch/>
        </p:blipFill>
        <p:spPr>
          <a:xfrm>
            <a:off x="2076774" y="1420125"/>
            <a:ext cx="1045350" cy="17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110"/>
          <p:cNvSpPr/>
          <p:nvPr/>
        </p:nvSpPr>
        <p:spPr>
          <a:xfrm>
            <a:off x="3067000" y="1265000"/>
            <a:ext cx="2434500" cy="608700"/>
          </a:xfrm>
          <a:prstGeom prst="wedgeEllipseCallout">
            <a:avLst>
              <a:gd name="adj1" fmla="val -55032"/>
              <a:gd name="adj2" fmla="val 5586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Quam improbus es!!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11"/>
          <p:cNvSpPr/>
          <p:nvPr/>
        </p:nvSpPr>
        <p:spPr>
          <a:xfrm>
            <a:off x="6651725" y="3093525"/>
            <a:ext cx="1562100" cy="16161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11"/>
          <p:cNvSpPr txBox="1">
            <a:spLocks noGrp="1"/>
          </p:cNvSpPr>
          <p:nvPr>
            <p:ph type="title"/>
          </p:nvPr>
        </p:nvSpPr>
        <p:spPr>
          <a:xfrm>
            <a:off x="358025" y="205975"/>
            <a:ext cx="8328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Propter pudōrem, facies Mārcī rubra est!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4" name="Google Shape;924;p111" descr="Screen Shot 2014-11-10 at 9.45.24 AM.png"/>
          <p:cNvPicPr preferRelativeResize="0"/>
          <p:nvPr/>
        </p:nvPicPr>
        <p:blipFill rotWithShape="1">
          <a:blip r:embed="rId3">
            <a:alphaModFix amt="83000"/>
          </a:blip>
          <a:srcRect l="20192" t="5002" r="53277" b="64061"/>
          <a:stretch/>
        </p:blipFill>
        <p:spPr>
          <a:xfrm>
            <a:off x="5918138" y="1995138"/>
            <a:ext cx="2768675" cy="30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111"/>
          <p:cNvSpPr/>
          <p:nvPr/>
        </p:nvSpPr>
        <p:spPr>
          <a:xfrm>
            <a:off x="1026325" y="954700"/>
            <a:ext cx="5119500" cy="2530200"/>
          </a:xfrm>
          <a:prstGeom prst="cloudCallout">
            <a:avLst>
              <a:gd name="adj1" fmla="val 54009"/>
              <a:gd name="adj2" fmla="val 65419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6" name="Google Shape;926;p111"/>
          <p:cNvPicPr preferRelativeResize="0"/>
          <p:nvPr/>
        </p:nvPicPr>
        <p:blipFill rotWithShape="1">
          <a:blip r:embed="rId4">
            <a:alphaModFix/>
          </a:blip>
          <a:srcRect l="14535" r="51956" b="73662"/>
          <a:stretch/>
        </p:blipFill>
        <p:spPr>
          <a:xfrm>
            <a:off x="1716525" y="1515600"/>
            <a:ext cx="1513000" cy="13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111"/>
          <p:cNvSpPr/>
          <p:nvPr/>
        </p:nvSpPr>
        <p:spPr>
          <a:xfrm>
            <a:off x="3067000" y="1265000"/>
            <a:ext cx="2851200" cy="954600"/>
          </a:xfrm>
          <a:prstGeom prst="wedgeEllipseCallout">
            <a:avLst>
              <a:gd name="adj1" fmla="val -55419"/>
              <a:gd name="adj2" fmla="val 5001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Quam improbus es!!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Mē pudet patrem esse tuum!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12"/>
          <p:cNvSpPr/>
          <p:nvPr/>
        </p:nvSpPr>
        <p:spPr>
          <a:xfrm>
            <a:off x="6651725" y="3093525"/>
            <a:ext cx="1562100" cy="16161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12"/>
          <p:cNvSpPr txBox="1">
            <a:spLocks noGrp="1"/>
          </p:cNvSpPr>
          <p:nvPr>
            <p:ph type="title"/>
          </p:nvPr>
        </p:nvSpPr>
        <p:spPr>
          <a:xfrm>
            <a:off x="358025" y="205975"/>
            <a:ext cx="8328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Factī suī Mārcum pudet.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4" name="Google Shape;934;p112" descr="Screen Shot 2014-11-10 at 9.45.24 AM.png"/>
          <p:cNvPicPr preferRelativeResize="0"/>
          <p:nvPr/>
        </p:nvPicPr>
        <p:blipFill rotWithShape="1">
          <a:blip r:embed="rId3">
            <a:alphaModFix amt="83000"/>
          </a:blip>
          <a:srcRect l="20192" t="5002" r="53277" b="64061"/>
          <a:stretch/>
        </p:blipFill>
        <p:spPr>
          <a:xfrm>
            <a:off x="5918138" y="1995138"/>
            <a:ext cx="2768675" cy="30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112"/>
          <p:cNvSpPr/>
          <p:nvPr/>
        </p:nvSpPr>
        <p:spPr>
          <a:xfrm>
            <a:off x="1026325" y="954700"/>
            <a:ext cx="5119500" cy="2530200"/>
          </a:xfrm>
          <a:prstGeom prst="cloudCallout">
            <a:avLst>
              <a:gd name="adj1" fmla="val 54009"/>
              <a:gd name="adj2" fmla="val 65419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6" name="Google Shape;936;p112"/>
          <p:cNvPicPr preferRelativeResize="0"/>
          <p:nvPr/>
        </p:nvPicPr>
        <p:blipFill rotWithShape="1">
          <a:blip r:embed="rId4">
            <a:alphaModFix/>
          </a:blip>
          <a:srcRect l="14535" r="51956" b="73662"/>
          <a:stretch/>
        </p:blipFill>
        <p:spPr>
          <a:xfrm>
            <a:off x="1716525" y="1515600"/>
            <a:ext cx="1513000" cy="13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112"/>
          <p:cNvSpPr/>
          <p:nvPr/>
        </p:nvSpPr>
        <p:spPr>
          <a:xfrm>
            <a:off x="3067000" y="1265000"/>
            <a:ext cx="2851200" cy="954600"/>
          </a:xfrm>
          <a:prstGeom prst="wedgeEllipseCallout">
            <a:avLst>
              <a:gd name="adj1" fmla="val -55419"/>
              <a:gd name="adj2" fmla="val 5001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Quam improbus es!!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Mē pudet patrem esse tuum!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13"/>
          <p:cNvSpPr/>
          <p:nvPr/>
        </p:nvSpPr>
        <p:spPr>
          <a:xfrm>
            <a:off x="6651725" y="3093525"/>
            <a:ext cx="1562100" cy="16161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3"/>
          <p:cNvSpPr txBox="1">
            <a:spLocks noGrp="1"/>
          </p:cNvSpPr>
          <p:nvPr>
            <p:ph type="title"/>
          </p:nvPr>
        </p:nvSpPr>
        <p:spPr>
          <a:xfrm>
            <a:off x="358025" y="205975"/>
            <a:ext cx="8328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Factī Mārcī Iūlium quoque pudet.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4" name="Google Shape;944;p113" descr="Screen Shot 2014-11-10 at 9.45.24 AM.png"/>
          <p:cNvPicPr preferRelativeResize="0"/>
          <p:nvPr/>
        </p:nvPicPr>
        <p:blipFill rotWithShape="1">
          <a:blip r:embed="rId3">
            <a:alphaModFix amt="83000"/>
          </a:blip>
          <a:srcRect l="20192" t="5002" r="53277" b="64061"/>
          <a:stretch/>
        </p:blipFill>
        <p:spPr>
          <a:xfrm>
            <a:off x="5918138" y="1995138"/>
            <a:ext cx="2768675" cy="30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113"/>
          <p:cNvSpPr/>
          <p:nvPr/>
        </p:nvSpPr>
        <p:spPr>
          <a:xfrm>
            <a:off x="1026325" y="954700"/>
            <a:ext cx="5119500" cy="2530200"/>
          </a:xfrm>
          <a:prstGeom prst="cloudCallout">
            <a:avLst>
              <a:gd name="adj1" fmla="val 54009"/>
              <a:gd name="adj2" fmla="val 65419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6" name="Google Shape;946;p113"/>
          <p:cNvPicPr preferRelativeResize="0"/>
          <p:nvPr/>
        </p:nvPicPr>
        <p:blipFill rotWithShape="1">
          <a:blip r:embed="rId4">
            <a:alphaModFix/>
          </a:blip>
          <a:srcRect l="14535" r="51956" b="73662"/>
          <a:stretch/>
        </p:blipFill>
        <p:spPr>
          <a:xfrm>
            <a:off x="1716525" y="1515600"/>
            <a:ext cx="1513000" cy="13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113"/>
          <p:cNvSpPr/>
          <p:nvPr/>
        </p:nvSpPr>
        <p:spPr>
          <a:xfrm>
            <a:off x="3067000" y="1265000"/>
            <a:ext cx="2851200" cy="954600"/>
          </a:xfrm>
          <a:prstGeom prst="wedgeEllipseCallout">
            <a:avLst>
              <a:gd name="adj1" fmla="val -55419"/>
              <a:gd name="adj2" fmla="val 50010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Quam improbus es!!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Mē pudet patrem esse tuum!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Lectiō III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3" name="Google Shape;953;p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4" name="Google Shape;954;p114" descr="Screen Shot 2015-11-27 at 3.27.49 PM.png"/>
          <p:cNvPicPr preferRelativeResize="0"/>
          <p:nvPr/>
        </p:nvPicPr>
        <p:blipFill rotWithShape="1">
          <a:blip r:embed="rId3">
            <a:alphaModFix/>
          </a:blip>
          <a:srcRect b="11715"/>
          <a:stretch/>
        </p:blipFill>
        <p:spPr>
          <a:xfrm>
            <a:off x="2938638" y="1200150"/>
            <a:ext cx="326671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Antehāc Mārcus semper malus puer fuit.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0" name="Google Shape;960;p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1" name="Google Shape;96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59975"/>
            <a:ext cx="2302175" cy="24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15" descr="Screen Shot 2015-07-10 at 11.10.24 AM.png"/>
          <p:cNvPicPr preferRelativeResize="0"/>
          <p:nvPr/>
        </p:nvPicPr>
        <p:blipFill rotWithShape="1">
          <a:blip r:embed="rId4">
            <a:alphaModFix/>
          </a:blip>
          <a:srcRect l="21234" r="34774"/>
          <a:stretch/>
        </p:blipFill>
        <p:spPr>
          <a:xfrm>
            <a:off x="6103496" y="2524113"/>
            <a:ext cx="2583300" cy="24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15" descr="Screen Shot 2014-10-03 at 11.16.24 AM.png"/>
          <p:cNvPicPr preferRelativeResize="0"/>
          <p:nvPr/>
        </p:nvPicPr>
        <p:blipFill rotWithShape="1">
          <a:blip r:embed="rId5">
            <a:alphaModFix/>
          </a:blip>
          <a:srcRect l="16770"/>
          <a:stretch/>
        </p:blipFill>
        <p:spPr>
          <a:xfrm>
            <a:off x="3280350" y="1200138"/>
            <a:ext cx="2302175" cy="264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Antehāc Mārcus semper malus puer fuit.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9" name="Google Shape;969;p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0" name="Google Shape;97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59975"/>
            <a:ext cx="2302175" cy="24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16" descr="Screen Shot 2015-07-10 at 11.10.24 AM.png"/>
          <p:cNvPicPr preferRelativeResize="0"/>
          <p:nvPr/>
        </p:nvPicPr>
        <p:blipFill rotWithShape="1">
          <a:blip r:embed="rId4">
            <a:alphaModFix/>
          </a:blip>
          <a:srcRect l="21234" r="34774"/>
          <a:stretch/>
        </p:blipFill>
        <p:spPr>
          <a:xfrm>
            <a:off x="6103496" y="2524113"/>
            <a:ext cx="2583300" cy="24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16" descr="Screen Shot 2014-10-03 at 11.16.24 AM.png"/>
          <p:cNvPicPr preferRelativeResize="0"/>
          <p:nvPr/>
        </p:nvPicPr>
        <p:blipFill rotWithShape="1">
          <a:blip r:embed="rId5">
            <a:alphaModFix/>
          </a:blip>
          <a:srcRect l="16770"/>
          <a:stretch/>
        </p:blipFill>
        <p:spPr>
          <a:xfrm>
            <a:off x="3280350" y="1200138"/>
            <a:ext cx="2302175" cy="264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Quid facit iānitor?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513" y="1232925"/>
            <a:ext cx="3008325" cy="36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4">
            <a:alphaModFix/>
          </a:blip>
          <a:srcRect r="45187"/>
          <a:stretch/>
        </p:blipFill>
        <p:spPr>
          <a:xfrm>
            <a:off x="457200" y="1721225"/>
            <a:ext cx="164897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7138" t="4003" r="12305" b="8192"/>
          <a:stretch/>
        </p:blipFill>
        <p:spPr>
          <a:xfrm>
            <a:off x="1862275" y="2313775"/>
            <a:ext cx="975525" cy="100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 descr="Screen Shot 2014-10-03 at 12.20.21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3556" y="1200151"/>
            <a:ext cx="1581519" cy="372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8"/>
          <p:cNvCxnSpPr>
            <a:endCxn id="116" idx="1"/>
          </p:cNvCxnSpPr>
          <p:nvPr/>
        </p:nvCxnSpPr>
        <p:spPr>
          <a:xfrm rot="10800000" flipH="1">
            <a:off x="1862356" y="3063001"/>
            <a:ext cx="1081200" cy="18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" name="Google Shape;118;p18"/>
          <p:cNvSpPr/>
          <p:nvPr/>
        </p:nvSpPr>
        <p:spPr>
          <a:xfrm>
            <a:off x="1618425" y="2372225"/>
            <a:ext cx="243900" cy="6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clāvis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8" name="Google Shape;978;p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9" name="Google Shape;979;p117" descr="Screen Shot 2015-11-27 at 3.27.32 PM.png"/>
          <p:cNvPicPr preferRelativeResize="0"/>
          <p:nvPr/>
        </p:nvPicPr>
        <p:blipFill rotWithShape="1">
          <a:blip r:embed="rId3">
            <a:alphaModFix/>
          </a:blip>
          <a:srcRect r="8349"/>
          <a:stretch/>
        </p:blipFill>
        <p:spPr>
          <a:xfrm>
            <a:off x="2192525" y="1834975"/>
            <a:ext cx="4361300" cy="2456075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17"/>
          <p:cNvSpPr/>
          <p:nvPr/>
        </p:nvSpPr>
        <p:spPr>
          <a:xfrm>
            <a:off x="2612200" y="1872525"/>
            <a:ext cx="2377200" cy="59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Iūlius epistulam scindit.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6" name="Google Shape;986;p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7" name="Google Shape;987;p118" descr="Screen Shot 2015-11-27 at 3.27.49 PM.png"/>
          <p:cNvPicPr preferRelativeResize="0"/>
          <p:nvPr/>
        </p:nvPicPr>
        <p:blipFill rotWithShape="1">
          <a:blip r:embed="rId3">
            <a:alphaModFix/>
          </a:blip>
          <a:srcRect b="13494"/>
          <a:stretch/>
        </p:blipFill>
        <p:spPr>
          <a:xfrm>
            <a:off x="2924188" y="1221588"/>
            <a:ext cx="3295612" cy="36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0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Iānitor Iūliō epistulam trādit.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Quō cāsū est “Iūliō”? Cūr?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513" y="1232925"/>
            <a:ext cx="3008325" cy="36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r="45187"/>
          <a:stretch/>
        </p:blipFill>
        <p:spPr>
          <a:xfrm>
            <a:off x="457200" y="1721225"/>
            <a:ext cx="164897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7138" t="4003" r="12305" b="8192"/>
          <a:stretch/>
        </p:blipFill>
        <p:spPr>
          <a:xfrm>
            <a:off x="1862275" y="2313775"/>
            <a:ext cx="975525" cy="100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Screen Shot 2014-10-03 at 12.20.21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3556" y="1200151"/>
            <a:ext cx="1581519" cy="372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9"/>
          <p:cNvCxnSpPr>
            <a:endCxn id="128" idx="1"/>
          </p:cNvCxnSpPr>
          <p:nvPr/>
        </p:nvCxnSpPr>
        <p:spPr>
          <a:xfrm rot="10800000" flipH="1">
            <a:off x="1862356" y="3063001"/>
            <a:ext cx="1081200" cy="18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" name="Google Shape;130;p19"/>
          <p:cNvSpPr/>
          <p:nvPr/>
        </p:nvSpPr>
        <p:spPr>
          <a:xfrm>
            <a:off x="1618425" y="2372225"/>
            <a:ext cx="243900" cy="6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8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Aemilia:  “Ubi est Mēdus?”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Iūlius:  “Mēdus abest. Mēdus hinc discēssit.”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0" descr="Screen Shot 2014-10-14 at 11.59.0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875" y="1200150"/>
            <a:ext cx="6381374" cy="367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0"/>
          <p:cNvCxnSpPr/>
          <p:nvPr/>
        </p:nvCxnSpPr>
        <p:spPr>
          <a:xfrm>
            <a:off x="5697750" y="1208275"/>
            <a:ext cx="997800" cy="33588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hinc = ab hōc locō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1" descr="Screen Shot 2014-10-14 at 11.59.0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875" y="1200150"/>
            <a:ext cx="6381374" cy="36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Tlēpolemus epistulam ā Tūsculō ad vīllam tulit.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2" descr="Screen Shot 2015-10-18 at 10.30.55 AM.png"/>
          <p:cNvPicPr preferRelativeResize="0"/>
          <p:nvPr/>
        </p:nvPicPr>
        <p:blipFill rotWithShape="1">
          <a:blip r:embed="rId3">
            <a:alphaModFix/>
          </a:blip>
          <a:srcRect b="55525"/>
          <a:stretch/>
        </p:blipFill>
        <p:spPr>
          <a:xfrm>
            <a:off x="789900" y="1200150"/>
            <a:ext cx="7564200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Tlēpolemus epistulam illinc ad vīllam tulit.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3" descr="Screen Shot 2015-10-18 at 10.30.55 AM.png"/>
          <p:cNvPicPr preferRelativeResize="0"/>
          <p:nvPr/>
        </p:nvPicPr>
        <p:blipFill rotWithShape="1">
          <a:blip r:embed="rId3">
            <a:alphaModFix/>
          </a:blip>
          <a:srcRect b="55525"/>
          <a:stretch/>
        </p:blipFill>
        <p:spPr>
          <a:xfrm>
            <a:off x="789900" y="1200150"/>
            <a:ext cx="7564200" cy="372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3"/>
          <p:cNvCxnSpPr>
            <a:stCxn id="157" idx="2"/>
          </p:cNvCxnSpPr>
          <p:nvPr/>
        </p:nvCxnSpPr>
        <p:spPr>
          <a:xfrm>
            <a:off x="4572000" y="1063379"/>
            <a:ext cx="471600" cy="1586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illinc = ab illō locō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4" descr="Screen Shot 2015-10-18 at 10.30.55 AM.png"/>
          <p:cNvPicPr preferRelativeResize="0"/>
          <p:nvPr/>
        </p:nvPicPr>
        <p:blipFill rotWithShape="1">
          <a:blip r:embed="rId3">
            <a:alphaModFix/>
          </a:blip>
          <a:srcRect b="55525"/>
          <a:stretch/>
        </p:blipFill>
        <p:spPr>
          <a:xfrm>
            <a:off x="789900" y="1200150"/>
            <a:ext cx="7564200" cy="372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4"/>
          <p:cNvCxnSpPr>
            <a:stCxn id="169" idx="2"/>
          </p:cNvCxnSpPr>
          <p:nvPr/>
        </p:nvCxnSpPr>
        <p:spPr>
          <a:xfrm>
            <a:off x="4572000" y="1063379"/>
            <a:ext cx="471600" cy="1586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0" y="94750"/>
            <a:ext cx="9144000" cy="11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Iūlius Dāvum discēdere iubet.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138" y="1200150"/>
            <a:ext cx="3087736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410150" y="1108525"/>
            <a:ext cx="3258900" cy="964500"/>
          </a:xfrm>
          <a:prstGeom prst="wedgeEllipseCallout">
            <a:avLst>
              <a:gd name="adj1" fmla="val 58507"/>
              <a:gd name="adj2" fmla="val 976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Discēde, serve!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0" y="94750"/>
            <a:ext cx="9144000" cy="11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Iūlius Dāvum dīmittit.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138" y="1200150"/>
            <a:ext cx="3087736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410150" y="1108525"/>
            <a:ext cx="3258900" cy="964500"/>
          </a:xfrm>
          <a:prstGeom prst="wedgeEllipseCallout">
            <a:avLst>
              <a:gd name="adj1" fmla="val 58507"/>
              <a:gd name="adj2" fmla="val 976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Discēde, serve!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Lectiō 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9" descr="Screen Shot 2015-11-27 at 3.26.0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985" y="1200150"/>
            <a:ext cx="4770028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0" y="94750"/>
            <a:ext cx="9144000" cy="11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dīmittere = ā sē mittere; iubēre discēdere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138" y="1200150"/>
            <a:ext cx="3087736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/>
          <p:nvPr/>
        </p:nvSpPr>
        <p:spPr>
          <a:xfrm>
            <a:off x="410150" y="1108525"/>
            <a:ext cx="3258900" cy="964500"/>
          </a:xfrm>
          <a:prstGeom prst="wedgeEllipseCallout">
            <a:avLst>
              <a:gd name="adj1" fmla="val 58507"/>
              <a:gd name="adj2" fmla="val 976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Discēde, serve!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0" y="94750"/>
            <a:ext cx="9144000" cy="11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Quem Iūlius dīmittit?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138" y="1200150"/>
            <a:ext cx="3087736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/>
          <p:nvPr/>
        </p:nvSpPr>
        <p:spPr>
          <a:xfrm>
            <a:off x="410150" y="1108525"/>
            <a:ext cx="3258900" cy="964500"/>
          </a:xfrm>
          <a:prstGeom prst="wedgeEllipseCallout">
            <a:avLst>
              <a:gd name="adj1" fmla="val 58507"/>
              <a:gd name="adj2" fmla="val 976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Discēde, serve!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0" y="94750"/>
            <a:ext cx="9144000" cy="11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Quid facit Iūlius?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138" y="1200150"/>
            <a:ext cx="3087736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>
            <a:off x="410150" y="1108525"/>
            <a:ext cx="3258900" cy="964500"/>
          </a:xfrm>
          <a:prstGeom prst="wedgeEllipseCallout">
            <a:avLst>
              <a:gd name="adj1" fmla="val 58507"/>
              <a:gd name="adj2" fmla="val 976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Discēde, serve!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0" descr="Screen Shot 2015-11-27 at 3.26.0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985" y="1200150"/>
            <a:ext cx="4770028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 epistula est signum magistrī.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7" name="Google Shape;217;p30"/>
          <p:cNvCxnSpPr/>
          <p:nvPr/>
        </p:nvCxnSpPr>
        <p:spPr>
          <a:xfrm>
            <a:off x="1829050" y="1197200"/>
            <a:ext cx="3466800" cy="2836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8" name="Google Shape;218;p30" descr="Screen Shot 2015-11-27 at 3.26.26 PM.png"/>
          <p:cNvPicPr preferRelativeResize="0"/>
          <p:nvPr/>
        </p:nvPicPr>
        <p:blipFill rotWithShape="1">
          <a:blip r:embed="rId4">
            <a:alphaModFix/>
          </a:blip>
          <a:srcRect r="38616"/>
          <a:stretch/>
        </p:blipFill>
        <p:spPr>
          <a:xfrm>
            <a:off x="5453075" y="3987725"/>
            <a:ext cx="344450" cy="3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 descr="Screen Shot 2015-11-27 at 3.26.26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2878" y="1200150"/>
            <a:ext cx="2553925" cy="14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 descr="Screen Shot 2015-11-27 at 3.26.0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985" y="1200150"/>
            <a:ext cx="4770028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Signum est parva imāgō in cēram impressa.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31"/>
          <p:cNvCxnSpPr/>
          <p:nvPr/>
        </p:nvCxnSpPr>
        <p:spPr>
          <a:xfrm>
            <a:off x="1829050" y="1197200"/>
            <a:ext cx="3303300" cy="2959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28" name="Google Shape;228;p31" descr="Screen Shot 2015-11-27 at 3.26.26 PM.png"/>
          <p:cNvPicPr preferRelativeResize="0"/>
          <p:nvPr/>
        </p:nvPicPr>
        <p:blipFill rotWithShape="1">
          <a:blip r:embed="rId4">
            <a:alphaModFix/>
          </a:blip>
          <a:srcRect r="38616"/>
          <a:stretch/>
        </p:blipFill>
        <p:spPr>
          <a:xfrm>
            <a:off x="5354975" y="3987725"/>
            <a:ext cx="442550" cy="4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 descr="Screen Shot 2015-11-27 at 3.26.0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985" y="1200150"/>
            <a:ext cx="4770028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Quid est in cērā in epistulā?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32"/>
          <p:cNvCxnSpPr/>
          <p:nvPr/>
        </p:nvCxnSpPr>
        <p:spPr>
          <a:xfrm>
            <a:off x="1829050" y="1197200"/>
            <a:ext cx="3303300" cy="2959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7" name="Google Shape;237;p32" descr="Screen Shot 2015-11-27 at 3.26.26 PM.png"/>
          <p:cNvPicPr preferRelativeResize="0"/>
          <p:nvPr/>
        </p:nvPicPr>
        <p:blipFill rotWithShape="1">
          <a:blip r:embed="rId4">
            <a:alphaModFix/>
          </a:blip>
          <a:srcRect r="38616"/>
          <a:stretch/>
        </p:blipFill>
        <p:spPr>
          <a:xfrm>
            <a:off x="5354975" y="3987725"/>
            <a:ext cx="442550" cy="4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3" descr="Screen Shot 2015-11-27 at 3.26.0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985" y="1200150"/>
            <a:ext cx="4770028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Cuius signum est in hāc epistulā?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33"/>
          <p:cNvCxnSpPr/>
          <p:nvPr/>
        </p:nvCxnSpPr>
        <p:spPr>
          <a:xfrm>
            <a:off x="1829050" y="1197200"/>
            <a:ext cx="3303300" cy="2959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6" name="Google Shape;246;p33" descr="Screen Shot 2015-11-27 at 3.26.26 PM.png"/>
          <p:cNvPicPr preferRelativeResize="0"/>
          <p:nvPr/>
        </p:nvPicPr>
        <p:blipFill rotWithShape="1">
          <a:blip r:embed="rId4">
            <a:alphaModFix/>
          </a:blip>
          <a:srcRect r="38616"/>
          <a:stretch/>
        </p:blipFill>
        <p:spPr>
          <a:xfrm>
            <a:off x="5354975" y="3987725"/>
            <a:ext cx="442550" cy="4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Rōmānī habēbant anūlōs cum imāgine.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325" y="1200150"/>
            <a:ext cx="5619070" cy="372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4"/>
          <p:cNvCxnSpPr/>
          <p:nvPr/>
        </p:nvCxnSpPr>
        <p:spPr>
          <a:xfrm>
            <a:off x="1527975" y="1546100"/>
            <a:ext cx="2193600" cy="1074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0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Rōmānī habēbant anūlōs cum imāgine, quō epistulās signāre poterant.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325" y="1200150"/>
            <a:ext cx="5619070" cy="372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35"/>
          <p:cNvCxnSpPr/>
          <p:nvPr/>
        </p:nvCxnSpPr>
        <p:spPr>
          <a:xfrm>
            <a:off x="1527975" y="1546100"/>
            <a:ext cx="2193600" cy="1074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0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Quōmodo Rōmānī epistulās signābant?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325" y="1200150"/>
            <a:ext cx="5619070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Iūlia Aemiliae rosās trādit.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10" descr="Screen Shot 2014-10-03 at 11.13.1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25" y="1131013"/>
            <a:ext cx="7543950" cy="38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7"/>
          <p:cNvPicPr preferRelativeResize="0"/>
          <p:nvPr/>
        </p:nvPicPr>
        <p:blipFill rotWithShape="1">
          <a:blip r:embed="rId3">
            <a:alphaModFix/>
          </a:blip>
          <a:srcRect r="51955" b="7544"/>
          <a:stretch/>
        </p:blipFill>
        <p:spPr>
          <a:xfrm>
            <a:off x="1806875" y="9422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 descr="Screen Shot 2015-11-27 at 3.26.07 PM.png"/>
          <p:cNvPicPr preferRelativeResize="0"/>
          <p:nvPr/>
        </p:nvPicPr>
        <p:blipFill rotWithShape="1">
          <a:blip r:embed="rId4">
            <a:alphaModFix/>
          </a:blip>
          <a:srcRect l="16898" t="3575" r="12220" b="7034"/>
          <a:stretch/>
        </p:blipFill>
        <p:spPr>
          <a:xfrm>
            <a:off x="3139152" y="2025911"/>
            <a:ext cx="784972" cy="83562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175750" y="205975"/>
            <a:ext cx="87405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Iūlius epistulam a magistrō missam legere nōn vult.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37" descr="Screen Shot 2015-11-27 at 3.26.26 PM.png"/>
          <p:cNvPicPr preferRelativeResize="0"/>
          <p:nvPr/>
        </p:nvPicPr>
        <p:blipFill rotWithShape="1">
          <a:blip r:embed="rId5">
            <a:alphaModFix/>
          </a:blip>
          <a:srcRect r="38616"/>
          <a:stretch/>
        </p:blipFill>
        <p:spPr>
          <a:xfrm>
            <a:off x="3480263" y="2679372"/>
            <a:ext cx="102748" cy="9698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7"/>
          <p:cNvSpPr/>
          <p:nvPr/>
        </p:nvSpPr>
        <p:spPr>
          <a:xfrm>
            <a:off x="3680275" y="1041775"/>
            <a:ext cx="4456200" cy="1319400"/>
          </a:xfrm>
          <a:prstGeom prst="wedgeEllipseCallout">
            <a:avLst>
              <a:gd name="adj1" fmla="val -53732"/>
              <a:gd name="adj2" fmla="val -13855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Egō hās litterās Diodōrī legere nōlō!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litterae (</a:t>
            </a: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.) = epistula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1"/>
          </p:nvPr>
        </p:nvSpPr>
        <p:spPr>
          <a:xfrm>
            <a:off x="261950" y="3048000"/>
            <a:ext cx="2310000" cy="17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littera (</a:t>
            </a:r>
            <a:r>
              <a:rPr lang="en" sz="2400" b="1" i="1">
                <a:latin typeface="Times New Roman"/>
                <a:ea typeface="Times New Roman"/>
                <a:cs typeface="Times New Roman"/>
                <a:sym typeface="Times New Roman"/>
              </a:rPr>
              <a:t>sg</a:t>
            </a: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= A, B, C 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>
                <a:latin typeface="Times New Roman"/>
                <a:ea typeface="Times New Roman"/>
                <a:cs typeface="Times New Roman"/>
                <a:sym typeface="Times New Roman"/>
              </a:rPr>
              <a:t>et cetera</a:t>
            </a:r>
            <a:endParaRPr sz="24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p38" descr="Screen Shot 2015-11-27 at 3.26.0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985" y="1200150"/>
            <a:ext cx="4770028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9"/>
          <p:cNvPicPr preferRelativeResize="0"/>
          <p:nvPr/>
        </p:nvPicPr>
        <p:blipFill rotWithShape="1">
          <a:blip r:embed="rId3">
            <a:alphaModFix/>
          </a:blip>
          <a:srcRect r="51955" b="7544"/>
          <a:stretch/>
        </p:blipFill>
        <p:spPr>
          <a:xfrm>
            <a:off x="1806875" y="942225"/>
            <a:ext cx="1909965" cy="40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 txBox="1">
            <a:spLocks noGrp="1"/>
          </p:cNvSpPr>
          <p:nvPr>
            <p:ph type="title"/>
          </p:nvPr>
        </p:nvSpPr>
        <p:spPr>
          <a:xfrm>
            <a:off x="166275" y="205975"/>
            <a:ext cx="8520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Aemilia Iūlium epistulam legere vult.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39" descr="Screen Shot 2015-11-27 at 3.26.07 PM.png"/>
          <p:cNvPicPr preferRelativeResize="0"/>
          <p:nvPr/>
        </p:nvPicPr>
        <p:blipFill rotWithShape="1">
          <a:blip r:embed="rId4">
            <a:alphaModFix/>
          </a:blip>
          <a:srcRect l="16898" t="3575" r="12220" b="7034"/>
          <a:stretch/>
        </p:blipFill>
        <p:spPr>
          <a:xfrm>
            <a:off x="3139152" y="20259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 descr="Screen Shot 2015-11-27 at 3.26.26 PM.png"/>
          <p:cNvPicPr preferRelativeResize="0"/>
          <p:nvPr/>
        </p:nvPicPr>
        <p:blipFill rotWithShape="1">
          <a:blip r:embed="rId5">
            <a:alphaModFix/>
          </a:blip>
          <a:srcRect r="38616"/>
          <a:stretch/>
        </p:blipFill>
        <p:spPr>
          <a:xfrm>
            <a:off x="3480263" y="2679372"/>
            <a:ext cx="102748" cy="9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9" descr="Screen Shot 2015-09-18 at 9.01.53 PM.png"/>
          <p:cNvPicPr preferRelativeResize="0"/>
          <p:nvPr/>
        </p:nvPicPr>
        <p:blipFill rotWithShape="1">
          <a:blip r:embed="rId6">
            <a:alphaModFix/>
          </a:blip>
          <a:srcRect l="3966" r="59904" b="17688"/>
          <a:stretch/>
        </p:blipFill>
        <p:spPr>
          <a:xfrm flipH="1">
            <a:off x="4193572" y="1200150"/>
            <a:ext cx="2313403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9"/>
          <p:cNvSpPr/>
          <p:nvPr/>
        </p:nvSpPr>
        <p:spPr>
          <a:xfrm>
            <a:off x="4057150" y="2682600"/>
            <a:ext cx="785100" cy="224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5010475" y="1294175"/>
            <a:ext cx="2057100" cy="27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5483100" y="1130675"/>
            <a:ext cx="3203700" cy="999300"/>
          </a:xfrm>
          <a:prstGeom prst="wedgeEllipseCallout">
            <a:avLst>
              <a:gd name="adj1" fmla="val -66828"/>
              <a:gd name="adj2" fmla="val -1783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Quid continet epistula?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continēre = in sē habēre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3">
            <a:alphaModFix/>
          </a:blip>
          <a:srcRect r="51955" b="7544"/>
          <a:stretch/>
        </p:blipFill>
        <p:spPr>
          <a:xfrm>
            <a:off x="1806875" y="9422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 descr="Screen Shot 2015-11-27 at 3.26.07 PM.png"/>
          <p:cNvPicPr preferRelativeResize="0"/>
          <p:nvPr/>
        </p:nvPicPr>
        <p:blipFill rotWithShape="1">
          <a:blip r:embed="rId4">
            <a:alphaModFix/>
          </a:blip>
          <a:srcRect l="16898" t="3575" r="12220" b="7034"/>
          <a:stretch/>
        </p:blipFill>
        <p:spPr>
          <a:xfrm>
            <a:off x="3139152" y="20259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 descr="Screen Shot 2015-11-27 at 3.26.26 PM.png"/>
          <p:cNvPicPr preferRelativeResize="0"/>
          <p:nvPr/>
        </p:nvPicPr>
        <p:blipFill rotWithShape="1">
          <a:blip r:embed="rId5">
            <a:alphaModFix/>
          </a:blip>
          <a:srcRect r="38616"/>
          <a:stretch/>
        </p:blipFill>
        <p:spPr>
          <a:xfrm>
            <a:off x="3480263" y="2679372"/>
            <a:ext cx="102748" cy="9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0" descr="Screen Shot 2015-09-18 at 9.01.53 PM.png"/>
          <p:cNvPicPr preferRelativeResize="0"/>
          <p:nvPr/>
        </p:nvPicPr>
        <p:blipFill rotWithShape="1">
          <a:blip r:embed="rId6">
            <a:alphaModFix/>
          </a:blip>
          <a:srcRect l="3966" r="59904" b="17688"/>
          <a:stretch/>
        </p:blipFill>
        <p:spPr>
          <a:xfrm flipH="1">
            <a:off x="4193572" y="1200150"/>
            <a:ext cx="2313403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0"/>
          <p:cNvSpPr/>
          <p:nvPr/>
        </p:nvSpPr>
        <p:spPr>
          <a:xfrm>
            <a:off x="4057150" y="2682600"/>
            <a:ext cx="785100" cy="224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0"/>
          <p:cNvSpPr/>
          <p:nvPr/>
        </p:nvSpPr>
        <p:spPr>
          <a:xfrm>
            <a:off x="5010475" y="1294175"/>
            <a:ext cx="2057100" cy="27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Ecce poculum.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 t="24918" b="15078"/>
          <a:stretch/>
        </p:blipFill>
        <p:spPr>
          <a:xfrm>
            <a:off x="1199900" y="1200150"/>
            <a:ext cx="6209500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Ecce poculum Rōmānum.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950" y="1200150"/>
            <a:ext cx="3699150" cy="36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Poculum integrum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950" y="1200150"/>
            <a:ext cx="3699150" cy="36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Hōc quoque poculum Rōmānum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44"/>
          <p:cNvPicPr preferRelativeResize="0"/>
          <p:nvPr/>
        </p:nvPicPr>
        <p:blipFill rotWithShape="1">
          <a:blip r:embed="rId3">
            <a:alphaModFix/>
          </a:blip>
          <a:srcRect r="31313" b="2047"/>
          <a:stretch/>
        </p:blipFill>
        <p:spPr>
          <a:xfrm>
            <a:off x="2057063" y="1239671"/>
            <a:ext cx="5029875" cy="36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Sed poculum nōn integrum, sed ruptum est.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p45"/>
          <p:cNvPicPr preferRelativeResize="0"/>
          <p:nvPr/>
        </p:nvPicPr>
        <p:blipFill rotWithShape="1">
          <a:blip r:embed="rId3">
            <a:alphaModFix/>
          </a:blip>
          <a:srcRect r="31313" b="2047"/>
          <a:stretch/>
        </p:blipFill>
        <p:spPr>
          <a:xfrm>
            <a:off x="2057063" y="1239671"/>
            <a:ext cx="5029875" cy="36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Estne poculum integrum?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950" y="1200150"/>
            <a:ext cx="3699150" cy="36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trādo, trādere = trāns + dāre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11" descr="Screen Shot 2014-10-03 at 11.13.1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25" y="1131013"/>
            <a:ext cx="7543950" cy="38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Estne poculum fractum an integrum?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47"/>
          <p:cNvPicPr preferRelativeResize="0"/>
          <p:nvPr/>
        </p:nvPicPr>
        <p:blipFill rotWithShape="1">
          <a:blip r:embed="rId3">
            <a:alphaModFix/>
          </a:blip>
          <a:srcRect r="31313" b="2047"/>
          <a:stretch/>
        </p:blipFill>
        <p:spPr>
          <a:xfrm>
            <a:off x="2057063" y="1239671"/>
            <a:ext cx="5029875" cy="36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Estne numerus integer?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600" b="1">
                <a:latin typeface="Times New Roman"/>
                <a:ea typeface="Times New Roman"/>
                <a:cs typeface="Times New Roman"/>
                <a:sym typeface="Times New Roman"/>
              </a:rPr>
              <a:t>1/2</a:t>
            </a:r>
            <a:endParaRPr sz="9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 txBox="1">
            <a:spLocks noGrp="1"/>
          </p:cNvSpPr>
          <p:nvPr>
            <p:ph type="title"/>
          </p:nvPr>
        </p:nvSpPr>
        <p:spPr>
          <a:xfrm>
            <a:off x="457200" y="842079"/>
            <a:ext cx="8735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Times New Roman"/>
                <a:ea typeface="Times New Roman"/>
                <a:cs typeface="Times New Roman"/>
                <a:sym typeface="Times New Roman"/>
              </a:rPr>
              <a:t>Minimē! Nōn est integer, sed numerus fractus!</a:t>
            </a:r>
            <a:endParaRPr sz="3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600" b="1">
                <a:latin typeface="Times New Roman"/>
                <a:ea typeface="Times New Roman"/>
                <a:cs typeface="Times New Roman"/>
                <a:sym typeface="Times New Roman"/>
              </a:rPr>
              <a:t>1/2</a:t>
            </a:r>
            <a:endParaRPr sz="9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Dāvus Iūlium salūtat.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50"/>
          <p:cNvPicPr preferRelativeResize="0"/>
          <p:nvPr/>
        </p:nvPicPr>
        <p:blipFill rotWithShape="1">
          <a:blip r:embed="rId3">
            <a:alphaModFix/>
          </a:blip>
          <a:srcRect b="2742"/>
          <a:stretch/>
        </p:blipFill>
        <p:spPr>
          <a:xfrm>
            <a:off x="2836764" y="1200150"/>
            <a:ext cx="3470462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0"/>
          <p:cNvSpPr/>
          <p:nvPr/>
        </p:nvSpPr>
        <p:spPr>
          <a:xfrm>
            <a:off x="6163325" y="1130675"/>
            <a:ext cx="2523600" cy="1662600"/>
          </a:xfrm>
          <a:prstGeom prst="wedgeEllipseCallout">
            <a:avLst>
              <a:gd name="adj1" fmla="val -84262"/>
              <a:gd name="adj2" fmla="val 672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Salvē, domine!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Dāvus Iūliō salūtem dīcit.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51"/>
          <p:cNvPicPr preferRelativeResize="0"/>
          <p:nvPr/>
        </p:nvPicPr>
        <p:blipFill rotWithShape="1">
          <a:blip r:embed="rId3">
            <a:alphaModFix/>
          </a:blip>
          <a:srcRect b="2742"/>
          <a:stretch/>
        </p:blipFill>
        <p:spPr>
          <a:xfrm>
            <a:off x="2836764" y="1200150"/>
            <a:ext cx="3470462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/>
          <p:nvPr/>
        </p:nvSpPr>
        <p:spPr>
          <a:xfrm>
            <a:off x="6163325" y="1130675"/>
            <a:ext cx="2523600" cy="1662600"/>
          </a:xfrm>
          <a:prstGeom prst="wedgeEllipseCallout">
            <a:avLst>
              <a:gd name="adj1" fmla="val -84262"/>
              <a:gd name="adj2" fmla="val 672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Salvē, domine!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Quis Iūliō salūtem dīcit?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3" name="Google Shape;393;p52"/>
          <p:cNvPicPr preferRelativeResize="0"/>
          <p:nvPr/>
        </p:nvPicPr>
        <p:blipFill rotWithShape="1">
          <a:blip r:embed="rId3">
            <a:alphaModFix/>
          </a:blip>
          <a:srcRect b="2742"/>
          <a:stretch/>
        </p:blipFill>
        <p:spPr>
          <a:xfrm>
            <a:off x="2836764" y="1200150"/>
            <a:ext cx="3470462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2"/>
          <p:cNvSpPr/>
          <p:nvPr/>
        </p:nvSpPr>
        <p:spPr>
          <a:xfrm>
            <a:off x="6163325" y="1130675"/>
            <a:ext cx="2523600" cy="1662600"/>
          </a:xfrm>
          <a:prstGeom prst="wedgeEllipseCallout">
            <a:avLst>
              <a:gd name="adj1" fmla="val -84262"/>
              <a:gd name="adj2" fmla="val 672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Salvē, domine!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Quid Dāvus Iūliō dīcit?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1" name="Google Shape;401;p53"/>
          <p:cNvPicPr preferRelativeResize="0"/>
          <p:nvPr/>
        </p:nvPicPr>
        <p:blipFill rotWithShape="1">
          <a:blip r:embed="rId3">
            <a:alphaModFix/>
          </a:blip>
          <a:srcRect b="2742"/>
          <a:stretch/>
        </p:blipFill>
        <p:spPr>
          <a:xfrm>
            <a:off x="2836764" y="1200150"/>
            <a:ext cx="3470462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3"/>
          <p:cNvSpPr/>
          <p:nvPr/>
        </p:nvSpPr>
        <p:spPr>
          <a:xfrm>
            <a:off x="6163325" y="1130675"/>
            <a:ext cx="2523600" cy="1662600"/>
          </a:xfrm>
          <a:prstGeom prst="wedgeEllipseCallout">
            <a:avLst>
              <a:gd name="adj1" fmla="val -84262"/>
              <a:gd name="adj2" fmla="val 672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Salvē, domine!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Quī cāsus est “domine”?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" name="Google Shape;409;p54"/>
          <p:cNvPicPr preferRelativeResize="0"/>
          <p:nvPr/>
        </p:nvPicPr>
        <p:blipFill rotWithShape="1">
          <a:blip r:embed="rId3">
            <a:alphaModFix/>
          </a:blip>
          <a:srcRect b="2742"/>
          <a:stretch/>
        </p:blipFill>
        <p:spPr>
          <a:xfrm>
            <a:off x="2836764" y="1200150"/>
            <a:ext cx="3470462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4"/>
          <p:cNvSpPr/>
          <p:nvPr/>
        </p:nvSpPr>
        <p:spPr>
          <a:xfrm>
            <a:off x="6163325" y="1130675"/>
            <a:ext cx="2523600" cy="1662600"/>
          </a:xfrm>
          <a:prstGeom prst="wedgeEllipseCallout">
            <a:avLst>
              <a:gd name="adj1" fmla="val -84262"/>
              <a:gd name="adj2" fmla="val 672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Salvē, domine!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Faciēs Quīntī alba est quia sanguis dē bracchiō fluit.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55" descr="Screen Shot 2014-09-30 at 8.17.17 PM.png"/>
          <p:cNvPicPr preferRelativeResize="0"/>
          <p:nvPr/>
        </p:nvPicPr>
        <p:blipFill rotWithShape="1">
          <a:blip r:embed="rId3">
            <a:alphaModFix/>
          </a:blip>
          <a:srcRect l="26980" t="13864" r="20660" b="33340"/>
          <a:stretch/>
        </p:blipFill>
        <p:spPr>
          <a:xfrm>
            <a:off x="3015363" y="1452563"/>
            <a:ext cx="2934212" cy="32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Faciēs Quīntī </a:t>
            </a: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pallida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Google Shape;424;p56" descr="Screen Shot 2014-09-30 at 8.17.17 PM.png"/>
          <p:cNvPicPr preferRelativeResize="0"/>
          <p:nvPr/>
        </p:nvPicPr>
        <p:blipFill rotWithShape="1">
          <a:blip r:embed="rId3">
            <a:alphaModFix/>
          </a:blip>
          <a:srcRect l="26980" t="13864" r="20660" b="33340"/>
          <a:stretch/>
        </p:blipFill>
        <p:spPr>
          <a:xfrm>
            <a:off x="3015363" y="1452563"/>
            <a:ext cx="2934212" cy="32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trādo, trādere = dare dē manū in manum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2" descr="Screen Shot 2014-10-03 at 11.13.1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25" y="1131013"/>
            <a:ext cx="7543950" cy="38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pallida = alba (in faciē) esse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1" name="Google Shape;431;p57" descr="Screen Shot 2014-09-30 at 8.17.17 PM.png"/>
          <p:cNvPicPr preferRelativeResize="0"/>
          <p:nvPr/>
        </p:nvPicPr>
        <p:blipFill rotWithShape="1">
          <a:blip r:embed="rId3">
            <a:alphaModFix/>
          </a:blip>
          <a:srcRect l="26980" t="13864" r="20660" b="33340"/>
          <a:stretch/>
        </p:blipFill>
        <p:spPr>
          <a:xfrm>
            <a:off x="3015363" y="1452563"/>
            <a:ext cx="2934212" cy="32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 txBox="1">
            <a:spLocks noGrp="1"/>
          </p:cNvSpPr>
          <p:nvPr>
            <p:ph type="title"/>
          </p:nvPr>
        </p:nvSpPr>
        <p:spPr>
          <a:xfrm>
            <a:off x="153475" y="205975"/>
            <a:ext cx="8658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Quīntus pallet quod sanguis dē bracchiō fluit.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8" name="Google Shape;438;p58" descr="Screen Shot 2014-09-30 at 8.17.17 PM.png"/>
          <p:cNvPicPr preferRelativeResize="0"/>
          <p:nvPr/>
        </p:nvPicPr>
        <p:blipFill rotWithShape="1">
          <a:blip r:embed="rId3">
            <a:alphaModFix/>
          </a:blip>
          <a:srcRect l="26980" t="13864" r="20660" b="33340"/>
          <a:stretch/>
        </p:blipFill>
        <p:spPr>
          <a:xfrm>
            <a:off x="3015363" y="1452563"/>
            <a:ext cx="2934212" cy="32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153475" y="205975"/>
            <a:ext cx="8658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pallēre = pallidus fierī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5" name="Google Shape;445;p59" descr="Screen Shot 2014-09-30 at 8.17.17 PM.png"/>
          <p:cNvPicPr preferRelativeResize="0"/>
          <p:nvPr/>
        </p:nvPicPr>
        <p:blipFill rotWithShape="1">
          <a:blip r:embed="rId3">
            <a:alphaModFix/>
          </a:blip>
          <a:srcRect l="26980" t="13864" r="20660" b="33340"/>
          <a:stretch/>
        </p:blipFill>
        <p:spPr>
          <a:xfrm>
            <a:off x="3015363" y="1452563"/>
            <a:ext cx="2934212" cy="32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0"/>
          <p:cNvSpPr txBox="1">
            <a:spLocks noGrp="1"/>
          </p:cNvSpPr>
          <p:nvPr>
            <p:ph type="title"/>
          </p:nvPr>
        </p:nvSpPr>
        <p:spPr>
          <a:xfrm>
            <a:off x="153475" y="205975"/>
            <a:ext cx="8658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Cūr Quīntus pallet?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2" name="Google Shape;452;p60" descr="Screen Shot 2014-09-30 at 8.17.17 PM.png"/>
          <p:cNvPicPr preferRelativeResize="0"/>
          <p:nvPr/>
        </p:nvPicPr>
        <p:blipFill rotWithShape="1">
          <a:blip r:embed="rId3">
            <a:alphaModFix/>
          </a:blip>
          <a:srcRect l="26980" t="13864" r="20660" b="33340"/>
          <a:stretch/>
        </p:blipFill>
        <p:spPr>
          <a:xfrm>
            <a:off x="3015363" y="1452563"/>
            <a:ext cx="2934212" cy="32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1"/>
          <p:cNvSpPr txBox="1">
            <a:spLocks noGrp="1"/>
          </p:cNvSpPr>
          <p:nvPr>
            <p:ph type="title"/>
          </p:nvPr>
        </p:nvSpPr>
        <p:spPr>
          <a:xfrm>
            <a:off x="153475" y="205975"/>
            <a:ext cx="8847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Quid Quīntō accidit cum sanguis dē bracchiō fluit?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9" name="Google Shape;459;p61" descr="Screen Shot 2014-09-30 at 8.17.17 PM.png"/>
          <p:cNvPicPr preferRelativeResize="0"/>
          <p:nvPr/>
        </p:nvPicPr>
        <p:blipFill rotWithShape="1">
          <a:blip r:embed="rId3">
            <a:alphaModFix/>
          </a:blip>
          <a:srcRect l="26980" t="13864" r="20660" b="33340"/>
          <a:stretch/>
        </p:blipFill>
        <p:spPr>
          <a:xfrm>
            <a:off x="3015363" y="1452563"/>
            <a:ext cx="2934212" cy="32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vultus, -ūs = faciēs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6" name="Google Shape;46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067" y="1200150"/>
            <a:ext cx="3469858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2"/>
          <p:cNvSpPr/>
          <p:nvPr/>
        </p:nvSpPr>
        <p:spPr>
          <a:xfrm>
            <a:off x="3555100" y="1379700"/>
            <a:ext cx="2042400" cy="1845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8" name="Google Shape;468;p62"/>
          <p:cNvCxnSpPr/>
          <p:nvPr/>
        </p:nvCxnSpPr>
        <p:spPr>
          <a:xfrm>
            <a:off x="2586925" y="1470450"/>
            <a:ext cx="1527900" cy="862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Quī color est vultus Quīntī?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4" name="Google Shape;474;p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5" name="Google Shape;475;p63" descr="Screen Shot 2014-09-30 at 8.17.17 PM.png"/>
          <p:cNvPicPr preferRelativeResize="0"/>
          <p:nvPr/>
        </p:nvPicPr>
        <p:blipFill rotWithShape="1">
          <a:blip r:embed="rId3">
            <a:alphaModFix/>
          </a:blip>
          <a:srcRect l="26980" t="13864" r="20660" b="33340"/>
          <a:stretch/>
        </p:blipFill>
        <p:spPr>
          <a:xfrm>
            <a:off x="3015363" y="1452563"/>
            <a:ext cx="2934212" cy="32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4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Lectiō II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2" name="Google Shape;482;p64" descr="Screen Shot 2015-11-27 at 3.26.5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216" y="1493038"/>
            <a:ext cx="2721247" cy="31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64" descr="Screen Shot 2014-12-07 at 10.05.30 AM.png"/>
          <p:cNvPicPr preferRelativeResize="0"/>
          <p:nvPr/>
        </p:nvPicPr>
        <p:blipFill rotWithShape="1">
          <a:blip r:embed="rId4">
            <a:alphaModFix/>
          </a:blip>
          <a:srcRect b="15311"/>
          <a:stretch/>
        </p:blipFill>
        <p:spPr>
          <a:xfrm flipH="1">
            <a:off x="457200" y="1812200"/>
            <a:ext cx="3406325" cy="26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4"/>
          <p:cNvSpPr/>
          <p:nvPr/>
        </p:nvSpPr>
        <p:spPr>
          <a:xfrm>
            <a:off x="2605000" y="1200150"/>
            <a:ext cx="2915400" cy="1260600"/>
          </a:xfrm>
          <a:prstGeom prst="wedgeEllipseCallout">
            <a:avLst>
              <a:gd name="adj1" fmla="val -63688"/>
              <a:gd name="adj2" fmla="val 49133"/>
            </a:avLst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Tabula nōn mea, sed Sextī est… :(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Olim, Mēdus ānulum emit.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1" name="Google Shape;491;p65" descr="Screen Shot 2014-11-02 at 10.20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523" y="1200150"/>
            <a:ext cx="5363441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5" descr="Screen Shot 2014-11-02 at 10.20.54 AM.png"/>
          <p:cNvPicPr preferRelativeResize="0"/>
          <p:nvPr/>
        </p:nvPicPr>
        <p:blipFill rotWithShape="1">
          <a:blip r:embed="rId4">
            <a:alphaModFix/>
          </a:blip>
          <a:srcRect l="21800" r="44024"/>
          <a:stretch/>
        </p:blipFill>
        <p:spPr>
          <a:xfrm>
            <a:off x="2200770" y="1063375"/>
            <a:ext cx="1018980" cy="32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65" descr="Screen Shot 2014-11-02 at 10.20.31 AM.png"/>
          <p:cNvPicPr preferRelativeResize="0"/>
          <p:nvPr/>
        </p:nvPicPr>
        <p:blipFill rotWithShape="1">
          <a:blip r:embed="rId5">
            <a:alphaModFix/>
          </a:blip>
          <a:srcRect l="38766" t="9401" r="33427" b="68170"/>
          <a:stretch/>
        </p:blipFill>
        <p:spPr>
          <a:xfrm>
            <a:off x="3696000" y="2726390"/>
            <a:ext cx="516350" cy="45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9750" y="1907025"/>
            <a:ext cx="516350" cy="50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Google Shape;495;p65"/>
          <p:cNvCxnSpPr>
            <a:stCxn id="493" idx="1"/>
          </p:cNvCxnSpPr>
          <p:nvPr/>
        </p:nvCxnSpPr>
        <p:spPr>
          <a:xfrm rot="10800000">
            <a:off x="2616000" y="2549432"/>
            <a:ext cx="1080000" cy="40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" name="Google Shape;496;p65"/>
          <p:cNvCxnSpPr>
            <a:stCxn id="494" idx="3"/>
          </p:cNvCxnSpPr>
          <p:nvPr/>
        </p:nvCxnSpPr>
        <p:spPr>
          <a:xfrm>
            <a:off x="3736100" y="2161775"/>
            <a:ext cx="664800" cy="25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6"/>
          <p:cNvSpPr txBox="1">
            <a:spLocks noGrp="1"/>
          </p:cNvSpPr>
          <p:nvPr>
            <p:ph type="title"/>
          </p:nvPr>
        </p:nvSpPr>
        <p:spPr>
          <a:xfrm>
            <a:off x="457200" y="272475"/>
            <a:ext cx="8229600" cy="9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Mēdus ānulum emit. Mēdus tabernāriō pecūniam dat et ānulum accipit.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" name="Google Shape;503;p66" descr="Screen Shot 2014-11-02 at 10.20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523" y="1200150"/>
            <a:ext cx="5363441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6" descr="Screen Shot 2014-11-02 at 10.20.54 AM.png"/>
          <p:cNvPicPr preferRelativeResize="0"/>
          <p:nvPr/>
        </p:nvPicPr>
        <p:blipFill rotWithShape="1">
          <a:blip r:embed="rId4">
            <a:alphaModFix/>
          </a:blip>
          <a:srcRect l="21800" r="44024"/>
          <a:stretch/>
        </p:blipFill>
        <p:spPr>
          <a:xfrm>
            <a:off x="2200770" y="1063375"/>
            <a:ext cx="1018980" cy="32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6" descr="Screen Shot 2014-11-02 at 10.20.31 AM.png"/>
          <p:cNvPicPr preferRelativeResize="0"/>
          <p:nvPr/>
        </p:nvPicPr>
        <p:blipFill rotWithShape="1">
          <a:blip r:embed="rId5">
            <a:alphaModFix/>
          </a:blip>
          <a:srcRect l="38766" t="9401" r="33427" b="68170"/>
          <a:stretch/>
        </p:blipFill>
        <p:spPr>
          <a:xfrm>
            <a:off x="3696000" y="2726390"/>
            <a:ext cx="516350" cy="45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9750" y="1907025"/>
            <a:ext cx="516350" cy="50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66"/>
          <p:cNvCxnSpPr>
            <a:stCxn id="505" idx="1"/>
          </p:cNvCxnSpPr>
          <p:nvPr/>
        </p:nvCxnSpPr>
        <p:spPr>
          <a:xfrm rot="10800000">
            <a:off x="2616000" y="2549432"/>
            <a:ext cx="1080000" cy="40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8" name="Google Shape;508;p66"/>
          <p:cNvCxnSpPr>
            <a:stCxn id="506" idx="3"/>
          </p:cNvCxnSpPr>
          <p:nvPr/>
        </p:nvCxnSpPr>
        <p:spPr>
          <a:xfrm>
            <a:off x="3736100" y="2161775"/>
            <a:ext cx="664800" cy="25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Cuī Iūlia rosās trādit?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3" descr="Screen Shot 2014-10-03 at 11.13.1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25" y="1131013"/>
            <a:ext cx="7543950" cy="38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7"/>
          <p:cNvSpPr txBox="1">
            <a:spLocks noGrp="1"/>
          </p:cNvSpPr>
          <p:nvPr>
            <p:ph type="title"/>
          </p:nvPr>
        </p:nvSpPr>
        <p:spPr>
          <a:xfrm>
            <a:off x="457200" y="272475"/>
            <a:ext cx="8229600" cy="9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Mēdus pecūniam dat et ānulum emit.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Mēdus pecūniam </a:t>
            </a: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solvit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5" name="Google Shape;515;p67" descr="Screen Shot 2014-11-02 at 10.20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523" y="1200150"/>
            <a:ext cx="5363441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7" descr="Screen Shot 2014-11-02 at 10.20.54 AM.png"/>
          <p:cNvPicPr preferRelativeResize="0"/>
          <p:nvPr/>
        </p:nvPicPr>
        <p:blipFill rotWithShape="1">
          <a:blip r:embed="rId4">
            <a:alphaModFix/>
          </a:blip>
          <a:srcRect l="21800" r="44024"/>
          <a:stretch/>
        </p:blipFill>
        <p:spPr>
          <a:xfrm>
            <a:off x="2200770" y="1063375"/>
            <a:ext cx="1018980" cy="32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7" descr="Screen Shot 2014-11-02 at 10.20.31 AM.png"/>
          <p:cNvPicPr preferRelativeResize="0"/>
          <p:nvPr/>
        </p:nvPicPr>
        <p:blipFill rotWithShape="1">
          <a:blip r:embed="rId5">
            <a:alphaModFix/>
          </a:blip>
          <a:srcRect l="38766" t="9401" r="33427" b="68170"/>
          <a:stretch/>
        </p:blipFill>
        <p:spPr>
          <a:xfrm>
            <a:off x="3696000" y="2726390"/>
            <a:ext cx="516350" cy="45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9750" y="1907025"/>
            <a:ext cx="516350" cy="50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Google Shape;519;p67"/>
          <p:cNvCxnSpPr>
            <a:stCxn id="517" idx="1"/>
          </p:cNvCxnSpPr>
          <p:nvPr/>
        </p:nvCxnSpPr>
        <p:spPr>
          <a:xfrm rot="10800000">
            <a:off x="2616000" y="2549432"/>
            <a:ext cx="1080000" cy="40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67"/>
          <p:cNvCxnSpPr>
            <a:stCxn id="518" idx="3"/>
          </p:cNvCxnSpPr>
          <p:nvPr/>
        </p:nvCxnSpPr>
        <p:spPr>
          <a:xfrm>
            <a:off x="3736100" y="2161775"/>
            <a:ext cx="664800" cy="25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pecūniam solvere = dare pecūniam quae dēbētur.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7" name="Google Shape;527;p68" descr="Screen Shot 2014-11-02 at 10.20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523" y="1200150"/>
            <a:ext cx="5363441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68" descr="Screen Shot 2014-11-02 at 10.20.54 AM.png"/>
          <p:cNvPicPr preferRelativeResize="0"/>
          <p:nvPr/>
        </p:nvPicPr>
        <p:blipFill rotWithShape="1">
          <a:blip r:embed="rId4">
            <a:alphaModFix/>
          </a:blip>
          <a:srcRect l="21800" r="44024"/>
          <a:stretch/>
        </p:blipFill>
        <p:spPr>
          <a:xfrm>
            <a:off x="2200770" y="1063375"/>
            <a:ext cx="1018980" cy="32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8" descr="Screen Shot 2014-11-02 at 10.20.31 AM.png"/>
          <p:cNvPicPr preferRelativeResize="0"/>
          <p:nvPr/>
        </p:nvPicPr>
        <p:blipFill rotWithShape="1">
          <a:blip r:embed="rId5">
            <a:alphaModFix/>
          </a:blip>
          <a:srcRect l="38766" t="9401" r="33427" b="68170"/>
          <a:stretch/>
        </p:blipFill>
        <p:spPr>
          <a:xfrm>
            <a:off x="3696000" y="2726390"/>
            <a:ext cx="516350" cy="45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9750" y="1907025"/>
            <a:ext cx="516350" cy="50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1" name="Google Shape;531;p68"/>
          <p:cNvCxnSpPr>
            <a:stCxn id="529" idx="1"/>
          </p:cNvCxnSpPr>
          <p:nvPr/>
        </p:nvCxnSpPr>
        <p:spPr>
          <a:xfrm rot="10800000">
            <a:off x="2616000" y="2549432"/>
            <a:ext cx="1080000" cy="40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2" name="Google Shape;532;p68"/>
          <p:cNvCxnSpPr>
            <a:stCxn id="530" idx="3"/>
          </p:cNvCxnSpPr>
          <p:nvPr/>
        </p:nvCxnSpPr>
        <p:spPr>
          <a:xfrm>
            <a:off x="3736100" y="2161775"/>
            <a:ext cx="664800" cy="25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Quis pecūniam solvit?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9" name="Google Shape;539;p69" descr="Screen Shot 2014-11-02 at 10.20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523" y="1200150"/>
            <a:ext cx="5363441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9" descr="Screen Shot 2014-11-02 at 10.20.54 AM.png"/>
          <p:cNvPicPr preferRelativeResize="0"/>
          <p:nvPr/>
        </p:nvPicPr>
        <p:blipFill rotWithShape="1">
          <a:blip r:embed="rId4">
            <a:alphaModFix/>
          </a:blip>
          <a:srcRect l="21800" r="44024"/>
          <a:stretch/>
        </p:blipFill>
        <p:spPr>
          <a:xfrm>
            <a:off x="2200770" y="1063375"/>
            <a:ext cx="1018980" cy="32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9" descr="Screen Shot 2014-11-02 at 10.20.31 AM.png"/>
          <p:cNvPicPr preferRelativeResize="0"/>
          <p:nvPr/>
        </p:nvPicPr>
        <p:blipFill rotWithShape="1">
          <a:blip r:embed="rId5">
            <a:alphaModFix/>
          </a:blip>
          <a:srcRect l="38766" t="9401" r="33427" b="68170"/>
          <a:stretch/>
        </p:blipFill>
        <p:spPr>
          <a:xfrm>
            <a:off x="3696000" y="2726390"/>
            <a:ext cx="516350" cy="45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9750" y="1907025"/>
            <a:ext cx="516350" cy="50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p69"/>
          <p:cNvCxnSpPr>
            <a:stCxn id="541" idx="1"/>
          </p:cNvCxnSpPr>
          <p:nvPr/>
        </p:nvCxnSpPr>
        <p:spPr>
          <a:xfrm rot="10800000">
            <a:off x="2616000" y="2549432"/>
            <a:ext cx="1080000" cy="40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" name="Google Shape;544;p69"/>
          <p:cNvCxnSpPr>
            <a:stCxn id="542" idx="3"/>
          </p:cNvCxnSpPr>
          <p:nvPr/>
        </p:nvCxnSpPr>
        <p:spPr>
          <a:xfrm>
            <a:off x="3736100" y="2161775"/>
            <a:ext cx="664800" cy="25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Cūr Mēdus pecūniam tabernāriō solvit?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1" name="Google Shape;551;p70" descr="Screen Shot 2014-11-02 at 10.20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523" y="1200150"/>
            <a:ext cx="5363441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0" descr="Screen Shot 2014-11-02 at 10.20.54 AM.png"/>
          <p:cNvPicPr preferRelativeResize="0"/>
          <p:nvPr/>
        </p:nvPicPr>
        <p:blipFill rotWithShape="1">
          <a:blip r:embed="rId4">
            <a:alphaModFix/>
          </a:blip>
          <a:srcRect l="21800" r="44024"/>
          <a:stretch/>
        </p:blipFill>
        <p:spPr>
          <a:xfrm>
            <a:off x="2200770" y="1063375"/>
            <a:ext cx="1018980" cy="32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0" descr="Screen Shot 2014-11-02 at 10.20.31 AM.png"/>
          <p:cNvPicPr preferRelativeResize="0"/>
          <p:nvPr/>
        </p:nvPicPr>
        <p:blipFill rotWithShape="1">
          <a:blip r:embed="rId5">
            <a:alphaModFix/>
          </a:blip>
          <a:srcRect l="38766" t="9401" r="33427" b="68170"/>
          <a:stretch/>
        </p:blipFill>
        <p:spPr>
          <a:xfrm>
            <a:off x="3696000" y="2726390"/>
            <a:ext cx="516350" cy="45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9750" y="1907025"/>
            <a:ext cx="516350" cy="50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5" name="Google Shape;555;p70"/>
          <p:cNvCxnSpPr>
            <a:stCxn id="553" idx="1"/>
          </p:cNvCxnSpPr>
          <p:nvPr/>
        </p:nvCxnSpPr>
        <p:spPr>
          <a:xfrm rot="10800000">
            <a:off x="2616000" y="2549432"/>
            <a:ext cx="1080000" cy="40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6" name="Google Shape;556;p70"/>
          <p:cNvCxnSpPr>
            <a:stCxn id="554" idx="3"/>
          </p:cNvCxnSpPr>
          <p:nvPr/>
        </p:nvCxnSpPr>
        <p:spPr>
          <a:xfrm>
            <a:off x="3736100" y="2161775"/>
            <a:ext cx="664800" cy="25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Quōmodo Mēdus ānulum emit?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3" name="Google Shape;563;p71" descr="Screen Shot 2014-11-02 at 10.20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523" y="1200150"/>
            <a:ext cx="5363441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1" descr="Screen Shot 2014-11-02 at 10.20.54 AM.png"/>
          <p:cNvPicPr preferRelativeResize="0"/>
          <p:nvPr/>
        </p:nvPicPr>
        <p:blipFill rotWithShape="1">
          <a:blip r:embed="rId4">
            <a:alphaModFix/>
          </a:blip>
          <a:srcRect l="21800" r="44024"/>
          <a:stretch/>
        </p:blipFill>
        <p:spPr>
          <a:xfrm>
            <a:off x="2200770" y="1063375"/>
            <a:ext cx="1018980" cy="32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1" descr="Screen Shot 2014-11-02 at 10.20.31 AM.png"/>
          <p:cNvPicPr preferRelativeResize="0"/>
          <p:nvPr/>
        </p:nvPicPr>
        <p:blipFill rotWithShape="1">
          <a:blip r:embed="rId5">
            <a:alphaModFix/>
          </a:blip>
          <a:srcRect l="38766" t="9401" r="33427" b="68170"/>
          <a:stretch/>
        </p:blipFill>
        <p:spPr>
          <a:xfrm>
            <a:off x="3696000" y="2726390"/>
            <a:ext cx="516350" cy="45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9750" y="1907025"/>
            <a:ext cx="516350" cy="50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Google Shape;567;p71"/>
          <p:cNvCxnSpPr>
            <a:stCxn id="565" idx="1"/>
          </p:cNvCxnSpPr>
          <p:nvPr/>
        </p:nvCxnSpPr>
        <p:spPr>
          <a:xfrm rot="10800000">
            <a:off x="2616000" y="2549432"/>
            <a:ext cx="1080000" cy="40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8" name="Google Shape;568;p71"/>
          <p:cNvCxnSpPr>
            <a:stCxn id="566" idx="3"/>
          </p:cNvCxnSpPr>
          <p:nvPr/>
        </p:nvCxnSpPr>
        <p:spPr>
          <a:xfrm>
            <a:off x="3736100" y="2161775"/>
            <a:ext cx="664800" cy="25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Ecce Sextus, discipulus prūdēns.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5" name="Google Shape;575;p72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Sextus est discipulus prūdēns et industrius quod is discere vult.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2" name="Google Shape;582;p73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Mārcus nōn est discipulus prūdens.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9" name="Google Shape;589;p74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Mārcus nōn est discipulus prūdens, quod Mārcus piger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Google Shape;595;p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6" name="Google Shape;596;p75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Magister Sextum laudat quod Sextus discipulus prūdēns et industrius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3" name="Google Shape;603;p76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Quō cāsū est “Aemiliae”?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 descr="Screen Shot 2014-10-03 at 11.13.1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25" y="1131013"/>
            <a:ext cx="7543950" cy="38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Magister Mārcum nōn laudat, sed reprehendit quod Mārcus piger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0" name="Google Shape;610;p77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Sextus laudēs magistrī meret, quod discipulus industrius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6" name="Google Shape;616;p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7" name="Google Shape;617;p78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9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Sextus laudēs magistrī meret et magna laus eī ā magistrō data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Google Shape;623;p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4" name="Google Shape;624;p79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Mārcus laudēs magistrī nōn meret, quod discipulus piger et improbus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1" name="Google Shape;631;p80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Cūr Mārcus nōn meret laudēs magistrī?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Google Shape;637;p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8" name="Google Shape;638;p81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Tūne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merēs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laudēs magistrī??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Google Shape;644;p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5" name="Google Shape;645;p82" descr="Screen Shot 2014-11-22 at 1.57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79" y="1200154"/>
            <a:ext cx="654782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Iūlius irātus fīlīo suō Mārcō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2" name="Google Shape;652;p83"/>
          <p:cNvPicPr preferRelativeResize="0"/>
          <p:nvPr/>
        </p:nvPicPr>
        <p:blipFill rotWithShape="1">
          <a:blip r:embed="rId3">
            <a:alphaModFix/>
          </a:blip>
          <a:srcRect r="49351" b="7192"/>
          <a:stretch/>
        </p:blipFill>
        <p:spPr>
          <a:xfrm>
            <a:off x="1001675" y="1200150"/>
            <a:ext cx="1685060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3" descr="Screen Shot 2014-11-22 at 1.57.56 PM.png"/>
          <p:cNvPicPr preferRelativeResize="0"/>
          <p:nvPr/>
        </p:nvPicPr>
        <p:blipFill rotWithShape="1">
          <a:blip r:embed="rId4">
            <a:alphaModFix/>
          </a:blip>
          <a:srcRect l="74265" t="8207" r="4649" b="4103"/>
          <a:stretch/>
        </p:blipFill>
        <p:spPr>
          <a:xfrm>
            <a:off x="6160850" y="1505975"/>
            <a:ext cx="1380625" cy="3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4"/>
          <p:cNvSpPr txBox="1">
            <a:spLocks noGrp="1"/>
          </p:cNvSpPr>
          <p:nvPr>
            <p:ph type="title"/>
          </p:nvPr>
        </p:nvSpPr>
        <p:spPr>
          <a:xfrm>
            <a:off x="457200" y="358725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Iūlius irātus fīlīo suō Mārcō est quod Mārcus eī mentītur.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9" name="Google Shape;659;p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0" name="Google Shape;660;p84"/>
          <p:cNvPicPr preferRelativeResize="0"/>
          <p:nvPr/>
        </p:nvPicPr>
        <p:blipFill rotWithShape="1">
          <a:blip r:embed="rId3">
            <a:alphaModFix/>
          </a:blip>
          <a:srcRect r="49351" b="7192"/>
          <a:stretch/>
        </p:blipFill>
        <p:spPr>
          <a:xfrm>
            <a:off x="1001675" y="1200150"/>
            <a:ext cx="1685060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4" descr="Screen Shot 2014-11-22 at 1.57.56 PM.png"/>
          <p:cNvPicPr preferRelativeResize="0"/>
          <p:nvPr/>
        </p:nvPicPr>
        <p:blipFill rotWithShape="1">
          <a:blip r:embed="rId4">
            <a:alphaModFix/>
          </a:blip>
          <a:srcRect l="74265" t="8207" r="4649" b="4103"/>
          <a:stretch/>
        </p:blipFill>
        <p:spPr>
          <a:xfrm>
            <a:off x="6160850" y="1505975"/>
            <a:ext cx="1380625" cy="3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5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Mārcus dīxit sē a magistrō laudātum esse, quod nōn vērum est.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Google Shape;667;p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8" name="Google Shape;668;p85"/>
          <p:cNvPicPr preferRelativeResize="0"/>
          <p:nvPr/>
        </p:nvPicPr>
        <p:blipFill rotWithShape="1">
          <a:blip r:embed="rId3">
            <a:alphaModFix/>
          </a:blip>
          <a:srcRect r="49351" b="7192"/>
          <a:stretch/>
        </p:blipFill>
        <p:spPr>
          <a:xfrm>
            <a:off x="1001675" y="1200150"/>
            <a:ext cx="1685060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85" descr="Screen Shot 2014-11-22 at 1.57.56 PM.png"/>
          <p:cNvPicPr preferRelativeResize="0"/>
          <p:nvPr/>
        </p:nvPicPr>
        <p:blipFill rotWithShape="1">
          <a:blip r:embed="rId4">
            <a:alphaModFix/>
          </a:blip>
          <a:srcRect l="74265" t="8207" r="4649" b="4103"/>
          <a:stretch/>
        </p:blipFill>
        <p:spPr>
          <a:xfrm>
            <a:off x="6160850" y="1505975"/>
            <a:ext cx="1380625" cy="3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6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Cūr Iūlius Mārcō irātus est?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5" name="Google Shape;675;p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6" name="Google Shape;676;p86"/>
          <p:cNvPicPr preferRelativeResize="0"/>
          <p:nvPr/>
        </p:nvPicPr>
        <p:blipFill rotWithShape="1">
          <a:blip r:embed="rId3">
            <a:alphaModFix/>
          </a:blip>
          <a:srcRect r="49351" b="7192"/>
          <a:stretch/>
        </p:blipFill>
        <p:spPr>
          <a:xfrm>
            <a:off x="1001675" y="1200150"/>
            <a:ext cx="1685060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86" descr="Screen Shot 2014-11-22 at 1.57.56 PM.png"/>
          <p:cNvPicPr preferRelativeResize="0"/>
          <p:nvPr/>
        </p:nvPicPr>
        <p:blipFill rotWithShape="1">
          <a:blip r:embed="rId4">
            <a:alphaModFix/>
          </a:blip>
          <a:srcRect l="74265" t="8207" r="4649" b="4103"/>
          <a:stretch/>
        </p:blipFill>
        <p:spPr>
          <a:xfrm>
            <a:off x="6160850" y="1505975"/>
            <a:ext cx="1380625" cy="3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Iānitor Iūliō epistulam trādit.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513" y="1232925"/>
            <a:ext cx="3008325" cy="36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r="45187"/>
          <a:stretch/>
        </p:blipFill>
        <p:spPr>
          <a:xfrm>
            <a:off x="457200" y="1721225"/>
            <a:ext cx="164897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7138" t="4003" r="12305" b="8192"/>
          <a:stretch/>
        </p:blipFill>
        <p:spPr>
          <a:xfrm>
            <a:off x="1862275" y="2313775"/>
            <a:ext cx="975525" cy="100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Screen Shot 2014-10-03 at 12.20.21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3556" y="1200151"/>
            <a:ext cx="1581519" cy="372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5"/>
          <p:cNvCxnSpPr>
            <a:endCxn id="80" idx="1"/>
          </p:cNvCxnSpPr>
          <p:nvPr/>
        </p:nvCxnSpPr>
        <p:spPr>
          <a:xfrm rot="10800000" flipH="1">
            <a:off x="1862356" y="3063001"/>
            <a:ext cx="1081200" cy="18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" name="Google Shape;82;p15"/>
          <p:cNvSpPr/>
          <p:nvPr/>
        </p:nvSpPr>
        <p:spPr>
          <a:xfrm>
            <a:off x="1618425" y="2372225"/>
            <a:ext cx="243900" cy="6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7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Pater fīliō suō rogat: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3" name="Google Shape;683;p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4" name="Google Shape;684;p87" descr="Screen Shot 2014-11-22 at 1.57.56 PM.png"/>
          <p:cNvPicPr preferRelativeResize="0"/>
          <p:nvPr/>
        </p:nvPicPr>
        <p:blipFill rotWithShape="1">
          <a:blip r:embed="rId3">
            <a:alphaModFix/>
          </a:blip>
          <a:srcRect l="74265" t="8207" r="4649" b="4103"/>
          <a:stretch/>
        </p:blipFill>
        <p:spPr>
          <a:xfrm>
            <a:off x="6091350" y="1772425"/>
            <a:ext cx="1380625" cy="3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87"/>
          <p:cNvPicPr preferRelativeResize="0"/>
          <p:nvPr/>
        </p:nvPicPr>
        <p:blipFill rotWithShape="1">
          <a:blip r:embed="rId4">
            <a:alphaModFix/>
          </a:blip>
          <a:srcRect r="51955" b="7544"/>
          <a:stretch/>
        </p:blipFill>
        <p:spPr>
          <a:xfrm>
            <a:off x="949625" y="10344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87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6898" t="3575" r="12220" b="7034"/>
          <a:stretch/>
        </p:blipFill>
        <p:spPr>
          <a:xfrm>
            <a:off x="2281902" y="21181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87" descr="Screen Shot 2015-11-27 at 3.26.26 PM.png"/>
          <p:cNvPicPr preferRelativeResize="0"/>
          <p:nvPr/>
        </p:nvPicPr>
        <p:blipFill rotWithShape="1">
          <a:blip r:embed="rId6">
            <a:alphaModFix/>
          </a:blip>
          <a:srcRect r="38616"/>
          <a:stretch/>
        </p:blipFill>
        <p:spPr>
          <a:xfrm>
            <a:off x="2623013" y="2771572"/>
            <a:ext cx="102748" cy="9698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87"/>
          <p:cNvSpPr/>
          <p:nvPr/>
        </p:nvSpPr>
        <p:spPr>
          <a:xfrm>
            <a:off x="2815025" y="1170025"/>
            <a:ext cx="3127800" cy="1425000"/>
          </a:xfrm>
          <a:prstGeom prst="wedgeEllipseCallout">
            <a:avLst>
              <a:gd name="adj1" fmla="val -54815"/>
              <a:gd name="adj2" fmla="val -1585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Tūne putās tē hīs litterīs laudārī, Mārce?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8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Mārcus nōn respondet sed ā patre sē āvertit.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4" name="Google Shape;694;p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5" name="Google Shape;695;p88" descr="Screen Shot 2014-11-22 at 1.57.56 PM.png"/>
          <p:cNvPicPr preferRelativeResize="0"/>
          <p:nvPr/>
        </p:nvPicPr>
        <p:blipFill rotWithShape="1">
          <a:blip r:embed="rId3">
            <a:alphaModFix/>
          </a:blip>
          <a:srcRect l="74265" t="8207" r="4649" b="4103"/>
          <a:stretch/>
        </p:blipFill>
        <p:spPr>
          <a:xfrm flipH="1">
            <a:off x="6091350" y="1772425"/>
            <a:ext cx="1380625" cy="3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88"/>
          <p:cNvPicPr preferRelativeResize="0"/>
          <p:nvPr/>
        </p:nvPicPr>
        <p:blipFill rotWithShape="1">
          <a:blip r:embed="rId4">
            <a:alphaModFix/>
          </a:blip>
          <a:srcRect r="51955" b="7544"/>
          <a:stretch/>
        </p:blipFill>
        <p:spPr>
          <a:xfrm>
            <a:off x="949625" y="10344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88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6898" t="3575" r="12220" b="7034"/>
          <a:stretch/>
        </p:blipFill>
        <p:spPr>
          <a:xfrm>
            <a:off x="2281902" y="21181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88" descr="Screen Shot 2015-11-27 at 3.26.26 PM.png"/>
          <p:cNvPicPr preferRelativeResize="0"/>
          <p:nvPr/>
        </p:nvPicPr>
        <p:blipFill rotWithShape="1">
          <a:blip r:embed="rId6">
            <a:alphaModFix/>
          </a:blip>
          <a:srcRect r="38616"/>
          <a:stretch/>
        </p:blipFill>
        <p:spPr>
          <a:xfrm>
            <a:off x="2623013" y="2771572"/>
            <a:ext cx="102748" cy="96985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88"/>
          <p:cNvSpPr/>
          <p:nvPr/>
        </p:nvSpPr>
        <p:spPr>
          <a:xfrm>
            <a:off x="2815025" y="1170025"/>
            <a:ext cx="3127800" cy="1425000"/>
          </a:xfrm>
          <a:prstGeom prst="wedgeEllipseCallout">
            <a:avLst>
              <a:gd name="adj1" fmla="val -54815"/>
              <a:gd name="adj2" fmla="val -1585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Tūne putās tē hīs litterīs laudārī, Mārce?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p88"/>
          <p:cNvSpPr/>
          <p:nvPr/>
        </p:nvSpPr>
        <p:spPr>
          <a:xfrm>
            <a:off x="5290256" y="2577656"/>
            <a:ext cx="2587175" cy="747100"/>
          </a:xfrm>
          <a:custGeom>
            <a:avLst/>
            <a:gdLst/>
            <a:ahLst/>
            <a:cxnLst/>
            <a:rect l="l" t="t" r="r" b="b"/>
            <a:pathLst>
              <a:path w="103487" h="29884" extrusionOk="0">
                <a:moveTo>
                  <a:pt x="32127" y="1154"/>
                </a:moveTo>
                <a:cubicBezTo>
                  <a:pt x="27184" y="1386"/>
                  <a:pt x="-9422" y="-2244"/>
                  <a:pt x="2471" y="2544"/>
                </a:cubicBezTo>
                <a:cubicBezTo>
                  <a:pt x="14364" y="7332"/>
                  <a:pt x="86651" y="25327"/>
                  <a:pt x="103487" y="298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01" name="Google Shape;701;p88"/>
          <p:cNvCxnSpPr/>
          <p:nvPr/>
        </p:nvCxnSpPr>
        <p:spPr>
          <a:xfrm>
            <a:off x="7831100" y="3301575"/>
            <a:ext cx="150600" cy="5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7" name="Google Shape;707;p89" descr="Screen Shot 2014-11-22 at 1.57.56 PM.png"/>
          <p:cNvPicPr preferRelativeResize="0"/>
          <p:nvPr/>
        </p:nvPicPr>
        <p:blipFill rotWithShape="1">
          <a:blip r:embed="rId3">
            <a:alphaModFix/>
          </a:blip>
          <a:srcRect l="74265" t="8207" r="4649" b="4103"/>
          <a:stretch/>
        </p:blipFill>
        <p:spPr>
          <a:xfrm flipH="1">
            <a:off x="6091350" y="1772425"/>
            <a:ext cx="1380625" cy="3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89"/>
          <p:cNvPicPr preferRelativeResize="0"/>
          <p:nvPr/>
        </p:nvPicPr>
        <p:blipFill rotWithShape="1">
          <a:blip r:embed="rId4">
            <a:alphaModFix/>
          </a:blip>
          <a:srcRect r="51955" b="7544"/>
          <a:stretch/>
        </p:blipFill>
        <p:spPr>
          <a:xfrm>
            <a:off x="949625" y="10344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89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6898" t="3575" r="12220" b="7034"/>
          <a:stretch/>
        </p:blipFill>
        <p:spPr>
          <a:xfrm>
            <a:off x="2281902" y="21181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89" descr="Screen Shot 2015-11-27 at 3.26.26 PM.png"/>
          <p:cNvPicPr preferRelativeResize="0"/>
          <p:nvPr/>
        </p:nvPicPr>
        <p:blipFill rotWithShape="1">
          <a:blip r:embed="rId6">
            <a:alphaModFix/>
          </a:blip>
          <a:srcRect r="38616"/>
          <a:stretch/>
        </p:blipFill>
        <p:spPr>
          <a:xfrm>
            <a:off x="2623013" y="2771572"/>
            <a:ext cx="102748" cy="9698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89"/>
          <p:cNvSpPr/>
          <p:nvPr/>
        </p:nvSpPr>
        <p:spPr>
          <a:xfrm>
            <a:off x="2815025" y="1170025"/>
            <a:ext cx="3127800" cy="1425000"/>
          </a:xfrm>
          <a:prstGeom prst="wedgeEllipseCallout">
            <a:avLst>
              <a:gd name="adj1" fmla="val -54815"/>
              <a:gd name="adj2" fmla="val -1585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Tūne putās tē hīs litterīs laudārī, Mārce?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2" name="Google Shape;712;p89"/>
          <p:cNvSpPr/>
          <p:nvPr/>
        </p:nvSpPr>
        <p:spPr>
          <a:xfrm>
            <a:off x="5290256" y="2577656"/>
            <a:ext cx="2587175" cy="747100"/>
          </a:xfrm>
          <a:custGeom>
            <a:avLst/>
            <a:gdLst/>
            <a:ahLst/>
            <a:cxnLst/>
            <a:rect l="l" t="t" r="r" b="b"/>
            <a:pathLst>
              <a:path w="103487" h="29884" extrusionOk="0">
                <a:moveTo>
                  <a:pt x="32127" y="1154"/>
                </a:moveTo>
                <a:cubicBezTo>
                  <a:pt x="27184" y="1386"/>
                  <a:pt x="-9422" y="-2244"/>
                  <a:pt x="2471" y="2544"/>
                </a:cubicBezTo>
                <a:cubicBezTo>
                  <a:pt x="14364" y="7332"/>
                  <a:pt x="86651" y="25327"/>
                  <a:pt x="103487" y="298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13" name="Google Shape;713;p89"/>
          <p:cNvCxnSpPr/>
          <p:nvPr/>
        </p:nvCxnSpPr>
        <p:spPr>
          <a:xfrm>
            <a:off x="7831100" y="3301575"/>
            <a:ext cx="150600" cy="5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4" name="Google Shape;714;p89"/>
          <p:cNvSpPr/>
          <p:nvPr/>
        </p:nvSpPr>
        <p:spPr>
          <a:xfrm>
            <a:off x="7017100" y="954725"/>
            <a:ext cx="1611000" cy="1110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Google Shape;715;p89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Mārcus nōn respondet, sed silentium respōnsum plānum est!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1" name="Google Shape;721;p90" descr="Screen Shot 2014-11-22 at 1.57.56 PM.png"/>
          <p:cNvPicPr preferRelativeResize="0"/>
          <p:nvPr/>
        </p:nvPicPr>
        <p:blipFill rotWithShape="1">
          <a:blip r:embed="rId3">
            <a:alphaModFix/>
          </a:blip>
          <a:srcRect l="74265" t="8207" r="4649" b="4103"/>
          <a:stretch/>
        </p:blipFill>
        <p:spPr>
          <a:xfrm flipH="1">
            <a:off x="6091350" y="1772425"/>
            <a:ext cx="1380625" cy="3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90"/>
          <p:cNvPicPr preferRelativeResize="0"/>
          <p:nvPr/>
        </p:nvPicPr>
        <p:blipFill rotWithShape="1">
          <a:blip r:embed="rId4">
            <a:alphaModFix/>
          </a:blip>
          <a:srcRect r="51955" b="7544"/>
          <a:stretch/>
        </p:blipFill>
        <p:spPr>
          <a:xfrm>
            <a:off x="949625" y="10344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90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6898" t="3575" r="12220" b="7034"/>
          <a:stretch/>
        </p:blipFill>
        <p:spPr>
          <a:xfrm>
            <a:off x="2281902" y="21181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90" descr="Screen Shot 2015-11-27 at 3.26.26 PM.png"/>
          <p:cNvPicPr preferRelativeResize="0"/>
          <p:nvPr/>
        </p:nvPicPr>
        <p:blipFill rotWithShape="1">
          <a:blip r:embed="rId6">
            <a:alphaModFix/>
          </a:blip>
          <a:srcRect r="38616"/>
          <a:stretch/>
        </p:blipFill>
        <p:spPr>
          <a:xfrm>
            <a:off x="2623013" y="2771572"/>
            <a:ext cx="102748" cy="9698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90"/>
          <p:cNvSpPr/>
          <p:nvPr/>
        </p:nvSpPr>
        <p:spPr>
          <a:xfrm>
            <a:off x="2815025" y="1170025"/>
            <a:ext cx="3127800" cy="1425000"/>
          </a:xfrm>
          <a:prstGeom prst="wedgeEllipseCallout">
            <a:avLst>
              <a:gd name="adj1" fmla="val -54815"/>
              <a:gd name="adj2" fmla="val -1585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Tūne putās tē hīs litterīs laudārī, Mārce?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6" name="Google Shape;726;p90"/>
          <p:cNvSpPr/>
          <p:nvPr/>
        </p:nvSpPr>
        <p:spPr>
          <a:xfrm>
            <a:off x="5290256" y="2577656"/>
            <a:ext cx="2587175" cy="747100"/>
          </a:xfrm>
          <a:custGeom>
            <a:avLst/>
            <a:gdLst/>
            <a:ahLst/>
            <a:cxnLst/>
            <a:rect l="l" t="t" r="r" b="b"/>
            <a:pathLst>
              <a:path w="103487" h="29884" extrusionOk="0">
                <a:moveTo>
                  <a:pt x="32127" y="1154"/>
                </a:moveTo>
                <a:cubicBezTo>
                  <a:pt x="27184" y="1386"/>
                  <a:pt x="-9422" y="-2244"/>
                  <a:pt x="2471" y="2544"/>
                </a:cubicBezTo>
                <a:cubicBezTo>
                  <a:pt x="14364" y="7332"/>
                  <a:pt x="86651" y="25327"/>
                  <a:pt x="103487" y="298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27" name="Google Shape;727;p90"/>
          <p:cNvCxnSpPr/>
          <p:nvPr/>
        </p:nvCxnSpPr>
        <p:spPr>
          <a:xfrm>
            <a:off x="7831100" y="3301575"/>
            <a:ext cx="150600" cy="5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8" name="Google Shape;728;p90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Silentium Mārcī est respōnsum facile intellectū! Respōnsum plānum est!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9" name="Google Shape;729;p90"/>
          <p:cNvSpPr/>
          <p:nvPr/>
        </p:nvSpPr>
        <p:spPr>
          <a:xfrm>
            <a:off x="7017100" y="954725"/>
            <a:ext cx="1611000" cy="1110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5" name="Google Shape;735;p91" descr="Screen Shot 2014-11-22 at 1.57.56 PM.png"/>
          <p:cNvPicPr preferRelativeResize="0"/>
          <p:nvPr/>
        </p:nvPicPr>
        <p:blipFill rotWithShape="1">
          <a:blip r:embed="rId3">
            <a:alphaModFix/>
          </a:blip>
          <a:srcRect l="74265" t="8207" r="4649" b="4103"/>
          <a:stretch/>
        </p:blipFill>
        <p:spPr>
          <a:xfrm flipH="1">
            <a:off x="6091350" y="1772425"/>
            <a:ext cx="1380625" cy="3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1"/>
          <p:cNvPicPr preferRelativeResize="0"/>
          <p:nvPr/>
        </p:nvPicPr>
        <p:blipFill rotWithShape="1">
          <a:blip r:embed="rId4">
            <a:alphaModFix/>
          </a:blip>
          <a:srcRect r="51955" b="7544"/>
          <a:stretch/>
        </p:blipFill>
        <p:spPr>
          <a:xfrm>
            <a:off x="949625" y="10344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1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6898" t="3575" r="12220" b="7034"/>
          <a:stretch/>
        </p:blipFill>
        <p:spPr>
          <a:xfrm>
            <a:off x="2281902" y="21181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91" descr="Screen Shot 2015-11-27 at 3.26.26 PM.png"/>
          <p:cNvPicPr preferRelativeResize="0"/>
          <p:nvPr/>
        </p:nvPicPr>
        <p:blipFill rotWithShape="1">
          <a:blip r:embed="rId6">
            <a:alphaModFix/>
          </a:blip>
          <a:srcRect r="38616"/>
          <a:stretch/>
        </p:blipFill>
        <p:spPr>
          <a:xfrm>
            <a:off x="2623013" y="2771572"/>
            <a:ext cx="102748" cy="96985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91"/>
          <p:cNvSpPr/>
          <p:nvPr/>
        </p:nvSpPr>
        <p:spPr>
          <a:xfrm>
            <a:off x="2815025" y="1170025"/>
            <a:ext cx="3127800" cy="1425000"/>
          </a:xfrm>
          <a:prstGeom prst="wedgeEllipseCallout">
            <a:avLst>
              <a:gd name="adj1" fmla="val -54815"/>
              <a:gd name="adj2" fmla="val -1585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Tūne putās tē hīs litterīs laudārī, Mārce?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0" name="Google Shape;740;p91"/>
          <p:cNvSpPr/>
          <p:nvPr/>
        </p:nvSpPr>
        <p:spPr>
          <a:xfrm>
            <a:off x="5290256" y="2577656"/>
            <a:ext cx="2587175" cy="747100"/>
          </a:xfrm>
          <a:custGeom>
            <a:avLst/>
            <a:gdLst/>
            <a:ahLst/>
            <a:cxnLst/>
            <a:rect l="l" t="t" r="r" b="b"/>
            <a:pathLst>
              <a:path w="103487" h="29884" extrusionOk="0">
                <a:moveTo>
                  <a:pt x="32127" y="1154"/>
                </a:moveTo>
                <a:cubicBezTo>
                  <a:pt x="27184" y="1386"/>
                  <a:pt x="-9422" y="-2244"/>
                  <a:pt x="2471" y="2544"/>
                </a:cubicBezTo>
                <a:cubicBezTo>
                  <a:pt x="14364" y="7332"/>
                  <a:pt x="86651" y="25327"/>
                  <a:pt x="103487" y="298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41" name="Google Shape;741;p91"/>
          <p:cNvCxnSpPr/>
          <p:nvPr/>
        </p:nvCxnSpPr>
        <p:spPr>
          <a:xfrm>
            <a:off x="7831100" y="3301575"/>
            <a:ext cx="150600" cy="5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2" name="Google Shape;742;p91"/>
          <p:cNvSpPr txBox="1">
            <a:spLocks noGrp="1"/>
          </p:cNvSpPr>
          <p:nvPr>
            <p:ph type="title"/>
          </p:nvPr>
        </p:nvSpPr>
        <p:spPr>
          <a:xfrm>
            <a:off x="457200" y="117325"/>
            <a:ext cx="82296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Iūlius plānē intellegit Mārcum falsum dīxisse!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3" name="Google Shape;743;p91"/>
          <p:cNvSpPr/>
          <p:nvPr/>
        </p:nvSpPr>
        <p:spPr>
          <a:xfrm>
            <a:off x="7017100" y="954725"/>
            <a:ext cx="1611000" cy="1110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9" name="Google Shape;749;p92" descr="Screen Shot 2014-11-22 at 1.57.56 PM.png"/>
          <p:cNvPicPr preferRelativeResize="0"/>
          <p:nvPr/>
        </p:nvPicPr>
        <p:blipFill rotWithShape="1">
          <a:blip r:embed="rId3">
            <a:alphaModFix/>
          </a:blip>
          <a:srcRect l="74265" t="8207" r="4649" b="4103"/>
          <a:stretch/>
        </p:blipFill>
        <p:spPr>
          <a:xfrm flipH="1">
            <a:off x="6091350" y="1772425"/>
            <a:ext cx="1380625" cy="3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92"/>
          <p:cNvPicPr preferRelativeResize="0"/>
          <p:nvPr/>
        </p:nvPicPr>
        <p:blipFill rotWithShape="1">
          <a:blip r:embed="rId4">
            <a:alphaModFix/>
          </a:blip>
          <a:srcRect r="51955" b="7544"/>
          <a:stretch/>
        </p:blipFill>
        <p:spPr>
          <a:xfrm>
            <a:off x="949625" y="10344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92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6898" t="3575" r="12220" b="7034"/>
          <a:stretch/>
        </p:blipFill>
        <p:spPr>
          <a:xfrm>
            <a:off x="2281902" y="21181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92" descr="Screen Shot 2015-11-27 at 3.26.26 PM.png"/>
          <p:cNvPicPr preferRelativeResize="0"/>
          <p:nvPr/>
        </p:nvPicPr>
        <p:blipFill rotWithShape="1">
          <a:blip r:embed="rId6">
            <a:alphaModFix/>
          </a:blip>
          <a:srcRect r="38616"/>
          <a:stretch/>
        </p:blipFill>
        <p:spPr>
          <a:xfrm>
            <a:off x="2623013" y="2771572"/>
            <a:ext cx="102748" cy="9698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92"/>
          <p:cNvSpPr/>
          <p:nvPr/>
        </p:nvSpPr>
        <p:spPr>
          <a:xfrm>
            <a:off x="2815025" y="1170025"/>
            <a:ext cx="3127800" cy="1425000"/>
          </a:xfrm>
          <a:prstGeom prst="wedgeEllipseCallout">
            <a:avLst>
              <a:gd name="adj1" fmla="val -54815"/>
              <a:gd name="adj2" fmla="val -1585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Tūne putās tē hīs litterīs laudārī, Mārce?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4" name="Google Shape;754;p92"/>
          <p:cNvSpPr/>
          <p:nvPr/>
        </p:nvSpPr>
        <p:spPr>
          <a:xfrm>
            <a:off x="5290256" y="2577656"/>
            <a:ext cx="2587175" cy="747100"/>
          </a:xfrm>
          <a:custGeom>
            <a:avLst/>
            <a:gdLst/>
            <a:ahLst/>
            <a:cxnLst/>
            <a:rect l="l" t="t" r="r" b="b"/>
            <a:pathLst>
              <a:path w="103487" h="29884" extrusionOk="0">
                <a:moveTo>
                  <a:pt x="32127" y="1154"/>
                </a:moveTo>
                <a:cubicBezTo>
                  <a:pt x="27184" y="1386"/>
                  <a:pt x="-9422" y="-2244"/>
                  <a:pt x="2471" y="2544"/>
                </a:cubicBezTo>
                <a:cubicBezTo>
                  <a:pt x="14364" y="7332"/>
                  <a:pt x="86651" y="25327"/>
                  <a:pt x="103487" y="298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55" name="Google Shape;755;p92"/>
          <p:cNvCxnSpPr/>
          <p:nvPr/>
        </p:nvCxnSpPr>
        <p:spPr>
          <a:xfrm>
            <a:off x="7831100" y="3301575"/>
            <a:ext cx="150600" cy="5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6" name="Google Shape;756;p92"/>
          <p:cNvSpPr txBox="1">
            <a:spLocks noGrp="1"/>
          </p:cNvSpPr>
          <p:nvPr>
            <p:ph type="title"/>
          </p:nvPr>
        </p:nvSpPr>
        <p:spPr>
          <a:xfrm>
            <a:off x="238675" y="117325"/>
            <a:ext cx="86760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Iūlius plānē intellegit = Iūlius facile intellegit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7" name="Google Shape;757;p92"/>
          <p:cNvSpPr/>
          <p:nvPr/>
        </p:nvSpPr>
        <p:spPr>
          <a:xfrm>
            <a:off x="7017100" y="954725"/>
            <a:ext cx="1611000" cy="1110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3" name="Google Shape;763;p93" descr="Screen Shot 2014-11-22 at 1.57.56 PM.png"/>
          <p:cNvPicPr preferRelativeResize="0"/>
          <p:nvPr/>
        </p:nvPicPr>
        <p:blipFill rotWithShape="1">
          <a:blip r:embed="rId3">
            <a:alphaModFix/>
          </a:blip>
          <a:srcRect l="74265" t="8207" r="4649" b="4103"/>
          <a:stretch/>
        </p:blipFill>
        <p:spPr>
          <a:xfrm flipH="1">
            <a:off x="6091350" y="1772425"/>
            <a:ext cx="1380625" cy="3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3"/>
          <p:cNvPicPr preferRelativeResize="0"/>
          <p:nvPr/>
        </p:nvPicPr>
        <p:blipFill rotWithShape="1">
          <a:blip r:embed="rId4">
            <a:alphaModFix/>
          </a:blip>
          <a:srcRect r="51955" b="7544"/>
          <a:stretch/>
        </p:blipFill>
        <p:spPr>
          <a:xfrm>
            <a:off x="949625" y="10344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3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6898" t="3575" r="12220" b="7034"/>
          <a:stretch/>
        </p:blipFill>
        <p:spPr>
          <a:xfrm>
            <a:off x="2281902" y="21181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93" descr="Screen Shot 2015-11-27 at 3.26.26 PM.png"/>
          <p:cNvPicPr preferRelativeResize="0"/>
          <p:nvPr/>
        </p:nvPicPr>
        <p:blipFill rotWithShape="1">
          <a:blip r:embed="rId6">
            <a:alphaModFix/>
          </a:blip>
          <a:srcRect r="38616"/>
          <a:stretch/>
        </p:blipFill>
        <p:spPr>
          <a:xfrm>
            <a:off x="2623013" y="2771572"/>
            <a:ext cx="102748" cy="9698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93"/>
          <p:cNvSpPr/>
          <p:nvPr/>
        </p:nvSpPr>
        <p:spPr>
          <a:xfrm>
            <a:off x="2815025" y="1170025"/>
            <a:ext cx="3127800" cy="1425000"/>
          </a:xfrm>
          <a:prstGeom prst="wedgeEllipseCallout">
            <a:avLst>
              <a:gd name="adj1" fmla="val -54815"/>
              <a:gd name="adj2" fmla="val -1585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Tūne putās tē hīs litterīs laudārī, Mārce?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8" name="Google Shape;768;p93"/>
          <p:cNvSpPr/>
          <p:nvPr/>
        </p:nvSpPr>
        <p:spPr>
          <a:xfrm>
            <a:off x="5290256" y="2577656"/>
            <a:ext cx="2587175" cy="747100"/>
          </a:xfrm>
          <a:custGeom>
            <a:avLst/>
            <a:gdLst/>
            <a:ahLst/>
            <a:cxnLst/>
            <a:rect l="l" t="t" r="r" b="b"/>
            <a:pathLst>
              <a:path w="103487" h="29884" extrusionOk="0">
                <a:moveTo>
                  <a:pt x="32127" y="1154"/>
                </a:moveTo>
                <a:cubicBezTo>
                  <a:pt x="27184" y="1386"/>
                  <a:pt x="-9422" y="-2244"/>
                  <a:pt x="2471" y="2544"/>
                </a:cubicBezTo>
                <a:cubicBezTo>
                  <a:pt x="14364" y="7332"/>
                  <a:pt x="86651" y="25327"/>
                  <a:pt x="103487" y="298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69" name="Google Shape;769;p93"/>
          <p:cNvCxnSpPr/>
          <p:nvPr/>
        </p:nvCxnSpPr>
        <p:spPr>
          <a:xfrm>
            <a:off x="7831100" y="3301575"/>
            <a:ext cx="150600" cy="5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0" name="Google Shape;770;p93"/>
          <p:cNvSpPr txBox="1">
            <a:spLocks noGrp="1"/>
          </p:cNvSpPr>
          <p:nvPr>
            <p:ph type="title"/>
          </p:nvPr>
        </p:nvSpPr>
        <p:spPr>
          <a:xfrm>
            <a:off x="238675" y="117325"/>
            <a:ext cx="86760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Quōmodo Mārcus patrī respondet?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1" name="Google Shape;771;p93"/>
          <p:cNvSpPr/>
          <p:nvPr/>
        </p:nvSpPr>
        <p:spPr>
          <a:xfrm>
            <a:off x="7017100" y="954725"/>
            <a:ext cx="1611000" cy="1110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7" name="Google Shape;777;p94" descr="Screen Shot 2014-11-22 at 1.57.56 PM.png"/>
          <p:cNvPicPr preferRelativeResize="0"/>
          <p:nvPr/>
        </p:nvPicPr>
        <p:blipFill rotWithShape="1">
          <a:blip r:embed="rId3">
            <a:alphaModFix/>
          </a:blip>
          <a:srcRect l="74265" t="8207" r="4649" b="4103"/>
          <a:stretch/>
        </p:blipFill>
        <p:spPr>
          <a:xfrm flipH="1">
            <a:off x="6091350" y="1772425"/>
            <a:ext cx="1380625" cy="3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94"/>
          <p:cNvPicPr preferRelativeResize="0"/>
          <p:nvPr/>
        </p:nvPicPr>
        <p:blipFill rotWithShape="1">
          <a:blip r:embed="rId4">
            <a:alphaModFix/>
          </a:blip>
          <a:srcRect r="51955" b="7544"/>
          <a:stretch/>
        </p:blipFill>
        <p:spPr>
          <a:xfrm>
            <a:off x="949625" y="1034425"/>
            <a:ext cx="1909965" cy="40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4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6898" t="3575" r="12220" b="7034"/>
          <a:stretch/>
        </p:blipFill>
        <p:spPr>
          <a:xfrm>
            <a:off x="2281902" y="2118111"/>
            <a:ext cx="784972" cy="8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94" descr="Screen Shot 2015-11-27 at 3.26.26 PM.png"/>
          <p:cNvPicPr preferRelativeResize="0"/>
          <p:nvPr/>
        </p:nvPicPr>
        <p:blipFill rotWithShape="1">
          <a:blip r:embed="rId6">
            <a:alphaModFix/>
          </a:blip>
          <a:srcRect r="38616"/>
          <a:stretch/>
        </p:blipFill>
        <p:spPr>
          <a:xfrm>
            <a:off x="2623013" y="2771572"/>
            <a:ext cx="102748" cy="96985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94"/>
          <p:cNvSpPr/>
          <p:nvPr/>
        </p:nvSpPr>
        <p:spPr>
          <a:xfrm>
            <a:off x="2815025" y="1170025"/>
            <a:ext cx="3127800" cy="1425000"/>
          </a:xfrm>
          <a:prstGeom prst="wedgeEllipseCallout">
            <a:avLst>
              <a:gd name="adj1" fmla="val -54815"/>
              <a:gd name="adj2" fmla="val -1585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Tūne putās tē hīs litterīs laudārī, Mārce?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2" name="Google Shape;782;p94"/>
          <p:cNvSpPr/>
          <p:nvPr/>
        </p:nvSpPr>
        <p:spPr>
          <a:xfrm>
            <a:off x="5290256" y="2577656"/>
            <a:ext cx="2587175" cy="747100"/>
          </a:xfrm>
          <a:custGeom>
            <a:avLst/>
            <a:gdLst/>
            <a:ahLst/>
            <a:cxnLst/>
            <a:rect l="l" t="t" r="r" b="b"/>
            <a:pathLst>
              <a:path w="103487" h="29884" extrusionOk="0">
                <a:moveTo>
                  <a:pt x="32127" y="1154"/>
                </a:moveTo>
                <a:cubicBezTo>
                  <a:pt x="27184" y="1386"/>
                  <a:pt x="-9422" y="-2244"/>
                  <a:pt x="2471" y="2544"/>
                </a:cubicBezTo>
                <a:cubicBezTo>
                  <a:pt x="14364" y="7332"/>
                  <a:pt x="86651" y="25327"/>
                  <a:pt x="103487" y="298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83" name="Google Shape;783;p94"/>
          <p:cNvCxnSpPr/>
          <p:nvPr/>
        </p:nvCxnSpPr>
        <p:spPr>
          <a:xfrm>
            <a:off x="7831100" y="3301575"/>
            <a:ext cx="150600" cy="5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4" name="Google Shape;784;p94"/>
          <p:cNvSpPr txBox="1">
            <a:spLocks noGrp="1"/>
          </p:cNvSpPr>
          <p:nvPr>
            <p:ph type="title"/>
          </p:nvPr>
        </p:nvSpPr>
        <p:spPr>
          <a:xfrm>
            <a:off x="238675" y="117325"/>
            <a:ext cx="86760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Intellegitne Iūlius respōnsum fīliī?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5" name="Google Shape;785;p94"/>
          <p:cNvSpPr/>
          <p:nvPr/>
        </p:nvSpPr>
        <p:spPr>
          <a:xfrm>
            <a:off x="7017100" y="954725"/>
            <a:ext cx="1611000" cy="1110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....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superior ←→ īnferior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1" name="Google Shape;791;p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2" name="Google Shape;792;p95"/>
          <p:cNvPicPr preferRelativeResize="0"/>
          <p:nvPr/>
        </p:nvPicPr>
        <p:blipFill rotWithShape="1">
          <a:blip r:embed="rId3">
            <a:alphaModFix/>
          </a:blip>
          <a:srcRect r="20063"/>
          <a:stretch/>
        </p:blipFill>
        <p:spPr>
          <a:xfrm>
            <a:off x="3102350" y="1123950"/>
            <a:ext cx="2885700" cy="40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superior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 &lt; super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pārs super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8" name="Google Shape;798;p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9" name="Google Shape;799;p96"/>
          <p:cNvPicPr preferRelativeResize="0"/>
          <p:nvPr/>
        </p:nvPicPr>
        <p:blipFill rotWithShape="1">
          <a:blip r:embed="rId3">
            <a:alphaModFix/>
          </a:blip>
          <a:srcRect r="20063"/>
          <a:stretch/>
        </p:blipFill>
        <p:spPr>
          <a:xfrm>
            <a:off x="3102350" y="1123950"/>
            <a:ext cx="2885700" cy="40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96"/>
          <p:cNvSpPr/>
          <p:nvPr/>
        </p:nvSpPr>
        <p:spPr>
          <a:xfrm>
            <a:off x="4710000" y="3327450"/>
            <a:ext cx="1534800" cy="159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Quis Iūliō epistulam trādit?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513" y="1232925"/>
            <a:ext cx="3008325" cy="36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r="45187"/>
          <a:stretch/>
        </p:blipFill>
        <p:spPr>
          <a:xfrm>
            <a:off x="457200" y="1721225"/>
            <a:ext cx="164897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 descr="Screen Shot 2015-11-27 at 3.26.07 PM.png"/>
          <p:cNvPicPr preferRelativeResize="0"/>
          <p:nvPr/>
        </p:nvPicPr>
        <p:blipFill rotWithShape="1">
          <a:blip r:embed="rId5">
            <a:alphaModFix/>
          </a:blip>
          <a:srcRect l="17138" t="4003" r="12305" b="8192"/>
          <a:stretch/>
        </p:blipFill>
        <p:spPr>
          <a:xfrm>
            <a:off x="1862275" y="2313775"/>
            <a:ext cx="975525" cy="100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 descr="Screen Shot 2014-10-03 at 12.20.21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3556" y="1200151"/>
            <a:ext cx="1581519" cy="372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6"/>
          <p:cNvCxnSpPr>
            <a:endCxn id="92" idx="1"/>
          </p:cNvCxnSpPr>
          <p:nvPr/>
        </p:nvCxnSpPr>
        <p:spPr>
          <a:xfrm rot="10800000" flipH="1">
            <a:off x="1862356" y="3063001"/>
            <a:ext cx="1081200" cy="18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6"/>
          <p:cNvSpPr/>
          <p:nvPr/>
        </p:nvSpPr>
        <p:spPr>
          <a:xfrm>
            <a:off x="1618425" y="2372225"/>
            <a:ext cx="243900" cy="6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inferior</a:t>
            </a:r>
            <a:r>
              <a:rPr lang="en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 &lt; infrā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pārs infrā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6" name="Google Shape;806;p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07" name="Google Shape;807;p97"/>
          <p:cNvPicPr preferRelativeResize="0"/>
          <p:nvPr/>
        </p:nvPicPr>
        <p:blipFill rotWithShape="1">
          <a:blip r:embed="rId3">
            <a:alphaModFix/>
          </a:blip>
          <a:srcRect r="20063"/>
          <a:stretch/>
        </p:blipFill>
        <p:spPr>
          <a:xfrm>
            <a:off x="3102350" y="1123950"/>
            <a:ext cx="2885700" cy="40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97"/>
          <p:cNvSpPr/>
          <p:nvPr/>
        </p:nvSpPr>
        <p:spPr>
          <a:xfrm>
            <a:off x="4663150" y="1300525"/>
            <a:ext cx="1534800" cy="159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Iūlius Dāvum accūsāvit.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4" name="Google Shape;814;p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5" name="Google Shape;815;p98" descr="Screen Shot 2014-09-23 at 8.46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148" y="1164300"/>
            <a:ext cx="4595700" cy="37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98"/>
          <p:cNvSpPr/>
          <p:nvPr/>
        </p:nvSpPr>
        <p:spPr>
          <a:xfrm>
            <a:off x="218900" y="1127900"/>
            <a:ext cx="2516400" cy="1330200"/>
          </a:xfrm>
          <a:prstGeom prst="wedgeEllipseCallout">
            <a:avLst>
              <a:gd name="adj1" fmla="val 66737"/>
              <a:gd name="adj2" fmla="val 33333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Tūne pecūniam meam rapuistī?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Dāvus negat sē pecūniam rapuisse.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2" name="Google Shape;822;p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3" name="Google Shape;823;p99" descr="Screen Shot 2014-09-23 at 8.46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148" y="1164300"/>
            <a:ext cx="4595700" cy="37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99"/>
          <p:cNvSpPr/>
          <p:nvPr/>
        </p:nvSpPr>
        <p:spPr>
          <a:xfrm>
            <a:off x="6495875" y="1164300"/>
            <a:ext cx="2516400" cy="1330200"/>
          </a:xfrm>
          <a:prstGeom prst="wedgeEllipseCallout">
            <a:avLst>
              <a:gd name="adj1" fmla="val -64097"/>
              <a:gd name="adj2" fmla="val 2914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Minimē! Egō pecūniam tuam nōn rapuī, domine!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5" name="Google Shape;825;p99"/>
          <p:cNvSpPr/>
          <p:nvPr/>
        </p:nvSpPr>
        <p:spPr>
          <a:xfrm>
            <a:off x="218900" y="1127900"/>
            <a:ext cx="2516400" cy="1330200"/>
          </a:xfrm>
          <a:prstGeom prst="wedgeEllipseCallout">
            <a:avLst>
              <a:gd name="adj1" fmla="val 66737"/>
              <a:gd name="adj2" fmla="val 33333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Tūne pecūniam meam rapuistī?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negāre = dīcere ‘nōn vērum esse’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1" name="Google Shape;831;p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2" name="Google Shape;832;p100" descr="Screen Shot 2014-09-23 at 8.46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148" y="1164300"/>
            <a:ext cx="4595700" cy="37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Dāvus nōn fatētur, sed negat.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8" name="Google Shape;838;p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9" name="Google Shape;839;p101" descr="Screen Shot 2014-09-23 at 8.46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148" y="1164300"/>
            <a:ext cx="4595700" cy="37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fatērī ←→ negāre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5" name="Google Shape;845;p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6" name="Google Shape;846;p102" descr="Screen Shot 2014-09-23 at 8.46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148" y="1164300"/>
            <a:ext cx="4595700" cy="37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Fatēturne Dāvus sē pecūniam rapuisse?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2" name="Google Shape;852;p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103" descr="Screen Shot 2014-09-23 at 8.46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148" y="1164300"/>
            <a:ext cx="4595700" cy="37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04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Mārcus nōn negat, sed fatētur tabulam nōn esse suam sed Sextī.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9" name="Google Shape;859;p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0" name="Google Shape;860;p104" descr="Screen Shot 2015-11-27 at 3.26.5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216" y="1493038"/>
            <a:ext cx="2721247" cy="31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104" descr="Screen Shot 2014-12-07 at 10.05.30 AM.png"/>
          <p:cNvPicPr preferRelativeResize="0"/>
          <p:nvPr/>
        </p:nvPicPr>
        <p:blipFill rotWithShape="1">
          <a:blip r:embed="rId4">
            <a:alphaModFix/>
          </a:blip>
          <a:srcRect b="15311"/>
          <a:stretch/>
        </p:blipFill>
        <p:spPr>
          <a:xfrm flipH="1">
            <a:off x="457200" y="1812200"/>
            <a:ext cx="3406325" cy="26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104"/>
          <p:cNvSpPr/>
          <p:nvPr/>
        </p:nvSpPr>
        <p:spPr>
          <a:xfrm>
            <a:off x="2605000" y="1200150"/>
            <a:ext cx="2915400" cy="1260600"/>
          </a:xfrm>
          <a:prstGeom prst="wedgeEllipseCallout">
            <a:avLst>
              <a:gd name="adj1" fmla="val -63688"/>
              <a:gd name="adj2" fmla="val 49133"/>
            </a:avLst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Tabula nōn mea, sed Sextī est… :(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5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Quid fatētur Mārcus?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8" name="Google Shape;868;p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9" name="Google Shape;869;p105" descr="Screen Shot 2015-11-27 at 3.26.5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216" y="1493038"/>
            <a:ext cx="2721247" cy="31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05" descr="Screen Shot 2014-12-07 at 10.05.30 AM.png"/>
          <p:cNvPicPr preferRelativeResize="0"/>
          <p:nvPr/>
        </p:nvPicPr>
        <p:blipFill rotWithShape="1">
          <a:blip r:embed="rId4">
            <a:alphaModFix/>
          </a:blip>
          <a:srcRect b="15311"/>
          <a:stretch/>
        </p:blipFill>
        <p:spPr>
          <a:xfrm flipH="1">
            <a:off x="457200" y="1812200"/>
            <a:ext cx="3406325" cy="26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05"/>
          <p:cNvSpPr/>
          <p:nvPr/>
        </p:nvSpPr>
        <p:spPr>
          <a:xfrm>
            <a:off x="2605000" y="1200150"/>
            <a:ext cx="2915400" cy="1260600"/>
          </a:xfrm>
          <a:prstGeom prst="wedgeEllipseCallout">
            <a:avLst>
              <a:gd name="adj1" fmla="val -63688"/>
              <a:gd name="adj2" fmla="val 49133"/>
            </a:avLst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Tabula nōn mea, sed Sextī est… :(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06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1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Negatne Mārcus tabulam esse Sextī?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7" name="Google Shape;877;p1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8" name="Google Shape;878;p106" descr="Screen Shot 2015-11-27 at 3.26.5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216" y="1493038"/>
            <a:ext cx="2721247" cy="31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06" descr="Screen Shot 2014-12-07 at 10.05.30 AM.png"/>
          <p:cNvPicPr preferRelativeResize="0"/>
          <p:nvPr/>
        </p:nvPicPr>
        <p:blipFill rotWithShape="1">
          <a:blip r:embed="rId4">
            <a:alphaModFix/>
          </a:blip>
          <a:srcRect b="15311"/>
          <a:stretch/>
        </p:blipFill>
        <p:spPr>
          <a:xfrm flipH="1">
            <a:off x="457200" y="1812200"/>
            <a:ext cx="3406325" cy="26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106"/>
          <p:cNvSpPr/>
          <p:nvPr/>
        </p:nvSpPr>
        <p:spPr>
          <a:xfrm>
            <a:off x="2605000" y="1200150"/>
            <a:ext cx="2915400" cy="1260600"/>
          </a:xfrm>
          <a:prstGeom prst="wedgeEllipseCallout">
            <a:avLst>
              <a:gd name="adj1" fmla="val -63688"/>
              <a:gd name="adj2" fmla="val 49133"/>
            </a:avLst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Tabula nōn mea, sed Sextī est… :(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309E833294440905F78FBC0D69E67" ma:contentTypeVersion="13" ma:contentTypeDescription="Create a new document." ma:contentTypeScope="" ma:versionID="09052a41cc240950992c4f52fa4ca6ee">
  <xsd:schema xmlns:xsd="http://www.w3.org/2001/XMLSchema" xmlns:xs="http://www.w3.org/2001/XMLSchema" xmlns:p="http://schemas.microsoft.com/office/2006/metadata/properties" xmlns:ns3="3aba3c27-1da1-4faf-8139-e14cd4bd97d3" xmlns:ns4="a2deee54-2b49-4ffc-b99c-df8fd3303010" targetNamespace="http://schemas.microsoft.com/office/2006/metadata/properties" ma:root="true" ma:fieldsID="33f906a58032d685a3bb086071bfb4ad" ns3:_="" ns4:_="">
    <xsd:import namespace="3aba3c27-1da1-4faf-8139-e14cd4bd97d3"/>
    <xsd:import namespace="a2deee54-2b49-4ffc-b99c-df8fd33030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a3c27-1da1-4faf-8139-e14cd4bd97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eee54-2b49-4ffc-b99c-df8fd3303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1F32DD-4AFB-4A84-9485-0FD6B0924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ba3c27-1da1-4faf-8139-e14cd4bd97d3"/>
    <ds:schemaRef ds:uri="a2deee54-2b49-4ffc-b99c-df8fd3303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2FC993-75BC-4F8B-A073-2F69C9B7A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4BED54-0952-4527-A3AC-5CFF12E809A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aba3c27-1da1-4faf-8139-e14cd4bd97d3"/>
    <ds:schemaRef ds:uri="http://purl.org/dc/elements/1.1/"/>
    <ds:schemaRef ds:uri="http://schemas.microsoft.com/office/infopath/2007/PartnerControls"/>
    <ds:schemaRef ds:uri="a2deee54-2b49-4ffc-b99c-df8fd33030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993</Words>
  <Application>Microsoft Office PowerPoint</Application>
  <PresentationFormat>On-screen Show (16:9)</PresentationFormat>
  <Paragraphs>163</Paragraphs>
  <Slides>112</Slides>
  <Notes>112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6" baseType="lpstr">
      <vt:lpstr>Arial</vt:lpstr>
      <vt:lpstr>Times New Roman</vt:lpstr>
      <vt:lpstr>Trebuchet MS</vt:lpstr>
      <vt:lpstr>Simple Light</vt:lpstr>
      <vt:lpstr>Capitulum XXIII</vt:lpstr>
      <vt:lpstr>Lectiō I</vt:lpstr>
      <vt:lpstr>Iūlia Aemiliae rosās trādit.</vt:lpstr>
      <vt:lpstr>trādo, trādere = trāns + dāre</vt:lpstr>
      <vt:lpstr>trādo, trādere = dare dē manū in manum</vt:lpstr>
      <vt:lpstr>Cuī Iūlia rosās trādit?</vt:lpstr>
      <vt:lpstr>Quō cāsū est “Aemiliae”?</vt:lpstr>
      <vt:lpstr>Iānitor Iūliō epistulam trādit.</vt:lpstr>
      <vt:lpstr>Quis Iūliō epistulam trādit?</vt:lpstr>
      <vt:lpstr>Cui iānitor epistulam trādit?</vt:lpstr>
      <vt:lpstr>Quid facit iānitor?</vt:lpstr>
      <vt:lpstr>Iānitor Iūliō epistulam trādit. Quō cāsū est “Iūliō”? Cūr?</vt:lpstr>
      <vt:lpstr>Aemilia:  “Ubi est Mēdus?” Iūlius:  “Mēdus abest. Mēdus hinc discēssit.”</vt:lpstr>
      <vt:lpstr>hinc = ab hōc locō</vt:lpstr>
      <vt:lpstr>Tlēpolemus epistulam ā Tūsculō ad vīllam tulit.</vt:lpstr>
      <vt:lpstr>Tlēpolemus epistulam illinc ad vīllam tulit.</vt:lpstr>
      <vt:lpstr>illinc = ab illō locō</vt:lpstr>
      <vt:lpstr>Iūlius Dāvum discēdere iubet.</vt:lpstr>
      <vt:lpstr>Iūlius Dāvum dīmittit.</vt:lpstr>
      <vt:lpstr>dīmittere = ā sē mittere; iubēre discēdere</vt:lpstr>
      <vt:lpstr>Quem Iūlius dīmittit?</vt:lpstr>
      <vt:lpstr>Quid facit Iūlius?</vt:lpstr>
      <vt:lpstr>In epistula est signum magistrī.</vt:lpstr>
      <vt:lpstr>Signum est parva imāgō in cēram impressa.</vt:lpstr>
      <vt:lpstr>Quid est in cērā in epistulā?</vt:lpstr>
      <vt:lpstr>Cuius signum est in hāc epistulā?</vt:lpstr>
      <vt:lpstr>Rōmānī habēbant anūlōs cum imāgine.</vt:lpstr>
      <vt:lpstr>Rōmānī habēbant anūlōs cum imāgine, quō epistulās signāre poterant.</vt:lpstr>
      <vt:lpstr>Quōmodo Rōmānī epistulās signābant?</vt:lpstr>
      <vt:lpstr>Iūlius epistulam a magistrō missam legere nōn vult.</vt:lpstr>
      <vt:lpstr>litterae (pl.) = epistula</vt:lpstr>
      <vt:lpstr>Aemilia Iūlium epistulam legere vult.</vt:lpstr>
      <vt:lpstr>continēre = in sē habēre</vt:lpstr>
      <vt:lpstr>Ecce poculum.</vt:lpstr>
      <vt:lpstr>Ecce poculum Rōmānum.</vt:lpstr>
      <vt:lpstr>Poculum integrum est.</vt:lpstr>
      <vt:lpstr>Hōc quoque poculum Rōmānum est.</vt:lpstr>
      <vt:lpstr>Sed poculum nōn integrum, sed ruptum est.</vt:lpstr>
      <vt:lpstr>Estne poculum integrum?</vt:lpstr>
      <vt:lpstr>Estne poculum fractum an integrum?</vt:lpstr>
      <vt:lpstr>Estne numerus integer?</vt:lpstr>
      <vt:lpstr>Minimē! Nōn est integer, sed numerus fractus!</vt:lpstr>
      <vt:lpstr>Dāvus Iūlium salūtat.</vt:lpstr>
      <vt:lpstr>Dāvus Iūliō salūtem dīcit.</vt:lpstr>
      <vt:lpstr>Quis Iūliō salūtem dīcit?</vt:lpstr>
      <vt:lpstr>Quid Dāvus Iūliō dīcit?</vt:lpstr>
      <vt:lpstr>Quī cāsus est “domine”?</vt:lpstr>
      <vt:lpstr>Faciēs Quīntī alba est quia sanguis dē bracchiō fluit.</vt:lpstr>
      <vt:lpstr>Faciēs Quīntī pallida est.</vt:lpstr>
      <vt:lpstr>pallida = alba (in faciē) esse</vt:lpstr>
      <vt:lpstr>Quīntus pallet quod sanguis dē bracchiō fluit.</vt:lpstr>
      <vt:lpstr>pallēre = pallidus fierī</vt:lpstr>
      <vt:lpstr>Cūr Quīntus pallet?</vt:lpstr>
      <vt:lpstr>Quid Quīntō accidit cum sanguis dē bracchiō fluit?</vt:lpstr>
      <vt:lpstr>vultus, -ūs = faciēs </vt:lpstr>
      <vt:lpstr>Quī color est vultus Quīntī?</vt:lpstr>
      <vt:lpstr>Lectiō II</vt:lpstr>
      <vt:lpstr>Olim, Mēdus ānulum emit.</vt:lpstr>
      <vt:lpstr>Mēdus ānulum emit. Mēdus tabernāriō pecūniam dat et ānulum accipit.</vt:lpstr>
      <vt:lpstr>Mēdus pecūniam dat et ānulum emit. Mēdus pecūniam solvit.</vt:lpstr>
      <vt:lpstr>pecūniam solvere = dare pecūniam quae dēbētur.</vt:lpstr>
      <vt:lpstr>Quis pecūniam solvit?</vt:lpstr>
      <vt:lpstr>Cūr Mēdus pecūniam tabernāriō solvit?</vt:lpstr>
      <vt:lpstr>Quōmodo Mēdus ānulum emit?</vt:lpstr>
      <vt:lpstr>Ecce Sextus, discipulus prūdēns.</vt:lpstr>
      <vt:lpstr>Sextus est discipulus prūdēns et industrius quod is discere vult.</vt:lpstr>
      <vt:lpstr>Mārcus nōn est discipulus prūdens.</vt:lpstr>
      <vt:lpstr>Mārcus nōn est discipulus prūdens, quod Mārcus piger est.</vt:lpstr>
      <vt:lpstr>Magister Sextum laudat quod Sextus discipulus prūdēns et industrius est.</vt:lpstr>
      <vt:lpstr>Magister Mārcum nōn laudat, sed reprehendit quod Mārcus piger est.</vt:lpstr>
      <vt:lpstr>Sextus laudēs magistrī meret, quod discipulus industrius est.</vt:lpstr>
      <vt:lpstr>Sextus laudēs magistrī meret et magna laus eī ā magistrō data est.</vt:lpstr>
      <vt:lpstr>Mārcus laudēs magistrī nōn meret, quod discipulus piger et improbus est.</vt:lpstr>
      <vt:lpstr>Cūr Mārcus nōn meret laudēs magistrī?</vt:lpstr>
      <vt:lpstr>Tūne merēs laudēs magistrī??</vt:lpstr>
      <vt:lpstr>Iūlius irātus fīlīo suō Mārcō est.</vt:lpstr>
      <vt:lpstr>Iūlius irātus fīlīo suō Mārcō est quod Mārcus eī mentītur.</vt:lpstr>
      <vt:lpstr>Mārcus dīxit sē a magistrō laudātum esse, quod nōn vērum est.</vt:lpstr>
      <vt:lpstr>Cūr Iūlius Mārcō irātus est?</vt:lpstr>
      <vt:lpstr>Pater fīliō suō rogat:</vt:lpstr>
      <vt:lpstr>Mārcus nōn respondet sed ā patre sē āvertit.</vt:lpstr>
      <vt:lpstr>Mārcus nōn respondet, sed silentium respōnsum plānum est! </vt:lpstr>
      <vt:lpstr>Silentium Mārcī est respōnsum facile intellectū! Respōnsum plānum est!</vt:lpstr>
      <vt:lpstr>Iūlius plānē intellegit Mārcum falsum dīxisse!</vt:lpstr>
      <vt:lpstr>Iūlius plānē intellegit = Iūlius facile intellegit</vt:lpstr>
      <vt:lpstr>Quōmodo Mārcus patrī respondet?</vt:lpstr>
      <vt:lpstr>Intellegitne Iūlius respōnsum fīliī?</vt:lpstr>
      <vt:lpstr>superior ←→ īnferior</vt:lpstr>
      <vt:lpstr>superior (comp &lt; super) = pārs super</vt:lpstr>
      <vt:lpstr>inferior (comp &lt; infrā) = pārs infrā</vt:lpstr>
      <vt:lpstr>Iūlius Dāvum accūsāvit.</vt:lpstr>
      <vt:lpstr>Dāvus negat sē pecūniam rapuisse.</vt:lpstr>
      <vt:lpstr>negāre = dīcere ‘nōn vērum esse’</vt:lpstr>
      <vt:lpstr>Dāvus nōn fatētur, sed negat.</vt:lpstr>
      <vt:lpstr>fatērī ←→ negāre</vt:lpstr>
      <vt:lpstr>Fatēturne Dāvus sē pecūniam rapuisse?</vt:lpstr>
      <vt:lpstr>Mārcus nōn negat, sed fatētur tabulam nōn esse suam sed Sextī.</vt:lpstr>
      <vt:lpstr>Quid fatētur Mārcus?</vt:lpstr>
      <vt:lpstr>Negatne Mārcus tabulam esse Sextī?</vt:lpstr>
      <vt:lpstr>Prior, Mārcus pallēbat et facies pallida erat propter timōrem.</vt:lpstr>
      <vt:lpstr>Nunc facies Mārcī rubra est!</vt:lpstr>
      <vt:lpstr>Vultus Mārcī rubet!</vt:lpstr>
      <vt:lpstr>rubēre = rubra esse</vt:lpstr>
      <vt:lpstr>Propter pudōrem, facies Mārcī rubra est!</vt:lpstr>
      <vt:lpstr>Factī suī Mārcum pudet.</vt:lpstr>
      <vt:lpstr>Factī Mārcī Iūlium quoque pudet.</vt:lpstr>
      <vt:lpstr>Lectiō III</vt:lpstr>
      <vt:lpstr>Antehāc Mārcus semper malus puer fuit.</vt:lpstr>
      <vt:lpstr>Antehāc Mārcus semper malus puer fuit.</vt:lpstr>
      <vt:lpstr>clāvis</vt:lpstr>
      <vt:lpstr>Iūlius epistulam scindit.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Capitulum XXIII</dc:title>
  <dc:creator>Damian Fleming</dc:creator>
  <cp:lastModifiedBy>Damian Fleming</cp:lastModifiedBy>
  <cp:revision>2</cp:revision>
  <dcterms:modified xsi:type="dcterms:W3CDTF">2020-11-20T20:24:08Z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0x01010093E309E833294440905F78FBC0D69E67</vt:lpwstr>
  </property>
</Properties>
</file>