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93" r:id="rId2"/>
    <p:sldId id="936" r:id="rId3"/>
    <p:sldId id="855" r:id="rId4"/>
    <p:sldId id="941" r:id="rId5"/>
    <p:sldId id="944" r:id="rId6"/>
    <p:sldId id="938" r:id="rId7"/>
    <p:sldId id="937" r:id="rId8"/>
    <p:sldId id="286" r:id="rId9"/>
    <p:sldId id="948" r:id="rId10"/>
    <p:sldId id="950" r:id="rId11"/>
    <p:sldId id="951" r:id="rId12"/>
    <p:sldId id="952" r:id="rId13"/>
    <p:sldId id="940" r:id="rId14"/>
    <p:sldId id="942" r:id="rId15"/>
    <p:sldId id="943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75EA8C-7613-4403-AEA9-6CE937E9887E}" v="1" dt="2026-09-10T21:08:01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A92F3FB-853A-4A53-B949-ABC82886883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865B090-DAEB-40C9-97D3-1EE5B10223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55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797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35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8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51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04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693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51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879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4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4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14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A932B-192F-4A61-9100-21A88B22644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E75B4-D0A4-47A9-85C6-0ED943D326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5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iiif.bl.uk/uv/#?manifest=https://bl.digirati.io/manifests/ark:/81055/man_10000006.0x000001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40000"/>
                    </a14:imgEffect>
                    <a14:imgEffect>
                      <a14:saturation sat="71000"/>
                    </a14:imgEffect>
                    <a14:imgEffect>
                      <a14:brightnessContrast brigh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67" r="1667" b="2222"/>
          <a:stretch/>
        </p:blipFill>
        <p:spPr>
          <a:xfrm>
            <a:off x="12357" y="0"/>
            <a:ext cx="9131643" cy="688344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106424" y="694491"/>
            <a:ext cx="7239000" cy="2800767"/>
          </a:xfrm>
          <a:prstGeom prst="rect">
            <a:avLst/>
          </a:prstGeom>
          <a:solidFill>
            <a:schemeClr val="tx1">
              <a:alpha val="39000"/>
            </a:schemeClr>
          </a:solidFill>
        </p:spPr>
        <p:txBody>
          <a:bodyPr wrap="square">
            <a:spAutoFit/>
          </a:bodyPr>
          <a:lstStyle/>
          <a:p>
            <a:r>
              <a:rPr lang="en-US" sz="4400" b="1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Professor Damian Fleming</a:t>
            </a:r>
          </a:p>
          <a:p>
            <a:r>
              <a:rPr lang="en-US" sz="4400" b="1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Department of English</a:t>
            </a:r>
          </a:p>
          <a:p>
            <a:r>
              <a:rPr lang="en-US" sz="4400" b="1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Medieval Studies</a:t>
            </a:r>
          </a:p>
          <a:p>
            <a:r>
              <a:rPr lang="en-US" sz="4400" b="1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Purdue University Fort Wayne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92826F-05BA-4A7E-B84D-8D2D9DBE6645}"/>
              </a:ext>
            </a:extLst>
          </p:cNvPr>
          <p:cNvSpPr/>
          <p:nvPr/>
        </p:nvSpPr>
        <p:spPr>
          <a:xfrm>
            <a:off x="573024" y="3934835"/>
            <a:ext cx="8305800" cy="830997"/>
          </a:xfrm>
          <a:prstGeom prst="rect">
            <a:avLst/>
          </a:prstGeom>
          <a:solidFill>
            <a:schemeClr val="tx1">
              <a:alpha val="3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>
                <a:ln>
                  <a:solidFill>
                    <a:schemeClr val="tx1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</a:rPr>
              <a:t>What does a Medievalist do?</a:t>
            </a:r>
            <a:endParaRPr lang="en-US" sz="3600" b="1">
              <a:ln>
                <a:solidFill>
                  <a:schemeClr val="tx1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20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5DC611-FE12-4491-8958-413959AC3208}"/>
              </a:ext>
            </a:extLst>
          </p:cNvPr>
          <p:cNvSpPr txBox="1"/>
          <p:nvPr/>
        </p:nvSpPr>
        <p:spPr>
          <a:xfrm>
            <a:off x="1524000" y="3810000"/>
            <a:ext cx="609600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ookman Old Style" panose="02050604050505020204" pitchFamily="18" charset="0"/>
              </a:rPr>
              <a:t>Middle Ages</a:t>
            </a:r>
            <a:endParaRPr lang="en-US" sz="4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DBC68C-0222-4384-934D-D7B46BC315AA}"/>
              </a:ext>
            </a:extLst>
          </p:cNvPr>
          <p:cNvSpPr txBox="1"/>
          <p:nvPr/>
        </p:nvSpPr>
        <p:spPr>
          <a:xfrm>
            <a:off x="2200835" y="1524000"/>
            <a:ext cx="5410200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Bookman Old Style" panose="02050604050505020204" pitchFamily="18" charset="0"/>
              </a:rPr>
              <a:t>Medieval</a:t>
            </a:r>
            <a:endParaRPr lang="en-US" sz="4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564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905000"/>
            <a:ext cx="7010400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Medieval Literature</a:t>
            </a:r>
          </a:p>
          <a:p>
            <a:pPr marL="1028700" lvl="1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 English (</a:t>
            </a:r>
            <a:r>
              <a:rPr lang="en-US" sz="28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Beowulf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!)</a:t>
            </a:r>
          </a:p>
          <a:p>
            <a:pPr marL="1028700" lvl="1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Middle English (Chaucer!)</a:t>
            </a:r>
          </a:p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istory of the </a:t>
            </a:r>
            <a:r>
              <a:rPr lang="en-US" sz="28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nglish </a:t>
            </a:r>
            <a:r>
              <a:rPr lang="en-US" sz="28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anguage (HEL)</a:t>
            </a:r>
          </a:p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Latin</a:t>
            </a:r>
          </a:p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Classical Mythology</a:t>
            </a:r>
          </a:p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 Books / Manuscripts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49B66-1335-124B-A1BD-386E074146D6}"/>
              </a:ext>
            </a:extLst>
          </p:cNvPr>
          <p:cNvSpPr txBox="1"/>
          <p:nvPr/>
        </p:nvSpPr>
        <p:spPr>
          <a:xfrm>
            <a:off x="533400" y="304800"/>
            <a:ext cx="3831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Dr. Damian Fleming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980F0-8032-796E-88B5-362AF269B663}"/>
              </a:ext>
            </a:extLst>
          </p:cNvPr>
          <p:cNvSpPr txBox="1"/>
          <p:nvPr/>
        </p:nvSpPr>
        <p:spPr>
          <a:xfrm>
            <a:off x="838200" y="1197114"/>
            <a:ext cx="21412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Teaching:</a:t>
            </a:r>
          </a:p>
        </p:txBody>
      </p:sp>
    </p:spTree>
    <p:extLst>
      <p:ext uri="{BB962C8B-B14F-4D97-AF65-F5344CB8AC3E}">
        <p14:creationId xmlns:p14="http://schemas.microsoft.com/office/powerpoint/2010/main" val="293257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6250A-3523-41DE-94C7-B8BA03EE2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6645B0D-CF6E-4646-9BD3-A772210D04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432" y="25164"/>
            <a:ext cx="6248400" cy="68328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97743C-1017-8938-5CB7-22199A9F87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319337"/>
            <a:ext cx="2219325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2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3C9A9-FE76-B908-7FBF-A118E34FB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4B526D-0634-19CF-3A65-773F5BB14BC4}"/>
              </a:ext>
            </a:extLst>
          </p:cNvPr>
          <p:cNvSpPr txBox="1"/>
          <p:nvPr/>
        </p:nvSpPr>
        <p:spPr>
          <a:xfrm>
            <a:off x="1600200" y="685800"/>
            <a:ext cx="5943600" cy="4104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 Stories</a:t>
            </a:r>
          </a:p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 Languages</a:t>
            </a:r>
          </a:p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6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Old Books</a:t>
            </a:r>
          </a:p>
        </p:txBody>
      </p:sp>
    </p:spTree>
    <p:extLst>
      <p:ext uri="{BB962C8B-B14F-4D97-AF65-F5344CB8AC3E}">
        <p14:creationId xmlns:p14="http://schemas.microsoft.com/office/powerpoint/2010/main" val="3294373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B78B74-A06C-4BD7-B6FE-4A4BD474C08C}"/>
              </a:ext>
            </a:extLst>
          </p:cNvPr>
          <p:cNvSpPr/>
          <p:nvPr/>
        </p:nvSpPr>
        <p:spPr>
          <a:xfrm>
            <a:off x="1066800" y="674400"/>
            <a:ext cx="7239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err="1">
                <a:solidFill>
                  <a:schemeClr val="bg1"/>
                </a:solidFill>
              </a:rPr>
              <a:t>Fæder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ure</a:t>
            </a:r>
            <a:r>
              <a:rPr lang="en-US" sz="3200">
                <a:solidFill>
                  <a:schemeClr val="bg1"/>
                </a:solidFill>
              </a:rPr>
              <a:t> </a:t>
            </a:r>
          </a:p>
          <a:p>
            <a:r>
              <a:rPr lang="en-US" sz="3200" err="1">
                <a:solidFill>
                  <a:schemeClr val="bg1"/>
                </a:solidFill>
              </a:rPr>
              <a:t>þu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þe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eart</a:t>
            </a:r>
            <a:r>
              <a:rPr lang="en-US" sz="3200">
                <a:solidFill>
                  <a:schemeClr val="bg1"/>
                </a:solidFill>
              </a:rPr>
              <a:t> on </a:t>
            </a:r>
            <a:r>
              <a:rPr lang="en-US" sz="3200" err="1">
                <a:solidFill>
                  <a:schemeClr val="bg1"/>
                </a:solidFill>
              </a:rPr>
              <a:t>heofonum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 err="1">
                <a:solidFill>
                  <a:schemeClr val="bg1"/>
                </a:solidFill>
              </a:rPr>
              <a:t>si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þin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nama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gehalgod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 err="1">
                <a:solidFill>
                  <a:schemeClr val="bg1"/>
                </a:solidFill>
              </a:rPr>
              <a:t>tobecume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þin</a:t>
            </a:r>
            <a:r>
              <a:rPr lang="en-US" sz="3200">
                <a:solidFill>
                  <a:schemeClr val="bg1"/>
                </a:solidFill>
              </a:rPr>
              <a:t> rice</a:t>
            </a:r>
          </a:p>
          <a:p>
            <a:r>
              <a:rPr lang="en-US" sz="3200" err="1">
                <a:solidFill>
                  <a:schemeClr val="bg1"/>
                </a:solidFill>
              </a:rPr>
              <a:t>gewurþe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þin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willa</a:t>
            </a:r>
            <a:r>
              <a:rPr lang="en-US" sz="3200">
                <a:solidFill>
                  <a:schemeClr val="bg1"/>
                </a:solidFill>
              </a:rPr>
              <a:t> on </a:t>
            </a:r>
            <a:r>
              <a:rPr lang="en-US" sz="3200" err="1">
                <a:solidFill>
                  <a:schemeClr val="bg1"/>
                </a:solidFill>
              </a:rPr>
              <a:t>eorðan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 err="1">
                <a:solidFill>
                  <a:schemeClr val="bg1"/>
                </a:solidFill>
              </a:rPr>
              <a:t>swa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swa</a:t>
            </a:r>
            <a:r>
              <a:rPr lang="en-US" sz="3200">
                <a:solidFill>
                  <a:schemeClr val="bg1"/>
                </a:solidFill>
              </a:rPr>
              <a:t> on </a:t>
            </a:r>
            <a:r>
              <a:rPr lang="en-US" sz="3200" err="1">
                <a:solidFill>
                  <a:schemeClr val="bg1"/>
                </a:solidFill>
              </a:rPr>
              <a:t>heofonum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 err="1">
                <a:solidFill>
                  <a:schemeClr val="bg1"/>
                </a:solidFill>
              </a:rPr>
              <a:t>urne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gedæghwamlican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hlaf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syle</a:t>
            </a:r>
            <a:r>
              <a:rPr lang="en-US" sz="3200">
                <a:solidFill>
                  <a:schemeClr val="bg1"/>
                </a:solidFill>
              </a:rPr>
              <a:t> us to </a:t>
            </a:r>
            <a:r>
              <a:rPr lang="en-US" sz="3200" err="1">
                <a:solidFill>
                  <a:schemeClr val="bg1"/>
                </a:solidFill>
              </a:rPr>
              <a:t>dæg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>
                <a:solidFill>
                  <a:schemeClr val="bg1"/>
                </a:solidFill>
              </a:rPr>
              <a:t>and </a:t>
            </a:r>
            <a:r>
              <a:rPr lang="en-US" sz="3200" err="1">
                <a:solidFill>
                  <a:schemeClr val="bg1"/>
                </a:solidFill>
              </a:rPr>
              <a:t>forgyf</a:t>
            </a:r>
            <a:r>
              <a:rPr lang="en-US" sz="3200">
                <a:solidFill>
                  <a:schemeClr val="bg1"/>
                </a:solidFill>
              </a:rPr>
              <a:t> us </a:t>
            </a:r>
            <a:r>
              <a:rPr lang="en-US" sz="3200" err="1">
                <a:solidFill>
                  <a:schemeClr val="bg1"/>
                </a:solidFill>
              </a:rPr>
              <a:t>ure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gyltas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 err="1">
                <a:solidFill>
                  <a:schemeClr val="bg1"/>
                </a:solidFill>
              </a:rPr>
              <a:t>swa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swa</a:t>
            </a:r>
            <a:r>
              <a:rPr lang="en-US" sz="3200">
                <a:solidFill>
                  <a:schemeClr val="bg1"/>
                </a:solidFill>
              </a:rPr>
              <a:t> we </a:t>
            </a:r>
            <a:r>
              <a:rPr lang="en-US" sz="3200" err="1">
                <a:solidFill>
                  <a:schemeClr val="bg1"/>
                </a:solidFill>
              </a:rPr>
              <a:t>forgyfað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urum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gyltendum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>
                <a:solidFill>
                  <a:schemeClr val="bg1"/>
                </a:solidFill>
              </a:rPr>
              <a:t>and ne </a:t>
            </a:r>
            <a:r>
              <a:rPr lang="en-US" sz="3200" err="1">
                <a:solidFill>
                  <a:schemeClr val="bg1"/>
                </a:solidFill>
              </a:rPr>
              <a:t>gelæd</a:t>
            </a:r>
            <a:r>
              <a:rPr lang="en-US" sz="3200">
                <a:solidFill>
                  <a:schemeClr val="bg1"/>
                </a:solidFill>
              </a:rPr>
              <a:t> </a:t>
            </a:r>
            <a:r>
              <a:rPr lang="en-US" sz="3200" err="1">
                <a:solidFill>
                  <a:schemeClr val="bg1"/>
                </a:solidFill>
              </a:rPr>
              <a:t>þu</a:t>
            </a:r>
            <a:r>
              <a:rPr lang="en-US" sz="3200">
                <a:solidFill>
                  <a:schemeClr val="bg1"/>
                </a:solidFill>
              </a:rPr>
              <a:t> us on </a:t>
            </a:r>
            <a:r>
              <a:rPr lang="en-US" sz="3200" err="1">
                <a:solidFill>
                  <a:schemeClr val="bg1"/>
                </a:solidFill>
              </a:rPr>
              <a:t>costnunge</a:t>
            </a:r>
            <a:endParaRPr lang="en-US" sz="3200">
              <a:solidFill>
                <a:schemeClr val="bg1"/>
              </a:solidFill>
            </a:endParaRPr>
          </a:p>
          <a:p>
            <a:r>
              <a:rPr lang="en-US" sz="3200">
                <a:solidFill>
                  <a:schemeClr val="bg1"/>
                </a:solidFill>
              </a:rPr>
              <a:t>ac </a:t>
            </a:r>
            <a:r>
              <a:rPr lang="en-US" sz="3200" err="1">
                <a:solidFill>
                  <a:schemeClr val="bg1"/>
                </a:solidFill>
              </a:rPr>
              <a:t>alys</a:t>
            </a:r>
            <a:r>
              <a:rPr lang="en-US" sz="3200">
                <a:solidFill>
                  <a:schemeClr val="bg1"/>
                </a:solidFill>
              </a:rPr>
              <a:t> us of </a:t>
            </a:r>
            <a:r>
              <a:rPr lang="en-US" sz="3200" err="1">
                <a:solidFill>
                  <a:schemeClr val="bg1"/>
                </a:solidFill>
              </a:rPr>
              <a:t>yfele</a:t>
            </a:r>
            <a:r>
              <a:rPr lang="en-US" sz="320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8B03F-C5CF-49FC-97D8-87B3B1286D61}"/>
              </a:ext>
            </a:extLst>
          </p:cNvPr>
          <p:cNvSpPr txBox="1"/>
          <p:nvPr/>
        </p:nvSpPr>
        <p:spPr>
          <a:xfrm>
            <a:off x="4953000" y="228600"/>
            <a:ext cx="3733800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bg1"/>
                </a:solidFill>
              </a:rPr>
              <a:t>Old English c. 1000</a:t>
            </a:r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535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20D986-641B-42A3-A46A-993ADC10F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1" b="37467"/>
          <a:stretch/>
        </p:blipFill>
        <p:spPr bwMode="auto">
          <a:xfrm>
            <a:off x="27512" y="240792"/>
            <a:ext cx="9088976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C6F037-132E-4E0E-9254-43094F27AEF7}"/>
              </a:ext>
            </a:extLst>
          </p:cNvPr>
          <p:cNvSpPr txBox="1"/>
          <p:nvPr/>
        </p:nvSpPr>
        <p:spPr>
          <a:xfrm>
            <a:off x="7156624" y="381000"/>
            <a:ext cx="1981200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Beowulf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49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762000"/>
            <a:ext cx="3717924" cy="196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3048000"/>
            <a:ext cx="54483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chemeClr val="accent6">
                    <a:lumMod val="20000"/>
                    <a:lumOff val="80000"/>
                  </a:schemeClr>
                </a:solidFill>
              </a:rPr>
              <a:t>Manuscript/Book</a:t>
            </a:r>
          </a:p>
          <a:p>
            <a:r>
              <a:rPr lang="en-US" sz="3600">
                <a:solidFill>
                  <a:schemeClr val="accent6">
                    <a:lumMod val="20000"/>
                    <a:lumOff val="80000"/>
                  </a:schemeClr>
                </a:solidFill>
              </a:rPr>
              <a:t> (codex):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Parchment (animal skin)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Writing on two sides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Built-in protection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VERY durable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Random access</a:t>
            </a:r>
          </a:p>
          <a:p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609600"/>
            <a:ext cx="41910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chemeClr val="accent6">
                    <a:lumMod val="20000"/>
                    <a:lumOff val="80000"/>
                  </a:schemeClr>
                </a:solidFill>
              </a:rPr>
              <a:t>Scroll: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Papyrus (plant matter)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Fragile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Lacks random access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accent6">
                    <a:lumMod val="20000"/>
                    <a:lumOff val="80000"/>
                  </a:schemeClr>
                </a:solidFill>
              </a:rPr>
              <a:t>Written on one side</a:t>
            </a:r>
          </a:p>
          <a:p>
            <a:endParaRPr 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199" y="3200399"/>
            <a:ext cx="4433967" cy="332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903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59C36-685C-EF28-D6F7-B8A0271DB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owulf_Manuscript.jpg">
            <a:extLst>
              <a:ext uri="{FF2B5EF4-FFF2-40B4-BE49-F238E27FC236}">
                <a16:creationId xmlns:a16="http://schemas.microsoft.com/office/drawing/2014/main" id="{46450A91-622F-01CA-98BB-B379A9F9EF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0" t="7413" r="5027" b="7708"/>
          <a:stretch/>
        </p:blipFill>
        <p:spPr>
          <a:xfrm>
            <a:off x="2859407" y="3048000"/>
            <a:ext cx="6284593" cy="381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84BE29-6703-8FD1-6BC2-A1F88369D467}"/>
              </a:ext>
            </a:extLst>
          </p:cNvPr>
          <p:cNvSpPr txBox="1"/>
          <p:nvPr/>
        </p:nvSpPr>
        <p:spPr>
          <a:xfrm>
            <a:off x="381000" y="457200"/>
            <a:ext cx="6727739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</a:rPr>
              <a:t>Other Texts in the </a:t>
            </a:r>
            <a:r>
              <a:rPr lang="en-US" sz="3200" i="1">
                <a:solidFill>
                  <a:schemeClr val="bg1"/>
                </a:solidFill>
              </a:rPr>
              <a:t>Beowulf</a:t>
            </a:r>
            <a:r>
              <a:rPr lang="en-US" sz="3200">
                <a:solidFill>
                  <a:schemeClr val="bg1"/>
                </a:solidFill>
              </a:rPr>
              <a:t>-Manuscript:</a:t>
            </a:r>
          </a:p>
          <a:p>
            <a:endParaRPr lang="en-US" sz="3200">
              <a:solidFill>
                <a:schemeClr val="bg1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>
                <a:solidFill>
                  <a:schemeClr val="bg1"/>
                </a:solidFill>
              </a:rPr>
              <a:t>A Life of St. Christopher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i="1">
                <a:solidFill>
                  <a:schemeClr val="bg1"/>
                </a:solidFill>
              </a:rPr>
              <a:t>The Wonders of the East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i="1">
                <a:solidFill>
                  <a:schemeClr val="bg1"/>
                </a:solidFill>
              </a:rPr>
              <a:t>The Letter of Alexander to Aristotle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i="1">
                <a:solidFill>
                  <a:schemeClr val="bg1"/>
                </a:solidFill>
              </a:rPr>
              <a:t>Beowulf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3200" i="1">
                <a:solidFill>
                  <a:schemeClr val="bg1"/>
                </a:solidFill>
              </a:rPr>
              <a:t>Judith</a:t>
            </a:r>
            <a:endParaRPr lang="en-US" sz="3200">
              <a:solidFill>
                <a:schemeClr val="bg1"/>
              </a:solidFill>
            </a:endParaRPr>
          </a:p>
          <a:p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022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1D1BB-3ACB-22C5-7194-0BDE0B5C2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0-05 at 7.59.56 PM.png">
            <a:extLst>
              <a:ext uri="{FF2B5EF4-FFF2-40B4-BE49-F238E27FC236}">
                <a16:creationId xmlns:a16="http://schemas.microsoft.com/office/drawing/2014/main" id="{065B4C35-D097-62CB-237D-319014A6B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762000"/>
            <a:ext cx="9144000" cy="56958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481F40-DE11-6031-5D55-0A64BD2A58B3}"/>
              </a:ext>
            </a:extLst>
          </p:cNvPr>
          <p:cNvSpPr txBox="1"/>
          <p:nvPr/>
        </p:nvSpPr>
        <p:spPr>
          <a:xfrm>
            <a:off x="228600" y="152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Lindisfarne</a:t>
            </a:r>
            <a:r>
              <a:rPr lang="en-US" sz="3600">
                <a:solidFill>
                  <a:schemeClr val="accent6">
                    <a:lumMod val="20000"/>
                    <a:lumOff val="80000"/>
                  </a:schemeClr>
                </a:solidFill>
              </a:rPr>
              <a:t> Gospels (c. 700 AD)</a:t>
            </a:r>
          </a:p>
        </p:txBody>
      </p:sp>
    </p:spTree>
    <p:extLst>
      <p:ext uri="{BB962C8B-B14F-4D97-AF65-F5344CB8AC3E}">
        <p14:creationId xmlns:p14="http://schemas.microsoft.com/office/powerpoint/2010/main" val="1136729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A93DD-617F-DDE4-FDB8-D54EC0A7A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B1D188-69FD-67B1-E281-D38905EA4F1A}"/>
              </a:ext>
            </a:extLst>
          </p:cNvPr>
          <p:cNvSpPr txBox="1"/>
          <p:nvPr/>
        </p:nvSpPr>
        <p:spPr>
          <a:xfrm>
            <a:off x="228600" y="1524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Lindisfarne</a:t>
            </a:r>
            <a:r>
              <a:rPr lang="en-US" sz="3600">
                <a:solidFill>
                  <a:schemeClr val="accent6">
                    <a:lumMod val="20000"/>
                    <a:lumOff val="80000"/>
                  </a:schemeClr>
                </a:solidFill>
              </a:rPr>
              <a:t> Gospels (c. 700 AD)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DCC906-0D43-4A17-BF3B-2350119EA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98731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641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2"/>
            <a:extLst>
              <a:ext uri="{FF2B5EF4-FFF2-40B4-BE49-F238E27FC236}">
                <a16:creationId xmlns:a16="http://schemas.microsoft.com/office/drawing/2014/main" id="{5E795810-D7E0-A357-21F3-BE5B3B0FF2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5" y="609600"/>
            <a:ext cx="909726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00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B3880D-97EA-478D-AB93-3CCA4FC19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732245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AE3630-3104-42E9-80E7-AA3BFB9A8170}"/>
              </a:ext>
            </a:extLst>
          </p:cNvPr>
          <p:cNvSpPr txBox="1"/>
          <p:nvPr/>
        </p:nvSpPr>
        <p:spPr>
          <a:xfrm>
            <a:off x="457200" y="1143000"/>
            <a:ext cx="3200400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Paleography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B3B598-3AB5-E01A-7EC1-1837DC002460}"/>
              </a:ext>
            </a:extLst>
          </p:cNvPr>
          <p:cNvSpPr txBox="1"/>
          <p:nvPr/>
        </p:nvSpPr>
        <p:spPr>
          <a:xfrm>
            <a:off x="457200" y="2134386"/>
            <a:ext cx="3200400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old-writing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52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4C5E3C2-5E62-42B4-82CB-77B71A802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323" y="0"/>
            <a:ext cx="6057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22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2EE7A33-B93C-434E-BF93-795528E165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756"/>
          <a:stretch/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19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</TotalTime>
  <Words>200</Words>
  <Application>Microsoft Office PowerPoint</Application>
  <PresentationFormat>On-screen Show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Bookman Old Style</vt:lpstr>
      <vt:lpstr>Calibri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Indiana University-Purdue University Fort Wayne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Damian J Fleming</dc:creator>
  <cp:lastModifiedBy>Damian Fleming</cp:lastModifiedBy>
  <cp:revision>3</cp:revision>
  <cp:lastPrinted>2026-09-10T21:30:26Z</cp:lastPrinted>
  <dcterms:created xsi:type="dcterms:W3CDTF">2012-10-29T14:50:39Z</dcterms:created>
  <dcterms:modified xsi:type="dcterms:W3CDTF">2026-09-11T00:36:00Z</dcterms:modified>
</cp:coreProperties>
</file>