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93" r:id="rId2"/>
    <p:sldId id="936" r:id="rId3"/>
    <p:sldId id="855" r:id="rId4"/>
    <p:sldId id="941" r:id="rId5"/>
    <p:sldId id="935" r:id="rId6"/>
    <p:sldId id="956" r:id="rId7"/>
    <p:sldId id="958" r:id="rId8"/>
    <p:sldId id="959" r:id="rId9"/>
    <p:sldId id="944" r:id="rId10"/>
    <p:sldId id="938" r:id="rId11"/>
    <p:sldId id="937" r:id="rId12"/>
    <p:sldId id="286" r:id="rId13"/>
    <p:sldId id="948" r:id="rId14"/>
    <p:sldId id="950" r:id="rId15"/>
    <p:sldId id="951" r:id="rId16"/>
    <p:sldId id="952" r:id="rId17"/>
    <p:sldId id="940" r:id="rId18"/>
    <p:sldId id="942" r:id="rId19"/>
    <p:sldId id="94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0A61CB-2B70-4A5E-9AE4-839912EA62AC}" v="3" dt="2026-06-11T19:47:18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2F3FB-853A-4A53-B949-ABC828868833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5B090-DAEB-40C9-97D3-1EE5B1022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9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8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5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0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9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4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A932B-192F-4A61-9100-21A88B22644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iif.bl.uk/uv/#?manifest=https://bl.digirati.io/manifests/ark:/81055/man_10000006.0x000001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saturation sat="71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667" b="2222"/>
          <a:stretch/>
        </p:blipFill>
        <p:spPr>
          <a:xfrm>
            <a:off x="12357" y="0"/>
            <a:ext cx="9131643" cy="68834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6424" y="694491"/>
            <a:ext cx="7239000" cy="2800767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Professor Damian Fleming</a:t>
            </a:r>
          </a:p>
          <a:p>
            <a:r>
              <a:rPr lang="en-US" sz="44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Department of English</a:t>
            </a:r>
          </a:p>
          <a:p>
            <a:r>
              <a:rPr lang="en-US" sz="44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Medieval Studies</a:t>
            </a:r>
          </a:p>
          <a:p>
            <a:r>
              <a:rPr lang="en-US" sz="44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Purdue University Fort Wayne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92826F-05BA-4A7E-B84D-8D2D9DBE6645}"/>
              </a:ext>
            </a:extLst>
          </p:cNvPr>
          <p:cNvSpPr/>
          <p:nvPr/>
        </p:nvSpPr>
        <p:spPr>
          <a:xfrm>
            <a:off x="573024" y="3934835"/>
            <a:ext cx="8305800" cy="830997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What does a Medievalist do?</a:t>
            </a:r>
            <a:endParaRPr lang="en-US" sz="3600" b="1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0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B78B74-A06C-4BD7-B6FE-4A4BD474C08C}"/>
              </a:ext>
            </a:extLst>
          </p:cNvPr>
          <p:cNvSpPr/>
          <p:nvPr/>
        </p:nvSpPr>
        <p:spPr>
          <a:xfrm>
            <a:off x="1066800" y="674400"/>
            <a:ext cx="7239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err="1">
                <a:solidFill>
                  <a:schemeClr val="bg1"/>
                </a:solidFill>
              </a:rPr>
              <a:t>Fæder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ure</a:t>
            </a:r>
            <a:r>
              <a:rPr lang="en-US" sz="3200">
                <a:solidFill>
                  <a:schemeClr val="bg1"/>
                </a:solidFill>
              </a:rPr>
              <a:t> </a:t>
            </a:r>
          </a:p>
          <a:p>
            <a:r>
              <a:rPr lang="en-US" sz="3200" err="1">
                <a:solidFill>
                  <a:schemeClr val="bg1"/>
                </a:solidFill>
              </a:rPr>
              <a:t>þu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þe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eart</a:t>
            </a:r>
            <a:r>
              <a:rPr lang="en-US" sz="3200">
                <a:solidFill>
                  <a:schemeClr val="bg1"/>
                </a:solidFill>
              </a:rPr>
              <a:t> on </a:t>
            </a:r>
            <a:r>
              <a:rPr lang="en-US" sz="3200" err="1">
                <a:solidFill>
                  <a:schemeClr val="bg1"/>
                </a:solidFill>
              </a:rPr>
              <a:t>heofonum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 err="1">
                <a:solidFill>
                  <a:schemeClr val="bg1"/>
                </a:solidFill>
              </a:rPr>
              <a:t>si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þin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nama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gehalgod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 err="1">
                <a:solidFill>
                  <a:schemeClr val="bg1"/>
                </a:solidFill>
              </a:rPr>
              <a:t>tobecume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þin</a:t>
            </a:r>
            <a:r>
              <a:rPr lang="en-US" sz="3200">
                <a:solidFill>
                  <a:schemeClr val="bg1"/>
                </a:solidFill>
              </a:rPr>
              <a:t> rice</a:t>
            </a:r>
          </a:p>
          <a:p>
            <a:r>
              <a:rPr lang="en-US" sz="3200" err="1">
                <a:solidFill>
                  <a:schemeClr val="bg1"/>
                </a:solidFill>
              </a:rPr>
              <a:t>gewurþe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þin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willa</a:t>
            </a:r>
            <a:r>
              <a:rPr lang="en-US" sz="3200">
                <a:solidFill>
                  <a:schemeClr val="bg1"/>
                </a:solidFill>
              </a:rPr>
              <a:t> on </a:t>
            </a:r>
            <a:r>
              <a:rPr lang="en-US" sz="3200" err="1">
                <a:solidFill>
                  <a:schemeClr val="bg1"/>
                </a:solidFill>
              </a:rPr>
              <a:t>eorðan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 err="1">
                <a:solidFill>
                  <a:schemeClr val="bg1"/>
                </a:solidFill>
              </a:rPr>
              <a:t>swa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swa</a:t>
            </a:r>
            <a:r>
              <a:rPr lang="en-US" sz="3200">
                <a:solidFill>
                  <a:schemeClr val="bg1"/>
                </a:solidFill>
              </a:rPr>
              <a:t> on </a:t>
            </a:r>
            <a:r>
              <a:rPr lang="en-US" sz="3200" err="1">
                <a:solidFill>
                  <a:schemeClr val="bg1"/>
                </a:solidFill>
              </a:rPr>
              <a:t>heofonum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 err="1">
                <a:solidFill>
                  <a:schemeClr val="bg1"/>
                </a:solidFill>
              </a:rPr>
              <a:t>urne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gedæghwamlican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hlaf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syle</a:t>
            </a:r>
            <a:r>
              <a:rPr lang="en-US" sz="3200">
                <a:solidFill>
                  <a:schemeClr val="bg1"/>
                </a:solidFill>
              </a:rPr>
              <a:t> us to </a:t>
            </a:r>
            <a:r>
              <a:rPr lang="en-US" sz="3200" err="1">
                <a:solidFill>
                  <a:schemeClr val="bg1"/>
                </a:solidFill>
              </a:rPr>
              <a:t>dæg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and </a:t>
            </a:r>
            <a:r>
              <a:rPr lang="en-US" sz="3200" err="1">
                <a:solidFill>
                  <a:schemeClr val="bg1"/>
                </a:solidFill>
              </a:rPr>
              <a:t>forgyf</a:t>
            </a:r>
            <a:r>
              <a:rPr lang="en-US" sz="3200">
                <a:solidFill>
                  <a:schemeClr val="bg1"/>
                </a:solidFill>
              </a:rPr>
              <a:t> us </a:t>
            </a:r>
            <a:r>
              <a:rPr lang="en-US" sz="3200" err="1">
                <a:solidFill>
                  <a:schemeClr val="bg1"/>
                </a:solidFill>
              </a:rPr>
              <a:t>ure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gyltas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 err="1">
                <a:solidFill>
                  <a:schemeClr val="bg1"/>
                </a:solidFill>
              </a:rPr>
              <a:t>swa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swa</a:t>
            </a:r>
            <a:r>
              <a:rPr lang="en-US" sz="3200">
                <a:solidFill>
                  <a:schemeClr val="bg1"/>
                </a:solidFill>
              </a:rPr>
              <a:t> we </a:t>
            </a:r>
            <a:r>
              <a:rPr lang="en-US" sz="3200" err="1">
                <a:solidFill>
                  <a:schemeClr val="bg1"/>
                </a:solidFill>
              </a:rPr>
              <a:t>forgyfað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urum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gyltendum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and ne </a:t>
            </a:r>
            <a:r>
              <a:rPr lang="en-US" sz="3200" err="1">
                <a:solidFill>
                  <a:schemeClr val="bg1"/>
                </a:solidFill>
              </a:rPr>
              <a:t>gelæd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þu</a:t>
            </a:r>
            <a:r>
              <a:rPr lang="en-US" sz="3200">
                <a:solidFill>
                  <a:schemeClr val="bg1"/>
                </a:solidFill>
              </a:rPr>
              <a:t> us on </a:t>
            </a:r>
            <a:r>
              <a:rPr lang="en-US" sz="3200" err="1">
                <a:solidFill>
                  <a:schemeClr val="bg1"/>
                </a:solidFill>
              </a:rPr>
              <a:t>costnunge</a:t>
            </a:r>
            <a:endParaRPr lang="en-US" sz="320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ac </a:t>
            </a:r>
            <a:r>
              <a:rPr lang="en-US" sz="3200" err="1">
                <a:solidFill>
                  <a:schemeClr val="bg1"/>
                </a:solidFill>
              </a:rPr>
              <a:t>alys</a:t>
            </a:r>
            <a:r>
              <a:rPr lang="en-US" sz="3200">
                <a:solidFill>
                  <a:schemeClr val="bg1"/>
                </a:solidFill>
              </a:rPr>
              <a:t> us of </a:t>
            </a:r>
            <a:r>
              <a:rPr lang="en-US" sz="3200" err="1">
                <a:solidFill>
                  <a:schemeClr val="bg1"/>
                </a:solidFill>
              </a:rPr>
              <a:t>yfele</a:t>
            </a:r>
            <a:r>
              <a:rPr lang="en-US" sz="32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8B03F-C5CF-49FC-97D8-87B3B1286D61}"/>
              </a:ext>
            </a:extLst>
          </p:cNvPr>
          <p:cNvSpPr txBox="1"/>
          <p:nvPr/>
        </p:nvSpPr>
        <p:spPr>
          <a:xfrm>
            <a:off x="4953000" y="228600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Old English c. 1000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3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0D986-641B-42A3-A46A-993ADC10F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37467"/>
          <a:stretch/>
        </p:blipFill>
        <p:spPr bwMode="auto">
          <a:xfrm>
            <a:off x="27512" y="240792"/>
            <a:ext cx="908897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6F037-132E-4E0E-9254-43094F27AEF7}"/>
              </a:ext>
            </a:extLst>
          </p:cNvPr>
          <p:cNvSpPr txBox="1"/>
          <p:nvPr/>
        </p:nvSpPr>
        <p:spPr>
          <a:xfrm>
            <a:off x="7156624" y="381000"/>
            <a:ext cx="19812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Beowulf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4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3717924" cy="196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0"/>
            <a:ext cx="54483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20000"/>
                    <a:lumOff val="80000"/>
                  </a:schemeClr>
                </a:solidFill>
              </a:rPr>
              <a:t>Manuscript/Book</a:t>
            </a:r>
          </a:p>
          <a:p>
            <a:r>
              <a:rPr lang="en-US" sz="3600">
                <a:solidFill>
                  <a:schemeClr val="accent6">
                    <a:lumMod val="20000"/>
                    <a:lumOff val="80000"/>
                  </a:schemeClr>
                </a:solidFill>
              </a:rPr>
              <a:t> (codex):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Parchment (animal skin)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Writing on two sides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Built-in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VERY 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Random access</a:t>
            </a:r>
          </a:p>
          <a:p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4191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20000"/>
                    <a:lumOff val="80000"/>
                  </a:schemeClr>
                </a:solidFill>
              </a:rPr>
              <a:t>Scroll: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Papyrus (plant matter)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Fragile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Lacks random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Written on one side</a:t>
            </a:r>
          </a:p>
          <a:p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200399"/>
            <a:ext cx="4433967" cy="33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9C36-685C-EF28-D6F7-B8A0271DB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owulf_Manuscript.jpg">
            <a:extLst>
              <a:ext uri="{FF2B5EF4-FFF2-40B4-BE49-F238E27FC236}">
                <a16:creationId xmlns:a16="http://schemas.microsoft.com/office/drawing/2014/main" id="{46450A91-622F-01CA-98BB-B379A9F9E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7413" r="5027" b="7708"/>
          <a:stretch/>
        </p:blipFill>
        <p:spPr>
          <a:xfrm>
            <a:off x="2859407" y="3048000"/>
            <a:ext cx="6284593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4BE29-6703-8FD1-6BC2-A1F88369D467}"/>
              </a:ext>
            </a:extLst>
          </p:cNvPr>
          <p:cNvSpPr txBox="1"/>
          <p:nvPr/>
        </p:nvSpPr>
        <p:spPr>
          <a:xfrm>
            <a:off x="381000" y="457200"/>
            <a:ext cx="672773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Other Texts in the </a:t>
            </a:r>
            <a:r>
              <a:rPr lang="en-US" sz="3200" i="1">
                <a:solidFill>
                  <a:schemeClr val="bg1"/>
                </a:solidFill>
              </a:rPr>
              <a:t>Beowulf</a:t>
            </a:r>
            <a:r>
              <a:rPr lang="en-US" sz="3200">
                <a:solidFill>
                  <a:schemeClr val="bg1"/>
                </a:solidFill>
              </a:rPr>
              <a:t>-Manuscript:</a:t>
            </a:r>
          </a:p>
          <a:p>
            <a:endParaRPr lang="en-US" sz="320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A Life of St. Christopher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i="1">
                <a:solidFill>
                  <a:schemeClr val="bg1"/>
                </a:solidFill>
              </a:rPr>
              <a:t>The Wonders of the East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i="1">
                <a:solidFill>
                  <a:schemeClr val="bg1"/>
                </a:solidFill>
              </a:rPr>
              <a:t>The Letter of Alexander to Aristotle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i="1">
                <a:solidFill>
                  <a:schemeClr val="bg1"/>
                </a:solidFill>
              </a:rPr>
              <a:t>Beowulf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i="1">
                <a:solidFill>
                  <a:schemeClr val="bg1"/>
                </a:solidFill>
              </a:rPr>
              <a:t>Judith</a:t>
            </a:r>
            <a:endParaRPr lang="en-US" sz="32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2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1D1BB-3ACB-22C5-7194-0BDE0B5C2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5 at 7.59.56 PM.png">
            <a:extLst>
              <a:ext uri="{FF2B5EF4-FFF2-40B4-BE49-F238E27FC236}">
                <a16:creationId xmlns:a16="http://schemas.microsoft.com/office/drawing/2014/main" id="{065B4C35-D097-62CB-237D-319014A6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62000"/>
            <a:ext cx="9144000" cy="5695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81F40-DE11-6031-5D55-0A64BD2A58B3}"/>
              </a:ext>
            </a:extLst>
          </p:cNvPr>
          <p:cNvSpPr txBox="1"/>
          <p:nvPr/>
        </p:nvSpPr>
        <p:spPr>
          <a:xfrm>
            <a:off x="228600" y="152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Lindisfarne</a:t>
            </a:r>
            <a:r>
              <a:rPr lang="en-US" sz="3600">
                <a:solidFill>
                  <a:schemeClr val="accent6">
                    <a:lumMod val="20000"/>
                    <a:lumOff val="80000"/>
                  </a:schemeClr>
                </a:solidFill>
              </a:rPr>
              <a:t> Gospels (c. 700 AD)</a:t>
            </a:r>
          </a:p>
        </p:txBody>
      </p:sp>
    </p:spTree>
    <p:extLst>
      <p:ext uri="{BB962C8B-B14F-4D97-AF65-F5344CB8AC3E}">
        <p14:creationId xmlns:p14="http://schemas.microsoft.com/office/powerpoint/2010/main" val="113672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93DD-617F-DDE4-FDB8-D54EC0A7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B1D188-69FD-67B1-E281-D38905EA4F1A}"/>
              </a:ext>
            </a:extLst>
          </p:cNvPr>
          <p:cNvSpPr txBox="1"/>
          <p:nvPr/>
        </p:nvSpPr>
        <p:spPr>
          <a:xfrm>
            <a:off x="228600" y="152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Lindisfarne</a:t>
            </a:r>
            <a:r>
              <a:rPr lang="en-US" sz="3600">
                <a:solidFill>
                  <a:schemeClr val="accent6">
                    <a:lumMod val="20000"/>
                    <a:lumOff val="80000"/>
                  </a:schemeClr>
                </a:solidFill>
              </a:rPr>
              <a:t> Gospels (c. 700 AD)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CC906-0D43-4A17-BF3B-2350119E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8731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5E795810-D7E0-A357-21F3-BE5B3B0F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" y="609600"/>
            <a:ext cx="90972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0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3880D-97EA-478D-AB93-3CCA4FC1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7322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E3630-3104-42E9-80E7-AA3BFB9A8170}"/>
              </a:ext>
            </a:extLst>
          </p:cNvPr>
          <p:cNvSpPr txBox="1"/>
          <p:nvPr/>
        </p:nvSpPr>
        <p:spPr>
          <a:xfrm>
            <a:off x="457200" y="1143000"/>
            <a:ext cx="3200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Paleography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3B598-3AB5-E01A-7EC1-1837DC002460}"/>
              </a:ext>
            </a:extLst>
          </p:cNvPr>
          <p:cNvSpPr txBox="1"/>
          <p:nvPr/>
        </p:nvSpPr>
        <p:spPr>
          <a:xfrm>
            <a:off x="457200" y="2134386"/>
            <a:ext cx="3200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old-writing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2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5E3C2-5E62-42B4-82CB-77B71A80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23" y="0"/>
            <a:ext cx="6057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E7A33-B93C-434E-BF93-795528E1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75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DC611-FE12-4491-8958-413959AC3208}"/>
              </a:ext>
            </a:extLst>
          </p:cNvPr>
          <p:cNvSpPr txBox="1"/>
          <p:nvPr/>
        </p:nvSpPr>
        <p:spPr>
          <a:xfrm>
            <a:off x="1524000" y="3810000"/>
            <a:ext cx="6096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Middle Ages</a:t>
            </a: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BC68C-0222-4384-934D-D7B46BC315AA}"/>
              </a:ext>
            </a:extLst>
          </p:cNvPr>
          <p:cNvSpPr txBox="1"/>
          <p:nvPr/>
        </p:nvSpPr>
        <p:spPr>
          <a:xfrm>
            <a:off x="2200835" y="1524000"/>
            <a:ext cx="54102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Medieval</a:t>
            </a: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6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905000"/>
            <a:ext cx="70104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Medieval Literature</a:t>
            </a:r>
          </a:p>
          <a:p>
            <a:pPr marL="102870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English (</a:t>
            </a:r>
            <a:r>
              <a:rPr lang="en-US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Beowulf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!)</a:t>
            </a:r>
          </a:p>
          <a:p>
            <a:pPr marL="102870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English (Chaucer!)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istory of the </a:t>
            </a:r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nglish </a:t>
            </a:r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anguage (HEL)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Mythology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Books / Manuscripts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49B66-1335-124B-A1BD-386E074146D6}"/>
              </a:ext>
            </a:extLst>
          </p:cNvPr>
          <p:cNvSpPr txBox="1"/>
          <p:nvPr/>
        </p:nvSpPr>
        <p:spPr>
          <a:xfrm>
            <a:off x="533400" y="304800"/>
            <a:ext cx="3831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Dr. Damian Fleming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980F0-8032-796E-88B5-362AF269B663}"/>
              </a:ext>
            </a:extLst>
          </p:cNvPr>
          <p:cNvSpPr txBox="1"/>
          <p:nvPr/>
        </p:nvSpPr>
        <p:spPr>
          <a:xfrm>
            <a:off x="838200" y="1197114"/>
            <a:ext cx="2141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Teaching:</a:t>
            </a:r>
          </a:p>
        </p:txBody>
      </p:sp>
    </p:spTree>
    <p:extLst>
      <p:ext uri="{BB962C8B-B14F-4D97-AF65-F5344CB8AC3E}">
        <p14:creationId xmlns:p14="http://schemas.microsoft.com/office/powerpoint/2010/main" val="29325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6250A-3523-41DE-94C7-B8BA03EE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645B0D-CF6E-4646-9BD3-A772210D0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32" y="25164"/>
            <a:ext cx="6248400" cy="6832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743C-1017-8938-5CB7-22199A9F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19337"/>
            <a:ext cx="22193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2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D7E15-B5A3-429C-9422-A7853C5E0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2"/>
          <a:stretch/>
        </p:blipFill>
        <p:spPr>
          <a:xfrm>
            <a:off x="101977" y="762000"/>
            <a:ext cx="8940046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23A7-BBB5-4033-98DE-2DA66892B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37467"/>
          <a:stretch/>
        </p:blipFill>
        <p:spPr bwMode="auto">
          <a:xfrm>
            <a:off x="685800" y="2716296"/>
            <a:ext cx="5562600" cy="40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5EA83-F9E6-4374-8DCB-1A14E5774A2D}"/>
              </a:ext>
            </a:extLst>
          </p:cNvPr>
          <p:cNvSpPr txBox="1"/>
          <p:nvPr/>
        </p:nvSpPr>
        <p:spPr>
          <a:xfrm>
            <a:off x="3233437" y="3576936"/>
            <a:ext cx="267712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Beowulf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CC78C4AD-C2ED-4050-B684-FD76FFB4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37" y="3200400"/>
            <a:ext cx="2311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82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with text and a picture of a horse&#10;&#10;Description automatically generated">
            <a:extLst>
              <a:ext uri="{FF2B5EF4-FFF2-40B4-BE49-F238E27FC236}">
                <a16:creationId xmlns:a16="http://schemas.microsoft.com/office/drawing/2014/main" id="{09145322-8B61-F519-935E-F11FFDCD0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0"/>
            <a:ext cx="7772400" cy="5811704"/>
          </a:xfrm>
          <a:prstGeom prst="rect">
            <a:avLst/>
          </a:prstGeom>
        </p:spPr>
      </p:pic>
      <p:pic>
        <p:nvPicPr>
          <p:cNvPr id="5" name="Picture 2" descr="Cardi B - WAP feat. Megan Thee Stallion [Official Audio]">
            <a:extLst>
              <a:ext uri="{FF2B5EF4-FFF2-40B4-BE49-F238E27FC236}">
                <a16:creationId xmlns:a16="http://schemas.microsoft.com/office/drawing/2014/main" id="{C9D1A740-4BC1-BC53-B82E-7B59F715F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72" y="3832046"/>
            <a:ext cx="5359337" cy="301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AA483-52AF-298E-6117-5CE37F4D4B34}"/>
              </a:ext>
            </a:extLst>
          </p:cNvPr>
          <p:cNvSpPr txBox="1"/>
          <p:nvPr/>
        </p:nvSpPr>
        <p:spPr>
          <a:xfrm rot="752222">
            <a:off x="3604494" y="1294243"/>
            <a:ext cx="79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65303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661C967-57D8-0D31-C315-861EFB51C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1DDD2-2AEC-D04F-9E2A-CF4175965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7BC7F0-7C33-88B8-A170-56CF31175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62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1BDA5-629E-6A4C-F2B1-ED1F1535E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04" y="848411"/>
            <a:ext cx="4217317" cy="56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3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C9A9-FE76-B908-7FBF-A118E34FB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B526D-0634-19CF-3A65-773F5BB14BC4}"/>
              </a:ext>
            </a:extLst>
          </p:cNvPr>
          <p:cNvSpPr txBox="1"/>
          <p:nvPr/>
        </p:nvSpPr>
        <p:spPr>
          <a:xfrm>
            <a:off x="1600200" y="685800"/>
            <a:ext cx="5943600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Stories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Languages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Books</a:t>
            </a:r>
          </a:p>
        </p:txBody>
      </p:sp>
    </p:spTree>
    <p:extLst>
      <p:ext uri="{BB962C8B-B14F-4D97-AF65-F5344CB8AC3E}">
        <p14:creationId xmlns:p14="http://schemas.microsoft.com/office/powerpoint/2010/main" val="3294373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202</Words>
  <Application>Microsoft Office PowerPoint</Application>
  <PresentationFormat>On-screen Show (4:3)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University-Purdue University Fort Wayne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J Fleming</dc:creator>
  <cp:lastModifiedBy>Damian Fleming</cp:lastModifiedBy>
  <cp:revision>3</cp:revision>
  <dcterms:created xsi:type="dcterms:W3CDTF">2012-10-29T14:50:39Z</dcterms:created>
  <dcterms:modified xsi:type="dcterms:W3CDTF">2026-06-12T17:34:43Z</dcterms:modified>
</cp:coreProperties>
</file>