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A2C7"/>
    <a:srgbClr val="FF0000"/>
    <a:srgbClr val="92D050"/>
    <a:srgbClr val="FF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8D07-9AA9-4254-9BDA-C8D5D788256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709E-AF7E-470C-9F7D-986DE9DD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83574" cy="54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4114800" y="533400"/>
            <a:ext cx="1981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114800" y="1078524"/>
            <a:ext cx="1447800" cy="22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3"/>
          </p:cNvCxnSpPr>
          <p:nvPr/>
        </p:nvCxnSpPr>
        <p:spPr>
          <a:xfrm>
            <a:off x="4167594" y="1439762"/>
            <a:ext cx="1852206" cy="84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14800" y="1676400"/>
            <a:ext cx="1905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14800" y="2743200"/>
            <a:ext cx="1905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0417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362200" y="5486400"/>
            <a:ext cx="24384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09800" y="6019800"/>
            <a:ext cx="26289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2781300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228600"/>
            <a:ext cx="2126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Urinary System</a:t>
            </a:r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 smtClean="0"/>
          </a:p>
          <a:p>
            <a:r>
              <a:rPr lang="en-US" sz="1200" dirty="0" smtClean="0"/>
              <a:t>Photos from Karen </a:t>
            </a:r>
            <a:r>
              <a:rPr lang="en-US" sz="1200" dirty="0" err="1" smtClean="0"/>
              <a:t>McClellen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93710" y="374740"/>
            <a:ext cx="1073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Adrenal Gland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9506" y="907244"/>
            <a:ext cx="6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Kidney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09062" y="1301262"/>
            <a:ext cx="95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Artery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329672" y="1790700"/>
            <a:ext cx="837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Vein</a:t>
            </a:r>
            <a:endParaRPr lang="en-US" sz="12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3586716" y="2680900"/>
            <a:ext cx="590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Ureter</a:t>
            </a:r>
            <a:endParaRPr lang="en-US" sz="1200" dirty="0"/>
          </a:p>
        </p:txBody>
      </p:sp>
      <p:sp>
        <p:nvSpPr>
          <p:cNvPr id="1025" name="TextBox 1024"/>
          <p:cNvSpPr txBox="1"/>
          <p:nvPr/>
        </p:nvSpPr>
        <p:spPr>
          <a:xfrm>
            <a:off x="4760112" y="5805100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Bladder</a:t>
            </a:r>
            <a:endParaRPr lang="en-US" sz="1200" dirty="0"/>
          </a:p>
        </p:txBody>
      </p:sp>
      <p:sp>
        <p:nvSpPr>
          <p:cNvPr id="1028" name="TextBox 1027"/>
          <p:cNvSpPr txBox="1"/>
          <p:nvPr/>
        </p:nvSpPr>
        <p:spPr>
          <a:xfrm>
            <a:off x="4838700" y="6262300"/>
            <a:ext cx="665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Urethra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40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19470"/>
            <a:ext cx="389629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4807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76400" y="71947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14478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26435" y="2895600"/>
            <a:ext cx="1288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049361" y="1311215"/>
            <a:ext cx="1145069" cy="894174"/>
          </a:xfrm>
          <a:custGeom>
            <a:avLst/>
            <a:gdLst>
              <a:gd name="connsiteX0" fmla="*/ 601605 w 1145069"/>
              <a:gd name="connsiteY0" fmla="*/ 888521 h 894174"/>
              <a:gd name="connsiteX1" fmla="*/ 601605 w 1145069"/>
              <a:gd name="connsiteY1" fmla="*/ 888521 h 894174"/>
              <a:gd name="connsiteX2" fmla="*/ 515341 w 1145069"/>
              <a:gd name="connsiteY2" fmla="*/ 871268 h 894174"/>
              <a:gd name="connsiteX3" fmla="*/ 489462 w 1145069"/>
              <a:gd name="connsiteY3" fmla="*/ 862642 h 894174"/>
              <a:gd name="connsiteX4" fmla="*/ 454956 w 1145069"/>
              <a:gd name="connsiteY4" fmla="*/ 854015 h 894174"/>
              <a:gd name="connsiteX5" fmla="*/ 429077 w 1145069"/>
              <a:gd name="connsiteY5" fmla="*/ 836762 h 894174"/>
              <a:gd name="connsiteX6" fmla="*/ 403197 w 1145069"/>
              <a:gd name="connsiteY6" fmla="*/ 828136 h 894174"/>
              <a:gd name="connsiteX7" fmla="*/ 325560 w 1145069"/>
              <a:gd name="connsiteY7" fmla="*/ 785004 h 894174"/>
              <a:gd name="connsiteX8" fmla="*/ 299681 w 1145069"/>
              <a:gd name="connsiteY8" fmla="*/ 767751 h 894174"/>
              <a:gd name="connsiteX9" fmla="*/ 222043 w 1145069"/>
              <a:gd name="connsiteY9" fmla="*/ 741872 h 894174"/>
              <a:gd name="connsiteX10" fmla="*/ 196164 w 1145069"/>
              <a:gd name="connsiteY10" fmla="*/ 733245 h 894174"/>
              <a:gd name="connsiteX11" fmla="*/ 170284 w 1145069"/>
              <a:gd name="connsiteY11" fmla="*/ 724619 h 894174"/>
              <a:gd name="connsiteX12" fmla="*/ 144405 w 1145069"/>
              <a:gd name="connsiteY12" fmla="*/ 707366 h 894174"/>
              <a:gd name="connsiteX13" fmla="*/ 118526 w 1145069"/>
              <a:gd name="connsiteY13" fmla="*/ 698740 h 894174"/>
              <a:gd name="connsiteX14" fmla="*/ 40888 w 1145069"/>
              <a:gd name="connsiteY14" fmla="*/ 655608 h 894174"/>
              <a:gd name="connsiteX15" fmla="*/ 15009 w 1145069"/>
              <a:gd name="connsiteY15" fmla="*/ 577970 h 894174"/>
              <a:gd name="connsiteX16" fmla="*/ 6382 w 1145069"/>
              <a:gd name="connsiteY16" fmla="*/ 552091 h 894174"/>
              <a:gd name="connsiteX17" fmla="*/ 32262 w 1145069"/>
              <a:gd name="connsiteY17" fmla="*/ 327804 h 894174"/>
              <a:gd name="connsiteX18" fmla="*/ 58141 w 1145069"/>
              <a:gd name="connsiteY18" fmla="*/ 310551 h 894174"/>
              <a:gd name="connsiteX19" fmla="*/ 92647 w 1145069"/>
              <a:gd name="connsiteY19" fmla="*/ 267419 h 894174"/>
              <a:gd name="connsiteX20" fmla="*/ 127152 w 1145069"/>
              <a:gd name="connsiteY20" fmla="*/ 215660 h 894174"/>
              <a:gd name="connsiteX21" fmla="*/ 204790 w 1145069"/>
              <a:gd name="connsiteY21" fmla="*/ 163902 h 894174"/>
              <a:gd name="connsiteX22" fmla="*/ 230669 w 1145069"/>
              <a:gd name="connsiteY22" fmla="*/ 146649 h 894174"/>
              <a:gd name="connsiteX23" fmla="*/ 282428 w 1145069"/>
              <a:gd name="connsiteY23" fmla="*/ 129396 h 894174"/>
              <a:gd name="connsiteX24" fmla="*/ 308307 w 1145069"/>
              <a:gd name="connsiteY24" fmla="*/ 112143 h 894174"/>
              <a:gd name="connsiteX25" fmla="*/ 360065 w 1145069"/>
              <a:gd name="connsiteY25" fmla="*/ 94891 h 894174"/>
              <a:gd name="connsiteX26" fmla="*/ 411824 w 1145069"/>
              <a:gd name="connsiteY26" fmla="*/ 77638 h 894174"/>
              <a:gd name="connsiteX27" fmla="*/ 489462 w 1145069"/>
              <a:gd name="connsiteY27" fmla="*/ 51759 h 894174"/>
              <a:gd name="connsiteX28" fmla="*/ 515341 w 1145069"/>
              <a:gd name="connsiteY28" fmla="*/ 43132 h 894174"/>
              <a:gd name="connsiteX29" fmla="*/ 549847 w 1145069"/>
              <a:gd name="connsiteY29" fmla="*/ 34506 h 894174"/>
              <a:gd name="connsiteX30" fmla="*/ 601605 w 1145069"/>
              <a:gd name="connsiteY30" fmla="*/ 17253 h 894174"/>
              <a:gd name="connsiteX31" fmla="*/ 661990 w 1145069"/>
              <a:gd name="connsiteY31" fmla="*/ 0 h 894174"/>
              <a:gd name="connsiteX32" fmla="*/ 808639 w 1145069"/>
              <a:gd name="connsiteY32" fmla="*/ 8627 h 894174"/>
              <a:gd name="connsiteX33" fmla="*/ 843145 w 1145069"/>
              <a:gd name="connsiteY33" fmla="*/ 17253 h 894174"/>
              <a:gd name="connsiteX34" fmla="*/ 938035 w 1145069"/>
              <a:gd name="connsiteY34" fmla="*/ 43132 h 894174"/>
              <a:gd name="connsiteX35" fmla="*/ 1015673 w 1145069"/>
              <a:gd name="connsiteY35" fmla="*/ 86264 h 894174"/>
              <a:gd name="connsiteX36" fmla="*/ 1041552 w 1145069"/>
              <a:gd name="connsiteY36" fmla="*/ 103517 h 894174"/>
              <a:gd name="connsiteX37" fmla="*/ 1058805 w 1145069"/>
              <a:gd name="connsiteY37" fmla="*/ 129396 h 894174"/>
              <a:gd name="connsiteX38" fmla="*/ 1084684 w 1145069"/>
              <a:gd name="connsiteY38" fmla="*/ 138023 h 894174"/>
              <a:gd name="connsiteX39" fmla="*/ 1093311 w 1145069"/>
              <a:gd name="connsiteY39" fmla="*/ 163902 h 894174"/>
              <a:gd name="connsiteX40" fmla="*/ 1110564 w 1145069"/>
              <a:gd name="connsiteY40" fmla="*/ 189781 h 894174"/>
              <a:gd name="connsiteX41" fmla="*/ 1136443 w 1145069"/>
              <a:gd name="connsiteY41" fmla="*/ 267419 h 894174"/>
              <a:gd name="connsiteX42" fmla="*/ 1145069 w 1145069"/>
              <a:gd name="connsiteY42" fmla="*/ 293298 h 894174"/>
              <a:gd name="connsiteX43" fmla="*/ 1136443 w 1145069"/>
              <a:gd name="connsiteY43" fmla="*/ 396815 h 894174"/>
              <a:gd name="connsiteX44" fmla="*/ 1093311 w 1145069"/>
              <a:gd name="connsiteY44" fmla="*/ 474453 h 894174"/>
              <a:gd name="connsiteX45" fmla="*/ 1050179 w 1145069"/>
              <a:gd name="connsiteY45" fmla="*/ 517585 h 894174"/>
              <a:gd name="connsiteX46" fmla="*/ 1032926 w 1145069"/>
              <a:gd name="connsiteY46" fmla="*/ 543464 h 894174"/>
              <a:gd name="connsiteX47" fmla="*/ 1007047 w 1145069"/>
              <a:gd name="connsiteY47" fmla="*/ 560717 h 894174"/>
              <a:gd name="connsiteX48" fmla="*/ 981167 w 1145069"/>
              <a:gd name="connsiteY48" fmla="*/ 586596 h 894174"/>
              <a:gd name="connsiteX49" fmla="*/ 946662 w 1145069"/>
              <a:gd name="connsiteY49" fmla="*/ 629728 h 894174"/>
              <a:gd name="connsiteX50" fmla="*/ 938035 w 1145069"/>
              <a:gd name="connsiteY50" fmla="*/ 655608 h 894174"/>
              <a:gd name="connsiteX51" fmla="*/ 894903 w 1145069"/>
              <a:gd name="connsiteY51" fmla="*/ 698740 h 894174"/>
              <a:gd name="connsiteX52" fmla="*/ 860397 w 1145069"/>
              <a:gd name="connsiteY52" fmla="*/ 741872 h 894174"/>
              <a:gd name="connsiteX53" fmla="*/ 851771 w 1145069"/>
              <a:gd name="connsiteY53" fmla="*/ 767751 h 894174"/>
              <a:gd name="connsiteX54" fmla="*/ 791386 w 1145069"/>
              <a:gd name="connsiteY54" fmla="*/ 828136 h 894174"/>
              <a:gd name="connsiteX55" fmla="*/ 765507 w 1145069"/>
              <a:gd name="connsiteY55" fmla="*/ 845389 h 894174"/>
              <a:gd name="connsiteX56" fmla="*/ 713748 w 1145069"/>
              <a:gd name="connsiteY56" fmla="*/ 862642 h 894174"/>
              <a:gd name="connsiteX57" fmla="*/ 661990 w 1145069"/>
              <a:gd name="connsiteY57" fmla="*/ 888521 h 894174"/>
              <a:gd name="connsiteX58" fmla="*/ 541220 w 1145069"/>
              <a:gd name="connsiteY58" fmla="*/ 862642 h 894174"/>
              <a:gd name="connsiteX59" fmla="*/ 541220 w 1145069"/>
              <a:gd name="connsiteY59" fmla="*/ 862642 h 8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45069" h="894174">
                <a:moveTo>
                  <a:pt x="601605" y="888521"/>
                </a:moveTo>
                <a:lnTo>
                  <a:pt x="601605" y="888521"/>
                </a:lnTo>
                <a:cubicBezTo>
                  <a:pt x="572850" y="882770"/>
                  <a:pt x="543914" y="877862"/>
                  <a:pt x="515341" y="871268"/>
                </a:cubicBezTo>
                <a:cubicBezTo>
                  <a:pt x="506481" y="869223"/>
                  <a:pt x="498205" y="865140"/>
                  <a:pt x="489462" y="862642"/>
                </a:cubicBezTo>
                <a:cubicBezTo>
                  <a:pt x="478062" y="859385"/>
                  <a:pt x="466458" y="856891"/>
                  <a:pt x="454956" y="854015"/>
                </a:cubicBezTo>
                <a:cubicBezTo>
                  <a:pt x="446330" y="848264"/>
                  <a:pt x="438350" y="841398"/>
                  <a:pt x="429077" y="836762"/>
                </a:cubicBezTo>
                <a:cubicBezTo>
                  <a:pt x="420944" y="832695"/>
                  <a:pt x="411146" y="832552"/>
                  <a:pt x="403197" y="828136"/>
                </a:cubicBezTo>
                <a:cubicBezTo>
                  <a:pt x="314209" y="778698"/>
                  <a:pt x="384119" y="804523"/>
                  <a:pt x="325560" y="785004"/>
                </a:cubicBezTo>
                <a:cubicBezTo>
                  <a:pt x="316934" y="779253"/>
                  <a:pt x="309155" y="771962"/>
                  <a:pt x="299681" y="767751"/>
                </a:cubicBezTo>
                <a:cubicBezTo>
                  <a:pt x="299669" y="767746"/>
                  <a:pt x="234989" y="746187"/>
                  <a:pt x="222043" y="741872"/>
                </a:cubicBezTo>
                <a:lnTo>
                  <a:pt x="196164" y="733245"/>
                </a:lnTo>
                <a:lnTo>
                  <a:pt x="170284" y="724619"/>
                </a:lnTo>
                <a:cubicBezTo>
                  <a:pt x="161658" y="718868"/>
                  <a:pt x="153678" y="712003"/>
                  <a:pt x="144405" y="707366"/>
                </a:cubicBezTo>
                <a:cubicBezTo>
                  <a:pt x="136272" y="703300"/>
                  <a:pt x="126475" y="703156"/>
                  <a:pt x="118526" y="698740"/>
                </a:cubicBezTo>
                <a:cubicBezTo>
                  <a:pt x="29539" y="649303"/>
                  <a:pt x="99446" y="675127"/>
                  <a:pt x="40888" y="655608"/>
                </a:cubicBezTo>
                <a:lnTo>
                  <a:pt x="15009" y="577970"/>
                </a:lnTo>
                <a:lnTo>
                  <a:pt x="6382" y="552091"/>
                </a:lnTo>
                <a:cubicBezTo>
                  <a:pt x="7627" y="523462"/>
                  <a:pt x="-20485" y="380551"/>
                  <a:pt x="32262" y="327804"/>
                </a:cubicBezTo>
                <a:cubicBezTo>
                  <a:pt x="39593" y="320473"/>
                  <a:pt x="49515" y="316302"/>
                  <a:pt x="58141" y="310551"/>
                </a:cubicBezTo>
                <a:cubicBezTo>
                  <a:pt x="77567" y="252272"/>
                  <a:pt x="50625" y="315444"/>
                  <a:pt x="92647" y="267419"/>
                </a:cubicBezTo>
                <a:cubicBezTo>
                  <a:pt x="106301" y="251814"/>
                  <a:pt x="109899" y="227162"/>
                  <a:pt x="127152" y="215660"/>
                </a:cubicBezTo>
                <a:lnTo>
                  <a:pt x="204790" y="163902"/>
                </a:lnTo>
                <a:cubicBezTo>
                  <a:pt x="213416" y="158151"/>
                  <a:pt x="220833" y="149928"/>
                  <a:pt x="230669" y="146649"/>
                </a:cubicBezTo>
                <a:cubicBezTo>
                  <a:pt x="247922" y="140898"/>
                  <a:pt x="267296" y="139484"/>
                  <a:pt x="282428" y="129396"/>
                </a:cubicBezTo>
                <a:cubicBezTo>
                  <a:pt x="291054" y="123645"/>
                  <a:pt x="298833" y="116354"/>
                  <a:pt x="308307" y="112143"/>
                </a:cubicBezTo>
                <a:cubicBezTo>
                  <a:pt x="324925" y="104757"/>
                  <a:pt x="342812" y="100642"/>
                  <a:pt x="360065" y="94891"/>
                </a:cubicBezTo>
                <a:lnTo>
                  <a:pt x="411824" y="77638"/>
                </a:lnTo>
                <a:lnTo>
                  <a:pt x="489462" y="51759"/>
                </a:lnTo>
                <a:cubicBezTo>
                  <a:pt x="498088" y="48884"/>
                  <a:pt x="506519" y="45337"/>
                  <a:pt x="515341" y="43132"/>
                </a:cubicBezTo>
                <a:cubicBezTo>
                  <a:pt x="526843" y="40257"/>
                  <a:pt x="538491" y="37913"/>
                  <a:pt x="549847" y="34506"/>
                </a:cubicBezTo>
                <a:cubicBezTo>
                  <a:pt x="567266" y="29280"/>
                  <a:pt x="583962" y="21663"/>
                  <a:pt x="601605" y="17253"/>
                </a:cubicBezTo>
                <a:cubicBezTo>
                  <a:pt x="644933" y="6422"/>
                  <a:pt x="624864" y="12376"/>
                  <a:pt x="661990" y="0"/>
                </a:cubicBezTo>
                <a:cubicBezTo>
                  <a:pt x="710873" y="2876"/>
                  <a:pt x="759892" y="3984"/>
                  <a:pt x="808639" y="8627"/>
                </a:cubicBezTo>
                <a:cubicBezTo>
                  <a:pt x="820442" y="9751"/>
                  <a:pt x="831571" y="14681"/>
                  <a:pt x="843145" y="17253"/>
                </a:cubicBezTo>
                <a:cubicBezTo>
                  <a:pt x="916296" y="33508"/>
                  <a:pt x="857253" y="16203"/>
                  <a:pt x="938035" y="43132"/>
                </a:cubicBezTo>
                <a:cubicBezTo>
                  <a:pt x="983583" y="58315"/>
                  <a:pt x="956354" y="46719"/>
                  <a:pt x="1015673" y="86264"/>
                </a:cubicBezTo>
                <a:lnTo>
                  <a:pt x="1041552" y="103517"/>
                </a:lnTo>
                <a:cubicBezTo>
                  <a:pt x="1047303" y="112143"/>
                  <a:pt x="1050709" y="122919"/>
                  <a:pt x="1058805" y="129396"/>
                </a:cubicBezTo>
                <a:cubicBezTo>
                  <a:pt x="1065905" y="135076"/>
                  <a:pt x="1078254" y="131593"/>
                  <a:pt x="1084684" y="138023"/>
                </a:cubicBezTo>
                <a:cubicBezTo>
                  <a:pt x="1091114" y="144453"/>
                  <a:pt x="1089244" y="155769"/>
                  <a:pt x="1093311" y="163902"/>
                </a:cubicBezTo>
                <a:cubicBezTo>
                  <a:pt x="1097948" y="173175"/>
                  <a:pt x="1104813" y="181155"/>
                  <a:pt x="1110564" y="189781"/>
                </a:cubicBezTo>
                <a:lnTo>
                  <a:pt x="1136443" y="267419"/>
                </a:lnTo>
                <a:lnTo>
                  <a:pt x="1145069" y="293298"/>
                </a:lnTo>
                <a:cubicBezTo>
                  <a:pt x="1142194" y="327804"/>
                  <a:pt x="1142135" y="362661"/>
                  <a:pt x="1136443" y="396815"/>
                </a:cubicBezTo>
                <a:cubicBezTo>
                  <a:pt x="1126120" y="458751"/>
                  <a:pt x="1124813" y="436651"/>
                  <a:pt x="1093311" y="474453"/>
                </a:cubicBezTo>
                <a:cubicBezTo>
                  <a:pt x="1057368" y="517585"/>
                  <a:pt x="1097624" y="485955"/>
                  <a:pt x="1050179" y="517585"/>
                </a:cubicBezTo>
                <a:cubicBezTo>
                  <a:pt x="1044428" y="526211"/>
                  <a:pt x="1040257" y="536133"/>
                  <a:pt x="1032926" y="543464"/>
                </a:cubicBezTo>
                <a:cubicBezTo>
                  <a:pt x="1025595" y="550795"/>
                  <a:pt x="1015012" y="554080"/>
                  <a:pt x="1007047" y="560717"/>
                </a:cubicBezTo>
                <a:cubicBezTo>
                  <a:pt x="997675" y="568527"/>
                  <a:pt x="989794" y="577970"/>
                  <a:pt x="981167" y="586596"/>
                </a:cubicBezTo>
                <a:cubicBezTo>
                  <a:pt x="959486" y="651645"/>
                  <a:pt x="991254" y="573988"/>
                  <a:pt x="946662" y="629728"/>
                </a:cubicBezTo>
                <a:cubicBezTo>
                  <a:pt x="940981" y="636829"/>
                  <a:pt x="942102" y="647475"/>
                  <a:pt x="938035" y="655608"/>
                </a:cubicBezTo>
                <a:cubicBezTo>
                  <a:pt x="923658" y="684362"/>
                  <a:pt x="920782" y="681487"/>
                  <a:pt x="894903" y="698740"/>
                </a:cubicBezTo>
                <a:cubicBezTo>
                  <a:pt x="873222" y="763787"/>
                  <a:pt x="904991" y="686131"/>
                  <a:pt x="860397" y="741872"/>
                </a:cubicBezTo>
                <a:cubicBezTo>
                  <a:pt x="854717" y="748972"/>
                  <a:pt x="856187" y="759802"/>
                  <a:pt x="851771" y="767751"/>
                </a:cubicBezTo>
                <a:cubicBezTo>
                  <a:pt x="820311" y="824379"/>
                  <a:pt x="833389" y="814136"/>
                  <a:pt x="791386" y="828136"/>
                </a:cubicBezTo>
                <a:cubicBezTo>
                  <a:pt x="782760" y="833887"/>
                  <a:pt x="774981" y="841178"/>
                  <a:pt x="765507" y="845389"/>
                </a:cubicBezTo>
                <a:cubicBezTo>
                  <a:pt x="748888" y="852775"/>
                  <a:pt x="728880" y="852554"/>
                  <a:pt x="713748" y="862642"/>
                </a:cubicBezTo>
                <a:cubicBezTo>
                  <a:pt x="680303" y="884938"/>
                  <a:pt x="697704" y="876615"/>
                  <a:pt x="661990" y="888521"/>
                </a:cubicBezTo>
                <a:cubicBezTo>
                  <a:pt x="535484" y="879484"/>
                  <a:pt x="541220" y="920253"/>
                  <a:pt x="541220" y="862642"/>
                </a:cubicBezTo>
                <a:lnTo>
                  <a:pt x="541220" y="862642"/>
                </a:lnTo>
              </a:path>
            </a:pathLst>
          </a:custGeom>
          <a:solidFill>
            <a:srgbClr val="92D050">
              <a:alpha val="6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004649" y="2139351"/>
            <a:ext cx="258793" cy="232913"/>
          </a:xfrm>
          <a:custGeom>
            <a:avLst/>
            <a:gdLst>
              <a:gd name="connsiteX0" fmla="*/ 258793 w 258793"/>
              <a:gd name="connsiteY0" fmla="*/ 215660 h 232913"/>
              <a:gd name="connsiteX1" fmla="*/ 258793 w 258793"/>
              <a:gd name="connsiteY1" fmla="*/ 215660 h 232913"/>
              <a:gd name="connsiteX2" fmla="*/ 241540 w 258793"/>
              <a:gd name="connsiteY2" fmla="*/ 138023 h 232913"/>
              <a:gd name="connsiteX3" fmla="*/ 189781 w 258793"/>
              <a:gd name="connsiteY3" fmla="*/ 103517 h 232913"/>
              <a:gd name="connsiteX4" fmla="*/ 172528 w 258793"/>
              <a:gd name="connsiteY4" fmla="*/ 77638 h 232913"/>
              <a:gd name="connsiteX5" fmla="*/ 146649 w 258793"/>
              <a:gd name="connsiteY5" fmla="*/ 69011 h 232913"/>
              <a:gd name="connsiteX6" fmla="*/ 120770 w 258793"/>
              <a:gd name="connsiteY6" fmla="*/ 51758 h 232913"/>
              <a:gd name="connsiteX7" fmla="*/ 103517 w 258793"/>
              <a:gd name="connsiteY7" fmla="*/ 25879 h 232913"/>
              <a:gd name="connsiteX8" fmla="*/ 77638 w 258793"/>
              <a:gd name="connsiteY8" fmla="*/ 17253 h 232913"/>
              <a:gd name="connsiteX9" fmla="*/ 51759 w 258793"/>
              <a:gd name="connsiteY9" fmla="*/ 0 h 232913"/>
              <a:gd name="connsiteX10" fmla="*/ 8626 w 258793"/>
              <a:gd name="connsiteY10" fmla="*/ 8626 h 232913"/>
              <a:gd name="connsiteX11" fmla="*/ 0 w 258793"/>
              <a:gd name="connsiteY11" fmla="*/ 34506 h 232913"/>
              <a:gd name="connsiteX12" fmla="*/ 8626 w 258793"/>
              <a:gd name="connsiteY12" fmla="*/ 94891 h 232913"/>
              <a:gd name="connsiteX13" fmla="*/ 43132 w 258793"/>
              <a:gd name="connsiteY13" fmla="*/ 146649 h 232913"/>
              <a:gd name="connsiteX14" fmla="*/ 86264 w 258793"/>
              <a:gd name="connsiteY14" fmla="*/ 189781 h 232913"/>
              <a:gd name="connsiteX15" fmla="*/ 103517 w 258793"/>
              <a:gd name="connsiteY15" fmla="*/ 215660 h 232913"/>
              <a:gd name="connsiteX16" fmla="*/ 155276 w 258793"/>
              <a:gd name="connsiteY16" fmla="*/ 232913 h 232913"/>
              <a:gd name="connsiteX17" fmla="*/ 258793 w 258793"/>
              <a:gd name="connsiteY17" fmla="*/ 21566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793" h="232913">
                <a:moveTo>
                  <a:pt x="258793" y="215660"/>
                </a:moveTo>
                <a:lnTo>
                  <a:pt x="258793" y="215660"/>
                </a:lnTo>
                <a:cubicBezTo>
                  <a:pt x="253042" y="189781"/>
                  <a:pt x="255434" y="160601"/>
                  <a:pt x="241540" y="138023"/>
                </a:cubicBezTo>
                <a:cubicBezTo>
                  <a:pt x="230672" y="120363"/>
                  <a:pt x="189781" y="103517"/>
                  <a:pt x="189781" y="103517"/>
                </a:cubicBezTo>
                <a:cubicBezTo>
                  <a:pt x="184030" y="94891"/>
                  <a:pt x="180624" y="84115"/>
                  <a:pt x="172528" y="77638"/>
                </a:cubicBezTo>
                <a:cubicBezTo>
                  <a:pt x="165428" y="71958"/>
                  <a:pt x="154782" y="73078"/>
                  <a:pt x="146649" y="69011"/>
                </a:cubicBezTo>
                <a:cubicBezTo>
                  <a:pt x="137376" y="64374"/>
                  <a:pt x="129396" y="57509"/>
                  <a:pt x="120770" y="51758"/>
                </a:cubicBezTo>
                <a:cubicBezTo>
                  <a:pt x="115019" y="43132"/>
                  <a:pt x="111613" y="32356"/>
                  <a:pt x="103517" y="25879"/>
                </a:cubicBezTo>
                <a:cubicBezTo>
                  <a:pt x="96417" y="20199"/>
                  <a:pt x="85771" y="21319"/>
                  <a:pt x="77638" y="17253"/>
                </a:cubicBezTo>
                <a:cubicBezTo>
                  <a:pt x="68365" y="12616"/>
                  <a:pt x="60385" y="5751"/>
                  <a:pt x="51759" y="0"/>
                </a:cubicBezTo>
                <a:cubicBezTo>
                  <a:pt x="37381" y="2875"/>
                  <a:pt x="20826" y="493"/>
                  <a:pt x="8626" y="8626"/>
                </a:cubicBezTo>
                <a:cubicBezTo>
                  <a:pt x="1060" y="13670"/>
                  <a:pt x="0" y="25413"/>
                  <a:pt x="0" y="34506"/>
                </a:cubicBezTo>
                <a:cubicBezTo>
                  <a:pt x="0" y="54839"/>
                  <a:pt x="1327" y="75914"/>
                  <a:pt x="8626" y="94891"/>
                </a:cubicBezTo>
                <a:cubicBezTo>
                  <a:pt x="16070" y="114244"/>
                  <a:pt x="31630" y="129396"/>
                  <a:pt x="43132" y="146649"/>
                </a:cubicBezTo>
                <a:cubicBezTo>
                  <a:pt x="66136" y="181154"/>
                  <a:pt x="51759" y="166777"/>
                  <a:pt x="86264" y="189781"/>
                </a:cubicBezTo>
                <a:cubicBezTo>
                  <a:pt x="92015" y="198407"/>
                  <a:pt x="94725" y="210165"/>
                  <a:pt x="103517" y="215660"/>
                </a:cubicBezTo>
                <a:cubicBezTo>
                  <a:pt x="118939" y="225299"/>
                  <a:pt x="155276" y="232913"/>
                  <a:pt x="155276" y="232913"/>
                </a:cubicBezTo>
                <a:lnTo>
                  <a:pt x="258793" y="215660"/>
                </a:lnTo>
                <a:close/>
              </a:path>
            </a:pathLst>
          </a:custGeom>
          <a:solidFill>
            <a:srgbClr val="B3A2C7">
              <a:alpha val="60000"/>
            </a:srgbClr>
          </a:solidFill>
          <a:ln>
            <a:solidFill>
              <a:srgbClr val="000000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89321" y="2250468"/>
            <a:ext cx="672860" cy="406468"/>
          </a:xfrm>
          <a:custGeom>
            <a:avLst/>
            <a:gdLst>
              <a:gd name="connsiteX0" fmla="*/ 655607 w 672860"/>
              <a:gd name="connsiteY0" fmla="*/ 70038 h 406468"/>
              <a:gd name="connsiteX1" fmla="*/ 655607 w 672860"/>
              <a:gd name="connsiteY1" fmla="*/ 70038 h 406468"/>
              <a:gd name="connsiteX2" fmla="*/ 586596 w 672860"/>
              <a:gd name="connsiteY2" fmla="*/ 95917 h 406468"/>
              <a:gd name="connsiteX3" fmla="*/ 534837 w 672860"/>
              <a:gd name="connsiteY3" fmla="*/ 121796 h 406468"/>
              <a:gd name="connsiteX4" fmla="*/ 508958 w 672860"/>
              <a:gd name="connsiteY4" fmla="*/ 139049 h 406468"/>
              <a:gd name="connsiteX5" fmla="*/ 483079 w 672860"/>
              <a:gd name="connsiteY5" fmla="*/ 147675 h 406468"/>
              <a:gd name="connsiteX6" fmla="*/ 431321 w 672860"/>
              <a:gd name="connsiteY6" fmla="*/ 182181 h 406468"/>
              <a:gd name="connsiteX7" fmla="*/ 379562 w 672860"/>
              <a:gd name="connsiteY7" fmla="*/ 216687 h 406468"/>
              <a:gd name="connsiteX8" fmla="*/ 353683 w 672860"/>
              <a:gd name="connsiteY8" fmla="*/ 233940 h 406468"/>
              <a:gd name="connsiteX9" fmla="*/ 327804 w 672860"/>
              <a:gd name="connsiteY9" fmla="*/ 242566 h 406468"/>
              <a:gd name="connsiteX10" fmla="*/ 301924 w 672860"/>
              <a:gd name="connsiteY10" fmla="*/ 259819 h 406468"/>
              <a:gd name="connsiteX11" fmla="*/ 284671 w 672860"/>
              <a:gd name="connsiteY11" fmla="*/ 285698 h 406468"/>
              <a:gd name="connsiteX12" fmla="*/ 232913 w 672860"/>
              <a:gd name="connsiteY12" fmla="*/ 320204 h 406468"/>
              <a:gd name="connsiteX13" fmla="*/ 181154 w 672860"/>
              <a:gd name="connsiteY13" fmla="*/ 346083 h 406468"/>
              <a:gd name="connsiteX14" fmla="*/ 129396 w 672860"/>
              <a:gd name="connsiteY14" fmla="*/ 371962 h 406468"/>
              <a:gd name="connsiteX15" fmla="*/ 103517 w 672860"/>
              <a:gd name="connsiteY15" fmla="*/ 389215 h 406468"/>
              <a:gd name="connsiteX16" fmla="*/ 51758 w 672860"/>
              <a:gd name="connsiteY16" fmla="*/ 406468 h 406468"/>
              <a:gd name="connsiteX17" fmla="*/ 25879 w 672860"/>
              <a:gd name="connsiteY17" fmla="*/ 397841 h 406468"/>
              <a:gd name="connsiteX18" fmla="*/ 0 w 672860"/>
              <a:gd name="connsiteY18" fmla="*/ 346083 h 406468"/>
              <a:gd name="connsiteX19" fmla="*/ 60385 w 672860"/>
              <a:gd name="connsiteY19" fmla="*/ 277072 h 406468"/>
              <a:gd name="connsiteX20" fmla="*/ 112143 w 672860"/>
              <a:gd name="connsiteY20" fmla="*/ 259819 h 406468"/>
              <a:gd name="connsiteX21" fmla="*/ 189781 w 672860"/>
              <a:gd name="connsiteY21" fmla="*/ 216687 h 406468"/>
              <a:gd name="connsiteX22" fmla="*/ 241539 w 672860"/>
              <a:gd name="connsiteY22" fmla="*/ 182181 h 406468"/>
              <a:gd name="connsiteX23" fmla="*/ 267419 w 672860"/>
              <a:gd name="connsiteY23" fmla="*/ 164928 h 406468"/>
              <a:gd name="connsiteX24" fmla="*/ 345056 w 672860"/>
              <a:gd name="connsiteY24" fmla="*/ 139049 h 406468"/>
              <a:gd name="connsiteX25" fmla="*/ 396815 w 672860"/>
              <a:gd name="connsiteY25" fmla="*/ 121796 h 406468"/>
              <a:gd name="connsiteX26" fmla="*/ 422694 w 672860"/>
              <a:gd name="connsiteY26" fmla="*/ 113170 h 406468"/>
              <a:gd name="connsiteX27" fmla="*/ 474453 w 672860"/>
              <a:gd name="connsiteY27" fmla="*/ 87290 h 406468"/>
              <a:gd name="connsiteX28" fmla="*/ 500332 w 672860"/>
              <a:gd name="connsiteY28" fmla="*/ 70038 h 406468"/>
              <a:gd name="connsiteX29" fmla="*/ 526211 w 672860"/>
              <a:gd name="connsiteY29" fmla="*/ 61411 h 406468"/>
              <a:gd name="connsiteX30" fmla="*/ 552090 w 672860"/>
              <a:gd name="connsiteY30" fmla="*/ 44158 h 406468"/>
              <a:gd name="connsiteX31" fmla="*/ 603849 w 672860"/>
              <a:gd name="connsiteY31" fmla="*/ 26906 h 406468"/>
              <a:gd name="connsiteX32" fmla="*/ 655607 w 672860"/>
              <a:gd name="connsiteY32" fmla="*/ 1026 h 406468"/>
              <a:gd name="connsiteX33" fmla="*/ 672860 w 672860"/>
              <a:gd name="connsiteY33" fmla="*/ 52785 h 406468"/>
              <a:gd name="connsiteX34" fmla="*/ 655607 w 672860"/>
              <a:gd name="connsiteY34" fmla="*/ 70038 h 40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2860" h="406468">
                <a:moveTo>
                  <a:pt x="655607" y="70038"/>
                </a:moveTo>
                <a:lnTo>
                  <a:pt x="655607" y="70038"/>
                </a:lnTo>
                <a:cubicBezTo>
                  <a:pt x="632603" y="78664"/>
                  <a:pt x="608962" y="85751"/>
                  <a:pt x="586596" y="95917"/>
                </a:cubicBezTo>
                <a:cubicBezTo>
                  <a:pt x="494633" y="137719"/>
                  <a:pt x="621878" y="92785"/>
                  <a:pt x="534837" y="121796"/>
                </a:cubicBezTo>
                <a:cubicBezTo>
                  <a:pt x="526211" y="127547"/>
                  <a:pt x="518231" y="134412"/>
                  <a:pt x="508958" y="139049"/>
                </a:cubicBezTo>
                <a:cubicBezTo>
                  <a:pt x="500825" y="143115"/>
                  <a:pt x="491028" y="143259"/>
                  <a:pt x="483079" y="147675"/>
                </a:cubicBezTo>
                <a:cubicBezTo>
                  <a:pt x="464953" y="157745"/>
                  <a:pt x="448574" y="170679"/>
                  <a:pt x="431321" y="182181"/>
                </a:cubicBezTo>
                <a:lnTo>
                  <a:pt x="379562" y="216687"/>
                </a:lnTo>
                <a:cubicBezTo>
                  <a:pt x="370936" y="222438"/>
                  <a:pt x="363519" y="230662"/>
                  <a:pt x="353683" y="233940"/>
                </a:cubicBezTo>
                <a:lnTo>
                  <a:pt x="327804" y="242566"/>
                </a:lnTo>
                <a:cubicBezTo>
                  <a:pt x="319177" y="248317"/>
                  <a:pt x="309255" y="252488"/>
                  <a:pt x="301924" y="259819"/>
                </a:cubicBezTo>
                <a:cubicBezTo>
                  <a:pt x="294593" y="267150"/>
                  <a:pt x="292473" y="278871"/>
                  <a:pt x="284671" y="285698"/>
                </a:cubicBezTo>
                <a:cubicBezTo>
                  <a:pt x="269066" y="299352"/>
                  <a:pt x="250166" y="308702"/>
                  <a:pt x="232913" y="320204"/>
                </a:cubicBezTo>
                <a:cubicBezTo>
                  <a:pt x="199468" y="342501"/>
                  <a:pt x="216870" y="334179"/>
                  <a:pt x="181154" y="346083"/>
                </a:cubicBezTo>
                <a:cubicBezTo>
                  <a:pt x="106988" y="395528"/>
                  <a:pt x="200825" y="336247"/>
                  <a:pt x="129396" y="371962"/>
                </a:cubicBezTo>
                <a:cubicBezTo>
                  <a:pt x="120123" y="376599"/>
                  <a:pt x="112991" y="385004"/>
                  <a:pt x="103517" y="389215"/>
                </a:cubicBezTo>
                <a:cubicBezTo>
                  <a:pt x="86898" y="396601"/>
                  <a:pt x="51758" y="406468"/>
                  <a:pt x="51758" y="406468"/>
                </a:cubicBezTo>
                <a:cubicBezTo>
                  <a:pt x="43132" y="403592"/>
                  <a:pt x="32979" y="403521"/>
                  <a:pt x="25879" y="397841"/>
                </a:cubicBezTo>
                <a:cubicBezTo>
                  <a:pt x="10676" y="385678"/>
                  <a:pt x="5683" y="363132"/>
                  <a:pt x="0" y="346083"/>
                </a:cubicBezTo>
                <a:cubicBezTo>
                  <a:pt x="10452" y="304272"/>
                  <a:pt x="4363" y="295747"/>
                  <a:pt x="60385" y="277072"/>
                </a:cubicBezTo>
                <a:lnTo>
                  <a:pt x="112143" y="259819"/>
                </a:lnTo>
                <a:cubicBezTo>
                  <a:pt x="171468" y="220269"/>
                  <a:pt x="144230" y="231870"/>
                  <a:pt x="189781" y="216687"/>
                </a:cubicBezTo>
                <a:lnTo>
                  <a:pt x="241539" y="182181"/>
                </a:lnTo>
                <a:cubicBezTo>
                  <a:pt x="250166" y="176430"/>
                  <a:pt x="257583" y="168207"/>
                  <a:pt x="267419" y="164928"/>
                </a:cubicBezTo>
                <a:lnTo>
                  <a:pt x="345056" y="139049"/>
                </a:lnTo>
                <a:lnTo>
                  <a:pt x="396815" y="121796"/>
                </a:lnTo>
                <a:lnTo>
                  <a:pt x="422694" y="113170"/>
                </a:lnTo>
                <a:cubicBezTo>
                  <a:pt x="496849" y="63733"/>
                  <a:pt x="403032" y="123000"/>
                  <a:pt x="474453" y="87290"/>
                </a:cubicBezTo>
                <a:cubicBezTo>
                  <a:pt x="483726" y="82654"/>
                  <a:pt x="491059" y="74674"/>
                  <a:pt x="500332" y="70038"/>
                </a:cubicBezTo>
                <a:cubicBezTo>
                  <a:pt x="508465" y="65971"/>
                  <a:pt x="518078" y="65478"/>
                  <a:pt x="526211" y="61411"/>
                </a:cubicBezTo>
                <a:cubicBezTo>
                  <a:pt x="535484" y="56774"/>
                  <a:pt x="542616" y="48369"/>
                  <a:pt x="552090" y="44158"/>
                </a:cubicBezTo>
                <a:cubicBezTo>
                  <a:pt x="568709" y="36772"/>
                  <a:pt x="603849" y="26906"/>
                  <a:pt x="603849" y="26906"/>
                </a:cubicBezTo>
                <a:cubicBezTo>
                  <a:pt x="604717" y="26327"/>
                  <a:pt x="648464" y="-6117"/>
                  <a:pt x="655607" y="1026"/>
                </a:cubicBezTo>
                <a:cubicBezTo>
                  <a:pt x="668467" y="13886"/>
                  <a:pt x="672860" y="52785"/>
                  <a:pt x="672860" y="52785"/>
                </a:cubicBezTo>
                <a:cubicBezTo>
                  <a:pt x="642196" y="73228"/>
                  <a:pt x="658482" y="67163"/>
                  <a:pt x="655607" y="70038"/>
                </a:cubicBezTo>
                <a:close/>
              </a:path>
            </a:pathLst>
          </a:custGeom>
          <a:solidFill>
            <a:srgbClr val="FF0000">
              <a:alpha val="63137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2000" y="3948499"/>
            <a:ext cx="2286000" cy="7759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3948499"/>
            <a:ext cx="2562045" cy="7759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3581400"/>
            <a:ext cx="22098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648454" y="3040933"/>
            <a:ext cx="1973442" cy="499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48200" y="4038600"/>
            <a:ext cx="10287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16"/>
            <a:endCxn id="2055" idx="3"/>
          </p:cNvCxnSpPr>
          <p:nvPr/>
        </p:nvCxnSpPr>
        <p:spPr>
          <a:xfrm flipH="1" flipV="1">
            <a:off x="4648454" y="1758302"/>
            <a:ext cx="1407289" cy="1050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12"/>
          </p:cNvCxnSpPr>
          <p:nvPr/>
        </p:nvCxnSpPr>
        <p:spPr>
          <a:xfrm flipH="1">
            <a:off x="4648454" y="2234242"/>
            <a:ext cx="2364821" cy="215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>
            <a:stCxn id="15" idx="18"/>
          </p:cNvCxnSpPr>
          <p:nvPr/>
        </p:nvCxnSpPr>
        <p:spPr>
          <a:xfrm flipH="1" flipV="1">
            <a:off x="4572000" y="2590800"/>
            <a:ext cx="2717321" cy="575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2479375" y="580970"/>
            <a:ext cx="59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Cortex</a:t>
            </a:r>
            <a:endParaRPr lang="en-US" sz="1200" dirty="0"/>
          </a:p>
        </p:txBody>
      </p:sp>
      <p:sp>
        <p:nvSpPr>
          <p:cNvPr id="2053" name="TextBox 2052"/>
          <p:cNvSpPr txBox="1"/>
          <p:nvPr/>
        </p:nvSpPr>
        <p:spPr>
          <a:xfrm>
            <a:off x="2488001" y="13093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Medulla</a:t>
            </a:r>
            <a:endParaRPr lang="en-US" sz="1200" dirty="0"/>
          </a:p>
        </p:txBody>
      </p:sp>
      <p:sp>
        <p:nvSpPr>
          <p:cNvPr id="2054" name="TextBox 2053"/>
          <p:cNvSpPr txBox="1"/>
          <p:nvPr/>
        </p:nvSpPr>
        <p:spPr>
          <a:xfrm>
            <a:off x="2514600" y="2757100"/>
            <a:ext cx="1054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Capsule</a:t>
            </a:r>
            <a:endParaRPr lang="en-US" sz="1200" dirty="0"/>
          </a:p>
        </p:txBody>
      </p:sp>
      <p:sp>
        <p:nvSpPr>
          <p:cNvPr id="2055" name="TextBox 2054"/>
          <p:cNvSpPr txBox="1"/>
          <p:nvPr/>
        </p:nvSpPr>
        <p:spPr>
          <a:xfrm>
            <a:off x="3569441" y="1619802"/>
            <a:ext cx="10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Pyramid</a:t>
            </a:r>
            <a:endParaRPr lang="en-US" sz="1200" dirty="0"/>
          </a:p>
        </p:txBody>
      </p:sp>
      <p:sp>
        <p:nvSpPr>
          <p:cNvPr id="2056" name="TextBox 2055"/>
          <p:cNvSpPr txBox="1"/>
          <p:nvPr/>
        </p:nvSpPr>
        <p:spPr>
          <a:xfrm>
            <a:off x="3671520" y="2095265"/>
            <a:ext cx="976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Papilla</a:t>
            </a:r>
            <a:endParaRPr lang="en-US" sz="1200" dirty="0"/>
          </a:p>
        </p:txBody>
      </p:sp>
      <p:sp>
        <p:nvSpPr>
          <p:cNvPr id="2059" name="TextBox 2058"/>
          <p:cNvSpPr txBox="1"/>
          <p:nvPr/>
        </p:nvSpPr>
        <p:spPr>
          <a:xfrm>
            <a:off x="3584348" y="2452300"/>
            <a:ext cx="1049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Column</a:t>
            </a:r>
            <a:endParaRPr lang="en-US" sz="1200" dirty="0"/>
          </a:p>
        </p:txBody>
      </p:sp>
      <p:sp>
        <p:nvSpPr>
          <p:cNvPr id="2060" name="TextBox 2059"/>
          <p:cNvSpPr txBox="1"/>
          <p:nvPr/>
        </p:nvSpPr>
        <p:spPr>
          <a:xfrm>
            <a:off x="3727368" y="2902434"/>
            <a:ext cx="921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Pelvis</a:t>
            </a:r>
            <a:endParaRPr lang="en-US" sz="1200" dirty="0"/>
          </a:p>
        </p:txBody>
      </p:sp>
      <p:sp>
        <p:nvSpPr>
          <p:cNvPr id="2062" name="TextBox 2061"/>
          <p:cNvSpPr txBox="1"/>
          <p:nvPr/>
        </p:nvSpPr>
        <p:spPr>
          <a:xfrm>
            <a:off x="3698161" y="3671500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Major Calyx</a:t>
            </a:r>
            <a:endParaRPr lang="en-US" sz="1200" dirty="0"/>
          </a:p>
        </p:txBody>
      </p:sp>
      <p:sp>
        <p:nvSpPr>
          <p:cNvPr id="2063" name="TextBox 2062"/>
          <p:cNvSpPr txBox="1"/>
          <p:nvPr/>
        </p:nvSpPr>
        <p:spPr>
          <a:xfrm>
            <a:off x="3643541" y="4603667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Minor Calyx</a:t>
            </a:r>
            <a:endParaRPr lang="en-US" sz="1200" dirty="0"/>
          </a:p>
        </p:txBody>
      </p:sp>
      <p:sp>
        <p:nvSpPr>
          <p:cNvPr id="2064" name="TextBox 2063"/>
          <p:cNvSpPr txBox="1"/>
          <p:nvPr/>
        </p:nvSpPr>
        <p:spPr>
          <a:xfrm>
            <a:off x="4079071" y="4128700"/>
            <a:ext cx="590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Ureter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996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18" y="990599"/>
            <a:ext cx="3886199" cy="51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47800" y="3429000"/>
            <a:ext cx="1371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2514600"/>
            <a:ext cx="15240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14800" y="2286000"/>
            <a:ext cx="20574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762000"/>
            <a:ext cx="76200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22650" y="571499"/>
            <a:ext cx="940983" cy="83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6" y="3290500"/>
            <a:ext cx="1534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Artery and Vein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23750" y="2373166"/>
            <a:ext cx="18447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Segmental Artery and Vein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6172200" y="2376100"/>
            <a:ext cx="1808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Interlobar</a:t>
            </a:r>
            <a:r>
              <a:rPr lang="en-US" sz="1200" dirty="0" smtClean="0"/>
              <a:t> Artery and Vein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2147777" y="505047"/>
            <a:ext cx="1672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Arcuate </a:t>
            </a:r>
            <a:r>
              <a:rPr lang="en-US" sz="1200" dirty="0" smtClean="0"/>
              <a:t>Artery and Vein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963633" y="294500"/>
            <a:ext cx="1923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Interlobular Artery and Vein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798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781425" cy="52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81200" y="1371600"/>
            <a:ext cx="12192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8000" y="457200"/>
            <a:ext cx="609600" cy="685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81200" y="3200400"/>
            <a:ext cx="1676400" cy="162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886200" y="4191000"/>
            <a:ext cx="28956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86200" y="2209800"/>
            <a:ext cx="28956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81200" y="1981200"/>
            <a:ext cx="14478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67200" y="2590800"/>
            <a:ext cx="2514600" cy="152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3200400"/>
            <a:ext cx="685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5334000" y="914400"/>
            <a:ext cx="190500" cy="9144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>
            <a:off x="5524500" y="1371600"/>
            <a:ext cx="110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0800000" flipH="1">
            <a:off x="5715000" y="3505200"/>
            <a:ext cx="228600" cy="914400"/>
          </a:xfrm>
          <a:prstGeom prst="rightBrace">
            <a:avLst>
              <a:gd name="adj1" fmla="val 8333"/>
              <a:gd name="adj2" fmla="val 55814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>
          <a:xfrm flipV="1">
            <a:off x="5943600" y="3886200"/>
            <a:ext cx="838200" cy="230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4399" y="1233100"/>
            <a:ext cx="11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 Corpuscle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1132" y="2052970"/>
            <a:ext cx="173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Distal Convoluted Tubule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49828" y="3228201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Descending Loop of </a:t>
            </a:r>
            <a:r>
              <a:rPr lang="en-US" sz="1200" dirty="0" err="1" smtClean="0"/>
              <a:t>Henle</a:t>
            </a:r>
            <a:endParaRPr lang="en-US" sz="1200" dirty="0"/>
          </a:p>
        </p:txBody>
      </p:sp>
      <p:sp>
        <p:nvSpPr>
          <p:cNvPr id="3072" name="TextBox 3071"/>
          <p:cNvSpPr txBox="1"/>
          <p:nvPr/>
        </p:nvSpPr>
        <p:spPr>
          <a:xfrm>
            <a:off x="1157288" y="318700"/>
            <a:ext cx="193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Proximal Convoluted Tubule</a:t>
            </a:r>
            <a:endParaRPr lang="en-US" sz="1200" dirty="0"/>
          </a:p>
        </p:txBody>
      </p:sp>
      <p:sp>
        <p:nvSpPr>
          <p:cNvPr id="3073" name="TextBox 3072"/>
          <p:cNvSpPr txBox="1"/>
          <p:nvPr/>
        </p:nvSpPr>
        <p:spPr>
          <a:xfrm>
            <a:off x="6765851" y="2047101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Thick Ascending Loop of </a:t>
            </a:r>
            <a:r>
              <a:rPr lang="en-US" sz="1200" dirty="0" err="1" smtClean="0"/>
              <a:t>Henle</a:t>
            </a:r>
            <a:endParaRPr lang="en-US" sz="1200" dirty="0"/>
          </a:p>
        </p:txBody>
      </p:sp>
      <p:sp>
        <p:nvSpPr>
          <p:cNvPr id="3075" name="Rectangle 3074"/>
          <p:cNvSpPr/>
          <p:nvPr/>
        </p:nvSpPr>
        <p:spPr>
          <a:xfrm>
            <a:off x="6751674" y="4509700"/>
            <a:ext cx="2039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Thin Ascending Loop of </a:t>
            </a:r>
            <a:r>
              <a:rPr lang="en-US" sz="1200" dirty="0" err="1" smtClean="0"/>
              <a:t>Henle</a:t>
            </a:r>
            <a:endParaRPr lang="en-US" sz="1200" dirty="0"/>
          </a:p>
        </p:txBody>
      </p:sp>
      <p:sp>
        <p:nvSpPr>
          <p:cNvPr id="3076" name="TextBox 3075"/>
          <p:cNvSpPr txBox="1"/>
          <p:nvPr/>
        </p:nvSpPr>
        <p:spPr>
          <a:xfrm>
            <a:off x="6751674" y="3759218"/>
            <a:ext cx="85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Vasa Recta</a:t>
            </a:r>
            <a:endParaRPr lang="en-US" sz="1200" dirty="0"/>
          </a:p>
        </p:txBody>
      </p:sp>
      <p:sp>
        <p:nvSpPr>
          <p:cNvPr id="3077" name="TextBox 3076"/>
          <p:cNvSpPr txBox="1"/>
          <p:nvPr/>
        </p:nvSpPr>
        <p:spPr>
          <a:xfrm>
            <a:off x="6780243" y="3061900"/>
            <a:ext cx="17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Arculate</a:t>
            </a:r>
            <a:r>
              <a:rPr lang="en-US" sz="1200" dirty="0" smtClean="0"/>
              <a:t> Artery and Vein</a:t>
            </a:r>
            <a:endParaRPr lang="en-US" sz="1200" dirty="0"/>
          </a:p>
        </p:txBody>
      </p:sp>
      <p:sp>
        <p:nvSpPr>
          <p:cNvPr id="3078" name="TextBox 3077"/>
          <p:cNvSpPr txBox="1"/>
          <p:nvPr/>
        </p:nvSpPr>
        <p:spPr>
          <a:xfrm>
            <a:off x="6748130" y="2452300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Collecting Duct</a:t>
            </a:r>
            <a:endParaRPr lang="en-US" sz="1200" dirty="0"/>
          </a:p>
        </p:txBody>
      </p:sp>
      <p:sp>
        <p:nvSpPr>
          <p:cNvPr id="3079" name="TextBox 3078"/>
          <p:cNvSpPr txBox="1"/>
          <p:nvPr/>
        </p:nvSpPr>
        <p:spPr>
          <a:xfrm>
            <a:off x="6629400" y="1230994"/>
            <a:ext cx="1556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Peritubular</a:t>
            </a:r>
            <a:r>
              <a:rPr lang="en-US" sz="1200" dirty="0" smtClean="0"/>
              <a:t> Capillaries</a:t>
            </a:r>
            <a:endParaRPr lang="en-US" sz="1200" dirty="0"/>
          </a:p>
        </p:txBody>
      </p:sp>
      <p:sp>
        <p:nvSpPr>
          <p:cNvPr id="3080" name="TextBox 3079"/>
          <p:cNvSpPr txBox="1"/>
          <p:nvPr/>
        </p:nvSpPr>
        <p:spPr>
          <a:xfrm>
            <a:off x="457200" y="6324600"/>
            <a:ext cx="10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Nephron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2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943350" cy="63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3934"/>
            <a:ext cx="17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Renal Corpuscle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981200" y="762000"/>
            <a:ext cx="152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14400"/>
            <a:ext cx="152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2057400"/>
            <a:ext cx="990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3200400" y="2362199"/>
            <a:ext cx="228600" cy="15240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 flipH="1">
            <a:off x="1981200" y="3124200"/>
            <a:ext cx="1219200" cy="567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05870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5410200" y="2514600"/>
            <a:ext cx="19050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81200" y="3657600"/>
            <a:ext cx="2352675" cy="685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7707" y="606056"/>
            <a:ext cx="1283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Afferent Arteriole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787085"/>
            <a:ext cx="126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Efferent Arteriole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19189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Parietal layer of Bowman’s Capsule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288619" y="23438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Visceral Layer of Bowman’s Capsule (</a:t>
            </a:r>
            <a:r>
              <a:rPr lang="en-US" sz="1200" smtClean="0"/>
              <a:t>dark grey) </a:t>
            </a:r>
            <a:r>
              <a:rPr lang="en-US" sz="1200" dirty="0" smtClean="0"/>
              <a:t>and </a:t>
            </a:r>
            <a:r>
              <a:rPr lang="en-US" sz="1200" dirty="0" err="1" smtClean="0"/>
              <a:t>Podocytes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23594" y="4204900"/>
            <a:ext cx="1557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Capillary Endothelium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28021" y="3042408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Glomerulus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109128" y="3733800"/>
            <a:ext cx="815672" cy="471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66512" y="3456801"/>
            <a:ext cx="2349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Juxtaglomerular Apparatus (green)</a:t>
            </a:r>
            <a:endParaRPr lang="en-US" sz="1200" dirty="0"/>
          </a:p>
        </p:txBody>
      </p:sp>
      <p:cxnSp>
        <p:nvCxnSpPr>
          <p:cNvPr id="4100" name="Straight Connector 4099"/>
          <p:cNvCxnSpPr/>
          <p:nvPr/>
        </p:nvCxnSpPr>
        <p:spPr>
          <a:xfrm flipH="1">
            <a:off x="1981200" y="4204900"/>
            <a:ext cx="2438400" cy="1205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4100"/>
          <p:cNvSpPr txBox="1"/>
          <p:nvPr/>
        </p:nvSpPr>
        <p:spPr>
          <a:xfrm>
            <a:off x="152400" y="5271700"/>
            <a:ext cx="19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Basement Membrane (dark grey)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261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298"/>
            <a:ext cx="4064748" cy="492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5621" y="18429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2043499"/>
            <a:ext cx="1981200" cy="5634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95600" y="2514600"/>
            <a:ext cx="1600200" cy="1302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971800" y="2837766"/>
            <a:ext cx="1524000" cy="578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2256" y="1917679"/>
            <a:ext cx="229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Mucosa of transitional epithelium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70991" y="2385606"/>
            <a:ext cx="452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Submucosa</a:t>
            </a:r>
            <a:r>
              <a:rPr lang="en-US" sz="1200" dirty="0" smtClean="0"/>
              <a:t> of connective tissue (shown as small yellow line)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2784901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Muscularis</a:t>
            </a:r>
            <a:r>
              <a:rPr lang="en-US" sz="1200" dirty="0" smtClean="0"/>
              <a:t> of smooth muscle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73" y="3061900"/>
            <a:ext cx="2914650" cy="36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95793" y="4495800"/>
            <a:ext cx="1337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Serosa (is smooth)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5733723" y="4634300"/>
            <a:ext cx="1505277" cy="2425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77175" y="5334000"/>
            <a:ext cx="177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Adventitia (is piece-meal)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5952341" y="5257800"/>
            <a:ext cx="1362859" cy="214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514600" y="3124200"/>
            <a:ext cx="1956391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8775" y="3366700"/>
            <a:ext cx="152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Internal Urethral Sphincter</a:t>
            </a:r>
            <a:endParaRPr lang="en-US" sz="1200" dirty="0"/>
          </a:p>
        </p:txBody>
      </p:sp>
      <p:sp>
        <p:nvSpPr>
          <p:cNvPr id="5120" name="Rectangle 5119"/>
          <p:cNvSpPr/>
          <p:nvPr/>
        </p:nvSpPr>
        <p:spPr>
          <a:xfrm>
            <a:off x="7620000" y="5610999"/>
            <a:ext cx="381000" cy="4088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24" name="Straight Connector 5123"/>
          <p:cNvCxnSpPr>
            <a:stCxn id="5120" idx="1"/>
          </p:cNvCxnSpPr>
          <p:nvPr/>
        </p:nvCxnSpPr>
        <p:spPr>
          <a:xfrm flipH="1">
            <a:off x="5867400" y="5815400"/>
            <a:ext cx="1752600" cy="204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5124"/>
          <p:cNvSpPr txBox="1"/>
          <p:nvPr/>
        </p:nvSpPr>
        <p:spPr>
          <a:xfrm>
            <a:off x="4046316" y="5917600"/>
            <a:ext cx="1874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Urethral Sphincter</a:t>
            </a:r>
            <a:endParaRPr lang="en-US" sz="1200" dirty="0"/>
          </a:p>
        </p:txBody>
      </p:sp>
      <p:cxnSp>
        <p:nvCxnSpPr>
          <p:cNvPr id="5129" name="Straight Arrow Connector 5128"/>
          <p:cNvCxnSpPr/>
          <p:nvPr/>
        </p:nvCxnSpPr>
        <p:spPr>
          <a:xfrm flipH="1" flipV="1">
            <a:off x="2209800" y="3810000"/>
            <a:ext cx="228600" cy="1447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5130"/>
          <p:cNvSpPr txBox="1"/>
          <p:nvPr/>
        </p:nvSpPr>
        <p:spPr>
          <a:xfrm>
            <a:off x="2105424" y="5257800"/>
            <a:ext cx="665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Urethra</a:t>
            </a:r>
            <a:endParaRPr lang="en-US" dirty="0"/>
          </a:p>
        </p:txBody>
      </p:sp>
      <p:sp>
        <p:nvSpPr>
          <p:cNvPr id="5132" name="Isosceles Triangle 5131"/>
          <p:cNvSpPr/>
          <p:nvPr/>
        </p:nvSpPr>
        <p:spPr>
          <a:xfrm rot="6538718">
            <a:off x="2532198" y="2840761"/>
            <a:ext cx="194837" cy="264170"/>
          </a:xfrm>
          <a:prstGeom prst="triangle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4" name="Straight Connector 5133"/>
          <p:cNvCxnSpPr>
            <a:stCxn id="5132" idx="0"/>
          </p:cNvCxnSpPr>
          <p:nvPr/>
        </p:nvCxnSpPr>
        <p:spPr>
          <a:xfrm>
            <a:off x="2754521" y="3015803"/>
            <a:ext cx="1674254" cy="1845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5134"/>
          <p:cNvSpPr txBox="1"/>
          <p:nvPr/>
        </p:nvSpPr>
        <p:spPr>
          <a:xfrm>
            <a:off x="4428775" y="3061900"/>
            <a:ext cx="648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Trigone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248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165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Ron</cp:lastModifiedBy>
  <cp:revision>8</cp:revision>
  <dcterms:created xsi:type="dcterms:W3CDTF">2013-03-20T22:12:01Z</dcterms:created>
  <dcterms:modified xsi:type="dcterms:W3CDTF">2014-05-10T03:00:24Z</dcterms:modified>
</cp:coreProperties>
</file>