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7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0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EE66-EC78-4FC2-B161-7DBFFEA87CC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FA1C-195B-4B9C-87E9-4E30E0E98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5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2990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Reproductive Systems</a:t>
            </a:r>
            <a:endParaRPr lang="en-US" sz="2400" b="1" dirty="0" smtClean="0"/>
          </a:p>
          <a:p>
            <a:r>
              <a:rPr lang="en-US" sz="1200" dirty="0" smtClean="0"/>
              <a:t>Instructor: Alexandra </a:t>
            </a:r>
            <a:r>
              <a:rPr lang="en-US" sz="1200" dirty="0" err="1" smtClean="0"/>
              <a:t>Okihiro</a:t>
            </a:r>
            <a:endParaRPr lang="en-US" sz="1200" dirty="0" smtClean="0"/>
          </a:p>
          <a:p>
            <a:r>
              <a:rPr lang="en-US" sz="1200" dirty="0" smtClean="0"/>
              <a:t>Photos from Karen </a:t>
            </a:r>
            <a:r>
              <a:rPr lang="en-US" sz="1200" dirty="0" err="1" smtClean="0"/>
              <a:t>McClellen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6291"/>
            <a:ext cx="4064748" cy="492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881312" cy="224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038600" y="3429000"/>
            <a:ext cx="1752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4" idx="1"/>
          </p:cNvCxnSpPr>
          <p:nvPr/>
        </p:nvCxnSpPr>
        <p:spPr>
          <a:xfrm flipV="1">
            <a:off x="3048000" y="5984334"/>
            <a:ext cx="762000" cy="111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62484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5845834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Glans penis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9872" y="6104612"/>
            <a:ext cx="1323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Prepuce (foreskin)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9264" y="3290500"/>
            <a:ext cx="665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Urethra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65645" y="2438400"/>
            <a:ext cx="3120955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038600" y="2895594"/>
            <a:ext cx="2819400" cy="533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49498" y="2741277"/>
            <a:ext cx="1106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Prostate Gland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775825" y="2299900"/>
            <a:ext cx="1205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Ejaculatory Duct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524000" y="5466333"/>
            <a:ext cx="2218240" cy="962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23363" y="5327833"/>
            <a:ext cx="1445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Bulbourethral Gland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33108" y="3810000"/>
            <a:ext cx="1563584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73139" y="3671500"/>
            <a:ext cx="1759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Corpus </a:t>
            </a:r>
            <a:r>
              <a:rPr lang="en-US" sz="1200" dirty="0" err="1" smtClean="0"/>
              <a:t>Spongiosum</a:t>
            </a:r>
            <a:r>
              <a:rPr lang="en-US" sz="1200" dirty="0" smtClean="0"/>
              <a:t> (red)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39" idx="3"/>
          </p:cNvCxnSpPr>
          <p:nvPr/>
        </p:nvCxnSpPr>
        <p:spPr>
          <a:xfrm>
            <a:off x="4383673" y="4086999"/>
            <a:ext cx="1142449" cy="104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49498" y="3948499"/>
            <a:ext cx="1434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Corpus </a:t>
            </a:r>
            <a:r>
              <a:rPr lang="en-US" sz="1200" dirty="0" err="1" smtClean="0"/>
              <a:t>Cavernosum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46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7" y="838200"/>
            <a:ext cx="4405423" cy="55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124200" y="3352800"/>
            <a:ext cx="2133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819400" y="4114800"/>
            <a:ext cx="23622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81200" y="2819400"/>
            <a:ext cx="32004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81200" y="4800600"/>
            <a:ext cx="3200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" y="5410200"/>
            <a:ext cx="33528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981200" y="6019800"/>
            <a:ext cx="3200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1600" y="2680900"/>
            <a:ext cx="99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Vas Deferens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3214300"/>
            <a:ext cx="114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Seminal Vesicle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3976300"/>
            <a:ext cx="1106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Prostate Gland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64440" y="4662100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Epididymis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164440" y="5271700"/>
            <a:ext cx="529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Testis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64440" y="5867400"/>
            <a:ext cx="707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Scrotum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828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724400" cy="56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276600" y="2514600"/>
            <a:ext cx="19050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61076" y="2362200"/>
            <a:ext cx="1915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Inguinal Canal</a:t>
            </a:r>
          </a:p>
          <a:p>
            <a:r>
              <a:rPr lang="en-US" sz="1200" dirty="0" smtClean="0"/>
              <a:t>Q: “Name this passageway”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11" idx="3"/>
          </p:cNvCxnSpPr>
          <p:nvPr/>
        </p:nvCxnSpPr>
        <p:spPr>
          <a:xfrm>
            <a:off x="3746740" y="4310326"/>
            <a:ext cx="1892060" cy="19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59" y="4171827"/>
            <a:ext cx="114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Spermatic Cord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67022" y="4171826"/>
            <a:ext cx="1779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Testicular Artery and Vein</a:t>
            </a:r>
            <a:endParaRPr lang="en-US" sz="1200" dirty="0"/>
          </a:p>
        </p:txBody>
      </p:sp>
      <p:sp>
        <p:nvSpPr>
          <p:cNvPr id="13" name="Left Brace 12"/>
          <p:cNvSpPr/>
          <p:nvPr/>
        </p:nvSpPr>
        <p:spPr>
          <a:xfrm>
            <a:off x="1828801" y="3671500"/>
            <a:ext cx="228600" cy="12815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46740" y="3810000"/>
            <a:ext cx="173966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81015" y="3671500"/>
            <a:ext cx="991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Vas Deferens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7927" y="4572000"/>
            <a:ext cx="194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Cremaster</a:t>
            </a:r>
            <a:r>
              <a:rPr lang="en-US" sz="1200" dirty="0" smtClean="0"/>
              <a:t> Muscle</a:t>
            </a:r>
          </a:p>
          <a:p>
            <a:r>
              <a:rPr lang="en-US" sz="1200" dirty="0" smtClean="0"/>
              <a:t>(best seen when piece is removed)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045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5" y="1066800"/>
            <a:ext cx="4876800" cy="43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914400" y="4495800"/>
            <a:ext cx="6858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2055" y="5562600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Mons Pubis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24000" y="5029201"/>
            <a:ext cx="685800" cy="11429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09800" y="4800600"/>
            <a:ext cx="350655" cy="1191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3"/>
          </p:cNvCxnSpPr>
          <p:nvPr/>
        </p:nvCxnSpPr>
        <p:spPr>
          <a:xfrm flipV="1">
            <a:off x="1143000" y="4724400"/>
            <a:ext cx="990600" cy="126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395" y="5853500"/>
            <a:ext cx="617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Clitoris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29868" y="6130499"/>
            <a:ext cx="994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Labia </a:t>
            </a:r>
            <a:r>
              <a:rPr lang="en-US" sz="1200" dirty="0" err="1" smtClean="0"/>
              <a:t>Majora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815449" y="5988213"/>
            <a:ext cx="999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Labia </a:t>
            </a:r>
            <a:r>
              <a:rPr lang="en-US" sz="1200" dirty="0" err="1" smtClean="0"/>
              <a:t>Minora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667000" y="4800600"/>
            <a:ext cx="3810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37885" y="6126712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Vestibule</a:t>
            </a:r>
          </a:p>
          <a:p>
            <a:r>
              <a:rPr lang="en-US" sz="1200" dirty="0" smtClean="0"/>
              <a:t>Q: “Name the Space”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14600" y="3886200"/>
            <a:ext cx="26670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814505" y="4191000"/>
            <a:ext cx="2367095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56462" y="3747700"/>
            <a:ext cx="1151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Urethral Orifice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187462" y="4052500"/>
            <a:ext cx="597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Vagina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88" y="5405"/>
            <a:ext cx="2950411" cy="37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 flipH="1" flipV="1">
            <a:off x="7924800" y="3048000"/>
            <a:ext cx="152400" cy="1257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39289" y="4298433"/>
            <a:ext cx="1723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Greater Vestibular Gland</a:t>
            </a:r>
            <a:endParaRPr lang="en-US" sz="1200" dirty="0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729868" y="838200"/>
            <a:ext cx="1251332" cy="327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1355534" y="429399"/>
            <a:ext cx="1029593" cy="33183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51" idx="2"/>
          </p:cNvCxnSpPr>
          <p:nvPr/>
        </p:nvCxnSpPr>
        <p:spPr>
          <a:xfrm flipV="1">
            <a:off x="3048000" y="852100"/>
            <a:ext cx="636872" cy="2398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4037" y="561201"/>
            <a:ext cx="1199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Symphysis</a:t>
            </a:r>
            <a:r>
              <a:rPr lang="en-US" sz="1200" dirty="0" smtClean="0"/>
              <a:t> Pubis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055063" y="152400"/>
            <a:ext cx="1166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Urinary Bladder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3382577" y="575101"/>
            <a:ext cx="604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Uterus</a:t>
            </a:r>
            <a:endParaRPr lang="en-US" sz="1200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385127" y="838199"/>
            <a:ext cx="472373" cy="19812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30156" y="561201"/>
            <a:ext cx="550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Ovary</a:t>
            </a:r>
            <a:endParaRPr lang="en-US" sz="12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133600" y="838199"/>
            <a:ext cx="76201" cy="1981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35304" y="557013"/>
            <a:ext cx="108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Fallopian Tube</a:t>
            </a:r>
            <a:endParaRPr lang="en-US" sz="1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3684871" y="4724400"/>
            <a:ext cx="1502591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181600" y="4662100"/>
            <a:ext cx="6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Rectum</a:t>
            </a:r>
            <a:endParaRPr lang="en-US" sz="12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096000" y="2209800"/>
            <a:ext cx="1904999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187462" y="2088550"/>
            <a:ext cx="91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Pelvic Floor Muscles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497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733925" cy="590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28600"/>
            <a:ext cx="28289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370655" y="806626"/>
            <a:ext cx="934840" cy="760917"/>
          </a:xfrm>
          <a:custGeom>
            <a:avLst/>
            <a:gdLst>
              <a:gd name="connsiteX0" fmla="*/ 934497 w 934840"/>
              <a:gd name="connsiteY0" fmla="*/ 57532 h 760917"/>
              <a:gd name="connsiteX1" fmla="*/ 884255 w 934840"/>
              <a:gd name="connsiteY1" fmla="*/ 47484 h 760917"/>
              <a:gd name="connsiteX2" fmla="*/ 783771 w 934840"/>
              <a:gd name="connsiteY2" fmla="*/ 37436 h 760917"/>
              <a:gd name="connsiteX3" fmla="*/ 713433 w 934840"/>
              <a:gd name="connsiteY3" fmla="*/ 27387 h 760917"/>
              <a:gd name="connsiteX4" fmla="*/ 391886 w 934840"/>
              <a:gd name="connsiteY4" fmla="*/ 17339 h 760917"/>
              <a:gd name="connsiteX5" fmla="*/ 331596 w 934840"/>
              <a:gd name="connsiteY5" fmla="*/ 37436 h 760917"/>
              <a:gd name="connsiteX6" fmla="*/ 301450 w 934840"/>
              <a:gd name="connsiteY6" fmla="*/ 57532 h 760917"/>
              <a:gd name="connsiteX7" fmla="*/ 271305 w 934840"/>
              <a:gd name="connsiteY7" fmla="*/ 67581 h 760917"/>
              <a:gd name="connsiteX8" fmla="*/ 211015 w 934840"/>
              <a:gd name="connsiteY8" fmla="*/ 107774 h 760917"/>
              <a:gd name="connsiteX9" fmla="*/ 190919 w 934840"/>
              <a:gd name="connsiteY9" fmla="*/ 137919 h 760917"/>
              <a:gd name="connsiteX10" fmla="*/ 160774 w 934840"/>
              <a:gd name="connsiteY10" fmla="*/ 147967 h 760917"/>
              <a:gd name="connsiteX11" fmla="*/ 120580 w 934840"/>
              <a:gd name="connsiteY11" fmla="*/ 208258 h 760917"/>
              <a:gd name="connsiteX12" fmla="*/ 100483 w 934840"/>
              <a:gd name="connsiteY12" fmla="*/ 238403 h 760917"/>
              <a:gd name="connsiteX13" fmla="*/ 70338 w 934840"/>
              <a:gd name="connsiteY13" fmla="*/ 258499 h 760917"/>
              <a:gd name="connsiteX14" fmla="*/ 30145 w 934840"/>
              <a:gd name="connsiteY14" fmla="*/ 348934 h 760917"/>
              <a:gd name="connsiteX15" fmla="*/ 20097 w 934840"/>
              <a:gd name="connsiteY15" fmla="*/ 399176 h 760917"/>
              <a:gd name="connsiteX16" fmla="*/ 0 w 934840"/>
              <a:gd name="connsiteY16" fmla="*/ 459466 h 760917"/>
              <a:gd name="connsiteX17" fmla="*/ 30145 w 934840"/>
              <a:gd name="connsiteY17" fmla="*/ 630288 h 760917"/>
              <a:gd name="connsiteX18" fmla="*/ 50242 w 934840"/>
              <a:gd name="connsiteY18" fmla="*/ 660433 h 760917"/>
              <a:gd name="connsiteX19" fmla="*/ 80387 w 934840"/>
              <a:gd name="connsiteY19" fmla="*/ 680530 h 760917"/>
              <a:gd name="connsiteX20" fmla="*/ 100483 w 934840"/>
              <a:gd name="connsiteY20" fmla="*/ 710675 h 760917"/>
              <a:gd name="connsiteX21" fmla="*/ 160774 w 934840"/>
              <a:gd name="connsiteY21" fmla="*/ 740820 h 760917"/>
              <a:gd name="connsiteX22" fmla="*/ 221064 w 934840"/>
              <a:gd name="connsiteY22" fmla="*/ 750869 h 760917"/>
              <a:gd name="connsiteX23" fmla="*/ 341644 w 934840"/>
              <a:gd name="connsiteY23" fmla="*/ 760917 h 760917"/>
              <a:gd name="connsiteX24" fmla="*/ 572756 w 934840"/>
              <a:gd name="connsiteY24" fmla="*/ 750869 h 760917"/>
              <a:gd name="connsiteX25" fmla="*/ 602901 w 934840"/>
              <a:gd name="connsiteY25" fmla="*/ 740820 h 760917"/>
              <a:gd name="connsiteX26" fmla="*/ 633046 w 934840"/>
              <a:gd name="connsiteY26" fmla="*/ 720723 h 760917"/>
              <a:gd name="connsiteX27" fmla="*/ 663191 w 934840"/>
              <a:gd name="connsiteY27" fmla="*/ 660433 h 760917"/>
              <a:gd name="connsiteX28" fmla="*/ 683288 w 934840"/>
              <a:gd name="connsiteY28" fmla="*/ 600143 h 760917"/>
              <a:gd name="connsiteX29" fmla="*/ 693336 w 934840"/>
              <a:gd name="connsiteY29" fmla="*/ 569998 h 760917"/>
              <a:gd name="connsiteX30" fmla="*/ 733530 w 934840"/>
              <a:gd name="connsiteY30" fmla="*/ 509708 h 760917"/>
              <a:gd name="connsiteX31" fmla="*/ 763675 w 934840"/>
              <a:gd name="connsiteY31" fmla="*/ 419273 h 760917"/>
              <a:gd name="connsiteX32" fmla="*/ 773723 w 934840"/>
              <a:gd name="connsiteY32" fmla="*/ 389128 h 760917"/>
              <a:gd name="connsiteX33" fmla="*/ 793820 w 934840"/>
              <a:gd name="connsiteY33" fmla="*/ 358983 h 760917"/>
              <a:gd name="connsiteX34" fmla="*/ 823965 w 934840"/>
              <a:gd name="connsiteY34" fmla="*/ 298693 h 760917"/>
              <a:gd name="connsiteX35" fmla="*/ 844061 w 934840"/>
              <a:gd name="connsiteY35" fmla="*/ 238403 h 760917"/>
              <a:gd name="connsiteX36" fmla="*/ 854110 w 934840"/>
              <a:gd name="connsiteY36" fmla="*/ 208258 h 760917"/>
              <a:gd name="connsiteX37" fmla="*/ 874207 w 934840"/>
              <a:gd name="connsiteY37" fmla="*/ 178112 h 760917"/>
              <a:gd name="connsiteX38" fmla="*/ 904352 w 934840"/>
              <a:gd name="connsiteY38" fmla="*/ 87677 h 760917"/>
              <a:gd name="connsiteX39" fmla="*/ 934497 w 934840"/>
              <a:gd name="connsiteY39" fmla="*/ 57532 h 7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4840" h="760917">
                <a:moveTo>
                  <a:pt x="934497" y="57532"/>
                </a:moveTo>
                <a:cubicBezTo>
                  <a:pt x="931147" y="50833"/>
                  <a:pt x="901184" y="49741"/>
                  <a:pt x="884255" y="47484"/>
                </a:cubicBezTo>
                <a:cubicBezTo>
                  <a:pt x="850889" y="43035"/>
                  <a:pt x="817202" y="41369"/>
                  <a:pt x="783771" y="37436"/>
                </a:cubicBezTo>
                <a:cubicBezTo>
                  <a:pt x="760249" y="34669"/>
                  <a:pt x="736879" y="30737"/>
                  <a:pt x="713433" y="27387"/>
                </a:cubicBezTo>
                <a:cubicBezTo>
                  <a:pt x="570465" y="-20270"/>
                  <a:pt x="674311" y="6476"/>
                  <a:pt x="391886" y="17339"/>
                </a:cubicBezTo>
                <a:cubicBezTo>
                  <a:pt x="371789" y="24038"/>
                  <a:pt x="349222" y="25686"/>
                  <a:pt x="331596" y="37436"/>
                </a:cubicBezTo>
                <a:cubicBezTo>
                  <a:pt x="321547" y="44135"/>
                  <a:pt x="312252" y="52131"/>
                  <a:pt x="301450" y="57532"/>
                </a:cubicBezTo>
                <a:cubicBezTo>
                  <a:pt x="291976" y="62269"/>
                  <a:pt x="280564" y="62437"/>
                  <a:pt x="271305" y="67581"/>
                </a:cubicBezTo>
                <a:cubicBezTo>
                  <a:pt x="250191" y="79311"/>
                  <a:pt x="211015" y="107774"/>
                  <a:pt x="211015" y="107774"/>
                </a:cubicBezTo>
                <a:cubicBezTo>
                  <a:pt x="204316" y="117822"/>
                  <a:pt x="200349" y="130375"/>
                  <a:pt x="190919" y="137919"/>
                </a:cubicBezTo>
                <a:cubicBezTo>
                  <a:pt x="182648" y="144536"/>
                  <a:pt x="168264" y="140477"/>
                  <a:pt x="160774" y="147967"/>
                </a:cubicBezTo>
                <a:cubicBezTo>
                  <a:pt x="143695" y="165046"/>
                  <a:pt x="133978" y="188161"/>
                  <a:pt x="120580" y="208258"/>
                </a:cubicBezTo>
                <a:cubicBezTo>
                  <a:pt x="113881" y="218306"/>
                  <a:pt x="110531" y="231704"/>
                  <a:pt x="100483" y="238403"/>
                </a:cubicBezTo>
                <a:lnTo>
                  <a:pt x="70338" y="258499"/>
                </a:lnTo>
                <a:cubicBezTo>
                  <a:pt x="46423" y="330246"/>
                  <a:pt x="61993" y="301163"/>
                  <a:pt x="30145" y="348934"/>
                </a:cubicBezTo>
                <a:cubicBezTo>
                  <a:pt x="26796" y="365681"/>
                  <a:pt x="24591" y="382699"/>
                  <a:pt x="20097" y="399176"/>
                </a:cubicBezTo>
                <a:cubicBezTo>
                  <a:pt x="14523" y="419613"/>
                  <a:pt x="0" y="459466"/>
                  <a:pt x="0" y="459466"/>
                </a:cubicBezTo>
                <a:cubicBezTo>
                  <a:pt x="3198" y="494650"/>
                  <a:pt x="3369" y="590124"/>
                  <a:pt x="30145" y="630288"/>
                </a:cubicBezTo>
                <a:cubicBezTo>
                  <a:pt x="36844" y="640336"/>
                  <a:pt x="41703" y="651894"/>
                  <a:pt x="50242" y="660433"/>
                </a:cubicBezTo>
                <a:cubicBezTo>
                  <a:pt x="58781" y="668972"/>
                  <a:pt x="70339" y="673831"/>
                  <a:pt x="80387" y="680530"/>
                </a:cubicBezTo>
                <a:cubicBezTo>
                  <a:pt x="87086" y="690578"/>
                  <a:pt x="91944" y="702136"/>
                  <a:pt x="100483" y="710675"/>
                </a:cubicBezTo>
                <a:cubicBezTo>
                  <a:pt x="115969" y="726161"/>
                  <a:pt x="139758" y="736150"/>
                  <a:pt x="160774" y="740820"/>
                </a:cubicBezTo>
                <a:cubicBezTo>
                  <a:pt x="180663" y="745240"/>
                  <a:pt x="200815" y="748619"/>
                  <a:pt x="221064" y="750869"/>
                </a:cubicBezTo>
                <a:cubicBezTo>
                  <a:pt x="261150" y="755323"/>
                  <a:pt x="301451" y="757568"/>
                  <a:pt x="341644" y="760917"/>
                </a:cubicBezTo>
                <a:cubicBezTo>
                  <a:pt x="418681" y="757568"/>
                  <a:pt x="495873" y="756783"/>
                  <a:pt x="572756" y="750869"/>
                </a:cubicBezTo>
                <a:cubicBezTo>
                  <a:pt x="583317" y="750057"/>
                  <a:pt x="593427" y="745557"/>
                  <a:pt x="602901" y="740820"/>
                </a:cubicBezTo>
                <a:cubicBezTo>
                  <a:pt x="613703" y="735419"/>
                  <a:pt x="622998" y="727422"/>
                  <a:pt x="633046" y="720723"/>
                </a:cubicBezTo>
                <a:cubicBezTo>
                  <a:pt x="669687" y="610795"/>
                  <a:pt x="611251" y="777295"/>
                  <a:pt x="663191" y="660433"/>
                </a:cubicBezTo>
                <a:cubicBezTo>
                  <a:pt x="671795" y="641075"/>
                  <a:pt x="676589" y="620240"/>
                  <a:pt x="683288" y="600143"/>
                </a:cubicBezTo>
                <a:cubicBezTo>
                  <a:pt x="686637" y="590095"/>
                  <a:pt x="687461" y="578811"/>
                  <a:pt x="693336" y="569998"/>
                </a:cubicBezTo>
                <a:lnTo>
                  <a:pt x="733530" y="509708"/>
                </a:lnTo>
                <a:lnTo>
                  <a:pt x="763675" y="419273"/>
                </a:lnTo>
                <a:cubicBezTo>
                  <a:pt x="767024" y="409225"/>
                  <a:pt x="767848" y="397941"/>
                  <a:pt x="773723" y="389128"/>
                </a:cubicBezTo>
                <a:lnTo>
                  <a:pt x="793820" y="358983"/>
                </a:lnTo>
                <a:cubicBezTo>
                  <a:pt x="830465" y="249045"/>
                  <a:pt x="772022" y="415567"/>
                  <a:pt x="823965" y="298693"/>
                </a:cubicBezTo>
                <a:cubicBezTo>
                  <a:pt x="832568" y="279335"/>
                  <a:pt x="837362" y="258500"/>
                  <a:pt x="844061" y="238403"/>
                </a:cubicBezTo>
                <a:cubicBezTo>
                  <a:pt x="847410" y="228355"/>
                  <a:pt x="848235" y="217071"/>
                  <a:pt x="854110" y="208258"/>
                </a:cubicBezTo>
                <a:lnTo>
                  <a:pt x="874207" y="178112"/>
                </a:lnTo>
                <a:lnTo>
                  <a:pt x="904352" y="87677"/>
                </a:lnTo>
                <a:cubicBezTo>
                  <a:pt x="915899" y="53038"/>
                  <a:pt x="937847" y="64231"/>
                  <a:pt x="934497" y="57532"/>
                </a:cubicBezTo>
                <a:close/>
              </a:path>
            </a:pathLst>
          </a:custGeom>
          <a:solidFill>
            <a:schemeClr val="accent1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796191" y="1597688"/>
            <a:ext cx="276000" cy="321952"/>
          </a:xfrm>
          <a:custGeom>
            <a:avLst/>
            <a:gdLst>
              <a:gd name="connsiteX0" fmla="*/ 1330 w 276000"/>
              <a:gd name="connsiteY0" fmla="*/ 100483 h 321952"/>
              <a:gd name="connsiteX1" fmla="*/ 21427 w 276000"/>
              <a:gd name="connsiteY1" fmla="*/ 150725 h 321952"/>
              <a:gd name="connsiteX2" fmla="*/ 31475 w 276000"/>
              <a:gd name="connsiteY2" fmla="*/ 180870 h 321952"/>
              <a:gd name="connsiteX3" fmla="*/ 61620 w 276000"/>
              <a:gd name="connsiteY3" fmla="*/ 200967 h 321952"/>
              <a:gd name="connsiteX4" fmla="*/ 131958 w 276000"/>
              <a:gd name="connsiteY4" fmla="*/ 271305 h 321952"/>
              <a:gd name="connsiteX5" fmla="*/ 152055 w 276000"/>
              <a:gd name="connsiteY5" fmla="*/ 301450 h 321952"/>
              <a:gd name="connsiteX6" fmla="*/ 212345 w 276000"/>
              <a:gd name="connsiteY6" fmla="*/ 321547 h 321952"/>
              <a:gd name="connsiteX7" fmla="*/ 272635 w 276000"/>
              <a:gd name="connsiteY7" fmla="*/ 311499 h 321952"/>
              <a:gd name="connsiteX8" fmla="*/ 252539 w 276000"/>
              <a:gd name="connsiteY8" fmla="*/ 200967 h 321952"/>
              <a:gd name="connsiteX9" fmla="*/ 242490 w 276000"/>
              <a:gd name="connsiteY9" fmla="*/ 80387 h 321952"/>
              <a:gd name="connsiteX10" fmla="*/ 232442 w 276000"/>
              <a:gd name="connsiteY10" fmla="*/ 20097 h 321952"/>
              <a:gd name="connsiteX11" fmla="*/ 202297 w 276000"/>
              <a:gd name="connsiteY11" fmla="*/ 0 h 321952"/>
              <a:gd name="connsiteX12" fmla="*/ 142007 w 276000"/>
              <a:gd name="connsiteY12" fmla="*/ 20097 h 321952"/>
              <a:gd name="connsiteX13" fmla="*/ 81717 w 276000"/>
              <a:gd name="connsiteY13" fmla="*/ 60290 h 321952"/>
              <a:gd name="connsiteX14" fmla="*/ 61620 w 276000"/>
              <a:gd name="connsiteY14" fmla="*/ 90435 h 321952"/>
              <a:gd name="connsiteX15" fmla="*/ 1330 w 276000"/>
              <a:gd name="connsiteY15" fmla="*/ 100483 h 32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000" h="321952">
                <a:moveTo>
                  <a:pt x="1330" y="100483"/>
                </a:moveTo>
                <a:cubicBezTo>
                  <a:pt x="-5369" y="110531"/>
                  <a:pt x="15094" y="133836"/>
                  <a:pt x="21427" y="150725"/>
                </a:cubicBezTo>
                <a:cubicBezTo>
                  <a:pt x="25146" y="160642"/>
                  <a:pt x="24858" y="172599"/>
                  <a:pt x="31475" y="180870"/>
                </a:cubicBezTo>
                <a:cubicBezTo>
                  <a:pt x="39019" y="190300"/>
                  <a:pt x="51572" y="194268"/>
                  <a:pt x="61620" y="200967"/>
                </a:cubicBezTo>
                <a:cubicBezTo>
                  <a:pt x="107688" y="270070"/>
                  <a:pt x="78899" y="253619"/>
                  <a:pt x="131958" y="271305"/>
                </a:cubicBezTo>
                <a:cubicBezTo>
                  <a:pt x="138657" y="281353"/>
                  <a:pt x="141814" y="295049"/>
                  <a:pt x="152055" y="301450"/>
                </a:cubicBezTo>
                <a:cubicBezTo>
                  <a:pt x="170019" y="312677"/>
                  <a:pt x="212345" y="321547"/>
                  <a:pt x="212345" y="321547"/>
                </a:cubicBezTo>
                <a:cubicBezTo>
                  <a:pt x="232442" y="318198"/>
                  <a:pt x="262741" y="329309"/>
                  <a:pt x="272635" y="311499"/>
                </a:cubicBezTo>
                <a:cubicBezTo>
                  <a:pt x="284470" y="290195"/>
                  <a:pt x="262028" y="229434"/>
                  <a:pt x="252539" y="200967"/>
                </a:cubicBezTo>
                <a:cubicBezTo>
                  <a:pt x="249189" y="160774"/>
                  <a:pt x="246944" y="120473"/>
                  <a:pt x="242490" y="80387"/>
                </a:cubicBezTo>
                <a:cubicBezTo>
                  <a:pt x="240240" y="60138"/>
                  <a:pt x="241553" y="38320"/>
                  <a:pt x="232442" y="20097"/>
                </a:cubicBezTo>
                <a:cubicBezTo>
                  <a:pt x="227041" y="9295"/>
                  <a:pt x="212345" y="6699"/>
                  <a:pt x="202297" y="0"/>
                </a:cubicBezTo>
                <a:cubicBezTo>
                  <a:pt x="182200" y="6699"/>
                  <a:pt x="159633" y="8346"/>
                  <a:pt x="142007" y="20097"/>
                </a:cubicBezTo>
                <a:lnTo>
                  <a:pt x="81717" y="60290"/>
                </a:lnTo>
                <a:cubicBezTo>
                  <a:pt x="75018" y="70338"/>
                  <a:pt x="70709" y="82483"/>
                  <a:pt x="61620" y="90435"/>
                </a:cubicBezTo>
                <a:cubicBezTo>
                  <a:pt x="43443" y="106340"/>
                  <a:pt x="8029" y="90435"/>
                  <a:pt x="1330" y="100483"/>
                </a:cubicBezTo>
                <a:close/>
              </a:path>
            </a:pathLst>
          </a:cu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33520" y="884255"/>
            <a:ext cx="1165935" cy="854110"/>
          </a:xfrm>
          <a:custGeom>
            <a:avLst/>
            <a:gdLst>
              <a:gd name="connsiteX0" fmla="*/ 281680 w 1165935"/>
              <a:gd name="connsiteY0" fmla="*/ 0 h 854110"/>
              <a:gd name="connsiteX1" fmla="*/ 261583 w 1165935"/>
              <a:gd name="connsiteY1" fmla="*/ 50242 h 854110"/>
              <a:gd name="connsiteX2" fmla="*/ 251535 w 1165935"/>
              <a:gd name="connsiteY2" fmla="*/ 90435 h 854110"/>
              <a:gd name="connsiteX3" fmla="*/ 241487 w 1165935"/>
              <a:gd name="connsiteY3" fmla="*/ 120580 h 854110"/>
              <a:gd name="connsiteX4" fmla="*/ 211342 w 1165935"/>
              <a:gd name="connsiteY4" fmla="*/ 221064 h 854110"/>
              <a:gd name="connsiteX5" fmla="*/ 191245 w 1165935"/>
              <a:gd name="connsiteY5" fmla="*/ 251209 h 854110"/>
              <a:gd name="connsiteX6" fmla="*/ 151051 w 1165935"/>
              <a:gd name="connsiteY6" fmla="*/ 341644 h 854110"/>
              <a:gd name="connsiteX7" fmla="*/ 110858 w 1165935"/>
              <a:gd name="connsiteY7" fmla="*/ 432079 h 854110"/>
              <a:gd name="connsiteX8" fmla="*/ 90761 w 1165935"/>
              <a:gd name="connsiteY8" fmla="*/ 492369 h 854110"/>
              <a:gd name="connsiteX9" fmla="*/ 70665 w 1165935"/>
              <a:gd name="connsiteY9" fmla="*/ 522514 h 854110"/>
              <a:gd name="connsiteX10" fmla="*/ 30471 w 1165935"/>
              <a:gd name="connsiteY10" fmla="*/ 612949 h 854110"/>
              <a:gd name="connsiteX11" fmla="*/ 20423 w 1165935"/>
              <a:gd name="connsiteY11" fmla="*/ 643094 h 854110"/>
              <a:gd name="connsiteX12" fmla="*/ 326 w 1165935"/>
              <a:gd name="connsiteY12" fmla="*/ 673240 h 854110"/>
              <a:gd name="connsiteX13" fmla="*/ 30471 w 1165935"/>
              <a:gd name="connsiteY13" fmla="*/ 683288 h 854110"/>
              <a:gd name="connsiteX14" fmla="*/ 90761 w 1165935"/>
              <a:gd name="connsiteY14" fmla="*/ 693336 h 854110"/>
              <a:gd name="connsiteX15" fmla="*/ 141003 w 1165935"/>
              <a:gd name="connsiteY15" fmla="*/ 703385 h 854110"/>
              <a:gd name="connsiteX16" fmla="*/ 171148 w 1165935"/>
              <a:gd name="connsiteY16" fmla="*/ 713433 h 854110"/>
              <a:gd name="connsiteX17" fmla="*/ 271632 w 1165935"/>
              <a:gd name="connsiteY17" fmla="*/ 723481 h 854110"/>
              <a:gd name="connsiteX18" fmla="*/ 331922 w 1165935"/>
              <a:gd name="connsiteY18" fmla="*/ 743578 h 854110"/>
              <a:gd name="connsiteX19" fmla="*/ 362067 w 1165935"/>
              <a:gd name="connsiteY19" fmla="*/ 753626 h 854110"/>
              <a:gd name="connsiteX20" fmla="*/ 392212 w 1165935"/>
              <a:gd name="connsiteY20" fmla="*/ 773723 h 854110"/>
              <a:gd name="connsiteX21" fmla="*/ 422357 w 1165935"/>
              <a:gd name="connsiteY21" fmla="*/ 783771 h 854110"/>
              <a:gd name="connsiteX22" fmla="*/ 633372 w 1165935"/>
              <a:gd name="connsiteY22" fmla="*/ 803868 h 854110"/>
              <a:gd name="connsiteX23" fmla="*/ 804194 w 1165935"/>
              <a:gd name="connsiteY23" fmla="*/ 783771 h 854110"/>
              <a:gd name="connsiteX24" fmla="*/ 834339 w 1165935"/>
              <a:gd name="connsiteY24" fmla="*/ 763675 h 854110"/>
              <a:gd name="connsiteX25" fmla="*/ 924775 w 1165935"/>
              <a:gd name="connsiteY25" fmla="*/ 733530 h 854110"/>
              <a:gd name="connsiteX26" fmla="*/ 954920 w 1165935"/>
              <a:gd name="connsiteY26" fmla="*/ 723481 h 854110"/>
              <a:gd name="connsiteX27" fmla="*/ 1025258 w 1165935"/>
              <a:gd name="connsiteY27" fmla="*/ 733530 h 854110"/>
              <a:gd name="connsiteX28" fmla="*/ 1035306 w 1165935"/>
              <a:gd name="connsiteY28" fmla="*/ 763675 h 854110"/>
              <a:gd name="connsiteX29" fmla="*/ 1065451 w 1165935"/>
              <a:gd name="connsiteY29" fmla="*/ 854110 h 854110"/>
              <a:gd name="connsiteX30" fmla="*/ 1105645 w 1165935"/>
              <a:gd name="connsiteY30" fmla="*/ 844061 h 854110"/>
              <a:gd name="connsiteX31" fmla="*/ 1135790 w 1165935"/>
              <a:gd name="connsiteY31" fmla="*/ 783771 h 854110"/>
              <a:gd name="connsiteX32" fmla="*/ 1165935 w 1165935"/>
              <a:gd name="connsiteY32" fmla="*/ 673240 h 854110"/>
              <a:gd name="connsiteX33" fmla="*/ 1155887 w 1165935"/>
              <a:gd name="connsiteY33" fmla="*/ 572756 h 854110"/>
              <a:gd name="connsiteX34" fmla="*/ 1145838 w 1165935"/>
              <a:gd name="connsiteY34" fmla="*/ 542611 h 854110"/>
              <a:gd name="connsiteX35" fmla="*/ 1085548 w 1165935"/>
              <a:gd name="connsiteY35" fmla="*/ 502418 h 854110"/>
              <a:gd name="connsiteX36" fmla="*/ 1025258 w 1165935"/>
              <a:gd name="connsiteY36" fmla="*/ 462224 h 854110"/>
              <a:gd name="connsiteX37" fmla="*/ 995113 w 1165935"/>
              <a:gd name="connsiteY37" fmla="*/ 442127 h 854110"/>
              <a:gd name="connsiteX38" fmla="*/ 964968 w 1165935"/>
              <a:gd name="connsiteY38" fmla="*/ 432079 h 854110"/>
              <a:gd name="connsiteX39" fmla="*/ 934823 w 1165935"/>
              <a:gd name="connsiteY39" fmla="*/ 401934 h 854110"/>
              <a:gd name="connsiteX40" fmla="*/ 874533 w 1165935"/>
              <a:gd name="connsiteY40" fmla="*/ 361741 h 854110"/>
              <a:gd name="connsiteX41" fmla="*/ 814243 w 1165935"/>
              <a:gd name="connsiteY41" fmla="*/ 321547 h 854110"/>
              <a:gd name="connsiteX42" fmla="*/ 753953 w 1165935"/>
              <a:gd name="connsiteY42" fmla="*/ 281354 h 854110"/>
              <a:gd name="connsiteX43" fmla="*/ 683614 w 1165935"/>
              <a:gd name="connsiteY43" fmla="*/ 261257 h 854110"/>
              <a:gd name="connsiteX44" fmla="*/ 593179 w 1165935"/>
              <a:gd name="connsiteY44" fmla="*/ 211015 h 854110"/>
              <a:gd name="connsiteX45" fmla="*/ 542937 w 1165935"/>
              <a:gd name="connsiteY45" fmla="*/ 170822 h 854110"/>
              <a:gd name="connsiteX46" fmla="*/ 482647 w 1165935"/>
              <a:gd name="connsiteY46" fmla="*/ 130629 h 854110"/>
              <a:gd name="connsiteX47" fmla="*/ 452502 w 1165935"/>
              <a:gd name="connsiteY47" fmla="*/ 110532 h 854110"/>
              <a:gd name="connsiteX48" fmla="*/ 422357 w 1165935"/>
              <a:gd name="connsiteY48" fmla="*/ 100483 h 854110"/>
              <a:gd name="connsiteX49" fmla="*/ 362067 w 1165935"/>
              <a:gd name="connsiteY49" fmla="*/ 60290 h 854110"/>
              <a:gd name="connsiteX50" fmla="*/ 271632 w 1165935"/>
              <a:gd name="connsiteY50" fmla="*/ 10048 h 854110"/>
              <a:gd name="connsiteX51" fmla="*/ 281680 w 1165935"/>
              <a:gd name="connsiteY51" fmla="*/ 0 h 8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5935" h="854110">
                <a:moveTo>
                  <a:pt x="281680" y="0"/>
                </a:moveTo>
                <a:cubicBezTo>
                  <a:pt x="274981" y="16747"/>
                  <a:pt x="267287" y="33130"/>
                  <a:pt x="261583" y="50242"/>
                </a:cubicBezTo>
                <a:cubicBezTo>
                  <a:pt x="257216" y="63343"/>
                  <a:pt x="255329" y="77156"/>
                  <a:pt x="251535" y="90435"/>
                </a:cubicBezTo>
                <a:cubicBezTo>
                  <a:pt x="248625" y="100619"/>
                  <a:pt x="244397" y="110396"/>
                  <a:pt x="241487" y="120580"/>
                </a:cubicBezTo>
                <a:cubicBezTo>
                  <a:pt x="234467" y="145151"/>
                  <a:pt x="223278" y="203160"/>
                  <a:pt x="211342" y="221064"/>
                </a:cubicBezTo>
                <a:cubicBezTo>
                  <a:pt x="204643" y="231112"/>
                  <a:pt x="196150" y="240173"/>
                  <a:pt x="191245" y="251209"/>
                </a:cubicBezTo>
                <a:cubicBezTo>
                  <a:pt x="143413" y="358829"/>
                  <a:pt x="196533" y="273422"/>
                  <a:pt x="151051" y="341644"/>
                </a:cubicBezTo>
                <a:cubicBezTo>
                  <a:pt x="127136" y="413391"/>
                  <a:pt x="142706" y="384308"/>
                  <a:pt x="110858" y="432079"/>
                </a:cubicBezTo>
                <a:cubicBezTo>
                  <a:pt x="104159" y="452176"/>
                  <a:pt x="102511" y="474743"/>
                  <a:pt x="90761" y="492369"/>
                </a:cubicBezTo>
                <a:cubicBezTo>
                  <a:pt x="84062" y="502417"/>
                  <a:pt x="75570" y="511478"/>
                  <a:pt x="70665" y="522514"/>
                </a:cubicBezTo>
                <a:cubicBezTo>
                  <a:pt x="22837" y="630129"/>
                  <a:pt x="75951" y="544730"/>
                  <a:pt x="30471" y="612949"/>
                </a:cubicBezTo>
                <a:cubicBezTo>
                  <a:pt x="27122" y="622997"/>
                  <a:pt x="25160" y="633620"/>
                  <a:pt x="20423" y="643094"/>
                </a:cubicBezTo>
                <a:cubicBezTo>
                  <a:pt x="15022" y="653896"/>
                  <a:pt x="-2603" y="661524"/>
                  <a:pt x="326" y="673240"/>
                </a:cubicBezTo>
                <a:cubicBezTo>
                  <a:pt x="2895" y="683516"/>
                  <a:pt x="20131" y="680990"/>
                  <a:pt x="30471" y="683288"/>
                </a:cubicBezTo>
                <a:cubicBezTo>
                  <a:pt x="50360" y="687708"/>
                  <a:pt x="70716" y="689691"/>
                  <a:pt x="90761" y="693336"/>
                </a:cubicBezTo>
                <a:cubicBezTo>
                  <a:pt x="107565" y="696391"/>
                  <a:pt x="124434" y="699243"/>
                  <a:pt x="141003" y="703385"/>
                </a:cubicBezTo>
                <a:cubicBezTo>
                  <a:pt x="151279" y="705954"/>
                  <a:pt x="160679" y="711822"/>
                  <a:pt x="171148" y="713433"/>
                </a:cubicBezTo>
                <a:cubicBezTo>
                  <a:pt x="204418" y="718551"/>
                  <a:pt x="238137" y="720132"/>
                  <a:pt x="271632" y="723481"/>
                </a:cubicBezTo>
                <a:lnTo>
                  <a:pt x="331922" y="743578"/>
                </a:lnTo>
                <a:lnTo>
                  <a:pt x="362067" y="753626"/>
                </a:lnTo>
                <a:cubicBezTo>
                  <a:pt x="372115" y="760325"/>
                  <a:pt x="381410" y="768322"/>
                  <a:pt x="392212" y="773723"/>
                </a:cubicBezTo>
                <a:cubicBezTo>
                  <a:pt x="401686" y="778460"/>
                  <a:pt x="412173" y="780861"/>
                  <a:pt x="422357" y="783771"/>
                </a:cubicBezTo>
                <a:cubicBezTo>
                  <a:pt x="502855" y="806771"/>
                  <a:pt x="510846" y="796661"/>
                  <a:pt x="633372" y="803868"/>
                </a:cubicBezTo>
                <a:cubicBezTo>
                  <a:pt x="655619" y="802279"/>
                  <a:pt x="758513" y="806611"/>
                  <a:pt x="804194" y="783771"/>
                </a:cubicBezTo>
                <a:cubicBezTo>
                  <a:pt x="814996" y="778370"/>
                  <a:pt x="823303" y="768580"/>
                  <a:pt x="834339" y="763675"/>
                </a:cubicBezTo>
                <a:cubicBezTo>
                  <a:pt x="834363" y="763665"/>
                  <a:pt x="909691" y="738558"/>
                  <a:pt x="924775" y="733530"/>
                </a:cubicBezTo>
                <a:lnTo>
                  <a:pt x="954920" y="723481"/>
                </a:lnTo>
                <a:cubicBezTo>
                  <a:pt x="978366" y="726831"/>
                  <a:pt x="1004074" y="722938"/>
                  <a:pt x="1025258" y="733530"/>
                </a:cubicBezTo>
                <a:cubicBezTo>
                  <a:pt x="1034732" y="738267"/>
                  <a:pt x="1033008" y="753335"/>
                  <a:pt x="1035306" y="763675"/>
                </a:cubicBezTo>
                <a:cubicBezTo>
                  <a:pt x="1053357" y="844902"/>
                  <a:pt x="1030488" y="801663"/>
                  <a:pt x="1065451" y="854110"/>
                </a:cubicBezTo>
                <a:cubicBezTo>
                  <a:pt x="1078849" y="850760"/>
                  <a:pt x="1094154" y="851722"/>
                  <a:pt x="1105645" y="844061"/>
                </a:cubicBezTo>
                <a:cubicBezTo>
                  <a:pt x="1120890" y="833898"/>
                  <a:pt x="1131332" y="800119"/>
                  <a:pt x="1135790" y="783771"/>
                </a:cubicBezTo>
                <a:cubicBezTo>
                  <a:pt x="1169788" y="659111"/>
                  <a:pt x="1142807" y="742626"/>
                  <a:pt x="1165935" y="673240"/>
                </a:cubicBezTo>
                <a:cubicBezTo>
                  <a:pt x="1162586" y="639745"/>
                  <a:pt x="1161006" y="606026"/>
                  <a:pt x="1155887" y="572756"/>
                </a:cubicBezTo>
                <a:cubicBezTo>
                  <a:pt x="1154276" y="562287"/>
                  <a:pt x="1153328" y="550101"/>
                  <a:pt x="1145838" y="542611"/>
                </a:cubicBezTo>
                <a:cubicBezTo>
                  <a:pt x="1128759" y="525532"/>
                  <a:pt x="1105645" y="515816"/>
                  <a:pt x="1085548" y="502418"/>
                </a:cubicBezTo>
                <a:lnTo>
                  <a:pt x="1025258" y="462224"/>
                </a:lnTo>
                <a:cubicBezTo>
                  <a:pt x="1015210" y="455525"/>
                  <a:pt x="1006570" y="445946"/>
                  <a:pt x="995113" y="442127"/>
                </a:cubicBezTo>
                <a:lnTo>
                  <a:pt x="964968" y="432079"/>
                </a:lnTo>
                <a:cubicBezTo>
                  <a:pt x="954920" y="422031"/>
                  <a:pt x="946040" y="410658"/>
                  <a:pt x="934823" y="401934"/>
                </a:cubicBezTo>
                <a:cubicBezTo>
                  <a:pt x="915758" y="387105"/>
                  <a:pt x="891612" y="378820"/>
                  <a:pt x="874533" y="361741"/>
                </a:cubicBezTo>
                <a:cubicBezTo>
                  <a:pt x="807635" y="294843"/>
                  <a:pt x="879681" y="357901"/>
                  <a:pt x="814243" y="321547"/>
                </a:cubicBezTo>
                <a:cubicBezTo>
                  <a:pt x="793129" y="309817"/>
                  <a:pt x="776867" y="288992"/>
                  <a:pt x="753953" y="281354"/>
                </a:cubicBezTo>
                <a:cubicBezTo>
                  <a:pt x="710706" y="266938"/>
                  <a:pt x="734083" y="273874"/>
                  <a:pt x="683614" y="261257"/>
                </a:cubicBezTo>
                <a:cubicBezTo>
                  <a:pt x="614511" y="215189"/>
                  <a:pt x="646238" y="228702"/>
                  <a:pt x="593179" y="211015"/>
                </a:cubicBezTo>
                <a:cubicBezTo>
                  <a:pt x="556045" y="155315"/>
                  <a:pt x="594328" y="199372"/>
                  <a:pt x="542937" y="170822"/>
                </a:cubicBezTo>
                <a:cubicBezTo>
                  <a:pt x="521823" y="159092"/>
                  <a:pt x="502744" y="144027"/>
                  <a:pt x="482647" y="130629"/>
                </a:cubicBezTo>
                <a:cubicBezTo>
                  <a:pt x="472599" y="123930"/>
                  <a:pt x="463959" y="114351"/>
                  <a:pt x="452502" y="110532"/>
                </a:cubicBezTo>
                <a:lnTo>
                  <a:pt x="422357" y="100483"/>
                </a:lnTo>
                <a:cubicBezTo>
                  <a:pt x="355457" y="33583"/>
                  <a:pt x="427506" y="96645"/>
                  <a:pt x="362067" y="60290"/>
                </a:cubicBezTo>
                <a:cubicBezTo>
                  <a:pt x="258407" y="2702"/>
                  <a:pt x="339845" y="32787"/>
                  <a:pt x="271632" y="10048"/>
                </a:cubicBezTo>
                <a:lnTo>
                  <a:pt x="281680" y="0"/>
                </a:lnTo>
                <a:close/>
              </a:path>
            </a:pathLst>
          </a:custGeom>
          <a:solidFill>
            <a:srgbClr val="FFFF00">
              <a:alpha val="4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16"/>
          </p:cNvCxnSpPr>
          <p:nvPr/>
        </p:nvCxnSpPr>
        <p:spPr>
          <a:xfrm flipH="1" flipV="1">
            <a:off x="5638800" y="990600"/>
            <a:ext cx="731855" cy="2754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19"/>
            <a:endCxn id="21" idx="3"/>
          </p:cNvCxnSpPr>
          <p:nvPr/>
        </p:nvCxnSpPr>
        <p:spPr>
          <a:xfrm flipH="1" flipV="1">
            <a:off x="5685162" y="1599866"/>
            <a:ext cx="1710425" cy="38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22" idx="3"/>
          </p:cNvCxnSpPr>
          <p:nvPr/>
        </p:nvCxnSpPr>
        <p:spPr>
          <a:xfrm flipH="1">
            <a:off x="5775174" y="1798655"/>
            <a:ext cx="2082637" cy="229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3858" y="836106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Fundus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6307" y="146136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Body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205979" y="1889927"/>
            <a:ext cx="569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Cervix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95600" y="3810000"/>
            <a:ext cx="2128258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667000" y="3810000"/>
            <a:ext cx="2356858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971800" y="3429000"/>
            <a:ext cx="2214507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72219" y="3277983"/>
            <a:ext cx="1007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Myometrium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997143" y="4585900"/>
            <a:ext cx="1868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Endometrium (beige + red)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997143" y="4040234"/>
            <a:ext cx="1068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Uterine Cavity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274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876800" cy="43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135745" y="2590800"/>
            <a:ext cx="2057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93145" y="2452300"/>
            <a:ext cx="187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Perimetrum</a:t>
            </a:r>
            <a:r>
              <a:rPr lang="en-US" sz="1200" dirty="0" smtClean="0"/>
              <a:t> (the visceral peritoneum)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02345" y="2209800"/>
            <a:ext cx="2590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93145" y="2071300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Fimbriae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419600" y="1828800"/>
            <a:ext cx="2667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600200" y="3200400"/>
            <a:ext cx="2057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00200" y="2590800"/>
            <a:ext cx="2819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0200" y="2209799"/>
            <a:ext cx="2667000" cy="685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600200" y="1828800"/>
            <a:ext cx="2590800" cy="854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86600" y="1690300"/>
            <a:ext cx="1162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Broad Ligament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47152" y="3061900"/>
            <a:ext cx="1195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Round Ligament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32445" y="1690299"/>
            <a:ext cx="108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Fallopian Tube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092008" y="2071299"/>
            <a:ext cx="550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Ovary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64501" y="2452300"/>
            <a:ext cx="1277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Ovarian Ligament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386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705600" cy="438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838200" y="4191000"/>
            <a:ext cx="2011534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4" idx="0"/>
          </p:cNvCxnSpPr>
          <p:nvPr/>
        </p:nvCxnSpPr>
        <p:spPr>
          <a:xfrm flipH="1">
            <a:off x="2849734" y="4572000"/>
            <a:ext cx="198266" cy="1066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4" idx="0"/>
          </p:cNvCxnSpPr>
          <p:nvPr/>
        </p:nvCxnSpPr>
        <p:spPr>
          <a:xfrm flipH="1">
            <a:off x="2849734" y="4572000"/>
            <a:ext cx="655466" cy="1066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8" idx="0"/>
          </p:cNvCxnSpPr>
          <p:nvPr/>
        </p:nvCxnSpPr>
        <p:spPr>
          <a:xfrm>
            <a:off x="4343400" y="4648200"/>
            <a:ext cx="682527" cy="990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8" idx="0"/>
          </p:cNvCxnSpPr>
          <p:nvPr/>
        </p:nvCxnSpPr>
        <p:spPr>
          <a:xfrm flipH="1">
            <a:off x="5025927" y="4648200"/>
            <a:ext cx="384273" cy="990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62800" y="33528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48200" y="914400"/>
            <a:ext cx="304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362200" y="914400"/>
            <a:ext cx="3048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437" y="5500300"/>
            <a:ext cx="11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Oocyte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white+red</a:t>
            </a:r>
            <a:r>
              <a:rPr lang="en-US" sz="1200" dirty="0" smtClean="0"/>
              <a:t> dot)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248319" y="5638799"/>
            <a:ext cx="1202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Primary Follicles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5638798"/>
            <a:ext cx="1365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Secondary Follicles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848600" y="3214300"/>
            <a:ext cx="111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Mature Follicle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15233" y="637401"/>
            <a:ext cx="1103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Corpus </a:t>
            </a:r>
            <a:r>
              <a:rPr lang="en-US" sz="1200" dirty="0" err="1" smtClean="0"/>
              <a:t>luteum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810639" y="637400"/>
            <a:ext cx="116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Corpus </a:t>
            </a:r>
            <a:r>
              <a:rPr lang="en-US" sz="1200" dirty="0" err="1" smtClean="0"/>
              <a:t>albicans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201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1814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984738" y="1899138"/>
            <a:ext cx="713433" cy="673240"/>
          </a:xfrm>
          <a:custGeom>
            <a:avLst/>
            <a:gdLst>
              <a:gd name="connsiteX0" fmla="*/ 512466 w 713433"/>
              <a:gd name="connsiteY0" fmla="*/ 60291 h 673240"/>
              <a:gd name="connsiteX1" fmla="*/ 401935 w 713433"/>
              <a:gd name="connsiteY1" fmla="*/ 10049 h 673240"/>
              <a:gd name="connsiteX2" fmla="*/ 371789 w 713433"/>
              <a:gd name="connsiteY2" fmla="*/ 0 h 673240"/>
              <a:gd name="connsiteX3" fmla="*/ 241161 w 713433"/>
              <a:gd name="connsiteY3" fmla="*/ 20097 h 673240"/>
              <a:gd name="connsiteX4" fmla="*/ 211016 w 713433"/>
              <a:gd name="connsiteY4" fmla="*/ 40194 h 673240"/>
              <a:gd name="connsiteX5" fmla="*/ 170822 w 713433"/>
              <a:gd name="connsiteY5" fmla="*/ 130629 h 673240"/>
              <a:gd name="connsiteX6" fmla="*/ 140677 w 713433"/>
              <a:gd name="connsiteY6" fmla="*/ 190919 h 673240"/>
              <a:gd name="connsiteX7" fmla="*/ 130629 w 713433"/>
              <a:gd name="connsiteY7" fmla="*/ 221064 h 673240"/>
              <a:gd name="connsiteX8" fmla="*/ 70339 w 713433"/>
              <a:gd name="connsiteY8" fmla="*/ 261258 h 673240"/>
              <a:gd name="connsiteX9" fmla="*/ 50242 w 713433"/>
              <a:gd name="connsiteY9" fmla="*/ 291403 h 673240"/>
              <a:gd name="connsiteX10" fmla="*/ 20097 w 713433"/>
              <a:gd name="connsiteY10" fmla="*/ 301451 h 673240"/>
              <a:gd name="connsiteX11" fmla="*/ 0 w 713433"/>
              <a:gd name="connsiteY11" fmla="*/ 361741 h 673240"/>
              <a:gd name="connsiteX12" fmla="*/ 30146 w 713433"/>
              <a:gd name="connsiteY12" fmla="*/ 462225 h 673240"/>
              <a:gd name="connsiteX13" fmla="*/ 40194 w 713433"/>
              <a:gd name="connsiteY13" fmla="*/ 492370 h 673240"/>
              <a:gd name="connsiteX14" fmla="*/ 40194 w 713433"/>
              <a:gd name="connsiteY14" fmla="*/ 612950 h 673240"/>
              <a:gd name="connsiteX15" fmla="*/ 50242 w 713433"/>
              <a:gd name="connsiteY15" fmla="*/ 643095 h 673240"/>
              <a:gd name="connsiteX16" fmla="*/ 110532 w 713433"/>
              <a:gd name="connsiteY16" fmla="*/ 673240 h 673240"/>
              <a:gd name="connsiteX17" fmla="*/ 140677 w 713433"/>
              <a:gd name="connsiteY17" fmla="*/ 663192 h 673240"/>
              <a:gd name="connsiteX18" fmla="*/ 160774 w 713433"/>
              <a:gd name="connsiteY18" fmla="*/ 602902 h 673240"/>
              <a:gd name="connsiteX19" fmla="*/ 221064 w 713433"/>
              <a:gd name="connsiteY19" fmla="*/ 582805 h 673240"/>
              <a:gd name="connsiteX20" fmla="*/ 321548 w 713433"/>
              <a:gd name="connsiteY20" fmla="*/ 592853 h 673240"/>
              <a:gd name="connsiteX21" fmla="*/ 351693 w 713433"/>
              <a:gd name="connsiteY21" fmla="*/ 612950 h 673240"/>
              <a:gd name="connsiteX22" fmla="*/ 442128 w 713433"/>
              <a:gd name="connsiteY22" fmla="*/ 602902 h 673240"/>
              <a:gd name="connsiteX23" fmla="*/ 502418 w 713433"/>
              <a:gd name="connsiteY23" fmla="*/ 572757 h 673240"/>
              <a:gd name="connsiteX24" fmla="*/ 512466 w 713433"/>
              <a:gd name="connsiteY24" fmla="*/ 542611 h 673240"/>
              <a:gd name="connsiteX25" fmla="*/ 532563 w 713433"/>
              <a:gd name="connsiteY25" fmla="*/ 512466 h 673240"/>
              <a:gd name="connsiteX26" fmla="*/ 542611 w 713433"/>
              <a:gd name="connsiteY26" fmla="*/ 442128 h 673240"/>
              <a:gd name="connsiteX27" fmla="*/ 552660 w 713433"/>
              <a:gd name="connsiteY27" fmla="*/ 341644 h 673240"/>
              <a:gd name="connsiteX28" fmla="*/ 572757 w 713433"/>
              <a:gd name="connsiteY28" fmla="*/ 311499 h 673240"/>
              <a:gd name="connsiteX29" fmla="*/ 633047 w 713433"/>
              <a:gd name="connsiteY29" fmla="*/ 291403 h 673240"/>
              <a:gd name="connsiteX30" fmla="*/ 663192 w 713433"/>
              <a:gd name="connsiteY30" fmla="*/ 271306 h 673240"/>
              <a:gd name="connsiteX31" fmla="*/ 703385 w 713433"/>
              <a:gd name="connsiteY31" fmla="*/ 211016 h 673240"/>
              <a:gd name="connsiteX32" fmla="*/ 713433 w 713433"/>
              <a:gd name="connsiteY32" fmla="*/ 180871 h 673240"/>
              <a:gd name="connsiteX33" fmla="*/ 683288 w 713433"/>
              <a:gd name="connsiteY33" fmla="*/ 90436 h 673240"/>
              <a:gd name="connsiteX34" fmla="*/ 622998 w 713433"/>
              <a:gd name="connsiteY34" fmla="*/ 50242 h 673240"/>
              <a:gd name="connsiteX35" fmla="*/ 592853 w 713433"/>
              <a:gd name="connsiteY35" fmla="*/ 30146 h 673240"/>
              <a:gd name="connsiteX36" fmla="*/ 512466 w 713433"/>
              <a:gd name="connsiteY36" fmla="*/ 60291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13433" h="673240">
                <a:moveTo>
                  <a:pt x="512466" y="60291"/>
                </a:moveTo>
                <a:cubicBezTo>
                  <a:pt x="444060" y="19247"/>
                  <a:pt x="480754" y="36322"/>
                  <a:pt x="401935" y="10049"/>
                </a:cubicBezTo>
                <a:lnTo>
                  <a:pt x="371789" y="0"/>
                </a:lnTo>
                <a:cubicBezTo>
                  <a:pt x="342978" y="2881"/>
                  <a:pt x="277372" y="1992"/>
                  <a:pt x="241161" y="20097"/>
                </a:cubicBezTo>
                <a:cubicBezTo>
                  <a:pt x="230359" y="25498"/>
                  <a:pt x="221064" y="33495"/>
                  <a:pt x="211016" y="40194"/>
                </a:cubicBezTo>
                <a:cubicBezTo>
                  <a:pt x="187100" y="111941"/>
                  <a:pt x="202670" y="82858"/>
                  <a:pt x="170822" y="130629"/>
                </a:cubicBezTo>
                <a:cubicBezTo>
                  <a:pt x="145566" y="206399"/>
                  <a:pt x="179635" y="113003"/>
                  <a:pt x="140677" y="190919"/>
                </a:cubicBezTo>
                <a:cubicBezTo>
                  <a:pt x="135940" y="200393"/>
                  <a:pt x="138119" y="213574"/>
                  <a:pt x="130629" y="221064"/>
                </a:cubicBezTo>
                <a:cubicBezTo>
                  <a:pt x="113550" y="238143"/>
                  <a:pt x="70339" y="261258"/>
                  <a:pt x="70339" y="261258"/>
                </a:cubicBezTo>
                <a:cubicBezTo>
                  <a:pt x="63640" y="271306"/>
                  <a:pt x="59672" y="283859"/>
                  <a:pt x="50242" y="291403"/>
                </a:cubicBezTo>
                <a:cubicBezTo>
                  <a:pt x="41971" y="298020"/>
                  <a:pt x="26253" y="292832"/>
                  <a:pt x="20097" y="301451"/>
                </a:cubicBezTo>
                <a:cubicBezTo>
                  <a:pt x="7784" y="318689"/>
                  <a:pt x="0" y="361741"/>
                  <a:pt x="0" y="361741"/>
                </a:cubicBezTo>
                <a:cubicBezTo>
                  <a:pt x="15188" y="422489"/>
                  <a:pt x="5680" y="388828"/>
                  <a:pt x="30146" y="462225"/>
                </a:cubicBezTo>
                <a:lnTo>
                  <a:pt x="40194" y="492370"/>
                </a:lnTo>
                <a:cubicBezTo>
                  <a:pt x="27299" y="556848"/>
                  <a:pt x="25238" y="538168"/>
                  <a:pt x="40194" y="612950"/>
                </a:cubicBezTo>
                <a:cubicBezTo>
                  <a:pt x="42271" y="623336"/>
                  <a:pt x="43625" y="634824"/>
                  <a:pt x="50242" y="643095"/>
                </a:cubicBezTo>
                <a:cubicBezTo>
                  <a:pt x="64409" y="660804"/>
                  <a:pt x="90673" y="666621"/>
                  <a:pt x="110532" y="673240"/>
                </a:cubicBezTo>
                <a:cubicBezTo>
                  <a:pt x="120580" y="669891"/>
                  <a:pt x="134521" y="671811"/>
                  <a:pt x="140677" y="663192"/>
                </a:cubicBezTo>
                <a:cubicBezTo>
                  <a:pt x="152990" y="645954"/>
                  <a:pt x="140677" y="609601"/>
                  <a:pt x="160774" y="602902"/>
                </a:cubicBezTo>
                <a:lnTo>
                  <a:pt x="221064" y="582805"/>
                </a:lnTo>
                <a:cubicBezTo>
                  <a:pt x="254559" y="586154"/>
                  <a:pt x="288748" y="585284"/>
                  <a:pt x="321548" y="592853"/>
                </a:cubicBezTo>
                <a:cubicBezTo>
                  <a:pt x="333315" y="595569"/>
                  <a:pt x="339658" y="611947"/>
                  <a:pt x="351693" y="612950"/>
                </a:cubicBezTo>
                <a:cubicBezTo>
                  <a:pt x="381919" y="615469"/>
                  <a:pt x="411983" y="606251"/>
                  <a:pt x="442128" y="602902"/>
                </a:cubicBezTo>
                <a:cubicBezTo>
                  <a:pt x="461984" y="596283"/>
                  <a:pt x="488253" y="590463"/>
                  <a:pt x="502418" y="572757"/>
                </a:cubicBezTo>
                <a:cubicBezTo>
                  <a:pt x="509035" y="564486"/>
                  <a:pt x="507729" y="552085"/>
                  <a:pt x="512466" y="542611"/>
                </a:cubicBezTo>
                <a:cubicBezTo>
                  <a:pt x="517867" y="531809"/>
                  <a:pt x="525864" y="522514"/>
                  <a:pt x="532563" y="512466"/>
                </a:cubicBezTo>
                <a:cubicBezTo>
                  <a:pt x="535912" y="489020"/>
                  <a:pt x="539844" y="465650"/>
                  <a:pt x="542611" y="442128"/>
                </a:cubicBezTo>
                <a:cubicBezTo>
                  <a:pt x="546544" y="408697"/>
                  <a:pt x="545091" y="374444"/>
                  <a:pt x="552660" y="341644"/>
                </a:cubicBezTo>
                <a:cubicBezTo>
                  <a:pt x="555376" y="329877"/>
                  <a:pt x="562516" y="317900"/>
                  <a:pt x="572757" y="311499"/>
                </a:cubicBezTo>
                <a:cubicBezTo>
                  <a:pt x="590721" y="300272"/>
                  <a:pt x="633047" y="291403"/>
                  <a:pt x="633047" y="291403"/>
                </a:cubicBezTo>
                <a:cubicBezTo>
                  <a:pt x="643095" y="284704"/>
                  <a:pt x="655240" y="280395"/>
                  <a:pt x="663192" y="271306"/>
                </a:cubicBezTo>
                <a:cubicBezTo>
                  <a:pt x="679097" y="253129"/>
                  <a:pt x="703385" y="211016"/>
                  <a:pt x="703385" y="211016"/>
                </a:cubicBezTo>
                <a:cubicBezTo>
                  <a:pt x="706734" y="200968"/>
                  <a:pt x="713433" y="191463"/>
                  <a:pt x="713433" y="180871"/>
                </a:cubicBezTo>
                <a:cubicBezTo>
                  <a:pt x="713433" y="152303"/>
                  <a:pt x="707554" y="111669"/>
                  <a:pt x="683288" y="90436"/>
                </a:cubicBezTo>
                <a:cubicBezTo>
                  <a:pt x="665111" y="74531"/>
                  <a:pt x="643095" y="63640"/>
                  <a:pt x="622998" y="50242"/>
                </a:cubicBezTo>
                <a:lnTo>
                  <a:pt x="592853" y="30146"/>
                </a:lnTo>
                <a:cubicBezTo>
                  <a:pt x="474862" y="40872"/>
                  <a:pt x="498865" y="7104"/>
                  <a:pt x="512466" y="60291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108688" y="1615987"/>
            <a:ext cx="152191" cy="283151"/>
          </a:xfrm>
          <a:custGeom>
            <a:avLst/>
            <a:gdLst>
              <a:gd name="connsiteX0" fmla="*/ 61756 w 152191"/>
              <a:gd name="connsiteY0" fmla="*/ 1798 h 283151"/>
              <a:gd name="connsiteX1" fmla="*/ 41659 w 152191"/>
              <a:gd name="connsiteY1" fmla="*/ 52039 h 283151"/>
              <a:gd name="connsiteX2" fmla="*/ 31611 w 152191"/>
              <a:gd name="connsiteY2" fmla="*/ 82184 h 283151"/>
              <a:gd name="connsiteX3" fmla="*/ 11514 w 152191"/>
              <a:gd name="connsiteY3" fmla="*/ 112329 h 283151"/>
              <a:gd name="connsiteX4" fmla="*/ 11514 w 152191"/>
              <a:gd name="connsiteY4" fmla="*/ 212813 h 283151"/>
              <a:gd name="connsiteX5" fmla="*/ 21563 w 152191"/>
              <a:gd name="connsiteY5" fmla="*/ 242958 h 283151"/>
              <a:gd name="connsiteX6" fmla="*/ 81853 w 152191"/>
              <a:gd name="connsiteY6" fmla="*/ 283151 h 283151"/>
              <a:gd name="connsiteX7" fmla="*/ 132094 w 152191"/>
              <a:gd name="connsiteY7" fmla="*/ 273103 h 283151"/>
              <a:gd name="connsiteX8" fmla="*/ 142143 w 152191"/>
              <a:gd name="connsiteY8" fmla="*/ 242958 h 283151"/>
              <a:gd name="connsiteX9" fmla="*/ 152191 w 152191"/>
              <a:gd name="connsiteY9" fmla="*/ 182668 h 283151"/>
              <a:gd name="connsiteX10" fmla="*/ 132094 w 152191"/>
              <a:gd name="connsiteY10" fmla="*/ 52039 h 283151"/>
              <a:gd name="connsiteX11" fmla="*/ 111998 w 152191"/>
              <a:gd name="connsiteY11" fmla="*/ 21894 h 283151"/>
              <a:gd name="connsiteX12" fmla="*/ 81853 w 152191"/>
              <a:gd name="connsiteY12" fmla="*/ 11846 h 283151"/>
              <a:gd name="connsiteX13" fmla="*/ 61756 w 152191"/>
              <a:gd name="connsiteY13" fmla="*/ 1798 h 28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191" h="283151">
                <a:moveTo>
                  <a:pt x="61756" y="1798"/>
                </a:moveTo>
                <a:cubicBezTo>
                  <a:pt x="55057" y="8497"/>
                  <a:pt x="47992" y="35150"/>
                  <a:pt x="41659" y="52039"/>
                </a:cubicBezTo>
                <a:cubicBezTo>
                  <a:pt x="37940" y="61956"/>
                  <a:pt x="36348" y="72710"/>
                  <a:pt x="31611" y="82184"/>
                </a:cubicBezTo>
                <a:cubicBezTo>
                  <a:pt x="26210" y="92986"/>
                  <a:pt x="18213" y="102281"/>
                  <a:pt x="11514" y="112329"/>
                </a:cubicBezTo>
                <a:cubicBezTo>
                  <a:pt x="-4732" y="161070"/>
                  <a:pt x="-2919" y="140650"/>
                  <a:pt x="11514" y="212813"/>
                </a:cubicBezTo>
                <a:cubicBezTo>
                  <a:pt x="13591" y="223199"/>
                  <a:pt x="14073" y="235468"/>
                  <a:pt x="21563" y="242958"/>
                </a:cubicBezTo>
                <a:cubicBezTo>
                  <a:pt x="38642" y="260037"/>
                  <a:pt x="81853" y="283151"/>
                  <a:pt x="81853" y="283151"/>
                </a:cubicBezTo>
                <a:cubicBezTo>
                  <a:pt x="98600" y="279802"/>
                  <a:pt x="117884" y="282576"/>
                  <a:pt x="132094" y="273103"/>
                </a:cubicBezTo>
                <a:cubicBezTo>
                  <a:pt x="140907" y="267228"/>
                  <a:pt x="139845" y="253298"/>
                  <a:pt x="142143" y="242958"/>
                </a:cubicBezTo>
                <a:cubicBezTo>
                  <a:pt x="146563" y="223069"/>
                  <a:pt x="148842" y="202765"/>
                  <a:pt x="152191" y="182668"/>
                </a:cubicBezTo>
                <a:cubicBezTo>
                  <a:pt x="149308" y="153837"/>
                  <a:pt x="150202" y="88255"/>
                  <a:pt x="132094" y="52039"/>
                </a:cubicBezTo>
                <a:cubicBezTo>
                  <a:pt x="126693" y="41237"/>
                  <a:pt x="121428" y="29438"/>
                  <a:pt x="111998" y="21894"/>
                </a:cubicBezTo>
                <a:cubicBezTo>
                  <a:pt x="103727" y="15277"/>
                  <a:pt x="91687" y="15780"/>
                  <a:pt x="81853" y="11846"/>
                </a:cubicBezTo>
                <a:cubicBezTo>
                  <a:pt x="74899" y="9065"/>
                  <a:pt x="68455" y="-4901"/>
                  <a:pt x="61756" y="1798"/>
                </a:cubicBezTo>
                <a:close/>
              </a:path>
            </a:pathLst>
          </a:custGeom>
          <a:solidFill>
            <a:srgbClr val="FF0000">
              <a:alpha val="3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1143000"/>
            <a:ext cx="2438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84783" y="457200"/>
            <a:ext cx="2615817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1"/>
          </p:cNvCxnSpPr>
          <p:nvPr/>
        </p:nvCxnSpPr>
        <p:spPr>
          <a:xfrm>
            <a:off x="1688123" y="2110154"/>
            <a:ext cx="3112477" cy="328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9"/>
          </p:cNvCxnSpPr>
          <p:nvPr/>
        </p:nvCxnSpPr>
        <p:spPr>
          <a:xfrm flipV="1">
            <a:off x="2260879" y="1757562"/>
            <a:ext cx="2463521" cy="41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1004500"/>
            <a:ext cx="1229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Lactiferous Sinus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49521" y="332601"/>
            <a:ext cx="1194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Lactiferous Duct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87556" y="161906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Lobule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777991" y="231246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Lobe</a:t>
            </a:r>
            <a:endParaRPr 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32" y="3413927"/>
            <a:ext cx="3695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>
            <a:stCxn id="26" idx="3"/>
          </p:cNvCxnSpPr>
          <p:nvPr/>
        </p:nvCxnSpPr>
        <p:spPr>
          <a:xfrm flipV="1">
            <a:off x="4876427" y="4572000"/>
            <a:ext cx="2438773" cy="532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76800" y="4495800"/>
            <a:ext cx="2057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00600" y="41910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84598" y="4966114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Nipple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333875" y="4433500"/>
            <a:ext cx="592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Areola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09757" y="4082603"/>
            <a:ext cx="1048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Areolar 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3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152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6</cp:revision>
  <dcterms:created xsi:type="dcterms:W3CDTF">2013-04-03T15:29:33Z</dcterms:created>
  <dcterms:modified xsi:type="dcterms:W3CDTF">2013-04-03T16:23:24Z</dcterms:modified>
</cp:coreProperties>
</file>