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BCE4-2759-4E24-A048-DEF2AFE7C83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AFBA-60A1-48D5-BF36-53F75E3D3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2" y="457200"/>
            <a:ext cx="4814887" cy="60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00400" y="22098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28956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819564" y="1828800"/>
            <a:ext cx="2066636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819564" y="2743200"/>
            <a:ext cx="1952336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19564" y="3427282"/>
            <a:ext cx="1952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19564" y="2348299"/>
            <a:ext cx="2066636" cy="547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91547" y="3143168"/>
            <a:ext cx="2047317" cy="57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25" idx="3"/>
          </p:cNvCxnSpPr>
          <p:nvPr/>
        </p:nvCxnSpPr>
        <p:spPr>
          <a:xfrm flipV="1">
            <a:off x="1852634" y="3581400"/>
            <a:ext cx="1843066" cy="168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8840" y="169030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Concha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31549" y="2604700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Middle Concha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15552" y="3288782"/>
            <a:ext cx="1143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Inferior Concha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4734" y="2209800"/>
            <a:ext cx="1223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Meatus</a:t>
            </a:r>
            <a:endParaRPr lang="en-US" sz="1200" dirty="0"/>
          </a:p>
        </p:txBody>
      </p:sp>
      <p:sp>
        <p:nvSpPr>
          <p:cNvPr id="1024" name="Rectangle 1023"/>
          <p:cNvSpPr/>
          <p:nvPr/>
        </p:nvSpPr>
        <p:spPr>
          <a:xfrm>
            <a:off x="726645" y="3004669"/>
            <a:ext cx="1132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Middle Meatus</a:t>
            </a:r>
            <a:endParaRPr lang="en-US" sz="1200" dirty="0"/>
          </a:p>
        </p:txBody>
      </p:sp>
      <p:sp>
        <p:nvSpPr>
          <p:cNvPr id="1025" name="TextBox 1024"/>
          <p:cNvSpPr txBox="1"/>
          <p:nvPr/>
        </p:nvSpPr>
        <p:spPr>
          <a:xfrm>
            <a:off x="699498" y="3611690"/>
            <a:ext cx="1153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Inferior Meatus</a:t>
            </a:r>
            <a:endParaRPr lang="en-US" sz="1200" dirty="0"/>
          </a:p>
        </p:txBody>
      </p:sp>
      <p:cxnSp>
        <p:nvCxnSpPr>
          <p:cNvPr id="1028" name="Straight Connector 1027"/>
          <p:cNvCxnSpPr>
            <a:endCxn id="32" idx="1"/>
          </p:cNvCxnSpPr>
          <p:nvPr/>
        </p:nvCxnSpPr>
        <p:spPr>
          <a:xfrm flipV="1">
            <a:off x="4419600" y="3235502"/>
            <a:ext cx="2887648" cy="224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4759035" y="3565781"/>
            <a:ext cx="2556165" cy="91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4495800" y="41910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4495800" y="44958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H="1">
            <a:off x="1819564" y="5105400"/>
            <a:ext cx="2295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/>
          <p:cNvCxnSpPr/>
          <p:nvPr/>
        </p:nvCxnSpPr>
        <p:spPr>
          <a:xfrm flipV="1">
            <a:off x="3695700" y="3762410"/>
            <a:ext cx="1" cy="168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191000" y="3762409"/>
            <a:ext cx="0" cy="276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endCxn id="1047" idx="3"/>
          </p:cNvCxnSpPr>
          <p:nvPr/>
        </p:nvCxnSpPr>
        <p:spPr>
          <a:xfrm flipH="1">
            <a:off x="1819564" y="3930484"/>
            <a:ext cx="1864873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>
            <a:endCxn id="1049" idx="3"/>
          </p:cNvCxnSpPr>
          <p:nvPr/>
        </p:nvCxnSpPr>
        <p:spPr>
          <a:xfrm flipH="1">
            <a:off x="1791547" y="4038600"/>
            <a:ext cx="2399453" cy="454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914060" y="3930484"/>
            <a:ext cx="905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Palate</a:t>
            </a:r>
            <a:endParaRPr lang="en-US" sz="1200" dirty="0"/>
          </a:p>
        </p:txBody>
      </p:sp>
      <p:sp>
        <p:nvSpPr>
          <p:cNvPr id="1049" name="TextBox 1048"/>
          <p:cNvSpPr txBox="1"/>
          <p:nvPr/>
        </p:nvSpPr>
        <p:spPr>
          <a:xfrm>
            <a:off x="936826" y="435454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 Palate</a:t>
            </a:r>
            <a:endParaRPr lang="en-US" sz="1200" dirty="0"/>
          </a:p>
        </p:txBody>
      </p:sp>
      <p:sp>
        <p:nvSpPr>
          <p:cNvPr id="1053" name="TextBox 1052"/>
          <p:cNvSpPr txBox="1"/>
          <p:nvPr/>
        </p:nvSpPr>
        <p:spPr>
          <a:xfrm>
            <a:off x="1069658" y="4966900"/>
            <a:ext cx="76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Epiglottis</a:t>
            </a:r>
            <a:endParaRPr lang="en-US" sz="1200" dirty="0"/>
          </a:p>
        </p:txBody>
      </p:sp>
      <p:sp>
        <p:nvSpPr>
          <p:cNvPr id="1054" name="TextBox 1053"/>
          <p:cNvSpPr txBox="1"/>
          <p:nvPr/>
        </p:nvSpPr>
        <p:spPr>
          <a:xfrm>
            <a:off x="7307249" y="2071300"/>
            <a:ext cx="986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Sinus</a:t>
            </a:r>
            <a:endParaRPr lang="en-US" sz="1200" dirty="0"/>
          </a:p>
        </p:txBody>
      </p:sp>
      <p:sp>
        <p:nvSpPr>
          <p:cNvPr id="1055" name="Rectangle 1054"/>
          <p:cNvSpPr/>
          <p:nvPr/>
        </p:nvSpPr>
        <p:spPr>
          <a:xfrm>
            <a:off x="7307249" y="2743200"/>
            <a:ext cx="133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Sphenoid[al] Sinus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307248" y="3004669"/>
            <a:ext cx="17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Opening of Eustachian Tube (Auditory Tube)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80383" y="3545594"/>
            <a:ext cx="1268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Pharyngeal Tonsil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289660" y="40525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Uvula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301947" y="4357300"/>
            <a:ext cx="1076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Tonsil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1587" y="41702"/>
            <a:ext cx="235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Instructor: Ali </a:t>
            </a:r>
            <a:r>
              <a:rPr lang="en-US" sz="1050" dirty="0" err="1" smtClean="0"/>
              <a:t>Okihiro</a:t>
            </a:r>
            <a:endParaRPr lang="en-US" sz="1050" dirty="0" smtClean="0"/>
          </a:p>
          <a:p>
            <a:r>
              <a:rPr lang="en-US" sz="1050" dirty="0" smtClean="0"/>
              <a:t>Photos From Karen McClellan Webpage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7135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29576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0" y="10807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7660" y="2438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0" idx="1"/>
          </p:cNvCxnSpPr>
          <p:nvPr/>
        </p:nvCxnSpPr>
        <p:spPr>
          <a:xfrm>
            <a:off x="2257660" y="3733800"/>
            <a:ext cx="17047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0080"/>
            <a:ext cx="2447235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7345" y="152400"/>
            <a:ext cx="122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Anterior View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986229" y="225623"/>
            <a:ext cx="1276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Posterior View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595300"/>
            <a:ext cx="120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Cricoid Cartilage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43735" y="3733800"/>
            <a:ext cx="2019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914400"/>
            <a:ext cx="15050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71900" y="942200"/>
            <a:ext cx="902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Hyoid Bone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1480" y="775900"/>
            <a:ext cx="76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Epiglottis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43535" y="2299900"/>
            <a:ext cx="1240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Thyroid Cartilage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71600" y="42672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2400" y="4128700"/>
            <a:ext cx="1056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Thyroid Gland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24417" y="1357699"/>
            <a:ext cx="0" cy="47110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943600" y="1357699"/>
            <a:ext cx="168081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46224" y="1219200"/>
            <a:ext cx="14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Glottis – opening between vocal folds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962650" y="1357699"/>
            <a:ext cx="438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3"/>
          </p:cNvCxnSpPr>
          <p:nvPr/>
        </p:nvCxnSpPr>
        <p:spPr>
          <a:xfrm flipH="1">
            <a:off x="5962650" y="914399"/>
            <a:ext cx="4381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ight Brace 2047"/>
          <p:cNvSpPr/>
          <p:nvPr/>
        </p:nvSpPr>
        <p:spPr>
          <a:xfrm>
            <a:off x="2226139" y="4486275"/>
            <a:ext cx="260809" cy="12192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2" name="Straight Connector 2051"/>
          <p:cNvCxnSpPr/>
          <p:nvPr/>
        </p:nvCxnSpPr>
        <p:spPr>
          <a:xfrm>
            <a:off x="2486948" y="5095875"/>
            <a:ext cx="14754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 flipH="1">
            <a:off x="2226139" y="4267199"/>
            <a:ext cx="6792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57660" y="3733800"/>
            <a:ext cx="6792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>
            <a:off x="2936881" y="5095875"/>
            <a:ext cx="1025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3965465" y="4957375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Trachea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1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39" y="609600"/>
            <a:ext cx="233985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00" y="304800"/>
            <a:ext cx="32958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88539" y="22860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8539" y="2286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8539" y="2819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88539" y="26670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9214" y="2147500"/>
            <a:ext cx="119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False Vocal Cord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88739" y="2680900"/>
            <a:ext cx="1160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True Vocal Cord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538025"/>
            <a:ext cx="1240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Thyroid Cartilage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7574" y="3429000"/>
            <a:ext cx="120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Cricoid Cartilage</a:t>
            </a:r>
            <a:endParaRPr lang="en-US" sz="1200" dirty="0"/>
          </a:p>
        </p:txBody>
      </p:sp>
      <p:cxnSp>
        <p:nvCxnSpPr>
          <p:cNvPr id="19" name="Straight Connector 18"/>
          <p:cNvCxnSpPr>
            <a:stCxn id="16" idx="3"/>
          </p:cNvCxnSpPr>
          <p:nvPr/>
        </p:nvCxnSpPr>
        <p:spPr>
          <a:xfrm>
            <a:off x="1240789" y="2676525"/>
            <a:ext cx="435611" cy="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1240789" y="3567499"/>
            <a:ext cx="66421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76400" y="3567500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76400" y="3705999"/>
            <a:ext cx="1295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71800" y="3364706"/>
            <a:ext cx="0" cy="341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7249" y="1447800"/>
            <a:ext cx="1120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Maxillary Sinus</a:t>
            </a:r>
            <a:endParaRPr lang="en-US" sz="1200" dirty="0"/>
          </a:p>
        </p:txBody>
      </p:sp>
      <p:cxnSp>
        <p:nvCxnSpPr>
          <p:cNvPr id="3073" name="Straight Connector 3072"/>
          <p:cNvCxnSpPr>
            <a:endCxn id="31" idx="3"/>
          </p:cNvCxnSpPr>
          <p:nvPr/>
        </p:nvCxnSpPr>
        <p:spPr>
          <a:xfrm flipH="1" flipV="1">
            <a:off x="5077427" y="1586300"/>
            <a:ext cx="1856773" cy="2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Connector 3076"/>
          <p:cNvCxnSpPr/>
          <p:nvPr/>
        </p:nvCxnSpPr>
        <p:spPr>
          <a:xfrm flipH="1">
            <a:off x="5029200" y="3200400"/>
            <a:ext cx="1828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/>
          <p:nvPr/>
        </p:nvCxnSpPr>
        <p:spPr>
          <a:xfrm flipH="1">
            <a:off x="5029200" y="2819400"/>
            <a:ext cx="25908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3081"/>
          <p:cNvSpPr txBox="1"/>
          <p:nvPr/>
        </p:nvSpPr>
        <p:spPr>
          <a:xfrm>
            <a:off x="3612535" y="3100000"/>
            <a:ext cx="1475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Sternocleidomastoid</a:t>
            </a:r>
            <a:endParaRPr lang="en-US" sz="1200" dirty="0"/>
          </a:p>
        </p:txBody>
      </p:sp>
      <p:sp>
        <p:nvSpPr>
          <p:cNvPr id="3083" name="TextBox 3082"/>
          <p:cNvSpPr txBox="1"/>
          <p:nvPr/>
        </p:nvSpPr>
        <p:spPr>
          <a:xfrm>
            <a:off x="4424872" y="3519100"/>
            <a:ext cx="662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Scalene</a:t>
            </a:r>
            <a:endParaRPr lang="en-US" sz="1200" dirty="0"/>
          </a:p>
        </p:txBody>
      </p:sp>
      <p:cxnSp>
        <p:nvCxnSpPr>
          <p:cNvPr id="3085" name="Straight Connector 3084"/>
          <p:cNvCxnSpPr/>
          <p:nvPr/>
        </p:nvCxnSpPr>
        <p:spPr>
          <a:xfrm flipH="1">
            <a:off x="5181600" y="3657600"/>
            <a:ext cx="9906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3085"/>
          <p:cNvSpPr txBox="1"/>
          <p:nvPr/>
        </p:nvSpPr>
        <p:spPr>
          <a:xfrm>
            <a:off x="3973897" y="3976300"/>
            <a:ext cx="1207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Pectoralis</a:t>
            </a:r>
            <a:r>
              <a:rPr lang="en-US" sz="1200" dirty="0" smtClean="0"/>
              <a:t> Minor</a:t>
            </a:r>
            <a:endParaRPr lang="en-US" sz="1200" dirty="0"/>
          </a:p>
        </p:txBody>
      </p:sp>
      <p:cxnSp>
        <p:nvCxnSpPr>
          <p:cNvPr id="3088" name="Straight Connector 3087"/>
          <p:cNvCxnSpPr/>
          <p:nvPr/>
        </p:nvCxnSpPr>
        <p:spPr>
          <a:xfrm flipH="1">
            <a:off x="5257800" y="5715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TextBox 3088"/>
          <p:cNvSpPr txBox="1"/>
          <p:nvPr/>
        </p:nvSpPr>
        <p:spPr>
          <a:xfrm>
            <a:off x="3870880" y="55765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Abdominal Muscles</a:t>
            </a:r>
            <a:endParaRPr lang="en-US" sz="1200" dirty="0"/>
          </a:p>
        </p:txBody>
      </p:sp>
      <p:cxnSp>
        <p:nvCxnSpPr>
          <p:cNvPr id="3091" name="Straight Connector 3090"/>
          <p:cNvCxnSpPr/>
          <p:nvPr/>
        </p:nvCxnSpPr>
        <p:spPr>
          <a:xfrm flipH="1">
            <a:off x="5181600" y="3364706"/>
            <a:ext cx="2114812" cy="1435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3091"/>
          <p:cNvSpPr txBox="1"/>
          <p:nvPr/>
        </p:nvSpPr>
        <p:spPr>
          <a:xfrm>
            <a:off x="4517338" y="4676001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Trachea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252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278397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74" y="838201"/>
            <a:ext cx="35568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247" y="374765"/>
            <a:ext cx="2191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Lung (Larger than the Left)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79548"/>
            <a:ext cx="75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Lung</a:t>
            </a:r>
            <a:endParaRPr lang="en-US" sz="1200" dirty="0"/>
          </a:p>
        </p:txBody>
      </p:sp>
      <p:cxnSp>
        <p:nvCxnSpPr>
          <p:cNvPr id="7" name="Straight Connector 6"/>
          <p:cNvCxnSpPr>
            <a:endCxn id="21" idx="1"/>
          </p:cNvCxnSpPr>
          <p:nvPr/>
        </p:nvCxnSpPr>
        <p:spPr>
          <a:xfrm>
            <a:off x="2286000" y="24384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" idx="3"/>
          </p:cNvCxnSpPr>
          <p:nvPr/>
        </p:nvCxnSpPr>
        <p:spPr>
          <a:xfrm>
            <a:off x="4711094" y="2438400"/>
            <a:ext cx="138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4" idx="1"/>
          </p:cNvCxnSpPr>
          <p:nvPr/>
        </p:nvCxnSpPr>
        <p:spPr>
          <a:xfrm>
            <a:off x="2514600" y="4114800"/>
            <a:ext cx="1158562" cy="9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5" idx="1"/>
          </p:cNvCxnSpPr>
          <p:nvPr/>
        </p:nvCxnSpPr>
        <p:spPr>
          <a:xfrm>
            <a:off x="1276266" y="5105400"/>
            <a:ext cx="2451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5" idx="3"/>
          </p:cNvCxnSpPr>
          <p:nvPr/>
        </p:nvCxnSpPr>
        <p:spPr>
          <a:xfrm>
            <a:off x="4711094" y="5105400"/>
            <a:ext cx="2356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0" idx="3"/>
          </p:cNvCxnSpPr>
          <p:nvPr/>
        </p:nvCxnSpPr>
        <p:spPr>
          <a:xfrm flipV="1">
            <a:off x="4803248" y="4419600"/>
            <a:ext cx="1749952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" idx="1"/>
          </p:cNvCxnSpPr>
          <p:nvPr/>
        </p:nvCxnSpPr>
        <p:spPr>
          <a:xfrm flipH="1" flipV="1">
            <a:off x="1066800" y="4457700"/>
            <a:ext cx="2590429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676400" y="3276601"/>
            <a:ext cx="1828800" cy="76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2299900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Lobe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673162" y="3985403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Middle Lobe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728068" y="4966900"/>
            <a:ext cx="983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Inferior Lobe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3214300"/>
            <a:ext cx="1298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Horizontal Fissure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57229" y="4357300"/>
            <a:ext cx="1146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Oblique Fissure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495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819400" y="16002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14478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43025"/>
            <a:ext cx="63436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81400" y="160020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198120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228600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0" y="32004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48000" y="2895600"/>
            <a:ext cx="3733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19400" y="3657600"/>
            <a:ext cx="396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5406" y="1461700"/>
            <a:ext cx="591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Larynx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54504" y="1842700"/>
            <a:ext cx="1056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Thyroid Gland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54504" y="2147500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Trachea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754504" y="2757100"/>
            <a:ext cx="145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Secondary Bronchus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754504" y="3070493"/>
            <a:ext cx="129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Primary Bronchus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70426" y="3519100"/>
            <a:ext cx="12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Tertiary Bronchus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667000" y="4114800"/>
            <a:ext cx="419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" name="TextBox 5119"/>
          <p:cNvSpPr txBox="1"/>
          <p:nvPr/>
        </p:nvSpPr>
        <p:spPr>
          <a:xfrm>
            <a:off x="6848760" y="4276930"/>
            <a:ext cx="867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Diaphragm</a:t>
            </a:r>
            <a:endParaRPr lang="en-US" sz="1200" dirty="0"/>
          </a:p>
        </p:txBody>
      </p:sp>
      <p:cxnSp>
        <p:nvCxnSpPr>
          <p:cNvPr id="5124" name="Straight Connector 5123"/>
          <p:cNvCxnSpPr/>
          <p:nvPr/>
        </p:nvCxnSpPr>
        <p:spPr>
          <a:xfrm flipH="1">
            <a:off x="3695700" y="160020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95700" y="1983448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7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/>
              <a:t>Fig. 23.15</a:t>
            </a:r>
          </a:p>
        </p:txBody>
      </p:sp>
      <p:sp>
        <p:nvSpPr>
          <p:cNvPr id="19459" name="TextBox 24"/>
          <p:cNvSpPr txBox="1">
            <a:spLocks noChangeArrowheads="1"/>
          </p:cNvSpPr>
          <p:nvPr/>
        </p:nvSpPr>
        <p:spPr bwMode="auto">
          <a:xfrm>
            <a:off x="1482725" y="114300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b="0"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9460" name="Picture 5" descr="van25618_23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30213"/>
            <a:ext cx="7761288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381125" y="59832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122363" y="507365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1122363" y="4157663"/>
            <a:ext cx="368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1122363" y="324485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3000</a:t>
            </a:r>
            <a:endParaRPr lang="en-US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 rot="-5400000">
            <a:off x="412751" y="3117850"/>
            <a:ext cx="10017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Volume (mL)</a:t>
            </a:r>
            <a:endParaRPr lang="en-US"/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3419475" y="6135688"/>
            <a:ext cx="3857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Time</a:t>
            </a:r>
            <a:endParaRPr lang="en-US"/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6045200" y="590550"/>
            <a:ext cx="6889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Volumes</a:t>
            </a:r>
            <a:endParaRPr lang="en-US"/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 rot="-5400000">
            <a:off x="5997575" y="3335338"/>
            <a:ext cx="533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Tidal</a:t>
            </a:r>
          </a:p>
          <a:p>
            <a:r>
              <a:rPr lang="en-US">
                <a:solidFill>
                  <a:srgbClr val="000000"/>
                </a:solidFill>
              </a:rPr>
              <a:t>volume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(500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mL)</a:t>
            </a:r>
            <a:endParaRPr lang="en-US"/>
          </a:p>
        </p:txBody>
      </p:sp>
      <p:sp>
        <p:nvSpPr>
          <p:cNvPr id="19469" name="Rectangle 38"/>
          <p:cNvSpPr>
            <a:spLocks noChangeArrowheads="1"/>
          </p:cNvSpPr>
          <p:nvPr/>
        </p:nvSpPr>
        <p:spPr bwMode="auto">
          <a:xfrm rot="-5400000">
            <a:off x="6997701" y="2227262"/>
            <a:ext cx="1725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Vital capacity (4600 mL)</a:t>
            </a:r>
            <a:endParaRPr lang="en-US"/>
          </a:p>
        </p:txBody>
      </p:sp>
      <p:sp>
        <p:nvSpPr>
          <p:cNvPr id="19470" name="Rectangle 39"/>
          <p:cNvSpPr>
            <a:spLocks noChangeArrowheads="1"/>
          </p:cNvSpPr>
          <p:nvPr/>
        </p:nvSpPr>
        <p:spPr bwMode="auto">
          <a:xfrm rot="-5400000">
            <a:off x="7178675" y="3373438"/>
            <a:ext cx="21351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Total lung capacity (5800 mL)</a:t>
            </a:r>
            <a:endParaRPr lang="en-US"/>
          </a:p>
        </p:txBody>
      </p:sp>
      <p:sp>
        <p:nvSpPr>
          <p:cNvPr id="19471" name="Rectangle 40"/>
          <p:cNvSpPr>
            <a:spLocks noChangeArrowheads="1"/>
          </p:cNvSpPr>
          <p:nvPr/>
        </p:nvSpPr>
        <p:spPr bwMode="auto">
          <a:xfrm>
            <a:off x="7280275" y="590550"/>
            <a:ext cx="828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Capacities</a:t>
            </a:r>
            <a:endParaRPr lang="en-US"/>
          </a:p>
        </p:txBody>
      </p:sp>
      <p:sp>
        <p:nvSpPr>
          <p:cNvPr id="19472" name="Rectangle 41"/>
          <p:cNvSpPr>
            <a:spLocks noChangeArrowheads="1"/>
          </p:cNvSpPr>
          <p:nvPr/>
        </p:nvSpPr>
        <p:spPr bwMode="auto">
          <a:xfrm>
            <a:off x="1122363" y="23368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4000</a:t>
            </a:r>
            <a:endParaRPr lang="en-US"/>
          </a:p>
        </p:txBody>
      </p:sp>
      <p:sp>
        <p:nvSpPr>
          <p:cNvPr id="19473" name="Rectangle 42"/>
          <p:cNvSpPr>
            <a:spLocks noChangeArrowheads="1"/>
          </p:cNvSpPr>
          <p:nvPr/>
        </p:nvSpPr>
        <p:spPr bwMode="auto">
          <a:xfrm>
            <a:off x="1122363" y="1425575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5000</a:t>
            </a:r>
            <a:endParaRPr lang="en-US"/>
          </a:p>
        </p:txBody>
      </p:sp>
      <p:sp>
        <p:nvSpPr>
          <p:cNvPr id="19474" name="Rectangle 43"/>
          <p:cNvSpPr>
            <a:spLocks noChangeArrowheads="1"/>
          </p:cNvSpPr>
          <p:nvPr/>
        </p:nvSpPr>
        <p:spPr bwMode="auto">
          <a:xfrm>
            <a:off x="1122363" y="512763"/>
            <a:ext cx="368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6000</a:t>
            </a:r>
            <a:endParaRPr lang="en-US"/>
          </a:p>
        </p:txBody>
      </p:sp>
      <p:sp>
        <p:nvSpPr>
          <p:cNvPr id="19475" name="Text Box 44"/>
          <p:cNvSpPr txBox="1">
            <a:spLocks noChangeArrowheads="1"/>
          </p:cNvSpPr>
          <p:nvPr/>
        </p:nvSpPr>
        <p:spPr bwMode="auto">
          <a:xfrm>
            <a:off x="3124200" y="4787900"/>
            <a:ext cx="884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Maximum</a:t>
            </a:r>
          </a:p>
          <a:p>
            <a:pPr eaLnBrk="1" hangingPunct="1"/>
            <a:r>
              <a:rPr lang="en-US" sz="1300"/>
              <a:t>expiration</a:t>
            </a:r>
          </a:p>
        </p:txBody>
      </p:sp>
      <p:sp>
        <p:nvSpPr>
          <p:cNvPr id="19476" name="Text Box 45"/>
          <p:cNvSpPr txBox="1">
            <a:spLocks noChangeArrowheads="1"/>
          </p:cNvSpPr>
          <p:nvPr/>
        </p:nvSpPr>
        <p:spPr bwMode="auto">
          <a:xfrm>
            <a:off x="3746500" y="635000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dirty="0"/>
              <a:t>Maximum</a:t>
            </a:r>
          </a:p>
          <a:p>
            <a:pPr eaLnBrk="1" hangingPunct="1"/>
            <a:r>
              <a:rPr lang="en-US" sz="1300" dirty="0"/>
              <a:t>inspiration</a:t>
            </a:r>
          </a:p>
        </p:txBody>
      </p:sp>
      <p:sp>
        <p:nvSpPr>
          <p:cNvPr id="19477" name="Text Box 47"/>
          <p:cNvSpPr txBox="1">
            <a:spLocks noChangeArrowheads="1"/>
          </p:cNvSpPr>
          <p:nvPr/>
        </p:nvSpPr>
        <p:spPr bwMode="auto">
          <a:xfrm rot="-5400000">
            <a:off x="5837238" y="4138613"/>
            <a:ext cx="844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Expiratory</a:t>
            </a:r>
          </a:p>
          <a:p>
            <a:pPr eaLnBrk="1" hangingPunct="1"/>
            <a:r>
              <a:rPr lang="en-US"/>
              <a:t>reserve</a:t>
            </a:r>
          </a:p>
          <a:p>
            <a:pPr eaLnBrk="1" hangingPunct="1"/>
            <a:r>
              <a:rPr lang="en-US"/>
              <a:t>volume</a:t>
            </a:r>
          </a:p>
          <a:p>
            <a:pPr eaLnBrk="1" hangingPunct="1"/>
            <a:r>
              <a:rPr lang="en-US"/>
              <a:t>(1100 mL)</a:t>
            </a:r>
          </a:p>
        </p:txBody>
      </p:sp>
      <p:sp>
        <p:nvSpPr>
          <p:cNvPr id="19478" name="Text Box 49"/>
          <p:cNvSpPr txBox="1">
            <a:spLocks noChangeArrowheads="1"/>
          </p:cNvSpPr>
          <p:nvPr/>
        </p:nvSpPr>
        <p:spPr bwMode="auto">
          <a:xfrm rot="-5400000">
            <a:off x="5288756" y="1959769"/>
            <a:ext cx="2036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Inspiratory reserve volume</a:t>
            </a:r>
          </a:p>
          <a:p>
            <a:pPr eaLnBrk="1" hangingPunct="1"/>
            <a:r>
              <a:rPr lang="en-US"/>
              <a:t>(3000 mL)</a:t>
            </a:r>
          </a:p>
        </p:txBody>
      </p:sp>
      <p:sp>
        <p:nvSpPr>
          <p:cNvPr id="19479" name="Text Box 51"/>
          <p:cNvSpPr txBox="1">
            <a:spLocks noChangeArrowheads="1"/>
          </p:cNvSpPr>
          <p:nvPr/>
        </p:nvSpPr>
        <p:spPr bwMode="auto">
          <a:xfrm rot="-5400000">
            <a:off x="5895975" y="5286375"/>
            <a:ext cx="8016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Residual</a:t>
            </a:r>
          </a:p>
          <a:p>
            <a:pPr eaLnBrk="1" hangingPunct="1"/>
            <a:r>
              <a:rPr lang="en-US"/>
              <a:t>volume</a:t>
            </a:r>
          </a:p>
          <a:p>
            <a:pPr eaLnBrk="1" hangingPunct="1"/>
            <a:r>
              <a:rPr lang="en-US"/>
              <a:t>(1200 mL)</a:t>
            </a:r>
          </a:p>
        </p:txBody>
      </p:sp>
      <p:sp>
        <p:nvSpPr>
          <p:cNvPr id="19480" name="Text Box 52"/>
          <p:cNvSpPr txBox="1">
            <a:spLocks noChangeArrowheads="1"/>
          </p:cNvSpPr>
          <p:nvPr/>
        </p:nvSpPr>
        <p:spPr bwMode="auto">
          <a:xfrm rot="-5400000">
            <a:off x="6638926" y="1919287"/>
            <a:ext cx="1530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Inspiratory capacity</a:t>
            </a:r>
          </a:p>
          <a:p>
            <a:pPr eaLnBrk="1" hangingPunct="1"/>
            <a:r>
              <a:rPr lang="en-US"/>
              <a:t>(3500 mL)</a:t>
            </a:r>
          </a:p>
        </p:txBody>
      </p:sp>
      <p:sp>
        <p:nvSpPr>
          <p:cNvPr id="19481" name="Text Box 53"/>
          <p:cNvSpPr txBox="1">
            <a:spLocks noChangeArrowheads="1"/>
          </p:cNvSpPr>
          <p:nvPr/>
        </p:nvSpPr>
        <p:spPr bwMode="auto">
          <a:xfrm rot="-5400000">
            <a:off x="6369050" y="4806950"/>
            <a:ext cx="2143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Functional residual capacity</a:t>
            </a:r>
          </a:p>
          <a:p>
            <a:pPr eaLnBrk="1" hangingPunct="1"/>
            <a:r>
              <a:rPr lang="en-US"/>
              <a:t>(2300 mL)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4300"/>
            <a:ext cx="96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Illustration for Practical – also don’t forget Fig. 23.12 and 23.7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10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214</Words>
  <Application>Microsoft Office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Fig. 23.15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7</cp:revision>
  <dcterms:created xsi:type="dcterms:W3CDTF">2013-02-06T17:21:48Z</dcterms:created>
  <dcterms:modified xsi:type="dcterms:W3CDTF">2013-02-06T18:29:54Z</dcterms:modified>
</cp:coreProperties>
</file>