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82BE-A9B8-4F41-993B-756A5C96BC7B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E0FC-D0F8-4E5A-8668-5BACF8D2A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4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82BE-A9B8-4F41-993B-756A5C96BC7B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E0FC-D0F8-4E5A-8668-5BACF8D2A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95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82BE-A9B8-4F41-993B-756A5C96BC7B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E0FC-D0F8-4E5A-8668-5BACF8D2A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3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82BE-A9B8-4F41-993B-756A5C96BC7B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E0FC-D0F8-4E5A-8668-5BACF8D2A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8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82BE-A9B8-4F41-993B-756A5C96BC7B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E0FC-D0F8-4E5A-8668-5BACF8D2A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2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82BE-A9B8-4F41-993B-756A5C96BC7B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E0FC-D0F8-4E5A-8668-5BACF8D2A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5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82BE-A9B8-4F41-993B-756A5C96BC7B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E0FC-D0F8-4E5A-8668-5BACF8D2A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3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82BE-A9B8-4F41-993B-756A5C96BC7B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E0FC-D0F8-4E5A-8668-5BACF8D2A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5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82BE-A9B8-4F41-993B-756A5C96BC7B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E0FC-D0F8-4E5A-8668-5BACF8D2A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8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82BE-A9B8-4F41-993B-756A5C96BC7B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E0FC-D0F8-4E5A-8668-5BACF8D2A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0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82BE-A9B8-4F41-993B-756A5C96BC7B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E0FC-D0F8-4E5A-8668-5BACF8D2A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8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182BE-A9B8-4F41-993B-756A5C96BC7B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BE0FC-D0F8-4E5A-8668-5BACF8D2A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0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0477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93745"/>
            <a:ext cx="4732020" cy="354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>
            <a:endCxn id="1028" idx="3"/>
          </p:cNvCxnSpPr>
          <p:nvPr/>
        </p:nvCxnSpPr>
        <p:spPr>
          <a:xfrm flipH="1">
            <a:off x="3306870" y="5486400"/>
            <a:ext cx="10979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191000" y="4244340"/>
            <a:ext cx="1143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322110" y="4229100"/>
            <a:ext cx="8688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5334000" y="4229100"/>
            <a:ext cx="571500" cy="4953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6324600" y="3733799"/>
            <a:ext cx="685800" cy="99060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191000" y="3733800"/>
            <a:ext cx="2133600" cy="762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322110" y="3741420"/>
            <a:ext cx="8688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02896" y="3595300"/>
            <a:ext cx="1425005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Left </a:t>
            </a:r>
            <a:r>
              <a:rPr lang="en-US" sz="1200" dirty="0" err="1"/>
              <a:t>S</a:t>
            </a:r>
            <a:r>
              <a:rPr lang="en-US" sz="1200" dirty="0" err="1" smtClean="0"/>
              <a:t>ubclavian</a:t>
            </a:r>
            <a:r>
              <a:rPr lang="en-US" sz="1200" dirty="0" smtClean="0"/>
              <a:t> Vein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1819603" y="4090600"/>
            <a:ext cx="15082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Right </a:t>
            </a:r>
            <a:r>
              <a:rPr lang="en-US" sz="1200" dirty="0" err="1"/>
              <a:t>S</a:t>
            </a:r>
            <a:r>
              <a:rPr lang="en-US" sz="1200" dirty="0" err="1" smtClean="0"/>
              <a:t>ubclavian</a:t>
            </a:r>
            <a:r>
              <a:rPr lang="en-US" sz="1200" dirty="0" smtClean="0"/>
              <a:t> Vein</a:t>
            </a:r>
            <a:endParaRPr lang="en-US" sz="1200" dirty="0"/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6172200" y="3293745"/>
            <a:ext cx="885825" cy="1240722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4114800" y="1866901"/>
            <a:ext cx="2057400" cy="1426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1027"/>
          <p:cNvSpPr/>
          <p:nvPr/>
        </p:nvSpPr>
        <p:spPr>
          <a:xfrm>
            <a:off x="1782478" y="5347900"/>
            <a:ext cx="15243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Axillary Lymph Nodes</a:t>
            </a:r>
            <a:endParaRPr lang="en-US" sz="1200" dirty="0"/>
          </a:p>
        </p:txBody>
      </p:sp>
      <p:pic>
        <p:nvPicPr>
          <p:cNvPr id="103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188" y="184594"/>
            <a:ext cx="2183130" cy="264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Straight Connector 39"/>
          <p:cNvCxnSpPr/>
          <p:nvPr/>
        </p:nvCxnSpPr>
        <p:spPr>
          <a:xfrm flipH="1">
            <a:off x="6324600" y="1752600"/>
            <a:ext cx="12823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1032"/>
          <p:cNvSpPr/>
          <p:nvPr/>
        </p:nvSpPr>
        <p:spPr>
          <a:xfrm>
            <a:off x="4762500" y="1614100"/>
            <a:ext cx="15558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Cervical Lymph Nodes</a:t>
            </a:r>
            <a:endParaRPr lang="en-US" sz="1200" dirty="0"/>
          </a:p>
        </p:txBody>
      </p:sp>
      <p:cxnSp>
        <p:nvCxnSpPr>
          <p:cNvPr id="1035" name="Straight Connector 1034"/>
          <p:cNvCxnSpPr/>
          <p:nvPr/>
        </p:nvCxnSpPr>
        <p:spPr>
          <a:xfrm>
            <a:off x="3306870" y="6324600"/>
            <a:ext cx="8841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191000" y="6324600"/>
            <a:ext cx="3200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Rectangle 1036"/>
          <p:cNvSpPr/>
          <p:nvPr/>
        </p:nvSpPr>
        <p:spPr>
          <a:xfrm>
            <a:off x="1819603" y="6186100"/>
            <a:ext cx="2036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Left Pleural Cavity</a:t>
            </a:r>
          </a:p>
          <a:p>
            <a:r>
              <a:rPr lang="en-US" sz="1200" dirty="0" smtClean="0"/>
              <a:t>(the space) and </a:t>
            </a:r>
          </a:p>
          <a:p>
            <a:r>
              <a:rPr lang="en-US" sz="1200" dirty="0" smtClean="0"/>
              <a:t>Parietal Pleura (blue)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7258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sers.ipfw.edu/mclellak/Photos/IMG_16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4949428" cy="637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10000" y="76200"/>
            <a:ext cx="5257800" cy="259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505200" y="3276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505200" y="4267200"/>
            <a:ext cx="28065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515096" y="4495800"/>
            <a:ext cx="2580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55175" y="3138100"/>
            <a:ext cx="1965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Pharyngeal Tonsil (adenoids)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367516" y="4128700"/>
            <a:ext cx="1137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Palatine Tonsils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489409" y="4423420"/>
            <a:ext cx="1015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Lingual Tonsil</a:t>
            </a:r>
            <a:endParaRPr 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064803" cy="181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2936358" y="838200"/>
            <a:ext cx="17880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936358" y="1600200"/>
            <a:ext cx="17880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14875" y="699700"/>
            <a:ext cx="1574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Transverse </a:t>
            </a:r>
            <a:r>
              <a:rPr lang="en-US" sz="1200" dirty="0" err="1" smtClean="0"/>
              <a:t>Mesocolon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1461700"/>
            <a:ext cx="1333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Greater </a:t>
            </a:r>
            <a:r>
              <a:rPr lang="en-US" sz="1200" dirty="0" err="1" smtClean="0"/>
              <a:t>Omentum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58221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2" y="152399"/>
            <a:ext cx="369468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2162402" y="1181099"/>
            <a:ext cx="304800" cy="129540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>
            <a:off x="2467202" y="1828799"/>
            <a:ext cx="140868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75882" y="1828799"/>
            <a:ext cx="4201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27167" y="1660223"/>
            <a:ext cx="1721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Pericardial Cavity </a:t>
            </a:r>
            <a:endParaRPr lang="en-US" sz="1200" dirty="0" smtClean="0"/>
          </a:p>
          <a:p>
            <a:r>
              <a:rPr lang="en-US" sz="1200" dirty="0" smtClean="0"/>
              <a:t>(the space for the heart</a:t>
            </a:r>
          </a:p>
          <a:p>
            <a:r>
              <a:rPr lang="en-US" sz="1200" dirty="0" smtClean="0"/>
              <a:t>within the </a:t>
            </a:r>
            <a:r>
              <a:rPr lang="en-US" sz="1200" dirty="0" err="1" smtClean="0"/>
              <a:t>mediastimun</a:t>
            </a:r>
            <a:r>
              <a:rPr lang="en-US" sz="1200" dirty="0" smtClean="0"/>
              <a:t>)</a:t>
            </a:r>
            <a:endParaRPr lang="en-US" sz="1200" dirty="0" smtClean="0"/>
          </a:p>
          <a:p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57602" y="2971799"/>
            <a:ext cx="2438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296002" y="2833299"/>
            <a:ext cx="1370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Falciform</a:t>
            </a:r>
            <a:r>
              <a:rPr lang="en-US" sz="1200" dirty="0" smtClean="0"/>
              <a:t> Ligament</a:t>
            </a:r>
            <a:endParaRPr lang="en-US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9000"/>
            <a:ext cx="3490557" cy="321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4724400" y="5037611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953834" y="4893621"/>
            <a:ext cx="18440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Parietal Pericardium (blue)</a:t>
            </a:r>
            <a:endParaRPr lang="en-US" sz="12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584" y="219645"/>
            <a:ext cx="23717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H="1">
            <a:off x="6781800" y="1524000"/>
            <a:ext cx="914400" cy="67684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134100" y="2339344"/>
            <a:ext cx="4374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93669" y="2181020"/>
            <a:ext cx="1988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Visceral Pericardium (yellow)</a:t>
            </a:r>
            <a:endParaRPr lang="en-US" sz="1200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6571584" y="2200845"/>
            <a:ext cx="210216" cy="138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4400" y="2743200"/>
            <a:ext cx="0" cy="16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8579" y="4334649"/>
            <a:ext cx="3288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“Name the inner layer serosa covering this organ”</a:t>
            </a:r>
          </a:p>
          <a:p>
            <a:r>
              <a:rPr lang="en-US" sz="1200" dirty="0" smtClean="0"/>
              <a:t>- It is the Visceral Pleura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5748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304800"/>
            <a:ext cx="4064749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5638800" y="1066800"/>
            <a:ext cx="228600" cy="144780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867400" y="1781175"/>
            <a:ext cx="4833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50748" y="1781175"/>
            <a:ext cx="2786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5638800" y="2514600"/>
            <a:ext cx="228600" cy="236220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867400" y="3695700"/>
            <a:ext cx="4833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>
            <a:off x="5632824" y="4876800"/>
            <a:ext cx="234576" cy="83820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867400" y="5295900"/>
            <a:ext cx="48334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5247" y="3695700"/>
            <a:ext cx="2786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63822" y="5295900"/>
            <a:ext cx="2786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42474" y="1642675"/>
            <a:ext cx="2336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Thoracic Cavity (above diaphragm)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6613899" y="3557200"/>
            <a:ext cx="1276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Abdominal Cavity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6613899" y="5157400"/>
            <a:ext cx="1463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Pelvic Cavity (sacral </a:t>
            </a:r>
            <a:r>
              <a:rPr lang="en-US" sz="1200" dirty="0" smtClean="0"/>
              <a:t>promontory </a:t>
            </a:r>
            <a:r>
              <a:rPr lang="en-US" sz="1200" dirty="0" smtClean="0"/>
              <a:t>to </a:t>
            </a:r>
            <a:r>
              <a:rPr lang="en-US" sz="1200" dirty="0" err="1" smtClean="0"/>
              <a:t>symphysis</a:t>
            </a:r>
            <a:r>
              <a:rPr lang="en-US" sz="1200" dirty="0" smtClean="0"/>
              <a:t> pubis)</a:t>
            </a:r>
            <a:endParaRPr lang="en-US" sz="1200" dirty="0"/>
          </a:p>
        </p:txBody>
      </p:sp>
      <p:sp>
        <p:nvSpPr>
          <p:cNvPr id="21" name="Right Brace 20"/>
          <p:cNvSpPr/>
          <p:nvPr/>
        </p:nvSpPr>
        <p:spPr>
          <a:xfrm>
            <a:off x="7890852" y="3695699"/>
            <a:ext cx="491148" cy="210803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5400000">
            <a:off x="7738709" y="4611215"/>
            <a:ext cx="1611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Abdominopelvic</a:t>
            </a:r>
            <a:r>
              <a:rPr lang="en-US" sz="1200" dirty="0" smtClean="0"/>
              <a:t> Cavity</a:t>
            </a:r>
            <a:endParaRPr lang="en-US" sz="1200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133600" y="5715000"/>
            <a:ext cx="167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133600" y="44196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99709" y="4281100"/>
            <a:ext cx="1333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Greater </a:t>
            </a:r>
            <a:r>
              <a:rPr lang="en-US" sz="1200" dirty="0" err="1" smtClean="0"/>
              <a:t>Omentum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573108" y="5576500"/>
            <a:ext cx="1560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Inguinal Lymph Nodes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33909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304800"/>
            <a:ext cx="4064749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114800" y="2667000"/>
            <a:ext cx="0" cy="2667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953000" y="2667000"/>
            <a:ext cx="0" cy="2667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81400" y="3581400"/>
            <a:ext cx="1905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81400" y="4419600"/>
            <a:ext cx="1905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57600" y="2971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83057" y="29776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5400" y="29718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84618" y="38158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83057" y="38158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05400" y="38158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84618" y="45720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10075" y="457938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14925" y="45889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00800" y="313194"/>
            <a:ext cx="259237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 Regions of the Abdomen: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Right Hypochondriac Region</a:t>
            </a:r>
          </a:p>
          <a:p>
            <a:pPr marL="342900" indent="-342900">
              <a:buAutoNum type="arabicPeriod"/>
            </a:pPr>
            <a:r>
              <a:rPr lang="en-US" sz="1400" dirty="0" err="1" smtClean="0"/>
              <a:t>Epigastric</a:t>
            </a:r>
            <a:r>
              <a:rPr lang="en-US" sz="1400" dirty="0" smtClean="0"/>
              <a:t> Region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Left Hypochondriac Region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Right Lumbar Region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Umbilical Region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Left Lumbar Region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Right Iliac Region</a:t>
            </a:r>
          </a:p>
          <a:p>
            <a:pPr marL="342900" indent="-342900">
              <a:buAutoNum type="arabicPeriod"/>
            </a:pPr>
            <a:r>
              <a:rPr lang="en-US" sz="1400" dirty="0" err="1" smtClean="0"/>
              <a:t>Hypogastric</a:t>
            </a:r>
            <a:r>
              <a:rPr lang="en-US" sz="1400" dirty="0" smtClean="0"/>
              <a:t> Region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Left Iliac Region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446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141</Words>
  <Application>Microsoft Office PowerPoint</Application>
  <PresentationFormat>On-screen Show (4:3)</PresentationFormat>
  <Paragraphs>45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Indiana University-Purdue University Fort Wayne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Okihiro</dc:creator>
  <cp:lastModifiedBy>Ron</cp:lastModifiedBy>
  <cp:revision>9</cp:revision>
  <dcterms:created xsi:type="dcterms:W3CDTF">2013-01-30T20:55:28Z</dcterms:created>
  <dcterms:modified xsi:type="dcterms:W3CDTF">2013-02-01T01:04:26Z</dcterms:modified>
</cp:coreProperties>
</file>