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22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8C27-EEBD-4D4E-8B85-0961F196823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5FC7-2A22-478D-AB80-C69663002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8C27-EEBD-4D4E-8B85-0961F196823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5FC7-2A22-478D-AB80-C69663002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5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8C27-EEBD-4D4E-8B85-0961F196823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5FC7-2A22-478D-AB80-C69663002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8C27-EEBD-4D4E-8B85-0961F196823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5FC7-2A22-478D-AB80-C69663002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5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8C27-EEBD-4D4E-8B85-0961F196823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5FC7-2A22-478D-AB80-C69663002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8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8C27-EEBD-4D4E-8B85-0961F196823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5FC7-2A22-478D-AB80-C69663002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50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8C27-EEBD-4D4E-8B85-0961F196823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5FC7-2A22-478D-AB80-C69663002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2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8C27-EEBD-4D4E-8B85-0961F196823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5FC7-2A22-478D-AB80-C69663002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3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8C27-EEBD-4D4E-8B85-0961F196823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5FC7-2A22-478D-AB80-C69663002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3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8C27-EEBD-4D4E-8B85-0961F196823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5FC7-2A22-478D-AB80-C69663002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09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68C27-EEBD-4D4E-8B85-0961F196823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5FC7-2A22-478D-AB80-C69663002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8C27-EEBD-4D4E-8B85-0961F1968237}" type="datetimeFigureOut">
              <a:rPr lang="en-US" smtClean="0"/>
              <a:t>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A5FC7-2A22-478D-AB80-C69663002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4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Layers of the Gut Wall</a:t>
            </a: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1"/>
            <a:ext cx="283792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1"/>
            <a:ext cx="460657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609600" y="3505200"/>
            <a:ext cx="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95400" y="3581401"/>
            <a:ext cx="0" cy="1565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59727" y="2275300"/>
            <a:ext cx="267988" cy="2220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429001" y="3581401"/>
            <a:ext cx="533399" cy="1983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1046" y="4870264"/>
            <a:ext cx="685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Mucosa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845437" y="5149219"/>
            <a:ext cx="914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Submucosa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04792" y="5169886"/>
            <a:ext cx="878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/>
              <a:t>Muscularis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95700" y="5548170"/>
            <a:ext cx="606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Serosa</a:t>
            </a:r>
            <a:endParaRPr lang="en-US" b="1" dirty="0"/>
          </a:p>
        </p:txBody>
      </p:sp>
      <p:cxnSp>
        <p:nvCxnSpPr>
          <p:cNvPr id="25" name="Straight Arrow Connector 24"/>
          <p:cNvCxnSpPr>
            <a:stCxn id="26" idx="0"/>
          </p:cNvCxnSpPr>
          <p:nvPr/>
        </p:nvCxnSpPr>
        <p:spPr>
          <a:xfrm flipH="1" flipV="1">
            <a:off x="2667000" y="2991296"/>
            <a:ext cx="266700" cy="15968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438400" y="458813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Longitudinal muscle layer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1828800" y="4495800"/>
            <a:ext cx="661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Circular muscle layer</a:t>
            </a:r>
            <a:endParaRPr lang="en-US" sz="1200" dirty="0"/>
          </a:p>
        </p:txBody>
      </p:sp>
      <p:sp>
        <p:nvSpPr>
          <p:cNvPr id="2048" name="Rectangle 2047"/>
          <p:cNvSpPr/>
          <p:nvPr/>
        </p:nvSpPr>
        <p:spPr>
          <a:xfrm>
            <a:off x="6934200" y="1524000"/>
            <a:ext cx="878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 smtClean="0"/>
              <a:t>Muscularis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172200" y="2985978"/>
            <a:ext cx="758456" cy="1509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297383" y="3369303"/>
            <a:ext cx="152400" cy="1509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8055839" y="3168505"/>
            <a:ext cx="249961" cy="16504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Rectangle 2054"/>
          <p:cNvSpPr/>
          <p:nvPr/>
        </p:nvSpPr>
        <p:spPr>
          <a:xfrm>
            <a:off x="6854547" y="4870264"/>
            <a:ext cx="1038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Circular muscle layer</a:t>
            </a:r>
            <a:endParaRPr lang="en-US" sz="1200" dirty="0"/>
          </a:p>
        </p:txBody>
      </p:sp>
      <p:sp>
        <p:nvSpPr>
          <p:cNvPr id="2056" name="Rectangle 2055"/>
          <p:cNvSpPr/>
          <p:nvPr/>
        </p:nvSpPr>
        <p:spPr>
          <a:xfrm>
            <a:off x="5664642" y="4491336"/>
            <a:ext cx="1015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Longitudinal muscle layer</a:t>
            </a:r>
            <a:endParaRPr lang="en-US" sz="1200" dirty="0"/>
          </a:p>
        </p:txBody>
      </p:sp>
      <p:sp>
        <p:nvSpPr>
          <p:cNvPr id="2057" name="Rectangle 2056"/>
          <p:cNvSpPr/>
          <p:nvPr/>
        </p:nvSpPr>
        <p:spPr>
          <a:xfrm>
            <a:off x="8032802" y="4777930"/>
            <a:ext cx="1025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Oblique muscle layer</a:t>
            </a:r>
            <a:endParaRPr lang="en-US" sz="1200" dirty="0"/>
          </a:p>
        </p:txBody>
      </p:sp>
      <p:sp>
        <p:nvSpPr>
          <p:cNvPr id="2058" name="TextBox 2057"/>
          <p:cNvSpPr txBox="1"/>
          <p:nvPr/>
        </p:nvSpPr>
        <p:spPr>
          <a:xfrm>
            <a:off x="6551428" y="93881"/>
            <a:ext cx="2493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Instructor: Alexandra </a:t>
            </a:r>
            <a:r>
              <a:rPr lang="en-US" sz="1200" dirty="0" err="1" smtClean="0"/>
              <a:t>Okihiro</a:t>
            </a:r>
            <a:endParaRPr lang="en-US" sz="1200" dirty="0" smtClean="0"/>
          </a:p>
          <a:p>
            <a:r>
              <a:rPr lang="en-US" sz="1200" dirty="0" smtClean="0"/>
              <a:t>BIOL 204 Spring 2013</a:t>
            </a:r>
          </a:p>
          <a:p>
            <a:r>
              <a:rPr lang="en-US" sz="1200" dirty="0" smtClean="0"/>
              <a:t>Photos from Karen </a:t>
            </a:r>
            <a:r>
              <a:rPr lang="en-US" sz="1200" dirty="0" err="1" smtClean="0"/>
              <a:t>McLellan</a:t>
            </a:r>
            <a:r>
              <a:rPr lang="en-US" sz="1200" dirty="0" smtClean="0"/>
              <a:t> Website</a:t>
            </a:r>
            <a:endParaRPr lang="en-US" dirty="0"/>
          </a:p>
        </p:txBody>
      </p:sp>
      <p:sp>
        <p:nvSpPr>
          <p:cNvPr id="2059" name="TextBox 2058"/>
          <p:cNvSpPr txBox="1"/>
          <p:nvPr/>
        </p:nvSpPr>
        <p:spPr>
          <a:xfrm>
            <a:off x="487005" y="91440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Fig. 24.4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49663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72" y="381000"/>
            <a:ext cx="3754165" cy="622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785414" y="3733800"/>
            <a:ext cx="164166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798504" y="2507500"/>
            <a:ext cx="2844344" cy="9073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61067" y="3595300"/>
            <a:ext cx="432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Lips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0439" y="2951905"/>
            <a:ext cx="175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Superior Vestibule (space posterior to lips, anterior to teeth)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2731" y="535747"/>
            <a:ext cx="661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Gingiva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93000" y="2369000"/>
            <a:ext cx="923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Hard Palate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18391" y="1676400"/>
            <a:ext cx="870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Soft Palate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56368" y="3959408"/>
            <a:ext cx="5549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Uvula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98504" y="3275070"/>
            <a:ext cx="1916496" cy="3231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</p:cNvCxnSpPr>
          <p:nvPr/>
        </p:nvCxnSpPr>
        <p:spPr>
          <a:xfrm>
            <a:off x="3789270" y="1814900"/>
            <a:ext cx="3377976" cy="1599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3"/>
          </p:cNvCxnSpPr>
          <p:nvPr/>
        </p:nvCxnSpPr>
        <p:spPr>
          <a:xfrm flipV="1">
            <a:off x="3811328" y="3959408"/>
            <a:ext cx="3656272" cy="138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785414" y="4114803"/>
            <a:ext cx="1929586" cy="14961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24" idx="3"/>
          </p:cNvCxnSpPr>
          <p:nvPr/>
        </p:nvCxnSpPr>
        <p:spPr>
          <a:xfrm>
            <a:off x="3799840" y="6167159"/>
            <a:ext cx="3896360" cy="50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" name="TextBox 1023"/>
          <p:cNvSpPr txBox="1"/>
          <p:nvPr/>
        </p:nvSpPr>
        <p:spPr>
          <a:xfrm>
            <a:off x="2935501" y="6028659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Esophagus</a:t>
            </a:r>
            <a:endParaRPr lang="en-US" sz="1200" b="1" dirty="0"/>
          </a:p>
        </p:txBody>
      </p:sp>
      <p:sp>
        <p:nvSpPr>
          <p:cNvPr id="1025" name="TextBox 1024"/>
          <p:cNvSpPr txBox="1"/>
          <p:nvPr/>
        </p:nvSpPr>
        <p:spPr>
          <a:xfrm>
            <a:off x="2610283" y="5472499"/>
            <a:ext cx="1292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Inferior Vestibule</a:t>
            </a:r>
            <a:endParaRPr lang="en-US" sz="1200" b="1" dirty="0"/>
          </a:p>
        </p:txBody>
      </p:sp>
      <p:pic>
        <p:nvPicPr>
          <p:cNvPr id="105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326585"/>
            <a:ext cx="10382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56" name="Straight Arrow Connector 1055"/>
          <p:cNvCxnSpPr>
            <a:stCxn id="1066" idx="0"/>
          </p:cNvCxnSpPr>
          <p:nvPr/>
        </p:nvCxnSpPr>
        <p:spPr>
          <a:xfrm flipV="1">
            <a:off x="438539" y="1727147"/>
            <a:ext cx="628260" cy="772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8" name="Straight Arrow Connector 1057"/>
          <p:cNvCxnSpPr/>
          <p:nvPr/>
        </p:nvCxnSpPr>
        <p:spPr>
          <a:xfrm flipV="1">
            <a:off x="964032" y="2133600"/>
            <a:ext cx="102767" cy="11695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Straight Arrow Connector 1059"/>
          <p:cNvCxnSpPr/>
          <p:nvPr/>
        </p:nvCxnSpPr>
        <p:spPr>
          <a:xfrm flipH="1" flipV="1">
            <a:off x="1066799" y="609600"/>
            <a:ext cx="715934" cy="17267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Straight Arrow Connector 1061"/>
          <p:cNvCxnSpPr/>
          <p:nvPr/>
        </p:nvCxnSpPr>
        <p:spPr>
          <a:xfrm flipH="1">
            <a:off x="1326355" y="674247"/>
            <a:ext cx="47587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3" name="TextBox 1062"/>
          <p:cNvSpPr txBox="1"/>
          <p:nvPr/>
        </p:nvSpPr>
        <p:spPr>
          <a:xfrm>
            <a:off x="629524" y="3364467"/>
            <a:ext cx="977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Frenulum of lower lip</a:t>
            </a:r>
            <a:endParaRPr lang="en-US" sz="1200" b="1" dirty="0"/>
          </a:p>
        </p:txBody>
      </p:sp>
      <p:sp>
        <p:nvSpPr>
          <p:cNvPr id="1064" name="Rectangle 1063"/>
          <p:cNvSpPr/>
          <p:nvPr/>
        </p:nvSpPr>
        <p:spPr>
          <a:xfrm>
            <a:off x="1461867" y="2253469"/>
            <a:ext cx="947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Frenulum of upper lip</a:t>
            </a:r>
            <a:endParaRPr lang="en-US" sz="1200" b="1" dirty="0"/>
          </a:p>
        </p:txBody>
      </p:sp>
      <p:sp>
        <p:nvSpPr>
          <p:cNvPr id="1066" name="TextBox 1065"/>
          <p:cNvSpPr txBox="1"/>
          <p:nvPr/>
        </p:nvSpPr>
        <p:spPr>
          <a:xfrm>
            <a:off x="0" y="2499485"/>
            <a:ext cx="87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Frenulum of tongue</a:t>
            </a:r>
            <a:endParaRPr lang="en-US" sz="1200" b="1" dirty="0"/>
          </a:p>
        </p:txBody>
      </p:sp>
      <p:sp>
        <p:nvSpPr>
          <p:cNvPr id="1073" name="TextBox 1072"/>
          <p:cNvSpPr txBox="1"/>
          <p:nvPr/>
        </p:nvSpPr>
        <p:spPr>
          <a:xfrm>
            <a:off x="3256368" y="141919"/>
            <a:ext cx="1197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Oral Cavity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74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57224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12737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286000" y="2819400"/>
            <a:ext cx="19050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743200" y="3162300"/>
            <a:ext cx="14478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9" idx="1"/>
          </p:cNvCxnSpPr>
          <p:nvPr/>
        </p:nvCxnSpPr>
        <p:spPr>
          <a:xfrm flipH="1" flipV="1">
            <a:off x="2895600" y="4419600"/>
            <a:ext cx="1284767" cy="349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486400" y="4191000"/>
            <a:ext cx="1868487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1000" y="2680900"/>
            <a:ext cx="1036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Parotid Gland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4191000" y="3023800"/>
            <a:ext cx="961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Parotid Duct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180367" y="4538031"/>
            <a:ext cx="148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Submandibular [</a:t>
            </a:r>
            <a:r>
              <a:rPr lang="en-US" sz="1200" dirty="0" err="1" smtClean="0"/>
              <a:t>Submaxillary</a:t>
            </a:r>
            <a:r>
              <a:rPr lang="en-US" sz="1200" dirty="0" smtClean="0"/>
              <a:t>] Gland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0214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55181"/>
            <a:ext cx="166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Tooth Anatomy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42" y="1082417"/>
            <a:ext cx="2848225" cy="491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8092501" y="1234817"/>
            <a:ext cx="2286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8321101" y="2682617"/>
            <a:ext cx="152400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8092501" y="3139817"/>
            <a:ext cx="274319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21" idx="3"/>
          </p:cNvCxnSpPr>
          <p:nvPr/>
        </p:nvCxnSpPr>
        <p:spPr>
          <a:xfrm>
            <a:off x="4744408" y="1794798"/>
            <a:ext cx="87921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3" idx="3"/>
          </p:cNvCxnSpPr>
          <p:nvPr/>
        </p:nvCxnSpPr>
        <p:spPr>
          <a:xfrm>
            <a:off x="4720460" y="2249617"/>
            <a:ext cx="903163" cy="23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5" idx="3"/>
          </p:cNvCxnSpPr>
          <p:nvPr/>
        </p:nvCxnSpPr>
        <p:spPr>
          <a:xfrm flipV="1">
            <a:off x="4856138" y="2899308"/>
            <a:ext cx="1529486" cy="15389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7" idx="3"/>
          </p:cNvCxnSpPr>
          <p:nvPr/>
        </p:nvCxnSpPr>
        <p:spPr>
          <a:xfrm>
            <a:off x="4842735" y="4004598"/>
            <a:ext cx="131428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9" idx="3"/>
          </p:cNvCxnSpPr>
          <p:nvPr/>
        </p:nvCxnSpPr>
        <p:spPr>
          <a:xfrm>
            <a:off x="4663457" y="1337598"/>
            <a:ext cx="149356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7" y="991596"/>
            <a:ext cx="3449595" cy="532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297000" y="1794798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Anatomical crown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8473501" y="2760809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Neck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97301" y="4372917"/>
            <a:ext cx="479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Root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175823" y="1199098"/>
            <a:ext cx="487634" cy="276999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Cusp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094871" y="1656298"/>
            <a:ext cx="6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Enamel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118820" y="2111117"/>
            <a:ext cx="601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Dentin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3983142" y="2914705"/>
            <a:ext cx="872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Pulp Cavity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3983141" y="3866098"/>
            <a:ext cx="8595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Root Canal</a:t>
            </a:r>
            <a:endParaRPr lang="en-US" sz="1200" dirty="0"/>
          </a:p>
        </p:txBody>
      </p:sp>
      <p:cxnSp>
        <p:nvCxnSpPr>
          <p:cNvPr id="30" name="Straight Arrow Connector 29"/>
          <p:cNvCxnSpPr>
            <a:stCxn id="19" idx="1"/>
          </p:cNvCxnSpPr>
          <p:nvPr/>
        </p:nvCxnSpPr>
        <p:spPr>
          <a:xfrm flipH="1" flipV="1">
            <a:off x="3048000" y="1234817"/>
            <a:ext cx="1127823" cy="10278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6" name="Straight Arrow Connector 4095"/>
          <p:cNvCxnSpPr>
            <a:stCxn id="21" idx="1"/>
          </p:cNvCxnSpPr>
          <p:nvPr/>
        </p:nvCxnSpPr>
        <p:spPr>
          <a:xfrm flipH="1">
            <a:off x="2895600" y="1794798"/>
            <a:ext cx="119927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1" name="Straight Arrow Connector 4100"/>
          <p:cNvCxnSpPr>
            <a:stCxn id="23" idx="1"/>
          </p:cNvCxnSpPr>
          <p:nvPr/>
        </p:nvCxnSpPr>
        <p:spPr>
          <a:xfrm flipH="1" flipV="1">
            <a:off x="2286000" y="1933297"/>
            <a:ext cx="1832820" cy="3163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4" name="Straight Arrow Connector 4103"/>
          <p:cNvCxnSpPr>
            <a:stCxn id="25" idx="1"/>
          </p:cNvCxnSpPr>
          <p:nvPr/>
        </p:nvCxnSpPr>
        <p:spPr>
          <a:xfrm flipH="1" flipV="1">
            <a:off x="2057401" y="2514600"/>
            <a:ext cx="1925741" cy="5386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6" name="Straight Arrow Connector 4105"/>
          <p:cNvCxnSpPr>
            <a:stCxn id="27" idx="1"/>
          </p:cNvCxnSpPr>
          <p:nvPr/>
        </p:nvCxnSpPr>
        <p:spPr>
          <a:xfrm flipH="1">
            <a:off x="1447800" y="4004598"/>
            <a:ext cx="253534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Box 4106"/>
          <p:cNvSpPr txBox="1"/>
          <p:nvPr/>
        </p:nvSpPr>
        <p:spPr>
          <a:xfrm>
            <a:off x="4016532" y="4874567"/>
            <a:ext cx="93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Periodontal Ligaments</a:t>
            </a:r>
            <a:endParaRPr lang="en-US" sz="1200" dirty="0"/>
          </a:p>
        </p:txBody>
      </p:sp>
      <p:sp>
        <p:nvSpPr>
          <p:cNvPr id="4110" name="TextBox 4109"/>
          <p:cNvSpPr txBox="1"/>
          <p:nvPr/>
        </p:nvSpPr>
        <p:spPr>
          <a:xfrm>
            <a:off x="4074770" y="2483810"/>
            <a:ext cx="645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Gingiva</a:t>
            </a:r>
            <a:endParaRPr lang="en-US" sz="1200" dirty="0"/>
          </a:p>
        </p:txBody>
      </p:sp>
      <p:cxnSp>
        <p:nvCxnSpPr>
          <p:cNvPr id="4112" name="Straight Arrow Connector 4111"/>
          <p:cNvCxnSpPr>
            <a:stCxn id="4110" idx="1"/>
          </p:cNvCxnSpPr>
          <p:nvPr/>
        </p:nvCxnSpPr>
        <p:spPr>
          <a:xfrm flipH="1" flipV="1">
            <a:off x="3429000" y="2622309"/>
            <a:ext cx="645770" cy="1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4" name="Straight Arrow Connector 4113"/>
          <p:cNvCxnSpPr>
            <a:stCxn id="4107" idx="1"/>
          </p:cNvCxnSpPr>
          <p:nvPr/>
        </p:nvCxnSpPr>
        <p:spPr>
          <a:xfrm flipH="1">
            <a:off x="2895601" y="5105400"/>
            <a:ext cx="1120931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58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81000"/>
            <a:ext cx="1001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283792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99414"/>
            <a:ext cx="281009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2743200" y="2438400"/>
            <a:ext cx="76200" cy="381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010400" y="2133600"/>
            <a:ext cx="3810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/>
          <p:cNvSpPr/>
          <p:nvPr/>
        </p:nvSpPr>
        <p:spPr>
          <a:xfrm>
            <a:off x="3583172" y="2819400"/>
            <a:ext cx="304800" cy="10668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2257164" y="3346598"/>
            <a:ext cx="304800" cy="19050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838200" y="2628900"/>
            <a:ext cx="304800" cy="8763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10200" y="2133600"/>
            <a:ext cx="304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248400" y="4299097"/>
            <a:ext cx="152400" cy="8825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1"/>
          </p:cNvCxnSpPr>
          <p:nvPr/>
        </p:nvCxnSpPr>
        <p:spPr>
          <a:xfrm flipV="1">
            <a:off x="2819400" y="1981200"/>
            <a:ext cx="542664" cy="647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67655" y="1704201"/>
            <a:ext cx="935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Cardiac Part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868638" y="3214300"/>
            <a:ext cx="636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Fundus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160136" y="4572000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Body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83621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Pyloric Part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168540" y="1856601"/>
            <a:ext cx="123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Pyloric Sphincter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6755136" y="1856812"/>
            <a:ext cx="1272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Cardiac Sphincter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964348" y="5181599"/>
            <a:ext cx="568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Rugae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746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20134"/>
            <a:ext cx="3145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Liver, Gallbladder, and Pancreas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6" y="687922"/>
            <a:ext cx="2883724" cy="236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6046" y="4800599"/>
            <a:ext cx="2818542" cy="190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244856" y="674132"/>
            <a:ext cx="2305050" cy="27999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81800" y="4953000"/>
            <a:ext cx="914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6244856" y="3474051"/>
            <a:ext cx="536944" cy="1478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696200" y="3474051"/>
            <a:ext cx="853706" cy="14789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0" idx="3"/>
          </p:cNvCxnSpPr>
          <p:nvPr/>
        </p:nvCxnSpPr>
        <p:spPr>
          <a:xfrm>
            <a:off x="5791200" y="2715399"/>
            <a:ext cx="1564117" cy="2564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8" idx="3"/>
          </p:cNvCxnSpPr>
          <p:nvPr/>
        </p:nvCxnSpPr>
        <p:spPr>
          <a:xfrm>
            <a:off x="5791200" y="1880801"/>
            <a:ext cx="2057400" cy="7861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7" idx="3"/>
          </p:cNvCxnSpPr>
          <p:nvPr/>
        </p:nvCxnSpPr>
        <p:spPr>
          <a:xfrm>
            <a:off x="5800788" y="1380255"/>
            <a:ext cx="2331853" cy="13351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9" idx="3"/>
          </p:cNvCxnSpPr>
          <p:nvPr/>
        </p:nvCxnSpPr>
        <p:spPr>
          <a:xfrm>
            <a:off x="5819241" y="2261801"/>
            <a:ext cx="2145488" cy="6337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791200" y="3124200"/>
            <a:ext cx="2209800" cy="1524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68912" y="1241755"/>
            <a:ext cx="1231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Left hepatic duct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4476032" y="1742301"/>
            <a:ext cx="13151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Right hepatic duct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252594" y="2123301"/>
            <a:ext cx="1566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Common hepatic duct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4933208" y="2576899"/>
            <a:ext cx="85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Cystic duct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486826" y="2985700"/>
            <a:ext cx="1332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Common bile duct</a:t>
            </a:r>
            <a:endParaRPr lang="en-US" sz="1200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803226" y="1014636"/>
            <a:ext cx="2654974" cy="50411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TextBox 6153"/>
          <p:cNvSpPr txBox="1"/>
          <p:nvPr/>
        </p:nvSpPr>
        <p:spPr>
          <a:xfrm>
            <a:off x="4621831" y="876136"/>
            <a:ext cx="1166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Round ligament</a:t>
            </a:r>
            <a:endParaRPr lang="en-US" sz="1200" dirty="0"/>
          </a:p>
        </p:txBody>
      </p:sp>
      <p:cxnSp>
        <p:nvCxnSpPr>
          <p:cNvPr id="6158" name="Straight Arrow Connector 6157"/>
          <p:cNvCxnSpPr/>
          <p:nvPr/>
        </p:nvCxnSpPr>
        <p:spPr>
          <a:xfrm flipV="1">
            <a:off x="1066800" y="2074091"/>
            <a:ext cx="0" cy="12170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1935625" y="2288123"/>
            <a:ext cx="51355" cy="10282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592399" y="1851512"/>
            <a:ext cx="76999" cy="15079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2" name="TextBox 6161"/>
          <p:cNvSpPr txBox="1"/>
          <p:nvPr/>
        </p:nvSpPr>
        <p:spPr>
          <a:xfrm>
            <a:off x="644953" y="3291169"/>
            <a:ext cx="8436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Right Lobe</a:t>
            </a:r>
            <a:endParaRPr lang="en-US" sz="1200" dirty="0"/>
          </a:p>
        </p:txBody>
      </p:sp>
      <p:sp>
        <p:nvSpPr>
          <p:cNvPr id="6163" name="Rectangle 6162"/>
          <p:cNvSpPr/>
          <p:nvPr/>
        </p:nvSpPr>
        <p:spPr>
          <a:xfrm>
            <a:off x="2380401" y="3383501"/>
            <a:ext cx="760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Left Lobe</a:t>
            </a:r>
            <a:endParaRPr lang="en-US" sz="1200" dirty="0"/>
          </a:p>
        </p:txBody>
      </p:sp>
      <p:sp>
        <p:nvSpPr>
          <p:cNvPr id="6165" name="TextBox 6164"/>
          <p:cNvSpPr txBox="1"/>
          <p:nvPr/>
        </p:nvSpPr>
        <p:spPr>
          <a:xfrm>
            <a:off x="1542202" y="3291169"/>
            <a:ext cx="838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Falciform</a:t>
            </a:r>
            <a:r>
              <a:rPr lang="en-US" sz="1200" dirty="0" smtClean="0"/>
              <a:t> Ligament</a:t>
            </a:r>
            <a:endParaRPr lang="en-US" sz="1200" dirty="0"/>
          </a:p>
        </p:txBody>
      </p:sp>
      <p:pic>
        <p:nvPicPr>
          <p:cNvPr id="616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62" y="3877100"/>
            <a:ext cx="2133129" cy="282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172" name="Straight Arrow Connector 6171"/>
          <p:cNvCxnSpPr/>
          <p:nvPr/>
        </p:nvCxnSpPr>
        <p:spPr>
          <a:xfrm>
            <a:off x="1905000" y="4213525"/>
            <a:ext cx="152812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4" name="Straight Arrow Connector 6173"/>
          <p:cNvCxnSpPr/>
          <p:nvPr/>
        </p:nvCxnSpPr>
        <p:spPr>
          <a:xfrm flipV="1">
            <a:off x="1935625" y="4495800"/>
            <a:ext cx="1112375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5" name="TextBox 6174"/>
          <p:cNvSpPr txBox="1"/>
          <p:nvPr/>
        </p:nvSpPr>
        <p:spPr>
          <a:xfrm>
            <a:off x="773373" y="4075025"/>
            <a:ext cx="1160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Pancreatic Duct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10643" y="4572000"/>
            <a:ext cx="1644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Major Duodenal Papilla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3331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3951557" cy="508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828800" y="4419600"/>
            <a:ext cx="19050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828800" y="38862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866900" y="3489708"/>
            <a:ext cx="14859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828800" y="2590800"/>
            <a:ext cx="13335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28800" y="1447800"/>
            <a:ext cx="118110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838200"/>
            <a:ext cx="2737778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400800" y="1447800"/>
            <a:ext cx="12192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096000" y="2971800"/>
            <a:ext cx="1447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648200" y="4724400"/>
            <a:ext cx="24384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566578" y="5257800"/>
            <a:ext cx="252002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566578" y="5791200"/>
            <a:ext cx="2520022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Brace 27"/>
          <p:cNvSpPr/>
          <p:nvPr/>
        </p:nvSpPr>
        <p:spPr>
          <a:xfrm>
            <a:off x="6248400" y="3500436"/>
            <a:ext cx="152400" cy="23336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stCxn id="28" idx="1"/>
          </p:cNvCxnSpPr>
          <p:nvPr/>
        </p:nvCxnSpPr>
        <p:spPr>
          <a:xfrm flipV="1">
            <a:off x="6400800" y="3617117"/>
            <a:ext cx="11430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Straight Arrow Connector 7167"/>
          <p:cNvCxnSpPr/>
          <p:nvPr/>
        </p:nvCxnSpPr>
        <p:spPr>
          <a:xfrm flipH="1">
            <a:off x="5715000" y="4038600"/>
            <a:ext cx="182880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TextBox 7168"/>
          <p:cNvSpPr txBox="1"/>
          <p:nvPr/>
        </p:nvSpPr>
        <p:spPr>
          <a:xfrm>
            <a:off x="397815" y="4281100"/>
            <a:ext cx="1478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Vermiform Appendix</a:t>
            </a:r>
            <a:endParaRPr lang="en-US" sz="1200" dirty="0"/>
          </a:p>
        </p:txBody>
      </p:sp>
      <p:sp>
        <p:nvSpPr>
          <p:cNvPr id="7172" name="TextBox 7171"/>
          <p:cNvSpPr txBox="1"/>
          <p:nvPr/>
        </p:nvSpPr>
        <p:spPr>
          <a:xfrm>
            <a:off x="1263757" y="3782198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Cecum</a:t>
            </a:r>
            <a:endParaRPr lang="en-US" dirty="0"/>
          </a:p>
        </p:txBody>
      </p:sp>
      <p:sp>
        <p:nvSpPr>
          <p:cNvPr id="7173" name="TextBox 7172"/>
          <p:cNvSpPr txBox="1"/>
          <p:nvPr/>
        </p:nvSpPr>
        <p:spPr>
          <a:xfrm>
            <a:off x="778332" y="3340118"/>
            <a:ext cx="1088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Ileocecal</a:t>
            </a:r>
            <a:r>
              <a:rPr lang="en-US" sz="1200" dirty="0" smtClean="0"/>
              <a:t> valve</a:t>
            </a:r>
            <a:endParaRPr lang="en-US" sz="1200" dirty="0"/>
          </a:p>
        </p:txBody>
      </p:sp>
      <p:sp>
        <p:nvSpPr>
          <p:cNvPr id="7174" name="TextBox 7173"/>
          <p:cNvSpPr txBox="1"/>
          <p:nvPr/>
        </p:nvSpPr>
        <p:spPr>
          <a:xfrm>
            <a:off x="606991" y="2452300"/>
            <a:ext cx="1221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Ascending Colon</a:t>
            </a:r>
            <a:endParaRPr lang="en-US" sz="1200" dirty="0"/>
          </a:p>
        </p:txBody>
      </p:sp>
      <p:sp>
        <p:nvSpPr>
          <p:cNvPr id="7175" name="TextBox 7174"/>
          <p:cNvSpPr txBox="1"/>
          <p:nvPr/>
        </p:nvSpPr>
        <p:spPr>
          <a:xfrm>
            <a:off x="914400" y="1143000"/>
            <a:ext cx="103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Hepatic [Right Colic] Flexure</a:t>
            </a:r>
            <a:endParaRPr lang="en-US" sz="1200" dirty="0"/>
          </a:p>
        </p:txBody>
      </p:sp>
      <p:sp>
        <p:nvSpPr>
          <p:cNvPr id="7176" name="TextBox 7175"/>
          <p:cNvSpPr txBox="1"/>
          <p:nvPr/>
        </p:nvSpPr>
        <p:spPr>
          <a:xfrm>
            <a:off x="625726" y="699700"/>
            <a:ext cx="1241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Transverse Colon</a:t>
            </a:r>
            <a:endParaRPr lang="en-US" sz="1200" dirty="0"/>
          </a:p>
        </p:txBody>
      </p:sp>
      <p:sp>
        <p:nvSpPr>
          <p:cNvPr id="7177" name="TextBox 7176"/>
          <p:cNvSpPr txBox="1"/>
          <p:nvPr/>
        </p:nvSpPr>
        <p:spPr>
          <a:xfrm>
            <a:off x="7620001" y="1327665"/>
            <a:ext cx="137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Splenic [Left Colic] Flexure</a:t>
            </a:r>
            <a:endParaRPr lang="en-US" sz="1200" dirty="0"/>
          </a:p>
        </p:txBody>
      </p:sp>
      <p:sp>
        <p:nvSpPr>
          <p:cNvPr id="7178" name="TextBox 7177"/>
          <p:cNvSpPr txBox="1"/>
          <p:nvPr/>
        </p:nvSpPr>
        <p:spPr>
          <a:xfrm>
            <a:off x="7532957" y="2833300"/>
            <a:ext cx="130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Descending Colon</a:t>
            </a:r>
            <a:endParaRPr lang="en-US" sz="1200" dirty="0"/>
          </a:p>
        </p:txBody>
      </p:sp>
      <p:sp>
        <p:nvSpPr>
          <p:cNvPr id="7179" name="TextBox 7178"/>
          <p:cNvSpPr txBox="1"/>
          <p:nvPr/>
        </p:nvSpPr>
        <p:spPr>
          <a:xfrm>
            <a:off x="7516029" y="3488916"/>
            <a:ext cx="668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Haustra</a:t>
            </a:r>
            <a:endParaRPr lang="en-US" sz="1200" dirty="0"/>
          </a:p>
        </p:txBody>
      </p:sp>
      <p:sp>
        <p:nvSpPr>
          <p:cNvPr id="7180" name="TextBox 7179"/>
          <p:cNvSpPr txBox="1"/>
          <p:nvPr/>
        </p:nvSpPr>
        <p:spPr>
          <a:xfrm>
            <a:off x="7532957" y="3921471"/>
            <a:ext cx="858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Teniae</a:t>
            </a:r>
            <a:r>
              <a:rPr lang="en-US" sz="1200" dirty="0" smtClean="0"/>
              <a:t> Coli</a:t>
            </a:r>
            <a:endParaRPr lang="en-US" sz="1200" dirty="0"/>
          </a:p>
        </p:txBody>
      </p:sp>
      <p:sp>
        <p:nvSpPr>
          <p:cNvPr id="7181" name="TextBox 7180"/>
          <p:cNvSpPr txBox="1"/>
          <p:nvPr/>
        </p:nvSpPr>
        <p:spPr>
          <a:xfrm>
            <a:off x="7067550" y="4585900"/>
            <a:ext cx="1079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Sigmoid Colon</a:t>
            </a:r>
            <a:endParaRPr lang="en-US" sz="1200" dirty="0"/>
          </a:p>
        </p:txBody>
      </p:sp>
      <p:sp>
        <p:nvSpPr>
          <p:cNvPr id="7182" name="TextBox 7181"/>
          <p:cNvSpPr txBox="1"/>
          <p:nvPr/>
        </p:nvSpPr>
        <p:spPr>
          <a:xfrm>
            <a:off x="7067550" y="5119300"/>
            <a:ext cx="662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Rectum</a:t>
            </a:r>
            <a:endParaRPr lang="en-US" sz="1200" dirty="0"/>
          </a:p>
        </p:txBody>
      </p:sp>
      <p:sp>
        <p:nvSpPr>
          <p:cNvPr id="7183" name="TextBox 7182"/>
          <p:cNvSpPr txBox="1"/>
          <p:nvPr/>
        </p:nvSpPr>
        <p:spPr>
          <a:xfrm>
            <a:off x="7067550" y="5652700"/>
            <a:ext cx="843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Anal Canal</a:t>
            </a:r>
            <a:endParaRPr lang="en-US" sz="1200" dirty="0"/>
          </a:p>
        </p:txBody>
      </p:sp>
      <p:sp>
        <p:nvSpPr>
          <p:cNvPr id="7184" name="TextBox 7183"/>
          <p:cNvSpPr txBox="1"/>
          <p:nvPr/>
        </p:nvSpPr>
        <p:spPr>
          <a:xfrm>
            <a:off x="118496" y="6096000"/>
            <a:ext cx="3665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 Know Internal Anal Sphincter, External Anal Sphincter, and </a:t>
            </a:r>
            <a:r>
              <a:rPr lang="en-US" sz="1200" i="1" dirty="0" err="1" smtClean="0"/>
              <a:t>Epiploic</a:t>
            </a:r>
            <a:r>
              <a:rPr lang="en-US" sz="1200" i="1" dirty="0" smtClean="0"/>
              <a:t> (</a:t>
            </a:r>
            <a:r>
              <a:rPr lang="en-US" sz="1200" i="1" dirty="0" err="1" smtClean="0"/>
              <a:t>Omental</a:t>
            </a:r>
            <a:r>
              <a:rPr lang="en-US" sz="1200" i="1" dirty="0" smtClean="0"/>
              <a:t>) Appendages from Illustration Fig. 24.25</a:t>
            </a:r>
            <a:endParaRPr lang="en-US" sz="1200" i="1" dirty="0"/>
          </a:p>
        </p:txBody>
      </p:sp>
      <p:sp>
        <p:nvSpPr>
          <p:cNvPr id="7185" name="TextBox 7184"/>
          <p:cNvSpPr txBox="1"/>
          <p:nvPr/>
        </p:nvSpPr>
        <p:spPr>
          <a:xfrm>
            <a:off x="3276600" y="152400"/>
            <a:ext cx="2302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Intestine (Colon)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95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203</Words>
  <Application>Microsoft Office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Layers of the Gut Wall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University-Purdue University Fort Wayne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Okihiro</dc:creator>
  <cp:lastModifiedBy>Ron</cp:lastModifiedBy>
  <cp:revision>19</cp:revision>
  <dcterms:created xsi:type="dcterms:W3CDTF">2013-01-19T23:01:47Z</dcterms:created>
  <dcterms:modified xsi:type="dcterms:W3CDTF">2013-01-21T23:33:26Z</dcterms:modified>
</cp:coreProperties>
</file>