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8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4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AACE-DCEC-47C4-B169-9802EE276402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B77-2D94-43CA-AF92-477D72F20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786438" cy="35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18" y="4572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Blood Vessels:</a:t>
            </a:r>
          </a:p>
          <a:p>
            <a:r>
              <a:rPr lang="en-US" dirty="0" smtClean="0"/>
              <a:t>Instructor: Ali </a:t>
            </a:r>
            <a:r>
              <a:rPr lang="en-US" dirty="0" err="1" smtClean="0"/>
              <a:t>Okihiro</a:t>
            </a:r>
            <a:endParaRPr lang="en-US" dirty="0" smtClean="0"/>
          </a:p>
          <a:p>
            <a:r>
              <a:rPr lang="en-US" dirty="0" smtClean="0"/>
              <a:t>Photos from Karen McClellan</a:t>
            </a:r>
          </a:p>
          <a:p>
            <a:r>
              <a:rPr lang="en-US" dirty="0" smtClean="0"/>
              <a:t> - Review the Human Heart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 for heart arteries and veins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91200" y="2667000"/>
            <a:ext cx="226219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5580" y="4488484"/>
            <a:ext cx="120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Ascending Aorta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03418" y="4114799"/>
            <a:ext cx="1167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Brachiocephalic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38600" y="2362200"/>
            <a:ext cx="1865709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19400" y="1981200"/>
            <a:ext cx="2152054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1752600"/>
            <a:ext cx="2811747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" idx="1"/>
          </p:cNvCxnSpPr>
          <p:nvPr/>
        </p:nvCxnSpPr>
        <p:spPr>
          <a:xfrm flipH="1" flipV="1">
            <a:off x="6248400" y="2101534"/>
            <a:ext cx="1069838" cy="2436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162800" y="1905000"/>
            <a:ext cx="739124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01923" y="4114800"/>
            <a:ext cx="1118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</a:t>
            </a:r>
            <a:r>
              <a:rPr lang="en-US" sz="1200" dirty="0" err="1" smtClean="0"/>
              <a:t>Subclavian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8238" y="4399072"/>
            <a:ext cx="1519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Common Carotid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07818" y="6248399"/>
            <a:ext cx="120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Arteries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63459" y="3343565"/>
            <a:ext cx="1602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Common Carotid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698706" y="2452300"/>
            <a:ext cx="1201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</a:t>
            </a:r>
            <a:r>
              <a:rPr lang="en-US" sz="1200" dirty="0" err="1" smtClean="0"/>
              <a:t>Subclavian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74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16" y="628650"/>
            <a:ext cx="42576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5181600" y="2125449"/>
            <a:ext cx="2133600" cy="770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3600" y="1981200"/>
            <a:ext cx="1447800" cy="352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81600" y="1286649"/>
            <a:ext cx="2133600" cy="73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2667000"/>
            <a:ext cx="2133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73970" y="2667000"/>
            <a:ext cx="1982078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4724400" y="47244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 flipV="1">
            <a:off x="4191000" y="4724400"/>
            <a:ext cx="3124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 flipH="1" flipV="1">
            <a:off x="1828800" y="5791200"/>
            <a:ext cx="1676400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H="1" flipV="1">
            <a:off x="1828800" y="5410200"/>
            <a:ext cx="2209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15200" y="1842700"/>
            <a:ext cx="855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Suprarenal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277819" y="2757100"/>
            <a:ext cx="531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315201" y="3214300"/>
            <a:ext cx="1676400" cy="46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Gonadals</a:t>
            </a:r>
            <a:r>
              <a:rPr lang="en-US" sz="1200" dirty="0" smtClean="0"/>
              <a:t> (Testicular/Ovarian)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7884" y="4572000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 Iliac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88130" y="5209401"/>
            <a:ext cx="954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 Iliac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88130" y="5652700"/>
            <a:ext cx="9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Iliac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608256" y="1848450"/>
            <a:ext cx="531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27048" y="2745979"/>
            <a:ext cx="1676400" cy="46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Gonadals</a:t>
            </a:r>
            <a:r>
              <a:rPr lang="en-US" sz="1200" dirty="0" smtClean="0"/>
              <a:t> (Testicular/Ovarian)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3970" y="3352800"/>
            <a:ext cx="216463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4029" y="3747700"/>
            <a:ext cx="131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Inferior Vena Cava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8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010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0400" y="1447800"/>
            <a:ext cx="28432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3276600"/>
            <a:ext cx="16502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525780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5322" y="1309300"/>
            <a:ext cx="1455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Superficial Temporal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6974" y="3202043"/>
            <a:ext cx="53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Facial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0999" y="5119299"/>
            <a:ext cx="117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Jugular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Review what fetal structures are called after birth:</a:t>
            </a:r>
          </a:p>
          <a:p>
            <a:pPr lvl="1"/>
            <a:r>
              <a:rPr lang="en-US" dirty="0" smtClean="0"/>
              <a:t>Umbilical Vein </a:t>
            </a:r>
            <a:r>
              <a:rPr lang="en-US" dirty="0" smtClean="0">
                <a:sym typeface="Wingdings" pitchFamily="2" charset="2"/>
              </a:rPr>
              <a:t> Round ligament of liver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Foramen </a:t>
            </a:r>
            <a:r>
              <a:rPr lang="en-US" dirty="0" err="1" smtClean="0">
                <a:sym typeface="Wingdings" pitchFamily="2" charset="2"/>
              </a:rPr>
              <a:t>ovale</a:t>
            </a:r>
            <a:r>
              <a:rPr lang="en-US" dirty="0" smtClean="0">
                <a:sym typeface="Wingdings" pitchFamily="2" charset="2"/>
              </a:rPr>
              <a:t>  Fossa </a:t>
            </a:r>
            <a:r>
              <a:rPr lang="en-US" dirty="0" err="1" smtClean="0">
                <a:sym typeface="Wingdings" pitchFamily="2" charset="2"/>
              </a:rPr>
              <a:t>ovalis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Ductus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arteriosus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Ligamentum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arteriosum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Know what causes these structures to close:</a:t>
            </a:r>
          </a:p>
          <a:p>
            <a:pPr lvl="1"/>
            <a:r>
              <a:rPr lang="en-US" dirty="0" smtClean="0"/>
              <a:t>Foramen </a:t>
            </a:r>
            <a:r>
              <a:rPr lang="en-US" dirty="0" err="1" smtClean="0"/>
              <a:t>ovale</a:t>
            </a:r>
            <a:r>
              <a:rPr lang="en-US" dirty="0" smtClean="0"/>
              <a:t>: high left heart pressure</a:t>
            </a:r>
          </a:p>
          <a:p>
            <a:pPr lvl="1"/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: high oxygen</a:t>
            </a:r>
          </a:p>
          <a:p>
            <a:pPr lvl="1"/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: unknown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16" y="628650"/>
            <a:ext cx="42576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93116" y="1009650"/>
            <a:ext cx="2819401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12153" y="476250"/>
            <a:ext cx="1985963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90900" y="3352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288316" y="476250"/>
            <a:ext cx="762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93116" y="1390650"/>
            <a:ext cx="2819401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93116" y="1771650"/>
            <a:ext cx="2722084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33600" y="1009650"/>
            <a:ext cx="1714500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3600" y="1981200"/>
            <a:ext cx="1371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29200" y="1771650"/>
            <a:ext cx="2286000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53000" y="2819400"/>
            <a:ext cx="2362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24400" y="3676650"/>
            <a:ext cx="259080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 flipV="1">
            <a:off x="5257800" y="4724400"/>
            <a:ext cx="2057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4191000" y="4572000"/>
            <a:ext cx="3124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/>
          <p:nvPr/>
        </p:nvCxnSpPr>
        <p:spPr>
          <a:xfrm flipH="1">
            <a:off x="1828800" y="57912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H="1" flipV="1">
            <a:off x="1828800" y="5410200"/>
            <a:ext cx="20193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6523509" y="304800"/>
            <a:ext cx="89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Gastric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76124" y="846951"/>
            <a:ext cx="938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Celiac Trunk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376124" y="140455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Splenic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15200" y="1842700"/>
            <a:ext cx="855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Suprarenal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277819" y="2757100"/>
            <a:ext cx="145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Superior Mesenteric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841655" y="217458"/>
            <a:ext cx="1270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 Hepatic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7315201" y="3214300"/>
            <a:ext cx="1676400" cy="46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Gonadals</a:t>
            </a:r>
            <a:r>
              <a:rPr lang="en-US" sz="1200" dirty="0" smtClean="0"/>
              <a:t> (Testicular/Ovarian)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296509" y="3694857"/>
            <a:ext cx="138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Inferior Mesenteric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7884" y="4572000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 Iliac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88130" y="5209401"/>
            <a:ext cx="954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 Iliac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88130" y="5652700"/>
            <a:ext cx="98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Iliac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1314396" y="1009650"/>
            <a:ext cx="855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Suprarenal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608256" y="1848450"/>
            <a:ext cx="531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33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0566" y="2364194"/>
            <a:ext cx="6479630" cy="220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447800" y="6858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71600" y="22098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59249" y="2209800"/>
            <a:ext cx="1864951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76400" y="4648200"/>
            <a:ext cx="1524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71600" y="4038600"/>
            <a:ext cx="1828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5791200"/>
            <a:ext cx="1371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547300"/>
            <a:ext cx="6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Axillary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9924" y="2071300"/>
            <a:ext cx="109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Brachial**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4912" y="390010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Ulnar**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22560" y="450970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Radial**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5652700"/>
            <a:ext cx="162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Superficial Palmar Arch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0761" y="992389"/>
            <a:ext cx="4210050" cy="294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5410200" y="2971800"/>
            <a:ext cx="185558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77805" y="2133600"/>
            <a:ext cx="641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Digitals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0" y="2833300"/>
            <a:ext cx="1305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Deep Palmar Arch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28" idx="3"/>
          </p:cNvCxnSpPr>
          <p:nvPr/>
        </p:nvCxnSpPr>
        <p:spPr>
          <a:xfrm flipV="1">
            <a:off x="5319071" y="2209799"/>
            <a:ext cx="1462729" cy="62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38800" y="6420100"/>
            <a:ext cx="331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“Name the vein that follows this artery”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28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56200" y="2113401"/>
            <a:ext cx="6324600" cy="24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447800" y="2971800"/>
            <a:ext cx="1828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43000" y="3733800"/>
            <a:ext cx="2133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43000" y="4419600"/>
            <a:ext cx="2133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19200" y="5029200"/>
            <a:ext cx="2209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4047" y="2771001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Popliteal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595300"/>
            <a:ext cx="1226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</a:t>
            </a:r>
            <a:r>
              <a:rPr lang="en-US" sz="1200" dirty="0" err="1" smtClean="0"/>
              <a:t>Tibial</a:t>
            </a:r>
            <a:r>
              <a:rPr lang="en-US" sz="1200" dirty="0" smtClean="0"/>
              <a:t>**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281100"/>
            <a:ext cx="1447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Fibular (</a:t>
            </a:r>
            <a:r>
              <a:rPr lang="en-US" sz="1200" dirty="0" err="1" smtClean="0"/>
              <a:t>Peroneal</a:t>
            </a:r>
            <a:r>
              <a:rPr lang="en-US" sz="1200" dirty="0" smtClean="0"/>
              <a:t>)**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05600" y="5137562"/>
            <a:ext cx="1276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</a:t>
            </a:r>
            <a:r>
              <a:rPr lang="en-US" sz="1200" dirty="0" err="1" smtClean="0"/>
              <a:t>Tibial</a:t>
            </a:r>
            <a:r>
              <a:rPr lang="en-US" sz="1200" dirty="0" smtClean="0"/>
              <a:t>**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7374" y="1305323"/>
            <a:ext cx="4036654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4503346" y="1600200"/>
            <a:ext cx="3311607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05701" y="3595300"/>
            <a:ext cx="0" cy="1542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05600" y="5143500"/>
            <a:ext cx="1411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Dorsalis</a:t>
            </a:r>
            <a:r>
              <a:rPr lang="en-US" sz="1200" dirty="0" smtClean="0"/>
              <a:t> </a:t>
            </a:r>
            <a:r>
              <a:rPr lang="en-US" sz="1200" dirty="0" err="1" smtClean="0"/>
              <a:t>Pedis</a:t>
            </a:r>
            <a:r>
              <a:rPr lang="en-US" sz="1200" dirty="0" smtClean="0"/>
              <a:t> Pulse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6420100"/>
            <a:ext cx="331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“Name the vein that follows this artery”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7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010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48000" y="41910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95600" y="22860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43573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Facial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382" y="24523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Superficial Temporal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85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981075"/>
            <a:ext cx="37909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0" y="5029200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1148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3200400"/>
            <a:ext cx="1752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438400" y="2895600"/>
            <a:ext cx="1752600" cy="309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2438400"/>
            <a:ext cx="1600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9144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00600" y="3200400"/>
            <a:ext cx="1981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3052437"/>
            <a:ext cx="176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Communicating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3338" y="4923691"/>
            <a:ext cx="758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Vertebral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82847" y="396909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Basilar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25668" y="3066337"/>
            <a:ext cx="131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Cerebral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278274" y="2754797"/>
            <a:ext cx="116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 Carotid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77645" y="2299899"/>
            <a:ext cx="1184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Middle Cerebral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3400" y="637401"/>
            <a:ext cx="171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Communicating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1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14813" cy="29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056071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29000" y="21336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239000" y="2667000"/>
            <a:ext cx="0" cy="2188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1995100"/>
            <a:ext cx="1263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Cerebral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8665" y="2390001"/>
            <a:ext cx="1184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Middle Cerebral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39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291152"/>
            <a:ext cx="5786438" cy="35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24200" y="2087885"/>
            <a:ext cx="609600" cy="2255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81400" y="1676400"/>
            <a:ext cx="1295400" cy="2964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86000" y="1676400"/>
            <a:ext cx="3048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43400" y="1676400"/>
            <a:ext cx="121920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1143000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743200" y="2087885"/>
            <a:ext cx="990600" cy="2255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1828800"/>
            <a:ext cx="6858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55391" y="1004500"/>
            <a:ext cx="117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Jugular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3030" y="4244707"/>
            <a:ext cx="845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Subclavian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87286" y="4641124"/>
            <a:ext cx="1149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 Jugular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8500" y="4336324"/>
            <a:ext cx="1167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Brachiocephalic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97456" y="4503509"/>
            <a:ext cx="1149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 Jugular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3012" y="4606247"/>
            <a:ext cx="845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Subclavian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637921" y="5964251"/>
            <a:ext cx="982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Veins</a:t>
            </a:r>
          </a:p>
        </p:txBody>
      </p:sp>
    </p:spTree>
    <p:extLst>
      <p:ext uri="{BB962C8B-B14F-4D97-AF65-F5344CB8AC3E}">
        <p14:creationId xmlns:p14="http://schemas.microsoft.com/office/powerpoint/2010/main" val="35092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6370"/>
            <a:ext cx="45529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67200" y="2255292"/>
            <a:ext cx="2438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43000" y="1524000"/>
            <a:ext cx="1219200" cy="883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3000" y="13716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2301416"/>
            <a:ext cx="93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Hemiazygos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543" y="1688847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Basilic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8804" y="2255292"/>
            <a:ext cx="6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Axillary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48200" y="27432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2857500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Intercostal Vein &amp; Artery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76900" y="1600200"/>
            <a:ext cx="1028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8862" y="14617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Cephalic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89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224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Fetal Circulation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10</cp:revision>
  <dcterms:created xsi:type="dcterms:W3CDTF">2013-04-17T01:32:12Z</dcterms:created>
  <dcterms:modified xsi:type="dcterms:W3CDTF">2013-04-17T02:53:22Z</dcterms:modified>
</cp:coreProperties>
</file>