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0EF2-F769-4A8A-8B72-F4C020F890C1}" type="datetimeFigureOut">
              <a:rPr lang="en-CA" smtClean="0"/>
              <a:t>11/05/2012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CD03-DFFB-4627-A2CC-CF72A0DEB9B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246337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63688" y="980728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7704" y="155679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1680" y="2060848"/>
            <a:ext cx="36004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1720" y="2564904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75656" y="1844824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83671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Body</a:t>
            </a:r>
            <a:endParaRPr lang="en-CA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141277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Pedicle</a:t>
            </a:r>
            <a:endParaRPr lang="en-C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1700808"/>
            <a:ext cx="1348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Vertebral Foramen</a:t>
            </a:r>
            <a:endParaRPr lang="en-C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2420888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Lamina</a:t>
            </a:r>
            <a:endParaRPr lang="en-CA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131906" cy="24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2627784" y="4581128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7784" y="5661248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47864" y="486916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23728" y="602128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1920" y="4725144"/>
            <a:ext cx="1357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Transverse Process</a:t>
            </a:r>
            <a:endParaRPr lang="en-CA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851920" y="4437112"/>
            <a:ext cx="1799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Superior </a:t>
            </a:r>
            <a:r>
              <a:rPr lang="en-CA" sz="1200" dirty="0" err="1" smtClean="0"/>
              <a:t>Articular</a:t>
            </a:r>
            <a:r>
              <a:rPr lang="en-CA" sz="1200" dirty="0" smtClean="0"/>
              <a:t> Process</a:t>
            </a:r>
            <a:endParaRPr lang="en-CA" sz="1200" dirty="0"/>
          </a:p>
        </p:txBody>
      </p:sp>
      <p:sp>
        <p:nvSpPr>
          <p:cNvPr id="30" name="Rectangle 29"/>
          <p:cNvSpPr/>
          <p:nvPr/>
        </p:nvSpPr>
        <p:spPr>
          <a:xfrm>
            <a:off x="3851920" y="5517232"/>
            <a:ext cx="1729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Inferior </a:t>
            </a:r>
            <a:r>
              <a:rPr lang="en-CA" sz="1200" dirty="0" err="1" smtClean="0"/>
              <a:t>Articular</a:t>
            </a:r>
            <a:r>
              <a:rPr lang="en-CA" sz="1200" dirty="0" smtClean="0"/>
              <a:t> Process</a:t>
            </a:r>
            <a:endParaRPr lang="en-CA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5877272"/>
            <a:ext cx="1185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Spinous</a:t>
            </a:r>
            <a:r>
              <a:rPr lang="en-CA" sz="1200" dirty="0" smtClean="0"/>
              <a:t> Process</a:t>
            </a:r>
            <a:endParaRPr lang="en-CA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580112" y="260648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Typical Anatomy of a Vertebra</a:t>
            </a:r>
            <a:endParaRPr lang="en-CA" b="1" dirty="0"/>
          </a:p>
        </p:txBody>
      </p:sp>
      <p:sp>
        <p:nvSpPr>
          <p:cNvPr id="2" name="Rectangle 1"/>
          <p:cNvSpPr/>
          <p:nvPr/>
        </p:nvSpPr>
        <p:spPr>
          <a:xfrm>
            <a:off x="6912260" y="6197128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BIOL 203 – </a:t>
            </a:r>
            <a:r>
              <a:rPr lang="en-US" sz="1200" dirty="0" smtClean="0"/>
              <a:t>Summer 2012</a:t>
            </a:r>
            <a:endParaRPr lang="en-US" sz="1200" dirty="0"/>
          </a:p>
          <a:p>
            <a:r>
              <a:rPr lang="en-US" sz="1200" dirty="0"/>
              <a:t>Instructor: Alexandra </a:t>
            </a:r>
            <a:r>
              <a:rPr lang="en-US" sz="1200" dirty="0" err="1"/>
              <a:t>Okihiro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246337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63688" y="980728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7704" y="155679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5656" y="1844824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131906" cy="24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627784" y="4581128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5661248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47864" y="486916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23728" y="602128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112" y="260648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Typical Anatomy of a Vertebra</a:t>
            </a:r>
            <a:endParaRPr lang="en-C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00586" cy="246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280864"/>
            <a:ext cx="2520280" cy="2984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3059832" y="1412776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1484784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15816" y="177281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2852936"/>
            <a:ext cx="54399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/>
              <a:t>Atlas</a:t>
            </a:r>
            <a:endParaRPr lang="en-C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6309320"/>
            <a:ext cx="4796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/>
              <a:t>Axis</a:t>
            </a:r>
            <a:endParaRPr lang="en-CA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19672" y="371703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55776" y="4581128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4872" y="2066008"/>
            <a:ext cx="51244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7740352" y="62068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292080" y="620688"/>
            <a:ext cx="244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292080" y="908720"/>
            <a:ext cx="194421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92080" y="148478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220072" y="3429000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316416" y="5733256"/>
            <a:ext cx="21602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64088" y="6309320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32099" y="2859519"/>
            <a:ext cx="41516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907704" y="2060848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5776" y="378904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5589240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908720"/>
            <a:ext cx="2748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Posterior View of Real Sacrum</a:t>
            </a:r>
            <a:endParaRPr lang="en-C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2687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Note: Sacral Promontory is seen on the anterior side only</a:t>
            </a:r>
            <a:endParaRPr lang="en-C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26064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Rib</a:t>
            </a:r>
            <a:endParaRPr lang="en-CA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10025" cy="553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267744" y="4046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627784" y="692696"/>
            <a:ext cx="72008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67744" y="40466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692696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184482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9752" y="292494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11760" y="4509120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1920" y="530120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03648" y="5445224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67744" y="5445224"/>
            <a:ext cx="108012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6381328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0352" y="260648"/>
            <a:ext cx="100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Sternum</a:t>
            </a:r>
            <a:endParaRPr lang="en-CA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2870"/>
            <a:ext cx="327382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32040" y="1922348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126087" cy="336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771800" y="5517232"/>
            <a:ext cx="185642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952"/>
            <a:ext cx="5003286" cy="6671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563888" y="3933056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51720" y="4653136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75656" y="5517232"/>
            <a:ext cx="4608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80" y="1022648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2699792" y="908720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83768" y="191683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71800" y="2924944"/>
            <a:ext cx="244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83768" y="1268760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160235" cy="3870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619672" y="1844824"/>
            <a:ext cx="21602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35696" y="18448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051720" y="2924944"/>
            <a:ext cx="21602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744" y="292494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907704" y="3501008"/>
            <a:ext cx="4320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9752" y="3789040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5229200"/>
            <a:ext cx="212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Originates from Brachial Plexus</a:t>
            </a:r>
            <a:endParaRPr lang="en-CA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4303" y="834463"/>
            <a:ext cx="3528393" cy="22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691680" y="980728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0955" y="2147917"/>
            <a:ext cx="6048673" cy="241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6381328"/>
            <a:ext cx="164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Posterior Thigh and Leg</a:t>
            </a:r>
            <a:endParaRPr lang="en-CA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52120" y="1268760"/>
            <a:ext cx="216024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52120" y="3429000"/>
            <a:ext cx="201622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52120" y="2492896"/>
            <a:ext cx="20162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2240" y="0"/>
            <a:ext cx="219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Originate from the </a:t>
            </a:r>
            <a:r>
              <a:rPr lang="en-CA" sz="1200" b="1" dirty="0" smtClean="0"/>
              <a:t>Sacral Plexus</a:t>
            </a:r>
            <a:endParaRPr lang="en-CA" sz="12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58619" y="4302223"/>
            <a:ext cx="2808312" cy="1781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3851920" y="2625879"/>
            <a:ext cx="949396" cy="20992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00586" cy="246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280864"/>
            <a:ext cx="2520280" cy="2984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059832" y="1412776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1484784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15816" y="177281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008" y="1268760"/>
            <a:ext cx="143468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200" dirty="0" smtClean="0"/>
              <a:t>Transverse Foramen</a:t>
            </a:r>
            <a:endParaRPr lang="en-C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1628800"/>
            <a:ext cx="165609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200" dirty="0" smtClean="0"/>
              <a:t>Superior </a:t>
            </a:r>
            <a:r>
              <a:rPr lang="en-CA" sz="1200" dirty="0" err="1" smtClean="0"/>
              <a:t>Articular</a:t>
            </a:r>
            <a:r>
              <a:rPr lang="en-CA" sz="1200" dirty="0" smtClean="0"/>
              <a:t> Facet</a:t>
            </a:r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852936"/>
            <a:ext cx="54399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/>
              <a:t>Atlas</a:t>
            </a:r>
            <a:endParaRPr lang="en-C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6309320"/>
            <a:ext cx="4796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 smtClean="0"/>
              <a:t>Axis</a:t>
            </a:r>
            <a:endParaRPr lang="en-CA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19672" y="371703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55776" y="4581128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9992" y="3573016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Dens</a:t>
            </a:r>
            <a:endParaRPr lang="en-C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9992" y="4437112"/>
            <a:ext cx="1434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Transverse Foramen</a:t>
            </a:r>
            <a:endParaRPr lang="en-C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4872" y="2066008"/>
            <a:ext cx="51244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7740352" y="62068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92080" y="620688"/>
            <a:ext cx="244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292080" y="908720"/>
            <a:ext cx="194421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92080" y="148478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20072" y="3429000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316416" y="5733256"/>
            <a:ext cx="21602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364088" y="6309320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024" y="47667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Head</a:t>
            </a:r>
            <a:endParaRPr lang="en-CA" sz="12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4644008" y="764704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Tubercle</a:t>
            </a:r>
            <a:endParaRPr lang="en-C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8024" y="1340768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Angle</a:t>
            </a:r>
            <a:endParaRPr lang="en-C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2849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Body</a:t>
            </a:r>
            <a:endParaRPr lang="en-CA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9992" y="6165304"/>
            <a:ext cx="894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Sternal</a:t>
            </a:r>
            <a:r>
              <a:rPr lang="en-CA" sz="1200" dirty="0" smtClean="0"/>
              <a:t> End</a:t>
            </a:r>
            <a:endParaRPr lang="en-CA" sz="12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32099" y="2859519"/>
            <a:ext cx="41516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1907704" y="2060848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55776" y="378904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7704" y="5589240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23928" y="3645024"/>
            <a:ext cx="1149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Sacral foramina</a:t>
            </a:r>
            <a:endParaRPr lang="en-CA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95936" y="5445224"/>
            <a:ext cx="984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Sacral Hiatus</a:t>
            </a:r>
            <a:endParaRPr lang="en-CA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75656" y="1844824"/>
            <a:ext cx="933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Sacral Canal</a:t>
            </a:r>
            <a:endParaRPr lang="en-CA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908720"/>
            <a:ext cx="2748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Posterior View of Real Sacrum</a:t>
            </a:r>
            <a:endParaRPr lang="en-CA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9512" y="12687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Note: Sacral Promontory is seen on the anterior side only</a:t>
            </a:r>
            <a:endParaRPr lang="en-CA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172400" y="26064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Rib</a:t>
            </a:r>
            <a:endParaRPr lang="en-CA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10025" cy="553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267744" y="4046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27784" y="692696"/>
            <a:ext cx="72008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744" y="40466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47864" y="692696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752" y="184482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9752" y="292494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11760" y="4509120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51920" y="530120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403648" y="5445224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67744" y="5445224"/>
            <a:ext cx="108012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67744" y="6381328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6096" y="260648"/>
            <a:ext cx="104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Jugular Notch</a:t>
            </a:r>
            <a:endParaRPr lang="en-CA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6096" y="548680"/>
            <a:ext cx="117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Clavicular</a:t>
            </a:r>
            <a:r>
              <a:rPr lang="en-CA" sz="1200" dirty="0" smtClean="0"/>
              <a:t> notch</a:t>
            </a:r>
            <a:endParaRPr lang="en-CA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3609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 smtClean="0"/>
              <a:t>Manubrium</a:t>
            </a:r>
            <a:r>
              <a:rPr lang="en-CA" sz="1200" dirty="0" smtClean="0"/>
              <a:t> (the </a:t>
            </a:r>
            <a:r>
              <a:rPr lang="en-CA" sz="1200" b="1" dirty="0" err="1" smtClean="0"/>
              <a:t>Sternal</a:t>
            </a:r>
            <a:r>
              <a:rPr lang="en-CA" sz="1200" b="1" dirty="0" smtClean="0"/>
              <a:t> Angle</a:t>
            </a:r>
            <a:r>
              <a:rPr lang="en-CA" sz="1200" dirty="0" smtClean="0"/>
              <a:t> is a bend in the </a:t>
            </a:r>
            <a:r>
              <a:rPr lang="en-CA" sz="1200" dirty="0" err="1" smtClean="0"/>
              <a:t>manubrium</a:t>
            </a:r>
            <a:r>
              <a:rPr lang="en-CA" sz="1200" dirty="0" smtClean="0"/>
              <a:t>)</a:t>
            </a:r>
            <a:endParaRPr lang="en-CA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436096" y="278092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Body</a:t>
            </a:r>
            <a:endParaRPr lang="en-CA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4365104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Xiphoid</a:t>
            </a:r>
            <a:r>
              <a:rPr lang="en-CA" sz="1200" dirty="0" smtClean="0"/>
              <a:t> Process</a:t>
            </a:r>
            <a:endParaRPr lang="en-CA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436096" y="5157192"/>
            <a:ext cx="1213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Costal Cartilages</a:t>
            </a:r>
            <a:endParaRPr lang="en-CA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436096" y="6237312"/>
            <a:ext cx="1044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Costal Margin</a:t>
            </a:r>
            <a:endParaRPr lang="en-CA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740352" y="260648"/>
            <a:ext cx="100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Sternum</a:t>
            </a:r>
            <a:endParaRPr lang="en-C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2870"/>
            <a:ext cx="327382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932040" y="1922348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5661" y="1758610"/>
            <a:ext cx="1489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Erector </a:t>
            </a:r>
            <a:r>
              <a:rPr lang="en-CA" sz="1200" dirty="0" err="1" smtClean="0"/>
              <a:t>Spinae</a:t>
            </a:r>
            <a:r>
              <a:rPr lang="en-CA" sz="1200" dirty="0" smtClean="0"/>
              <a:t> group</a:t>
            </a:r>
            <a:endParaRPr lang="en-C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2042256"/>
            <a:ext cx="166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Note: The muscle </a:t>
            </a:r>
            <a:r>
              <a:rPr lang="en-CA" sz="1200" dirty="0" err="1" smtClean="0"/>
              <a:t>fibers</a:t>
            </a:r>
            <a:r>
              <a:rPr lang="en-CA" sz="1200" dirty="0" smtClean="0"/>
              <a:t> of this group run vertically</a:t>
            </a:r>
            <a:endParaRPr lang="en-CA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126087" cy="336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771800" y="5517232"/>
            <a:ext cx="185642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13970" y="6175184"/>
            <a:ext cx="3192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Intercostal Nerves (inside the torso model; gray)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952"/>
            <a:ext cx="5003286" cy="6671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563888" y="3933056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1720" y="4653136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5517232"/>
            <a:ext cx="4608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168" y="37890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External Oblique (</a:t>
            </a:r>
            <a:r>
              <a:rPr lang="en-CA" sz="1200" b="1" dirty="0" smtClean="0"/>
              <a:t>Internal Oblique </a:t>
            </a:r>
            <a:r>
              <a:rPr lang="en-CA" sz="1200" dirty="0" smtClean="0"/>
              <a:t>is deep to this muscle)</a:t>
            </a:r>
            <a:endParaRPr lang="en-C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4509120"/>
            <a:ext cx="1302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Rectus </a:t>
            </a:r>
            <a:r>
              <a:rPr lang="en-CA" sz="1200" dirty="0" err="1" smtClean="0"/>
              <a:t>Abdominis</a:t>
            </a:r>
            <a:endParaRPr lang="en-C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5373216"/>
            <a:ext cx="1611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Transversus</a:t>
            </a:r>
            <a:r>
              <a:rPr lang="en-CA" sz="1200" dirty="0" smtClean="0"/>
              <a:t> </a:t>
            </a:r>
            <a:r>
              <a:rPr lang="en-CA" sz="1200" dirty="0" err="1" smtClean="0"/>
              <a:t>Abdominis</a:t>
            </a:r>
            <a:endParaRPr lang="en-CA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80" y="1022648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699792" y="908720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83768" y="1268760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3768" y="191683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71800" y="2924944"/>
            <a:ext cx="244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764704"/>
            <a:ext cx="1113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Brachial Plexus</a:t>
            </a:r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1772816"/>
            <a:ext cx="1054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Axillary</a:t>
            </a:r>
            <a:r>
              <a:rPr lang="en-CA" sz="1200" dirty="0" smtClean="0"/>
              <a:t> Nerve</a:t>
            </a:r>
            <a:endParaRPr lang="en-C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2780928"/>
            <a:ext cx="1779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Musculocutaneous</a:t>
            </a:r>
            <a:r>
              <a:rPr lang="en-CA" sz="1200" dirty="0" smtClean="0"/>
              <a:t> Nerve</a:t>
            </a:r>
            <a:endParaRPr lang="en-CA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160235" cy="3870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1619672" y="1844824"/>
            <a:ext cx="21602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5696" y="18448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51720" y="2924944"/>
            <a:ext cx="21602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7744" y="292494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907704" y="3501008"/>
            <a:ext cx="4320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752" y="3789040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0152" y="1700808"/>
            <a:ext cx="97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Radial Nerve</a:t>
            </a:r>
            <a:endParaRPr lang="en-CA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2780928"/>
            <a:ext cx="1072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Median Nerve</a:t>
            </a:r>
            <a:endParaRPr lang="en-CA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2160" y="3645024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Ulnar</a:t>
            </a:r>
            <a:r>
              <a:rPr lang="en-CA" sz="1200" dirty="0" smtClean="0"/>
              <a:t> Nerve</a:t>
            </a:r>
            <a:endParaRPr lang="en-C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5229200"/>
            <a:ext cx="212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Originates from Brachial Plexus</a:t>
            </a:r>
            <a:endParaRPr lang="en-CA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4303" y="834463"/>
            <a:ext cx="3528393" cy="22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691680" y="980728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800" y="8367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Femoral Nerve (Originates from </a:t>
            </a:r>
            <a:r>
              <a:rPr lang="en-CA" sz="1200" b="1" dirty="0" smtClean="0"/>
              <a:t>Lumbar Plexus</a:t>
            </a:r>
            <a:r>
              <a:rPr lang="en-CA" sz="1200" dirty="0" smtClean="0"/>
              <a:t>)</a:t>
            </a:r>
            <a:endParaRPr lang="en-CA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0955" y="2147917"/>
            <a:ext cx="6048673" cy="241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6296" y="6381328"/>
            <a:ext cx="164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Posterior Thigh and Leg</a:t>
            </a:r>
            <a:endParaRPr lang="en-CA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52120" y="1268760"/>
            <a:ext cx="216024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52120" y="3429000"/>
            <a:ext cx="201622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52120" y="2492896"/>
            <a:ext cx="20162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6016" y="1484784"/>
            <a:ext cx="991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Sciatic Nerve</a:t>
            </a:r>
            <a:endParaRPr lang="en-C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3284984"/>
            <a:ext cx="929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Tibial</a:t>
            </a:r>
            <a:r>
              <a:rPr lang="en-CA" sz="1200" dirty="0" smtClean="0"/>
              <a:t> Nerve</a:t>
            </a:r>
            <a:endParaRPr lang="en-C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2348880"/>
            <a:ext cx="175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Common </a:t>
            </a:r>
            <a:r>
              <a:rPr lang="en-CA" sz="1200" dirty="0" err="1" smtClean="0"/>
              <a:t>Peroneal</a:t>
            </a:r>
            <a:r>
              <a:rPr lang="en-CA" sz="1200" dirty="0" smtClean="0"/>
              <a:t> Nerve</a:t>
            </a:r>
            <a:endParaRPr lang="en-CA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0"/>
            <a:ext cx="219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Originate from the </a:t>
            </a:r>
            <a:r>
              <a:rPr lang="en-CA" sz="1200" b="1" dirty="0" smtClean="0"/>
              <a:t>Sacral Plexus</a:t>
            </a:r>
            <a:endParaRPr lang="en-CA" sz="1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58619" y="4302223"/>
            <a:ext cx="2808312" cy="1781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stCxn id="19" idx="2"/>
          </p:cNvCxnSpPr>
          <p:nvPr/>
        </p:nvCxnSpPr>
        <p:spPr>
          <a:xfrm flipH="1">
            <a:off x="3851920" y="2625879"/>
            <a:ext cx="949396" cy="20992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208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Alexandra Okihiro</cp:lastModifiedBy>
  <cp:revision>11</cp:revision>
  <dcterms:created xsi:type="dcterms:W3CDTF">2011-11-22T18:12:30Z</dcterms:created>
  <dcterms:modified xsi:type="dcterms:W3CDTF">2012-05-11T21:25:03Z</dcterms:modified>
</cp:coreProperties>
</file>