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D913-14B4-49D2-9706-17EA616A36DB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4D3C-899E-4F05-B001-B4243410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4D3C-899E-4F05-B001-B42434102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5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9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F25-EFE7-40E4-852F-1D76612EC58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7A69-0D7B-42E3-9936-578CC1F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295400" y="1828800"/>
            <a:ext cx="1143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38400" y="1828800"/>
            <a:ext cx="0" cy="1487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18288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3000" y="12954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23622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30480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3124200"/>
            <a:ext cx="24384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3886200"/>
            <a:ext cx="2438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3315855"/>
            <a:ext cx="3124200" cy="41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44958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5105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1156900"/>
            <a:ext cx="98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Bone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1690300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Sphenoid Bone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6513" y="2223700"/>
            <a:ext cx="142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Supraorbital Margin</a:t>
            </a:r>
            <a:endParaRPr lang="en-US" sz="1200" dirty="0"/>
          </a:p>
        </p:txBody>
      </p:sp>
      <p:sp>
        <p:nvSpPr>
          <p:cNvPr id="1025" name="TextBox 1024"/>
          <p:cNvSpPr txBox="1"/>
          <p:nvPr/>
        </p:nvSpPr>
        <p:spPr>
          <a:xfrm>
            <a:off x="6781800" y="29095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Nasal Bone</a:t>
            </a:r>
            <a:endParaRPr lang="en-US" sz="1200" dirty="0"/>
          </a:p>
        </p:txBody>
      </p:sp>
      <p:sp>
        <p:nvSpPr>
          <p:cNvPr id="1027" name="Rectangle 1026"/>
          <p:cNvSpPr/>
          <p:nvPr/>
        </p:nvSpPr>
        <p:spPr>
          <a:xfrm>
            <a:off x="6770802" y="3276600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Lacrimal Bone</a:t>
            </a:r>
            <a:endParaRPr lang="en-US" sz="1200" dirty="0"/>
          </a:p>
        </p:txBody>
      </p:sp>
      <p:sp>
        <p:nvSpPr>
          <p:cNvPr id="1028" name="TextBox 1027"/>
          <p:cNvSpPr txBox="1"/>
          <p:nvPr/>
        </p:nvSpPr>
        <p:spPr>
          <a:xfrm>
            <a:off x="6770802" y="3595300"/>
            <a:ext cx="1067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Ethmoid</a:t>
            </a:r>
            <a:r>
              <a:rPr lang="en-US" sz="1200" dirty="0" smtClean="0"/>
              <a:t> Bone</a:t>
            </a:r>
            <a:endParaRPr lang="en-US" sz="12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6762890" y="3886200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Nasolacrimal Canal</a:t>
            </a:r>
            <a:endParaRPr lang="en-US" sz="12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6629400" y="4357300"/>
            <a:ext cx="1864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Maxilla (or Maxillary Bone)</a:t>
            </a:r>
            <a:endParaRPr lang="en-US" sz="12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6618196" y="4966900"/>
            <a:ext cx="117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Zygomatic</a:t>
            </a:r>
            <a:r>
              <a:rPr lang="en-US" sz="1200" dirty="0" smtClean="0"/>
              <a:t> Bone</a:t>
            </a:r>
            <a:endParaRPr lang="en-US" sz="12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256880" y="304800"/>
            <a:ext cx="13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Orbital View</a:t>
            </a:r>
            <a:endParaRPr lang="en-US" b="1" dirty="0"/>
          </a:p>
        </p:txBody>
      </p:sp>
      <p:cxnSp>
        <p:nvCxnSpPr>
          <p:cNvPr id="1034" name="Straight Connector 1033"/>
          <p:cNvCxnSpPr/>
          <p:nvPr/>
        </p:nvCxnSpPr>
        <p:spPr>
          <a:xfrm flipV="1">
            <a:off x="2971800" y="2667000"/>
            <a:ext cx="3814713" cy="2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6797187" y="2528500"/>
            <a:ext cx="2082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 Foramen (or optic canal)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28600" y="61722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BIOL 203 – </a:t>
            </a:r>
            <a:r>
              <a:rPr lang="en-US" sz="1200" dirty="0" smtClean="0"/>
              <a:t>Summer 2012</a:t>
            </a:r>
            <a:endParaRPr lang="en-US" sz="1200" dirty="0"/>
          </a:p>
          <a:p>
            <a:r>
              <a:rPr lang="en-US" sz="1200" dirty="0"/>
              <a:t>Instructor: Alexandra </a:t>
            </a:r>
            <a:r>
              <a:rPr lang="en-US" sz="1200" dirty="0" err="1"/>
              <a:t>Okihiro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907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295400" y="1828800"/>
            <a:ext cx="1143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38400" y="1828800"/>
            <a:ext cx="0" cy="1487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18288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954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23622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30480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3124200"/>
            <a:ext cx="24384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3886200"/>
            <a:ext cx="2438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3315855"/>
            <a:ext cx="3124200" cy="417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0600" y="44958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105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6880" y="304800"/>
            <a:ext cx="13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Orbital View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71800" y="2667000"/>
            <a:ext cx="3814713" cy="2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3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43200" y="4572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86200" y="19812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23622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28956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31242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35052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9000" y="3962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29000" y="4572000"/>
            <a:ext cx="1600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5638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4886036"/>
            <a:ext cx="80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4114800" y="4724400"/>
            <a:ext cx="160019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3657600"/>
            <a:ext cx="2286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8354" y="164068"/>
            <a:ext cx="151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Anterior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65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8800" y="31242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27432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3962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3962400"/>
            <a:ext cx="381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43434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36576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48006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4572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Mandible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648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62200" y="1371600"/>
            <a:ext cx="419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0" y="28194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4400" y="30480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33528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35814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38862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41148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44196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4876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51054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6200" y="53340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000" y="19812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23622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457200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Lateral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42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.ipfw.edu/mclellak/Photos/IMG_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4281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71800" y="24384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18288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213360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2819400"/>
            <a:ext cx="2209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2590800"/>
            <a:ext cx="1981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3429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3886200"/>
            <a:ext cx="2209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3505200"/>
            <a:ext cx="2667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7000" y="4572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14478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6354" y="304800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Cranial Floor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186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149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48000" y="1524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048000" y="1981200"/>
            <a:ext cx="2224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69145" y="3177263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52900" y="358140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38600" y="39624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57700" y="4343400"/>
            <a:ext cx="8001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7600" y="4114800"/>
            <a:ext cx="1600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4495800"/>
            <a:ext cx="1752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9545" y="4710499"/>
            <a:ext cx="2209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19400" y="2743200"/>
            <a:ext cx="2452650" cy="304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57912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14765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View</a:t>
            </a:r>
            <a:endParaRPr lang="en-US" b="1" dirty="0"/>
          </a:p>
        </p:txBody>
      </p:sp>
      <p:sp>
        <p:nvSpPr>
          <p:cNvPr id="17" name="Right Brace 16"/>
          <p:cNvSpPr/>
          <p:nvPr/>
        </p:nvSpPr>
        <p:spPr>
          <a:xfrm>
            <a:off x="7087269" y="1295400"/>
            <a:ext cx="151731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.ipfw.edu/mclellak/Photos/IMG_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343400" cy="57912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1828800" y="2590800"/>
            <a:ext cx="2971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76400" y="3200400"/>
            <a:ext cx="3124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505200"/>
            <a:ext cx="3200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1242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95400" y="2286000"/>
            <a:ext cx="3505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44958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41910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7162800" y="4038600"/>
            <a:ext cx="152400" cy="53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81800" y="360218"/>
            <a:ext cx="16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Half Head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296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.ipfw.edu/mclellak/Photos/IMG_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5486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657600" y="25908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800" y="13716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34290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228600"/>
            <a:ext cx="306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Torso Half Head (Lateral View)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421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sers.ipfw.edu/mclellak/Photos/IMG_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914775" cy="52197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219200" y="19812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24384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581400"/>
            <a:ext cx="2895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38100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4038600"/>
            <a:ext cx="1676400" cy="671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3810000"/>
            <a:ext cx="914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76400" y="2895600"/>
            <a:ext cx="2819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81200" y="3124200"/>
            <a:ext cx="2514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3352800"/>
            <a:ext cx="2743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392668"/>
            <a:ext cx="19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Torso Model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942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43200" y="4572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19812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23622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28956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31242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0" y="35052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000" y="3962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29000" y="4572000"/>
            <a:ext cx="1600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7600" y="5638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67200" y="4886036"/>
            <a:ext cx="80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4114800" y="4724400"/>
            <a:ext cx="160019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743200" y="3657600"/>
            <a:ext cx="2286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6631" y="3595300"/>
            <a:ext cx="3823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Nasal Septum (Perpendicular plate of </a:t>
            </a:r>
            <a:r>
              <a:rPr lang="en-US" sz="1200" dirty="0" err="1" smtClean="0"/>
              <a:t>ethmoid</a:t>
            </a:r>
            <a:r>
              <a:rPr lang="en-US" sz="1200" dirty="0" smtClean="0"/>
              <a:t> and </a:t>
            </a:r>
            <a:r>
              <a:rPr lang="en-US" sz="1200" dirty="0" err="1" smtClean="0"/>
              <a:t>vomer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5031949" y="318700"/>
            <a:ext cx="98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Bone</a:t>
            </a:r>
            <a:endParaRPr lang="en-US" sz="1200" dirty="0"/>
          </a:p>
        </p:txBody>
      </p:sp>
      <p:sp>
        <p:nvSpPr>
          <p:cNvPr id="2049" name="TextBox 2048"/>
          <p:cNvSpPr txBox="1"/>
          <p:nvPr/>
        </p:nvSpPr>
        <p:spPr>
          <a:xfrm>
            <a:off x="5016631" y="1842700"/>
            <a:ext cx="142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Supraorbital Margin</a:t>
            </a:r>
            <a:endParaRPr lang="en-US" sz="1200" dirty="0"/>
          </a:p>
        </p:txBody>
      </p:sp>
      <p:sp>
        <p:nvSpPr>
          <p:cNvPr id="2051" name="TextBox 2050"/>
          <p:cNvSpPr txBox="1"/>
          <p:nvPr/>
        </p:nvSpPr>
        <p:spPr>
          <a:xfrm>
            <a:off x="5016631" y="2223700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Sphenoid Bone</a:t>
            </a:r>
            <a:endParaRPr lang="en-US" sz="1200" dirty="0"/>
          </a:p>
        </p:txBody>
      </p:sp>
      <p:sp>
        <p:nvSpPr>
          <p:cNvPr id="2052" name="TextBox 2051"/>
          <p:cNvSpPr txBox="1"/>
          <p:nvPr/>
        </p:nvSpPr>
        <p:spPr>
          <a:xfrm>
            <a:off x="4999348" y="25285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Nasal Bone</a:t>
            </a:r>
            <a:endParaRPr lang="en-US" sz="1200" dirty="0"/>
          </a:p>
        </p:txBody>
      </p:sp>
      <p:sp>
        <p:nvSpPr>
          <p:cNvPr id="2053" name="TextBox 2052"/>
          <p:cNvSpPr txBox="1"/>
          <p:nvPr/>
        </p:nvSpPr>
        <p:spPr>
          <a:xfrm>
            <a:off x="5029200" y="2988842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Middle Nasal Concha</a:t>
            </a:r>
            <a:endParaRPr lang="en-US" sz="1200" dirty="0"/>
          </a:p>
        </p:txBody>
      </p:sp>
      <p:sp>
        <p:nvSpPr>
          <p:cNvPr id="2054" name="Rectangle 2053"/>
          <p:cNvSpPr/>
          <p:nvPr/>
        </p:nvSpPr>
        <p:spPr>
          <a:xfrm>
            <a:off x="5032735" y="3366700"/>
            <a:ext cx="1521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Inferior Nasal Concha</a:t>
            </a:r>
            <a:endParaRPr lang="en-US" sz="1200" dirty="0"/>
          </a:p>
        </p:txBody>
      </p:sp>
      <p:sp>
        <p:nvSpPr>
          <p:cNvPr id="2055" name="TextBox 2054"/>
          <p:cNvSpPr txBox="1"/>
          <p:nvPr/>
        </p:nvSpPr>
        <p:spPr>
          <a:xfrm>
            <a:off x="5016631" y="2764343"/>
            <a:ext cx="117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Zygomatic</a:t>
            </a:r>
            <a:r>
              <a:rPr lang="en-US" sz="1200" dirty="0" smtClean="0"/>
              <a:t> Bone</a:t>
            </a:r>
            <a:endParaRPr lang="en-US" sz="1200" dirty="0"/>
          </a:p>
        </p:txBody>
      </p:sp>
      <p:sp>
        <p:nvSpPr>
          <p:cNvPr id="2056" name="TextBox 2055"/>
          <p:cNvSpPr txBox="1"/>
          <p:nvPr/>
        </p:nvSpPr>
        <p:spPr>
          <a:xfrm>
            <a:off x="5045304" y="3845284"/>
            <a:ext cx="63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Maxilla</a:t>
            </a:r>
            <a:endParaRPr lang="en-US" sz="1200" dirty="0"/>
          </a:p>
        </p:txBody>
      </p:sp>
      <p:sp>
        <p:nvSpPr>
          <p:cNvPr id="2057" name="TextBox 2056"/>
          <p:cNvSpPr txBox="1"/>
          <p:nvPr/>
        </p:nvSpPr>
        <p:spPr>
          <a:xfrm>
            <a:off x="5045304" y="4433500"/>
            <a:ext cx="1347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Alveolar processes</a:t>
            </a:r>
            <a:endParaRPr lang="en-US" sz="1200" dirty="0"/>
          </a:p>
        </p:txBody>
      </p:sp>
      <p:sp>
        <p:nvSpPr>
          <p:cNvPr id="2058" name="TextBox 2057"/>
          <p:cNvSpPr txBox="1"/>
          <p:nvPr/>
        </p:nvSpPr>
        <p:spPr>
          <a:xfrm>
            <a:off x="5032735" y="4747536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Angle of Mandible</a:t>
            </a:r>
            <a:endParaRPr lang="en-US" sz="1200" dirty="0"/>
          </a:p>
        </p:txBody>
      </p:sp>
      <p:sp>
        <p:nvSpPr>
          <p:cNvPr id="2059" name="TextBox 2058"/>
          <p:cNvSpPr txBox="1"/>
          <p:nvPr/>
        </p:nvSpPr>
        <p:spPr>
          <a:xfrm>
            <a:off x="5029200" y="5496066"/>
            <a:ext cx="1219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Mental Foramen</a:t>
            </a:r>
            <a:endParaRPr lang="en-US" sz="1200" dirty="0"/>
          </a:p>
        </p:txBody>
      </p:sp>
      <p:sp>
        <p:nvSpPr>
          <p:cNvPr id="2060" name="TextBox 2059"/>
          <p:cNvSpPr txBox="1"/>
          <p:nvPr/>
        </p:nvSpPr>
        <p:spPr>
          <a:xfrm>
            <a:off x="7328354" y="164068"/>
            <a:ext cx="151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Anterior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0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8800" y="31242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7432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38600" y="3962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3962400"/>
            <a:ext cx="381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43434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36576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48006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2604700"/>
            <a:ext cx="126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Coranoid</a:t>
            </a:r>
            <a:r>
              <a:rPr lang="en-US" sz="1200" dirty="0" smtClean="0"/>
              <a:t> Process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2985700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Mandibular Condyle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3519100"/>
            <a:ext cx="1347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Alveolar Processes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3861955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Mandibular Ramus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4204900"/>
            <a:ext cx="1219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Mental Foramen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5691" y="4662100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Angle of Mandible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572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Mandible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679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62200" y="1371600"/>
            <a:ext cx="419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28194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30480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33528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35814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38862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8200" y="41148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44196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4876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1600" y="51054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86200" y="53340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19812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43400" y="23622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TextBox 4096"/>
          <p:cNvSpPr txBox="1"/>
          <p:nvPr/>
        </p:nvSpPr>
        <p:spPr>
          <a:xfrm>
            <a:off x="6562436" y="1233100"/>
            <a:ext cx="1114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Coronal Suture</a:t>
            </a:r>
            <a:endParaRPr lang="en-US" sz="1200" dirty="0"/>
          </a:p>
        </p:txBody>
      </p:sp>
      <p:sp>
        <p:nvSpPr>
          <p:cNvPr id="4099" name="TextBox 4098"/>
          <p:cNvSpPr txBox="1"/>
          <p:nvPr/>
        </p:nvSpPr>
        <p:spPr>
          <a:xfrm>
            <a:off x="6562436" y="1842700"/>
            <a:ext cx="1015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Parietal Bone</a:t>
            </a:r>
            <a:endParaRPr lang="en-US" sz="1200" dirty="0"/>
          </a:p>
        </p:txBody>
      </p:sp>
      <p:sp>
        <p:nvSpPr>
          <p:cNvPr id="4100" name="TextBox 4099"/>
          <p:cNvSpPr txBox="1"/>
          <p:nvPr/>
        </p:nvSpPr>
        <p:spPr>
          <a:xfrm>
            <a:off x="6553200" y="2223700"/>
            <a:ext cx="98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Bone</a:t>
            </a:r>
            <a:endParaRPr lang="en-US" sz="1200" dirty="0"/>
          </a:p>
        </p:txBody>
      </p:sp>
      <p:sp>
        <p:nvSpPr>
          <p:cNvPr id="4101" name="TextBox 4100"/>
          <p:cNvSpPr txBox="1"/>
          <p:nvPr/>
        </p:nvSpPr>
        <p:spPr>
          <a:xfrm>
            <a:off x="6562436" y="26809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Nasal Bone</a:t>
            </a:r>
            <a:endParaRPr lang="en-US" sz="1200" dirty="0"/>
          </a:p>
        </p:txBody>
      </p:sp>
      <p:sp>
        <p:nvSpPr>
          <p:cNvPr id="4102" name="TextBox 4101"/>
          <p:cNvSpPr txBox="1"/>
          <p:nvPr/>
        </p:nvSpPr>
        <p:spPr>
          <a:xfrm>
            <a:off x="6580909" y="2909500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Lacrimal Bone</a:t>
            </a:r>
            <a:endParaRPr lang="en-US" sz="1200" dirty="0"/>
          </a:p>
        </p:txBody>
      </p:sp>
      <p:sp>
        <p:nvSpPr>
          <p:cNvPr id="4103" name="TextBox 4102"/>
          <p:cNvSpPr txBox="1"/>
          <p:nvPr/>
        </p:nvSpPr>
        <p:spPr>
          <a:xfrm>
            <a:off x="6553200" y="3214300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Nasolacrimal Canal</a:t>
            </a:r>
            <a:endParaRPr lang="en-US" sz="1200" dirty="0"/>
          </a:p>
        </p:txBody>
      </p:sp>
      <p:sp>
        <p:nvSpPr>
          <p:cNvPr id="4104" name="TextBox 4103"/>
          <p:cNvSpPr txBox="1"/>
          <p:nvPr/>
        </p:nvSpPr>
        <p:spPr>
          <a:xfrm>
            <a:off x="6549868" y="3442900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Sphenoid Bone</a:t>
            </a:r>
            <a:endParaRPr lang="en-US" sz="1200" dirty="0"/>
          </a:p>
        </p:txBody>
      </p:sp>
      <p:sp>
        <p:nvSpPr>
          <p:cNvPr id="4105" name="TextBox 4104"/>
          <p:cNvSpPr txBox="1"/>
          <p:nvPr/>
        </p:nvSpPr>
        <p:spPr>
          <a:xfrm>
            <a:off x="6538083" y="3747700"/>
            <a:ext cx="1124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Temporal Bone</a:t>
            </a:r>
            <a:endParaRPr lang="en-US" sz="1200" dirty="0"/>
          </a:p>
        </p:txBody>
      </p:sp>
      <p:sp>
        <p:nvSpPr>
          <p:cNvPr id="4106" name="TextBox 4105"/>
          <p:cNvSpPr txBox="1"/>
          <p:nvPr/>
        </p:nvSpPr>
        <p:spPr>
          <a:xfrm>
            <a:off x="6562436" y="3976300"/>
            <a:ext cx="117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Zygomatic</a:t>
            </a:r>
            <a:r>
              <a:rPr lang="en-US" sz="1200" dirty="0" smtClean="0"/>
              <a:t> Bone</a:t>
            </a:r>
            <a:endParaRPr lang="en-US" sz="1200" dirty="0"/>
          </a:p>
        </p:txBody>
      </p:sp>
      <p:sp>
        <p:nvSpPr>
          <p:cNvPr id="4107" name="TextBox 4106"/>
          <p:cNvSpPr txBox="1"/>
          <p:nvPr/>
        </p:nvSpPr>
        <p:spPr>
          <a:xfrm>
            <a:off x="6580389" y="4281100"/>
            <a:ext cx="1143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Zygomatic</a:t>
            </a:r>
            <a:r>
              <a:rPr lang="en-US" sz="1200" dirty="0" smtClean="0"/>
              <a:t> Arch</a:t>
            </a:r>
            <a:endParaRPr lang="en-US" sz="1200" dirty="0"/>
          </a:p>
        </p:txBody>
      </p:sp>
      <p:sp>
        <p:nvSpPr>
          <p:cNvPr id="4108" name="TextBox 4107"/>
          <p:cNvSpPr txBox="1"/>
          <p:nvPr/>
        </p:nvSpPr>
        <p:spPr>
          <a:xfrm>
            <a:off x="6509440" y="4738300"/>
            <a:ext cx="1208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Mastoid Process</a:t>
            </a:r>
            <a:endParaRPr lang="en-US" sz="1200" dirty="0"/>
          </a:p>
        </p:txBody>
      </p:sp>
      <p:sp>
        <p:nvSpPr>
          <p:cNvPr id="4109" name="TextBox 4108"/>
          <p:cNvSpPr txBox="1"/>
          <p:nvPr/>
        </p:nvSpPr>
        <p:spPr>
          <a:xfrm>
            <a:off x="6533971" y="4978071"/>
            <a:ext cx="1219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Mental Foramen</a:t>
            </a:r>
            <a:endParaRPr lang="en-US" sz="1200" dirty="0"/>
          </a:p>
        </p:txBody>
      </p:sp>
      <p:sp>
        <p:nvSpPr>
          <p:cNvPr id="4110" name="TextBox 4109"/>
          <p:cNvSpPr txBox="1"/>
          <p:nvPr/>
        </p:nvSpPr>
        <p:spPr>
          <a:xfrm>
            <a:off x="6542914" y="5195500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Angle of Mandible</a:t>
            </a:r>
            <a:endParaRPr lang="en-US" sz="1200" dirty="0"/>
          </a:p>
        </p:txBody>
      </p:sp>
      <p:sp>
        <p:nvSpPr>
          <p:cNvPr id="4111" name="TextBox 4110"/>
          <p:cNvSpPr txBox="1"/>
          <p:nvPr/>
        </p:nvSpPr>
        <p:spPr>
          <a:xfrm>
            <a:off x="533400" y="457200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Lateral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440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ers.ipfw.edu/mclellak/Photos/IMG_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4281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71800" y="24384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938982" y="1687946"/>
            <a:ext cx="152400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18288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213360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2819400"/>
            <a:ext cx="2209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2590800"/>
            <a:ext cx="1981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0" y="3429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3886200"/>
            <a:ext cx="2209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3314700"/>
            <a:ext cx="2296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Petrous Portion of Temporal Bone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81200" y="3505200"/>
            <a:ext cx="2667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3595300"/>
            <a:ext cx="1218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Jugular Foramen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3872299"/>
            <a:ext cx="13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Foramen Magnum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22800" y="2819399"/>
            <a:ext cx="94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Sella</a:t>
            </a:r>
            <a:r>
              <a:rPr lang="en-US" sz="1200" dirty="0" smtClean="0"/>
              <a:t> </a:t>
            </a:r>
            <a:r>
              <a:rPr lang="en-US" sz="1200" dirty="0" err="1" smtClean="0"/>
              <a:t>Turcica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620491" y="2542401"/>
            <a:ext cx="1108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 Foramen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622800" y="2292927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Sphenoid Bone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1701800"/>
            <a:ext cx="849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Crista </a:t>
            </a:r>
            <a:r>
              <a:rPr lang="en-US" sz="1200" dirty="0" err="1" smtClean="0"/>
              <a:t>Galli</a:t>
            </a:r>
            <a:endParaRPr lang="en-US" sz="1200" dirty="0"/>
          </a:p>
        </p:txBody>
      </p:sp>
      <p:sp>
        <p:nvSpPr>
          <p:cNvPr id="5120" name="TextBox 5119"/>
          <p:cNvSpPr txBox="1"/>
          <p:nvPr/>
        </p:nvSpPr>
        <p:spPr>
          <a:xfrm>
            <a:off x="4648200" y="1985634"/>
            <a:ext cx="117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Cribriform Plate</a:t>
            </a:r>
            <a:endParaRPr lang="en-US" sz="1200" dirty="0"/>
          </a:p>
        </p:txBody>
      </p:sp>
      <p:sp>
        <p:nvSpPr>
          <p:cNvPr id="5121" name="TextBox 5120"/>
          <p:cNvSpPr txBox="1"/>
          <p:nvPr/>
        </p:nvSpPr>
        <p:spPr>
          <a:xfrm>
            <a:off x="6095536" y="1840299"/>
            <a:ext cx="1067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Ethmoid</a:t>
            </a:r>
            <a:r>
              <a:rPr lang="en-US" sz="1200" dirty="0" smtClean="0"/>
              <a:t> Bone</a:t>
            </a:r>
            <a:endParaRPr lang="en-US" sz="1200" dirty="0"/>
          </a:p>
        </p:txBody>
      </p:sp>
      <p:cxnSp>
        <p:nvCxnSpPr>
          <p:cNvPr id="5124" name="Straight Connector 5123"/>
          <p:cNvCxnSpPr/>
          <p:nvPr/>
        </p:nvCxnSpPr>
        <p:spPr>
          <a:xfrm>
            <a:off x="2667000" y="4572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5125"/>
          <p:cNvSpPr txBox="1"/>
          <p:nvPr/>
        </p:nvSpPr>
        <p:spPr>
          <a:xfrm>
            <a:off x="4639335" y="4433500"/>
            <a:ext cx="108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Occipital Bone</a:t>
            </a:r>
            <a:endParaRPr lang="en-US" sz="1200" dirty="0"/>
          </a:p>
        </p:txBody>
      </p:sp>
      <p:sp>
        <p:nvSpPr>
          <p:cNvPr id="5127" name="TextBox 5126"/>
          <p:cNvSpPr txBox="1"/>
          <p:nvPr/>
        </p:nvSpPr>
        <p:spPr>
          <a:xfrm>
            <a:off x="4645891" y="1309300"/>
            <a:ext cx="98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Bone</a:t>
            </a:r>
            <a:endParaRPr lang="en-US" sz="1200" dirty="0"/>
          </a:p>
        </p:txBody>
      </p:sp>
      <p:cxnSp>
        <p:nvCxnSpPr>
          <p:cNvPr id="5129" name="Straight Connector 5128"/>
          <p:cNvCxnSpPr/>
          <p:nvPr/>
        </p:nvCxnSpPr>
        <p:spPr>
          <a:xfrm>
            <a:off x="2971800" y="14478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5132"/>
          <p:cNvSpPr txBox="1"/>
          <p:nvPr/>
        </p:nvSpPr>
        <p:spPr>
          <a:xfrm>
            <a:off x="5866354" y="304800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Cranial Floor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611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9149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48000" y="1524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48000" y="1981200"/>
            <a:ext cx="2224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69145" y="3177263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2900" y="358140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9624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57700" y="4343400"/>
            <a:ext cx="8001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4114800"/>
            <a:ext cx="1600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5200" y="4495800"/>
            <a:ext cx="1752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9545" y="4710499"/>
            <a:ext cx="2209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39327" y="1385500"/>
            <a:ext cx="1847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Palatine Process of Maxilla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98100" y="1842700"/>
            <a:ext cx="104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Palatine Bone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0472" y="3038763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Sphenoid Bone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69345" y="3442900"/>
            <a:ext cx="12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Mandibular Fossa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60109" y="3823900"/>
            <a:ext cx="1119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Styloid</a:t>
            </a:r>
            <a:r>
              <a:rPr lang="en-US" sz="1200" dirty="0" smtClean="0"/>
              <a:t> Process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257800" y="4066401"/>
            <a:ext cx="1218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Jugular Foramen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234709" y="4371201"/>
            <a:ext cx="1208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Mastoid Process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246254" y="4662100"/>
            <a:ext cx="1268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Occipital Condyle</a:t>
            </a:r>
            <a:endParaRPr lang="en-US" sz="1200" dirty="0"/>
          </a:p>
        </p:txBody>
      </p:sp>
      <p:sp>
        <p:nvSpPr>
          <p:cNvPr id="6144" name="TextBox 6143"/>
          <p:cNvSpPr txBox="1"/>
          <p:nvPr/>
        </p:nvSpPr>
        <p:spPr>
          <a:xfrm>
            <a:off x="5272050" y="5029199"/>
            <a:ext cx="13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Foramen Magnum</a:t>
            </a:r>
            <a:endParaRPr lang="en-US" sz="1200" dirty="0"/>
          </a:p>
        </p:txBody>
      </p:sp>
      <p:cxnSp>
        <p:nvCxnSpPr>
          <p:cNvPr id="6147" name="Straight Connector 6146"/>
          <p:cNvCxnSpPr/>
          <p:nvPr/>
        </p:nvCxnSpPr>
        <p:spPr>
          <a:xfrm flipV="1">
            <a:off x="2819400" y="2743200"/>
            <a:ext cx="2452650" cy="304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6147"/>
          <p:cNvSpPr txBox="1"/>
          <p:nvPr/>
        </p:nvSpPr>
        <p:spPr>
          <a:xfrm>
            <a:off x="5272050" y="2595280"/>
            <a:ext cx="599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Vomer</a:t>
            </a:r>
            <a:endParaRPr lang="en-US" sz="1200" dirty="0"/>
          </a:p>
        </p:txBody>
      </p:sp>
      <p:cxnSp>
        <p:nvCxnSpPr>
          <p:cNvPr id="6150" name="Straight Connector 6149"/>
          <p:cNvCxnSpPr/>
          <p:nvPr/>
        </p:nvCxnSpPr>
        <p:spPr>
          <a:xfrm>
            <a:off x="3657600" y="57912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6150"/>
          <p:cNvSpPr txBox="1"/>
          <p:nvPr/>
        </p:nvSpPr>
        <p:spPr>
          <a:xfrm>
            <a:off x="5235756" y="5652700"/>
            <a:ext cx="108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Occipital Bone</a:t>
            </a:r>
            <a:endParaRPr lang="en-US" sz="1200" dirty="0"/>
          </a:p>
        </p:txBody>
      </p:sp>
      <p:sp>
        <p:nvSpPr>
          <p:cNvPr id="6152" name="TextBox 6151"/>
          <p:cNvSpPr txBox="1"/>
          <p:nvPr/>
        </p:nvSpPr>
        <p:spPr>
          <a:xfrm>
            <a:off x="7467600" y="14765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View</a:t>
            </a:r>
            <a:endParaRPr lang="en-US" b="1" dirty="0"/>
          </a:p>
        </p:txBody>
      </p:sp>
      <p:sp>
        <p:nvSpPr>
          <p:cNvPr id="6153" name="Right Brace 6152"/>
          <p:cNvSpPr/>
          <p:nvPr/>
        </p:nvSpPr>
        <p:spPr>
          <a:xfrm>
            <a:off x="7087269" y="1295400"/>
            <a:ext cx="151731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TextBox 6154"/>
          <p:cNvSpPr txBox="1"/>
          <p:nvPr/>
        </p:nvSpPr>
        <p:spPr>
          <a:xfrm>
            <a:off x="7285182" y="1614100"/>
            <a:ext cx="905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Palate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802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ipfw.edu/mclellak/Photos/IMG_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343400" cy="5791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828800" y="2590800"/>
            <a:ext cx="2971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3200400"/>
            <a:ext cx="3124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3505200"/>
            <a:ext cx="3200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2438400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Superior Nasal </a:t>
            </a:r>
            <a:r>
              <a:rPr lang="en-US" sz="1200" dirty="0" err="1" smtClean="0"/>
              <a:t>Concha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800600" y="3276600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Middle Nasal </a:t>
            </a:r>
            <a:r>
              <a:rPr lang="en-US" sz="1200" dirty="0" err="1" smtClean="0"/>
              <a:t>Concha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800600" y="3581400"/>
            <a:ext cx="1521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Inferior Nasal </a:t>
            </a:r>
            <a:r>
              <a:rPr lang="en-US" sz="1200" dirty="0" err="1" smtClean="0"/>
              <a:t>Concha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62200" y="31242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95400" y="2286000"/>
            <a:ext cx="3505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2133600"/>
            <a:ext cx="986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Sinus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2971800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Sphenoidal</a:t>
            </a:r>
            <a:r>
              <a:rPr lang="en-US" sz="1200" dirty="0" smtClean="0"/>
              <a:t> Sinus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600200" y="3810000"/>
            <a:ext cx="3048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4958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81200" y="3810000"/>
            <a:ext cx="152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3600" y="41910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00600" y="4343400"/>
            <a:ext cx="2328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Palatine Process of Maxillary Bone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800600" y="4038600"/>
            <a:ext cx="104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Palatine Bone</a:t>
            </a:r>
            <a:endParaRPr lang="en-US" sz="1200" dirty="0"/>
          </a:p>
        </p:txBody>
      </p:sp>
      <p:sp>
        <p:nvSpPr>
          <p:cNvPr id="41" name="Right Brace 40"/>
          <p:cNvSpPr/>
          <p:nvPr/>
        </p:nvSpPr>
        <p:spPr>
          <a:xfrm>
            <a:off x="7162800" y="4038600"/>
            <a:ext cx="152400" cy="53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391400" y="4191000"/>
            <a:ext cx="905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Hard Palate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360218"/>
            <a:ext cx="16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Half Head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780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ers.ipfw.edu/mclellak/Photos/IMG_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5486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3657600" y="25908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13716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4290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219200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Temporalis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2438400"/>
            <a:ext cx="167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Maxillary Sinus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276600"/>
            <a:ext cx="2514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Sternocleidomastoid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228600"/>
            <a:ext cx="306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Torso Half Head (Lateral View)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27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sers.ipfw.edu/mclellak/Photos/IMG_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914775" cy="52197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19200" y="19812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4384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581400"/>
            <a:ext cx="2895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38100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3" idx="1"/>
          </p:cNvCxnSpPr>
          <p:nvPr/>
        </p:nvCxnSpPr>
        <p:spPr>
          <a:xfrm>
            <a:off x="2743200" y="4038600"/>
            <a:ext cx="1676400" cy="671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5200" y="3810000"/>
            <a:ext cx="914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76400" y="2895600"/>
            <a:ext cx="2819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81200" y="3124200"/>
            <a:ext cx="2514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52600" y="3352800"/>
            <a:ext cx="2743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95800" y="1828800"/>
            <a:ext cx="1212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Occipitofrontalis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5800" y="228600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Orbicularis</a:t>
            </a:r>
            <a:r>
              <a:rPr lang="en-US" sz="1200" dirty="0" smtClean="0"/>
              <a:t> </a:t>
            </a:r>
            <a:r>
              <a:rPr lang="en-US" sz="1200" dirty="0" err="1" smtClean="0"/>
              <a:t>Oculi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374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Zygomaticus</a:t>
            </a:r>
            <a:r>
              <a:rPr lang="en-US" sz="1200" dirty="0" smtClean="0"/>
              <a:t> Major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4495800" y="2971800"/>
            <a:ext cx="767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Masseter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495800" y="3276600"/>
            <a:ext cx="85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Buccinator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495800" y="35052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Orbicularis</a:t>
            </a:r>
            <a:r>
              <a:rPr lang="en-US" sz="1200" dirty="0" smtClean="0"/>
              <a:t> </a:t>
            </a:r>
            <a:r>
              <a:rPr lang="en-US" sz="1200" dirty="0" err="1" smtClean="0"/>
              <a:t>Oris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4419600" y="4038600"/>
            <a:ext cx="766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Trapezius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419600" y="4343400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Splenius </a:t>
            </a:r>
            <a:r>
              <a:rPr lang="en-US" sz="1200" dirty="0" err="1" smtClean="0"/>
              <a:t>Capitis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4419600" y="4572000"/>
            <a:ext cx="1475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Sternocleidomastoid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392668"/>
            <a:ext cx="19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Torso Model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85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252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8</cp:revision>
  <dcterms:created xsi:type="dcterms:W3CDTF">2011-11-11T20:33:23Z</dcterms:created>
  <dcterms:modified xsi:type="dcterms:W3CDTF">2012-05-11T21:24:19Z</dcterms:modified>
</cp:coreProperties>
</file>