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57" r:id="rId7"/>
    <p:sldId id="259" r:id="rId8"/>
    <p:sldId id="261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955E-E942-4C04-90A4-795FCF7AE28D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591F-9B1E-49E3-A224-A897844E3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9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955E-E942-4C04-90A4-795FCF7AE28D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591F-9B1E-49E3-A224-A897844E3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5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955E-E942-4C04-90A4-795FCF7AE28D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591F-9B1E-49E3-A224-A897844E3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65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955E-E942-4C04-90A4-795FCF7AE28D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591F-9B1E-49E3-A224-A897844E3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955E-E942-4C04-90A4-795FCF7AE28D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591F-9B1E-49E3-A224-A897844E3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2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955E-E942-4C04-90A4-795FCF7AE28D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591F-9B1E-49E3-A224-A897844E3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6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955E-E942-4C04-90A4-795FCF7AE28D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591F-9B1E-49E3-A224-A897844E3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3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955E-E942-4C04-90A4-795FCF7AE28D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591F-9B1E-49E3-A224-A897844E3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9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955E-E942-4C04-90A4-795FCF7AE28D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591F-9B1E-49E3-A224-A897844E3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5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955E-E942-4C04-90A4-795FCF7AE28D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591F-9B1E-49E3-A224-A897844E3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9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955E-E942-4C04-90A4-795FCF7AE28D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2591F-9B1E-49E3-A224-A897844E3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0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955E-E942-4C04-90A4-795FCF7AE28D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2591F-9B1E-49E3-A224-A897844E3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2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10400" y="152400"/>
            <a:ext cx="1986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BIOL 203 – Summer 2012</a:t>
            </a:r>
          </a:p>
          <a:p>
            <a:r>
              <a:rPr lang="en-US" sz="1200" dirty="0" smtClean="0"/>
              <a:t>Instructor: Alexandra </a:t>
            </a:r>
            <a:r>
              <a:rPr lang="en-US" sz="1200" dirty="0" err="1" smtClean="0"/>
              <a:t>Okihiro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32366"/>
            <a:ext cx="299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Forearm, Wrist and Hand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00175" y="2924175"/>
            <a:ext cx="53816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371600" y="1143000"/>
            <a:ext cx="1143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0" y="1752600"/>
            <a:ext cx="990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66800" y="6096000"/>
            <a:ext cx="1447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4415" y="2997585"/>
            <a:ext cx="5424488" cy="125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H="1">
            <a:off x="6477000" y="1066800"/>
            <a:ext cx="15268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77000" y="1371600"/>
            <a:ext cx="152687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8096659" y="1752600"/>
            <a:ext cx="0" cy="228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477000" y="1981200"/>
            <a:ext cx="16196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705600" y="6172200"/>
            <a:ext cx="13910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8305800" y="6296025"/>
            <a:ext cx="0" cy="1809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705600" y="6477000"/>
            <a:ext cx="1600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17531" y="1004500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Head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2491154" y="1589901"/>
            <a:ext cx="1253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 Tuberosity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2469249" y="5957500"/>
            <a:ext cx="1119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Styloid</a:t>
            </a:r>
            <a:r>
              <a:rPr lang="en-US" sz="1200" dirty="0" smtClean="0"/>
              <a:t> Process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5591540" y="6355414"/>
            <a:ext cx="1119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Styloid</a:t>
            </a:r>
            <a:r>
              <a:rPr lang="en-US" sz="1200" dirty="0" smtClean="0"/>
              <a:t> Process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5154712" y="914398"/>
            <a:ext cx="1342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Olecranon Process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4768362" y="1233100"/>
            <a:ext cx="1813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Trochlear Notch (U shape)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5551857" y="1842030"/>
            <a:ext cx="977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 Notch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6241675" y="6026394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Head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4855427" y="3429000"/>
            <a:ext cx="2154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[Note: The ulna is the only bone where the “head” is found at the distal end instead of proximal end.]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61023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59779" y="1729519"/>
            <a:ext cx="5486400" cy="339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133600" y="4114800"/>
            <a:ext cx="213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33600" y="5029200"/>
            <a:ext cx="213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153400" y="22860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Hand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3246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43113" y="1905000"/>
            <a:ext cx="47529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181600" y="4343400"/>
            <a:ext cx="1447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133600" y="4495800"/>
            <a:ext cx="152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86400" y="3352800"/>
            <a:ext cx="106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62600" y="2743200"/>
            <a:ext cx="990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86400" y="2286000"/>
            <a:ext cx="106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27" idx="3"/>
          </p:cNvCxnSpPr>
          <p:nvPr/>
        </p:nvCxnSpPr>
        <p:spPr>
          <a:xfrm flipH="1" flipV="1">
            <a:off x="2569953" y="3567500"/>
            <a:ext cx="782847" cy="139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26" idx="3"/>
          </p:cNvCxnSpPr>
          <p:nvPr/>
        </p:nvCxnSpPr>
        <p:spPr>
          <a:xfrm flipH="1">
            <a:off x="2633161" y="2971800"/>
            <a:ext cx="7196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/>
          <p:cNvSpPr/>
          <p:nvPr/>
        </p:nvSpPr>
        <p:spPr>
          <a:xfrm>
            <a:off x="5029200" y="5029200"/>
            <a:ext cx="228600" cy="5334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8" idx="1"/>
          </p:cNvCxnSpPr>
          <p:nvPr/>
        </p:nvCxnSpPr>
        <p:spPr>
          <a:xfrm>
            <a:off x="5257800" y="5295900"/>
            <a:ext cx="1447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" y="152400"/>
            <a:ext cx="1240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Right Hand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520142" y="2147500"/>
            <a:ext cx="1657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Distal Phalanx of Digit 5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551214" y="2604700"/>
            <a:ext cx="1749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Middle Phalanx of Digit 5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537897" y="3214300"/>
            <a:ext cx="1854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Proximal Phalanx of Digit 5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475967" y="2833300"/>
            <a:ext cx="2157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Distal Phalanx of Pollex (Digit 1)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215911" y="3429000"/>
            <a:ext cx="2354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Proximal Phalanx of Pollex (Digit 1)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6597092" y="4204900"/>
            <a:ext cx="1009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Metacarpal 5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531452" y="4357300"/>
            <a:ext cx="1009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Metacarpal 1</a:t>
            </a:r>
            <a:endParaRPr lang="en-US" sz="1200" dirty="0"/>
          </a:p>
        </p:txBody>
      </p:sp>
      <p:sp>
        <p:nvSpPr>
          <p:cNvPr id="2048" name="TextBox 2047"/>
          <p:cNvSpPr txBox="1"/>
          <p:nvPr/>
        </p:nvSpPr>
        <p:spPr>
          <a:xfrm>
            <a:off x="6705600" y="5157400"/>
            <a:ext cx="1807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Carpals (There are 8 total)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87779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500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Muscles that Move the Forearm, Hand and Fingers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5470"/>
            <a:ext cx="8534400" cy="267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3244529"/>
            <a:ext cx="8001000" cy="95410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Palmaris </a:t>
            </a:r>
            <a:r>
              <a:rPr lang="en-US" sz="1400" dirty="0" err="1" smtClean="0"/>
              <a:t>Longus</a:t>
            </a: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Flexor Carpi </a:t>
            </a:r>
            <a:r>
              <a:rPr lang="en-US" sz="1400" dirty="0" err="1" smtClean="0"/>
              <a:t>Radialis</a:t>
            </a: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Flexor Carpi </a:t>
            </a:r>
            <a:r>
              <a:rPr lang="en-US" sz="1400" dirty="0" err="1" smtClean="0"/>
              <a:t>Ulnaris</a:t>
            </a: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Flexor </a:t>
            </a:r>
            <a:r>
              <a:rPr lang="en-US" sz="1400" dirty="0" err="1" smtClean="0"/>
              <a:t>Digitorum</a:t>
            </a:r>
            <a:r>
              <a:rPr lang="en-US" sz="1400" dirty="0" smtClean="0"/>
              <a:t> </a:t>
            </a:r>
            <a:r>
              <a:rPr lang="en-US" sz="1400" dirty="0" err="1" smtClean="0"/>
              <a:t>Superficilalis</a:t>
            </a: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Flexor </a:t>
            </a:r>
            <a:r>
              <a:rPr lang="en-US" sz="1400" dirty="0" err="1" smtClean="0"/>
              <a:t>Digitorum</a:t>
            </a:r>
            <a:r>
              <a:rPr lang="en-US" sz="1400" dirty="0" smtClean="0"/>
              <a:t> </a:t>
            </a:r>
            <a:r>
              <a:rPr lang="en-US" sz="1400" dirty="0" err="1" smtClean="0"/>
              <a:t>Profundus</a:t>
            </a: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Flexor </a:t>
            </a:r>
            <a:r>
              <a:rPr lang="en-US" sz="1400" dirty="0" err="1" smtClean="0"/>
              <a:t>Pollicis</a:t>
            </a:r>
            <a:r>
              <a:rPr lang="en-US" sz="1400" dirty="0" smtClean="0"/>
              <a:t> </a:t>
            </a:r>
            <a:r>
              <a:rPr lang="en-US" sz="1400" dirty="0" err="1" smtClean="0"/>
              <a:t>Longus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014522" y="19048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6000" y="14036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5365" y="23942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392" y="144141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4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3981" y="180540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4</a:t>
            </a:r>
            <a:endParaRPr lang="en-US" sz="1400" b="1" dirty="0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06" y="4212692"/>
            <a:ext cx="8179628" cy="241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63728" y="55589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7357" y="4953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27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27" y="1030307"/>
            <a:ext cx="8229600" cy="287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762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Muscles that Move the Forearm, Hand and Fingers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4266" y="4089975"/>
            <a:ext cx="8220722" cy="116955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400" dirty="0" smtClean="0"/>
              <a:t>7. Extensor </a:t>
            </a:r>
            <a:r>
              <a:rPr lang="en-US" sz="1400" dirty="0" err="1" smtClean="0"/>
              <a:t>Digitorum</a:t>
            </a:r>
            <a:endParaRPr lang="en-US" sz="1400" dirty="0" smtClean="0"/>
          </a:p>
          <a:p>
            <a:r>
              <a:rPr lang="en-US" sz="1400" dirty="0" smtClean="0"/>
              <a:t>8. Extensor Carpi </a:t>
            </a:r>
            <a:r>
              <a:rPr lang="en-US" sz="1400" dirty="0" err="1" smtClean="0"/>
              <a:t>Radialis</a:t>
            </a:r>
            <a:r>
              <a:rPr lang="en-US" sz="1400" dirty="0" smtClean="0"/>
              <a:t> </a:t>
            </a:r>
            <a:r>
              <a:rPr lang="en-US" sz="1400" dirty="0" err="1" smtClean="0"/>
              <a:t>Longus</a:t>
            </a:r>
            <a:r>
              <a:rPr lang="en-US" sz="1400" dirty="0" smtClean="0"/>
              <a:t> &amp; </a:t>
            </a:r>
            <a:r>
              <a:rPr lang="en-US" sz="1400" dirty="0" err="1" smtClean="0"/>
              <a:t>Brevis</a:t>
            </a:r>
            <a:endParaRPr lang="en-US" sz="1400" dirty="0" smtClean="0"/>
          </a:p>
          <a:p>
            <a:r>
              <a:rPr lang="en-US" sz="1400" dirty="0" smtClean="0"/>
              <a:t>9. Extensor Carpi </a:t>
            </a:r>
            <a:r>
              <a:rPr lang="en-US" sz="1400" dirty="0" err="1" smtClean="0"/>
              <a:t>Ulnaris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10. Extensor </a:t>
            </a:r>
            <a:r>
              <a:rPr lang="en-US" sz="1400" dirty="0" err="1" smtClean="0"/>
              <a:t>Pollicis</a:t>
            </a:r>
            <a:r>
              <a:rPr lang="en-US" sz="1400" dirty="0" smtClean="0"/>
              <a:t> </a:t>
            </a:r>
            <a:r>
              <a:rPr lang="en-US" sz="1400" dirty="0" err="1" smtClean="0"/>
              <a:t>Brevis</a:t>
            </a:r>
            <a:endParaRPr lang="en-US" sz="1400" dirty="0" smtClean="0"/>
          </a:p>
          <a:p>
            <a:r>
              <a:rPr lang="en-US" sz="1400" dirty="0" smtClean="0"/>
              <a:t>11. Abductor </a:t>
            </a:r>
            <a:r>
              <a:rPr lang="en-US" sz="1400" dirty="0" err="1" smtClean="0"/>
              <a:t>Pollicis</a:t>
            </a:r>
            <a:r>
              <a:rPr lang="en-US" sz="1400" dirty="0" smtClean="0"/>
              <a:t> </a:t>
            </a:r>
            <a:r>
              <a:rPr lang="en-US" sz="1400" dirty="0" err="1" smtClean="0"/>
              <a:t>Longus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782627" y="23373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6827" y="28707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6227" y="28909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5141" y="16193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0427" y="29469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4627" y="305413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0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59779" y="1729519"/>
            <a:ext cx="5486400" cy="339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133600" y="4114800"/>
            <a:ext cx="213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33600" y="5029200"/>
            <a:ext cx="213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3976300"/>
            <a:ext cx="1433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Palmar </a:t>
            </a:r>
            <a:r>
              <a:rPr lang="en-US" sz="1200" dirty="0" err="1" smtClean="0"/>
              <a:t>Aponeurosis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4876800"/>
            <a:ext cx="1380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Flexor Retinaculum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153400" y="22860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Hand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1334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32366"/>
            <a:ext cx="299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Forearm, Wrist and Hand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00175" y="2924175"/>
            <a:ext cx="53816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371600" y="1143000"/>
            <a:ext cx="1143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0" y="1752600"/>
            <a:ext cx="990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66800" y="6096000"/>
            <a:ext cx="1447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4415" y="2997585"/>
            <a:ext cx="5424488" cy="125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6477000" y="1066800"/>
            <a:ext cx="15268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77000" y="1371600"/>
            <a:ext cx="152687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096659" y="1752600"/>
            <a:ext cx="0" cy="228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477000" y="1981200"/>
            <a:ext cx="161965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705600" y="6172200"/>
            <a:ext cx="13910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305800" y="6296025"/>
            <a:ext cx="0" cy="1809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705600" y="6477000"/>
            <a:ext cx="1600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55427" y="3429000"/>
            <a:ext cx="2154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[Note: The ulna is the only bone where the “head” is found at the distal end instead of proximal end.]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1853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43113" y="1905000"/>
            <a:ext cx="47529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181600" y="4343400"/>
            <a:ext cx="1447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133600" y="4495800"/>
            <a:ext cx="152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486400" y="3352800"/>
            <a:ext cx="106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562600" y="2743200"/>
            <a:ext cx="990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86400" y="2286000"/>
            <a:ext cx="106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569953" y="3567500"/>
            <a:ext cx="782847" cy="139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633161" y="2971800"/>
            <a:ext cx="7196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>
            <a:off x="5029200" y="5029200"/>
            <a:ext cx="228600" cy="5334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1"/>
          </p:cNvCxnSpPr>
          <p:nvPr/>
        </p:nvCxnSpPr>
        <p:spPr>
          <a:xfrm>
            <a:off x="5257800" y="5295900"/>
            <a:ext cx="1447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505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52400"/>
            <a:ext cx="500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Muscles that Move the Forearm, Hand and Fingers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5470"/>
            <a:ext cx="8534400" cy="267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14522" y="19048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6000" y="14036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5365" y="23942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392" y="144141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4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3981" y="180540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4</a:t>
            </a:r>
            <a:endParaRPr lang="en-US" sz="1400" b="1" dirty="0">
              <a:solidFill>
                <a:srgbClr val="FFFF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06" y="4212692"/>
            <a:ext cx="8179628" cy="241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63728" y="55589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7357" y="4953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48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20" y="1070784"/>
            <a:ext cx="8229600" cy="287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762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Muscles that Move the Forearm, Hand and Fingers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08520" y="23778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2720" y="29112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2120" y="2931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1034" y="1659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6320" y="29874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0520" y="309460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11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30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245</Words>
  <Application>Microsoft Office PowerPoint</Application>
  <PresentationFormat>On-screen Show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Indiana University-Purdue University Fort Wayne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Okihiro</dc:creator>
  <cp:lastModifiedBy>Alexandra Okihiro</cp:lastModifiedBy>
  <cp:revision>5</cp:revision>
  <dcterms:created xsi:type="dcterms:W3CDTF">2012-05-11T22:48:23Z</dcterms:created>
  <dcterms:modified xsi:type="dcterms:W3CDTF">2012-09-25T14:32:06Z</dcterms:modified>
</cp:coreProperties>
</file>