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5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1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2D6FD-E5FF-4EAD-80DB-E78D6297CA3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49C8-EB04-4AEE-BC3D-2B532C62B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685800"/>
            <a:ext cx="402907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5334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289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53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3692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29712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723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5357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3844" y="1371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3205" y="4343400"/>
            <a:ext cx="3359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/>
              <a:t>Articular Cartilage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Periosteum</a:t>
            </a: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200" dirty="0" smtClean="0"/>
              <a:t>Compact Bone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Spongy Bone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Red Bone Marrow (In spaces of spongy bone)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Yellow Bone Marrow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Medullary Cavity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Epiphyseal Line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73967"/>
            <a:ext cx="19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BIOL 203 – Summer 2012</a:t>
            </a:r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87521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814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33775"/>
            <a:ext cx="8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Osteon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20574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600" y="24384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800" y="13716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15396" y="1935874"/>
            <a:ext cx="101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Central Canal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0243" y="12331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Canaliculi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8189" y="2299900"/>
            <a:ext cx="222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Lacunae (a space for </a:t>
            </a:r>
            <a:r>
              <a:rPr lang="en-US" sz="1200" b="1" dirty="0" smtClean="0"/>
              <a:t>osteocytes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2099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352800" y="4953000"/>
            <a:ext cx="1425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8867" y="4817169"/>
            <a:ext cx="4001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One circular layer in an osteon is called a </a:t>
            </a:r>
            <a:r>
              <a:rPr lang="en-US" sz="1200" b="1" dirty="0" smtClean="0"/>
              <a:t>concentric lamellae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932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696075" cy="48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58" y="152400"/>
            <a:ext cx="28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Synovial Joint (For Practical)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59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96" y="228600"/>
            <a:ext cx="264897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09800" y="9906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68682" y="41910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8682" y="5029200"/>
            <a:ext cx="2187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13716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19600" y="38862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19700" y="32004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32766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29200" y="2667000"/>
            <a:ext cx="1143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8400" y="2362200"/>
            <a:ext cx="1371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29339" y="852100"/>
            <a:ext cx="586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Femur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585734" y="489070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Tibia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08913" y="40525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Fibula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1233100"/>
            <a:ext cx="1924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Quadriceps </a:t>
            </a:r>
            <a:r>
              <a:rPr lang="en-US" sz="1200" dirty="0" err="1" smtClean="0"/>
              <a:t>Femoris</a:t>
            </a:r>
            <a:r>
              <a:rPr lang="en-US" sz="1200" dirty="0" smtClean="0"/>
              <a:t> Tendon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3752182"/>
            <a:ext cx="12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Patellar Ligament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1062" y="3138100"/>
            <a:ext cx="1841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Collateral Ligament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781800" y="3061900"/>
            <a:ext cx="1852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Medial Collateral Ligament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59674" y="2528500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Medial Meniscus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211336" y="2251501"/>
            <a:ext cx="1233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Lateral Meniscus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152400"/>
            <a:ext cx="1496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 Knee</a:t>
            </a:r>
          </a:p>
          <a:p>
            <a:r>
              <a:rPr lang="en-US" sz="1600" b="1" dirty="0" smtClean="0"/>
              <a:t>(Anterior View)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3076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2173"/>
            <a:ext cx="2934171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142173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Right Knee</a:t>
            </a:r>
          </a:p>
          <a:p>
            <a:r>
              <a:rPr lang="en-US" b="1" dirty="0" smtClean="0"/>
              <a:t>(Posterior View)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95885" y="2885373"/>
            <a:ext cx="24191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3571173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3266373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409700" y="2819400"/>
            <a:ext cx="647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0" idx="3"/>
          </p:cNvCxnSpPr>
          <p:nvPr/>
        </p:nvCxnSpPr>
        <p:spPr>
          <a:xfrm flipH="1">
            <a:off x="1556074" y="3429000"/>
            <a:ext cx="882326" cy="1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2746873"/>
            <a:ext cx="1860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Anterior Cruciate Ligament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755689" y="3432673"/>
            <a:ext cx="19100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Posterior Cruciate Ligament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52400" y="2680900"/>
            <a:ext cx="1535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Medial Collateral Ligament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5673571" y="3104633"/>
            <a:ext cx="1841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Lateral Collateral Ligament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84572" y="3303363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Medial meniscus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727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828800"/>
            <a:ext cx="56292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937" y="228600"/>
            <a:ext cx="296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Male vs. Female Pelvic Girdle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7363" y="5257800"/>
            <a:ext cx="192071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Female</a:t>
            </a:r>
          </a:p>
          <a:p>
            <a:r>
              <a:rPr lang="en-US" sz="1200" dirty="0" smtClean="0"/>
              <a:t>Oval Shaped </a:t>
            </a:r>
            <a:r>
              <a:rPr lang="en-US" sz="1200" b="1" dirty="0" smtClean="0"/>
              <a:t>Pelvic Inlet</a:t>
            </a:r>
          </a:p>
          <a:p>
            <a:r>
              <a:rPr lang="en-US" sz="1200" dirty="0" smtClean="0"/>
              <a:t>Wider, Shorter </a:t>
            </a:r>
            <a:r>
              <a:rPr lang="en-US" sz="1200" b="1" dirty="0" smtClean="0"/>
              <a:t>Ilium</a:t>
            </a:r>
          </a:p>
          <a:p>
            <a:r>
              <a:rPr lang="en-US" sz="1200" b="1" dirty="0" err="1" smtClean="0"/>
              <a:t>Subpubic</a:t>
            </a:r>
            <a:r>
              <a:rPr lang="en-US" sz="1200" b="1" dirty="0" smtClean="0"/>
              <a:t> Angle </a:t>
            </a:r>
            <a:r>
              <a:rPr lang="en-US" sz="1200" dirty="0" smtClean="0"/>
              <a:t>&gt; 90</a:t>
            </a:r>
            <a:r>
              <a:rPr lang="en-US" sz="1200" baseline="30000" dirty="0" smtClean="0"/>
              <a:t>o</a:t>
            </a:r>
          </a:p>
          <a:p>
            <a:r>
              <a:rPr lang="en-US" sz="1200" b="1" dirty="0" err="1" smtClean="0"/>
              <a:t>Ischial</a:t>
            </a:r>
            <a:r>
              <a:rPr lang="en-US" sz="1200" b="1" dirty="0" smtClean="0"/>
              <a:t> Spines </a:t>
            </a:r>
            <a:r>
              <a:rPr lang="en-US" sz="1200" dirty="0" smtClean="0"/>
              <a:t>Further Apart</a:t>
            </a:r>
          </a:p>
          <a:p>
            <a:r>
              <a:rPr lang="en-US" sz="1200" dirty="0" smtClean="0"/>
              <a:t>Wider</a:t>
            </a:r>
            <a:r>
              <a:rPr lang="en-US" sz="1200" b="1" dirty="0" smtClean="0"/>
              <a:t> Sacrum</a:t>
            </a:r>
          </a:p>
          <a:p>
            <a:r>
              <a:rPr lang="en-US" sz="1200" dirty="0" smtClean="0"/>
              <a:t>Lighter in Weight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0638" y="5257800"/>
            <a:ext cx="2062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/>
              <a:t>Male</a:t>
            </a:r>
          </a:p>
          <a:p>
            <a:r>
              <a:rPr lang="en-US" sz="1200" dirty="0" smtClean="0"/>
              <a:t>Heart Shaped </a:t>
            </a:r>
            <a:r>
              <a:rPr lang="en-US" sz="1200" b="1" dirty="0" smtClean="0"/>
              <a:t>Pelvic Inlet</a:t>
            </a:r>
          </a:p>
          <a:p>
            <a:r>
              <a:rPr lang="en-US" sz="1200" dirty="0" smtClean="0"/>
              <a:t>Steeper, Longer </a:t>
            </a:r>
            <a:r>
              <a:rPr lang="en-US" sz="1200" b="1" dirty="0" smtClean="0"/>
              <a:t>Ilium</a:t>
            </a:r>
          </a:p>
          <a:p>
            <a:r>
              <a:rPr lang="en-US" sz="1200" b="1" dirty="0" err="1" smtClean="0"/>
              <a:t>Subpubic</a:t>
            </a:r>
            <a:r>
              <a:rPr lang="en-US" sz="1200" b="1" dirty="0" smtClean="0"/>
              <a:t> Angle </a:t>
            </a:r>
            <a:r>
              <a:rPr lang="en-US" sz="1200" dirty="0" smtClean="0"/>
              <a:t>&lt; 90</a:t>
            </a:r>
            <a:r>
              <a:rPr lang="en-US" sz="1200" baseline="30000" dirty="0" smtClean="0"/>
              <a:t>o</a:t>
            </a:r>
          </a:p>
          <a:p>
            <a:r>
              <a:rPr lang="en-US" sz="1200" b="1" dirty="0" err="1" smtClean="0"/>
              <a:t>Ischial</a:t>
            </a:r>
            <a:r>
              <a:rPr lang="en-US" sz="1200" b="1" dirty="0" smtClean="0"/>
              <a:t> Spines </a:t>
            </a:r>
            <a:r>
              <a:rPr lang="en-US" sz="1200" dirty="0" smtClean="0"/>
              <a:t>Close Together </a:t>
            </a:r>
          </a:p>
          <a:p>
            <a:r>
              <a:rPr lang="en-US" sz="1200" b="1" dirty="0" smtClean="0"/>
              <a:t>Sacrum </a:t>
            </a:r>
            <a:r>
              <a:rPr lang="en-US" sz="1200" dirty="0" smtClean="0"/>
              <a:t>is less wide</a:t>
            </a:r>
            <a:endParaRPr lang="en-US" sz="1200" b="1" dirty="0" smtClean="0"/>
          </a:p>
          <a:p>
            <a:r>
              <a:rPr lang="en-US" sz="1200" dirty="0" smtClean="0"/>
              <a:t>Heavier in Weight</a:t>
            </a:r>
          </a:p>
        </p:txBody>
      </p:sp>
    </p:spTree>
    <p:extLst>
      <p:ext uri="{BB962C8B-B14F-4D97-AF65-F5344CB8AC3E}">
        <p14:creationId xmlns:p14="http://schemas.microsoft.com/office/powerpoint/2010/main" val="419649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96" y="228600"/>
            <a:ext cx="264897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09800" y="990600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68682" y="41910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68682" y="5029200"/>
            <a:ext cx="2187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3716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38862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19700" y="32004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5000" y="3276600"/>
            <a:ext cx="16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0" y="2667000"/>
            <a:ext cx="1143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2362200"/>
            <a:ext cx="13716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152400"/>
            <a:ext cx="1496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Right Knee</a:t>
            </a:r>
          </a:p>
          <a:p>
            <a:r>
              <a:rPr lang="en-US" sz="1600" b="1" dirty="0" smtClean="0"/>
              <a:t>(Anterior View)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5879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2173"/>
            <a:ext cx="2934171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142173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Right Knee</a:t>
            </a:r>
          </a:p>
          <a:p>
            <a:r>
              <a:rPr lang="en-US" b="1" dirty="0" smtClean="0"/>
              <a:t>(Posterior View)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95885" y="2885373"/>
            <a:ext cx="241911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00400" y="3571173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3266373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409700" y="2819400"/>
            <a:ext cx="647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56074" y="3429000"/>
            <a:ext cx="882326" cy="128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9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176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Ron</cp:lastModifiedBy>
  <cp:revision>7</cp:revision>
  <dcterms:created xsi:type="dcterms:W3CDTF">2012-05-11T21:27:58Z</dcterms:created>
  <dcterms:modified xsi:type="dcterms:W3CDTF">2013-09-28T03:12:41Z</dcterms:modified>
</cp:coreProperties>
</file>