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344" r:id="rId2"/>
    <p:sldId id="303" r:id="rId3"/>
    <p:sldId id="368" r:id="rId4"/>
    <p:sldId id="378" r:id="rId5"/>
    <p:sldId id="379" r:id="rId6"/>
    <p:sldId id="380" r:id="rId7"/>
    <p:sldId id="377" r:id="rId8"/>
    <p:sldId id="381" r:id="rId9"/>
    <p:sldId id="382" r:id="rId10"/>
    <p:sldId id="383" r:id="rId11"/>
    <p:sldId id="300" r:id="rId12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700D"/>
    <a:srgbClr val="999999"/>
    <a:srgbClr val="A999FF"/>
    <a:srgbClr val="99B8FF"/>
    <a:srgbClr val="D8FF99"/>
    <a:srgbClr val="FFF799"/>
    <a:srgbClr val="FFC899"/>
    <a:srgbClr val="99FFE7"/>
    <a:srgbClr val="FF9999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71" autoAdjust="0"/>
    <p:restoredTop sz="84122" autoAdjust="0"/>
  </p:normalViewPr>
  <p:slideViewPr>
    <p:cSldViewPr>
      <p:cViewPr varScale="1">
        <p:scale>
          <a:sx n="97" d="100"/>
          <a:sy n="97" d="100"/>
        </p:scale>
        <p:origin x="192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AE6699E-36ED-4F73-BE04-50C5C3231BEC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59086AD-2025-488A-B0B0-4C408B0F9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142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EF2987A-0BEE-48B2-8082-6A6E652B8C4E}" type="datetimeFigureOut">
              <a:rPr lang="en-US" smtClean="0"/>
              <a:t>2/25/2020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AC29AF6-400D-4866-9DDE-E5F37745F9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024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29AF6-400D-4866-9DDE-E5F37745F9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539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29AF6-400D-4866-9DDE-E5F37745F9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49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57600"/>
            <a:ext cx="7772400" cy="2286000"/>
          </a:xfrm>
        </p:spPr>
        <p:txBody>
          <a:bodyPr>
            <a:normAutofit/>
          </a:bodyPr>
          <a:lstStyle>
            <a:lvl1pPr marL="0" indent="0" algn="ctr">
              <a:buNone/>
              <a:defRPr sz="3200" baseline="0">
                <a:solidFill>
                  <a:srgbClr val="98700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 anchorCtr="0"/>
          <a:lstStyle>
            <a:lvl1pPr algn="ctr">
              <a:defRPr sz="40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3868" y="775573"/>
            <a:ext cx="2171700" cy="109299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25330-B917-42C7-B0EA-1B0DF261D6EC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192202"/>
            <a:ext cx="868680" cy="437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929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age Numb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25330-B917-42C7-B0EA-1B0DF261D6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357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061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withou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57600"/>
            <a:ext cx="7772400" cy="2286000"/>
          </a:xfrm>
        </p:spPr>
        <p:txBody>
          <a:bodyPr>
            <a:normAutofit/>
          </a:bodyPr>
          <a:lstStyle>
            <a:lvl1pPr marL="0" indent="0" algn="ctr">
              <a:buNone/>
              <a:defRPr sz="3200" baseline="0">
                <a:solidFill>
                  <a:srgbClr val="98700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 anchorCtr="0"/>
          <a:lstStyle>
            <a:lvl1pPr algn="ctr">
              <a:defRPr sz="40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098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9640" y="6400800"/>
            <a:ext cx="365760" cy="365760"/>
          </a:xfrm>
        </p:spPr>
        <p:txBody>
          <a:bodyPr/>
          <a:lstStyle/>
          <a:p>
            <a:fld id="{01D25330-B917-42C7-B0EA-1B0DF261D6E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228600" y="914400"/>
            <a:ext cx="8686800" cy="5486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334C2C4-88A6-4A7C-99B5-99CEF4D03AB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rg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9640" y="6400800"/>
            <a:ext cx="365760" cy="365760"/>
          </a:xfrm>
        </p:spPr>
        <p:txBody>
          <a:bodyPr/>
          <a:lstStyle/>
          <a:p>
            <a:fld id="{01D25330-B917-42C7-B0EA-1B0DF261D6E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8288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228600" y="2286000"/>
            <a:ext cx="8686800" cy="4114800"/>
          </a:xfrm>
        </p:spPr>
        <p:txBody>
          <a:bodyPr anchor="ctr">
            <a:normAutofit/>
          </a:bodyPr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334C2C4-88A6-4A7C-99B5-99CEF4D03AB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340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228600" y="914400"/>
            <a:ext cx="4251960" cy="54864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63440" y="914400"/>
            <a:ext cx="4251960" cy="54864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25330-B917-42C7-B0EA-1B0DF261D6E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10A1FE3-9B36-457D-8A3E-22683B6D42B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63440" y="1965960"/>
            <a:ext cx="4251960" cy="397764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228600" y="1965960"/>
            <a:ext cx="4251960" cy="397764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371600"/>
            <a:ext cx="4251960" cy="548640"/>
          </a:xfrm>
        </p:spPr>
        <p:txBody>
          <a:bodyPr anchor="b">
            <a:noAutofit/>
          </a:bodyPr>
          <a:lstStyle>
            <a:lvl1pPr marL="0" indent="0">
              <a:buNone/>
              <a:defRPr sz="2800" b="0" i="0" baseline="0">
                <a:solidFill>
                  <a:srgbClr val="98700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71600"/>
            <a:ext cx="4251960" cy="548640"/>
          </a:xfrm>
        </p:spPr>
        <p:txBody>
          <a:bodyPr anchor="b">
            <a:noAutofit/>
          </a:bodyPr>
          <a:lstStyle>
            <a:lvl1pPr marL="0" indent="0">
              <a:buNone/>
              <a:defRPr sz="2800" b="0" i="0" baseline="0">
                <a:solidFill>
                  <a:srgbClr val="98700D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25330-B917-42C7-B0EA-1B0DF261D6EC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Footer Placeholder 1">
            <a:extLst>
              <a:ext uri="{FF2B5EF4-FFF2-40B4-BE49-F238E27FC236}">
                <a16:creationId xmlns:a16="http://schemas.microsoft.com/office/drawing/2014/main" id="{E334C2C4-88A6-4A7C-99B5-99CEF4D03AB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228600" y="6400800"/>
            <a:ext cx="2926080" cy="365125"/>
          </a:xfrm>
        </p:spPr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25330-B917-42C7-B0EA-1B0DF261D6EC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0852E56-D238-4D09-B8B0-E58A17192C94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25330-B917-42C7-B0EA-1B0DF261D6E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28600" y="228600"/>
            <a:ext cx="86868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1">
            <a:extLst>
              <a:ext uri="{FF2B5EF4-FFF2-40B4-BE49-F238E27FC236}">
                <a16:creationId xmlns:a16="http://schemas.microsoft.com/office/drawing/2014/main" id="{E334C2C4-88A6-4A7C-99B5-99CEF4D03AB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228600" y="6400800"/>
            <a:ext cx="2926080" cy="365125"/>
          </a:xfrm>
        </p:spPr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63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oot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25330-B917-42C7-B0EA-1B0DF261D6E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Footer Placeholder 1">
            <a:extLst>
              <a:ext uri="{FF2B5EF4-FFF2-40B4-BE49-F238E27FC236}">
                <a16:creationId xmlns:a16="http://schemas.microsoft.com/office/drawing/2014/main" id="{E334C2C4-88A6-4A7C-99B5-99CEF4D03AB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228600" y="6400800"/>
            <a:ext cx="2926080" cy="365125"/>
          </a:xfrm>
        </p:spPr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457200"/>
          </a:xfrm>
          <a:prstGeom prst="rect">
            <a:avLst/>
          </a:prstGeom>
        </p:spPr>
        <p:txBody>
          <a:bodyPr vert="horz" lIns="91440" tIns="0" rIns="9144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14400"/>
            <a:ext cx="86868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9640" y="6400800"/>
            <a:ext cx="365760" cy="36576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600" b="1" baseline="0">
                <a:solidFill>
                  <a:srgbClr val="98700D"/>
                </a:solidFill>
                <a:latin typeface="+mj-lt"/>
              </a:defRPr>
            </a:lvl1pPr>
          </a:lstStyle>
          <a:p>
            <a:fld id="{01D25330-B917-42C7-B0EA-1B0DF261D6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54BA0A-E873-4C3A-8257-BF01254C59BA}"/>
              </a:ext>
            </a:extLst>
          </p:cNvPr>
          <p:cNvSpPr/>
          <p:nvPr userDrawn="1"/>
        </p:nvSpPr>
        <p:spPr>
          <a:xfrm>
            <a:off x="0" y="0"/>
            <a:ext cx="9144000" cy="137160"/>
          </a:xfrm>
          <a:prstGeom prst="rect">
            <a:avLst/>
          </a:prstGeom>
          <a:solidFill>
            <a:srgbClr val="9870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0DEAAE6-7EEB-43E3-9931-E6DB99769D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8600" y="6400800"/>
            <a:ext cx="292608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lang="en-US" sz="1600" b="1" baseline="0">
                <a:solidFill>
                  <a:srgbClr val="98700D"/>
                </a:solidFill>
                <a:latin typeface="+mj-lt"/>
              </a:defRPr>
            </a:lvl1pPr>
          </a:lstStyle>
          <a:p>
            <a:r>
              <a:rPr lang="en-US"/>
              <a:t>ENGR 128 Studio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2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 cap="none" spc="10" baseline="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rgbClr val="98700D"/>
        </a:buClr>
        <a:buFont typeface="Arial" pitchFamily="34" charset="0"/>
        <a:buChar char="•"/>
        <a:defRPr sz="2400" b="0" i="0" kern="1200" spc="10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5715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rgbClr val="98700D"/>
        </a:buClr>
        <a:buFont typeface="Arial" pitchFamily="34" charset="0"/>
        <a:buChar char="•"/>
        <a:defRPr sz="2400" b="0" i="0" kern="1200" spc="10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8001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rgbClr val="98700D"/>
        </a:buClr>
        <a:buFont typeface="Arial" pitchFamily="34" charset="0"/>
        <a:buChar char="•"/>
        <a:defRPr sz="2400" b="0" i="0" kern="1200" spc="10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0287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rgbClr val="98700D"/>
        </a:buClr>
        <a:buFont typeface="Arial" pitchFamily="34" charset="0"/>
        <a:buChar char="•"/>
        <a:defRPr sz="2400" b="0" i="0" kern="1200" spc="10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2573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rgbClr val="98700D"/>
        </a:buClr>
        <a:buFont typeface="Arial" pitchFamily="34" charset="0"/>
        <a:buChar char="•"/>
        <a:defRPr sz="2400" b="0" i="0" kern="1200" spc="10" baseline="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75A6966-40A8-400A-B50D-FA656BD1B9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1780" y="2136060"/>
            <a:ext cx="3809524" cy="2107937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D1DA6769-026D-40E7-970E-B84658973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Firestone and Ford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0C4E0D-D8D4-4194-9573-C8030C46B6D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Starting in the early 1990s, the Ford Explorer running on Firestone tires began to have a large number of accidents (including fatalities) in the United States and internationally. What happened?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According to Ford...</a:t>
            </a:r>
            <a:br>
              <a:rPr lang="en-US" dirty="0"/>
            </a:br>
            <a:r>
              <a:rPr lang="en-US" dirty="0"/>
              <a:t>the tire design had</a:t>
            </a:r>
            <a:br>
              <a:rPr lang="en-US" dirty="0"/>
            </a:br>
            <a:r>
              <a:rPr lang="en-US" dirty="0"/>
              <a:t>high operating temperatures</a:t>
            </a:r>
            <a:br>
              <a:rPr lang="en-US" dirty="0"/>
            </a:br>
            <a:r>
              <a:rPr lang="en-US" dirty="0"/>
              <a:t>and weak construction.</a:t>
            </a:r>
          </a:p>
          <a:p>
            <a:pPr marL="0" indent="0">
              <a:buNone/>
            </a:pPr>
            <a:r>
              <a:rPr lang="en-US" dirty="0"/>
              <a:t>Independently the designs probably met all of their requirements.</a:t>
            </a:r>
            <a:br>
              <a:rPr lang="en-US" dirty="0"/>
            </a:br>
            <a:r>
              <a:rPr lang="en-US" dirty="0"/>
              <a:t>But how subsystems interact together is extremely important!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06EDFA7-3A1D-4733-A5A6-E758BE40FFA6}"/>
              </a:ext>
            </a:extLst>
          </p:cNvPr>
          <p:cNvSpPr txBox="1"/>
          <p:nvPr/>
        </p:nvSpPr>
        <p:spPr>
          <a:xfrm>
            <a:off x="4876800" y="3657600"/>
            <a:ext cx="403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/>
              <a:t>According to Firestone…</a:t>
            </a:r>
            <a:br>
              <a:rPr lang="en-US" sz="2400" dirty="0"/>
            </a:br>
            <a:r>
              <a:rPr lang="en-US" sz="2400" dirty="0"/>
              <a:t>the vehicle ran at too low of a tire pressure and was more prone to rollovers.</a:t>
            </a:r>
          </a:p>
        </p:txBody>
      </p:sp>
    </p:spTree>
    <p:extLst>
      <p:ext uri="{BB962C8B-B14F-4D97-AF65-F5344CB8AC3E}">
        <p14:creationId xmlns:p14="http://schemas.microsoft.com/office/powerpoint/2010/main" val="4125553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020B2-6AC5-401E-9AAA-E0D236916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2 Testing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10E6190-CAD0-483E-B608-1ED61C9F30F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We’ll also test the implementation of primes (P) and</a:t>
            </a:r>
            <a:br>
              <a:rPr lang="en-US" dirty="0"/>
            </a:br>
            <a:r>
              <a:rPr lang="en-US" dirty="0"/>
              <a:t>product of primes (Q) in PLC ladder logic using </a:t>
            </a:r>
            <a:r>
              <a:rPr lang="en-US" dirty="0" err="1"/>
              <a:t>i-TRiLOGI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BB02C4-82BE-4612-95D8-22A6AF1986D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75A8778-BD48-467E-AB20-2A63EDB0DA4F}"/>
              </a:ext>
            </a:extLst>
          </p:cNvPr>
          <p:cNvSpPr/>
          <p:nvPr/>
        </p:nvSpPr>
        <p:spPr>
          <a:xfrm flipH="1">
            <a:off x="8001000" y="228600"/>
            <a:ext cx="914400" cy="914400"/>
          </a:xfrm>
          <a:prstGeom prst="ellipse">
            <a:avLst/>
          </a:prstGeom>
          <a:solidFill>
            <a:srgbClr val="99B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Test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9F59685-AE5D-4F46-A228-76FCCF5610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360" y="2274094"/>
            <a:ext cx="8727281" cy="3440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013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9 Assignments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Next week we will have Exam 2 during Studio.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following week we will begin our final project!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Questions after Studio? Email your instructor or go to office hours.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914400"/>
            <a:ext cx="8686800" cy="1828800"/>
          </a:xfrm>
          <a:prstGeom prst="rect">
            <a:avLst/>
          </a:prstGeom>
          <a:solidFill>
            <a:srgbClr val="98700D"/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none" lIns="182880" tIns="91440" rIns="182880" bIns="91440" rtlCol="0">
            <a:noAutofit/>
          </a:bodyPr>
          <a:lstStyle/>
          <a:p>
            <a:r>
              <a:rPr lang="en-US" sz="2400" b="1" u="sng" dirty="0"/>
              <a:t>Exercise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Complete the Week 9 worksheet handed out earlier.</a:t>
            </a:r>
          </a:p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2400" dirty="0"/>
              <a:t>Follow the instructions test and analyze the overall circuit.</a:t>
            </a:r>
          </a:p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sz="2400" dirty="0"/>
              <a:t>Submit the completed worksheet </a:t>
            </a:r>
            <a:r>
              <a:rPr lang="en-US" sz="2400" b="1" dirty="0"/>
              <a:t>before leaving today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0537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Studio – Week 9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98700D"/>
                </a:solidFill>
              </a:rPr>
              <a:t>Today you will:</a:t>
            </a:r>
          </a:p>
          <a:p>
            <a:r>
              <a:rPr lang="en-US" dirty="0"/>
              <a:t>Package and deliver your circuit design from Logic.ly</a:t>
            </a:r>
          </a:p>
          <a:p>
            <a:r>
              <a:rPr lang="en-US" dirty="0"/>
              <a:t>Assist in integrating and testing the overall class design</a:t>
            </a:r>
          </a:p>
          <a:p>
            <a:r>
              <a:rPr lang="en-US" dirty="0"/>
              <a:t>Observe the circuit design for P and Q in PLC ladder logic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rgbClr val="98700D"/>
                </a:solidFill>
              </a:rPr>
              <a:t>Assignments:</a:t>
            </a:r>
          </a:p>
          <a:p>
            <a:r>
              <a:rPr lang="en-US" dirty="0"/>
              <a:t>Exercise worksheet for digital circuit integration and test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111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Integration – Logic.ly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35C42F-C09D-4524-8868-27DED3CA2E8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Use </a:t>
            </a:r>
            <a:r>
              <a:rPr lang="en-US" i="1" dirty="0"/>
              <a:t>Create Integrated Circuit…</a:t>
            </a:r>
            <a:r>
              <a:rPr lang="en-US" dirty="0"/>
              <a:t> button to package your design.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EA446DE-D9BA-40E5-83E1-71FADCA3D869}"/>
              </a:ext>
            </a:extLst>
          </p:cNvPr>
          <p:cNvSpPr/>
          <p:nvPr/>
        </p:nvSpPr>
        <p:spPr>
          <a:xfrm flipH="1">
            <a:off x="8001000" y="228600"/>
            <a:ext cx="914400" cy="914400"/>
          </a:xfrm>
          <a:prstGeom prst="ellipse">
            <a:avLst/>
          </a:prstGeom>
          <a:solidFill>
            <a:srgbClr val="D8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Create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C85880D-6547-45D8-9FD9-983F22F1F9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073" y="1403555"/>
            <a:ext cx="7784127" cy="48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03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Integration – Logic.ly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35C42F-C09D-4524-8868-27DED3CA2E8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657600" indent="0">
              <a:buNone/>
            </a:pPr>
            <a:r>
              <a:rPr lang="en-US" dirty="0"/>
              <a:t>To package your design:</a:t>
            </a:r>
          </a:p>
          <a:p>
            <a:pPr marL="4000500"/>
            <a:r>
              <a:rPr lang="en-US" dirty="0"/>
              <a:t>Use your group as the circuit name,</a:t>
            </a:r>
            <a:br>
              <a:rPr lang="en-US" dirty="0"/>
            </a:br>
            <a:r>
              <a:rPr lang="en-US" dirty="0"/>
              <a:t>e.g. “Group 1”</a:t>
            </a:r>
          </a:p>
          <a:p>
            <a:pPr marL="4000500"/>
            <a:r>
              <a:rPr lang="en-US" dirty="0"/>
              <a:t>For the symbol label, just use the number of your group, e.g. “1”</a:t>
            </a:r>
          </a:p>
          <a:p>
            <a:pPr marL="4000500"/>
            <a:r>
              <a:rPr lang="en-US" dirty="0"/>
              <a:t>Arrange the pins so all of the inputs are on the left and all of the outputs are on the right</a:t>
            </a:r>
          </a:p>
          <a:p>
            <a:pPr marL="4000500"/>
            <a:r>
              <a:rPr lang="en-US" dirty="0"/>
              <a:t>Also arrange the inputs and outputs in alphabetical order</a:t>
            </a:r>
          </a:p>
          <a:p>
            <a:pPr marL="4000500"/>
            <a:r>
              <a:rPr lang="en-US" dirty="0"/>
              <a:t>Click </a:t>
            </a:r>
            <a:r>
              <a:rPr lang="en-US" i="1" dirty="0"/>
              <a:t>Create IC</a:t>
            </a:r>
            <a:r>
              <a:rPr lang="en-US" dirty="0"/>
              <a:t> to add the part to your library (under “Custom”)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EA446DE-D9BA-40E5-83E1-71FADCA3D869}"/>
              </a:ext>
            </a:extLst>
          </p:cNvPr>
          <p:cNvSpPr/>
          <p:nvPr/>
        </p:nvSpPr>
        <p:spPr>
          <a:xfrm flipH="1">
            <a:off x="8001000" y="228600"/>
            <a:ext cx="914400" cy="914400"/>
          </a:xfrm>
          <a:prstGeom prst="ellipse">
            <a:avLst/>
          </a:prstGeom>
          <a:solidFill>
            <a:srgbClr val="D8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Create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19E76A-3E78-4C97-8D1B-BB23EAD8EB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852" y="995362"/>
            <a:ext cx="3200400" cy="486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585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Integration – Logic.ly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35C42F-C09D-4524-8868-27DED3CA2E8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200400" indent="0">
              <a:buNone/>
            </a:pPr>
            <a:r>
              <a:rPr lang="en-US" dirty="0"/>
              <a:t>Your IC should appear at the</a:t>
            </a:r>
            <a:br>
              <a:rPr lang="en-US" dirty="0"/>
            </a:br>
            <a:r>
              <a:rPr lang="en-US" dirty="0"/>
              <a:t>bottom of the menu on the left.</a:t>
            </a:r>
          </a:p>
          <a:p>
            <a:pPr marL="3200400" indent="0">
              <a:buNone/>
            </a:pPr>
            <a:r>
              <a:rPr lang="en-US" dirty="0"/>
              <a:t>Scroll and find it to ensure it’s there.</a:t>
            </a:r>
          </a:p>
          <a:p>
            <a:pPr marL="3200400" indent="0">
              <a:buNone/>
            </a:pPr>
            <a:endParaRPr lang="en-US" dirty="0"/>
          </a:p>
          <a:p>
            <a:pPr marL="457200" indent="-457200">
              <a:buNone/>
            </a:pPr>
            <a:r>
              <a:rPr lang="en-US" dirty="0"/>
              <a:t>To export the library of custom ICs, </a:t>
            </a:r>
            <a:br>
              <a:rPr lang="en-US" dirty="0"/>
            </a:br>
            <a:r>
              <a:rPr lang="en-US" dirty="0"/>
              <a:t>use the menu to select </a:t>
            </a:r>
            <a:r>
              <a:rPr lang="en-US" i="1" dirty="0"/>
              <a:t>File</a:t>
            </a:r>
            <a:r>
              <a:rPr lang="en-US" dirty="0"/>
              <a:t> &gt; </a:t>
            </a:r>
            <a:r>
              <a:rPr lang="en-US" i="1" dirty="0"/>
              <a:t>Export Integrated Circuit Library…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Give the file a name including your group number and send the file to your instructor.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EA446DE-D9BA-40E5-83E1-71FADCA3D869}"/>
              </a:ext>
            </a:extLst>
          </p:cNvPr>
          <p:cNvSpPr/>
          <p:nvPr/>
        </p:nvSpPr>
        <p:spPr>
          <a:xfrm flipH="1">
            <a:off x="8001000" y="228600"/>
            <a:ext cx="914400" cy="914400"/>
          </a:xfrm>
          <a:prstGeom prst="ellipse">
            <a:avLst/>
          </a:prstGeom>
          <a:solidFill>
            <a:srgbClr val="D8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Create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A588848-A996-4D3A-A509-8A224F9812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768" y="914400"/>
            <a:ext cx="2571750" cy="1414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156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Integration – Logic.ly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35C42F-C09D-4524-8868-27DED3CA2E8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a group has individual Logic.ly files for each output, it’s OK.</a:t>
            </a:r>
            <a:br>
              <a:rPr lang="en-US" dirty="0"/>
            </a:br>
            <a:r>
              <a:rPr lang="en-US" dirty="0"/>
              <a:t>You can help them package and build a single IC.</a:t>
            </a:r>
          </a:p>
          <a:p>
            <a:pPr marL="4572000" indent="0">
              <a:buNone/>
            </a:pPr>
            <a:r>
              <a:rPr lang="en-US" dirty="0"/>
              <a:t>Start by having the group create and export an integrated circuit for each file they have.</a:t>
            </a:r>
          </a:p>
          <a:p>
            <a:pPr marL="4572000" indent="0">
              <a:buNone/>
            </a:pPr>
            <a:r>
              <a:rPr lang="en-US" dirty="0"/>
              <a:t>Then start a new circuit file and import all of the libraries.</a:t>
            </a:r>
          </a:p>
          <a:p>
            <a:pPr marL="4572000" indent="0">
              <a:buNone/>
            </a:pPr>
            <a:r>
              <a:rPr lang="en-US" dirty="0"/>
              <a:t>Have them wire up the new circuit as shown on the left and they can export </a:t>
            </a:r>
            <a:r>
              <a:rPr lang="en-US" i="1" u="sng" dirty="0"/>
              <a:t>that</a:t>
            </a:r>
            <a:r>
              <a:rPr lang="en-US" dirty="0"/>
              <a:t> library to send to you.</a:t>
            </a:r>
            <a:endParaRPr lang="en-US" i="1" u="sng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EA446DE-D9BA-40E5-83E1-71FADCA3D869}"/>
              </a:ext>
            </a:extLst>
          </p:cNvPr>
          <p:cNvSpPr/>
          <p:nvPr/>
        </p:nvSpPr>
        <p:spPr>
          <a:xfrm flipH="1">
            <a:off x="8001000" y="228600"/>
            <a:ext cx="914400" cy="914400"/>
          </a:xfrm>
          <a:prstGeom prst="ellipse">
            <a:avLst/>
          </a:prstGeom>
          <a:solidFill>
            <a:srgbClr val="D8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Create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F27F7C1-0661-4114-8628-23E742A887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181" y="1828800"/>
            <a:ext cx="4457700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569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020B2-6AC5-401E-9AAA-E0D236916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the Overall Model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10E6190-CAD0-483E-B608-1ED61C9F30F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Import and replace the G#M blocks with the student ICs.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BB02C4-82BE-4612-95D8-22A6AF1986D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75A8778-BD48-467E-AB20-2A63EDB0DA4F}"/>
              </a:ext>
            </a:extLst>
          </p:cNvPr>
          <p:cNvSpPr/>
          <p:nvPr/>
        </p:nvSpPr>
        <p:spPr>
          <a:xfrm flipH="1">
            <a:off x="8001000" y="228600"/>
            <a:ext cx="914400" cy="914400"/>
          </a:xfrm>
          <a:prstGeom prst="ellipse">
            <a:avLst/>
          </a:prstGeom>
          <a:solidFill>
            <a:srgbClr val="99B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Test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E00225-352D-438E-B5AA-1C371EB1E2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" y="1548888"/>
            <a:ext cx="8072438" cy="465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941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020B2-6AC5-401E-9AAA-E0D236916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2 Testing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10E6190-CAD0-483E-B608-1ED61C9F30F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Follow along with the worksheet to test the overall design.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BB02C4-82BE-4612-95D8-22A6AF1986D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75A8778-BD48-467E-AB20-2A63EDB0DA4F}"/>
              </a:ext>
            </a:extLst>
          </p:cNvPr>
          <p:cNvSpPr/>
          <p:nvPr/>
        </p:nvSpPr>
        <p:spPr>
          <a:xfrm flipH="1">
            <a:off x="8001000" y="228600"/>
            <a:ext cx="914400" cy="914400"/>
          </a:xfrm>
          <a:prstGeom prst="ellipse">
            <a:avLst/>
          </a:prstGeom>
          <a:solidFill>
            <a:srgbClr val="99B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Test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E00225-352D-438E-B5AA-1C371EB1E2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" y="1548888"/>
            <a:ext cx="8072438" cy="4657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749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020B2-6AC5-401E-9AAA-E0D236916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the Overall Model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10E6190-CAD0-483E-B608-1ED61C9F30F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Update the </a:t>
            </a:r>
            <a:r>
              <a:rPr lang="en-US" dirty="0" err="1"/>
              <a:t>iTRiLOGI</a:t>
            </a:r>
            <a:r>
              <a:rPr lang="en-US" dirty="0"/>
              <a:t> file with the ladder logic in the</a:t>
            </a:r>
            <a:br>
              <a:rPr lang="en-US" dirty="0"/>
            </a:br>
            <a:r>
              <a:rPr lang="en-US" dirty="0"/>
              <a:t>exercise worksheet from Week 7 that the students submitted.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BB02C4-82BE-4612-95D8-22A6AF1986D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ENGR 128 Studio</a:t>
            </a:r>
            <a:endParaRPr lang="en-US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75A8778-BD48-467E-AB20-2A63EDB0DA4F}"/>
              </a:ext>
            </a:extLst>
          </p:cNvPr>
          <p:cNvSpPr/>
          <p:nvPr/>
        </p:nvSpPr>
        <p:spPr>
          <a:xfrm flipH="1">
            <a:off x="8001000" y="228600"/>
            <a:ext cx="914400" cy="914400"/>
          </a:xfrm>
          <a:prstGeom prst="ellipse">
            <a:avLst/>
          </a:prstGeom>
          <a:solidFill>
            <a:srgbClr val="99B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Test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3A40494-7546-4961-954F-F856EA6268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" y="1771650"/>
            <a:ext cx="6934200" cy="46291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CFF5FBF-FCDF-4A64-998B-89F65E9F838D}"/>
              </a:ext>
            </a:extLst>
          </p:cNvPr>
          <p:cNvSpPr txBox="1"/>
          <p:nvPr/>
        </p:nvSpPr>
        <p:spPr>
          <a:xfrm>
            <a:off x="4572000" y="3075057"/>
            <a:ext cx="3162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The master file shows good</a:t>
            </a:r>
            <a:br>
              <a:rPr lang="en-US" sz="2000" b="1" dirty="0">
                <a:solidFill>
                  <a:schemeClr val="accent1"/>
                </a:solidFill>
              </a:rPr>
            </a:br>
            <a:r>
              <a:rPr lang="en-US" sz="2000" b="1" dirty="0">
                <a:solidFill>
                  <a:schemeClr val="accent1"/>
                </a:solidFill>
              </a:rPr>
              <a:t>ladder logic that works.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67E29D-6949-4287-93DC-A8B4A0DDC47B}"/>
              </a:ext>
            </a:extLst>
          </p:cNvPr>
          <p:cNvSpPr txBox="1"/>
          <p:nvPr/>
        </p:nvSpPr>
        <p:spPr>
          <a:xfrm>
            <a:off x="4572000" y="4572000"/>
            <a:ext cx="31623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1"/>
                </a:solidFill>
              </a:rPr>
              <a:t>Update the file with the ladder logic the students submitted.</a:t>
            </a:r>
          </a:p>
          <a:p>
            <a:endParaRPr lang="en-US" sz="2000" b="1" dirty="0">
              <a:solidFill>
                <a:schemeClr val="accent1"/>
              </a:solidFill>
            </a:endParaRPr>
          </a:p>
          <a:p>
            <a:r>
              <a:rPr lang="en-US" sz="2000" b="1" dirty="0">
                <a:solidFill>
                  <a:schemeClr val="accent1"/>
                </a:solidFill>
              </a:rPr>
              <a:t>Do this before Studio!</a:t>
            </a:r>
          </a:p>
        </p:txBody>
      </p:sp>
    </p:spTree>
    <p:extLst>
      <p:ext uri="{BB962C8B-B14F-4D97-AF65-F5344CB8AC3E}">
        <p14:creationId xmlns:p14="http://schemas.microsoft.com/office/powerpoint/2010/main" val="2287913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CESE 2017">
  <a:themeElements>
    <a:clrScheme name="IPFW SE Presentation">
      <a:dk1>
        <a:sysClr val="windowText" lastClr="000000"/>
      </a:dk1>
      <a:lt1>
        <a:sysClr val="window" lastClr="FFFFFF"/>
      </a:lt1>
      <a:dk2>
        <a:srgbClr val="004C81"/>
      </a:dk2>
      <a:lt2>
        <a:srgbClr val="EEECE1"/>
      </a:lt2>
      <a:accent1>
        <a:srgbClr val="0000CC"/>
      </a:accent1>
      <a:accent2>
        <a:srgbClr val="CC0000"/>
      </a:accent2>
      <a:accent3>
        <a:srgbClr val="00CC00"/>
      </a:accent3>
      <a:accent4>
        <a:srgbClr val="CC00CC"/>
      </a:accent4>
      <a:accent5>
        <a:srgbClr val="00CCCC"/>
      </a:accent5>
      <a:accent6>
        <a:srgbClr val="CCCC00"/>
      </a:accent6>
      <a:hlink>
        <a:srgbClr val="004C81"/>
      </a:hlink>
      <a:folHlink>
        <a:srgbClr val="004C81"/>
      </a:folHlink>
    </a:clrScheme>
    <a:fontScheme name="CESE 2015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CESE 2017</Template>
  <TotalTime>22054</TotalTime>
  <Words>609</Words>
  <Application>Microsoft Office PowerPoint</Application>
  <PresentationFormat>On-screen Show (4:3)</PresentationFormat>
  <Paragraphs>94</Paragraphs>
  <Slides>11</Slides>
  <Notes>2</Notes>
  <HiddenSlides>3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CESE 2017</vt:lpstr>
      <vt:lpstr>Firestone and Ford</vt:lpstr>
      <vt:lpstr>Design Studio – Week 9</vt:lpstr>
      <vt:lpstr>Integration – Logic.ly</vt:lpstr>
      <vt:lpstr>Integration – Logic.ly</vt:lpstr>
      <vt:lpstr>Integration – Logic.ly</vt:lpstr>
      <vt:lpstr>Integration – Logic.ly</vt:lpstr>
      <vt:lpstr>Building the Overall Model</vt:lpstr>
      <vt:lpstr>Project 2 Testing</vt:lpstr>
      <vt:lpstr>Building the Overall Model</vt:lpstr>
      <vt:lpstr>Project 2 Testing</vt:lpstr>
      <vt:lpstr>Week 9 Assignments</vt:lpstr>
    </vt:vector>
  </TitlesOfParts>
  <Company>Indiana University-Purdue University Fort Wayne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ENGR 128 Studio Week 9</dc:title>
  <dc:creator>Jason Barnes</dc:creator>
  <cp:lastModifiedBy>Promothes Saha</cp:lastModifiedBy>
  <cp:revision>278</cp:revision>
  <cp:lastPrinted>2020-02-25T19:02:00Z</cp:lastPrinted>
  <dcterms:created xsi:type="dcterms:W3CDTF">2017-05-01T12:58:15Z</dcterms:created>
  <dcterms:modified xsi:type="dcterms:W3CDTF">2020-02-25T19:02:01Z</dcterms:modified>
</cp:coreProperties>
</file>