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44" r:id="rId2"/>
    <p:sldId id="300" r:id="rId3"/>
    <p:sldId id="303" r:id="rId4"/>
    <p:sldId id="345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B8FF"/>
    <a:srgbClr val="FF9999"/>
    <a:srgbClr val="98700D"/>
    <a:srgbClr val="999999"/>
    <a:srgbClr val="A999FF"/>
    <a:srgbClr val="D8FF99"/>
    <a:srgbClr val="FFF799"/>
    <a:srgbClr val="FFC899"/>
    <a:srgbClr val="99FFE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1" autoAdjust="0"/>
    <p:restoredTop sz="84122" autoAdjust="0"/>
  </p:normalViewPr>
  <p:slideViewPr>
    <p:cSldViewPr>
      <p:cViewPr varScale="1">
        <p:scale>
          <a:sx n="97" d="100"/>
          <a:sy n="97" d="100"/>
        </p:scale>
        <p:origin x="192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EE72EE-075A-4BEE-AD52-3A39AF41817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B0EA1B-25DE-4CC7-A44E-5BF73880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7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F2987A-0BEE-48B2-8082-6A6E652B8C4E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C29AF6-400D-4866-9DDE-E5F37745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3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68" y="775573"/>
            <a:ext cx="2171700" cy="1092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2202"/>
            <a:ext cx="868680" cy="4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828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686800" cy="4114800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425196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914400"/>
            <a:ext cx="425196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A1FE3-9B36-457D-8A3E-22683B6D42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52E56-D238-4D09-B8B0-E58A17192C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9640" y="6400800"/>
            <a:ext cx="365760" cy="36576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fld id="{01D25330-B917-42C7-B0EA-1B0DF261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BA0A-E873-4C3A-8257-BF01254C59BA}"/>
              </a:ext>
            </a:extLst>
          </p:cNvPr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rgbClr val="98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DEAAE6-7EEB-43E3-9931-E6DB9976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92608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r>
              <a:rPr lang="en-US"/>
              <a:t>ENGR 128 Studio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1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A6769-026D-40E7-970E-B8465897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Rose, Thorn, Bud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FB1AD-0FF5-4710-A249-DE5675E503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presentations have you given in your life so far?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times have you received feedback about how you can improve your presentation and your presenting skills?</a:t>
            </a:r>
          </a:p>
          <a:p>
            <a:pPr marL="0" indent="0">
              <a:buNone/>
            </a:pPr>
            <a:r>
              <a:rPr lang="en-US" dirty="0"/>
              <a:t>At the end of Studio today, I will give you immediate feedback on your presentation using a method called </a:t>
            </a:r>
            <a:r>
              <a:rPr lang="en-US" b="1" dirty="0">
                <a:solidFill>
                  <a:srgbClr val="FF9999"/>
                </a:solidFill>
              </a:rPr>
              <a:t>Rose</a:t>
            </a:r>
            <a:r>
              <a:rPr lang="en-US" b="1" dirty="0"/>
              <a:t>, </a:t>
            </a:r>
            <a:r>
              <a:rPr lang="en-US" b="1" dirty="0">
                <a:solidFill>
                  <a:srgbClr val="99B8FF"/>
                </a:solidFill>
              </a:rPr>
              <a:t>Thorn</a:t>
            </a:r>
            <a:r>
              <a:rPr lang="en-US" b="1" dirty="0"/>
              <a:t>, </a:t>
            </a:r>
            <a:r>
              <a:rPr lang="en-US" b="1" dirty="0">
                <a:solidFill>
                  <a:srgbClr val="92D050"/>
                </a:solidFill>
              </a:rPr>
              <a:t>Bud.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14A5F-5348-4B1C-93D9-5218A819824F}"/>
              </a:ext>
            </a:extLst>
          </p:cNvPr>
          <p:cNvSpPr/>
          <p:nvPr/>
        </p:nvSpPr>
        <p:spPr>
          <a:xfrm>
            <a:off x="960120" y="5257800"/>
            <a:ext cx="914400" cy="914400"/>
          </a:xfrm>
          <a:prstGeom prst="rect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F81627-7DE4-4385-ABED-A203E0EE8816}"/>
              </a:ext>
            </a:extLst>
          </p:cNvPr>
          <p:cNvSpPr/>
          <p:nvPr/>
        </p:nvSpPr>
        <p:spPr>
          <a:xfrm>
            <a:off x="1959033" y="5372100"/>
            <a:ext cx="914400" cy="914400"/>
          </a:xfrm>
          <a:prstGeom prst="rect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96E3C-2202-40AA-A896-63B3C2FA5621}"/>
              </a:ext>
            </a:extLst>
          </p:cNvPr>
          <p:cNvSpPr/>
          <p:nvPr/>
        </p:nvSpPr>
        <p:spPr>
          <a:xfrm>
            <a:off x="2978728" y="5211763"/>
            <a:ext cx="914400" cy="914400"/>
          </a:xfrm>
          <a:prstGeom prst="rect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8B746-BA8F-4ACD-8DE7-DAA3B7BDF161}"/>
              </a:ext>
            </a:extLst>
          </p:cNvPr>
          <p:cNvSpPr/>
          <p:nvPr/>
        </p:nvSpPr>
        <p:spPr>
          <a:xfrm>
            <a:off x="4709161" y="5297344"/>
            <a:ext cx="914400" cy="914400"/>
          </a:xfrm>
          <a:prstGeom prst="rect">
            <a:avLst/>
          </a:prstGeom>
          <a:solidFill>
            <a:srgbClr val="99B8FF"/>
          </a:solidFill>
          <a:ln>
            <a:solidFill>
              <a:srgbClr val="99B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DA08DA-D42B-4202-B18E-7DC18DCF38D6}"/>
              </a:ext>
            </a:extLst>
          </p:cNvPr>
          <p:cNvSpPr/>
          <p:nvPr/>
        </p:nvSpPr>
        <p:spPr>
          <a:xfrm>
            <a:off x="6643256" y="5297344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B56414-397D-4FDF-B325-549C3A3C22E5}"/>
              </a:ext>
            </a:extLst>
          </p:cNvPr>
          <p:cNvSpPr/>
          <p:nvPr/>
        </p:nvSpPr>
        <p:spPr>
          <a:xfrm>
            <a:off x="7662951" y="5211763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2EAAE0E-80B9-478A-BEA0-8B588DC0B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68" y="1443913"/>
            <a:ext cx="1716483" cy="147814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D386E35-4ADC-4C94-B064-307B69F482A7}"/>
              </a:ext>
            </a:extLst>
          </p:cNvPr>
          <p:cNvGrpSpPr/>
          <p:nvPr/>
        </p:nvGrpSpPr>
        <p:grpSpPr>
          <a:xfrm>
            <a:off x="1839437" y="2033228"/>
            <a:ext cx="3265963" cy="1090972"/>
            <a:chOff x="1163206" y="1766351"/>
            <a:chExt cx="3265963" cy="109097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A219981-D65D-4C97-B75A-3BA757D8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1874" y="1766351"/>
              <a:ext cx="760179" cy="109097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B696CFD-13DA-4BA2-A674-2AA77D904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59033" y="1790553"/>
              <a:ext cx="861536" cy="99456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CAE4EFB-EA72-4436-8E6F-03B333AA5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2701" y="1790553"/>
              <a:ext cx="856468" cy="10656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4495369-98AE-4CD6-A8A8-08606BB88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63206" y="1818263"/>
              <a:ext cx="861536" cy="1014858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9C53133-D0F0-46AC-8392-8170904E6D08}"/>
              </a:ext>
            </a:extLst>
          </p:cNvPr>
          <p:cNvGrpSpPr/>
          <p:nvPr/>
        </p:nvGrpSpPr>
        <p:grpSpPr>
          <a:xfrm>
            <a:off x="5105400" y="1443913"/>
            <a:ext cx="1537856" cy="739070"/>
            <a:chOff x="5105400" y="1443913"/>
            <a:chExt cx="1537856" cy="739070"/>
          </a:xfrm>
        </p:grpSpPr>
        <p:sp>
          <p:nvSpPr>
            <p:cNvPr id="21" name="Speech Bubble: Oval 20">
              <a:extLst>
                <a:ext uri="{FF2B5EF4-FFF2-40B4-BE49-F238E27FC236}">
                  <a16:creationId xmlns:a16="http://schemas.microsoft.com/office/drawing/2014/main" id="{14E5D29C-E9C7-44F8-8244-B4395E3CE216}"/>
                </a:ext>
              </a:extLst>
            </p:cNvPr>
            <p:cNvSpPr/>
            <p:nvPr/>
          </p:nvSpPr>
          <p:spPr>
            <a:xfrm>
              <a:off x="5105400" y="1443913"/>
              <a:ext cx="1537856" cy="739070"/>
            </a:xfrm>
            <a:prstGeom prst="wedgeEllipseCallout">
              <a:avLst>
                <a:gd name="adj1" fmla="val -48761"/>
                <a:gd name="adj2" fmla="val 6812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CC39031-9425-49B7-8574-E2D6C8985E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78618" y="1528780"/>
              <a:ext cx="591419" cy="569335"/>
            </a:xfrm>
            <a:prstGeom prst="rect">
              <a:avLst/>
            </a:prstGeom>
          </p:spPr>
        </p:pic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447FD41-70ED-47C9-A858-C5FB702EA9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3735" y="2110670"/>
            <a:ext cx="1139761" cy="138528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2C035300-5CA7-4495-9B33-D007B2981311}"/>
              </a:ext>
            </a:extLst>
          </p:cNvPr>
          <p:cNvGrpSpPr/>
          <p:nvPr/>
        </p:nvGrpSpPr>
        <p:grpSpPr>
          <a:xfrm>
            <a:off x="5978753" y="1663693"/>
            <a:ext cx="1537856" cy="739070"/>
            <a:chOff x="5978753" y="1663693"/>
            <a:chExt cx="1537856" cy="739070"/>
          </a:xfrm>
        </p:grpSpPr>
        <p:sp>
          <p:nvSpPr>
            <p:cNvPr id="24" name="Speech Bubble: Oval 23">
              <a:extLst>
                <a:ext uri="{FF2B5EF4-FFF2-40B4-BE49-F238E27FC236}">
                  <a16:creationId xmlns:a16="http://schemas.microsoft.com/office/drawing/2014/main" id="{7B5964BC-548A-4691-8986-EB920DAC1F8C}"/>
                </a:ext>
              </a:extLst>
            </p:cNvPr>
            <p:cNvSpPr/>
            <p:nvPr/>
          </p:nvSpPr>
          <p:spPr>
            <a:xfrm>
              <a:off x="5978753" y="1663693"/>
              <a:ext cx="1537856" cy="739070"/>
            </a:xfrm>
            <a:prstGeom prst="wedgeEllipseCallout">
              <a:avLst>
                <a:gd name="adj1" fmla="val 49437"/>
                <a:gd name="adj2" fmla="val 6062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C4EC4770-8DFF-47F5-847F-71AB21256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462231" y="1787202"/>
              <a:ext cx="609600" cy="4733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555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Rose, Thorn, Bud – Instructions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Along with the grading rubric, you can also choose to give immediate feedback to the presenting teams on their presentations.</a:t>
            </a:r>
          </a:p>
          <a:p>
            <a:pPr marL="0" indent="0">
              <a:buNone/>
            </a:pPr>
            <a:r>
              <a:rPr lang="en-US" dirty="0"/>
              <a:t>One common way to do this is called </a:t>
            </a:r>
            <a:r>
              <a:rPr lang="en-US" b="1" dirty="0">
                <a:solidFill>
                  <a:srgbClr val="FF9999"/>
                </a:solidFill>
              </a:rPr>
              <a:t>Rose</a:t>
            </a:r>
            <a:r>
              <a:rPr lang="en-US" b="1" dirty="0"/>
              <a:t>, </a:t>
            </a:r>
            <a:r>
              <a:rPr lang="en-US" b="1" dirty="0">
                <a:solidFill>
                  <a:srgbClr val="99B8FF"/>
                </a:solidFill>
              </a:rPr>
              <a:t>Thorn</a:t>
            </a:r>
            <a:r>
              <a:rPr lang="en-US" b="1" dirty="0"/>
              <a:t>, </a:t>
            </a:r>
            <a:r>
              <a:rPr lang="en-US" b="1" dirty="0">
                <a:solidFill>
                  <a:srgbClr val="92D050"/>
                </a:solidFill>
              </a:rPr>
              <a:t>Bud</a:t>
            </a:r>
            <a:r>
              <a:rPr lang="en-US" dirty="0"/>
              <a:t>:</a:t>
            </a:r>
          </a:p>
          <a:p>
            <a:r>
              <a:rPr lang="en-US" dirty="0"/>
              <a:t>Use Post-It notes to record feedback throughout the presentations</a:t>
            </a:r>
          </a:p>
          <a:p>
            <a:r>
              <a:rPr lang="en-US" dirty="0"/>
              <a:t>On the </a:t>
            </a:r>
            <a:r>
              <a:rPr lang="en-US" dirty="0">
                <a:solidFill>
                  <a:srgbClr val="FF9999"/>
                </a:solidFill>
              </a:rPr>
              <a:t>red Post-Its</a:t>
            </a:r>
            <a:r>
              <a:rPr lang="en-US" dirty="0"/>
              <a:t>, record positive feedback and things you liked</a:t>
            </a:r>
          </a:p>
          <a:p>
            <a:r>
              <a:rPr lang="en-US" dirty="0"/>
              <a:t>On the </a:t>
            </a:r>
            <a:r>
              <a:rPr lang="en-US" dirty="0">
                <a:solidFill>
                  <a:srgbClr val="99B8FF"/>
                </a:solidFill>
              </a:rPr>
              <a:t>blue Post-Its</a:t>
            </a:r>
            <a:r>
              <a:rPr lang="en-US" dirty="0"/>
              <a:t>, record things that could have been better</a:t>
            </a:r>
          </a:p>
          <a:p>
            <a:r>
              <a:rPr lang="en-US" dirty="0"/>
              <a:t>On the </a:t>
            </a:r>
            <a:r>
              <a:rPr lang="en-US" dirty="0">
                <a:solidFill>
                  <a:srgbClr val="92D050"/>
                </a:solidFill>
              </a:rPr>
              <a:t>green Post-Its</a:t>
            </a:r>
            <a:r>
              <a:rPr lang="en-US" dirty="0"/>
              <a:t>, record ways to improve the presentation</a:t>
            </a:r>
          </a:p>
          <a:p>
            <a:r>
              <a:rPr lang="en-US" dirty="0"/>
              <a:t>Focus on feedback that would benefit the whole class</a:t>
            </a:r>
          </a:p>
          <a:p>
            <a:r>
              <a:rPr lang="en-US" dirty="0"/>
              <a:t>After all of the presentations, share your feedback with everyone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3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– Week 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Today you will:</a:t>
            </a:r>
          </a:p>
          <a:p>
            <a:r>
              <a:rPr lang="en-US" dirty="0"/>
              <a:t>Review your project by giving an in-class presentation</a:t>
            </a:r>
          </a:p>
          <a:p>
            <a:r>
              <a:rPr lang="en-US" dirty="0"/>
              <a:t>Receive feedback on your 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Assignments:</a:t>
            </a:r>
          </a:p>
          <a:p>
            <a:r>
              <a:rPr lang="en-US" dirty="0"/>
              <a:t>Project 2 technical report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1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8 Assignments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 we will be combining all of your designs to test the overall design (i.e. integration).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 sure to bring the best version of your circuit in Logic.ly, including any updates from the review of your presentation today.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after Studio? Email your instructor or go to office hours.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914400"/>
            <a:ext cx="8686800" cy="1600200"/>
          </a:xfrm>
          <a:prstGeom prst="rect">
            <a:avLst/>
          </a:prstGeom>
          <a:solidFill>
            <a:srgbClr val="98700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182880" tIns="91440" rIns="182880" bIns="91440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u="sng" dirty="0"/>
              <a:t>Project 2 Report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Draft a technical report by following the rubric posted online.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Submit the completed report </a:t>
            </a:r>
            <a:r>
              <a:rPr lang="en-US" sz="2400" b="1" dirty="0"/>
              <a:t>at the start next Studio.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618771"/>
      </p:ext>
    </p:extLst>
  </p:cSld>
  <p:clrMapOvr>
    <a:masterClrMapping/>
  </p:clrMapOvr>
</p:sld>
</file>

<file path=ppt/theme/theme1.xml><?xml version="1.0" encoding="utf-8"?>
<a:theme xmlns:a="http://schemas.openxmlformats.org/drawingml/2006/main" name="CESE 2017">
  <a:themeElements>
    <a:clrScheme name="IPFW SE Presentation">
      <a:dk1>
        <a:sysClr val="windowText" lastClr="000000"/>
      </a:dk1>
      <a:lt1>
        <a:sysClr val="window" lastClr="FFFFFF"/>
      </a:lt1>
      <a:dk2>
        <a:srgbClr val="004C81"/>
      </a:dk2>
      <a:lt2>
        <a:srgbClr val="EEECE1"/>
      </a:lt2>
      <a:accent1>
        <a:srgbClr val="0000CC"/>
      </a:accent1>
      <a:accent2>
        <a:srgbClr val="CC0000"/>
      </a:accent2>
      <a:accent3>
        <a:srgbClr val="00CC00"/>
      </a:accent3>
      <a:accent4>
        <a:srgbClr val="CC00CC"/>
      </a:accent4>
      <a:accent5>
        <a:srgbClr val="00CCCC"/>
      </a:accent5>
      <a:accent6>
        <a:srgbClr val="CCCC00"/>
      </a:accent6>
      <a:hlink>
        <a:srgbClr val="004C81"/>
      </a:hlink>
      <a:folHlink>
        <a:srgbClr val="004C81"/>
      </a:folHlink>
    </a:clrScheme>
    <a:fontScheme name="CESE 201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CESE 2017</Template>
  <TotalTime>21935</TotalTime>
  <Words>295</Words>
  <Application>Microsoft Office PowerPoint</Application>
  <PresentationFormat>On-screen Show (4:3)</PresentationFormat>
  <Paragraphs>43</Paragraphs>
  <Slides>4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CESE 2017</vt:lpstr>
      <vt:lpstr>Rose, Thorn, Bud</vt:lpstr>
      <vt:lpstr>Rose, Thorn, Bud – Instructions</vt:lpstr>
      <vt:lpstr>Design Studio – Week 8</vt:lpstr>
      <vt:lpstr>Week 8 Assignments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128 Studio Week 8</dc:title>
  <dc:creator>Jason Barnes</dc:creator>
  <cp:lastModifiedBy>Promothes Saha</cp:lastModifiedBy>
  <cp:revision>275</cp:revision>
  <cp:lastPrinted>2020-02-25T19:00:43Z</cp:lastPrinted>
  <dcterms:created xsi:type="dcterms:W3CDTF">2017-05-01T12:58:15Z</dcterms:created>
  <dcterms:modified xsi:type="dcterms:W3CDTF">2020-02-25T19:00:45Z</dcterms:modified>
</cp:coreProperties>
</file>