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44" r:id="rId2"/>
    <p:sldId id="303" r:id="rId3"/>
    <p:sldId id="365" r:id="rId4"/>
    <p:sldId id="374" r:id="rId5"/>
    <p:sldId id="373" r:id="rId6"/>
    <p:sldId id="369" r:id="rId7"/>
    <p:sldId id="362" r:id="rId8"/>
    <p:sldId id="363" r:id="rId9"/>
    <p:sldId id="370" r:id="rId10"/>
    <p:sldId id="372" r:id="rId11"/>
    <p:sldId id="339" r:id="rId12"/>
    <p:sldId id="367" r:id="rId13"/>
    <p:sldId id="366" r:id="rId14"/>
    <p:sldId id="350" r:id="rId15"/>
    <p:sldId id="368" r:id="rId16"/>
    <p:sldId id="375" r:id="rId17"/>
    <p:sldId id="376" r:id="rId18"/>
    <p:sldId id="332" r:id="rId19"/>
    <p:sldId id="377" r:id="rId20"/>
    <p:sldId id="300" r:id="rId2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700D"/>
    <a:srgbClr val="999999"/>
    <a:srgbClr val="A999FF"/>
    <a:srgbClr val="99B8FF"/>
    <a:srgbClr val="D8FF99"/>
    <a:srgbClr val="FFF799"/>
    <a:srgbClr val="FFC899"/>
    <a:srgbClr val="99FFE7"/>
    <a:srgbClr val="FF99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1" autoAdjust="0"/>
    <p:restoredTop sz="84122" autoAdjust="0"/>
  </p:normalViewPr>
  <p:slideViewPr>
    <p:cSldViewPr>
      <p:cViewPr varScale="1">
        <p:scale>
          <a:sx n="97" d="100"/>
          <a:sy n="97" d="100"/>
        </p:scale>
        <p:origin x="19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25EFAD1-F8E4-481D-87C0-D19D7B7F312E}" type="datetimeFigureOut">
              <a:rPr lang="en-US" smtClean="0"/>
              <a:t>2/25/2020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B78984D4-DB34-4614-97A7-9BF0F79D12C8}" type="slidenum">
              <a:rPr lang="en-US" smtClean="0"/>
              <a:t>‹#›</a:t>
            </a:fld>
            <a:endParaRPr lang="en-US"/>
          </a:p>
        </p:txBody>
      </p:sp>
    </p:spTree>
    <p:extLst>
      <p:ext uri="{BB962C8B-B14F-4D97-AF65-F5344CB8AC3E}">
        <p14:creationId xmlns:p14="http://schemas.microsoft.com/office/powerpoint/2010/main" val="748635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3EF2987A-0BEE-48B2-8082-6A6E652B8C4E}" type="datetimeFigureOut">
              <a:rPr lang="en-US" smtClean="0"/>
              <a:t>2/25/2020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BAC29AF6-400D-4866-9DDE-E5F37745F972}" type="slidenum">
              <a:rPr lang="en-US" smtClean="0"/>
              <a:t>‹#›</a:t>
            </a:fld>
            <a:endParaRPr lang="en-US"/>
          </a:p>
        </p:txBody>
      </p:sp>
    </p:spTree>
    <p:extLst>
      <p:ext uri="{BB962C8B-B14F-4D97-AF65-F5344CB8AC3E}">
        <p14:creationId xmlns:p14="http://schemas.microsoft.com/office/powerpoint/2010/main" val="3964024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C29AF6-400D-4866-9DDE-E5F37745F972}" type="slidenum">
              <a:rPr lang="en-US" smtClean="0"/>
              <a:t>1</a:t>
            </a:fld>
            <a:endParaRPr lang="en-US"/>
          </a:p>
        </p:txBody>
      </p:sp>
    </p:spTree>
    <p:extLst>
      <p:ext uri="{BB962C8B-B14F-4D97-AF65-F5344CB8AC3E}">
        <p14:creationId xmlns:p14="http://schemas.microsoft.com/office/powerpoint/2010/main" val="145253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C29AF6-400D-4866-9DDE-E5F37745F972}" type="slidenum">
              <a:rPr lang="en-US" smtClean="0"/>
              <a:t>2</a:t>
            </a:fld>
            <a:endParaRPr lang="en-US"/>
          </a:p>
        </p:txBody>
      </p:sp>
    </p:spTree>
    <p:extLst>
      <p:ext uri="{BB962C8B-B14F-4D97-AF65-F5344CB8AC3E}">
        <p14:creationId xmlns:p14="http://schemas.microsoft.com/office/powerpoint/2010/main" val="2783449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57600"/>
            <a:ext cx="7772400" cy="2286000"/>
          </a:xfrm>
        </p:spPr>
        <p:txBody>
          <a:bodyPr>
            <a:normAutofit/>
          </a:bodyPr>
          <a:lstStyle>
            <a:lvl1pPr marL="0" indent="0" algn="ctr">
              <a:buNone/>
              <a:defRPr sz="3200" baseline="0">
                <a:solidFill>
                  <a:srgbClr val="98700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286000"/>
            <a:ext cx="7772400" cy="1143000"/>
          </a:xfrm>
        </p:spPr>
        <p:txBody>
          <a:bodyPr anchor="ctr" anchorCtr="0"/>
          <a:lstStyle>
            <a:lvl1pPr algn="ctr">
              <a:defRPr sz="4000" cap="all" baseline="0"/>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3868" y="775573"/>
            <a:ext cx="2171700" cy="10929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D25330-B917-42C7-B0EA-1B0DF261D6EC}"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92202"/>
            <a:ext cx="868680" cy="437198"/>
          </a:xfrm>
          <a:prstGeom prst="rect">
            <a:avLst/>
          </a:prstGeom>
        </p:spPr>
      </p:pic>
    </p:spTree>
    <p:extLst>
      <p:ext uri="{BB962C8B-B14F-4D97-AF65-F5344CB8AC3E}">
        <p14:creationId xmlns:p14="http://schemas.microsoft.com/office/powerpoint/2010/main" val="299792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Page Number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D25330-B917-42C7-B0EA-1B0DF261D6EC}" type="slidenum">
              <a:rPr lang="en-US" smtClean="0"/>
              <a:t>‹#›</a:t>
            </a:fld>
            <a:endParaRPr lang="en-US"/>
          </a:p>
        </p:txBody>
      </p:sp>
    </p:spTree>
    <p:extLst>
      <p:ext uri="{BB962C8B-B14F-4D97-AF65-F5344CB8AC3E}">
        <p14:creationId xmlns:p14="http://schemas.microsoft.com/office/powerpoint/2010/main" val="260123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61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out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657600"/>
            <a:ext cx="7772400" cy="2286000"/>
          </a:xfrm>
        </p:spPr>
        <p:txBody>
          <a:bodyPr>
            <a:normAutofit/>
          </a:bodyPr>
          <a:lstStyle>
            <a:lvl1pPr marL="0" indent="0" algn="ctr">
              <a:buNone/>
              <a:defRPr sz="3200" baseline="0">
                <a:solidFill>
                  <a:srgbClr val="98700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286000"/>
            <a:ext cx="7772400" cy="1143000"/>
          </a:xfrm>
        </p:spPr>
        <p:txBody>
          <a:bodyPr anchor="ctr" anchorCtr="0"/>
          <a:lstStyle>
            <a:lvl1pPr algn="ctr">
              <a:defRPr sz="4000" cap="all" baseline="0"/>
            </a:lvl1pPr>
          </a:lstStyle>
          <a:p>
            <a:r>
              <a:rPr lang="en-US"/>
              <a:t>Click to edit Master title style</a:t>
            </a:r>
            <a:endParaRPr lang="en-US" dirty="0"/>
          </a:p>
        </p:txBody>
      </p:sp>
    </p:spTree>
    <p:extLst>
      <p:ext uri="{BB962C8B-B14F-4D97-AF65-F5344CB8AC3E}">
        <p14:creationId xmlns:p14="http://schemas.microsoft.com/office/powerpoint/2010/main" val="310309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9640" y="6400800"/>
            <a:ext cx="365760" cy="365760"/>
          </a:xfrm>
        </p:spPr>
        <p:txBody>
          <a:bodyPr/>
          <a:lstStyle/>
          <a:p>
            <a:fld id="{01D25330-B917-42C7-B0EA-1B0DF261D6EC}" type="slidenum">
              <a:rPr lang="en-US" smtClean="0"/>
              <a:t>‹#›</a:t>
            </a:fld>
            <a:endParaRPr lang="en-US"/>
          </a:p>
        </p:txBody>
      </p:sp>
      <p:sp>
        <p:nvSpPr>
          <p:cNvPr id="3" name="Title 2"/>
          <p:cNvSpPr>
            <a:spLocks noGrp="1"/>
          </p:cNvSpPr>
          <p:nvPr>
            <p:ph type="title"/>
          </p:nvPr>
        </p:nvSpPr>
        <p:spPr/>
        <p:txBody>
          <a:bodyPr/>
          <a:lstStyle/>
          <a:p>
            <a:r>
              <a:rPr lang="en-US"/>
              <a:t>Click to edit Master title style</a:t>
            </a:r>
          </a:p>
        </p:txBody>
      </p:sp>
      <p:sp>
        <p:nvSpPr>
          <p:cNvPr id="11" name="Content Placeholder 10"/>
          <p:cNvSpPr>
            <a:spLocks noGrp="1"/>
          </p:cNvSpPr>
          <p:nvPr>
            <p:ph sz="quarter" idx="13"/>
          </p:nvPr>
        </p:nvSpPr>
        <p:spPr>
          <a:xfrm>
            <a:off x="228600" y="914400"/>
            <a:ext cx="8686800"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334C2C4-88A6-4A7C-99B5-99CEF4D03AB1}"/>
              </a:ext>
            </a:extLst>
          </p:cNvPr>
          <p:cNvSpPr>
            <a:spLocks noGrp="1"/>
          </p:cNvSpPr>
          <p:nvPr>
            <p:ph type="ftr" sz="quarter" idx="14"/>
          </p:nvPr>
        </p:nvSpPr>
        <p:spPr/>
        <p:txBody>
          <a:bodyPr/>
          <a:lstStyle/>
          <a:p>
            <a:r>
              <a:rPr lang="en-US"/>
              <a:t>ENGR 128 Studio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rge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9640" y="6400800"/>
            <a:ext cx="365760" cy="365760"/>
          </a:xfrm>
        </p:spPr>
        <p:txBody>
          <a:bodyPr/>
          <a:lstStyle/>
          <a:p>
            <a:fld id="{01D25330-B917-42C7-B0EA-1B0DF261D6EC}" type="slidenum">
              <a:rPr lang="en-US" smtClean="0"/>
              <a:t>‹#›</a:t>
            </a:fld>
            <a:endParaRPr lang="en-US"/>
          </a:p>
        </p:txBody>
      </p:sp>
      <p:sp>
        <p:nvSpPr>
          <p:cNvPr id="3" name="Title 2"/>
          <p:cNvSpPr>
            <a:spLocks noGrp="1"/>
          </p:cNvSpPr>
          <p:nvPr>
            <p:ph type="title"/>
          </p:nvPr>
        </p:nvSpPr>
        <p:spPr>
          <a:xfrm>
            <a:off x="228600" y="228600"/>
            <a:ext cx="8686800" cy="1828800"/>
          </a:xfrm>
        </p:spPr>
        <p:txBody>
          <a:bodyPr anchor="b"/>
          <a:lstStyle>
            <a:lvl1pPr>
              <a:defRPr sz="4800"/>
            </a:lvl1pPr>
          </a:lstStyle>
          <a:p>
            <a:r>
              <a:rPr lang="en-US" dirty="0"/>
              <a:t>Click to edit Master title style</a:t>
            </a:r>
          </a:p>
        </p:txBody>
      </p:sp>
      <p:sp>
        <p:nvSpPr>
          <p:cNvPr id="11" name="Content Placeholder 10"/>
          <p:cNvSpPr>
            <a:spLocks noGrp="1"/>
          </p:cNvSpPr>
          <p:nvPr>
            <p:ph sz="quarter" idx="13"/>
          </p:nvPr>
        </p:nvSpPr>
        <p:spPr>
          <a:xfrm>
            <a:off x="228600" y="2286000"/>
            <a:ext cx="8686800" cy="4114800"/>
          </a:xfrm>
        </p:spPr>
        <p:txBody>
          <a:bodyPr anchor="ctr">
            <a:norm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E334C2C4-88A6-4A7C-99B5-99CEF4D03AB1}"/>
              </a:ext>
            </a:extLst>
          </p:cNvPr>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276134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228600" y="914400"/>
            <a:ext cx="4251960" cy="54864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63440" y="914400"/>
            <a:ext cx="4251960" cy="54864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1D25330-B917-42C7-B0EA-1B0DF261D6EC}" type="slidenum">
              <a:rPr lang="en-US" smtClean="0"/>
              <a:t>‹#›</a:t>
            </a:fld>
            <a:endParaRPr lang="en-US"/>
          </a:p>
        </p:txBody>
      </p:sp>
      <p:sp>
        <p:nvSpPr>
          <p:cNvPr id="3" name="Title 2"/>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A10A1FE3-9B36-457D-8A3E-22683B6D42B9}"/>
              </a:ext>
            </a:extLst>
          </p:cNvPr>
          <p:cNvSpPr>
            <a:spLocks noGrp="1"/>
          </p:cNvSpPr>
          <p:nvPr>
            <p:ph type="ftr" sz="quarter" idx="15"/>
          </p:nvPr>
        </p:nvSpPr>
        <p:spPr/>
        <p:txBody>
          <a:bodyPr/>
          <a:lstStyle/>
          <a:p>
            <a:r>
              <a:rPr lang="en-US"/>
              <a:t>ENGR 128 Studio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663440" y="1965960"/>
            <a:ext cx="4251960" cy="397764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228600" y="1965960"/>
            <a:ext cx="4251960" cy="397764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371600"/>
            <a:ext cx="4251960" cy="548640"/>
          </a:xfrm>
        </p:spPr>
        <p:txBody>
          <a:bodyPr anchor="b">
            <a:noAutofit/>
          </a:bodyPr>
          <a:lstStyle>
            <a:lvl1pPr marL="0" indent="0">
              <a:buNone/>
              <a:defRPr sz="2800" b="0" i="0" baseline="0">
                <a:solidFill>
                  <a:srgbClr val="98700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63440" y="1371600"/>
            <a:ext cx="4251960" cy="548640"/>
          </a:xfrm>
        </p:spPr>
        <p:txBody>
          <a:bodyPr anchor="b">
            <a:noAutofit/>
          </a:bodyPr>
          <a:lstStyle>
            <a:lvl1pPr marL="0" indent="0">
              <a:buNone/>
              <a:defRPr sz="2800" b="0" i="0" baseline="0">
                <a:solidFill>
                  <a:srgbClr val="98700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01D25330-B917-42C7-B0EA-1B0DF261D6EC}" type="slidenum">
              <a:rPr lang="en-US" smtClean="0"/>
              <a:t>‹#›</a:t>
            </a:fld>
            <a:endParaRPr lang="en-US"/>
          </a:p>
        </p:txBody>
      </p:sp>
      <p:sp>
        <p:nvSpPr>
          <p:cNvPr id="4" name="Title 3"/>
          <p:cNvSpPr>
            <a:spLocks noGrp="1"/>
          </p:cNvSpPr>
          <p:nvPr>
            <p:ph type="title"/>
          </p:nvPr>
        </p:nvSpPr>
        <p:spPr/>
        <p:txBody>
          <a:bodyPr/>
          <a:lstStyle/>
          <a:p>
            <a:r>
              <a:rPr lang="en-US"/>
              <a:t>Click to edit Master title style</a:t>
            </a:r>
          </a:p>
        </p:txBody>
      </p:sp>
      <p:sp>
        <p:nvSpPr>
          <p:cNvPr id="8" name="Footer Placeholder 1">
            <a:extLst>
              <a:ext uri="{FF2B5EF4-FFF2-40B4-BE49-F238E27FC236}">
                <a16:creationId xmlns:a16="http://schemas.microsoft.com/office/drawing/2014/main" id="{E334C2C4-88A6-4A7C-99B5-99CEF4D03AB1}"/>
              </a:ext>
            </a:extLst>
          </p:cNvPr>
          <p:cNvSpPr>
            <a:spLocks noGrp="1"/>
          </p:cNvSpPr>
          <p:nvPr>
            <p:ph type="ftr" sz="quarter" idx="15"/>
          </p:nvPr>
        </p:nvSpPr>
        <p:spPr>
          <a:xfrm>
            <a:off x="228600" y="6400800"/>
            <a:ext cx="2926080" cy="365125"/>
          </a:xfrm>
        </p:spPr>
        <p:txBody>
          <a:bodyPr/>
          <a:lstStyle/>
          <a:p>
            <a:r>
              <a:rPr lang="en-US"/>
              <a:t>ENGR 128 Studio</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D25330-B917-42C7-B0EA-1B0DF261D6EC}" type="slidenum">
              <a:rPr lang="en-US" smtClean="0"/>
              <a:t>‹#›</a:t>
            </a:fld>
            <a:endParaRPr lang="en-US"/>
          </a:p>
        </p:txBody>
      </p:sp>
      <p:sp>
        <p:nvSpPr>
          <p:cNvPr id="4" name="Title 3"/>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0852E56-D238-4D09-B8B0-E58A17192C94}"/>
              </a:ext>
            </a:extLst>
          </p:cNvPr>
          <p:cNvSpPr>
            <a:spLocks noGrp="1"/>
          </p:cNvSpPr>
          <p:nvPr>
            <p:ph type="ftr" sz="quarter" idx="13"/>
          </p:nvPr>
        </p:nvSpPr>
        <p:spPr/>
        <p:txBody>
          <a:bodyPr/>
          <a:lstStyle/>
          <a:p>
            <a:r>
              <a:rPr lang="en-US"/>
              <a:t>ENGR 128 Studio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1D25330-B917-42C7-B0EA-1B0DF261D6EC}" type="slidenum">
              <a:rPr lang="en-US" smtClean="0"/>
              <a:t>‹#›</a:t>
            </a:fld>
            <a:endParaRPr lang="en-US"/>
          </a:p>
        </p:txBody>
      </p:sp>
      <p:sp>
        <p:nvSpPr>
          <p:cNvPr id="5" name="Content Placeholder 4"/>
          <p:cNvSpPr>
            <a:spLocks noGrp="1"/>
          </p:cNvSpPr>
          <p:nvPr>
            <p:ph sz="quarter" idx="11"/>
          </p:nvPr>
        </p:nvSpPr>
        <p:spPr>
          <a:xfrm>
            <a:off x="228600" y="228600"/>
            <a:ext cx="8686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E334C2C4-88A6-4A7C-99B5-99CEF4D03AB1}"/>
              </a:ext>
            </a:extLst>
          </p:cNvPr>
          <p:cNvSpPr>
            <a:spLocks noGrp="1"/>
          </p:cNvSpPr>
          <p:nvPr>
            <p:ph type="ftr" sz="quarter" idx="14"/>
          </p:nvPr>
        </p:nvSpPr>
        <p:spPr>
          <a:xfrm>
            <a:off x="228600" y="6400800"/>
            <a:ext cx="2926080" cy="365125"/>
          </a:xfrm>
        </p:spPr>
        <p:txBody>
          <a:bodyPr/>
          <a:lstStyle/>
          <a:p>
            <a:r>
              <a:rPr lang="en-US"/>
              <a:t>ENGR 128 Studio</a:t>
            </a:r>
            <a:endParaRPr lang="en-US" dirty="0"/>
          </a:p>
        </p:txBody>
      </p:sp>
    </p:spTree>
    <p:extLst>
      <p:ext uri="{BB962C8B-B14F-4D97-AF65-F5344CB8AC3E}">
        <p14:creationId xmlns:p14="http://schemas.microsoft.com/office/powerpoint/2010/main" val="31176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D25330-B917-42C7-B0EA-1B0DF261D6EC}" type="slidenum">
              <a:rPr lang="en-US" smtClean="0"/>
              <a:t>‹#›</a:t>
            </a:fld>
            <a:endParaRPr lang="en-US"/>
          </a:p>
        </p:txBody>
      </p:sp>
      <p:sp>
        <p:nvSpPr>
          <p:cNvPr id="3" name="Footer Placeholder 1">
            <a:extLst>
              <a:ext uri="{FF2B5EF4-FFF2-40B4-BE49-F238E27FC236}">
                <a16:creationId xmlns:a16="http://schemas.microsoft.com/office/drawing/2014/main" id="{E334C2C4-88A6-4A7C-99B5-99CEF4D03AB1}"/>
              </a:ext>
            </a:extLst>
          </p:cNvPr>
          <p:cNvSpPr>
            <a:spLocks noGrp="1"/>
          </p:cNvSpPr>
          <p:nvPr>
            <p:ph type="ftr" sz="quarter" idx="14"/>
          </p:nvPr>
        </p:nvSpPr>
        <p:spPr>
          <a:xfrm>
            <a:off x="228600" y="6400800"/>
            <a:ext cx="2926080" cy="365125"/>
          </a:xfrm>
        </p:spPr>
        <p:txBody>
          <a:bodyPr/>
          <a:lstStyle/>
          <a:p>
            <a:r>
              <a:rPr lang="en-US"/>
              <a:t>ENGR 128 Studio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457200"/>
          </a:xfrm>
          <a:prstGeom prst="rect">
            <a:avLst/>
          </a:prstGeom>
        </p:spPr>
        <p:txBody>
          <a:bodyPr vert="horz" lIns="91440" tIns="0" rIns="9144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8600" y="914400"/>
            <a:ext cx="8686800"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49640" y="6400800"/>
            <a:ext cx="365760" cy="365760"/>
          </a:xfrm>
          <a:prstGeom prst="rect">
            <a:avLst/>
          </a:prstGeom>
        </p:spPr>
        <p:txBody>
          <a:bodyPr vert="horz" lIns="91440" tIns="45720" rIns="0" bIns="45720" rtlCol="0" anchor="ctr"/>
          <a:lstStyle>
            <a:lvl1pPr algn="r">
              <a:defRPr sz="1600" b="1" baseline="0">
                <a:solidFill>
                  <a:srgbClr val="98700D"/>
                </a:solidFill>
                <a:latin typeface="+mj-lt"/>
              </a:defRPr>
            </a:lvl1pPr>
          </a:lstStyle>
          <a:p>
            <a:fld id="{01D25330-B917-42C7-B0EA-1B0DF261D6EC}" type="slidenum">
              <a:rPr lang="en-US" smtClean="0"/>
              <a:pPr/>
              <a:t>‹#›</a:t>
            </a:fld>
            <a:endParaRPr lang="en-US"/>
          </a:p>
        </p:txBody>
      </p:sp>
      <p:sp>
        <p:nvSpPr>
          <p:cNvPr id="5" name="Rectangle 4">
            <a:extLst>
              <a:ext uri="{FF2B5EF4-FFF2-40B4-BE49-F238E27FC236}">
                <a16:creationId xmlns:a16="http://schemas.microsoft.com/office/drawing/2014/main" id="{6B54BA0A-E873-4C3A-8257-BF01254C59BA}"/>
              </a:ext>
            </a:extLst>
          </p:cNvPr>
          <p:cNvSpPr/>
          <p:nvPr userDrawn="1"/>
        </p:nvSpPr>
        <p:spPr>
          <a:xfrm>
            <a:off x="0" y="0"/>
            <a:ext cx="9144000" cy="137160"/>
          </a:xfrm>
          <a:prstGeom prst="rect">
            <a:avLst/>
          </a:prstGeom>
          <a:solidFill>
            <a:srgbClr val="9870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30DEAAE6-7EEB-43E3-9931-E6DB99769DFD}"/>
              </a:ext>
            </a:extLst>
          </p:cNvPr>
          <p:cNvSpPr>
            <a:spLocks noGrp="1"/>
          </p:cNvSpPr>
          <p:nvPr>
            <p:ph type="ftr" sz="quarter" idx="3"/>
          </p:nvPr>
        </p:nvSpPr>
        <p:spPr>
          <a:xfrm>
            <a:off x="228600" y="6400800"/>
            <a:ext cx="2926080" cy="365125"/>
          </a:xfrm>
          <a:prstGeom prst="rect">
            <a:avLst/>
          </a:prstGeom>
        </p:spPr>
        <p:txBody>
          <a:bodyPr vert="horz" lIns="0" tIns="45720" rIns="91440" bIns="45720" rtlCol="0" anchor="ctr"/>
          <a:lstStyle>
            <a:lvl1pPr algn="l">
              <a:defRPr lang="en-US" sz="1600" b="1" baseline="0">
                <a:solidFill>
                  <a:srgbClr val="98700D"/>
                </a:solidFill>
                <a:latin typeface="+mj-lt"/>
              </a:defRPr>
            </a:lvl1pPr>
          </a:lstStyle>
          <a:p>
            <a:r>
              <a:rPr lang="en-US"/>
              <a:t>ENGR 128 Studio</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ctr" defTabSz="914400" rtl="0" eaLnBrk="1" latinLnBrk="0" hangingPunct="1">
        <a:spcBef>
          <a:spcPct val="0"/>
        </a:spcBef>
        <a:buNone/>
        <a:defRPr sz="2800" b="1" kern="1200" cap="none" spc="10" baseline="0">
          <a:solidFill>
            <a:schemeClr val="tx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rgbClr val="98700D"/>
        </a:buClr>
        <a:buFont typeface="Arial" pitchFamily="34" charset="0"/>
        <a:buChar char="•"/>
        <a:defRPr sz="2400" b="0" i="0" kern="1200" spc="10" baseline="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ct val="20000"/>
        </a:spcBef>
        <a:spcAft>
          <a:spcPts val="600"/>
        </a:spcAft>
        <a:buClr>
          <a:srgbClr val="98700D"/>
        </a:buClr>
        <a:buFont typeface="Arial" pitchFamily="34" charset="0"/>
        <a:buChar char="•"/>
        <a:defRPr sz="2400" b="0" i="0" kern="1200" spc="10" baseline="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ct val="20000"/>
        </a:spcBef>
        <a:spcAft>
          <a:spcPts val="600"/>
        </a:spcAft>
        <a:buClr>
          <a:srgbClr val="98700D"/>
        </a:buClr>
        <a:buFont typeface="Arial" pitchFamily="34" charset="0"/>
        <a:buChar char="•"/>
        <a:defRPr sz="2400" b="0" i="0" kern="1200" spc="10" baseline="0">
          <a:solidFill>
            <a:schemeClr val="tx1"/>
          </a:solidFill>
          <a:latin typeface="Calibri" panose="020F0502020204030204" pitchFamily="34" charset="0"/>
          <a:ea typeface="+mn-ea"/>
          <a:cs typeface="Calibri" panose="020F0502020204030204" pitchFamily="34" charset="0"/>
        </a:defRPr>
      </a:lvl3pPr>
      <a:lvl4pPr marL="1028700" indent="-342900" algn="l" defTabSz="914400" rtl="0" eaLnBrk="1" latinLnBrk="0" hangingPunct="1">
        <a:lnSpc>
          <a:spcPct val="100000"/>
        </a:lnSpc>
        <a:spcBef>
          <a:spcPct val="20000"/>
        </a:spcBef>
        <a:spcAft>
          <a:spcPts val="600"/>
        </a:spcAft>
        <a:buClr>
          <a:srgbClr val="98700D"/>
        </a:buClr>
        <a:buFont typeface="Arial" pitchFamily="34" charset="0"/>
        <a:buChar char="•"/>
        <a:defRPr sz="2400" b="0" i="0" kern="1200" spc="10" baseline="0">
          <a:solidFill>
            <a:schemeClr val="tx1"/>
          </a:solidFill>
          <a:latin typeface="Calibri" panose="020F0502020204030204" pitchFamily="34" charset="0"/>
          <a:ea typeface="+mn-ea"/>
          <a:cs typeface="Calibri" panose="020F0502020204030204" pitchFamily="34" charset="0"/>
        </a:defRPr>
      </a:lvl4pPr>
      <a:lvl5pPr marL="1257300" indent="-342900" algn="l" defTabSz="914400" rtl="0" eaLnBrk="1" latinLnBrk="0" hangingPunct="1">
        <a:lnSpc>
          <a:spcPct val="100000"/>
        </a:lnSpc>
        <a:spcBef>
          <a:spcPct val="20000"/>
        </a:spcBef>
        <a:spcAft>
          <a:spcPts val="600"/>
        </a:spcAft>
        <a:buClr>
          <a:srgbClr val="98700D"/>
        </a:buClr>
        <a:buFont typeface="Arial" pitchFamily="34" charset="0"/>
        <a:buChar char="•"/>
        <a:defRPr sz="2400" b="0" i="0" kern="1200" spc="1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red.com/2003/09/ppt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A6769-026D-40E7-970E-B84658973817}"/>
              </a:ext>
            </a:extLst>
          </p:cNvPr>
          <p:cNvSpPr>
            <a:spLocks noGrp="1"/>
          </p:cNvSpPr>
          <p:nvPr>
            <p:ph type="title"/>
          </p:nvPr>
        </p:nvSpPr>
        <p:spPr/>
        <p:txBody>
          <a:bodyPr/>
          <a:lstStyle/>
          <a:p>
            <a:r>
              <a:rPr lang="en-US" dirty="0"/>
              <a:t>PowerPoint Is Evil*</a:t>
            </a:r>
          </a:p>
        </p:txBody>
      </p:sp>
      <p:sp>
        <p:nvSpPr>
          <p:cNvPr id="7" name="Footer Placeholder 6"/>
          <p:cNvSpPr>
            <a:spLocks noGrp="1"/>
          </p:cNvSpPr>
          <p:nvPr>
            <p:ph type="ftr" sz="quarter" idx="13"/>
          </p:nvPr>
        </p:nvSpPr>
        <p:spPr/>
        <p:txBody>
          <a:bodyPr/>
          <a:lstStyle/>
          <a:p>
            <a:r>
              <a:rPr lang="en-US"/>
              <a:t>ENGR 128 Studio</a:t>
            </a:r>
            <a:endParaRPr lang="en-US" dirty="0"/>
          </a:p>
        </p:txBody>
      </p:sp>
      <p:sp>
        <p:nvSpPr>
          <p:cNvPr id="2" name="TextBox 1">
            <a:extLst>
              <a:ext uri="{FF2B5EF4-FFF2-40B4-BE49-F238E27FC236}">
                <a16:creationId xmlns:a16="http://schemas.microsoft.com/office/drawing/2014/main" id="{76092D76-EA3F-41FA-B918-AB8E1071D23D}"/>
              </a:ext>
            </a:extLst>
          </p:cNvPr>
          <p:cNvSpPr txBox="1"/>
          <p:nvPr/>
        </p:nvSpPr>
        <p:spPr>
          <a:xfrm>
            <a:off x="228600" y="6043220"/>
            <a:ext cx="8686800" cy="369332"/>
          </a:xfrm>
          <a:prstGeom prst="rect">
            <a:avLst/>
          </a:prstGeom>
          <a:noFill/>
        </p:spPr>
        <p:txBody>
          <a:bodyPr wrap="square" rtlCol="0">
            <a:spAutoFit/>
          </a:bodyPr>
          <a:lstStyle/>
          <a:p>
            <a:pPr algn="r"/>
            <a:r>
              <a:rPr lang="en-US" dirty="0"/>
              <a:t>*Ironically written in PowerPoint, source: </a:t>
            </a:r>
            <a:r>
              <a:rPr lang="en-US" dirty="0">
                <a:hlinkClick r:id="rId3"/>
              </a:rPr>
              <a:t>https://www.wired.com/2003/09/ppt2/</a:t>
            </a:r>
            <a:endParaRPr lang="en-US" dirty="0"/>
          </a:p>
        </p:txBody>
      </p:sp>
      <p:pic>
        <p:nvPicPr>
          <p:cNvPr id="6" name="Picture 5">
            <a:extLst>
              <a:ext uri="{FF2B5EF4-FFF2-40B4-BE49-F238E27FC236}">
                <a16:creationId xmlns:a16="http://schemas.microsoft.com/office/drawing/2014/main" id="{A407D485-708D-42F7-B0D4-7D7F3CAED12D}"/>
              </a:ext>
            </a:extLst>
          </p:cNvPr>
          <p:cNvPicPr>
            <a:picLocks noChangeAspect="1"/>
          </p:cNvPicPr>
          <p:nvPr/>
        </p:nvPicPr>
        <p:blipFill>
          <a:blip r:embed="rId4"/>
          <a:stretch>
            <a:fillRect/>
          </a:stretch>
        </p:blipFill>
        <p:spPr>
          <a:xfrm>
            <a:off x="1333500" y="928295"/>
            <a:ext cx="6477000" cy="5000625"/>
          </a:xfrm>
          <a:prstGeom prst="rect">
            <a:avLst/>
          </a:prstGeom>
        </p:spPr>
      </p:pic>
    </p:spTree>
    <p:extLst>
      <p:ext uri="{BB962C8B-B14F-4D97-AF65-F5344CB8AC3E}">
        <p14:creationId xmlns:p14="http://schemas.microsoft.com/office/powerpoint/2010/main" val="412555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Presentations – An Example</a:t>
            </a:r>
          </a:p>
        </p:txBody>
      </p:sp>
      <p:sp>
        <p:nvSpPr>
          <p:cNvPr id="3" name="Content Placeholder 2"/>
          <p:cNvSpPr>
            <a:spLocks noGrp="1"/>
          </p:cNvSpPr>
          <p:nvPr>
            <p:ph sz="quarter" idx="13"/>
          </p:nvPr>
        </p:nvSpPr>
        <p:spPr/>
        <p:txBody>
          <a:bodyPr/>
          <a:lstStyle/>
          <a:p>
            <a:pPr marL="0" indent="0">
              <a:buNone/>
            </a:pPr>
            <a:r>
              <a:rPr lang="en-US" dirty="0"/>
              <a:t>Please consider what needs to be improved in this presentation.</a:t>
            </a:r>
          </a:p>
          <a:p>
            <a:r>
              <a:rPr lang="en-US" dirty="0"/>
              <a:t>What would improve in the content of this presentation?</a:t>
            </a:r>
          </a:p>
          <a:p>
            <a:r>
              <a:rPr lang="en-US" dirty="0"/>
              <a:t>What would improve the spoken presentation</a:t>
            </a:r>
            <a:br>
              <a:rPr lang="en-US" dirty="0"/>
            </a:br>
            <a:r>
              <a:rPr lang="en-US" dirty="0"/>
              <a:t>(other than the slides)?</a:t>
            </a:r>
          </a:p>
          <a:p>
            <a:r>
              <a:rPr lang="en-US" dirty="0"/>
              <a:t>What would improve the visual presentation (the slides)?</a:t>
            </a:r>
          </a:p>
        </p:txBody>
      </p:sp>
      <p:sp>
        <p:nvSpPr>
          <p:cNvPr id="4" name="Footer Placeholder 3"/>
          <p:cNvSpPr>
            <a:spLocks noGrp="1"/>
          </p:cNvSpPr>
          <p:nvPr>
            <p:ph type="ftr" sz="quarter" idx="14"/>
          </p:nvPr>
        </p:nvSpPr>
        <p:spPr/>
        <p:txBody>
          <a:bodyPr/>
          <a:lstStyle/>
          <a:p>
            <a:r>
              <a:rPr lang="en-US"/>
              <a:t>ENGR 128 Studio</a:t>
            </a:r>
            <a:endParaRPr lang="en-US" dirty="0"/>
          </a:p>
        </p:txBody>
      </p:sp>
      <p:pic>
        <p:nvPicPr>
          <p:cNvPr id="5" name="Picture 4"/>
          <p:cNvPicPr>
            <a:picLocks noChangeAspect="1"/>
          </p:cNvPicPr>
          <p:nvPr/>
        </p:nvPicPr>
        <p:blipFill>
          <a:blip r:embed="rId2"/>
          <a:stretch>
            <a:fillRect/>
          </a:stretch>
        </p:blipFill>
        <p:spPr>
          <a:xfrm>
            <a:off x="2275819" y="3505200"/>
            <a:ext cx="4592362" cy="2754069"/>
          </a:xfrm>
          <a:prstGeom prst="rect">
            <a:avLst/>
          </a:prstGeom>
        </p:spPr>
      </p:pic>
    </p:spTree>
    <p:extLst>
      <p:ext uri="{BB962C8B-B14F-4D97-AF65-F5344CB8AC3E}">
        <p14:creationId xmlns:p14="http://schemas.microsoft.com/office/powerpoint/2010/main" val="338329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Concept Review – Logic Circuits</a:t>
            </a:r>
          </a:p>
        </p:txBody>
      </p:sp>
      <p:sp>
        <p:nvSpPr>
          <p:cNvPr id="10" name="Content Placeholder 9"/>
          <p:cNvSpPr>
            <a:spLocks noGrp="1"/>
          </p:cNvSpPr>
          <p:nvPr>
            <p:ph sz="quarter" idx="13"/>
          </p:nvPr>
        </p:nvSpPr>
        <p:spPr/>
        <p:txBody>
          <a:bodyPr/>
          <a:lstStyle/>
          <a:p>
            <a:pPr marL="0" indent="0">
              <a:buNone/>
            </a:pPr>
            <a:r>
              <a:rPr lang="en-US" dirty="0"/>
              <a:t>Logic designs include gates for Boolean operators (AND, OR, NOT). These circuits can also include logic like switches, relays, and timers. </a:t>
            </a:r>
          </a:p>
          <a:p>
            <a:pPr marL="0" indent="0" algn="ctr">
              <a:buNone/>
            </a:pPr>
            <a:r>
              <a:rPr lang="en-US" b="1" dirty="0">
                <a:solidFill>
                  <a:srgbClr val="98700D"/>
                </a:solidFill>
              </a:rPr>
              <a:t>Let’s consider the design of a 3-way light switch control.</a:t>
            </a:r>
          </a:p>
        </p:txBody>
      </p:sp>
      <p:sp>
        <p:nvSpPr>
          <p:cNvPr id="7" name="Footer Placeholder 6"/>
          <p:cNvSpPr>
            <a:spLocks noGrp="1"/>
          </p:cNvSpPr>
          <p:nvPr>
            <p:ph type="ftr" sz="quarter" idx="14"/>
          </p:nvPr>
        </p:nvSpPr>
        <p:spPr/>
        <p:txBody>
          <a:bodyPr/>
          <a:lstStyle/>
          <a:p>
            <a:r>
              <a:rPr lang="en-US"/>
              <a:t>ENGR 128 Studio</a:t>
            </a:r>
            <a:endParaRPr lang="en-US" dirty="0"/>
          </a:p>
        </p:txBody>
      </p:sp>
      <p:graphicFrame>
        <p:nvGraphicFramePr>
          <p:cNvPr id="4" name="Table 3"/>
          <p:cNvGraphicFramePr>
            <a:graphicFrameLocks noGrp="1"/>
          </p:cNvGraphicFramePr>
          <p:nvPr>
            <p:extLst/>
          </p:nvPr>
        </p:nvGraphicFramePr>
        <p:xfrm>
          <a:off x="762000" y="2699415"/>
          <a:ext cx="2194560" cy="1828800"/>
        </p:xfrm>
        <a:graphic>
          <a:graphicData uri="http://schemas.openxmlformats.org/drawingml/2006/table">
            <a:tbl>
              <a:tblPr firstRow="1" bandRow="1">
                <a:tableStyleId>{9D7B26C5-4107-4FEC-AEDC-1716B250A1EF}</a:tableStyleId>
              </a:tblPr>
              <a:tblGrid>
                <a:gridCol w="731520">
                  <a:extLst>
                    <a:ext uri="{9D8B030D-6E8A-4147-A177-3AD203B41FA5}">
                      <a16:colId xmlns:a16="http://schemas.microsoft.com/office/drawing/2014/main" val="2997406348"/>
                    </a:ext>
                  </a:extLst>
                </a:gridCol>
                <a:gridCol w="731520">
                  <a:extLst>
                    <a:ext uri="{9D8B030D-6E8A-4147-A177-3AD203B41FA5}">
                      <a16:colId xmlns:a16="http://schemas.microsoft.com/office/drawing/2014/main" val="3636465536"/>
                    </a:ext>
                  </a:extLst>
                </a:gridCol>
                <a:gridCol w="731520">
                  <a:extLst>
                    <a:ext uri="{9D8B030D-6E8A-4147-A177-3AD203B41FA5}">
                      <a16:colId xmlns:a16="http://schemas.microsoft.com/office/drawing/2014/main" val="2200644376"/>
                    </a:ext>
                  </a:extLst>
                </a:gridCol>
              </a:tblGrid>
              <a:tr h="274320">
                <a:tc>
                  <a:txBody>
                    <a:bodyPr/>
                    <a:lstStyle/>
                    <a:p>
                      <a:pPr algn="ctr"/>
                      <a:r>
                        <a:rPr lang="en-US" dirty="0">
                          <a:solidFill>
                            <a:srgbClr val="FF0000"/>
                          </a:solidFill>
                        </a:rPr>
                        <a:t>SW1</a:t>
                      </a:r>
                    </a:p>
                  </a:txBody>
                  <a:tcPr anchor="ctr"/>
                </a:tc>
                <a:tc>
                  <a:txBody>
                    <a:bodyPr/>
                    <a:lstStyle/>
                    <a:p>
                      <a:pPr algn="ctr"/>
                      <a:r>
                        <a:rPr lang="en-US" dirty="0">
                          <a:solidFill>
                            <a:srgbClr val="0070C0"/>
                          </a:solidFill>
                        </a:rPr>
                        <a:t>SW2</a:t>
                      </a:r>
                    </a:p>
                  </a:txBody>
                  <a:tcPr anchor="ctr"/>
                </a:tc>
                <a:tc>
                  <a:txBody>
                    <a:bodyPr/>
                    <a:lstStyle/>
                    <a:p>
                      <a:pPr algn="ctr"/>
                      <a:r>
                        <a:rPr lang="en-US" dirty="0"/>
                        <a:t>Light</a:t>
                      </a:r>
                    </a:p>
                  </a:txBody>
                  <a:tcPr anchor="ctr"/>
                </a:tc>
                <a:extLst>
                  <a:ext uri="{0D108BD9-81ED-4DB2-BD59-A6C34878D82A}">
                    <a16:rowId xmlns:a16="http://schemas.microsoft.com/office/drawing/2014/main" val="2501089344"/>
                  </a:ext>
                </a:extLst>
              </a:tr>
              <a:tr h="274320">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779684157"/>
                  </a:ext>
                </a:extLst>
              </a:tr>
              <a:tr h="274320">
                <a:tc>
                  <a:txBody>
                    <a:bodyPr/>
                    <a:lstStyle/>
                    <a:p>
                      <a:pPr algn="ctr"/>
                      <a:r>
                        <a:rPr lang="en-US" dirty="0"/>
                        <a:t>0</a:t>
                      </a:r>
                    </a:p>
                  </a:txBody>
                  <a:tcPr anchor="ctr"/>
                </a:tc>
                <a:tc>
                  <a:txBody>
                    <a:bodyPr/>
                    <a:lstStyle/>
                    <a:p>
                      <a:pPr algn="ctr"/>
                      <a:r>
                        <a:rPr lang="en-US" dirty="0"/>
                        <a:t>1</a:t>
                      </a:r>
                    </a:p>
                  </a:txBody>
                  <a:tcPr anchor="ctr"/>
                </a:tc>
                <a:tc>
                  <a:txBody>
                    <a:bodyPr/>
                    <a:lstStyle/>
                    <a:p>
                      <a:pPr algn="ctr"/>
                      <a:endParaRPr lang="en-US" dirty="0"/>
                    </a:p>
                  </a:txBody>
                  <a:tcPr anchor="ctr"/>
                </a:tc>
                <a:extLst>
                  <a:ext uri="{0D108BD9-81ED-4DB2-BD59-A6C34878D82A}">
                    <a16:rowId xmlns:a16="http://schemas.microsoft.com/office/drawing/2014/main" val="1239889548"/>
                  </a:ext>
                </a:extLst>
              </a:tr>
              <a:tr h="274320">
                <a:tc>
                  <a:txBody>
                    <a:bodyPr/>
                    <a:lstStyle/>
                    <a:p>
                      <a:pPr algn="ctr"/>
                      <a:r>
                        <a:rPr lang="en-US" dirty="0"/>
                        <a:t>1</a:t>
                      </a:r>
                    </a:p>
                  </a:txBody>
                  <a:tcPr anchor="ctr"/>
                </a:tc>
                <a:tc>
                  <a:txBody>
                    <a:bodyPr/>
                    <a:lstStyle/>
                    <a:p>
                      <a:pPr algn="ctr"/>
                      <a:r>
                        <a:rPr lang="en-US" dirty="0"/>
                        <a:t>0</a:t>
                      </a:r>
                    </a:p>
                  </a:txBody>
                  <a:tcPr anchor="ctr"/>
                </a:tc>
                <a:tc>
                  <a:txBody>
                    <a:bodyPr/>
                    <a:lstStyle/>
                    <a:p>
                      <a:pPr algn="ctr"/>
                      <a:endParaRPr lang="en-US" dirty="0"/>
                    </a:p>
                  </a:txBody>
                  <a:tcPr anchor="ctr"/>
                </a:tc>
                <a:extLst>
                  <a:ext uri="{0D108BD9-81ED-4DB2-BD59-A6C34878D82A}">
                    <a16:rowId xmlns:a16="http://schemas.microsoft.com/office/drawing/2014/main" val="1510459819"/>
                  </a:ext>
                </a:extLst>
              </a:tr>
              <a:tr h="274320">
                <a:tc>
                  <a:txBody>
                    <a:bodyPr/>
                    <a:lstStyle/>
                    <a:p>
                      <a:pPr algn="ctr"/>
                      <a:r>
                        <a:rPr lang="en-US" dirty="0"/>
                        <a:t>1</a:t>
                      </a:r>
                    </a:p>
                  </a:txBody>
                  <a:tcPr anchor="ctr"/>
                </a:tc>
                <a:tc>
                  <a:txBody>
                    <a:bodyPr/>
                    <a:lstStyle/>
                    <a:p>
                      <a:pPr algn="ctr"/>
                      <a:r>
                        <a:rPr lang="en-US" dirty="0"/>
                        <a:t>1</a:t>
                      </a:r>
                    </a:p>
                  </a:txBody>
                  <a:tcPr anchor="ctr"/>
                </a:tc>
                <a:tc>
                  <a:txBody>
                    <a:bodyPr/>
                    <a:lstStyle/>
                    <a:p>
                      <a:pPr algn="ctr"/>
                      <a:endParaRPr lang="en-US" dirty="0"/>
                    </a:p>
                  </a:txBody>
                  <a:tcPr anchor="ctr"/>
                </a:tc>
                <a:extLst>
                  <a:ext uri="{0D108BD9-81ED-4DB2-BD59-A6C34878D82A}">
                    <a16:rowId xmlns:a16="http://schemas.microsoft.com/office/drawing/2014/main" val="382502384"/>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3489960" y="3928289"/>
                <a:ext cx="4114800" cy="863634"/>
              </a:xfrm>
              <a:prstGeom prst="rect">
                <a:avLst/>
              </a:prstGeom>
              <a:noFill/>
            </p:spPr>
            <p:txBody>
              <a:bodyPr wrap="square" rtlCol="0">
                <a:spAutoFit/>
              </a:bodyPr>
              <a:lstStyle/>
              <a:p>
                <a:r>
                  <a:rPr lang="en-US" sz="2400" b="1" dirty="0"/>
                  <a:t>Light = </a:t>
                </a:r>
                <a14:m>
                  <m:oMath xmlns:m="http://schemas.openxmlformats.org/officeDocument/2006/math">
                    <m:acc>
                      <m:accPr>
                        <m:chr m:val="̅"/>
                        <m:ctrlPr>
                          <a:rPr lang="en-US" sz="2400" b="1" i="1" smtClean="0">
                            <a:latin typeface="Cambria Math" panose="02040503050406030204" pitchFamily="18" charset="0"/>
                          </a:rPr>
                        </m:ctrlPr>
                      </m:accPr>
                      <m:e>
                        <m:r>
                          <m:rPr>
                            <m:nor/>
                          </m:rPr>
                          <a:rPr lang="en-US" sz="2400" b="1" i="0" smtClean="0">
                            <a:solidFill>
                              <a:srgbClr val="FF0000"/>
                            </a:solidFill>
                          </a:rPr>
                          <m:t>SW</m:t>
                        </m:r>
                        <m:r>
                          <m:rPr>
                            <m:nor/>
                          </m:rPr>
                          <a:rPr lang="en-US" sz="2400" b="1" i="0" smtClean="0">
                            <a:solidFill>
                              <a:srgbClr val="FF0000"/>
                            </a:solidFill>
                          </a:rPr>
                          <m:t>1</m:t>
                        </m:r>
                      </m:e>
                    </m:acc>
                  </m:oMath>
                </a14:m>
                <a:r>
                  <a:rPr lang="en-US" sz="2400" b="1" dirty="0"/>
                  <a:t>·</a:t>
                </a:r>
                <a:r>
                  <a:rPr lang="en-US" sz="2400" b="1" dirty="0">
                    <a:solidFill>
                      <a:schemeClr val="accent1"/>
                    </a:solidFill>
                  </a:rPr>
                  <a:t>SW2</a:t>
                </a:r>
                <a:r>
                  <a:rPr lang="en-US" sz="2400" b="1" dirty="0"/>
                  <a:t> + </a:t>
                </a:r>
                <a:r>
                  <a:rPr lang="en-US" sz="2400" b="1" dirty="0">
                    <a:solidFill>
                      <a:srgbClr val="FF0000"/>
                    </a:solidFill>
                  </a:rPr>
                  <a:t>SW1</a:t>
                </a:r>
                <a:r>
                  <a:rPr lang="en-US" sz="2400" b="1" dirty="0"/>
                  <a:t>·</a:t>
                </a:r>
                <a14:m>
                  <m:oMath xmlns:m="http://schemas.openxmlformats.org/officeDocument/2006/math">
                    <m:acc>
                      <m:accPr>
                        <m:chr m:val="̅"/>
                        <m:ctrlPr>
                          <a:rPr lang="en-US" sz="2400" b="1" i="1" smtClean="0">
                            <a:latin typeface="Cambria Math" panose="02040503050406030204" pitchFamily="18" charset="0"/>
                          </a:rPr>
                        </m:ctrlPr>
                      </m:accPr>
                      <m:e>
                        <m:r>
                          <m:rPr>
                            <m:nor/>
                          </m:rPr>
                          <a:rPr lang="en-US" sz="2400" b="1" i="0" smtClean="0">
                            <a:solidFill>
                              <a:schemeClr val="accent1"/>
                            </a:solidFill>
                          </a:rPr>
                          <m:t>SW</m:t>
                        </m:r>
                        <m:r>
                          <m:rPr>
                            <m:nor/>
                          </m:rPr>
                          <a:rPr lang="en-US" sz="2400" b="1" i="0" smtClean="0">
                            <a:solidFill>
                              <a:schemeClr val="accent1"/>
                            </a:solidFill>
                          </a:rPr>
                          <m:t>2</m:t>
                        </m:r>
                      </m:e>
                    </m:acc>
                  </m:oMath>
                </a14:m>
                <a:r>
                  <a:rPr lang="en-US" sz="2400" b="1" dirty="0"/>
                  <a:t/>
                </a:r>
                <a:br>
                  <a:rPr lang="en-US" sz="2400" b="1" dirty="0"/>
                </a:br>
                <a:r>
                  <a:rPr lang="en-US" sz="2400" b="1" dirty="0"/>
                  <a:t>          = </a:t>
                </a:r>
                <a:r>
                  <a:rPr lang="en-US" sz="2400" b="1" dirty="0">
                    <a:solidFill>
                      <a:srgbClr val="FF0000"/>
                    </a:solidFill>
                  </a:rPr>
                  <a:t>SW1</a:t>
                </a:r>
                <a:r>
                  <a:rPr lang="en-US" sz="2400" b="1" dirty="0"/>
                  <a:t> ⊕ </a:t>
                </a:r>
                <a:r>
                  <a:rPr lang="en-US" sz="2400" b="1" dirty="0">
                    <a:solidFill>
                      <a:schemeClr val="accent1"/>
                    </a:solidFill>
                  </a:rPr>
                  <a:t>SW2</a:t>
                </a:r>
              </a:p>
            </p:txBody>
          </p:sp>
        </mc:Choice>
        <mc:Fallback xmlns="">
          <p:sp>
            <p:nvSpPr>
              <p:cNvPr id="8" name="TextBox 7"/>
              <p:cNvSpPr txBox="1">
                <a:spLocks noRot="1" noChangeAspect="1" noMove="1" noResize="1" noEditPoints="1" noAdjustHandles="1" noChangeArrowheads="1" noChangeShapeType="1" noTextEdit="1"/>
              </p:cNvSpPr>
              <p:nvPr/>
            </p:nvSpPr>
            <p:spPr>
              <a:xfrm>
                <a:off x="3489960" y="3928289"/>
                <a:ext cx="4114800" cy="863634"/>
              </a:xfrm>
              <a:prstGeom prst="rect">
                <a:avLst/>
              </a:prstGeom>
              <a:blipFill>
                <a:blip r:embed="rId2"/>
                <a:stretch>
                  <a:fillRect l="-2370" t="-5634" b="-11268"/>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466691" y="4688229"/>
            <a:ext cx="6210618" cy="1712571"/>
          </a:xfrm>
          <a:prstGeom prst="rect">
            <a:avLst/>
          </a:prstGeom>
        </p:spPr>
      </p:pic>
      <p:sp>
        <p:nvSpPr>
          <p:cNvPr id="12" name="TextBox 11"/>
          <p:cNvSpPr txBox="1"/>
          <p:nvPr/>
        </p:nvSpPr>
        <p:spPr>
          <a:xfrm>
            <a:off x="3489960" y="2699415"/>
            <a:ext cx="5236464" cy="1000274"/>
          </a:xfrm>
          <a:prstGeom prst="rect">
            <a:avLst/>
          </a:prstGeom>
          <a:noFill/>
        </p:spPr>
        <p:txBody>
          <a:bodyPr wrap="square" rtlCol="0">
            <a:spAutoFit/>
          </a:bodyPr>
          <a:lstStyle/>
          <a:p>
            <a:pPr>
              <a:spcAft>
                <a:spcPts val="600"/>
              </a:spcAft>
            </a:pPr>
            <a:r>
              <a:rPr lang="en-US" b="1" dirty="0">
                <a:solidFill>
                  <a:schemeClr val="tx1"/>
                </a:solidFill>
              </a:rPr>
              <a:t>A three way light switch control has two switches.</a:t>
            </a:r>
          </a:p>
          <a:p>
            <a:pPr>
              <a:spcAft>
                <a:spcPts val="600"/>
              </a:spcAft>
            </a:pPr>
            <a:r>
              <a:rPr lang="en-US" b="1" dirty="0">
                <a:solidFill>
                  <a:schemeClr val="tx1"/>
                </a:solidFill>
              </a:rPr>
              <a:t>Anytime a switch is changed (toggled) the light should change too.</a:t>
            </a:r>
          </a:p>
        </p:txBody>
      </p:sp>
      <p:cxnSp>
        <p:nvCxnSpPr>
          <p:cNvPr id="13" name="Straight Arrow Connector 12"/>
          <p:cNvCxnSpPr/>
          <p:nvPr/>
        </p:nvCxnSpPr>
        <p:spPr>
          <a:xfrm flipH="1">
            <a:off x="3048000" y="2895600"/>
            <a:ext cx="4419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438400" y="3429000"/>
            <a:ext cx="304800" cy="365760"/>
          </a:xfrm>
          <a:prstGeom prst="rect">
            <a:avLst/>
          </a:prstGeom>
          <a:noFill/>
        </p:spPr>
        <p:txBody>
          <a:bodyPr wrap="square" rtlCol="0">
            <a:spAutoFit/>
          </a:bodyPr>
          <a:lstStyle/>
          <a:p>
            <a:pPr algn="ctr"/>
            <a:r>
              <a:rPr lang="en-US" dirty="0"/>
              <a:t>1</a:t>
            </a:r>
          </a:p>
        </p:txBody>
      </p:sp>
      <p:sp>
        <p:nvSpPr>
          <p:cNvPr id="16" name="TextBox 15"/>
          <p:cNvSpPr txBox="1"/>
          <p:nvPr/>
        </p:nvSpPr>
        <p:spPr>
          <a:xfrm>
            <a:off x="2438400" y="3794443"/>
            <a:ext cx="304800" cy="365760"/>
          </a:xfrm>
          <a:prstGeom prst="rect">
            <a:avLst/>
          </a:prstGeom>
          <a:noFill/>
        </p:spPr>
        <p:txBody>
          <a:bodyPr wrap="square" rtlCol="0">
            <a:spAutoFit/>
          </a:bodyPr>
          <a:lstStyle/>
          <a:p>
            <a:pPr algn="ctr"/>
            <a:r>
              <a:rPr lang="en-US" dirty="0"/>
              <a:t>1</a:t>
            </a:r>
          </a:p>
        </p:txBody>
      </p:sp>
      <p:sp>
        <p:nvSpPr>
          <p:cNvPr id="17" name="TextBox 16"/>
          <p:cNvSpPr txBox="1"/>
          <p:nvPr/>
        </p:nvSpPr>
        <p:spPr>
          <a:xfrm>
            <a:off x="2438400" y="4159886"/>
            <a:ext cx="304800" cy="365760"/>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22309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Modeling – Multisim</a:t>
            </a:r>
          </a:p>
        </p:txBody>
      </p:sp>
      <p:sp>
        <p:nvSpPr>
          <p:cNvPr id="7" name="Footer Placeholder 6"/>
          <p:cNvSpPr>
            <a:spLocks noGrp="1"/>
          </p:cNvSpPr>
          <p:nvPr>
            <p:ph type="ftr" sz="quarter" idx="13"/>
          </p:nvPr>
        </p:nvSpPr>
        <p:spPr/>
        <p:txBody>
          <a:bodyPr/>
          <a:lstStyle/>
          <a:p>
            <a:r>
              <a:rPr lang="en-US"/>
              <a:t>ENGR 128 Studio</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D8EC3AF-23A5-4D1A-A15E-9DE6DB5A85AF}"/>
                  </a:ext>
                </a:extLst>
              </p:cNvPr>
              <p:cNvSpPr txBox="1"/>
              <p:nvPr/>
            </p:nvSpPr>
            <p:spPr>
              <a:xfrm>
                <a:off x="2590800" y="1143000"/>
                <a:ext cx="3962400" cy="461665"/>
              </a:xfrm>
              <a:prstGeom prst="rect">
                <a:avLst/>
              </a:prstGeom>
              <a:noFill/>
            </p:spPr>
            <p:txBody>
              <a:bodyPr wrap="square" rtlCol="0">
                <a:spAutoFit/>
              </a:bodyPr>
              <a:lstStyle/>
              <a:p>
                <a:pPr algn="ctr"/>
                <a:r>
                  <a:rPr lang="en-US" sz="2400" b="1" dirty="0"/>
                  <a:t>Light = </a:t>
                </a:r>
                <a14:m>
                  <m:oMath xmlns:m="http://schemas.openxmlformats.org/officeDocument/2006/math">
                    <m:acc>
                      <m:accPr>
                        <m:chr m:val="̅"/>
                        <m:ctrlPr>
                          <a:rPr lang="en-US" sz="2400" b="1" i="1">
                            <a:latin typeface="Cambria Math" panose="02040503050406030204" pitchFamily="18" charset="0"/>
                          </a:rPr>
                        </m:ctrlPr>
                      </m:accPr>
                      <m:e>
                        <m:r>
                          <m:rPr>
                            <m:nor/>
                          </m:rPr>
                          <a:rPr lang="en-US" sz="2400" b="1">
                            <a:solidFill>
                              <a:srgbClr val="FF0000"/>
                            </a:solidFill>
                          </a:rPr>
                          <m:t>SW</m:t>
                        </m:r>
                        <m:r>
                          <m:rPr>
                            <m:nor/>
                          </m:rPr>
                          <a:rPr lang="en-US" sz="2400" b="1">
                            <a:solidFill>
                              <a:srgbClr val="FF0000"/>
                            </a:solidFill>
                          </a:rPr>
                          <m:t>1</m:t>
                        </m:r>
                      </m:e>
                    </m:acc>
                  </m:oMath>
                </a14:m>
                <a:r>
                  <a:rPr lang="en-US" sz="2400" b="1" dirty="0"/>
                  <a:t>·</a:t>
                </a:r>
                <a:r>
                  <a:rPr lang="en-US" sz="2400" b="1" dirty="0">
                    <a:solidFill>
                      <a:schemeClr val="accent1"/>
                    </a:solidFill>
                  </a:rPr>
                  <a:t>SW2</a:t>
                </a:r>
                <a:r>
                  <a:rPr lang="en-US" sz="2400" b="1" dirty="0"/>
                  <a:t> + </a:t>
                </a:r>
                <a:r>
                  <a:rPr lang="en-US" sz="2400" b="1" dirty="0">
                    <a:solidFill>
                      <a:srgbClr val="FF0000"/>
                    </a:solidFill>
                  </a:rPr>
                  <a:t>SW1</a:t>
                </a:r>
                <a:r>
                  <a:rPr lang="en-US" sz="2400" b="1" dirty="0"/>
                  <a:t>·</a:t>
                </a:r>
                <a14:m>
                  <m:oMath xmlns:m="http://schemas.openxmlformats.org/officeDocument/2006/math">
                    <m:acc>
                      <m:accPr>
                        <m:chr m:val="̅"/>
                        <m:ctrlPr>
                          <a:rPr lang="en-US" sz="2400" b="1" i="1">
                            <a:latin typeface="Cambria Math" panose="02040503050406030204" pitchFamily="18" charset="0"/>
                          </a:rPr>
                        </m:ctrlPr>
                      </m:accPr>
                      <m:e>
                        <m:r>
                          <m:rPr>
                            <m:nor/>
                          </m:rPr>
                          <a:rPr lang="en-US" sz="2400" b="1">
                            <a:solidFill>
                              <a:schemeClr val="accent1"/>
                            </a:solidFill>
                          </a:rPr>
                          <m:t>SW</m:t>
                        </m:r>
                        <m:r>
                          <m:rPr>
                            <m:nor/>
                          </m:rPr>
                          <a:rPr lang="en-US" sz="2400" b="1">
                            <a:solidFill>
                              <a:schemeClr val="accent1"/>
                            </a:solidFill>
                          </a:rPr>
                          <m:t>2</m:t>
                        </m:r>
                      </m:e>
                    </m:acc>
                  </m:oMath>
                </a14:m>
                <a:endParaRPr lang="en-US" sz="2400" b="1" dirty="0"/>
              </a:p>
            </p:txBody>
          </p:sp>
        </mc:Choice>
        <mc:Fallback xmlns="">
          <p:sp>
            <p:nvSpPr>
              <p:cNvPr id="10" name="TextBox 9">
                <a:extLst>
                  <a:ext uri="{FF2B5EF4-FFF2-40B4-BE49-F238E27FC236}">
                    <a16:creationId xmlns:a16="http://schemas.microsoft.com/office/drawing/2014/main" id="{8D8EC3AF-23A5-4D1A-A15E-9DE6DB5A85AF}"/>
                  </a:ext>
                </a:extLst>
              </p:cNvPr>
              <p:cNvSpPr txBox="1">
                <a:spLocks noRot="1" noChangeAspect="1" noMove="1" noResize="1" noEditPoints="1" noAdjustHandles="1" noChangeArrowheads="1" noChangeShapeType="1" noTextEdit="1"/>
              </p:cNvSpPr>
              <p:nvPr/>
            </p:nvSpPr>
            <p:spPr>
              <a:xfrm>
                <a:off x="2590800" y="1143000"/>
                <a:ext cx="3962400" cy="461665"/>
              </a:xfrm>
              <a:prstGeom prst="rect">
                <a:avLst/>
              </a:prstGeom>
              <a:blipFill>
                <a:blip r:embed="rId2"/>
                <a:stretch>
                  <a:fillRect l="-615" t="-10667" b="-29333"/>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B51B3BC7-40C7-417F-BE33-691141869C7A}"/>
              </a:ext>
            </a:extLst>
          </p:cNvPr>
          <p:cNvSpPr/>
          <p:nvPr/>
        </p:nvSpPr>
        <p:spPr>
          <a:xfrm flipH="1">
            <a:off x="8001000" y="228600"/>
            <a:ext cx="914400" cy="914400"/>
          </a:xfrm>
          <a:prstGeom prst="ellipse">
            <a:avLst/>
          </a:prstGeom>
          <a:solidFill>
            <a:srgbClr val="D8F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chemeClr val="tx1"/>
                </a:solidFill>
              </a:rPr>
              <a:t>Create</a:t>
            </a:r>
          </a:p>
        </p:txBody>
      </p:sp>
      <p:pic>
        <p:nvPicPr>
          <p:cNvPr id="4" name="Picture 3">
            <a:extLst>
              <a:ext uri="{FF2B5EF4-FFF2-40B4-BE49-F238E27FC236}">
                <a16:creationId xmlns:a16="http://schemas.microsoft.com/office/drawing/2014/main" id="{F2C4276F-78A9-452A-99E7-9C82BDEBE412}"/>
              </a:ext>
            </a:extLst>
          </p:cNvPr>
          <p:cNvPicPr>
            <a:picLocks noChangeAspect="1"/>
          </p:cNvPicPr>
          <p:nvPr/>
        </p:nvPicPr>
        <p:blipFill>
          <a:blip r:embed="rId3"/>
          <a:stretch>
            <a:fillRect/>
          </a:stretch>
        </p:blipFill>
        <p:spPr>
          <a:xfrm>
            <a:off x="642938" y="1876425"/>
            <a:ext cx="7858125" cy="3881438"/>
          </a:xfrm>
          <a:prstGeom prst="rect">
            <a:avLst/>
          </a:prstGeom>
        </p:spPr>
      </p:pic>
    </p:spTree>
    <p:extLst>
      <p:ext uri="{BB962C8B-B14F-4D97-AF65-F5344CB8AC3E}">
        <p14:creationId xmlns:p14="http://schemas.microsoft.com/office/powerpoint/2010/main" val="38484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Modeling – </a:t>
            </a:r>
            <a:r>
              <a:rPr lang="en-US" dirty="0" err="1"/>
              <a:t>iTRiLOGI</a:t>
            </a:r>
            <a:endParaRPr lang="en-US" dirty="0"/>
          </a:p>
        </p:txBody>
      </p:sp>
      <p:sp>
        <p:nvSpPr>
          <p:cNvPr id="7" name="Footer Placeholder 6"/>
          <p:cNvSpPr>
            <a:spLocks noGrp="1"/>
          </p:cNvSpPr>
          <p:nvPr>
            <p:ph type="ftr" sz="quarter" idx="13"/>
          </p:nvPr>
        </p:nvSpPr>
        <p:spPr/>
        <p:txBody>
          <a:bodyPr/>
          <a:lstStyle/>
          <a:p>
            <a:r>
              <a:rPr lang="en-US"/>
              <a:t>ENGR 128 Studio</a:t>
            </a:r>
            <a:endParaRPr lang="en-US" dirty="0"/>
          </a:p>
        </p:txBody>
      </p:sp>
      <p:sp>
        <p:nvSpPr>
          <p:cNvPr id="11" name="Oval 10">
            <a:extLst>
              <a:ext uri="{FF2B5EF4-FFF2-40B4-BE49-F238E27FC236}">
                <a16:creationId xmlns:a16="http://schemas.microsoft.com/office/drawing/2014/main" id="{FEA446DE-D9BA-40E5-83E1-71FADCA3D869}"/>
              </a:ext>
            </a:extLst>
          </p:cNvPr>
          <p:cNvSpPr/>
          <p:nvPr/>
        </p:nvSpPr>
        <p:spPr>
          <a:xfrm flipH="1">
            <a:off x="8001000" y="228600"/>
            <a:ext cx="914400" cy="914400"/>
          </a:xfrm>
          <a:prstGeom prst="ellipse">
            <a:avLst/>
          </a:prstGeom>
          <a:solidFill>
            <a:srgbClr val="D8F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chemeClr val="tx1"/>
                </a:solidFill>
              </a:rPr>
              <a:t>Create</a:t>
            </a:r>
          </a:p>
        </p:txBody>
      </p:sp>
      <p:pic>
        <p:nvPicPr>
          <p:cNvPr id="4" name="Picture 3">
            <a:extLst>
              <a:ext uri="{FF2B5EF4-FFF2-40B4-BE49-F238E27FC236}">
                <a16:creationId xmlns:a16="http://schemas.microsoft.com/office/drawing/2014/main" id="{EB7FA498-FE38-49F4-A57D-98516F847FD1}"/>
              </a:ext>
            </a:extLst>
          </p:cNvPr>
          <p:cNvPicPr>
            <a:picLocks noChangeAspect="1"/>
          </p:cNvPicPr>
          <p:nvPr/>
        </p:nvPicPr>
        <p:blipFill rotWithShape="1">
          <a:blip r:embed="rId2"/>
          <a:srcRect t="7223"/>
          <a:stretch/>
        </p:blipFill>
        <p:spPr>
          <a:xfrm>
            <a:off x="250031" y="1905000"/>
            <a:ext cx="8643938" cy="4186535"/>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516621-5D69-4270-97B9-5814995D9247}"/>
                  </a:ext>
                </a:extLst>
              </p:cNvPr>
              <p:cNvSpPr txBox="1"/>
              <p:nvPr/>
            </p:nvSpPr>
            <p:spPr>
              <a:xfrm>
                <a:off x="2590800" y="1143000"/>
                <a:ext cx="3962400" cy="461665"/>
              </a:xfrm>
              <a:prstGeom prst="rect">
                <a:avLst/>
              </a:prstGeom>
              <a:noFill/>
            </p:spPr>
            <p:txBody>
              <a:bodyPr wrap="square" rtlCol="0">
                <a:spAutoFit/>
              </a:bodyPr>
              <a:lstStyle/>
              <a:p>
                <a:pPr algn="ctr"/>
                <a:r>
                  <a:rPr lang="en-US" sz="2400" b="1" dirty="0"/>
                  <a:t>Light = </a:t>
                </a:r>
                <a14:m>
                  <m:oMath xmlns:m="http://schemas.openxmlformats.org/officeDocument/2006/math">
                    <m:acc>
                      <m:accPr>
                        <m:chr m:val="̅"/>
                        <m:ctrlPr>
                          <a:rPr lang="en-US" sz="2400" b="1" i="1">
                            <a:latin typeface="Cambria Math" panose="02040503050406030204" pitchFamily="18" charset="0"/>
                          </a:rPr>
                        </m:ctrlPr>
                      </m:accPr>
                      <m:e>
                        <m:r>
                          <m:rPr>
                            <m:nor/>
                          </m:rPr>
                          <a:rPr lang="en-US" sz="2400" b="1">
                            <a:solidFill>
                              <a:srgbClr val="FF0000"/>
                            </a:solidFill>
                          </a:rPr>
                          <m:t>SW</m:t>
                        </m:r>
                        <m:r>
                          <m:rPr>
                            <m:nor/>
                          </m:rPr>
                          <a:rPr lang="en-US" sz="2400" b="1">
                            <a:solidFill>
                              <a:srgbClr val="FF0000"/>
                            </a:solidFill>
                          </a:rPr>
                          <m:t>1</m:t>
                        </m:r>
                      </m:e>
                    </m:acc>
                  </m:oMath>
                </a14:m>
                <a:r>
                  <a:rPr lang="en-US" sz="2400" b="1" dirty="0"/>
                  <a:t>·</a:t>
                </a:r>
                <a:r>
                  <a:rPr lang="en-US" sz="2400" b="1" dirty="0">
                    <a:solidFill>
                      <a:schemeClr val="accent1"/>
                    </a:solidFill>
                  </a:rPr>
                  <a:t>SW2</a:t>
                </a:r>
                <a:r>
                  <a:rPr lang="en-US" sz="2400" b="1" dirty="0"/>
                  <a:t> + </a:t>
                </a:r>
                <a:r>
                  <a:rPr lang="en-US" sz="2400" b="1" dirty="0">
                    <a:solidFill>
                      <a:srgbClr val="FF0000"/>
                    </a:solidFill>
                  </a:rPr>
                  <a:t>SW1</a:t>
                </a:r>
                <a:r>
                  <a:rPr lang="en-US" sz="2400" b="1" dirty="0"/>
                  <a:t>·</a:t>
                </a:r>
                <a14:m>
                  <m:oMath xmlns:m="http://schemas.openxmlformats.org/officeDocument/2006/math">
                    <m:acc>
                      <m:accPr>
                        <m:chr m:val="̅"/>
                        <m:ctrlPr>
                          <a:rPr lang="en-US" sz="2400" b="1" i="1">
                            <a:latin typeface="Cambria Math" panose="02040503050406030204" pitchFamily="18" charset="0"/>
                          </a:rPr>
                        </m:ctrlPr>
                      </m:accPr>
                      <m:e>
                        <m:r>
                          <m:rPr>
                            <m:nor/>
                          </m:rPr>
                          <a:rPr lang="en-US" sz="2400" b="1">
                            <a:solidFill>
                              <a:schemeClr val="accent1"/>
                            </a:solidFill>
                          </a:rPr>
                          <m:t>SW</m:t>
                        </m:r>
                        <m:r>
                          <m:rPr>
                            <m:nor/>
                          </m:rPr>
                          <a:rPr lang="en-US" sz="2400" b="1">
                            <a:solidFill>
                              <a:schemeClr val="accent1"/>
                            </a:solidFill>
                          </a:rPr>
                          <m:t>2</m:t>
                        </m:r>
                      </m:e>
                    </m:acc>
                  </m:oMath>
                </a14:m>
                <a:endParaRPr lang="en-US" sz="2400" b="1" dirty="0"/>
              </a:p>
            </p:txBody>
          </p:sp>
        </mc:Choice>
        <mc:Fallback xmlns="">
          <p:sp>
            <p:nvSpPr>
              <p:cNvPr id="15" name="TextBox 14">
                <a:extLst>
                  <a:ext uri="{FF2B5EF4-FFF2-40B4-BE49-F238E27FC236}">
                    <a16:creationId xmlns:a16="http://schemas.microsoft.com/office/drawing/2014/main" id="{F2516621-5D69-4270-97B9-5814995D9247}"/>
                  </a:ext>
                </a:extLst>
              </p:cNvPr>
              <p:cNvSpPr txBox="1">
                <a:spLocks noRot="1" noChangeAspect="1" noMove="1" noResize="1" noEditPoints="1" noAdjustHandles="1" noChangeArrowheads="1" noChangeShapeType="1" noTextEdit="1"/>
              </p:cNvSpPr>
              <p:nvPr/>
            </p:nvSpPr>
            <p:spPr>
              <a:xfrm>
                <a:off x="2590800" y="1143000"/>
                <a:ext cx="3962400" cy="461665"/>
              </a:xfrm>
              <a:prstGeom prst="rect">
                <a:avLst/>
              </a:prstGeom>
              <a:blipFill>
                <a:blip r:embed="rId3"/>
                <a:stretch>
                  <a:fillRect l="-615" t="-10667" b="-29333"/>
                </a:stretch>
              </a:blipFill>
            </p:spPr>
            <p:txBody>
              <a:bodyPr/>
              <a:lstStyle/>
              <a:p>
                <a:r>
                  <a:rPr lang="en-US">
                    <a:noFill/>
                  </a:rPr>
                  <a:t> </a:t>
                </a:r>
              </a:p>
            </p:txBody>
          </p:sp>
        </mc:Fallback>
      </mc:AlternateContent>
    </p:spTree>
    <p:extLst>
      <p:ext uri="{BB962C8B-B14F-4D97-AF65-F5344CB8AC3E}">
        <p14:creationId xmlns:p14="http://schemas.microsoft.com/office/powerpoint/2010/main" val="135799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iTRiLOGI</a:t>
            </a:r>
            <a:r>
              <a:rPr lang="en-US" dirty="0"/>
              <a:t> – Motor and Fan Controller</a:t>
            </a:r>
          </a:p>
        </p:txBody>
      </p:sp>
      <p:sp>
        <p:nvSpPr>
          <p:cNvPr id="6" name="Footer Placeholder 5"/>
          <p:cNvSpPr>
            <a:spLocks noGrp="1"/>
          </p:cNvSpPr>
          <p:nvPr>
            <p:ph type="ftr" sz="quarter" idx="13"/>
          </p:nvPr>
        </p:nvSpPr>
        <p:spPr/>
        <p:txBody>
          <a:bodyPr/>
          <a:lstStyle/>
          <a:p>
            <a:r>
              <a:rPr lang="en-US"/>
              <a:t>ENGR 128 Studio</a:t>
            </a:r>
            <a:endParaRPr lang="en-US" dirty="0"/>
          </a:p>
        </p:txBody>
      </p:sp>
      <p:pic>
        <p:nvPicPr>
          <p:cNvPr id="4" name="Picture 3"/>
          <p:cNvPicPr>
            <a:picLocks noChangeAspect="1"/>
          </p:cNvPicPr>
          <p:nvPr/>
        </p:nvPicPr>
        <p:blipFill>
          <a:blip r:embed="rId2"/>
          <a:stretch>
            <a:fillRect/>
          </a:stretch>
        </p:blipFill>
        <p:spPr>
          <a:xfrm>
            <a:off x="740093" y="990600"/>
            <a:ext cx="7663815" cy="5263515"/>
          </a:xfrm>
          <a:prstGeom prst="rect">
            <a:avLst/>
          </a:prstGeom>
        </p:spPr>
      </p:pic>
    </p:spTree>
    <p:extLst>
      <p:ext uri="{BB962C8B-B14F-4D97-AF65-F5344CB8AC3E}">
        <p14:creationId xmlns:p14="http://schemas.microsoft.com/office/powerpoint/2010/main" val="393645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Modeling – Logic.ly</a:t>
            </a:r>
          </a:p>
        </p:txBody>
      </p:sp>
      <p:sp>
        <p:nvSpPr>
          <p:cNvPr id="7" name="Footer Placeholder 6"/>
          <p:cNvSpPr>
            <a:spLocks noGrp="1"/>
          </p:cNvSpPr>
          <p:nvPr>
            <p:ph type="ftr" sz="quarter" idx="13"/>
          </p:nvPr>
        </p:nvSpPr>
        <p:spPr/>
        <p:txBody>
          <a:bodyPr/>
          <a:lstStyle/>
          <a:p>
            <a:r>
              <a:rPr lang="en-US"/>
              <a:t>ENGR 128 Studio</a:t>
            </a:r>
            <a:endParaRPr lang="en-US" dirty="0"/>
          </a:p>
        </p:txBody>
      </p:sp>
      <p:sp>
        <p:nvSpPr>
          <p:cNvPr id="11" name="Oval 10">
            <a:extLst>
              <a:ext uri="{FF2B5EF4-FFF2-40B4-BE49-F238E27FC236}">
                <a16:creationId xmlns:a16="http://schemas.microsoft.com/office/drawing/2014/main" id="{FEA446DE-D9BA-40E5-83E1-71FADCA3D869}"/>
              </a:ext>
            </a:extLst>
          </p:cNvPr>
          <p:cNvSpPr/>
          <p:nvPr/>
        </p:nvSpPr>
        <p:spPr>
          <a:xfrm flipH="1">
            <a:off x="8001000" y="228600"/>
            <a:ext cx="914400" cy="914400"/>
          </a:xfrm>
          <a:prstGeom prst="ellipse">
            <a:avLst/>
          </a:prstGeom>
          <a:solidFill>
            <a:srgbClr val="D8F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chemeClr val="tx1"/>
                </a:solidFill>
              </a:rPr>
              <a:t>Create</a:t>
            </a:r>
          </a:p>
        </p:txBody>
      </p:sp>
      <p:pic>
        <p:nvPicPr>
          <p:cNvPr id="3" name="Picture 2">
            <a:extLst>
              <a:ext uri="{FF2B5EF4-FFF2-40B4-BE49-F238E27FC236}">
                <a16:creationId xmlns:a16="http://schemas.microsoft.com/office/drawing/2014/main" id="{9973B856-03FA-4850-8C05-18090154CF47}"/>
              </a:ext>
            </a:extLst>
          </p:cNvPr>
          <p:cNvPicPr>
            <a:picLocks noChangeAspect="1"/>
          </p:cNvPicPr>
          <p:nvPr/>
        </p:nvPicPr>
        <p:blipFill>
          <a:blip r:embed="rId2"/>
          <a:stretch>
            <a:fillRect/>
          </a:stretch>
        </p:blipFill>
        <p:spPr>
          <a:xfrm>
            <a:off x="692944" y="1981200"/>
            <a:ext cx="7758113" cy="36576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8A24F8-6F17-4002-9A8F-57633638DC04}"/>
                  </a:ext>
                </a:extLst>
              </p:cNvPr>
              <p:cNvSpPr txBox="1"/>
              <p:nvPr/>
            </p:nvSpPr>
            <p:spPr>
              <a:xfrm>
                <a:off x="2590800" y="1143000"/>
                <a:ext cx="3962400" cy="461665"/>
              </a:xfrm>
              <a:prstGeom prst="rect">
                <a:avLst/>
              </a:prstGeom>
              <a:noFill/>
            </p:spPr>
            <p:txBody>
              <a:bodyPr wrap="square" rtlCol="0">
                <a:spAutoFit/>
              </a:bodyPr>
              <a:lstStyle/>
              <a:p>
                <a:pPr algn="ctr"/>
                <a:r>
                  <a:rPr lang="en-US" sz="2400" b="1" dirty="0"/>
                  <a:t>Light = </a:t>
                </a:r>
                <a14:m>
                  <m:oMath xmlns:m="http://schemas.openxmlformats.org/officeDocument/2006/math">
                    <m:acc>
                      <m:accPr>
                        <m:chr m:val="̅"/>
                        <m:ctrlPr>
                          <a:rPr lang="en-US" sz="2400" b="1" i="1">
                            <a:latin typeface="Cambria Math" panose="02040503050406030204" pitchFamily="18" charset="0"/>
                          </a:rPr>
                        </m:ctrlPr>
                      </m:accPr>
                      <m:e>
                        <m:r>
                          <m:rPr>
                            <m:nor/>
                          </m:rPr>
                          <a:rPr lang="en-US" sz="2400" b="1">
                            <a:solidFill>
                              <a:srgbClr val="FF0000"/>
                            </a:solidFill>
                          </a:rPr>
                          <m:t>SW</m:t>
                        </m:r>
                        <m:r>
                          <m:rPr>
                            <m:nor/>
                          </m:rPr>
                          <a:rPr lang="en-US" sz="2400" b="1">
                            <a:solidFill>
                              <a:srgbClr val="FF0000"/>
                            </a:solidFill>
                          </a:rPr>
                          <m:t>1</m:t>
                        </m:r>
                      </m:e>
                    </m:acc>
                  </m:oMath>
                </a14:m>
                <a:r>
                  <a:rPr lang="en-US" sz="2400" b="1" dirty="0"/>
                  <a:t>·</a:t>
                </a:r>
                <a:r>
                  <a:rPr lang="en-US" sz="2400" b="1" dirty="0">
                    <a:solidFill>
                      <a:schemeClr val="accent1"/>
                    </a:solidFill>
                  </a:rPr>
                  <a:t>SW2</a:t>
                </a:r>
                <a:r>
                  <a:rPr lang="en-US" sz="2400" b="1" dirty="0"/>
                  <a:t> + </a:t>
                </a:r>
                <a:r>
                  <a:rPr lang="en-US" sz="2400" b="1" dirty="0">
                    <a:solidFill>
                      <a:srgbClr val="FF0000"/>
                    </a:solidFill>
                  </a:rPr>
                  <a:t>SW1</a:t>
                </a:r>
                <a:r>
                  <a:rPr lang="en-US" sz="2400" b="1" dirty="0"/>
                  <a:t>·</a:t>
                </a:r>
                <a14:m>
                  <m:oMath xmlns:m="http://schemas.openxmlformats.org/officeDocument/2006/math">
                    <m:acc>
                      <m:accPr>
                        <m:chr m:val="̅"/>
                        <m:ctrlPr>
                          <a:rPr lang="en-US" sz="2400" b="1" i="1">
                            <a:latin typeface="Cambria Math" panose="02040503050406030204" pitchFamily="18" charset="0"/>
                          </a:rPr>
                        </m:ctrlPr>
                      </m:accPr>
                      <m:e>
                        <m:r>
                          <m:rPr>
                            <m:nor/>
                          </m:rPr>
                          <a:rPr lang="en-US" sz="2400" b="1">
                            <a:solidFill>
                              <a:schemeClr val="accent1"/>
                            </a:solidFill>
                          </a:rPr>
                          <m:t>SW</m:t>
                        </m:r>
                        <m:r>
                          <m:rPr>
                            <m:nor/>
                          </m:rPr>
                          <a:rPr lang="en-US" sz="2400" b="1">
                            <a:solidFill>
                              <a:schemeClr val="accent1"/>
                            </a:solidFill>
                          </a:rPr>
                          <m:t>2</m:t>
                        </m:r>
                      </m:e>
                    </m:acc>
                  </m:oMath>
                </a14:m>
                <a:endParaRPr lang="en-US" sz="2400" b="1" dirty="0"/>
              </a:p>
            </p:txBody>
          </p:sp>
        </mc:Choice>
        <mc:Fallback xmlns="">
          <p:sp>
            <p:nvSpPr>
              <p:cNvPr id="9" name="TextBox 8">
                <a:extLst>
                  <a:ext uri="{FF2B5EF4-FFF2-40B4-BE49-F238E27FC236}">
                    <a16:creationId xmlns:a16="http://schemas.microsoft.com/office/drawing/2014/main" id="{D18A24F8-6F17-4002-9A8F-57633638DC04}"/>
                  </a:ext>
                </a:extLst>
              </p:cNvPr>
              <p:cNvSpPr txBox="1">
                <a:spLocks noRot="1" noChangeAspect="1" noMove="1" noResize="1" noEditPoints="1" noAdjustHandles="1" noChangeArrowheads="1" noChangeShapeType="1" noTextEdit="1"/>
              </p:cNvSpPr>
              <p:nvPr/>
            </p:nvSpPr>
            <p:spPr>
              <a:xfrm>
                <a:off x="2590800" y="1143000"/>
                <a:ext cx="3962400" cy="461665"/>
              </a:xfrm>
              <a:prstGeom prst="rect">
                <a:avLst/>
              </a:prstGeom>
              <a:blipFill>
                <a:blip r:embed="rId3"/>
                <a:stretch>
                  <a:fillRect l="-615" t="-10667" b="-29333"/>
                </a:stretch>
              </a:blipFill>
            </p:spPr>
            <p:txBody>
              <a:bodyPr/>
              <a:lstStyle/>
              <a:p>
                <a:r>
                  <a:rPr lang="en-US">
                    <a:noFill/>
                  </a:rPr>
                  <a:t> </a:t>
                </a:r>
              </a:p>
            </p:txBody>
          </p:sp>
        </mc:Fallback>
      </mc:AlternateContent>
    </p:spTree>
    <p:extLst>
      <p:ext uri="{BB962C8B-B14F-4D97-AF65-F5344CB8AC3E}">
        <p14:creationId xmlns:p14="http://schemas.microsoft.com/office/powerpoint/2010/main" val="30340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Logic.ly – 2-bit Counter</a:t>
            </a:r>
          </a:p>
        </p:txBody>
      </p:sp>
      <p:sp>
        <p:nvSpPr>
          <p:cNvPr id="7" name="Footer Placeholder 6"/>
          <p:cNvSpPr>
            <a:spLocks noGrp="1"/>
          </p:cNvSpPr>
          <p:nvPr>
            <p:ph type="ftr" sz="quarter" idx="13"/>
          </p:nvPr>
        </p:nvSpPr>
        <p:spPr/>
        <p:txBody>
          <a:bodyPr/>
          <a:lstStyle/>
          <a:p>
            <a:r>
              <a:rPr lang="en-US"/>
              <a:t>ENGR 128 Studio</a:t>
            </a:r>
            <a:endParaRPr lang="en-US" dirty="0"/>
          </a:p>
        </p:txBody>
      </p:sp>
      <p:pic>
        <p:nvPicPr>
          <p:cNvPr id="2" name="Picture 1">
            <a:extLst>
              <a:ext uri="{FF2B5EF4-FFF2-40B4-BE49-F238E27FC236}">
                <a16:creationId xmlns:a16="http://schemas.microsoft.com/office/drawing/2014/main" id="{29FECC48-1514-4F60-9B65-38B9C96440EF}"/>
              </a:ext>
            </a:extLst>
          </p:cNvPr>
          <p:cNvPicPr>
            <a:picLocks noChangeAspect="1"/>
          </p:cNvPicPr>
          <p:nvPr/>
        </p:nvPicPr>
        <p:blipFill>
          <a:blip r:embed="rId2"/>
          <a:stretch>
            <a:fillRect/>
          </a:stretch>
        </p:blipFill>
        <p:spPr>
          <a:xfrm>
            <a:off x="571500" y="1071562"/>
            <a:ext cx="8001000" cy="4714875"/>
          </a:xfrm>
          <a:prstGeom prst="rect">
            <a:avLst/>
          </a:prstGeom>
        </p:spPr>
      </p:pic>
    </p:spTree>
    <p:extLst>
      <p:ext uri="{BB962C8B-B14F-4D97-AF65-F5344CB8AC3E}">
        <p14:creationId xmlns:p14="http://schemas.microsoft.com/office/powerpoint/2010/main" val="267228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Logic.ly – Hex Display</a:t>
            </a:r>
          </a:p>
        </p:txBody>
      </p:sp>
      <p:sp>
        <p:nvSpPr>
          <p:cNvPr id="7" name="Footer Placeholder 6"/>
          <p:cNvSpPr>
            <a:spLocks noGrp="1"/>
          </p:cNvSpPr>
          <p:nvPr>
            <p:ph type="ftr" sz="quarter" idx="13"/>
          </p:nvPr>
        </p:nvSpPr>
        <p:spPr/>
        <p:txBody>
          <a:bodyPr/>
          <a:lstStyle/>
          <a:p>
            <a:r>
              <a:rPr lang="en-US"/>
              <a:t>ENGR 128 Studio</a:t>
            </a:r>
            <a:endParaRPr lang="en-US" dirty="0"/>
          </a:p>
        </p:txBody>
      </p:sp>
      <p:pic>
        <p:nvPicPr>
          <p:cNvPr id="3" name="Picture 2">
            <a:extLst>
              <a:ext uri="{FF2B5EF4-FFF2-40B4-BE49-F238E27FC236}">
                <a16:creationId xmlns:a16="http://schemas.microsoft.com/office/drawing/2014/main" id="{AA23DC36-DB6B-4179-BC80-CFEBD9AB990A}"/>
              </a:ext>
            </a:extLst>
          </p:cNvPr>
          <p:cNvPicPr>
            <a:picLocks noChangeAspect="1"/>
          </p:cNvPicPr>
          <p:nvPr/>
        </p:nvPicPr>
        <p:blipFill>
          <a:blip r:embed="rId2"/>
          <a:stretch>
            <a:fillRect/>
          </a:stretch>
        </p:blipFill>
        <p:spPr>
          <a:xfrm>
            <a:off x="1496854" y="828675"/>
            <a:ext cx="6150293" cy="5343525"/>
          </a:xfrm>
          <a:prstGeom prst="rect">
            <a:avLst/>
          </a:prstGeom>
        </p:spPr>
      </p:pic>
    </p:spTree>
    <p:extLst>
      <p:ext uri="{BB962C8B-B14F-4D97-AF65-F5344CB8AC3E}">
        <p14:creationId xmlns:p14="http://schemas.microsoft.com/office/powerpoint/2010/main" val="56743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20B2-6AC5-401E-9AAA-E0D2369164C1}"/>
              </a:ext>
            </a:extLst>
          </p:cNvPr>
          <p:cNvSpPr>
            <a:spLocks noGrp="1"/>
          </p:cNvSpPr>
          <p:nvPr>
            <p:ph type="title"/>
          </p:nvPr>
        </p:nvSpPr>
        <p:spPr/>
        <p:txBody>
          <a:bodyPr/>
          <a:lstStyle/>
          <a:p>
            <a:r>
              <a:rPr lang="en-US" dirty="0"/>
              <a:t>Project 2 Modeling</a:t>
            </a:r>
          </a:p>
        </p:txBody>
      </p:sp>
      <p:sp>
        <p:nvSpPr>
          <p:cNvPr id="7" name="Content Placeholder 6">
            <a:extLst>
              <a:ext uri="{FF2B5EF4-FFF2-40B4-BE49-F238E27FC236}">
                <a16:creationId xmlns:a16="http://schemas.microsoft.com/office/drawing/2014/main" id="{310E6190-CAD0-483E-B608-1ED61C9F30F3}"/>
              </a:ext>
            </a:extLst>
          </p:cNvPr>
          <p:cNvSpPr>
            <a:spLocks noGrp="1"/>
          </p:cNvSpPr>
          <p:nvPr>
            <p:ph sz="quarter" idx="13"/>
          </p:nvPr>
        </p:nvSpPr>
        <p:spPr/>
        <p:txBody>
          <a:bodyPr>
            <a:normAutofit/>
          </a:bodyPr>
          <a:lstStyle/>
          <a:p>
            <a:pPr marL="0" indent="0">
              <a:buNone/>
            </a:pPr>
            <a:r>
              <a:rPr lang="en-US" dirty="0"/>
              <a:t>Build circuits for each of your four outputs in Logic.ly.</a:t>
            </a:r>
            <a:br>
              <a:rPr lang="en-US" dirty="0"/>
            </a:br>
            <a:r>
              <a:rPr lang="en-US" dirty="0"/>
              <a:t>You can choose to design four separate circuits or one large circuit.</a:t>
            </a:r>
          </a:p>
          <a:p>
            <a:pPr marL="0" indent="0">
              <a:buNone/>
            </a:pPr>
            <a:r>
              <a:rPr lang="en-US" dirty="0"/>
              <a:t>Additionally, build the ladder logic for your last output (P or Q) in </a:t>
            </a:r>
            <a:r>
              <a:rPr lang="en-US" dirty="0" err="1"/>
              <a:t>iTRiLOGI</a:t>
            </a:r>
            <a:r>
              <a:rPr lang="en-US" dirty="0"/>
              <a:t> and attach it to your exercise worksheet.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solidFill>
                  <a:srgbClr val="98700D"/>
                </a:solidFill>
              </a:rPr>
              <a:t>Your instructor is here to help answer guiding questions</a:t>
            </a:r>
            <a:br>
              <a:rPr lang="en-US" b="1" dirty="0">
                <a:solidFill>
                  <a:srgbClr val="98700D"/>
                </a:solidFill>
              </a:rPr>
            </a:br>
            <a:r>
              <a:rPr lang="en-US" b="1" dirty="0">
                <a:solidFill>
                  <a:srgbClr val="98700D"/>
                </a:solidFill>
              </a:rPr>
              <a:t>and troubleshoot any problems that your team identifies.</a:t>
            </a:r>
          </a:p>
        </p:txBody>
      </p:sp>
      <p:sp>
        <p:nvSpPr>
          <p:cNvPr id="4" name="Footer Placeholder 3">
            <a:extLst>
              <a:ext uri="{FF2B5EF4-FFF2-40B4-BE49-F238E27FC236}">
                <a16:creationId xmlns:a16="http://schemas.microsoft.com/office/drawing/2014/main" id="{54BB02C4-82BE-4612-95D8-22A6AF1986D7}"/>
              </a:ext>
            </a:extLst>
          </p:cNvPr>
          <p:cNvSpPr>
            <a:spLocks noGrp="1"/>
          </p:cNvSpPr>
          <p:nvPr>
            <p:ph type="ftr" sz="quarter" idx="14"/>
          </p:nvPr>
        </p:nvSpPr>
        <p:spPr/>
        <p:txBody>
          <a:bodyPr/>
          <a:lstStyle/>
          <a:p>
            <a:r>
              <a:rPr lang="en-US"/>
              <a:t>ENGR 128 Studio</a:t>
            </a:r>
            <a:endParaRPr lang="en-US" dirty="0"/>
          </a:p>
        </p:txBody>
      </p:sp>
      <p:sp>
        <p:nvSpPr>
          <p:cNvPr id="61" name="Oval 60">
            <a:extLst>
              <a:ext uri="{FF2B5EF4-FFF2-40B4-BE49-F238E27FC236}">
                <a16:creationId xmlns:a16="http://schemas.microsoft.com/office/drawing/2014/main" id="{2FF22C74-FAA2-453F-9F8E-C8B93630D5E7}"/>
              </a:ext>
            </a:extLst>
          </p:cNvPr>
          <p:cNvSpPr/>
          <p:nvPr/>
        </p:nvSpPr>
        <p:spPr>
          <a:xfrm flipH="1">
            <a:off x="8001000" y="228600"/>
            <a:ext cx="914400" cy="914400"/>
          </a:xfrm>
          <a:prstGeom prst="ellipse">
            <a:avLst/>
          </a:prstGeom>
          <a:solidFill>
            <a:srgbClr val="D8F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chemeClr val="tx1"/>
                </a:solidFill>
              </a:rPr>
              <a:t>Create</a:t>
            </a:r>
          </a:p>
        </p:txBody>
      </p:sp>
      <p:pic>
        <p:nvPicPr>
          <p:cNvPr id="9" name="Picture 8">
            <a:extLst>
              <a:ext uri="{FF2B5EF4-FFF2-40B4-BE49-F238E27FC236}">
                <a16:creationId xmlns:a16="http://schemas.microsoft.com/office/drawing/2014/main" id="{0345E8C1-EF72-4AC3-A4B4-6AA274B850F3}"/>
              </a:ext>
            </a:extLst>
          </p:cNvPr>
          <p:cNvPicPr>
            <a:picLocks noChangeAspect="1"/>
          </p:cNvPicPr>
          <p:nvPr/>
        </p:nvPicPr>
        <p:blipFill>
          <a:blip r:embed="rId2"/>
          <a:stretch>
            <a:fillRect/>
          </a:stretch>
        </p:blipFill>
        <p:spPr>
          <a:xfrm>
            <a:off x="381000" y="2971800"/>
            <a:ext cx="3879056" cy="1828800"/>
          </a:xfrm>
          <a:prstGeom prst="rect">
            <a:avLst/>
          </a:prstGeom>
        </p:spPr>
      </p:pic>
      <p:pic>
        <p:nvPicPr>
          <p:cNvPr id="10" name="Picture 9">
            <a:extLst>
              <a:ext uri="{FF2B5EF4-FFF2-40B4-BE49-F238E27FC236}">
                <a16:creationId xmlns:a16="http://schemas.microsoft.com/office/drawing/2014/main" id="{C7E47D46-CE4E-490E-800B-9366262EF960}"/>
              </a:ext>
            </a:extLst>
          </p:cNvPr>
          <p:cNvPicPr>
            <a:picLocks noChangeAspect="1"/>
          </p:cNvPicPr>
          <p:nvPr/>
        </p:nvPicPr>
        <p:blipFill rotWithShape="1">
          <a:blip r:embed="rId3"/>
          <a:srcRect t="7223"/>
          <a:stretch/>
        </p:blipFill>
        <p:spPr>
          <a:xfrm>
            <a:off x="4613910" y="2881432"/>
            <a:ext cx="4149090" cy="2009536"/>
          </a:xfrm>
          <a:prstGeom prst="rect">
            <a:avLst/>
          </a:prstGeom>
        </p:spPr>
      </p:pic>
    </p:spTree>
    <p:extLst>
      <p:ext uri="{BB962C8B-B14F-4D97-AF65-F5344CB8AC3E}">
        <p14:creationId xmlns:p14="http://schemas.microsoft.com/office/powerpoint/2010/main" val="271865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20B2-6AC5-401E-9AAA-E0D2369164C1}"/>
              </a:ext>
            </a:extLst>
          </p:cNvPr>
          <p:cNvSpPr>
            <a:spLocks noGrp="1"/>
          </p:cNvSpPr>
          <p:nvPr>
            <p:ph type="title"/>
          </p:nvPr>
        </p:nvSpPr>
        <p:spPr/>
        <p:txBody>
          <a:bodyPr/>
          <a:lstStyle/>
          <a:p>
            <a:r>
              <a:rPr lang="en-US" dirty="0"/>
              <a:t>Project 2 Testing</a:t>
            </a:r>
          </a:p>
        </p:txBody>
      </p:sp>
      <p:sp>
        <p:nvSpPr>
          <p:cNvPr id="7" name="Content Placeholder 6">
            <a:extLst>
              <a:ext uri="{FF2B5EF4-FFF2-40B4-BE49-F238E27FC236}">
                <a16:creationId xmlns:a16="http://schemas.microsoft.com/office/drawing/2014/main" id="{310E6190-CAD0-483E-B608-1ED61C9F30F3}"/>
              </a:ext>
            </a:extLst>
          </p:cNvPr>
          <p:cNvSpPr>
            <a:spLocks noGrp="1"/>
          </p:cNvSpPr>
          <p:nvPr>
            <p:ph sz="quarter" idx="13"/>
          </p:nvPr>
        </p:nvSpPr>
        <p:spPr/>
        <p:txBody>
          <a:bodyPr>
            <a:normAutofit/>
          </a:bodyPr>
          <a:lstStyle/>
          <a:p>
            <a:pPr marL="0" indent="0">
              <a:buNone/>
            </a:pPr>
            <a:r>
              <a:rPr lang="en-US" dirty="0"/>
              <a:t>To test the circuit, you’ll need to try every combination of the</a:t>
            </a:r>
            <a:br>
              <a:rPr lang="en-US" dirty="0"/>
            </a:br>
            <a:r>
              <a:rPr lang="en-US" dirty="0"/>
              <a:t>inputs (i.e. build a truth table).</a:t>
            </a:r>
          </a:p>
          <a:p>
            <a:pPr marL="0" indent="0">
              <a:buNone/>
            </a:pPr>
            <a:r>
              <a:rPr lang="en-US" dirty="0"/>
              <a:t>In Logic.ly, you can automatically generate a truth table based on the inputs (switches) and outputs (light bulbs).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54BB02C4-82BE-4612-95D8-22A6AF1986D7}"/>
              </a:ext>
            </a:extLst>
          </p:cNvPr>
          <p:cNvSpPr>
            <a:spLocks noGrp="1"/>
          </p:cNvSpPr>
          <p:nvPr>
            <p:ph type="ftr" sz="quarter" idx="14"/>
          </p:nvPr>
        </p:nvSpPr>
        <p:spPr/>
        <p:txBody>
          <a:bodyPr/>
          <a:lstStyle/>
          <a:p>
            <a:r>
              <a:rPr lang="en-US"/>
              <a:t>ENGR 128 Studio</a:t>
            </a:r>
            <a:endParaRPr lang="en-US" dirty="0"/>
          </a:p>
        </p:txBody>
      </p:sp>
      <p:sp>
        <p:nvSpPr>
          <p:cNvPr id="8" name="Oval 7">
            <a:extLst>
              <a:ext uri="{FF2B5EF4-FFF2-40B4-BE49-F238E27FC236}">
                <a16:creationId xmlns:a16="http://schemas.microsoft.com/office/drawing/2014/main" id="{F75A8778-BD48-467E-AB20-2A63EDB0DA4F}"/>
              </a:ext>
            </a:extLst>
          </p:cNvPr>
          <p:cNvSpPr/>
          <p:nvPr/>
        </p:nvSpPr>
        <p:spPr>
          <a:xfrm flipH="1">
            <a:off x="8001000" y="228600"/>
            <a:ext cx="914400" cy="914400"/>
          </a:xfrm>
          <a:prstGeom prst="ellipse">
            <a:avLst/>
          </a:prstGeom>
          <a:solidFill>
            <a:srgbClr val="99B8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a:solidFill>
                  <a:schemeClr val="tx1"/>
                </a:solidFill>
              </a:rPr>
              <a:t>Test</a:t>
            </a:r>
          </a:p>
        </p:txBody>
      </p:sp>
      <p:pic>
        <p:nvPicPr>
          <p:cNvPr id="3" name="Picture 2">
            <a:extLst>
              <a:ext uri="{FF2B5EF4-FFF2-40B4-BE49-F238E27FC236}">
                <a16:creationId xmlns:a16="http://schemas.microsoft.com/office/drawing/2014/main" id="{ACD20297-9A67-4D6F-8AF7-CF80C806771F}"/>
              </a:ext>
            </a:extLst>
          </p:cNvPr>
          <p:cNvPicPr>
            <a:picLocks noChangeAspect="1"/>
          </p:cNvPicPr>
          <p:nvPr/>
        </p:nvPicPr>
        <p:blipFill>
          <a:blip r:embed="rId2"/>
          <a:stretch>
            <a:fillRect/>
          </a:stretch>
        </p:blipFill>
        <p:spPr>
          <a:xfrm>
            <a:off x="1600200" y="2744932"/>
            <a:ext cx="5943600" cy="3676650"/>
          </a:xfrm>
          <a:prstGeom prst="rect">
            <a:avLst/>
          </a:prstGeom>
        </p:spPr>
      </p:pic>
    </p:spTree>
    <p:extLst>
      <p:ext uri="{BB962C8B-B14F-4D97-AF65-F5344CB8AC3E}">
        <p14:creationId xmlns:p14="http://schemas.microsoft.com/office/powerpoint/2010/main" val="93694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Studio – Week 7</a:t>
            </a:r>
          </a:p>
        </p:txBody>
      </p:sp>
      <p:sp>
        <p:nvSpPr>
          <p:cNvPr id="5" name="Content Placeholder 4"/>
          <p:cNvSpPr>
            <a:spLocks noGrp="1"/>
          </p:cNvSpPr>
          <p:nvPr>
            <p:ph sz="quarter" idx="13"/>
          </p:nvPr>
        </p:nvSpPr>
        <p:spPr/>
        <p:txBody>
          <a:bodyPr>
            <a:normAutofit/>
          </a:bodyPr>
          <a:lstStyle/>
          <a:p>
            <a:pPr marL="0" indent="0">
              <a:buNone/>
            </a:pPr>
            <a:r>
              <a:rPr lang="en-US" b="1" dirty="0">
                <a:solidFill>
                  <a:srgbClr val="98700D"/>
                </a:solidFill>
              </a:rPr>
              <a:t>Today you will:</a:t>
            </a:r>
          </a:p>
          <a:p>
            <a:r>
              <a:rPr lang="en-US" dirty="0"/>
              <a:t>Review the rubrics for presentations and technical reports</a:t>
            </a:r>
          </a:p>
          <a:p>
            <a:r>
              <a:rPr lang="en-US" dirty="0"/>
              <a:t>Critique and improve a inadequate presentation</a:t>
            </a:r>
          </a:p>
          <a:p>
            <a:r>
              <a:rPr lang="en-US" dirty="0"/>
              <a:t>Explore different tools for modeling digital logic circuits</a:t>
            </a:r>
          </a:p>
          <a:p>
            <a:r>
              <a:rPr lang="en-US" dirty="0"/>
              <a:t>Continue development of your design for Project 2 </a:t>
            </a:r>
          </a:p>
          <a:p>
            <a:pPr marL="0" indent="0">
              <a:buNone/>
            </a:pPr>
            <a:endParaRPr lang="en-US" dirty="0"/>
          </a:p>
          <a:p>
            <a:pPr marL="0" indent="0">
              <a:buNone/>
            </a:pPr>
            <a:r>
              <a:rPr lang="en-US" b="1" dirty="0">
                <a:solidFill>
                  <a:srgbClr val="98700D"/>
                </a:solidFill>
              </a:rPr>
              <a:t>Assignments:</a:t>
            </a:r>
          </a:p>
          <a:p>
            <a:r>
              <a:rPr lang="en-US" dirty="0"/>
              <a:t>Exercise worksheet for digital circuit design</a:t>
            </a:r>
          </a:p>
          <a:p>
            <a:r>
              <a:rPr lang="en-US" dirty="0"/>
              <a:t>Project 2 in-class presentation</a:t>
            </a:r>
          </a:p>
          <a:p>
            <a:r>
              <a:rPr lang="en-US" dirty="0"/>
              <a:t>Project 2 technical report</a:t>
            </a:r>
          </a:p>
        </p:txBody>
      </p:sp>
      <p:sp>
        <p:nvSpPr>
          <p:cNvPr id="6" name="Footer Placeholder 5"/>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91711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Week 7 Assignments</a:t>
            </a:r>
          </a:p>
        </p:txBody>
      </p:sp>
      <p:sp>
        <p:nvSpPr>
          <p:cNvPr id="6" name="Content Placeholder 5"/>
          <p:cNvSpPr>
            <a:spLocks noGrp="1"/>
          </p:cNvSpPr>
          <p:nvPr>
            <p:ph sz="quarter" idx="13"/>
          </p:nvPr>
        </p:nvSpPr>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0"/>
              </a:spcBef>
              <a:spcAft>
                <a:spcPts val="0"/>
              </a:spcAft>
              <a:buNone/>
            </a:pPr>
            <a:endParaRPr lang="en-US" dirty="0"/>
          </a:p>
          <a:p>
            <a:pPr marL="0" indent="0">
              <a:buNone/>
            </a:pPr>
            <a:r>
              <a:rPr lang="en-US" dirty="0"/>
              <a:t>Questions after Studio? Email your instructor or go to office hours.</a:t>
            </a:r>
          </a:p>
        </p:txBody>
      </p:sp>
      <p:sp>
        <p:nvSpPr>
          <p:cNvPr id="7" name="Footer Placeholder 6"/>
          <p:cNvSpPr>
            <a:spLocks noGrp="1"/>
          </p:cNvSpPr>
          <p:nvPr>
            <p:ph type="ftr" sz="quarter" idx="14"/>
          </p:nvPr>
        </p:nvSpPr>
        <p:spPr/>
        <p:txBody>
          <a:bodyPr/>
          <a:lstStyle/>
          <a:p>
            <a:r>
              <a:rPr lang="en-US"/>
              <a:t>ENGR 128 Studio</a:t>
            </a:r>
            <a:endParaRPr lang="en-US" dirty="0"/>
          </a:p>
        </p:txBody>
      </p:sp>
      <p:sp>
        <p:nvSpPr>
          <p:cNvPr id="14" name="TextBox 13"/>
          <p:cNvSpPr txBox="1"/>
          <p:nvPr/>
        </p:nvSpPr>
        <p:spPr>
          <a:xfrm>
            <a:off x="228600" y="914400"/>
            <a:ext cx="8686800" cy="4876800"/>
          </a:xfrm>
          <a:prstGeom prst="rect">
            <a:avLst/>
          </a:prstGeom>
          <a:solidFill>
            <a:srgbClr val="98700D"/>
          </a:solidFill>
          <a:scene3d>
            <a:camera prst="orthographicFront"/>
            <a:lightRig rig="threePt" dir="t"/>
          </a:scene3d>
          <a:sp3d>
            <a:bevelT w="114300" prst="hardEdge"/>
          </a:sp3d>
        </p:spPr>
        <p:txBody>
          <a:bodyPr wrap="none" lIns="182880" tIns="91440" rIns="182880" bIns="91440" rtlCol="0">
            <a:noAutofit/>
          </a:bodyPr>
          <a:lstStyle/>
          <a:p>
            <a:r>
              <a:rPr lang="en-US" sz="2400" b="1" u="sng" dirty="0"/>
              <a:t>Exercise</a:t>
            </a:r>
          </a:p>
          <a:p>
            <a:pPr>
              <a:spcBef>
                <a:spcPts val="600"/>
              </a:spcBef>
            </a:pPr>
            <a:r>
              <a:rPr lang="en-US" sz="2400" dirty="0"/>
              <a:t>Complete the Week 7 worksheet handed out earlier.</a:t>
            </a:r>
          </a:p>
          <a:p>
            <a:pPr marL="231775" indent="-231775">
              <a:buFont typeface="Arial" panose="020B0604020202020204" pitchFamily="34" charset="0"/>
              <a:buChar char="•"/>
            </a:pPr>
            <a:r>
              <a:rPr lang="en-US" sz="2400" dirty="0"/>
              <a:t>Follow the instructions to investigate the various modeling tools.</a:t>
            </a:r>
          </a:p>
          <a:p>
            <a:pPr marL="231775" indent="-231775">
              <a:buFont typeface="Arial" panose="020B0604020202020204" pitchFamily="34" charset="0"/>
              <a:buChar char="•"/>
            </a:pPr>
            <a:r>
              <a:rPr lang="en-US" sz="2400" dirty="0"/>
              <a:t>Capture your team’s feedback regarding the presentation.</a:t>
            </a:r>
          </a:p>
          <a:p>
            <a:pPr marL="231775" indent="-231775">
              <a:buFont typeface="Arial" panose="020B0604020202020204" pitchFamily="34" charset="0"/>
              <a:buChar char="•"/>
            </a:pPr>
            <a:r>
              <a:rPr lang="en-US" sz="2400" dirty="0"/>
              <a:t>Submit the completed worksheet </a:t>
            </a:r>
            <a:r>
              <a:rPr lang="en-US" sz="2400" b="1" dirty="0"/>
              <a:t>at the start of the next Studio</a:t>
            </a:r>
            <a:r>
              <a:rPr lang="en-US" sz="2400" dirty="0"/>
              <a:t>.</a:t>
            </a:r>
          </a:p>
          <a:p>
            <a:pPr>
              <a:spcBef>
                <a:spcPts val="1200"/>
              </a:spcBef>
            </a:pPr>
            <a:r>
              <a:rPr lang="en-US" sz="2400" b="1" u="sng" dirty="0"/>
              <a:t>Project 2 Presentation</a:t>
            </a:r>
            <a:endParaRPr lang="en-US" sz="2400" dirty="0"/>
          </a:p>
          <a:p>
            <a:pPr>
              <a:spcBef>
                <a:spcPts val="600"/>
              </a:spcBef>
            </a:pPr>
            <a:r>
              <a:rPr lang="en-US" sz="2400" dirty="0"/>
              <a:t>Create an group presentation by following the rubric posted online.</a:t>
            </a:r>
          </a:p>
          <a:p>
            <a:pPr marL="342900" indent="-342900">
              <a:buFont typeface="Arial" panose="020B0604020202020204" pitchFamily="34" charset="0"/>
              <a:buChar char="•"/>
            </a:pPr>
            <a:r>
              <a:rPr lang="en-US" sz="2400" dirty="0"/>
              <a:t>Present your design </a:t>
            </a:r>
            <a:r>
              <a:rPr lang="en-US" sz="2400" b="1" dirty="0"/>
              <a:t>during the next Studio.</a:t>
            </a:r>
            <a:endParaRPr lang="en-US" sz="2400" dirty="0"/>
          </a:p>
          <a:p>
            <a:pPr>
              <a:spcBef>
                <a:spcPts val="1200"/>
              </a:spcBef>
            </a:pPr>
            <a:r>
              <a:rPr lang="en-US" sz="2400" b="1" u="sng" dirty="0"/>
              <a:t>Project 2 Report</a:t>
            </a:r>
            <a:endParaRPr lang="en-US" sz="2400" dirty="0"/>
          </a:p>
          <a:p>
            <a:pPr>
              <a:spcBef>
                <a:spcPts val="600"/>
              </a:spcBef>
            </a:pPr>
            <a:r>
              <a:rPr lang="en-US" sz="2400" dirty="0"/>
              <a:t>Draft a technical report by following the rubric posted online.</a:t>
            </a:r>
          </a:p>
          <a:p>
            <a:pPr marL="342900" indent="-342900">
              <a:buFont typeface="Arial" panose="020B0604020202020204" pitchFamily="34" charset="0"/>
              <a:buChar char="•"/>
            </a:pPr>
            <a:r>
              <a:rPr lang="en-US" sz="2400" dirty="0"/>
              <a:t>Submit the completed report </a:t>
            </a:r>
            <a:r>
              <a:rPr lang="en-US" sz="2400" b="1" dirty="0"/>
              <a:t>at the start of Week 9 Studio.</a:t>
            </a:r>
            <a:endParaRPr lang="en-US" sz="2400" dirty="0"/>
          </a:p>
        </p:txBody>
      </p:sp>
    </p:spTree>
    <p:extLst>
      <p:ext uri="{BB962C8B-B14F-4D97-AF65-F5344CB8AC3E}">
        <p14:creationId xmlns:p14="http://schemas.microsoft.com/office/powerpoint/2010/main" val="428053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Communicating to an Audience</a:t>
            </a:r>
          </a:p>
        </p:txBody>
      </p:sp>
      <p:sp>
        <p:nvSpPr>
          <p:cNvPr id="4" name="Content Placeholder 3"/>
          <p:cNvSpPr>
            <a:spLocks noGrp="1"/>
          </p:cNvSpPr>
          <p:nvPr>
            <p:ph sz="quarter" idx="13"/>
          </p:nvPr>
        </p:nvSpPr>
        <p:spPr/>
        <p:txBody>
          <a:bodyPr/>
          <a:lstStyle/>
          <a:p>
            <a:pPr marL="0" indent="0">
              <a:buNone/>
            </a:pPr>
            <a:r>
              <a:rPr lang="en-US" dirty="0"/>
              <a:t>As you develop your design, there are many groups with whom</a:t>
            </a:r>
            <a:br>
              <a:rPr lang="en-US" dirty="0"/>
            </a:br>
            <a:r>
              <a:rPr lang="en-US" dirty="0"/>
              <a:t>you will need to share information:</a:t>
            </a:r>
          </a:p>
          <a:p>
            <a:r>
              <a:rPr lang="en-US" dirty="0"/>
              <a:t>Co-workers and peers</a:t>
            </a:r>
          </a:p>
          <a:p>
            <a:r>
              <a:rPr lang="en-US" dirty="0"/>
              <a:t>Project managers and supervisors</a:t>
            </a:r>
          </a:p>
          <a:p>
            <a:r>
              <a:rPr lang="en-US" dirty="0"/>
              <a:t>Stakeholders (and senior leadership that represent them)</a:t>
            </a:r>
          </a:p>
          <a:p>
            <a:r>
              <a:rPr lang="en-US" dirty="0"/>
              <a:t>Potential customers</a:t>
            </a:r>
          </a:p>
          <a:p>
            <a:pPr marL="0" indent="0">
              <a:buNone/>
            </a:pPr>
            <a:r>
              <a:rPr lang="en-US" dirty="0"/>
              <a:t>Of course, there are lots of ways to communicate, varying from informal to very regimented.</a:t>
            </a:r>
          </a:p>
          <a:p>
            <a:r>
              <a:rPr lang="en-US" dirty="0"/>
              <a:t>Examples include memos (including email), documentation, reports, presentations, brochures, and commercials.</a:t>
            </a:r>
          </a:p>
          <a:p>
            <a:r>
              <a:rPr lang="en-US" dirty="0"/>
              <a:t>You should choose the means appropriate to the audience.</a:t>
            </a:r>
          </a:p>
        </p:txBody>
      </p:sp>
      <p:sp>
        <p:nvSpPr>
          <p:cNvPr id="5" name="Footer Placeholder 4"/>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245263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 Presentation</a:t>
            </a:r>
          </a:p>
        </p:txBody>
      </p:sp>
      <p:sp>
        <p:nvSpPr>
          <p:cNvPr id="4" name="Content Placeholder 3"/>
          <p:cNvSpPr>
            <a:spLocks noGrp="1"/>
          </p:cNvSpPr>
          <p:nvPr>
            <p:ph sz="quarter" idx="13"/>
          </p:nvPr>
        </p:nvSpPr>
        <p:spPr/>
        <p:txBody>
          <a:bodyPr>
            <a:noAutofit/>
          </a:bodyPr>
          <a:lstStyle/>
          <a:p>
            <a:pPr marL="0" indent="0">
              <a:buNone/>
            </a:pPr>
            <a:r>
              <a:rPr lang="en-US" dirty="0"/>
              <a:t>Project 2 also includes a formal class presentation. Whether or</a:t>
            </a:r>
            <a:br>
              <a:rPr lang="en-US" dirty="0"/>
            </a:br>
            <a:r>
              <a:rPr lang="en-US" dirty="0"/>
              <a:t>not this is your first presentation of your academic career, you will be given an opportunity to learn and apply valuable presentation techniques in a learning environment.</a:t>
            </a:r>
          </a:p>
          <a:p>
            <a:pPr marL="0" indent="0">
              <a:buNone/>
            </a:pPr>
            <a:r>
              <a:rPr lang="en-US" dirty="0"/>
              <a:t>The </a:t>
            </a:r>
            <a:r>
              <a:rPr lang="en-US" b="1" dirty="0">
                <a:solidFill>
                  <a:srgbClr val="98700D"/>
                </a:solidFill>
              </a:rPr>
              <a:t>purpose</a:t>
            </a:r>
            <a:r>
              <a:rPr lang="en-US" dirty="0"/>
              <a:t> of the presentation is to </a:t>
            </a:r>
            <a:r>
              <a:rPr lang="en-US" u="sng" dirty="0"/>
              <a:t>provide an overview of your design</a:t>
            </a:r>
            <a:r>
              <a:rPr lang="en-US" dirty="0"/>
              <a:t> to an </a:t>
            </a:r>
            <a:r>
              <a:rPr lang="en-US" b="1" dirty="0">
                <a:solidFill>
                  <a:srgbClr val="98700D"/>
                </a:solidFill>
              </a:rPr>
              <a:t>audience</a:t>
            </a:r>
            <a:r>
              <a:rPr lang="en-US" dirty="0"/>
              <a:t> of </a:t>
            </a:r>
            <a:r>
              <a:rPr lang="en-US" u="sng" dirty="0"/>
              <a:t>engineering peers and managers</a:t>
            </a:r>
            <a:r>
              <a:rPr lang="en-US" dirty="0"/>
              <a:t>. You can assume they know a little bit about your project goal and have an equivalent understanding of engineering concepts.</a:t>
            </a:r>
          </a:p>
          <a:p>
            <a:pPr marL="0" indent="0">
              <a:buNone/>
            </a:pPr>
            <a:r>
              <a:rPr lang="en-US" dirty="0"/>
              <a:t>Presenting to peers is a great way to get valuable feedback on your project. Engineers not associated with your project can help give a “beginner’s perspective” and identify things your team has missed.</a:t>
            </a:r>
            <a:endParaRPr lang="en-US" b="1" dirty="0">
              <a:solidFill>
                <a:srgbClr val="98700D"/>
              </a:solidFill>
            </a:endParaRPr>
          </a:p>
          <a:p>
            <a:pPr marL="0" indent="0">
              <a:buNone/>
            </a:pPr>
            <a:r>
              <a:rPr lang="en-US" dirty="0"/>
              <a:t>The expected time for this presentation is </a:t>
            </a:r>
            <a:r>
              <a:rPr lang="en-US" b="1" dirty="0">
                <a:solidFill>
                  <a:srgbClr val="98700D"/>
                </a:solidFill>
              </a:rPr>
              <a:t>8 to 12 minutes</a:t>
            </a:r>
            <a:r>
              <a:rPr lang="en-US" dirty="0"/>
              <a:t>.</a:t>
            </a:r>
          </a:p>
          <a:p>
            <a:pPr marL="0" indent="0">
              <a:buNone/>
            </a:pPr>
            <a:endParaRPr lang="en-US" dirty="0"/>
          </a:p>
        </p:txBody>
      </p:sp>
      <p:sp>
        <p:nvSpPr>
          <p:cNvPr id="5" name="Footer Placeholder 4"/>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367877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2 Technical Report</a:t>
            </a:r>
          </a:p>
        </p:txBody>
      </p:sp>
      <p:sp>
        <p:nvSpPr>
          <p:cNvPr id="4" name="Content Placeholder 3"/>
          <p:cNvSpPr>
            <a:spLocks noGrp="1"/>
          </p:cNvSpPr>
          <p:nvPr>
            <p:ph sz="quarter" idx="13"/>
          </p:nvPr>
        </p:nvSpPr>
        <p:spPr/>
        <p:txBody>
          <a:bodyPr>
            <a:noAutofit/>
          </a:bodyPr>
          <a:lstStyle/>
          <a:p>
            <a:pPr marL="0" indent="0">
              <a:buNone/>
            </a:pPr>
            <a:r>
              <a:rPr lang="en-US" dirty="0"/>
              <a:t>Project 2 again features a technical report.</a:t>
            </a:r>
          </a:p>
          <a:p>
            <a:pPr marL="0" indent="0">
              <a:buNone/>
            </a:pPr>
            <a:endParaRPr lang="en-US" dirty="0"/>
          </a:p>
          <a:p>
            <a:pPr marL="0" indent="0">
              <a:buNone/>
            </a:pPr>
            <a:r>
              <a:rPr lang="en-US" dirty="0"/>
              <a:t>Remember, the report can be viewed as an account of:</a:t>
            </a:r>
          </a:p>
          <a:p>
            <a:r>
              <a:rPr lang="en-US" dirty="0"/>
              <a:t>What you planned and decided (</a:t>
            </a:r>
            <a:r>
              <a:rPr lang="en-US" b="1" dirty="0">
                <a:solidFill>
                  <a:srgbClr val="98700D"/>
                </a:solidFill>
              </a:rPr>
              <a:t>Methods</a:t>
            </a:r>
            <a:r>
              <a:rPr lang="en-US" dirty="0"/>
              <a:t>)</a:t>
            </a:r>
          </a:p>
          <a:p>
            <a:r>
              <a:rPr lang="en-US" dirty="0"/>
              <a:t>What you did and what you learned (</a:t>
            </a:r>
            <a:r>
              <a:rPr lang="en-US" b="1" dirty="0">
                <a:solidFill>
                  <a:srgbClr val="98700D"/>
                </a:solidFill>
              </a:rPr>
              <a:t>Results</a:t>
            </a:r>
            <a:r>
              <a:rPr lang="en-US" dirty="0"/>
              <a:t>)</a:t>
            </a:r>
          </a:p>
          <a:p>
            <a:r>
              <a:rPr lang="en-US" dirty="0"/>
              <a:t>What you think you should do next (</a:t>
            </a:r>
            <a:r>
              <a:rPr lang="en-US" b="1" dirty="0">
                <a:solidFill>
                  <a:srgbClr val="98700D"/>
                </a:solidFill>
              </a:rPr>
              <a:t>Conclusions</a:t>
            </a:r>
            <a:r>
              <a:rPr lang="en-US" dirty="0"/>
              <a:t>)</a:t>
            </a:r>
          </a:p>
          <a:p>
            <a:pPr marL="0" indent="0">
              <a:buNone/>
            </a:pPr>
            <a:r>
              <a:rPr lang="en-US" dirty="0"/>
              <a:t>The report should also include a cover page and references and appendices as needed.</a:t>
            </a:r>
          </a:p>
          <a:p>
            <a:pPr marL="0" indent="0">
              <a:buNone/>
            </a:pPr>
            <a:endParaRPr lang="en-US" dirty="0"/>
          </a:p>
          <a:p>
            <a:pPr marL="0" indent="0" algn="ctr">
              <a:buNone/>
            </a:pPr>
            <a:r>
              <a:rPr lang="en-US" b="1" dirty="0">
                <a:solidFill>
                  <a:srgbClr val="98700D"/>
                </a:solidFill>
              </a:rPr>
              <a:t>Let’s review the rubric for both the presentation and</a:t>
            </a:r>
            <a:br>
              <a:rPr lang="en-US" b="1" dirty="0">
                <a:solidFill>
                  <a:srgbClr val="98700D"/>
                </a:solidFill>
              </a:rPr>
            </a:br>
            <a:r>
              <a:rPr lang="en-US" b="1" dirty="0">
                <a:solidFill>
                  <a:srgbClr val="98700D"/>
                </a:solidFill>
              </a:rPr>
              <a:t>the technical report posted on the Studio website.</a:t>
            </a:r>
          </a:p>
          <a:p>
            <a:pPr marL="0" indent="0">
              <a:buNone/>
            </a:pPr>
            <a:endParaRPr lang="en-US" dirty="0"/>
          </a:p>
        </p:txBody>
      </p:sp>
      <p:sp>
        <p:nvSpPr>
          <p:cNvPr id="5" name="Footer Placeholder 4"/>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421263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Planning Your Presentation</a:t>
            </a:r>
          </a:p>
        </p:txBody>
      </p:sp>
      <p:sp>
        <p:nvSpPr>
          <p:cNvPr id="4" name="Content Placeholder 3"/>
          <p:cNvSpPr>
            <a:spLocks noGrp="1"/>
          </p:cNvSpPr>
          <p:nvPr>
            <p:ph sz="quarter" idx="13"/>
          </p:nvPr>
        </p:nvSpPr>
        <p:spPr/>
        <p:txBody>
          <a:bodyPr>
            <a:noAutofit/>
          </a:bodyPr>
          <a:lstStyle/>
          <a:p>
            <a:pPr marL="0" indent="0">
              <a:buNone/>
            </a:pPr>
            <a:r>
              <a:rPr lang="en-US" dirty="0"/>
              <a:t>Like the technical memos and report you’ve been writing,</a:t>
            </a:r>
            <a:br>
              <a:rPr lang="en-US" dirty="0"/>
            </a:br>
            <a:r>
              <a:rPr lang="en-US" dirty="0"/>
              <a:t>a presentation should tell a story. If your presentation is just a collection of bullet points, figures, and clip art, it probably won’t be very effective.</a:t>
            </a:r>
          </a:p>
          <a:p>
            <a:pPr marL="0" indent="0">
              <a:buNone/>
            </a:pPr>
            <a:r>
              <a:rPr lang="en-US" dirty="0"/>
              <a:t>Try to develop an outline for your presentation. One effective way of developing the outline is storyboarding:</a:t>
            </a:r>
          </a:p>
          <a:p>
            <a:pPr marL="0" indent="0">
              <a:buNone/>
            </a:pPr>
            <a:r>
              <a:rPr lang="en-US" dirty="0"/>
              <a:t>Draw the slides you’ll need, along</a:t>
            </a:r>
            <a:br>
              <a:rPr lang="en-US" dirty="0"/>
            </a:br>
            <a:r>
              <a:rPr lang="en-US" dirty="0"/>
              <a:t>with the topics and relevant figures.</a:t>
            </a:r>
          </a:p>
          <a:p>
            <a:pPr marL="0" indent="0">
              <a:buNone/>
            </a:pPr>
            <a:r>
              <a:rPr lang="en-US" dirty="0"/>
              <a:t>If you use Post-It notes, you can</a:t>
            </a:r>
            <a:br>
              <a:rPr lang="en-US" dirty="0"/>
            </a:br>
            <a:r>
              <a:rPr lang="en-US" dirty="0"/>
              <a:t>rearrange and add slides as you go.</a:t>
            </a:r>
          </a:p>
          <a:p>
            <a:pPr marL="0" indent="0">
              <a:buNone/>
            </a:pPr>
            <a:r>
              <a:rPr lang="en-US" dirty="0"/>
              <a:t>As you develop the slides, think</a:t>
            </a:r>
            <a:br>
              <a:rPr lang="en-US" dirty="0"/>
            </a:br>
            <a:r>
              <a:rPr lang="en-US" dirty="0"/>
              <a:t>about the talking points and how</a:t>
            </a:r>
            <a:br>
              <a:rPr lang="en-US" dirty="0"/>
            </a:br>
            <a:r>
              <a:rPr lang="en-US" dirty="0"/>
              <a:t>to transition between slides.</a:t>
            </a:r>
          </a:p>
          <a:p>
            <a:pPr marL="0" indent="0">
              <a:buNone/>
            </a:pPr>
            <a:endParaRPr lang="en-US" dirty="0"/>
          </a:p>
        </p:txBody>
      </p:sp>
      <p:pic>
        <p:nvPicPr>
          <p:cNvPr id="1026" name="Picture 2" descr="http://campus.murraystate.edu/faculty/jcox/petsko_2_s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466795"/>
            <a:ext cx="3975811" cy="255300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402844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PowerPoint Presentation Tips</a:t>
            </a:r>
          </a:p>
        </p:txBody>
      </p:sp>
      <p:sp>
        <p:nvSpPr>
          <p:cNvPr id="4" name="Content Placeholder 3"/>
          <p:cNvSpPr>
            <a:spLocks noGrp="1"/>
          </p:cNvSpPr>
          <p:nvPr>
            <p:ph sz="quarter" idx="13"/>
          </p:nvPr>
        </p:nvSpPr>
        <p:spPr/>
        <p:txBody>
          <a:bodyPr/>
          <a:lstStyle/>
          <a:p>
            <a:pPr marL="0" indent="0">
              <a:buNone/>
            </a:pPr>
            <a:r>
              <a:rPr lang="en-US" dirty="0"/>
              <a:t>PowerPoint is just a tool. Using it effectively is powerful for conveying your message, but it can equally be dangerous.</a:t>
            </a:r>
          </a:p>
          <a:p>
            <a:r>
              <a:rPr lang="en-US" dirty="0"/>
              <a:t>Know your audience</a:t>
            </a:r>
          </a:p>
          <a:p>
            <a:r>
              <a:rPr lang="en-US" dirty="0"/>
              <a:t>Use slides as a guide and support for your verbal presentation</a:t>
            </a:r>
          </a:p>
          <a:p>
            <a:r>
              <a:rPr lang="en-US" dirty="0"/>
              <a:t>Avoid clutter and compressing too many topics</a:t>
            </a:r>
          </a:p>
          <a:p>
            <a:r>
              <a:rPr lang="en-US" dirty="0"/>
              <a:t>Make sure the text is readable</a:t>
            </a:r>
          </a:p>
          <a:p>
            <a:r>
              <a:rPr lang="en-US" dirty="0"/>
              <a:t>Employ figures and tables that convey exactly the information you want</a:t>
            </a:r>
          </a:p>
          <a:p>
            <a:pPr marL="0" indent="0">
              <a:buNone/>
            </a:pPr>
            <a:r>
              <a:rPr lang="en-US" dirty="0"/>
              <a:t>There are lots of tips and strategies available online. Many of them are good, but always think about why they are important before you decide if they are appropriate for your presentation.</a:t>
            </a:r>
          </a:p>
        </p:txBody>
      </p:sp>
      <p:sp>
        <p:nvSpPr>
          <p:cNvPr id="6" name="Footer Placeholder 5"/>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229064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Practicing Your Presentation</a:t>
            </a:r>
          </a:p>
        </p:txBody>
      </p:sp>
      <p:sp>
        <p:nvSpPr>
          <p:cNvPr id="4" name="Content Placeholder 3"/>
          <p:cNvSpPr>
            <a:spLocks noGrp="1"/>
          </p:cNvSpPr>
          <p:nvPr>
            <p:ph sz="quarter" idx="13"/>
          </p:nvPr>
        </p:nvSpPr>
        <p:spPr/>
        <p:txBody>
          <a:bodyPr/>
          <a:lstStyle/>
          <a:p>
            <a:pPr marL="0" indent="0">
              <a:buNone/>
            </a:pPr>
            <a:r>
              <a:rPr lang="en-US" dirty="0"/>
              <a:t>The best way to confident in and comfortable with your presentation is to practice!</a:t>
            </a:r>
          </a:p>
          <a:p>
            <a:pPr marL="0" indent="0">
              <a:buNone/>
            </a:pPr>
            <a:r>
              <a:rPr lang="en-US" dirty="0"/>
              <a:t>It might be tempting to simply review the slides, but it really does help to speak as if you were really presenting. Adding the words you intend to say will help you remember them later, and may identify discrepancies in your slides or difficult phrasings.</a:t>
            </a:r>
          </a:p>
          <a:p>
            <a:pPr marL="0" indent="0">
              <a:buNone/>
            </a:pPr>
            <a:r>
              <a:rPr lang="en-US" dirty="0"/>
              <a:t>For team presentations, practicing as a group will help you identify the roles of each team member. Team practice will also help you avoid transitions such as “Now I’m going to pass it over to…”</a:t>
            </a:r>
          </a:p>
          <a:p>
            <a:pPr marL="0" indent="0">
              <a:buNone/>
            </a:pPr>
            <a:r>
              <a:rPr lang="en-US" dirty="0"/>
              <a:t>Another helpful tool while practicing is a timer. Use the timer to check the length of your presentation and adjust timing and pacing of the material.</a:t>
            </a:r>
          </a:p>
        </p:txBody>
      </p:sp>
      <p:sp>
        <p:nvSpPr>
          <p:cNvPr id="6" name="Footer Placeholder 5"/>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241166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Giving Your Presentation</a:t>
            </a:r>
          </a:p>
        </p:txBody>
      </p:sp>
      <p:sp>
        <p:nvSpPr>
          <p:cNvPr id="4" name="Content Placeholder 3"/>
          <p:cNvSpPr>
            <a:spLocks noGrp="1"/>
          </p:cNvSpPr>
          <p:nvPr>
            <p:ph sz="quarter" idx="13"/>
          </p:nvPr>
        </p:nvSpPr>
        <p:spPr/>
        <p:txBody>
          <a:bodyPr/>
          <a:lstStyle/>
          <a:p>
            <a:pPr marL="0" indent="0">
              <a:buNone/>
            </a:pPr>
            <a:r>
              <a:rPr lang="en-US" dirty="0"/>
              <a:t>Planning and practicing will make your presentation easier,</a:t>
            </a:r>
            <a:br>
              <a:rPr lang="en-US" dirty="0"/>
            </a:br>
            <a:r>
              <a:rPr lang="en-US" dirty="0"/>
              <a:t>but no one said it would be easy. Sometimes, even the most prepared still get anxious or nervous.</a:t>
            </a:r>
          </a:p>
          <a:p>
            <a:pPr marL="0" indent="0">
              <a:buNone/>
            </a:pPr>
            <a:r>
              <a:rPr lang="en-US" dirty="0"/>
              <a:t>Here are some tips for facing the moment:</a:t>
            </a:r>
          </a:p>
          <a:p>
            <a:r>
              <a:rPr lang="en-US" dirty="0"/>
              <a:t>Come rested</a:t>
            </a:r>
          </a:p>
          <a:p>
            <a:r>
              <a:rPr lang="en-US" dirty="0"/>
              <a:t>Stay hydrated</a:t>
            </a:r>
          </a:p>
          <a:p>
            <a:r>
              <a:rPr lang="en-US" dirty="0"/>
              <a:t>Take a breath if you start to speed up or get worried</a:t>
            </a:r>
          </a:p>
          <a:p>
            <a:r>
              <a:rPr lang="en-US" dirty="0"/>
              <a:t>Smile and stay positive</a:t>
            </a:r>
          </a:p>
          <a:p>
            <a:r>
              <a:rPr lang="en-US" dirty="0"/>
              <a:t>Remember: you’re the expert at your own presentation!</a:t>
            </a:r>
          </a:p>
        </p:txBody>
      </p:sp>
      <p:sp>
        <p:nvSpPr>
          <p:cNvPr id="6" name="Footer Placeholder 5"/>
          <p:cNvSpPr>
            <a:spLocks noGrp="1"/>
          </p:cNvSpPr>
          <p:nvPr>
            <p:ph type="ftr" sz="quarter" idx="14"/>
          </p:nvPr>
        </p:nvSpPr>
        <p:spPr/>
        <p:txBody>
          <a:bodyPr/>
          <a:lstStyle/>
          <a:p>
            <a:r>
              <a:rPr lang="en-US"/>
              <a:t>ENGR 128 Studio</a:t>
            </a:r>
            <a:endParaRPr lang="en-US" dirty="0"/>
          </a:p>
        </p:txBody>
      </p:sp>
    </p:spTree>
    <p:extLst>
      <p:ext uri="{BB962C8B-B14F-4D97-AF65-F5344CB8AC3E}">
        <p14:creationId xmlns:p14="http://schemas.microsoft.com/office/powerpoint/2010/main" val="1011687983"/>
      </p:ext>
    </p:extLst>
  </p:cSld>
  <p:clrMapOvr>
    <a:masterClrMapping/>
  </p:clrMapOvr>
</p:sld>
</file>

<file path=ppt/theme/theme1.xml><?xml version="1.0" encoding="utf-8"?>
<a:theme xmlns:a="http://schemas.openxmlformats.org/drawingml/2006/main" name="CESE 2017">
  <a:themeElements>
    <a:clrScheme name="IPFW SE Presentation">
      <a:dk1>
        <a:sysClr val="windowText" lastClr="000000"/>
      </a:dk1>
      <a:lt1>
        <a:sysClr val="window" lastClr="FFFFFF"/>
      </a:lt1>
      <a:dk2>
        <a:srgbClr val="004C81"/>
      </a:dk2>
      <a:lt2>
        <a:srgbClr val="EEECE1"/>
      </a:lt2>
      <a:accent1>
        <a:srgbClr val="0000CC"/>
      </a:accent1>
      <a:accent2>
        <a:srgbClr val="CC0000"/>
      </a:accent2>
      <a:accent3>
        <a:srgbClr val="00CC00"/>
      </a:accent3>
      <a:accent4>
        <a:srgbClr val="CC00CC"/>
      </a:accent4>
      <a:accent5>
        <a:srgbClr val="00CCCC"/>
      </a:accent5>
      <a:accent6>
        <a:srgbClr val="CCCC00"/>
      </a:accent6>
      <a:hlink>
        <a:srgbClr val="004C81"/>
      </a:hlink>
      <a:folHlink>
        <a:srgbClr val="004C81"/>
      </a:folHlink>
    </a:clrScheme>
    <a:fontScheme name="CESE 2015">
      <a:majorFont>
        <a:latin typeface="Calibri"/>
        <a:ea typeface=""/>
        <a:cs typeface=""/>
      </a:majorFont>
      <a:minorFont>
        <a:latin typeface="Calibri"/>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CESE 2017</Template>
  <TotalTime>21865</TotalTime>
  <Words>1307</Words>
  <Application>Microsoft Office PowerPoint</Application>
  <PresentationFormat>On-screen Show (4:3)</PresentationFormat>
  <Paragraphs>163</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 Math</vt:lpstr>
      <vt:lpstr>CESE 2017</vt:lpstr>
      <vt:lpstr>PowerPoint Is Evil*</vt:lpstr>
      <vt:lpstr>Design Studio – Week 7</vt:lpstr>
      <vt:lpstr>Communicating to an Audience</vt:lpstr>
      <vt:lpstr>Project 2 Presentation</vt:lpstr>
      <vt:lpstr>Project 2 Technical Report</vt:lpstr>
      <vt:lpstr>Planning Your Presentation</vt:lpstr>
      <vt:lpstr>PowerPoint Presentation Tips</vt:lpstr>
      <vt:lpstr>Practicing Your Presentation</vt:lpstr>
      <vt:lpstr>Giving Your Presentation</vt:lpstr>
      <vt:lpstr>Presentations – An Example</vt:lpstr>
      <vt:lpstr>Concept Review – Logic Circuits</vt:lpstr>
      <vt:lpstr>Modeling – Multisim</vt:lpstr>
      <vt:lpstr>Modeling – iTRiLOGI</vt:lpstr>
      <vt:lpstr>iTRiLOGI – Motor and Fan Controller</vt:lpstr>
      <vt:lpstr>Modeling – Logic.ly</vt:lpstr>
      <vt:lpstr>Logic.ly – 2-bit Counter</vt:lpstr>
      <vt:lpstr>Logic.ly – Hex Display</vt:lpstr>
      <vt:lpstr>Project 2 Modeling</vt:lpstr>
      <vt:lpstr>Project 2 Testing</vt:lpstr>
      <vt:lpstr>Week 7 Assignments</vt:lpstr>
    </vt:vector>
  </TitlesOfParts>
  <Company>Indiana University-Purdue University Fort Wayne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128 Studio Week 7</dc:title>
  <dc:creator>Jason Barnes</dc:creator>
  <cp:lastModifiedBy>Promothes Saha</cp:lastModifiedBy>
  <cp:revision>267</cp:revision>
  <cp:lastPrinted>2020-02-25T18:21:33Z</cp:lastPrinted>
  <dcterms:created xsi:type="dcterms:W3CDTF">2017-05-01T12:58:15Z</dcterms:created>
  <dcterms:modified xsi:type="dcterms:W3CDTF">2020-02-25T18:21:35Z</dcterms:modified>
</cp:coreProperties>
</file>