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44" r:id="rId2"/>
    <p:sldId id="354" r:id="rId3"/>
    <p:sldId id="303" r:id="rId4"/>
    <p:sldId id="355" r:id="rId5"/>
    <p:sldId id="353" r:id="rId6"/>
    <p:sldId id="339" r:id="rId7"/>
    <p:sldId id="363" r:id="rId8"/>
    <p:sldId id="322" r:id="rId9"/>
    <p:sldId id="323" r:id="rId10"/>
    <p:sldId id="364" r:id="rId11"/>
    <p:sldId id="324" r:id="rId12"/>
    <p:sldId id="359" r:id="rId13"/>
    <p:sldId id="346" r:id="rId14"/>
    <p:sldId id="347" r:id="rId15"/>
    <p:sldId id="360" r:id="rId16"/>
    <p:sldId id="348" r:id="rId17"/>
    <p:sldId id="351" r:id="rId18"/>
    <p:sldId id="361" r:id="rId19"/>
    <p:sldId id="357" r:id="rId20"/>
    <p:sldId id="358" r:id="rId21"/>
    <p:sldId id="30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700D"/>
    <a:srgbClr val="999999"/>
    <a:srgbClr val="A999FF"/>
    <a:srgbClr val="99B8FF"/>
    <a:srgbClr val="D8FF99"/>
    <a:srgbClr val="FFF799"/>
    <a:srgbClr val="FFC899"/>
    <a:srgbClr val="99FFE7"/>
    <a:srgbClr val="FF99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1" autoAdjust="0"/>
    <p:restoredTop sz="84122" autoAdjust="0"/>
  </p:normalViewPr>
  <p:slideViewPr>
    <p:cSldViewPr>
      <p:cViewPr varScale="1">
        <p:scale>
          <a:sx n="74" d="100"/>
          <a:sy n="74" d="100"/>
        </p:scale>
        <p:origin x="8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987A-0BEE-48B2-8082-6A6E652B8C4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29AF6-400D-4866-9DDE-E5F37745F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3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5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4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02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2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60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868" y="775573"/>
            <a:ext cx="2171700" cy="10929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2202"/>
            <a:ext cx="868680" cy="43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9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35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1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9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8288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2286000"/>
            <a:ext cx="8686800" cy="4114800"/>
          </a:xfrm>
        </p:spPr>
        <p:txBody>
          <a:bodyPr anchor="ctr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4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4251960" cy="54864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914400"/>
            <a:ext cx="4251960" cy="54864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0A1FE3-9B36-457D-8A3E-22683B6D42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852E56-D238-4D09-B8B0-E58A17192C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228600"/>
            <a:ext cx="8686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3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86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9640" y="6400800"/>
            <a:ext cx="365760" cy="36576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fld id="{01D25330-B917-42C7-B0EA-1B0DF261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4BA0A-E873-4C3A-8257-BF01254C59BA}"/>
              </a:ext>
            </a:extLst>
          </p:cNvPr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rgbClr val="987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DEAAE6-7EEB-43E3-9931-E6DB99769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292608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r>
              <a:rPr lang="en-US"/>
              <a:t>ENGR 128 Studio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1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01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287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573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A6769-026D-40E7-970E-B8465897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Thinking – 3 Light Bulbs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F55FBD-E193-493C-ACBD-9151C829A5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Since we are starting a new design project on digital logic today, consider how you might solve this puzzle…</a:t>
            </a:r>
          </a:p>
          <a:p>
            <a:pPr marL="0" indent="0">
              <a:buNone/>
            </a:pPr>
            <a:r>
              <a:rPr lang="en-US" dirty="0"/>
              <a:t>There are three light bulbs controlled by three separate switches.</a:t>
            </a:r>
            <a:br>
              <a:rPr lang="en-US" dirty="0"/>
            </a:br>
            <a:r>
              <a:rPr lang="en-US" dirty="0"/>
              <a:t>The light bulbs are in a separate room and cannot be seen from the switches.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How can we figure out which switch controls which light,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only entering the room on the right once?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1758818" y="3034522"/>
            <a:ext cx="5626365" cy="2344321"/>
            <a:chOff x="440055" y="2578831"/>
            <a:chExt cx="8229600" cy="3429001"/>
          </a:xfrm>
        </p:grpSpPr>
        <p:sp>
          <p:nvSpPr>
            <p:cNvPr id="4" name="Rectangle 3"/>
            <p:cNvSpPr/>
            <p:nvPr/>
          </p:nvSpPr>
          <p:spPr>
            <a:xfrm>
              <a:off x="440055" y="2578831"/>
              <a:ext cx="8229600" cy="228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arallelogram 7"/>
            <p:cNvSpPr/>
            <p:nvPr/>
          </p:nvSpPr>
          <p:spPr>
            <a:xfrm rot="16200000" flipH="1">
              <a:off x="2482485" y="3537318"/>
              <a:ext cx="3417031" cy="1523998"/>
            </a:xfrm>
            <a:prstGeom prst="parallelogram">
              <a:avLst>
                <a:gd name="adj" fmla="val 75938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/>
          </p:nvSpPr>
          <p:spPr>
            <a:xfrm rot="16200000" flipV="1">
              <a:off x="3331083" y="4407408"/>
              <a:ext cx="1819656" cy="652272"/>
            </a:xfrm>
            <a:prstGeom prst="parallelogram">
              <a:avLst>
                <a:gd name="adj" fmla="val 73669"/>
              </a:avLst>
            </a:prstGeom>
            <a:solidFill>
              <a:srgbClr val="66330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014216" y="4843272"/>
              <a:ext cx="91440" cy="914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62000" y="3536476"/>
              <a:ext cx="182880" cy="228600"/>
              <a:chOff x="5410200" y="5334000"/>
              <a:chExt cx="182880" cy="2286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410200" y="5334000"/>
                <a:ext cx="18288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>
                <a:off x="5463540" y="5407755"/>
                <a:ext cx="76200" cy="81089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028700" y="3536476"/>
              <a:ext cx="182880" cy="228600"/>
              <a:chOff x="5410200" y="5334000"/>
              <a:chExt cx="182880" cy="2286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410200" y="5334000"/>
                <a:ext cx="18288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Cube 16"/>
              <p:cNvSpPr/>
              <p:nvPr/>
            </p:nvSpPr>
            <p:spPr>
              <a:xfrm>
                <a:off x="5463540" y="5407755"/>
                <a:ext cx="76200" cy="81089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295400" y="3536476"/>
              <a:ext cx="182880" cy="228600"/>
              <a:chOff x="5410200" y="5334000"/>
              <a:chExt cx="182880" cy="2286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410200" y="5334000"/>
                <a:ext cx="18288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ube 19"/>
              <p:cNvSpPr/>
              <p:nvPr/>
            </p:nvSpPr>
            <p:spPr>
              <a:xfrm>
                <a:off x="5463540" y="5407755"/>
                <a:ext cx="76200" cy="81089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745426" y="3155828"/>
              <a:ext cx="266700" cy="4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09907" y="3155828"/>
              <a:ext cx="266700" cy="4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78826" y="3155828"/>
              <a:ext cx="266700" cy="4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C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897682" y="2586078"/>
              <a:ext cx="18288" cy="731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6812592" y="3308683"/>
              <a:ext cx="182880" cy="266475"/>
              <a:chOff x="5774055" y="3308683"/>
              <a:chExt cx="182880" cy="266475"/>
            </a:xfrm>
          </p:grpSpPr>
          <p:sp>
            <p:nvSpPr>
              <p:cNvPr id="24" name="Teardrop 23"/>
              <p:cNvSpPr/>
              <p:nvPr/>
            </p:nvSpPr>
            <p:spPr>
              <a:xfrm rot="-2700000">
                <a:off x="5774055" y="3392278"/>
                <a:ext cx="182880" cy="182880"/>
              </a:xfrm>
              <a:prstGeom prst="teardrop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819775" y="3356722"/>
                <a:ext cx="91440" cy="18288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820230" y="3308683"/>
                <a:ext cx="91440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>
                <a:spLocks noChangeAspect="1"/>
              </p:cNvSpPr>
              <p:nvPr/>
            </p:nvSpPr>
            <p:spPr>
              <a:xfrm>
                <a:off x="5824096" y="3408168"/>
                <a:ext cx="82798" cy="68580"/>
              </a:xfrm>
              <a:custGeom>
                <a:avLst/>
                <a:gdLst>
                  <a:gd name="connsiteX0" fmla="*/ 30956 w 235743"/>
                  <a:gd name="connsiteY0" fmla="*/ 0 h 195262"/>
                  <a:gd name="connsiteX1" fmla="*/ 26193 w 235743"/>
                  <a:gd name="connsiteY1" fmla="*/ 11906 h 195262"/>
                  <a:gd name="connsiteX2" fmla="*/ 23812 w 235743"/>
                  <a:gd name="connsiteY2" fmla="*/ 19050 h 195262"/>
                  <a:gd name="connsiteX3" fmla="*/ 19050 w 235743"/>
                  <a:gd name="connsiteY3" fmla="*/ 28575 h 195262"/>
                  <a:gd name="connsiteX4" fmla="*/ 16668 w 235743"/>
                  <a:gd name="connsiteY4" fmla="*/ 38100 h 195262"/>
                  <a:gd name="connsiteX5" fmla="*/ 11906 w 235743"/>
                  <a:gd name="connsiteY5" fmla="*/ 52387 h 195262"/>
                  <a:gd name="connsiteX6" fmla="*/ 7143 w 235743"/>
                  <a:gd name="connsiteY6" fmla="*/ 69056 h 195262"/>
                  <a:gd name="connsiteX7" fmla="*/ 4762 w 235743"/>
                  <a:gd name="connsiteY7" fmla="*/ 83343 h 195262"/>
                  <a:gd name="connsiteX8" fmla="*/ 0 w 235743"/>
                  <a:gd name="connsiteY8" fmla="*/ 119062 h 195262"/>
                  <a:gd name="connsiteX9" fmla="*/ 2381 w 235743"/>
                  <a:gd name="connsiteY9" fmla="*/ 142875 h 195262"/>
                  <a:gd name="connsiteX10" fmla="*/ 4762 w 235743"/>
                  <a:gd name="connsiteY10" fmla="*/ 152400 h 195262"/>
                  <a:gd name="connsiteX11" fmla="*/ 7143 w 235743"/>
                  <a:gd name="connsiteY11" fmla="*/ 164306 h 195262"/>
                  <a:gd name="connsiteX12" fmla="*/ 11906 w 235743"/>
                  <a:gd name="connsiteY12" fmla="*/ 178593 h 195262"/>
                  <a:gd name="connsiteX13" fmla="*/ 26193 w 235743"/>
                  <a:gd name="connsiteY13" fmla="*/ 183356 h 195262"/>
                  <a:gd name="connsiteX14" fmla="*/ 33337 w 235743"/>
                  <a:gd name="connsiteY14" fmla="*/ 185737 h 195262"/>
                  <a:gd name="connsiteX15" fmla="*/ 40481 w 235743"/>
                  <a:gd name="connsiteY15" fmla="*/ 190500 h 195262"/>
                  <a:gd name="connsiteX16" fmla="*/ 64293 w 235743"/>
                  <a:gd name="connsiteY16" fmla="*/ 195262 h 195262"/>
                  <a:gd name="connsiteX17" fmla="*/ 76200 w 235743"/>
                  <a:gd name="connsiteY17" fmla="*/ 192881 h 195262"/>
                  <a:gd name="connsiteX18" fmla="*/ 90487 w 235743"/>
                  <a:gd name="connsiteY18" fmla="*/ 188118 h 195262"/>
                  <a:gd name="connsiteX19" fmla="*/ 95250 w 235743"/>
                  <a:gd name="connsiteY19" fmla="*/ 173831 h 195262"/>
                  <a:gd name="connsiteX20" fmla="*/ 97631 w 235743"/>
                  <a:gd name="connsiteY20" fmla="*/ 166687 h 195262"/>
                  <a:gd name="connsiteX21" fmla="*/ 90487 w 235743"/>
                  <a:gd name="connsiteY21" fmla="*/ 135731 h 195262"/>
                  <a:gd name="connsiteX22" fmla="*/ 83343 w 235743"/>
                  <a:gd name="connsiteY22" fmla="*/ 130968 h 195262"/>
                  <a:gd name="connsiteX23" fmla="*/ 73818 w 235743"/>
                  <a:gd name="connsiteY23" fmla="*/ 133350 h 195262"/>
                  <a:gd name="connsiteX24" fmla="*/ 73818 w 235743"/>
                  <a:gd name="connsiteY24" fmla="*/ 154781 h 195262"/>
                  <a:gd name="connsiteX25" fmla="*/ 80962 w 235743"/>
                  <a:gd name="connsiteY25" fmla="*/ 169068 h 195262"/>
                  <a:gd name="connsiteX26" fmla="*/ 88106 w 235743"/>
                  <a:gd name="connsiteY26" fmla="*/ 173831 h 195262"/>
                  <a:gd name="connsiteX27" fmla="*/ 107156 w 235743"/>
                  <a:gd name="connsiteY27" fmla="*/ 185737 h 195262"/>
                  <a:gd name="connsiteX28" fmla="*/ 114300 w 235743"/>
                  <a:gd name="connsiteY28" fmla="*/ 188118 h 195262"/>
                  <a:gd name="connsiteX29" fmla="*/ 161925 w 235743"/>
                  <a:gd name="connsiteY29" fmla="*/ 180975 h 195262"/>
                  <a:gd name="connsiteX30" fmla="*/ 164306 w 235743"/>
                  <a:gd name="connsiteY30" fmla="*/ 173831 h 195262"/>
                  <a:gd name="connsiteX31" fmla="*/ 159543 w 235743"/>
                  <a:gd name="connsiteY31" fmla="*/ 154781 h 195262"/>
                  <a:gd name="connsiteX32" fmla="*/ 150018 w 235743"/>
                  <a:gd name="connsiteY32" fmla="*/ 140493 h 195262"/>
                  <a:gd name="connsiteX33" fmla="*/ 142875 w 235743"/>
                  <a:gd name="connsiteY33" fmla="*/ 138112 h 195262"/>
                  <a:gd name="connsiteX34" fmla="*/ 140493 w 235743"/>
                  <a:gd name="connsiteY34" fmla="*/ 169068 h 195262"/>
                  <a:gd name="connsiteX35" fmla="*/ 142875 w 235743"/>
                  <a:gd name="connsiteY35" fmla="*/ 176212 h 195262"/>
                  <a:gd name="connsiteX36" fmla="*/ 171450 w 235743"/>
                  <a:gd name="connsiteY36" fmla="*/ 190500 h 195262"/>
                  <a:gd name="connsiteX37" fmla="*/ 178593 w 235743"/>
                  <a:gd name="connsiteY37" fmla="*/ 192881 h 195262"/>
                  <a:gd name="connsiteX38" fmla="*/ 207168 w 235743"/>
                  <a:gd name="connsiteY38" fmla="*/ 190500 h 195262"/>
                  <a:gd name="connsiteX39" fmla="*/ 221456 w 235743"/>
                  <a:gd name="connsiteY39" fmla="*/ 180975 h 195262"/>
                  <a:gd name="connsiteX40" fmla="*/ 230981 w 235743"/>
                  <a:gd name="connsiteY40" fmla="*/ 166687 h 195262"/>
                  <a:gd name="connsiteX41" fmla="*/ 235743 w 235743"/>
                  <a:gd name="connsiteY41" fmla="*/ 152400 h 195262"/>
                  <a:gd name="connsiteX42" fmla="*/ 226218 w 235743"/>
                  <a:gd name="connsiteY42" fmla="*/ 130968 h 195262"/>
                  <a:gd name="connsiteX43" fmla="*/ 221456 w 235743"/>
                  <a:gd name="connsiteY43" fmla="*/ 109537 h 195262"/>
                  <a:gd name="connsiteX44" fmla="*/ 219075 w 235743"/>
                  <a:gd name="connsiteY44" fmla="*/ 71437 h 195262"/>
                  <a:gd name="connsiteX45" fmla="*/ 214312 w 235743"/>
                  <a:gd name="connsiteY45" fmla="*/ 57150 h 195262"/>
                  <a:gd name="connsiteX46" fmla="*/ 209550 w 235743"/>
                  <a:gd name="connsiteY46" fmla="*/ 42862 h 195262"/>
                  <a:gd name="connsiteX47" fmla="*/ 207168 w 235743"/>
                  <a:gd name="connsiteY47" fmla="*/ 35718 h 195262"/>
                  <a:gd name="connsiteX48" fmla="*/ 200025 w 235743"/>
                  <a:gd name="connsiteY48" fmla="*/ 30956 h 195262"/>
                  <a:gd name="connsiteX49" fmla="*/ 195262 w 235743"/>
                  <a:gd name="connsiteY49" fmla="*/ 23812 h 195262"/>
                  <a:gd name="connsiteX50" fmla="*/ 190500 w 235743"/>
                  <a:gd name="connsiteY50" fmla="*/ 9525 h 19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235743" h="195262">
                    <a:moveTo>
                      <a:pt x="30956" y="0"/>
                    </a:moveTo>
                    <a:cubicBezTo>
                      <a:pt x="29368" y="3969"/>
                      <a:pt x="27694" y="7904"/>
                      <a:pt x="26193" y="11906"/>
                    </a:cubicBezTo>
                    <a:cubicBezTo>
                      <a:pt x="25312" y="14256"/>
                      <a:pt x="24801" y="16743"/>
                      <a:pt x="23812" y="19050"/>
                    </a:cubicBezTo>
                    <a:cubicBezTo>
                      <a:pt x="22414" y="22313"/>
                      <a:pt x="20296" y="25251"/>
                      <a:pt x="19050" y="28575"/>
                    </a:cubicBezTo>
                    <a:cubicBezTo>
                      <a:pt x="17901" y="31639"/>
                      <a:pt x="17608" y="34965"/>
                      <a:pt x="16668" y="38100"/>
                    </a:cubicBezTo>
                    <a:cubicBezTo>
                      <a:pt x="15225" y="42908"/>
                      <a:pt x="13123" y="47517"/>
                      <a:pt x="11906" y="52387"/>
                    </a:cubicBezTo>
                    <a:cubicBezTo>
                      <a:pt x="8916" y="64347"/>
                      <a:pt x="10560" y="58807"/>
                      <a:pt x="7143" y="69056"/>
                    </a:cubicBezTo>
                    <a:cubicBezTo>
                      <a:pt x="6349" y="73818"/>
                      <a:pt x="5326" y="78548"/>
                      <a:pt x="4762" y="83343"/>
                    </a:cubicBezTo>
                    <a:cubicBezTo>
                      <a:pt x="597" y="118747"/>
                      <a:pt x="5062" y="98810"/>
                      <a:pt x="0" y="119062"/>
                    </a:cubicBezTo>
                    <a:cubicBezTo>
                      <a:pt x="794" y="127000"/>
                      <a:pt x="1253" y="134978"/>
                      <a:pt x="2381" y="142875"/>
                    </a:cubicBezTo>
                    <a:cubicBezTo>
                      <a:pt x="2844" y="146115"/>
                      <a:pt x="4052" y="149205"/>
                      <a:pt x="4762" y="152400"/>
                    </a:cubicBezTo>
                    <a:cubicBezTo>
                      <a:pt x="5640" y="156351"/>
                      <a:pt x="6078" y="160401"/>
                      <a:pt x="7143" y="164306"/>
                    </a:cubicBezTo>
                    <a:cubicBezTo>
                      <a:pt x="8464" y="169149"/>
                      <a:pt x="7144" y="177005"/>
                      <a:pt x="11906" y="178593"/>
                    </a:cubicBezTo>
                    <a:lnTo>
                      <a:pt x="26193" y="183356"/>
                    </a:lnTo>
                    <a:lnTo>
                      <a:pt x="33337" y="185737"/>
                    </a:lnTo>
                    <a:cubicBezTo>
                      <a:pt x="35718" y="187325"/>
                      <a:pt x="37850" y="189373"/>
                      <a:pt x="40481" y="190500"/>
                    </a:cubicBezTo>
                    <a:cubicBezTo>
                      <a:pt x="45001" y="192437"/>
                      <a:pt x="61071" y="194725"/>
                      <a:pt x="64293" y="195262"/>
                    </a:cubicBezTo>
                    <a:cubicBezTo>
                      <a:pt x="68262" y="194468"/>
                      <a:pt x="72295" y="193946"/>
                      <a:pt x="76200" y="192881"/>
                    </a:cubicBezTo>
                    <a:cubicBezTo>
                      <a:pt x="81043" y="191560"/>
                      <a:pt x="90487" y="188118"/>
                      <a:pt x="90487" y="188118"/>
                    </a:cubicBezTo>
                    <a:lnTo>
                      <a:pt x="95250" y="173831"/>
                    </a:lnTo>
                    <a:lnTo>
                      <a:pt x="97631" y="166687"/>
                    </a:lnTo>
                    <a:cubicBezTo>
                      <a:pt x="97232" y="163897"/>
                      <a:pt x="94617" y="138485"/>
                      <a:pt x="90487" y="135731"/>
                    </a:cubicBezTo>
                    <a:lnTo>
                      <a:pt x="83343" y="130968"/>
                    </a:lnTo>
                    <a:cubicBezTo>
                      <a:pt x="80168" y="131762"/>
                      <a:pt x="76541" y="131535"/>
                      <a:pt x="73818" y="133350"/>
                    </a:cubicBezTo>
                    <a:cubicBezTo>
                      <a:pt x="64557" y="139525"/>
                      <a:pt x="71159" y="146805"/>
                      <a:pt x="73818" y="154781"/>
                    </a:cubicBezTo>
                    <a:cubicBezTo>
                      <a:pt x="75754" y="160589"/>
                      <a:pt x="76348" y="164454"/>
                      <a:pt x="80962" y="169068"/>
                    </a:cubicBezTo>
                    <a:cubicBezTo>
                      <a:pt x="82986" y="171092"/>
                      <a:pt x="85725" y="172243"/>
                      <a:pt x="88106" y="173831"/>
                    </a:cubicBezTo>
                    <a:cubicBezTo>
                      <a:pt x="95652" y="185152"/>
                      <a:pt x="90153" y="180070"/>
                      <a:pt x="107156" y="185737"/>
                    </a:cubicBezTo>
                    <a:lnTo>
                      <a:pt x="114300" y="188118"/>
                    </a:lnTo>
                    <a:cubicBezTo>
                      <a:pt x="115094" y="188071"/>
                      <a:pt x="152541" y="192704"/>
                      <a:pt x="161925" y="180975"/>
                    </a:cubicBezTo>
                    <a:cubicBezTo>
                      <a:pt x="163493" y="179015"/>
                      <a:pt x="163512" y="176212"/>
                      <a:pt x="164306" y="173831"/>
                    </a:cubicBezTo>
                    <a:cubicBezTo>
                      <a:pt x="163645" y="170527"/>
                      <a:pt x="161833" y="158903"/>
                      <a:pt x="159543" y="154781"/>
                    </a:cubicBezTo>
                    <a:cubicBezTo>
                      <a:pt x="156763" y="149777"/>
                      <a:pt x="155448" y="142303"/>
                      <a:pt x="150018" y="140493"/>
                    </a:cubicBezTo>
                    <a:lnTo>
                      <a:pt x="142875" y="138112"/>
                    </a:lnTo>
                    <a:cubicBezTo>
                      <a:pt x="134106" y="151265"/>
                      <a:pt x="136660" y="144158"/>
                      <a:pt x="140493" y="169068"/>
                    </a:cubicBezTo>
                    <a:cubicBezTo>
                      <a:pt x="140875" y="171549"/>
                      <a:pt x="141100" y="174437"/>
                      <a:pt x="142875" y="176212"/>
                    </a:cubicBezTo>
                    <a:cubicBezTo>
                      <a:pt x="152107" y="185444"/>
                      <a:pt x="159830" y="186626"/>
                      <a:pt x="171450" y="190500"/>
                    </a:cubicBezTo>
                    <a:lnTo>
                      <a:pt x="178593" y="192881"/>
                    </a:lnTo>
                    <a:cubicBezTo>
                      <a:pt x="188118" y="192087"/>
                      <a:pt x="197959" y="193058"/>
                      <a:pt x="207168" y="190500"/>
                    </a:cubicBezTo>
                    <a:cubicBezTo>
                      <a:pt x="212683" y="188968"/>
                      <a:pt x="221456" y="180975"/>
                      <a:pt x="221456" y="180975"/>
                    </a:cubicBezTo>
                    <a:cubicBezTo>
                      <a:pt x="224631" y="176212"/>
                      <a:pt x="229171" y="172117"/>
                      <a:pt x="230981" y="166687"/>
                    </a:cubicBezTo>
                    <a:lnTo>
                      <a:pt x="235743" y="152400"/>
                    </a:lnTo>
                    <a:cubicBezTo>
                      <a:pt x="230076" y="135397"/>
                      <a:pt x="233766" y="142289"/>
                      <a:pt x="226218" y="130968"/>
                    </a:cubicBezTo>
                    <a:cubicBezTo>
                      <a:pt x="223218" y="121967"/>
                      <a:pt x="222504" y="121063"/>
                      <a:pt x="221456" y="109537"/>
                    </a:cubicBezTo>
                    <a:cubicBezTo>
                      <a:pt x="220304" y="96864"/>
                      <a:pt x="220794" y="84045"/>
                      <a:pt x="219075" y="71437"/>
                    </a:cubicBezTo>
                    <a:cubicBezTo>
                      <a:pt x="218397" y="66463"/>
                      <a:pt x="215900" y="61912"/>
                      <a:pt x="214312" y="57150"/>
                    </a:cubicBezTo>
                    <a:lnTo>
                      <a:pt x="209550" y="42862"/>
                    </a:lnTo>
                    <a:cubicBezTo>
                      <a:pt x="208756" y="40481"/>
                      <a:pt x="209257" y="37110"/>
                      <a:pt x="207168" y="35718"/>
                    </a:cubicBezTo>
                    <a:lnTo>
                      <a:pt x="200025" y="30956"/>
                    </a:lnTo>
                    <a:cubicBezTo>
                      <a:pt x="198437" y="28575"/>
                      <a:pt x="196424" y="26427"/>
                      <a:pt x="195262" y="23812"/>
                    </a:cubicBezTo>
                    <a:cubicBezTo>
                      <a:pt x="193223" y="19225"/>
                      <a:pt x="190500" y="9525"/>
                      <a:pt x="190500" y="9525"/>
                    </a:cubicBezTo>
                  </a:path>
                </a:pathLst>
              </a:cu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7265348" y="2586078"/>
              <a:ext cx="18288" cy="731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7180258" y="3308683"/>
              <a:ext cx="182880" cy="266475"/>
              <a:chOff x="5774055" y="3308683"/>
              <a:chExt cx="182880" cy="266475"/>
            </a:xfrm>
          </p:grpSpPr>
          <p:sp>
            <p:nvSpPr>
              <p:cNvPr id="37" name="Teardrop 36"/>
              <p:cNvSpPr/>
              <p:nvPr/>
            </p:nvSpPr>
            <p:spPr>
              <a:xfrm rot="-2700000">
                <a:off x="5774055" y="3392278"/>
                <a:ext cx="182880" cy="182880"/>
              </a:xfrm>
              <a:prstGeom prst="teardrop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819775" y="3356722"/>
                <a:ext cx="91440" cy="18288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820230" y="3308683"/>
                <a:ext cx="91440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824096" y="3408168"/>
                <a:ext cx="82798" cy="68580"/>
              </a:xfrm>
              <a:custGeom>
                <a:avLst/>
                <a:gdLst>
                  <a:gd name="connsiteX0" fmla="*/ 30956 w 235743"/>
                  <a:gd name="connsiteY0" fmla="*/ 0 h 195262"/>
                  <a:gd name="connsiteX1" fmla="*/ 26193 w 235743"/>
                  <a:gd name="connsiteY1" fmla="*/ 11906 h 195262"/>
                  <a:gd name="connsiteX2" fmla="*/ 23812 w 235743"/>
                  <a:gd name="connsiteY2" fmla="*/ 19050 h 195262"/>
                  <a:gd name="connsiteX3" fmla="*/ 19050 w 235743"/>
                  <a:gd name="connsiteY3" fmla="*/ 28575 h 195262"/>
                  <a:gd name="connsiteX4" fmla="*/ 16668 w 235743"/>
                  <a:gd name="connsiteY4" fmla="*/ 38100 h 195262"/>
                  <a:gd name="connsiteX5" fmla="*/ 11906 w 235743"/>
                  <a:gd name="connsiteY5" fmla="*/ 52387 h 195262"/>
                  <a:gd name="connsiteX6" fmla="*/ 7143 w 235743"/>
                  <a:gd name="connsiteY6" fmla="*/ 69056 h 195262"/>
                  <a:gd name="connsiteX7" fmla="*/ 4762 w 235743"/>
                  <a:gd name="connsiteY7" fmla="*/ 83343 h 195262"/>
                  <a:gd name="connsiteX8" fmla="*/ 0 w 235743"/>
                  <a:gd name="connsiteY8" fmla="*/ 119062 h 195262"/>
                  <a:gd name="connsiteX9" fmla="*/ 2381 w 235743"/>
                  <a:gd name="connsiteY9" fmla="*/ 142875 h 195262"/>
                  <a:gd name="connsiteX10" fmla="*/ 4762 w 235743"/>
                  <a:gd name="connsiteY10" fmla="*/ 152400 h 195262"/>
                  <a:gd name="connsiteX11" fmla="*/ 7143 w 235743"/>
                  <a:gd name="connsiteY11" fmla="*/ 164306 h 195262"/>
                  <a:gd name="connsiteX12" fmla="*/ 11906 w 235743"/>
                  <a:gd name="connsiteY12" fmla="*/ 178593 h 195262"/>
                  <a:gd name="connsiteX13" fmla="*/ 26193 w 235743"/>
                  <a:gd name="connsiteY13" fmla="*/ 183356 h 195262"/>
                  <a:gd name="connsiteX14" fmla="*/ 33337 w 235743"/>
                  <a:gd name="connsiteY14" fmla="*/ 185737 h 195262"/>
                  <a:gd name="connsiteX15" fmla="*/ 40481 w 235743"/>
                  <a:gd name="connsiteY15" fmla="*/ 190500 h 195262"/>
                  <a:gd name="connsiteX16" fmla="*/ 64293 w 235743"/>
                  <a:gd name="connsiteY16" fmla="*/ 195262 h 195262"/>
                  <a:gd name="connsiteX17" fmla="*/ 76200 w 235743"/>
                  <a:gd name="connsiteY17" fmla="*/ 192881 h 195262"/>
                  <a:gd name="connsiteX18" fmla="*/ 90487 w 235743"/>
                  <a:gd name="connsiteY18" fmla="*/ 188118 h 195262"/>
                  <a:gd name="connsiteX19" fmla="*/ 95250 w 235743"/>
                  <a:gd name="connsiteY19" fmla="*/ 173831 h 195262"/>
                  <a:gd name="connsiteX20" fmla="*/ 97631 w 235743"/>
                  <a:gd name="connsiteY20" fmla="*/ 166687 h 195262"/>
                  <a:gd name="connsiteX21" fmla="*/ 90487 w 235743"/>
                  <a:gd name="connsiteY21" fmla="*/ 135731 h 195262"/>
                  <a:gd name="connsiteX22" fmla="*/ 83343 w 235743"/>
                  <a:gd name="connsiteY22" fmla="*/ 130968 h 195262"/>
                  <a:gd name="connsiteX23" fmla="*/ 73818 w 235743"/>
                  <a:gd name="connsiteY23" fmla="*/ 133350 h 195262"/>
                  <a:gd name="connsiteX24" fmla="*/ 73818 w 235743"/>
                  <a:gd name="connsiteY24" fmla="*/ 154781 h 195262"/>
                  <a:gd name="connsiteX25" fmla="*/ 80962 w 235743"/>
                  <a:gd name="connsiteY25" fmla="*/ 169068 h 195262"/>
                  <a:gd name="connsiteX26" fmla="*/ 88106 w 235743"/>
                  <a:gd name="connsiteY26" fmla="*/ 173831 h 195262"/>
                  <a:gd name="connsiteX27" fmla="*/ 107156 w 235743"/>
                  <a:gd name="connsiteY27" fmla="*/ 185737 h 195262"/>
                  <a:gd name="connsiteX28" fmla="*/ 114300 w 235743"/>
                  <a:gd name="connsiteY28" fmla="*/ 188118 h 195262"/>
                  <a:gd name="connsiteX29" fmla="*/ 161925 w 235743"/>
                  <a:gd name="connsiteY29" fmla="*/ 180975 h 195262"/>
                  <a:gd name="connsiteX30" fmla="*/ 164306 w 235743"/>
                  <a:gd name="connsiteY30" fmla="*/ 173831 h 195262"/>
                  <a:gd name="connsiteX31" fmla="*/ 159543 w 235743"/>
                  <a:gd name="connsiteY31" fmla="*/ 154781 h 195262"/>
                  <a:gd name="connsiteX32" fmla="*/ 150018 w 235743"/>
                  <a:gd name="connsiteY32" fmla="*/ 140493 h 195262"/>
                  <a:gd name="connsiteX33" fmla="*/ 142875 w 235743"/>
                  <a:gd name="connsiteY33" fmla="*/ 138112 h 195262"/>
                  <a:gd name="connsiteX34" fmla="*/ 140493 w 235743"/>
                  <a:gd name="connsiteY34" fmla="*/ 169068 h 195262"/>
                  <a:gd name="connsiteX35" fmla="*/ 142875 w 235743"/>
                  <a:gd name="connsiteY35" fmla="*/ 176212 h 195262"/>
                  <a:gd name="connsiteX36" fmla="*/ 171450 w 235743"/>
                  <a:gd name="connsiteY36" fmla="*/ 190500 h 195262"/>
                  <a:gd name="connsiteX37" fmla="*/ 178593 w 235743"/>
                  <a:gd name="connsiteY37" fmla="*/ 192881 h 195262"/>
                  <a:gd name="connsiteX38" fmla="*/ 207168 w 235743"/>
                  <a:gd name="connsiteY38" fmla="*/ 190500 h 195262"/>
                  <a:gd name="connsiteX39" fmla="*/ 221456 w 235743"/>
                  <a:gd name="connsiteY39" fmla="*/ 180975 h 195262"/>
                  <a:gd name="connsiteX40" fmla="*/ 230981 w 235743"/>
                  <a:gd name="connsiteY40" fmla="*/ 166687 h 195262"/>
                  <a:gd name="connsiteX41" fmla="*/ 235743 w 235743"/>
                  <a:gd name="connsiteY41" fmla="*/ 152400 h 195262"/>
                  <a:gd name="connsiteX42" fmla="*/ 226218 w 235743"/>
                  <a:gd name="connsiteY42" fmla="*/ 130968 h 195262"/>
                  <a:gd name="connsiteX43" fmla="*/ 221456 w 235743"/>
                  <a:gd name="connsiteY43" fmla="*/ 109537 h 195262"/>
                  <a:gd name="connsiteX44" fmla="*/ 219075 w 235743"/>
                  <a:gd name="connsiteY44" fmla="*/ 71437 h 195262"/>
                  <a:gd name="connsiteX45" fmla="*/ 214312 w 235743"/>
                  <a:gd name="connsiteY45" fmla="*/ 57150 h 195262"/>
                  <a:gd name="connsiteX46" fmla="*/ 209550 w 235743"/>
                  <a:gd name="connsiteY46" fmla="*/ 42862 h 195262"/>
                  <a:gd name="connsiteX47" fmla="*/ 207168 w 235743"/>
                  <a:gd name="connsiteY47" fmla="*/ 35718 h 195262"/>
                  <a:gd name="connsiteX48" fmla="*/ 200025 w 235743"/>
                  <a:gd name="connsiteY48" fmla="*/ 30956 h 195262"/>
                  <a:gd name="connsiteX49" fmla="*/ 195262 w 235743"/>
                  <a:gd name="connsiteY49" fmla="*/ 23812 h 195262"/>
                  <a:gd name="connsiteX50" fmla="*/ 190500 w 235743"/>
                  <a:gd name="connsiteY50" fmla="*/ 9525 h 19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235743" h="195262">
                    <a:moveTo>
                      <a:pt x="30956" y="0"/>
                    </a:moveTo>
                    <a:cubicBezTo>
                      <a:pt x="29368" y="3969"/>
                      <a:pt x="27694" y="7904"/>
                      <a:pt x="26193" y="11906"/>
                    </a:cubicBezTo>
                    <a:cubicBezTo>
                      <a:pt x="25312" y="14256"/>
                      <a:pt x="24801" y="16743"/>
                      <a:pt x="23812" y="19050"/>
                    </a:cubicBezTo>
                    <a:cubicBezTo>
                      <a:pt x="22414" y="22313"/>
                      <a:pt x="20296" y="25251"/>
                      <a:pt x="19050" y="28575"/>
                    </a:cubicBezTo>
                    <a:cubicBezTo>
                      <a:pt x="17901" y="31639"/>
                      <a:pt x="17608" y="34965"/>
                      <a:pt x="16668" y="38100"/>
                    </a:cubicBezTo>
                    <a:cubicBezTo>
                      <a:pt x="15225" y="42908"/>
                      <a:pt x="13123" y="47517"/>
                      <a:pt x="11906" y="52387"/>
                    </a:cubicBezTo>
                    <a:cubicBezTo>
                      <a:pt x="8916" y="64347"/>
                      <a:pt x="10560" y="58807"/>
                      <a:pt x="7143" y="69056"/>
                    </a:cubicBezTo>
                    <a:cubicBezTo>
                      <a:pt x="6349" y="73818"/>
                      <a:pt x="5326" y="78548"/>
                      <a:pt x="4762" y="83343"/>
                    </a:cubicBezTo>
                    <a:cubicBezTo>
                      <a:pt x="597" y="118747"/>
                      <a:pt x="5062" y="98810"/>
                      <a:pt x="0" y="119062"/>
                    </a:cubicBezTo>
                    <a:cubicBezTo>
                      <a:pt x="794" y="127000"/>
                      <a:pt x="1253" y="134978"/>
                      <a:pt x="2381" y="142875"/>
                    </a:cubicBezTo>
                    <a:cubicBezTo>
                      <a:pt x="2844" y="146115"/>
                      <a:pt x="4052" y="149205"/>
                      <a:pt x="4762" y="152400"/>
                    </a:cubicBezTo>
                    <a:cubicBezTo>
                      <a:pt x="5640" y="156351"/>
                      <a:pt x="6078" y="160401"/>
                      <a:pt x="7143" y="164306"/>
                    </a:cubicBezTo>
                    <a:cubicBezTo>
                      <a:pt x="8464" y="169149"/>
                      <a:pt x="7144" y="177005"/>
                      <a:pt x="11906" y="178593"/>
                    </a:cubicBezTo>
                    <a:lnTo>
                      <a:pt x="26193" y="183356"/>
                    </a:lnTo>
                    <a:lnTo>
                      <a:pt x="33337" y="185737"/>
                    </a:lnTo>
                    <a:cubicBezTo>
                      <a:pt x="35718" y="187325"/>
                      <a:pt x="37850" y="189373"/>
                      <a:pt x="40481" y="190500"/>
                    </a:cubicBezTo>
                    <a:cubicBezTo>
                      <a:pt x="45001" y="192437"/>
                      <a:pt x="61071" y="194725"/>
                      <a:pt x="64293" y="195262"/>
                    </a:cubicBezTo>
                    <a:cubicBezTo>
                      <a:pt x="68262" y="194468"/>
                      <a:pt x="72295" y="193946"/>
                      <a:pt x="76200" y="192881"/>
                    </a:cubicBezTo>
                    <a:cubicBezTo>
                      <a:pt x="81043" y="191560"/>
                      <a:pt x="90487" y="188118"/>
                      <a:pt x="90487" y="188118"/>
                    </a:cubicBezTo>
                    <a:lnTo>
                      <a:pt x="95250" y="173831"/>
                    </a:lnTo>
                    <a:lnTo>
                      <a:pt x="97631" y="166687"/>
                    </a:lnTo>
                    <a:cubicBezTo>
                      <a:pt x="97232" y="163897"/>
                      <a:pt x="94617" y="138485"/>
                      <a:pt x="90487" y="135731"/>
                    </a:cubicBezTo>
                    <a:lnTo>
                      <a:pt x="83343" y="130968"/>
                    </a:lnTo>
                    <a:cubicBezTo>
                      <a:pt x="80168" y="131762"/>
                      <a:pt x="76541" y="131535"/>
                      <a:pt x="73818" y="133350"/>
                    </a:cubicBezTo>
                    <a:cubicBezTo>
                      <a:pt x="64557" y="139525"/>
                      <a:pt x="71159" y="146805"/>
                      <a:pt x="73818" y="154781"/>
                    </a:cubicBezTo>
                    <a:cubicBezTo>
                      <a:pt x="75754" y="160589"/>
                      <a:pt x="76348" y="164454"/>
                      <a:pt x="80962" y="169068"/>
                    </a:cubicBezTo>
                    <a:cubicBezTo>
                      <a:pt x="82986" y="171092"/>
                      <a:pt x="85725" y="172243"/>
                      <a:pt x="88106" y="173831"/>
                    </a:cubicBezTo>
                    <a:cubicBezTo>
                      <a:pt x="95652" y="185152"/>
                      <a:pt x="90153" y="180070"/>
                      <a:pt x="107156" y="185737"/>
                    </a:cubicBezTo>
                    <a:lnTo>
                      <a:pt x="114300" y="188118"/>
                    </a:lnTo>
                    <a:cubicBezTo>
                      <a:pt x="115094" y="188071"/>
                      <a:pt x="152541" y="192704"/>
                      <a:pt x="161925" y="180975"/>
                    </a:cubicBezTo>
                    <a:cubicBezTo>
                      <a:pt x="163493" y="179015"/>
                      <a:pt x="163512" y="176212"/>
                      <a:pt x="164306" y="173831"/>
                    </a:cubicBezTo>
                    <a:cubicBezTo>
                      <a:pt x="163645" y="170527"/>
                      <a:pt x="161833" y="158903"/>
                      <a:pt x="159543" y="154781"/>
                    </a:cubicBezTo>
                    <a:cubicBezTo>
                      <a:pt x="156763" y="149777"/>
                      <a:pt x="155448" y="142303"/>
                      <a:pt x="150018" y="140493"/>
                    </a:cubicBezTo>
                    <a:lnTo>
                      <a:pt x="142875" y="138112"/>
                    </a:lnTo>
                    <a:cubicBezTo>
                      <a:pt x="134106" y="151265"/>
                      <a:pt x="136660" y="144158"/>
                      <a:pt x="140493" y="169068"/>
                    </a:cubicBezTo>
                    <a:cubicBezTo>
                      <a:pt x="140875" y="171549"/>
                      <a:pt x="141100" y="174437"/>
                      <a:pt x="142875" y="176212"/>
                    </a:cubicBezTo>
                    <a:cubicBezTo>
                      <a:pt x="152107" y="185444"/>
                      <a:pt x="159830" y="186626"/>
                      <a:pt x="171450" y="190500"/>
                    </a:cubicBezTo>
                    <a:lnTo>
                      <a:pt x="178593" y="192881"/>
                    </a:lnTo>
                    <a:cubicBezTo>
                      <a:pt x="188118" y="192087"/>
                      <a:pt x="197959" y="193058"/>
                      <a:pt x="207168" y="190500"/>
                    </a:cubicBezTo>
                    <a:cubicBezTo>
                      <a:pt x="212683" y="188968"/>
                      <a:pt x="221456" y="180975"/>
                      <a:pt x="221456" y="180975"/>
                    </a:cubicBezTo>
                    <a:cubicBezTo>
                      <a:pt x="224631" y="176212"/>
                      <a:pt x="229171" y="172117"/>
                      <a:pt x="230981" y="166687"/>
                    </a:cubicBezTo>
                    <a:lnTo>
                      <a:pt x="235743" y="152400"/>
                    </a:lnTo>
                    <a:cubicBezTo>
                      <a:pt x="230076" y="135397"/>
                      <a:pt x="233766" y="142289"/>
                      <a:pt x="226218" y="130968"/>
                    </a:cubicBezTo>
                    <a:cubicBezTo>
                      <a:pt x="223218" y="121967"/>
                      <a:pt x="222504" y="121063"/>
                      <a:pt x="221456" y="109537"/>
                    </a:cubicBezTo>
                    <a:cubicBezTo>
                      <a:pt x="220304" y="96864"/>
                      <a:pt x="220794" y="84045"/>
                      <a:pt x="219075" y="71437"/>
                    </a:cubicBezTo>
                    <a:cubicBezTo>
                      <a:pt x="218397" y="66463"/>
                      <a:pt x="215900" y="61912"/>
                      <a:pt x="214312" y="57150"/>
                    </a:cubicBezTo>
                    <a:lnTo>
                      <a:pt x="209550" y="42862"/>
                    </a:lnTo>
                    <a:cubicBezTo>
                      <a:pt x="208756" y="40481"/>
                      <a:pt x="209257" y="37110"/>
                      <a:pt x="207168" y="35718"/>
                    </a:cubicBezTo>
                    <a:lnTo>
                      <a:pt x="200025" y="30956"/>
                    </a:lnTo>
                    <a:cubicBezTo>
                      <a:pt x="198437" y="28575"/>
                      <a:pt x="196424" y="26427"/>
                      <a:pt x="195262" y="23812"/>
                    </a:cubicBezTo>
                    <a:cubicBezTo>
                      <a:pt x="193223" y="19225"/>
                      <a:pt x="190500" y="9525"/>
                      <a:pt x="190500" y="9525"/>
                    </a:cubicBezTo>
                  </a:path>
                </a:pathLst>
              </a:cu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7620000" y="2586078"/>
              <a:ext cx="18288" cy="7315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7534910" y="3308683"/>
              <a:ext cx="182880" cy="266475"/>
              <a:chOff x="5774055" y="3308683"/>
              <a:chExt cx="182880" cy="266475"/>
            </a:xfrm>
          </p:grpSpPr>
          <p:sp>
            <p:nvSpPr>
              <p:cNvPr id="43" name="Teardrop 42"/>
              <p:cNvSpPr/>
              <p:nvPr/>
            </p:nvSpPr>
            <p:spPr>
              <a:xfrm rot="-2700000">
                <a:off x="5774055" y="3392278"/>
                <a:ext cx="182880" cy="182880"/>
              </a:xfrm>
              <a:prstGeom prst="teardrop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5819775" y="3356722"/>
                <a:ext cx="91440" cy="18288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820230" y="3308683"/>
                <a:ext cx="91440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>
                <a:spLocks noChangeAspect="1"/>
              </p:cNvSpPr>
              <p:nvPr/>
            </p:nvSpPr>
            <p:spPr>
              <a:xfrm>
                <a:off x="5824096" y="3408168"/>
                <a:ext cx="82798" cy="68580"/>
              </a:xfrm>
              <a:custGeom>
                <a:avLst/>
                <a:gdLst>
                  <a:gd name="connsiteX0" fmla="*/ 30956 w 235743"/>
                  <a:gd name="connsiteY0" fmla="*/ 0 h 195262"/>
                  <a:gd name="connsiteX1" fmla="*/ 26193 w 235743"/>
                  <a:gd name="connsiteY1" fmla="*/ 11906 h 195262"/>
                  <a:gd name="connsiteX2" fmla="*/ 23812 w 235743"/>
                  <a:gd name="connsiteY2" fmla="*/ 19050 h 195262"/>
                  <a:gd name="connsiteX3" fmla="*/ 19050 w 235743"/>
                  <a:gd name="connsiteY3" fmla="*/ 28575 h 195262"/>
                  <a:gd name="connsiteX4" fmla="*/ 16668 w 235743"/>
                  <a:gd name="connsiteY4" fmla="*/ 38100 h 195262"/>
                  <a:gd name="connsiteX5" fmla="*/ 11906 w 235743"/>
                  <a:gd name="connsiteY5" fmla="*/ 52387 h 195262"/>
                  <a:gd name="connsiteX6" fmla="*/ 7143 w 235743"/>
                  <a:gd name="connsiteY6" fmla="*/ 69056 h 195262"/>
                  <a:gd name="connsiteX7" fmla="*/ 4762 w 235743"/>
                  <a:gd name="connsiteY7" fmla="*/ 83343 h 195262"/>
                  <a:gd name="connsiteX8" fmla="*/ 0 w 235743"/>
                  <a:gd name="connsiteY8" fmla="*/ 119062 h 195262"/>
                  <a:gd name="connsiteX9" fmla="*/ 2381 w 235743"/>
                  <a:gd name="connsiteY9" fmla="*/ 142875 h 195262"/>
                  <a:gd name="connsiteX10" fmla="*/ 4762 w 235743"/>
                  <a:gd name="connsiteY10" fmla="*/ 152400 h 195262"/>
                  <a:gd name="connsiteX11" fmla="*/ 7143 w 235743"/>
                  <a:gd name="connsiteY11" fmla="*/ 164306 h 195262"/>
                  <a:gd name="connsiteX12" fmla="*/ 11906 w 235743"/>
                  <a:gd name="connsiteY12" fmla="*/ 178593 h 195262"/>
                  <a:gd name="connsiteX13" fmla="*/ 26193 w 235743"/>
                  <a:gd name="connsiteY13" fmla="*/ 183356 h 195262"/>
                  <a:gd name="connsiteX14" fmla="*/ 33337 w 235743"/>
                  <a:gd name="connsiteY14" fmla="*/ 185737 h 195262"/>
                  <a:gd name="connsiteX15" fmla="*/ 40481 w 235743"/>
                  <a:gd name="connsiteY15" fmla="*/ 190500 h 195262"/>
                  <a:gd name="connsiteX16" fmla="*/ 64293 w 235743"/>
                  <a:gd name="connsiteY16" fmla="*/ 195262 h 195262"/>
                  <a:gd name="connsiteX17" fmla="*/ 76200 w 235743"/>
                  <a:gd name="connsiteY17" fmla="*/ 192881 h 195262"/>
                  <a:gd name="connsiteX18" fmla="*/ 90487 w 235743"/>
                  <a:gd name="connsiteY18" fmla="*/ 188118 h 195262"/>
                  <a:gd name="connsiteX19" fmla="*/ 95250 w 235743"/>
                  <a:gd name="connsiteY19" fmla="*/ 173831 h 195262"/>
                  <a:gd name="connsiteX20" fmla="*/ 97631 w 235743"/>
                  <a:gd name="connsiteY20" fmla="*/ 166687 h 195262"/>
                  <a:gd name="connsiteX21" fmla="*/ 90487 w 235743"/>
                  <a:gd name="connsiteY21" fmla="*/ 135731 h 195262"/>
                  <a:gd name="connsiteX22" fmla="*/ 83343 w 235743"/>
                  <a:gd name="connsiteY22" fmla="*/ 130968 h 195262"/>
                  <a:gd name="connsiteX23" fmla="*/ 73818 w 235743"/>
                  <a:gd name="connsiteY23" fmla="*/ 133350 h 195262"/>
                  <a:gd name="connsiteX24" fmla="*/ 73818 w 235743"/>
                  <a:gd name="connsiteY24" fmla="*/ 154781 h 195262"/>
                  <a:gd name="connsiteX25" fmla="*/ 80962 w 235743"/>
                  <a:gd name="connsiteY25" fmla="*/ 169068 h 195262"/>
                  <a:gd name="connsiteX26" fmla="*/ 88106 w 235743"/>
                  <a:gd name="connsiteY26" fmla="*/ 173831 h 195262"/>
                  <a:gd name="connsiteX27" fmla="*/ 107156 w 235743"/>
                  <a:gd name="connsiteY27" fmla="*/ 185737 h 195262"/>
                  <a:gd name="connsiteX28" fmla="*/ 114300 w 235743"/>
                  <a:gd name="connsiteY28" fmla="*/ 188118 h 195262"/>
                  <a:gd name="connsiteX29" fmla="*/ 161925 w 235743"/>
                  <a:gd name="connsiteY29" fmla="*/ 180975 h 195262"/>
                  <a:gd name="connsiteX30" fmla="*/ 164306 w 235743"/>
                  <a:gd name="connsiteY30" fmla="*/ 173831 h 195262"/>
                  <a:gd name="connsiteX31" fmla="*/ 159543 w 235743"/>
                  <a:gd name="connsiteY31" fmla="*/ 154781 h 195262"/>
                  <a:gd name="connsiteX32" fmla="*/ 150018 w 235743"/>
                  <a:gd name="connsiteY32" fmla="*/ 140493 h 195262"/>
                  <a:gd name="connsiteX33" fmla="*/ 142875 w 235743"/>
                  <a:gd name="connsiteY33" fmla="*/ 138112 h 195262"/>
                  <a:gd name="connsiteX34" fmla="*/ 140493 w 235743"/>
                  <a:gd name="connsiteY34" fmla="*/ 169068 h 195262"/>
                  <a:gd name="connsiteX35" fmla="*/ 142875 w 235743"/>
                  <a:gd name="connsiteY35" fmla="*/ 176212 h 195262"/>
                  <a:gd name="connsiteX36" fmla="*/ 171450 w 235743"/>
                  <a:gd name="connsiteY36" fmla="*/ 190500 h 195262"/>
                  <a:gd name="connsiteX37" fmla="*/ 178593 w 235743"/>
                  <a:gd name="connsiteY37" fmla="*/ 192881 h 195262"/>
                  <a:gd name="connsiteX38" fmla="*/ 207168 w 235743"/>
                  <a:gd name="connsiteY38" fmla="*/ 190500 h 195262"/>
                  <a:gd name="connsiteX39" fmla="*/ 221456 w 235743"/>
                  <a:gd name="connsiteY39" fmla="*/ 180975 h 195262"/>
                  <a:gd name="connsiteX40" fmla="*/ 230981 w 235743"/>
                  <a:gd name="connsiteY40" fmla="*/ 166687 h 195262"/>
                  <a:gd name="connsiteX41" fmla="*/ 235743 w 235743"/>
                  <a:gd name="connsiteY41" fmla="*/ 152400 h 195262"/>
                  <a:gd name="connsiteX42" fmla="*/ 226218 w 235743"/>
                  <a:gd name="connsiteY42" fmla="*/ 130968 h 195262"/>
                  <a:gd name="connsiteX43" fmla="*/ 221456 w 235743"/>
                  <a:gd name="connsiteY43" fmla="*/ 109537 h 195262"/>
                  <a:gd name="connsiteX44" fmla="*/ 219075 w 235743"/>
                  <a:gd name="connsiteY44" fmla="*/ 71437 h 195262"/>
                  <a:gd name="connsiteX45" fmla="*/ 214312 w 235743"/>
                  <a:gd name="connsiteY45" fmla="*/ 57150 h 195262"/>
                  <a:gd name="connsiteX46" fmla="*/ 209550 w 235743"/>
                  <a:gd name="connsiteY46" fmla="*/ 42862 h 195262"/>
                  <a:gd name="connsiteX47" fmla="*/ 207168 w 235743"/>
                  <a:gd name="connsiteY47" fmla="*/ 35718 h 195262"/>
                  <a:gd name="connsiteX48" fmla="*/ 200025 w 235743"/>
                  <a:gd name="connsiteY48" fmla="*/ 30956 h 195262"/>
                  <a:gd name="connsiteX49" fmla="*/ 195262 w 235743"/>
                  <a:gd name="connsiteY49" fmla="*/ 23812 h 195262"/>
                  <a:gd name="connsiteX50" fmla="*/ 190500 w 235743"/>
                  <a:gd name="connsiteY50" fmla="*/ 9525 h 19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235743" h="195262">
                    <a:moveTo>
                      <a:pt x="30956" y="0"/>
                    </a:moveTo>
                    <a:cubicBezTo>
                      <a:pt x="29368" y="3969"/>
                      <a:pt x="27694" y="7904"/>
                      <a:pt x="26193" y="11906"/>
                    </a:cubicBezTo>
                    <a:cubicBezTo>
                      <a:pt x="25312" y="14256"/>
                      <a:pt x="24801" y="16743"/>
                      <a:pt x="23812" y="19050"/>
                    </a:cubicBezTo>
                    <a:cubicBezTo>
                      <a:pt x="22414" y="22313"/>
                      <a:pt x="20296" y="25251"/>
                      <a:pt x="19050" y="28575"/>
                    </a:cubicBezTo>
                    <a:cubicBezTo>
                      <a:pt x="17901" y="31639"/>
                      <a:pt x="17608" y="34965"/>
                      <a:pt x="16668" y="38100"/>
                    </a:cubicBezTo>
                    <a:cubicBezTo>
                      <a:pt x="15225" y="42908"/>
                      <a:pt x="13123" y="47517"/>
                      <a:pt x="11906" y="52387"/>
                    </a:cubicBezTo>
                    <a:cubicBezTo>
                      <a:pt x="8916" y="64347"/>
                      <a:pt x="10560" y="58807"/>
                      <a:pt x="7143" y="69056"/>
                    </a:cubicBezTo>
                    <a:cubicBezTo>
                      <a:pt x="6349" y="73818"/>
                      <a:pt x="5326" y="78548"/>
                      <a:pt x="4762" y="83343"/>
                    </a:cubicBezTo>
                    <a:cubicBezTo>
                      <a:pt x="597" y="118747"/>
                      <a:pt x="5062" y="98810"/>
                      <a:pt x="0" y="119062"/>
                    </a:cubicBezTo>
                    <a:cubicBezTo>
                      <a:pt x="794" y="127000"/>
                      <a:pt x="1253" y="134978"/>
                      <a:pt x="2381" y="142875"/>
                    </a:cubicBezTo>
                    <a:cubicBezTo>
                      <a:pt x="2844" y="146115"/>
                      <a:pt x="4052" y="149205"/>
                      <a:pt x="4762" y="152400"/>
                    </a:cubicBezTo>
                    <a:cubicBezTo>
                      <a:pt x="5640" y="156351"/>
                      <a:pt x="6078" y="160401"/>
                      <a:pt x="7143" y="164306"/>
                    </a:cubicBezTo>
                    <a:cubicBezTo>
                      <a:pt x="8464" y="169149"/>
                      <a:pt x="7144" y="177005"/>
                      <a:pt x="11906" y="178593"/>
                    </a:cubicBezTo>
                    <a:lnTo>
                      <a:pt x="26193" y="183356"/>
                    </a:lnTo>
                    <a:lnTo>
                      <a:pt x="33337" y="185737"/>
                    </a:lnTo>
                    <a:cubicBezTo>
                      <a:pt x="35718" y="187325"/>
                      <a:pt x="37850" y="189373"/>
                      <a:pt x="40481" y="190500"/>
                    </a:cubicBezTo>
                    <a:cubicBezTo>
                      <a:pt x="45001" y="192437"/>
                      <a:pt x="61071" y="194725"/>
                      <a:pt x="64293" y="195262"/>
                    </a:cubicBezTo>
                    <a:cubicBezTo>
                      <a:pt x="68262" y="194468"/>
                      <a:pt x="72295" y="193946"/>
                      <a:pt x="76200" y="192881"/>
                    </a:cubicBezTo>
                    <a:cubicBezTo>
                      <a:pt x="81043" y="191560"/>
                      <a:pt x="90487" y="188118"/>
                      <a:pt x="90487" y="188118"/>
                    </a:cubicBezTo>
                    <a:lnTo>
                      <a:pt x="95250" y="173831"/>
                    </a:lnTo>
                    <a:lnTo>
                      <a:pt x="97631" y="166687"/>
                    </a:lnTo>
                    <a:cubicBezTo>
                      <a:pt x="97232" y="163897"/>
                      <a:pt x="94617" y="138485"/>
                      <a:pt x="90487" y="135731"/>
                    </a:cubicBezTo>
                    <a:lnTo>
                      <a:pt x="83343" y="130968"/>
                    </a:lnTo>
                    <a:cubicBezTo>
                      <a:pt x="80168" y="131762"/>
                      <a:pt x="76541" y="131535"/>
                      <a:pt x="73818" y="133350"/>
                    </a:cubicBezTo>
                    <a:cubicBezTo>
                      <a:pt x="64557" y="139525"/>
                      <a:pt x="71159" y="146805"/>
                      <a:pt x="73818" y="154781"/>
                    </a:cubicBezTo>
                    <a:cubicBezTo>
                      <a:pt x="75754" y="160589"/>
                      <a:pt x="76348" y="164454"/>
                      <a:pt x="80962" y="169068"/>
                    </a:cubicBezTo>
                    <a:cubicBezTo>
                      <a:pt x="82986" y="171092"/>
                      <a:pt x="85725" y="172243"/>
                      <a:pt x="88106" y="173831"/>
                    </a:cubicBezTo>
                    <a:cubicBezTo>
                      <a:pt x="95652" y="185152"/>
                      <a:pt x="90153" y="180070"/>
                      <a:pt x="107156" y="185737"/>
                    </a:cubicBezTo>
                    <a:lnTo>
                      <a:pt x="114300" y="188118"/>
                    </a:lnTo>
                    <a:cubicBezTo>
                      <a:pt x="115094" y="188071"/>
                      <a:pt x="152541" y="192704"/>
                      <a:pt x="161925" y="180975"/>
                    </a:cubicBezTo>
                    <a:cubicBezTo>
                      <a:pt x="163493" y="179015"/>
                      <a:pt x="163512" y="176212"/>
                      <a:pt x="164306" y="173831"/>
                    </a:cubicBezTo>
                    <a:cubicBezTo>
                      <a:pt x="163645" y="170527"/>
                      <a:pt x="161833" y="158903"/>
                      <a:pt x="159543" y="154781"/>
                    </a:cubicBezTo>
                    <a:cubicBezTo>
                      <a:pt x="156763" y="149777"/>
                      <a:pt x="155448" y="142303"/>
                      <a:pt x="150018" y="140493"/>
                    </a:cubicBezTo>
                    <a:lnTo>
                      <a:pt x="142875" y="138112"/>
                    </a:lnTo>
                    <a:cubicBezTo>
                      <a:pt x="134106" y="151265"/>
                      <a:pt x="136660" y="144158"/>
                      <a:pt x="140493" y="169068"/>
                    </a:cubicBezTo>
                    <a:cubicBezTo>
                      <a:pt x="140875" y="171549"/>
                      <a:pt x="141100" y="174437"/>
                      <a:pt x="142875" y="176212"/>
                    </a:cubicBezTo>
                    <a:cubicBezTo>
                      <a:pt x="152107" y="185444"/>
                      <a:pt x="159830" y="186626"/>
                      <a:pt x="171450" y="190500"/>
                    </a:cubicBezTo>
                    <a:lnTo>
                      <a:pt x="178593" y="192881"/>
                    </a:lnTo>
                    <a:cubicBezTo>
                      <a:pt x="188118" y="192087"/>
                      <a:pt x="197959" y="193058"/>
                      <a:pt x="207168" y="190500"/>
                    </a:cubicBezTo>
                    <a:cubicBezTo>
                      <a:pt x="212683" y="188968"/>
                      <a:pt x="221456" y="180975"/>
                      <a:pt x="221456" y="180975"/>
                    </a:cubicBezTo>
                    <a:cubicBezTo>
                      <a:pt x="224631" y="176212"/>
                      <a:pt x="229171" y="172117"/>
                      <a:pt x="230981" y="166687"/>
                    </a:cubicBezTo>
                    <a:lnTo>
                      <a:pt x="235743" y="152400"/>
                    </a:lnTo>
                    <a:cubicBezTo>
                      <a:pt x="230076" y="135397"/>
                      <a:pt x="233766" y="142289"/>
                      <a:pt x="226218" y="130968"/>
                    </a:cubicBezTo>
                    <a:cubicBezTo>
                      <a:pt x="223218" y="121967"/>
                      <a:pt x="222504" y="121063"/>
                      <a:pt x="221456" y="109537"/>
                    </a:cubicBezTo>
                    <a:cubicBezTo>
                      <a:pt x="220304" y="96864"/>
                      <a:pt x="220794" y="84045"/>
                      <a:pt x="219075" y="71437"/>
                    </a:cubicBezTo>
                    <a:cubicBezTo>
                      <a:pt x="218397" y="66463"/>
                      <a:pt x="215900" y="61912"/>
                      <a:pt x="214312" y="57150"/>
                    </a:cubicBezTo>
                    <a:lnTo>
                      <a:pt x="209550" y="42862"/>
                    </a:lnTo>
                    <a:cubicBezTo>
                      <a:pt x="208756" y="40481"/>
                      <a:pt x="209257" y="37110"/>
                      <a:pt x="207168" y="35718"/>
                    </a:cubicBezTo>
                    <a:lnTo>
                      <a:pt x="200025" y="30956"/>
                    </a:lnTo>
                    <a:cubicBezTo>
                      <a:pt x="198437" y="28575"/>
                      <a:pt x="196424" y="26427"/>
                      <a:pt x="195262" y="23812"/>
                    </a:cubicBezTo>
                    <a:cubicBezTo>
                      <a:pt x="193223" y="19225"/>
                      <a:pt x="190500" y="9525"/>
                      <a:pt x="190500" y="9525"/>
                    </a:cubicBezTo>
                  </a:path>
                </a:pathLst>
              </a:cu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6768172" y="3541776"/>
              <a:ext cx="266700" cy="4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142382" y="3541776"/>
              <a:ext cx="266700" cy="4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484452" y="3541776"/>
              <a:ext cx="266700" cy="4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555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2BB630-4B99-458D-A715-D24456DD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Scoring – Pugh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56AA-20BC-484C-8AF7-942C229F0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Fill out the following table as a class.</a:t>
            </a:r>
          </a:p>
          <a:p>
            <a:pPr marL="0" indent="0">
              <a:buNone/>
            </a:pPr>
            <a:r>
              <a:rPr lang="en-US" dirty="0"/>
              <a:t>Let the students determine the weights and possibly add criteria.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For complexity, see if the students have a good way to measure it.</a:t>
            </a:r>
            <a:br>
              <a:rPr lang="en-US" sz="1800" dirty="0"/>
            </a:br>
            <a:r>
              <a:rPr lang="en-US" sz="1800" dirty="0"/>
              <a:t>For power, use the number of logic gates as a measure.</a:t>
            </a:r>
            <a:br>
              <a:rPr lang="en-US" sz="1800" dirty="0"/>
            </a:br>
            <a:r>
              <a:rPr lang="en-US" sz="1800" dirty="0"/>
              <a:t>For cost, use the number of IC chips.</a:t>
            </a:r>
          </a:p>
          <a:p>
            <a:pPr marL="0" indent="0">
              <a:buNone/>
            </a:pPr>
            <a:r>
              <a:rPr lang="en-US" sz="1800" dirty="0"/>
              <a:t>Concept 1 = 8 AND, 3 OR, 6 NOT = 17 gates, 4 ICs</a:t>
            </a:r>
            <a:br>
              <a:rPr lang="en-US" sz="1800" dirty="0"/>
            </a:br>
            <a:r>
              <a:rPr lang="en-US" sz="1800" dirty="0"/>
              <a:t>Concept 2 = 3 AND, 8 OR, 6 NOT = 17 gates, 4 ICs</a:t>
            </a:r>
            <a:br>
              <a:rPr lang="en-US" sz="1800" dirty="0"/>
            </a:br>
            <a:r>
              <a:rPr lang="en-US" sz="1800" dirty="0"/>
              <a:t>Concept 3 = 2 AND, 1 OR, 2 NOT = 5 gates, 3 ICs</a:t>
            </a:r>
            <a:br>
              <a:rPr lang="en-US" sz="1800" dirty="0"/>
            </a:br>
            <a:r>
              <a:rPr lang="en-US" sz="1800" dirty="0"/>
              <a:t>Concept 4 = 2 NAND, 1 OR = 3 gates, 2 ICs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12AC4-0B64-4894-A946-818C90CB8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0FE7AB-27C4-4E6B-8720-411689FCAAB3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2C21A2-A9ED-440C-914F-238D81FF6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99" y="1981200"/>
            <a:ext cx="8455801" cy="1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6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2BB630-4B99-458D-A715-D24456DD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Design Matrix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56AA-20BC-484C-8AF7-942C229F0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design matrix is might be the most common method of selecting solutions in engineering (especially for students).</a:t>
            </a:r>
            <a:br>
              <a:rPr lang="en-US" dirty="0"/>
            </a:br>
            <a:r>
              <a:rPr lang="en-US" dirty="0"/>
              <a:t>Beware of some of the following pitfalls:</a:t>
            </a:r>
          </a:p>
          <a:p>
            <a:r>
              <a:rPr lang="en-US" dirty="0"/>
              <a:t>Avoid using requirements as evaluation criteria, which leads to “requirements tradeoff.” Your selected design should meet all of the requirements.</a:t>
            </a:r>
          </a:p>
          <a:p>
            <a:r>
              <a:rPr lang="en-US" dirty="0"/>
              <a:t>The design matrix is often viewed as objective, but subjective selection of evaluation criteria, weights, and rating ranges has an enormous impact on the end scores.</a:t>
            </a:r>
          </a:p>
          <a:p>
            <a:r>
              <a:rPr lang="en-US" dirty="0"/>
              <a:t>Try to include as much information as possible to fully evaluate the designs, but too many lesser criteria can outweigh one important factor.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12AC4-0B64-4894-A946-818C90CB8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3392EF2-F222-4B93-9B35-6B3DB6562A84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83837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CBABA5-D284-4A0E-926B-21DD3E11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427788B-2A21-4B43-9467-33613866D4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Breaking large designs into smaller pieces has several benefits:</a:t>
            </a:r>
          </a:p>
          <a:p>
            <a:r>
              <a:rPr lang="en-US" dirty="0"/>
              <a:t>Define smaller, solvable problems</a:t>
            </a:r>
          </a:p>
          <a:p>
            <a:r>
              <a:rPr lang="en-US" dirty="0"/>
              <a:t>Complete designs in a reasonable and predictable time</a:t>
            </a:r>
          </a:p>
          <a:p>
            <a:r>
              <a:rPr lang="en-US" dirty="0"/>
              <a:t>Easily assign parts of the design to different teams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Most major engineering projects are not developed all at once;</a:t>
            </a:r>
            <a:br>
              <a:rPr lang="en-US" dirty="0"/>
            </a:br>
            <a:r>
              <a:rPr lang="en-US" dirty="0"/>
              <a:t>they are developed in pieces. Breaking a solution into manageable chunks, or </a:t>
            </a:r>
            <a:r>
              <a:rPr lang="en-US" b="1" dirty="0">
                <a:solidFill>
                  <a:srgbClr val="98700D"/>
                </a:solidFill>
              </a:rPr>
              <a:t>subsystems</a:t>
            </a:r>
            <a:r>
              <a:rPr lang="en-US" dirty="0"/>
              <a:t>, is an important part of engineering design:</a:t>
            </a:r>
          </a:p>
          <a:p>
            <a:r>
              <a:rPr lang="en-US" dirty="0"/>
              <a:t>Requirements are allocated to different subsystems, making sure that each requirement is addressed by at least one subsystem</a:t>
            </a:r>
          </a:p>
          <a:p>
            <a:r>
              <a:rPr lang="en-US" dirty="0"/>
              <a:t>Development of subsystems may be concurrent or sequential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BF96806-2A08-4CA5-9B25-B66D8DCFD054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538359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 Example – Vehicle Subsystems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Consider the following problem with the given requirements:</a:t>
            </a:r>
          </a:p>
          <a:p>
            <a:pPr marL="0" indent="0">
              <a:buNone/>
            </a:pPr>
            <a:r>
              <a:rPr lang="en-US" dirty="0"/>
              <a:t>Transport families to nearby destinations safely and affordably.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Requirements:</a:t>
            </a:r>
          </a:p>
          <a:p>
            <a:pPr>
              <a:spcBef>
                <a:spcPts val="0"/>
              </a:spcBef>
            </a:pPr>
            <a:r>
              <a:rPr lang="en-US" i="1" dirty="0"/>
              <a:t>Accommodate seating for at least 6 people.</a:t>
            </a:r>
          </a:p>
          <a:p>
            <a:pPr>
              <a:spcBef>
                <a:spcPts val="0"/>
              </a:spcBef>
            </a:pPr>
            <a:r>
              <a:rPr lang="en-US" i="1" dirty="0"/>
              <a:t>Reduce external impact force by more than 95% within the cabin.</a:t>
            </a:r>
          </a:p>
          <a:p>
            <a:pPr>
              <a:spcBef>
                <a:spcPts val="0"/>
              </a:spcBef>
            </a:pPr>
            <a:r>
              <a:rPr lang="en-US" i="1" dirty="0"/>
              <a:t>Operate at 35 mpg fuel efficiency or better in-city.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Constraints: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i="1" dirty="0"/>
              <a:t>Gasoline-powered passenger vehicle</a:t>
            </a:r>
          </a:p>
          <a:p>
            <a:pPr>
              <a:spcBef>
                <a:spcPts val="0"/>
              </a:spcBef>
            </a:pPr>
            <a:r>
              <a:rPr lang="en-US" i="1" dirty="0"/>
              <a:t>Emissions standards, speed limits, roadway size, 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26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 Example – Vehicle Subsystems (cont.)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Subsystem Definition: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Divide the development into two subassemblies: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Body frame </a:t>
            </a:r>
            <a:r>
              <a:rPr lang="en-US" dirty="0"/>
              <a:t>(and cabin interior)</a:t>
            </a:r>
          </a:p>
          <a:p>
            <a:pPr>
              <a:spcBef>
                <a:spcPts val="0"/>
              </a:spcBef>
            </a:pPr>
            <a:r>
              <a:rPr lang="en-US" i="1" dirty="0"/>
              <a:t>Accommodate seating for at least 6 people.</a:t>
            </a:r>
          </a:p>
          <a:p>
            <a:pPr>
              <a:spcBef>
                <a:spcPts val="0"/>
              </a:spcBef>
            </a:pPr>
            <a:r>
              <a:rPr lang="en-US" i="1" dirty="0"/>
              <a:t>Reduce external impact force by more than 95% within the cabin.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Engine</a:t>
            </a:r>
            <a:r>
              <a:rPr lang="en-US" dirty="0"/>
              <a:t> (and control system)</a:t>
            </a:r>
          </a:p>
          <a:p>
            <a:pPr>
              <a:spcBef>
                <a:spcPts val="0"/>
              </a:spcBef>
            </a:pPr>
            <a:r>
              <a:rPr lang="en-US" i="1" dirty="0"/>
              <a:t>Operate at 35 mpg fuel efficiency or better in-city.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4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 Example – Vehicle Subsystems (cont.)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Subsystem Definition: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Divide the development into two subassemblies: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Body frame </a:t>
            </a:r>
            <a:r>
              <a:rPr lang="en-US" dirty="0"/>
              <a:t>(and cabin interior)</a:t>
            </a:r>
          </a:p>
          <a:p>
            <a:pPr>
              <a:spcBef>
                <a:spcPts val="0"/>
              </a:spcBef>
            </a:pPr>
            <a:r>
              <a:rPr lang="en-US" i="1" dirty="0"/>
              <a:t>Accommodate seating for at least 6 people.</a:t>
            </a:r>
          </a:p>
          <a:p>
            <a:pPr>
              <a:spcBef>
                <a:spcPts val="0"/>
              </a:spcBef>
            </a:pPr>
            <a:r>
              <a:rPr lang="en-US" i="1" dirty="0">
                <a:solidFill>
                  <a:srgbClr val="98700D"/>
                </a:solidFill>
              </a:rPr>
              <a:t>Reduce external impact force by more than 95% within the cabin.</a:t>
            </a:r>
          </a:p>
          <a:p>
            <a:pPr>
              <a:spcBef>
                <a:spcPts val="0"/>
              </a:spcBef>
            </a:pPr>
            <a:r>
              <a:rPr lang="en-US" i="1" dirty="0"/>
              <a:t>Withstand impact force up to 450 </a:t>
            </a:r>
            <a:r>
              <a:rPr lang="en-US" i="1" dirty="0" err="1"/>
              <a:t>kN</a:t>
            </a:r>
            <a:r>
              <a:rPr lang="en-US" i="1" dirty="0"/>
              <a:t> without breaking.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Engine</a:t>
            </a:r>
            <a:r>
              <a:rPr lang="en-US" dirty="0"/>
              <a:t> (and control system)</a:t>
            </a:r>
          </a:p>
          <a:p>
            <a:pPr>
              <a:spcBef>
                <a:spcPts val="0"/>
              </a:spcBef>
            </a:pPr>
            <a:r>
              <a:rPr lang="en-US" i="1" dirty="0">
                <a:solidFill>
                  <a:srgbClr val="98700D"/>
                </a:solidFill>
              </a:rPr>
              <a:t>Operate at 35 mpg fuel efficiency or better in-city.</a:t>
            </a:r>
          </a:p>
          <a:p>
            <a:pPr>
              <a:spcBef>
                <a:spcPts val="0"/>
              </a:spcBef>
            </a:pPr>
            <a:r>
              <a:rPr lang="en-US" i="1" dirty="0"/>
              <a:t>Operate at 35 mpg fuel efficiency or better in-city with full load.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8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/>
          <p:cNvSpPr txBox="1">
            <a:spLocks/>
          </p:cNvSpPr>
          <p:nvPr/>
        </p:nvSpPr>
        <p:spPr>
          <a:xfrm>
            <a:off x="228600" y="914400"/>
            <a:ext cx="8686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2400" b="0" i="0" kern="1200" spc="1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2400" b="0" i="0" kern="1200" spc="1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2400" b="0" i="0" kern="1200" spc="1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2400" b="0" i="0" kern="1200" spc="1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2400" b="0" i="0" kern="1200" spc="1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Plan:</a:t>
            </a:r>
          </a:p>
          <a:p>
            <a:pPr marL="0" indent="0">
              <a:buNone/>
            </a:pPr>
            <a:r>
              <a:rPr lang="en-US" dirty="0"/>
              <a:t>Because the design and performance of the engine depends on the frame specifications, the body frame subassembly will be developed first.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Aft>
                <a:spcPts val="0"/>
              </a:spcAft>
              <a:buNone/>
            </a:pPr>
            <a:endParaRPr lang="en-US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98700D"/>
                </a:solidFill>
              </a:rPr>
              <a:t>Prototype: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Verify maximum occupancy ≥ 6.</a:t>
            </a:r>
            <a:br>
              <a:rPr lang="en-US" sz="2000" dirty="0"/>
            </a:br>
            <a:r>
              <a:rPr lang="en-US" sz="2000" dirty="0"/>
              <a:t>(Original requirement)</a:t>
            </a:r>
          </a:p>
          <a:p>
            <a:pPr marL="0" indent="0">
              <a:buNone/>
            </a:pPr>
            <a:r>
              <a:rPr lang="en-US" sz="2000" b="1" dirty="0"/>
              <a:t>Risk Reduction:</a:t>
            </a:r>
          </a:p>
          <a:p>
            <a:pPr marL="0" indent="0">
              <a:buNone/>
            </a:pPr>
            <a:r>
              <a:rPr lang="en-US" sz="2000" dirty="0"/>
              <a:t>Identify engine compartment specifications earlier.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>
                <a:solidFill>
                  <a:srgbClr val="98700D"/>
                </a:solidFill>
              </a:rPr>
              <a:t>Model: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Verify breaking force &gt; 450 </a:t>
            </a:r>
            <a:r>
              <a:rPr lang="en-US" sz="2000" dirty="0" err="1"/>
              <a:t>kN.</a:t>
            </a:r>
            <a:br>
              <a:rPr lang="en-US" sz="2000" dirty="0"/>
            </a:br>
            <a:r>
              <a:rPr lang="en-US" sz="2000" dirty="0"/>
              <a:t>(Derived requirement)</a:t>
            </a:r>
          </a:p>
          <a:p>
            <a:pPr marL="0" indent="0">
              <a:buNone/>
            </a:pPr>
            <a:r>
              <a:rPr lang="en-US" sz="2000" b="1" dirty="0"/>
              <a:t>Optimization:</a:t>
            </a:r>
          </a:p>
          <a:p>
            <a:pPr marL="0" indent="0">
              <a:buNone/>
            </a:pPr>
            <a:r>
              <a:rPr lang="en-US" sz="2000" dirty="0"/>
              <a:t>Determine minimum material thickness that meets breaking force requirement.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Example – Vehicle Subsystems (cont.)</a:t>
            </a:r>
          </a:p>
        </p:txBody>
      </p:sp>
      <p:pic>
        <p:nvPicPr>
          <p:cNvPr id="1026" name="Picture 2" descr="Image result for vehicle frame rough prototyp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87015"/>
            <a:ext cx="1760220" cy="112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ssenger van frame mod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71775"/>
            <a:ext cx="21431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23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Breakdown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Individual designs and subsystems can be broken into smaller</a:t>
            </a:r>
            <a:br>
              <a:rPr lang="en-US" dirty="0"/>
            </a:br>
            <a:r>
              <a:rPr lang="en-US" dirty="0"/>
              <a:t>pieces, too. In this manner, individual team members can have independent work and tasks.</a:t>
            </a:r>
          </a:p>
          <a:p>
            <a:pPr marL="0" indent="0">
              <a:buNone/>
            </a:pPr>
            <a:r>
              <a:rPr lang="en-US" dirty="0"/>
              <a:t>Consider the following hierarchy of workload “sizes”:</a:t>
            </a:r>
          </a:p>
          <a:p>
            <a:r>
              <a:rPr lang="en-US" dirty="0"/>
              <a:t>Milestone </a:t>
            </a:r>
            <a:r>
              <a:rPr lang="en-US" b="1" dirty="0">
                <a:solidFill>
                  <a:srgbClr val="98700D"/>
                </a:solidFill>
              </a:rPr>
              <a:t>&gt;</a:t>
            </a:r>
            <a:r>
              <a:rPr lang="en-US" dirty="0"/>
              <a:t> Deliverable </a:t>
            </a:r>
            <a:r>
              <a:rPr lang="en-US" b="1" dirty="0">
                <a:solidFill>
                  <a:srgbClr val="98700D"/>
                </a:solidFill>
              </a:rPr>
              <a:t>&gt;</a:t>
            </a:r>
            <a:r>
              <a:rPr lang="en-US" dirty="0"/>
              <a:t> Activity </a:t>
            </a:r>
            <a:r>
              <a:rPr lang="en-US" b="1" dirty="0">
                <a:solidFill>
                  <a:srgbClr val="98700D"/>
                </a:solidFill>
              </a:rPr>
              <a:t>&gt;</a:t>
            </a:r>
            <a:r>
              <a:rPr lang="en-US" dirty="0"/>
              <a:t> Task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On the Studio website is</a:t>
            </a:r>
            <a:br>
              <a:rPr lang="en-US" dirty="0"/>
            </a:br>
            <a:r>
              <a:rPr lang="en-US" dirty="0"/>
              <a:t>a document of typical</a:t>
            </a:r>
            <a:br>
              <a:rPr lang="en-US" dirty="0"/>
            </a:br>
            <a:r>
              <a:rPr lang="en-US" dirty="0"/>
              <a:t>activities and deliverables</a:t>
            </a:r>
            <a:br>
              <a:rPr lang="en-US" dirty="0"/>
            </a:br>
            <a:r>
              <a:rPr lang="en-US" dirty="0"/>
              <a:t>for every design phase.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Let’s take a look.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A7236D-8A2B-412C-AC62-A87DDF311503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738DBD-AD9C-46DB-9D89-88616F53E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540295"/>
            <a:ext cx="4458654" cy="302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7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7B9CBF0-DCE9-4809-BC6A-14A270EBD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9" y="2126800"/>
            <a:ext cx="8578201" cy="3131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18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Gantt charts are commonly used to track projects in industry.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128, Fall 2018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484" y="143487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Tasks and milestones are listed on the left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295400" y="2081210"/>
            <a:ext cx="396240" cy="66199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74760" y="1434879"/>
            <a:ext cx="3964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Dates are represented by the columns.</a:t>
            </a:r>
          </a:p>
          <a:p>
            <a:r>
              <a:rPr lang="en-US" b="1" dirty="0">
                <a:solidFill>
                  <a:srgbClr val="FF0000"/>
                </a:solidFill>
              </a:rPr>
              <a:t>In this case, each column is 1 day.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H="1">
            <a:off x="3048000" y="2081210"/>
            <a:ext cx="1353916" cy="3069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8113" y="529547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Lines show the duration of the tasks</a:t>
            </a:r>
          </a:p>
        </p:txBody>
      </p:sp>
      <p:cxnSp>
        <p:nvCxnSpPr>
          <p:cNvPr id="18" name="Straight Arrow Connector 17"/>
          <p:cNvCxnSpPr>
            <a:cxnSpLocks/>
            <a:stCxn id="17" idx="0"/>
          </p:cNvCxnSpPr>
          <p:nvPr/>
        </p:nvCxnSpPr>
        <p:spPr>
          <a:xfrm flipV="1">
            <a:off x="1509213" y="3248020"/>
            <a:ext cx="2215745" cy="20474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5576" y="5293997"/>
            <a:ext cx="278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Inverted triangles show task completion dates.</a:t>
            </a:r>
          </a:p>
        </p:txBody>
      </p:sp>
      <p:cxnSp>
        <p:nvCxnSpPr>
          <p:cNvPr id="22" name="Straight Arrow Connector 21"/>
          <p:cNvCxnSpPr>
            <a:cxnSpLocks/>
            <a:stCxn id="21" idx="0"/>
          </p:cNvCxnSpPr>
          <p:nvPr/>
        </p:nvCxnSpPr>
        <p:spPr>
          <a:xfrm flipV="1">
            <a:off x="4856988" y="3810000"/>
            <a:ext cx="824333" cy="14839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21" idx="0"/>
          </p:cNvCxnSpPr>
          <p:nvPr/>
        </p:nvCxnSpPr>
        <p:spPr>
          <a:xfrm flipV="1">
            <a:off x="4856988" y="4038600"/>
            <a:ext cx="2087558" cy="12553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23392" y="5293997"/>
            <a:ext cx="278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Diamonds show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milestones.</a:t>
            </a:r>
          </a:p>
        </p:txBody>
      </p:sp>
      <p:cxnSp>
        <p:nvCxnSpPr>
          <p:cNvPr id="29" name="Straight Arrow Connector 28"/>
          <p:cNvCxnSpPr>
            <a:cxnSpLocks/>
            <a:stCxn id="28" idx="0"/>
          </p:cNvCxnSpPr>
          <p:nvPr/>
        </p:nvCxnSpPr>
        <p:spPr>
          <a:xfrm flipH="1" flipV="1">
            <a:off x="4247388" y="3505200"/>
            <a:ext cx="3467416" cy="17887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28" idx="0"/>
          </p:cNvCxnSpPr>
          <p:nvPr/>
        </p:nvCxnSpPr>
        <p:spPr>
          <a:xfrm flipV="1">
            <a:off x="7714804" y="5150360"/>
            <a:ext cx="810328" cy="1436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67376" y="5980320"/>
            <a:ext cx="654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Triangles and diamonds are filled in as they are accomplished.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38E9AFD-3774-4B7E-9FD8-B5D4137BBAF7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55213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21" grpId="0"/>
      <p:bldP spid="28" grpId="0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for Tasks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Breaking down tasks into individual assignments can get more</a:t>
            </a:r>
            <a:br>
              <a:rPr lang="en-US" dirty="0"/>
            </a:br>
            <a:r>
              <a:rPr lang="en-US" dirty="0"/>
              <a:t>results from the team. This requires team members to be accountable for doing their work and submitting it in a timely way.</a:t>
            </a:r>
          </a:p>
          <a:p>
            <a:pPr marL="0" indent="0">
              <a:buNone/>
            </a:pPr>
            <a:r>
              <a:rPr lang="en-US" dirty="0"/>
              <a:t>Even with tasks that include multiple team members, it is beneficial to have one person “champion” the task and take responsibility for getting it done.</a:t>
            </a:r>
          </a:p>
          <a:p>
            <a:pPr marL="0" indent="0">
              <a:buNone/>
            </a:pPr>
            <a:r>
              <a:rPr lang="en-US" dirty="0"/>
              <a:t>Creating a chart of tasks, their primary owner, and their relative due dates is an important part of clearly defining each person’s role within the team.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FE0CD8-884F-4B67-A62A-3ACE1CEF19F7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96997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A6769-026D-40E7-970E-B8465897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Lateral Thinking – 3 Light Bulbs Answer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F55FBD-E193-493C-ACBD-9151C829A5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There are three light bulbs controlled by three separate switches.</a:t>
            </a:r>
            <a:br>
              <a:rPr lang="en-US" dirty="0"/>
            </a:br>
            <a:r>
              <a:rPr lang="en-US" dirty="0"/>
              <a:t>The light bulbs are in a separate room and cannot be seen from the switches.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>
              <a:spcAft>
                <a:spcPts val="0"/>
              </a:spcAft>
            </a:pPr>
            <a:r>
              <a:rPr lang="en-US" dirty="0"/>
              <a:t>Turn on one switch (A) and leave it on for a while</a:t>
            </a:r>
          </a:p>
          <a:p>
            <a:pPr>
              <a:spcAft>
                <a:spcPts val="0"/>
              </a:spcAft>
            </a:pPr>
            <a:r>
              <a:rPr lang="en-US" dirty="0"/>
              <a:t>Turn that switch (A) off, then turn on a different switch (B)</a:t>
            </a:r>
          </a:p>
          <a:p>
            <a:pPr>
              <a:spcAft>
                <a:spcPts val="0"/>
              </a:spcAft>
            </a:pPr>
            <a:r>
              <a:rPr lang="en-US" dirty="0"/>
              <a:t>Go check the bulbs</a:t>
            </a:r>
          </a:p>
          <a:p>
            <a:pPr lvl="1">
              <a:spcAft>
                <a:spcPts val="0"/>
              </a:spcAft>
            </a:pPr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 off and hot to the touch</a:t>
            </a:r>
          </a:p>
          <a:p>
            <a:pPr lvl="1">
              <a:spcAft>
                <a:spcPts val="0"/>
              </a:spcAft>
            </a:pPr>
            <a:r>
              <a:rPr lang="en-US" dirty="0">
                <a:sym typeface="Wingdings" panose="05000000000000000000" pitchFamily="2" charset="2"/>
              </a:rPr>
              <a:t>B  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  off and cool to the touch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Emphasize that there are 3 states instead of just 2 (on and off) when you use lateral thinking.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0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Tracker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task tracker is provided to visualize team progress.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spreadsheet automatically calculates colored priorities for uncompleted tasks (red, yellow, and green).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The example schedule and task tracker for Project 3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(as well as blank versions) are available on the website.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14DF01-1217-4AE8-A424-FD0C43997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49116"/>
            <a:ext cx="8686800" cy="2337084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811EE1F5-1AF6-44DE-91E7-C8565789CF60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18983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6 Assignments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after Studio? Email your instructor or go to office hours.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914400"/>
            <a:ext cx="8686800" cy="2590800"/>
          </a:xfrm>
          <a:prstGeom prst="rect">
            <a:avLst/>
          </a:prstGeom>
          <a:solidFill>
            <a:srgbClr val="98700D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lIns="182880" tIns="91440" rIns="182880" bIns="91440" rtlCol="0">
            <a:noAutofit/>
          </a:bodyPr>
          <a:lstStyle/>
          <a:p>
            <a:r>
              <a:rPr lang="en-US" sz="2400" b="1" u="sng" dirty="0"/>
              <a:t>Exercise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Complete the Week 6 worksheet handed out earlier.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Follow the directions to help uncover design possibilities for</a:t>
            </a:r>
            <a:br>
              <a:rPr lang="en-US" sz="2400" dirty="0"/>
            </a:br>
            <a:r>
              <a:rPr lang="en-US" sz="2400" dirty="0"/>
              <a:t>your team’s requirements for Project 2.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Write a technical memo covering the requested topics.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Submit the completed worksheet </a:t>
            </a:r>
            <a:r>
              <a:rPr lang="en-US" sz="2400" b="1" dirty="0"/>
              <a:t>at the start of the next Studio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53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– Week 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Today you will:</a:t>
            </a:r>
          </a:p>
          <a:p>
            <a:r>
              <a:rPr lang="en-US" dirty="0"/>
              <a:t>Learn the requirements and constraints for Project 2</a:t>
            </a:r>
          </a:p>
          <a:p>
            <a:r>
              <a:rPr lang="en-US" dirty="0"/>
              <a:t>Review digital logic circuits </a:t>
            </a:r>
          </a:p>
          <a:p>
            <a:r>
              <a:rPr lang="en-US" dirty="0"/>
              <a:t>Learn a technique for choosing a design from several options</a:t>
            </a:r>
          </a:p>
          <a:p>
            <a:r>
              <a:rPr lang="en-US" dirty="0"/>
              <a:t>Discover tools for managing project teams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Assignments:</a:t>
            </a:r>
          </a:p>
          <a:p>
            <a:r>
              <a:rPr lang="en-US" dirty="0"/>
              <a:t>Exercise worksheet for digital circuit design</a:t>
            </a:r>
          </a:p>
          <a:p>
            <a:r>
              <a:rPr lang="en-US" dirty="0"/>
              <a:t>Technical memo on project progress through conceptual design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1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32B5462B-8925-45AB-8379-30DC5FE05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107" y="1893942"/>
            <a:ext cx="1092814" cy="147154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Let’s hear from our next customer: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Digital logic circuits combine digital inputs using Boolean functions, such as AND, OR, and NOT.</a:t>
            </a:r>
          </a:p>
          <a:p>
            <a:pPr marL="0" indent="0">
              <a:buNone/>
            </a:pPr>
            <a:r>
              <a:rPr lang="en-US" dirty="0"/>
              <a:t>While we’re used to working with logic levels of TRUE and FALSE, or perhaps their binary counterpart of 1 and 0, real electrical circuits use two distinct voltage levels (such as 5 V and 0 V).</a:t>
            </a:r>
          </a:p>
          <a:p>
            <a:pPr marL="0" indent="0">
              <a:buNone/>
            </a:pPr>
            <a:r>
              <a:rPr lang="en-US" dirty="0"/>
              <a:t>The circuit you will need to make is being handed out to your team.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552BBF-C944-428C-8D85-5181BBE13EC8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Ask</a:t>
            </a:r>
          </a:p>
        </p:txBody>
      </p:sp>
      <p:sp>
        <p:nvSpPr>
          <p:cNvPr id="58" name="Speech Bubble: Rectangle with Corners Rounded 57">
            <a:extLst>
              <a:ext uri="{FF2B5EF4-FFF2-40B4-BE49-F238E27FC236}">
                <a16:creationId xmlns:a16="http://schemas.microsoft.com/office/drawing/2014/main" id="{A2048BF5-5C23-4D67-AFB0-D5F34CB71E82}"/>
              </a:ext>
            </a:extLst>
          </p:cNvPr>
          <p:cNvSpPr/>
          <p:nvPr/>
        </p:nvSpPr>
        <p:spPr>
          <a:xfrm>
            <a:off x="4876800" y="1066800"/>
            <a:ext cx="3124200" cy="611228"/>
          </a:xfrm>
          <a:prstGeom prst="wedgeRoundRectCallout">
            <a:avLst>
              <a:gd name="adj1" fmla="val -45481"/>
              <a:gd name="adj2" fmla="val 149268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 need a digital logic circuit. </a:t>
            </a:r>
          </a:p>
        </p:txBody>
      </p:sp>
    </p:spTree>
    <p:extLst>
      <p:ext uri="{BB962C8B-B14F-4D97-AF65-F5344CB8AC3E}">
        <p14:creationId xmlns:p14="http://schemas.microsoft.com/office/powerpoint/2010/main" val="331783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00000"/>
            <a:ext cx="6925394" cy="3996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Review - Digital Logic Circuits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A2DA89-C61A-47C6-9BE2-27A2E68C58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does this circuit do?</a:t>
            </a:r>
            <a:br>
              <a:rPr lang="en-US" dirty="0"/>
            </a:br>
            <a:r>
              <a:rPr lang="en-US" dirty="0"/>
              <a:t>How do you even describe what it does?</a:t>
            </a:r>
          </a:p>
          <a:p>
            <a:pPr marL="0" indent="0">
              <a:buNone/>
            </a:pPr>
            <a:endParaRPr lang="en-US" dirty="0"/>
          </a:p>
          <a:p>
            <a:pPr marL="4000500"/>
            <a:r>
              <a:rPr lang="en-US" dirty="0"/>
              <a:t>Truth table</a:t>
            </a:r>
          </a:p>
          <a:p>
            <a:pPr marL="4000500"/>
            <a:r>
              <a:rPr lang="en-US" dirty="0"/>
              <a:t>Equation</a:t>
            </a:r>
          </a:p>
          <a:p>
            <a:pPr marL="3657600" indent="0">
              <a:buNone/>
            </a:pPr>
            <a:r>
              <a:rPr lang="en-US" b="1" dirty="0">
                <a:solidFill>
                  <a:srgbClr val="98700D"/>
                </a:solidFill>
              </a:rPr>
              <a:t>Let’s create a truth table and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equation for this circuit.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9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Review - Digital Logic Circuit Answers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00000"/>
            <a:ext cx="6925394" cy="39960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05912" y="889599"/>
          <a:ext cx="2286000" cy="329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99740634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63646553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2719237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2422628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0064437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D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010893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796841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98895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04598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5023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219298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132514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85504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8337391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638800" y="889599"/>
          <a:ext cx="2286000" cy="329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99740634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63646553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2719237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2422628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0064437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D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010893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796841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98895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04598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5023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219298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132514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85504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8337391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38800" y="4572000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b="1" dirty="0"/>
                  <a:t>F =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i="0" smtClean="0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en-US" sz="2400" b="1" dirty="0"/>
                  <a:t> + </a:t>
                </a:r>
                <a:r>
                  <a:rPr lang="en-US" sz="2400" b="1" dirty="0">
                    <a:solidFill>
                      <a:schemeClr val="accent1"/>
                    </a:solidFill>
                  </a:rPr>
                  <a:t>B</a:t>
                </a:r>
                <a:r>
                  <a:rPr lang="en-US" sz="2400" b="1" dirty="0"/>
                  <a:t>)·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C</a:t>
                </a:r>
                <a:r>
                  <a:rPr lang="en-US" sz="2400" b="1" dirty="0"/>
                  <a:t> + </a:t>
                </a:r>
                <a:r>
                  <a:rPr lang="en-US" sz="2400" b="1" dirty="0">
                    <a:solidFill>
                      <a:schemeClr val="accent6"/>
                    </a:solidFill>
                  </a:rPr>
                  <a:t>D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572000"/>
                <a:ext cx="2286000" cy="461665"/>
              </a:xfrm>
              <a:prstGeom prst="rect">
                <a:avLst/>
              </a:prstGeom>
              <a:blipFill>
                <a:blip r:embed="rId3"/>
                <a:stretch>
                  <a:fillRect t="-10526" r="-40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96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a Digital Design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A2DA89-C61A-47C6-9BE2-27A2E68C58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there more than one way to construct a digital circuit?</a:t>
            </a:r>
          </a:p>
          <a:p>
            <a:pPr marL="0" indent="0">
              <a:buNone/>
            </a:pPr>
            <a:r>
              <a:rPr lang="en-US" dirty="0"/>
              <a:t>Yes – a single truth table has multiple implementations…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26394B7-AF8F-44E6-AA17-584795CAE9EB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C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Imagine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F02FE4-7E97-4702-A82C-69E1439B4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61896"/>
              </p:ext>
            </p:extLst>
          </p:nvPr>
        </p:nvGraphicFramePr>
        <p:xfrm>
          <a:off x="248433" y="2209800"/>
          <a:ext cx="1828800" cy="32918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63646553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2719237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52422628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0064437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010893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796841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98895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104598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5023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219298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132514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85504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833739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B80497E-C3AC-458E-8913-5269AAE8F554}"/>
              </a:ext>
            </a:extLst>
          </p:cNvPr>
          <p:cNvSpPr txBox="1"/>
          <p:nvPr/>
        </p:nvSpPr>
        <p:spPr>
          <a:xfrm>
            <a:off x="228600" y="5562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G = Is 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en-US" sz="2000" b="1" dirty="0"/>
              <a:t> ≥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/>
              <a:t> ≥ </a:t>
            </a:r>
            <a:r>
              <a:rPr lang="en-US" sz="2000" b="1" dirty="0">
                <a:solidFill>
                  <a:srgbClr val="00B050"/>
                </a:solidFill>
              </a:rPr>
              <a:t>C</a:t>
            </a:r>
            <a:r>
              <a:rPr lang="en-US" sz="2000" b="1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BAC7F13-4492-44BF-A1DB-28CE2EB42FFB}"/>
                  </a:ext>
                </a:extLst>
              </p:cNvPr>
              <p:cNvSpPr txBox="1"/>
              <p:nvPr/>
            </p:nvSpPr>
            <p:spPr>
              <a:xfrm>
                <a:off x="3959268" y="2338109"/>
                <a:ext cx="502920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G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70C0"/>
                            </a:solidFill>
                          </a:rPr>
                          <m:t>B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400" b="1" dirty="0"/>
                  <a:t> +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</a:rPr>
                          <m:t>B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400" b="1" dirty="0"/>
                  <a:t>+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B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2400" b="1" dirty="0"/>
                  <a:t>+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B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C</a:t>
                </a:r>
                <a:endParaRPr lang="en-US" sz="2400" b="1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BAC7F13-4492-44BF-A1DB-28CE2EB42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268" y="2338109"/>
                <a:ext cx="5029200" cy="462434"/>
              </a:xfrm>
              <a:prstGeom prst="rect">
                <a:avLst/>
              </a:prstGeom>
              <a:blipFill>
                <a:blip r:embed="rId2"/>
                <a:stretch>
                  <a:fillRect l="-181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5976C4-6042-43EE-98BC-7D704933EB31}"/>
                  </a:ext>
                </a:extLst>
              </p:cNvPr>
              <p:cNvSpPr txBox="1"/>
              <p:nvPr/>
            </p:nvSpPr>
            <p:spPr>
              <a:xfrm>
                <a:off x="3962400" y="3167184"/>
                <a:ext cx="502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G = (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="1" dirty="0"/>
                  <a:t>+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B</a:t>
                </a:r>
                <a:r>
                  <a:rPr lang="en-US" sz="2400" b="1" dirty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400" b="1" dirty="0"/>
                  <a:t>)(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="1" dirty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b="1" dirty="0"/>
                  <a:t>+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C</a:t>
                </a:r>
                <a:r>
                  <a:rPr lang="en-US" sz="2400" b="1" dirty="0"/>
                  <a:t>)(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="1" dirty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</a:rPr>
                          <m:t>B</m:t>
                        </m:r>
                      </m:e>
                    </m:acc>
                  </m:oMath>
                </a14:m>
                <a:r>
                  <a:rPr lang="en-US" sz="2400" b="1" dirty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400" b="1" dirty="0"/>
                  <a:t>)(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FF0000"/>
                            </a:solidFill>
                          </a:rPr>
                          <m:t>A</m:t>
                        </m:r>
                      </m:e>
                    </m:acc>
                  </m:oMath>
                </a14:m>
                <a:r>
                  <a:rPr lang="en-US" sz="2400" b="1" dirty="0"/>
                  <a:t>+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B</a:t>
                </a:r>
                <a:r>
                  <a:rPr lang="en-US" sz="2400" b="1" dirty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400" b="1" dirty="0"/>
                  <a:t>)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B5976C4-6042-43EE-98BC-7D704933E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167184"/>
                <a:ext cx="5029200" cy="461665"/>
              </a:xfrm>
              <a:prstGeom prst="rect">
                <a:avLst/>
              </a:prstGeom>
              <a:blipFill>
                <a:blip r:embed="rId3"/>
                <a:stretch>
                  <a:fillRect l="-181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8009C2-1795-45A7-AC75-B60A9FB98022}"/>
                  </a:ext>
                </a:extLst>
              </p:cNvPr>
              <p:cNvSpPr txBox="1"/>
              <p:nvPr/>
            </p:nvSpPr>
            <p:spPr>
              <a:xfrm>
                <a:off x="3959268" y="3995490"/>
                <a:ext cx="5029200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G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70C0"/>
                            </a:solidFill>
                          </a:rPr>
                          <m:t>B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2400" b="1" i="1" dirty="0">
                            <a:solidFill>
                              <a:schemeClr val="tx1"/>
                            </a:solidFill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B050"/>
                            </a:solidFill>
                          </a:rPr>
                          <m:t>C</m:t>
                        </m:r>
                      </m:e>
                    </m:acc>
                  </m:oMath>
                </a14:m>
                <a:r>
                  <a:rPr lang="en-US" sz="2400" b="1" dirty="0"/>
                  <a:t> +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B</a:t>
                </a:r>
                <a:r>
                  <a:rPr lang="en-US" sz="2400" b="1" dirty="0"/>
                  <a:t>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38009C2-1795-45A7-AC75-B60A9FB980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268" y="3995490"/>
                <a:ext cx="5029200" cy="462434"/>
              </a:xfrm>
              <a:prstGeom prst="rect">
                <a:avLst/>
              </a:prstGeom>
              <a:blipFill>
                <a:blip r:embed="rId4"/>
                <a:stretch>
                  <a:fillRect l="-181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F24BC8-7D86-4FA0-BD2C-8CE98ED717DC}"/>
                  </a:ext>
                </a:extLst>
              </p:cNvPr>
              <p:cNvSpPr txBox="1"/>
              <p:nvPr/>
            </p:nvSpPr>
            <p:spPr>
              <a:xfrm>
                <a:off x="3959268" y="4823796"/>
                <a:ext cx="5029200" cy="510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G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 smtClean="0"/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 b="1" i="0" smtClean="0"/>
                          <m:t>(</m:t>
                        </m:r>
                        <m:r>
                          <m:rPr>
                            <m:nor/>
                          </m:rPr>
                          <a:rPr lang="en-US" sz="2400" b="1" i="0" smtClean="0">
                            <a:solidFill>
                              <a:srgbClr val="0070C0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400" b="1" i="0" smtClean="0"/>
                          <m:t>+</m:t>
                        </m:r>
                        <m:r>
                          <m:rPr>
                            <m:nor/>
                          </m:rPr>
                          <a:rPr lang="en-US" sz="2400" b="1" i="0" smtClean="0">
                            <a:solidFill>
                              <a:srgbClr val="00B050"/>
                            </a:solidFill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400" b="1" i="0" smtClean="0"/>
                          <m:t>)</m:t>
                        </m:r>
                        <m:acc>
                          <m:accPr>
                            <m:chr m:val="̅"/>
                            <m:ctrlPr>
                              <a:rPr lang="en-US" sz="2400" b="1" i="1" smtClean="0"/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400" b="1" i="0" smtClean="0">
                                <a:solidFill>
                                  <a:srgbClr val="FF0000"/>
                                </a:solidFill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2400" b="1" i="0" smtClean="0">
                                <a:solidFill>
                                  <a:srgbClr val="0070C0"/>
                                </a:solidFill>
                              </a:rPr>
                              <m:t>B</m:t>
                            </m:r>
                          </m:e>
                        </m:acc>
                      </m:e>
                    </m:acc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4F24BC8-7D86-4FA0-BD2C-8CE98ED71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268" y="4823796"/>
                <a:ext cx="5029200" cy="510204"/>
              </a:xfrm>
              <a:prstGeom prst="rect">
                <a:avLst/>
              </a:prstGeom>
              <a:blipFill>
                <a:blip r:embed="rId5"/>
                <a:stretch>
                  <a:fillRect l="-1818" t="-2381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DD200F9-716D-4CF4-8D91-A47CC5C329CC}"/>
              </a:ext>
            </a:extLst>
          </p:cNvPr>
          <p:cNvSpPr txBox="1"/>
          <p:nvPr/>
        </p:nvSpPr>
        <p:spPr>
          <a:xfrm>
            <a:off x="2209800" y="2181340"/>
            <a:ext cx="236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Sum of products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154AF4-89FF-4916-A468-BF3D68C01D39}"/>
              </a:ext>
            </a:extLst>
          </p:cNvPr>
          <p:cNvCxnSpPr>
            <a:cxnSpLocks/>
          </p:cNvCxnSpPr>
          <p:nvPr/>
        </p:nvCxnSpPr>
        <p:spPr>
          <a:xfrm>
            <a:off x="2286000" y="2569326"/>
            <a:ext cx="1524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F8B9AFF-3AF1-4E3D-923E-9920C8E58829}"/>
              </a:ext>
            </a:extLst>
          </p:cNvPr>
          <p:cNvSpPr txBox="1"/>
          <p:nvPr/>
        </p:nvSpPr>
        <p:spPr>
          <a:xfrm>
            <a:off x="2209800" y="3008520"/>
            <a:ext cx="236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Product of sums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FD567DE-5143-4B12-9C73-5396FC122DDA}"/>
              </a:ext>
            </a:extLst>
          </p:cNvPr>
          <p:cNvCxnSpPr>
            <a:cxnSpLocks/>
          </p:cNvCxnSpPr>
          <p:nvPr/>
        </p:nvCxnSpPr>
        <p:spPr>
          <a:xfrm>
            <a:off x="2286000" y="3391618"/>
            <a:ext cx="1524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A0F9BA4-3E01-44C8-A7A3-84FAABBE4572}"/>
              </a:ext>
            </a:extLst>
          </p:cNvPr>
          <p:cNvSpPr txBox="1"/>
          <p:nvPr/>
        </p:nvSpPr>
        <p:spPr>
          <a:xfrm>
            <a:off x="2209800" y="3821668"/>
            <a:ext cx="2362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Simplifying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9BEA77A-D790-45C0-A90D-D7C14E35F125}"/>
              </a:ext>
            </a:extLst>
          </p:cNvPr>
          <p:cNvCxnSpPr>
            <a:cxnSpLocks/>
          </p:cNvCxnSpPr>
          <p:nvPr/>
        </p:nvCxnSpPr>
        <p:spPr>
          <a:xfrm>
            <a:off x="2286000" y="4224252"/>
            <a:ext cx="1524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CA04692-3CF8-4F1C-A7F1-89DC990FCDA9}"/>
              </a:ext>
            </a:extLst>
          </p:cNvPr>
          <p:cNvSpPr txBox="1"/>
          <p:nvPr/>
        </p:nvSpPr>
        <p:spPr>
          <a:xfrm>
            <a:off x="2209800" y="4459069"/>
            <a:ext cx="2362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Creative</a:t>
            </a:r>
            <a:br>
              <a:rPr lang="en-US" b="1" dirty="0"/>
            </a:br>
            <a:r>
              <a:rPr lang="en-US" b="1" dirty="0"/>
              <a:t>manipulation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6DE27AB-BBBA-4BDF-B733-3A9F71B79129}"/>
              </a:ext>
            </a:extLst>
          </p:cNvPr>
          <p:cNvCxnSpPr>
            <a:cxnSpLocks/>
          </p:cNvCxnSpPr>
          <p:nvPr/>
        </p:nvCxnSpPr>
        <p:spPr>
          <a:xfrm>
            <a:off x="2286000" y="5113511"/>
            <a:ext cx="1524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  <a:effectLst>
            <a:glow rad="508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00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 animBg="1"/>
      <p:bldP spid="22" grpId="0" animBg="1"/>
      <p:bldP spid="24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2BB630-4B99-458D-A715-D24456DD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Scoring – Pugh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56AA-20BC-484C-8AF7-942C229F0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choose between different designs?</a:t>
            </a:r>
          </a:p>
          <a:p>
            <a:pPr marL="0" indent="0">
              <a:buNone/>
            </a:pPr>
            <a:r>
              <a:rPr lang="en-US" dirty="0"/>
              <a:t>One rigorous way is called the </a:t>
            </a:r>
            <a:r>
              <a:rPr lang="en-US" b="1" dirty="0">
                <a:solidFill>
                  <a:srgbClr val="98700D"/>
                </a:solidFill>
              </a:rPr>
              <a:t>Pugh design matrix</a:t>
            </a:r>
            <a:r>
              <a:rPr lang="en-US" dirty="0"/>
              <a:t>, which assigns ratings based on each concept’s performance to selected criteria.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Remember… sometimes it’s okay not too be rigorous.</a:t>
            </a:r>
            <a:br>
              <a:rPr lang="en-US" b="1" dirty="0">
                <a:solidFill>
                  <a:srgbClr val="98700D"/>
                </a:solidFill>
              </a:rPr>
            </a:br>
            <a:r>
              <a:rPr lang="en-US" b="1" dirty="0">
                <a:solidFill>
                  <a:srgbClr val="98700D"/>
                </a:solidFill>
              </a:rPr>
              <a:t>A design that interests you might just be the best choice!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12AC4-0B64-4894-A946-818C90CB8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pic>
        <p:nvPicPr>
          <p:cNvPr id="17" name="Picture 3" descr="DM.jpg">
            <a:extLst>
              <a:ext uri="{FF2B5EF4-FFF2-40B4-BE49-F238E27FC236}">
                <a16:creationId xmlns:a16="http://schemas.microsoft.com/office/drawing/2014/main" id="{FE464E3C-A6A8-4DFC-998E-F1610A9F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2286000"/>
            <a:ext cx="8991600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0FE7AB-27C4-4E6B-8720-411689FCAAB3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34150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02BB630-4B99-458D-A715-D24456DD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Design Matrix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56AA-20BC-484C-8AF7-942C229F026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general, the steps for creating and completing a design</a:t>
            </a:r>
            <a:br>
              <a:rPr lang="en-US" dirty="0"/>
            </a:br>
            <a:r>
              <a:rPr lang="en-US" dirty="0"/>
              <a:t>matrix are as follows: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the evaluation criteria (first column).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Assign weights to each criterion.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Place concepts to be evaluated in subsequent columns.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Rate each concept against the criteria, e.g. a range from 0 to 4.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Multiply each rating by the weight and sum the results.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concept with the highest score “wins.”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98700D"/>
                </a:solidFill>
              </a:rPr>
              <a:t>Let’s create a design matrix for our four digital logic equations.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12AC4-0B64-4894-A946-818C90CB8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E7BEAB8-D839-4A4B-A7CA-818117D4B413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FFF7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10142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ESE 2017">
  <a:themeElements>
    <a:clrScheme name="IPFW SE Presentation">
      <a:dk1>
        <a:sysClr val="windowText" lastClr="000000"/>
      </a:dk1>
      <a:lt1>
        <a:sysClr val="window" lastClr="FFFFFF"/>
      </a:lt1>
      <a:dk2>
        <a:srgbClr val="004C81"/>
      </a:dk2>
      <a:lt2>
        <a:srgbClr val="EEECE1"/>
      </a:lt2>
      <a:accent1>
        <a:srgbClr val="0000CC"/>
      </a:accent1>
      <a:accent2>
        <a:srgbClr val="CC0000"/>
      </a:accent2>
      <a:accent3>
        <a:srgbClr val="00CC00"/>
      </a:accent3>
      <a:accent4>
        <a:srgbClr val="CC00CC"/>
      </a:accent4>
      <a:accent5>
        <a:srgbClr val="00CCCC"/>
      </a:accent5>
      <a:accent6>
        <a:srgbClr val="CCCC00"/>
      </a:accent6>
      <a:hlink>
        <a:srgbClr val="004C81"/>
      </a:hlink>
      <a:folHlink>
        <a:srgbClr val="004C81"/>
      </a:folHlink>
    </a:clrScheme>
    <a:fontScheme name="CESE 201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CESE 2017</Template>
  <TotalTime>18514</TotalTime>
  <Words>1844</Words>
  <Application>Microsoft Office PowerPoint</Application>
  <PresentationFormat>On-screen Show (4:3)</PresentationFormat>
  <Paragraphs>385</Paragraphs>
  <Slides>21</Slides>
  <Notes>8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CESE 2017</vt:lpstr>
      <vt:lpstr>Lateral Thinking – 3 Light Bulbs</vt:lpstr>
      <vt:lpstr>Lateral Thinking – 3 Light Bulbs Answer</vt:lpstr>
      <vt:lpstr>Design Studio – Week 6</vt:lpstr>
      <vt:lpstr>Project 2</vt:lpstr>
      <vt:lpstr>Concept Review - Digital Logic Circuits</vt:lpstr>
      <vt:lpstr>Concept Review - Digital Logic Circuit Answers</vt:lpstr>
      <vt:lpstr>Determining a Digital Design</vt:lpstr>
      <vt:lpstr>Concept Scoring – Pugh Matrix</vt:lpstr>
      <vt:lpstr>Using the Design Matrix Approach</vt:lpstr>
      <vt:lpstr>Concept Scoring – Pugh Matrix</vt:lpstr>
      <vt:lpstr>Problems with the Design Matrix Approach</vt:lpstr>
      <vt:lpstr>Subsystems</vt:lpstr>
      <vt:lpstr>Subsystem Example – Vehicle Subsystems</vt:lpstr>
      <vt:lpstr>Subsystem Example – Vehicle Subsystems (cont.)</vt:lpstr>
      <vt:lpstr>Subsystem Example – Vehicle Subsystems (cont.)</vt:lpstr>
      <vt:lpstr>Design Process Example – Vehicle Subsystems (cont.)</vt:lpstr>
      <vt:lpstr>Work Breakdown</vt:lpstr>
      <vt:lpstr>Project Schedules</vt:lpstr>
      <vt:lpstr>Accountability for Tasks</vt:lpstr>
      <vt:lpstr>Task Tracker</vt:lpstr>
      <vt:lpstr>Week 6 Assignments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 128 Studio Week 6</dc:title>
  <dc:creator>Jason Barnes</dc:creator>
  <cp:lastModifiedBy>Jason Barnes</cp:lastModifiedBy>
  <cp:revision>246</cp:revision>
  <dcterms:created xsi:type="dcterms:W3CDTF">2017-05-01T12:58:15Z</dcterms:created>
  <dcterms:modified xsi:type="dcterms:W3CDTF">2020-02-17T05:48:49Z</dcterms:modified>
</cp:coreProperties>
</file>