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03" r:id="rId2"/>
    <p:sldId id="363" r:id="rId3"/>
    <p:sldId id="336" r:id="rId4"/>
    <p:sldId id="329" r:id="rId5"/>
    <p:sldId id="296" r:id="rId6"/>
    <p:sldId id="315" r:id="rId7"/>
    <p:sldId id="364" r:id="rId8"/>
    <p:sldId id="365" r:id="rId9"/>
    <p:sldId id="366" r:id="rId10"/>
    <p:sldId id="367" r:id="rId11"/>
    <p:sldId id="368" r:id="rId12"/>
    <p:sldId id="30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700D"/>
    <a:srgbClr val="999999"/>
    <a:srgbClr val="A999FF"/>
    <a:srgbClr val="99B8FF"/>
    <a:srgbClr val="D8FF99"/>
    <a:srgbClr val="FFF799"/>
    <a:srgbClr val="FFC899"/>
    <a:srgbClr val="99FFE7"/>
    <a:srgbClr val="FF9999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1" autoAdjust="0"/>
    <p:restoredTop sz="84122" autoAdjust="0"/>
  </p:normalViewPr>
  <p:slideViewPr>
    <p:cSldViewPr>
      <p:cViewPr varScale="1">
        <p:scale>
          <a:sx n="69" d="100"/>
          <a:sy n="69" d="100"/>
        </p:scale>
        <p:origin x="114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2987A-0BEE-48B2-8082-6A6E652B8C4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29AF6-400D-4866-9DDE-E5F37745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2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29AF6-400D-4866-9DDE-E5F37745F9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4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29AF6-400D-4866-9DDE-E5F37745F9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40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29AF6-400D-4866-9DDE-E5F37745F9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5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772400" cy="22860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rgbClr val="98700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 anchorCtr="0"/>
          <a:lstStyle>
            <a:lvl1pPr algn="ctr"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68" y="775573"/>
            <a:ext cx="2171700" cy="10929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5330-B917-42C7-B0EA-1B0DF261D6EC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92202"/>
            <a:ext cx="868680" cy="43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2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age Numb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5330-B917-42C7-B0EA-1B0DF261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35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61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772400" cy="22860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rgbClr val="98700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 anchorCtr="0"/>
          <a:lstStyle>
            <a:lvl1pPr algn="ctr"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9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9640" y="6400800"/>
            <a:ext cx="365760" cy="365760"/>
          </a:xfrm>
        </p:spPr>
        <p:txBody>
          <a:bodyPr/>
          <a:lstStyle/>
          <a:p>
            <a:fld id="{01D25330-B917-42C7-B0EA-1B0DF261D6E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28600" y="914400"/>
            <a:ext cx="8686800" cy="5486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34C2C4-88A6-4A7C-99B5-99CEF4D03A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ENGR 128 Studio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9640" y="6400800"/>
            <a:ext cx="365760" cy="365760"/>
          </a:xfrm>
        </p:spPr>
        <p:txBody>
          <a:bodyPr/>
          <a:lstStyle/>
          <a:p>
            <a:fld id="{01D25330-B917-42C7-B0EA-1B0DF261D6E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8288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28600" y="2286000"/>
            <a:ext cx="8686800" cy="4114800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34C2C4-88A6-4A7C-99B5-99CEF4D03A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ENGR 128 Studio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4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28600" y="914400"/>
            <a:ext cx="4251960" cy="54864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63440" y="914400"/>
            <a:ext cx="4251960" cy="54864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5330-B917-42C7-B0EA-1B0DF261D6E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0A1FE3-9B36-457D-8A3E-22683B6D42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ENGR 128 Studio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63440" y="1965960"/>
            <a:ext cx="4251960" cy="397764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28600" y="1965960"/>
            <a:ext cx="4251960" cy="397764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4251960" cy="548640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 baseline="0">
                <a:solidFill>
                  <a:srgbClr val="98700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71600"/>
            <a:ext cx="4251960" cy="548640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 baseline="0">
                <a:solidFill>
                  <a:srgbClr val="98700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5330-B917-42C7-B0EA-1B0DF261D6E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E334C2C4-88A6-4A7C-99B5-99CEF4D03A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28600" y="6400800"/>
            <a:ext cx="2926080" cy="365125"/>
          </a:xfrm>
        </p:spPr>
        <p:txBody>
          <a:bodyPr/>
          <a:lstStyle/>
          <a:p>
            <a:r>
              <a:rPr lang="en-US"/>
              <a:t>ENGR 128 Studio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5330-B917-42C7-B0EA-1B0DF261D6E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852E56-D238-4D09-B8B0-E58A17192C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ENGR 128 Studio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25330-B917-42C7-B0EA-1B0DF261D6E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600" y="228600"/>
            <a:ext cx="8686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E334C2C4-88A6-4A7C-99B5-99CEF4D03A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28600" y="6400800"/>
            <a:ext cx="2926080" cy="365125"/>
          </a:xfrm>
        </p:spPr>
        <p:txBody>
          <a:bodyPr/>
          <a:lstStyle/>
          <a:p>
            <a:r>
              <a:rPr lang="en-US"/>
              <a:t>ENGR 128 Studio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63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5330-B917-42C7-B0EA-1B0DF261D6E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E334C2C4-88A6-4A7C-99B5-99CEF4D03A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28600" y="6400800"/>
            <a:ext cx="2926080" cy="365125"/>
          </a:xfrm>
        </p:spPr>
        <p:txBody>
          <a:bodyPr/>
          <a:lstStyle/>
          <a:p>
            <a:r>
              <a:rPr lang="en-US"/>
              <a:t>ENGR 128 Studio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86868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640" y="6400800"/>
            <a:ext cx="365760" cy="36576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600" b="1" baseline="0">
                <a:solidFill>
                  <a:srgbClr val="98700D"/>
                </a:solidFill>
                <a:latin typeface="+mj-lt"/>
              </a:defRPr>
            </a:lvl1pPr>
          </a:lstStyle>
          <a:p>
            <a:fld id="{01D25330-B917-42C7-B0EA-1B0DF261D6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4BA0A-E873-4C3A-8257-BF01254C59BA}"/>
              </a:ext>
            </a:extLst>
          </p:cNvPr>
          <p:cNvSpPr/>
          <p:nvPr userDrawn="1"/>
        </p:nvSpPr>
        <p:spPr>
          <a:xfrm>
            <a:off x="0" y="0"/>
            <a:ext cx="9144000" cy="137160"/>
          </a:xfrm>
          <a:prstGeom prst="rect">
            <a:avLst/>
          </a:prstGeom>
          <a:solidFill>
            <a:srgbClr val="987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0DEAAE6-7EEB-43E3-9931-E6DB99769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400800"/>
            <a:ext cx="292608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en-US" sz="1600" b="1" baseline="0">
                <a:solidFill>
                  <a:srgbClr val="98700D"/>
                </a:solidFill>
                <a:latin typeface="+mj-lt"/>
              </a:defRPr>
            </a:lvl1pPr>
          </a:lstStyle>
          <a:p>
            <a:r>
              <a:rPr lang="en-US"/>
              <a:t>ENGR 128 Studio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10" baseline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rgbClr val="98700D"/>
        </a:buClr>
        <a:buFont typeface="Arial" pitchFamily="34" charset="0"/>
        <a:buChar char="•"/>
        <a:defRPr sz="2400" b="0" i="0" kern="1200" spc="1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15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rgbClr val="98700D"/>
        </a:buClr>
        <a:buFont typeface="Arial" pitchFamily="34" charset="0"/>
        <a:buChar char="•"/>
        <a:defRPr sz="2400" b="0" i="0" kern="1200" spc="1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rgbClr val="98700D"/>
        </a:buClr>
        <a:buFont typeface="Arial" pitchFamily="34" charset="0"/>
        <a:buChar char="•"/>
        <a:defRPr sz="2400" b="0" i="0" kern="1200" spc="1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rgbClr val="98700D"/>
        </a:buClr>
        <a:buFont typeface="Arial" pitchFamily="34" charset="0"/>
        <a:buChar char="•"/>
        <a:defRPr sz="2400" b="0" i="0" kern="1200" spc="1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rgbClr val="98700D"/>
        </a:buClr>
        <a:buFont typeface="Arial" pitchFamily="34" charset="0"/>
        <a:buChar char="•"/>
        <a:defRPr sz="2400" b="0" i="0" kern="1200" spc="1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All-Powerful Filter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We’ve been covering sine waves, frequency calculations, and filters.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b="1" dirty="0">
                <a:solidFill>
                  <a:srgbClr val="98700D"/>
                </a:solidFill>
              </a:rPr>
              <a:t>Why is this topic even important in engineering?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Filters are extremely important in the field of signal processing: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br>
              <a:rPr lang="en-US" dirty="0"/>
            </a:br>
            <a:r>
              <a:rPr lang="en-US" dirty="0"/>
              <a:t>Filters circuits are typical in many other electrical engineering fields: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The concepts of frequency response and filters touch all disciplines: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ENGR 128 Studio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CDF1A-92B5-449A-BA80-804005D05E25}"/>
              </a:ext>
            </a:extLst>
          </p:cNvPr>
          <p:cNvSpPr txBox="1"/>
          <p:nvPr/>
        </p:nvSpPr>
        <p:spPr>
          <a:xfrm>
            <a:off x="914400" y="260465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8700D"/>
                </a:solidFill>
              </a:rPr>
              <a:t>Audio and speech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89914-CA62-4912-9B33-D62F80345427}"/>
              </a:ext>
            </a:extLst>
          </p:cNvPr>
          <p:cNvSpPr txBox="1"/>
          <p:nvPr/>
        </p:nvSpPr>
        <p:spPr>
          <a:xfrm>
            <a:off x="2743200" y="311973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8700D"/>
                </a:solidFill>
              </a:rPr>
              <a:t>Wireless communication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8F4A4E-4B72-40A3-B876-85CB3B81DEDF}"/>
              </a:ext>
            </a:extLst>
          </p:cNvPr>
          <p:cNvSpPr txBox="1"/>
          <p:nvPr/>
        </p:nvSpPr>
        <p:spPr>
          <a:xfrm>
            <a:off x="1600200" y="4222287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8700D"/>
                </a:solidFill>
              </a:rPr>
              <a:t>Controls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FBAF71-E93D-4B28-90DE-8B13A8310163}"/>
              </a:ext>
            </a:extLst>
          </p:cNvPr>
          <p:cNvSpPr txBox="1"/>
          <p:nvPr/>
        </p:nvSpPr>
        <p:spPr>
          <a:xfrm>
            <a:off x="4572000" y="4222287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98700D"/>
                </a:solidFill>
              </a:rPr>
              <a:t>Power and energy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6D22F6-44BE-471B-A801-BBAFAA9D7A19}"/>
              </a:ext>
            </a:extLst>
          </p:cNvPr>
          <p:cNvSpPr txBox="1"/>
          <p:nvPr/>
        </p:nvSpPr>
        <p:spPr>
          <a:xfrm>
            <a:off x="4572000" y="534115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98700D"/>
                </a:solidFill>
              </a:rPr>
              <a:t>Vibration and oscillation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71297B-EC08-44FC-98B0-0CCE487A67D3}"/>
              </a:ext>
            </a:extLst>
          </p:cNvPr>
          <p:cNvSpPr txBox="1"/>
          <p:nvPr/>
        </p:nvSpPr>
        <p:spPr>
          <a:xfrm>
            <a:off x="571500" y="575454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8700D"/>
                </a:solidFill>
              </a:rPr>
              <a:t>Optics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75D3AE-25E1-4780-94A3-18E65B187D9A}"/>
              </a:ext>
            </a:extLst>
          </p:cNvPr>
          <p:cNvSpPr txBox="1"/>
          <p:nvPr/>
        </p:nvSpPr>
        <p:spPr>
          <a:xfrm>
            <a:off x="1375064" y="533912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8700D"/>
                </a:solidFill>
              </a:rPr>
              <a:t>Nanotechnology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4D0F7D-2104-4AD4-B886-5D2223E00AC0}"/>
              </a:ext>
            </a:extLst>
          </p:cNvPr>
          <p:cNvSpPr txBox="1"/>
          <p:nvPr/>
        </p:nvSpPr>
        <p:spPr>
          <a:xfrm>
            <a:off x="5143500" y="575454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8700D"/>
                </a:solidFill>
              </a:rPr>
              <a:t>Acoustics</a:t>
            </a:r>
          </a:p>
        </p:txBody>
      </p:sp>
      <p:pic>
        <p:nvPicPr>
          <p:cNvPr id="1026" name="Picture 2" descr="X3QXBN8C.jpeg">
            <a:extLst>
              <a:ext uri="{FF2B5EF4-FFF2-40B4-BE49-F238E27FC236}">
                <a16:creationId xmlns:a16="http://schemas.microsoft.com/office/drawing/2014/main" id="{CBF0D918-583B-46CF-9869-4B5750EB0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9375" r="9375" b="9375"/>
          <a:stretch/>
        </p:blipFill>
        <p:spPr bwMode="auto">
          <a:xfrm>
            <a:off x="7886700" y="2604655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708344-128F-4314-B7D1-1AC943F4B09B}"/>
              </a:ext>
            </a:extLst>
          </p:cNvPr>
          <p:cNvSpPr txBox="1"/>
          <p:nvPr/>
        </p:nvSpPr>
        <p:spPr>
          <a:xfrm>
            <a:off x="5257800" y="260465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8700D"/>
                </a:solidFill>
              </a:rPr>
              <a:t>Image and video</a:t>
            </a:r>
          </a:p>
        </p:txBody>
      </p:sp>
      <p:pic>
        <p:nvPicPr>
          <p:cNvPr id="1030" name="Picture 6" descr="Image result for wifi icon">
            <a:extLst>
              <a:ext uri="{FF2B5EF4-FFF2-40B4-BE49-F238E27FC236}">
                <a16:creationId xmlns:a16="http://schemas.microsoft.com/office/drawing/2014/main" id="{7993C85A-4CE7-4662-ADA2-723325057B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7407" r="9375" b="18278"/>
          <a:stretch/>
        </p:blipFill>
        <p:spPr bwMode="auto">
          <a:xfrm>
            <a:off x="4175760" y="2590800"/>
            <a:ext cx="792480" cy="62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peak sound icon">
            <a:extLst>
              <a:ext uri="{FF2B5EF4-FFF2-40B4-BE49-F238E27FC236}">
                <a16:creationId xmlns:a16="http://schemas.microsoft.com/office/drawing/2014/main" id="{76BBCF5D-C143-4A82-9609-613D1D8160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0937" r="10156" b="10791"/>
          <a:stretch/>
        </p:blipFill>
        <p:spPr bwMode="auto">
          <a:xfrm>
            <a:off x="498762" y="2477448"/>
            <a:ext cx="754382" cy="7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4A946B-A45E-43D9-8826-A1C0198C59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652" y="4056290"/>
            <a:ext cx="859002" cy="793111"/>
          </a:xfrm>
          <a:prstGeom prst="rect">
            <a:avLst/>
          </a:prstGeom>
        </p:spPr>
      </p:pic>
      <p:pic>
        <p:nvPicPr>
          <p:cNvPr id="1038" name="Picture 14" descr="Image result for power transformer icon">
            <a:extLst>
              <a:ext uri="{FF2B5EF4-FFF2-40B4-BE49-F238E27FC236}">
                <a16:creationId xmlns:a16="http://schemas.microsoft.com/office/drawing/2014/main" id="{2037A7C6-685F-4BB6-9B0B-1EE4A9656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191" y="4102170"/>
            <a:ext cx="650159" cy="65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11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6255CB1-0001-4005-BE43-76852A1B7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1131310"/>
            <a:ext cx="4010025" cy="4581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54E78F-3739-4D3E-AA21-5EE34CC7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myDAQ</a:t>
            </a:r>
            <a:r>
              <a:rPr lang="en-US" dirty="0"/>
              <a:t> Function Generator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2B032B-3B32-4442-A3FB-3149430D990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ENGR 128 Studio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C996EE2-E999-4A2B-9CF6-E2F23DF2598D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1238250" y="1556266"/>
            <a:ext cx="4095750" cy="9703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45A14C9-F991-4CA6-8417-C063620FD448}"/>
              </a:ext>
            </a:extLst>
          </p:cNvPr>
          <p:cNvSpPr txBox="1"/>
          <p:nvPr/>
        </p:nvSpPr>
        <p:spPr>
          <a:xfrm>
            <a:off x="5334000" y="1371600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Set for sine wave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C938F21-F436-464D-B3F4-1D0330C9F47E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2133600" y="1937266"/>
            <a:ext cx="3200400" cy="7618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2D24C0D-6E45-428F-BCC2-159E581F3DEA}"/>
              </a:ext>
            </a:extLst>
          </p:cNvPr>
          <p:cNvSpPr txBox="1"/>
          <p:nvPr/>
        </p:nvSpPr>
        <p:spPr>
          <a:xfrm>
            <a:off x="5334000" y="1752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Adjust to the desired frequency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7BA731C-BDD2-4571-B68C-28472D992F27}"/>
              </a:ext>
            </a:extLst>
          </p:cNvPr>
          <p:cNvCxnSpPr>
            <a:cxnSpLocks/>
          </p:cNvCxnSpPr>
          <p:nvPr/>
        </p:nvCxnSpPr>
        <p:spPr>
          <a:xfrm flipH="1">
            <a:off x="3154680" y="2392173"/>
            <a:ext cx="2179320" cy="4155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503F8ED-BC65-43EE-B367-3BF9E8E38701}"/>
              </a:ext>
            </a:extLst>
          </p:cNvPr>
          <p:cNvSpPr txBox="1"/>
          <p:nvPr/>
        </p:nvSpPr>
        <p:spPr>
          <a:xfrm>
            <a:off x="5333999" y="2180272"/>
            <a:ext cx="3200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Adjust the amplitude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Remember that the </a:t>
            </a:r>
            <a:r>
              <a:rPr lang="en-US" b="1" dirty="0" err="1">
                <a:solidFill>
                  <a:srgbClr val="FF0000"/>
                </a:solidFill>
              </a:rPr>
              <a:t>myDAQ</a:t>
            </a:r>
            <a:r>
              <a:rPr lang="en-US" b="1" dirty="0">
                <a:solidFill>
                  <a:srgbClr val="FF0000"/>
                </a:solidFill>
              </a:rPr>
              <a:t> might not be able to handle the current near resonance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219DC8A-CE3C-40F7-922A-265D059E8894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2971800" y="5377934"/>
            <a:ext cx="23622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3088C0A-EF87-487F-8597-AE6DB0F604C2}"/>
              </a:ext>
            </a:extLst>
          </p:cNvPr>
          <p:cNvSpPr txBox="1"/>
          <p:nvPr/>
        </p:nvSpPr>
        <p:spPr>
          <a:xfrm>
            <a:off x="5334000" y="5193268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Click Run to start</a:t>
            </a:r>
          </a:p>
        </p:txBody>
      </p:sp>
    </p:spTree>
    <p:extLst>
      <p:ext uri="{BB962C8B-B14F-4D97-AF65-F5344CB8AC3E}">
        <p14:creationId xmlns:p14="http://schemas.microsoft.com/office/powerpoint/2010/main" val="921329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FF5766-51BD-4369-9281-338472291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169670"/>
            <a:ext cx="6179344" cy="4257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54E78F-3739-4D3E-AA21-5EE34CC7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myDAQ</a:t>
            </a:r>
            <a:r>
              <a:rPr lang="en-US" dirty="0"/>
              <a:t> Oscilloscope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2B032B-3B32-4442-A3FB-3149430D990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ENGR 128 Studio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C996EE2-E999-4A2B-9CF6-E2F23DF2598D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5276850" y="1251466"/>
            <a:ext cx="1295400" cy="8059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45A14C9-F991-4CA6-8417-C063620FD448}"/>
              </a:ext>
            </a:extLst>
          </p:cNvPr>
          <p:cNvSpPr txBox="1"/>
          <p:nvPr/>
        </p:nvSpPr>
        <p:spPr>
          <a:xfrm>
            <a:off x="6572250" y="1066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Enable both channels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C938F21-F436-464D-B3F4-1D0330C9F47E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5486400" y="2228120"/>
            <a:ext cx="1085850" cy="7919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2D24C0D-6E45-428F-BCC2-159E581F3DEA}"/>
              </a:ext>
            </a:extLst>
          </p:cNvPr>
          <p:cNvSpPr txBox="1"/>
          <p:nvPr/>
        </p:nvSpPr>
        <p:spPr>
          <a:xfrm>
            <a:off x="6572250" y="1766455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Adjust the voltage ranges based on the expected signal level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FA8656-5C6A-4F3B-8B14-817E51C63A44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4224933" y="3349621"/>
            <a:ext cx="2347317" cy="7306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68C8586-293E-42F9-8E55-A1B787115F8D}"/>
              </a:ext>
            </a:extLst>
          </p:cNvPr>
          <p:cNvSpPr txBox="1"/>
          <p:nvPr/>
        </p:nvSpPr>
        <p:spPr>
          <a:xfrm>
            <a:off x="6572250" y="2887956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Adjust the time base to show 5-10 cycles of the sine wave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219DC8A-CE3C-40F7-922A-265D059E8894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4895850" y="5197824"/>
            <a:ext cx="16764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3088C0A-EF87-487F-8597-AE6DB0F604C2}"/>
              </a:ext>
            </a:extLst>
          </p:cNvPr>
          <p:cNvSpPr txBox="1"/>
          <p:nvPr/>
        </p:nvSpPr>
        <p:spPr>
          <a:xfrm>
            <a:off x="6572250" y="501315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Click Run to start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9B2FCB-2446-43C8-873A-C2B0E4F25A0D}"/>
              </a:ext>
            </a:extLst>
          </p:cNvPr>
          <p:cNvSpPr txBox="1"/>
          <p:nvPr/>
        </p:nvSpPr>
        <p:spPr>
          <a:xfrm>
            <a:off x="2468880" y="5562600"/>
            <a:ext cx="316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Channel statistics are included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E068F18-B0C6-40B0-A5F7-741E8F9E1F19}"/>
              </a:ext>
            </a:extLst>
          </p:cNvPr>
          <p:cNvCxnSpPr>
            <a:cxnSpLocks/>
            <a:stCxn id="33" idx="0"/>
          </p:cNvCxnSpPr>
          <p:nvPr/>
        </p:nvCxnSpPr>
        <p:spPr>
          <a:xfrm flipH="1" flipV="1">
            <a:off x="3154680" y="4778459"/>
            <a:ext cx="899160" cy="7841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6A6D167-C205-429A-86AE-74C72992C0D9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053840" y="1251466"/>
            <a:ext cx="2518410" cy="8280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F25974C-2DE6-423C-B6A3-64BAEBEE603E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4181475" y="2228120"/>
            <a:ext cx="2390775" cy="7750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64D5452-EF99-4055-97E4-31B6F5520A49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5415083" y="3885538"/>
            <a:ext cx="1157167" cy="4533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4A84A10-B7BD-44BC-93EC-C39E99550B6D}"/>
              </a:ext>
            </a:extLst>
          </p:cNvPr>
          <p:cNvSpPr txBox="1"/>
          <p:nvPr/>
        </p:nvSpPr>
        <p:spPr>
          <a:xfrm>
            <a:off x="6572250" y="38772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Edge triggering will have the most stable display</a:t>
            </a:r>
          </a:p>
        </p:txBody>
      </p:sp>
    </p:spTree>
    <p:extLst>
      <p:ext uri="{BB962C8B-B14F-4D97-AF65-F5344CB8AC3E}">
        <p14:creationId xmlns:p14="http://schemas.microsoft.com/office/powerpoint/2010/main" val="1538051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5 Assignments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98700D"/>
                </a:solidFill>
              </a:rPr>
              <a:t>Please return your components to the container.</a:t>
            </a:r>
            <a:br>
              <a:rPr lang="en-US" b="1" dirty="0">
                <a:solidFill>
                  <a:srgbClr val="98700D"/>
                </a:solidFill>
              </a:rPr>
            </a:br>
            <a:r>
              <a:rPr lang="en-US" b="1" dirty="0">
                <a:solidFill>
                  <a:srgbClr val="98700D"/>
                </a:solidFill>
              </a:rPr>
              <a:t>Do your best to keep them organized for the next section.</a:t>
            </a:r>
            <a:br>
              <a:rPr lang="en-US" b="1" dirty="0">
                <a:solidFill>
                  <a:srgbClr val="98700D"/>
                </a:solidFill>
              </a:rPr>
            </a:br>
            <a:endParaRPr lang="en-US" dirty="0"/>
          </a:p>
          <a:p>
            <a:pPr marL="0" indent="0">
              <a:buNone/>
            </a:pPr>
            <a:r>
              <a:rPr lang="en-US" dirty="0"/>
              <a:t>Questions after Studio? Email your instructor or go to office hours.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ENGR 128 Studio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914400"/>
            <a:ext cx="8686800" cy="3200400"/>
          </a:xfrm>
          <a:prstGeom prst="rect">
            <a:avLst/>
          </a:prstGeom>
          <a:solidFill>
            <a:srgbClr val="98700D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lIns="182880" tIns="91440" rIns="182880" bIns="91440" rtlCol="0">
            <a:noAutofit/>
          </a:bodyPr>
          <a:lstStyle/>
          <a:p>
            <a:r>
              <a:rPr lang="en-US" sz="2400" b="1" u="sng" dirty="0"/>
              <a:t>Exercise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Complete the Week 5 worksheet handed out earlier.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Follow the directions to build and test the RLC circuit design.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Submit the completed worksheet </a:t>
            </a:r>
            <a:r>
              <a:rPr lang="en-US" sz="2400" b="1" dirty="0"/>
              <a:t>at the start of the next Studio</a:t>
            </a:r>
            <a:r>
              <a:rPr lang="en-US" sz="2400" dirty="0"/>
              <a:t>.</a:t>
            </a:r>
          </a:p>
          <a:p>
            <a:pPr>
              <a:spcBef>
                <a:spcPts val="1200"/>
              </a:spcBef>
            </a:pPr>
            <a:r>
              <a:rPr lang="en-US" sz="2400" b="1" u="sng" dirty="0"/>
              <a:t>Project 1 Report (continued)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dirty="0"/>
              <a:t>Draft a technical report by following the rubric posted online.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Submit the completed report </a:t>
            </a:r>
            <a:r>
              <a:rPr lang="en-US" sz="2400" b="1" dirty="0"/>
              <a:t>at the start of Week 6 Studio.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053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– Week 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98700D"/>
                </a:solidFill>
              </a:rPr>
              <a:t>Today you will:</a:t>
            </a:r>
          </a:p>
          <a:p>
            <a:r>
              <a:rPr lang="en-US" dirty="0"/>
              <a:t>Discuss the process of designing your RLC circuit</a:t>
            </a:r>
          </a:p>
          <a:p>
            <a:r>
              <a:rPr lang="en-US" dirty="0"/>
              <a:t>Build and test a prototype of your circuit design</a:t>
            </a:r>
          </a:p>
          <a:p>
            <a:r>
              <a:rPr lang="en-US" dirty="0"/>
              <a:t>Observe additional ways to use and test a filter circuit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98700D"/>
                </a:solidFill>
              </a:rPr>
              <a:t>Assignments:</a:t>
            </a:r>
          </a:p>
          <a:p>
            <a:r>
              <a:rPr lang="en-US" dirty="0"/>
              <a:t>Exercise worksheet for RLC circuit prototype and test</a:t>
            </a:r>
          </a:p>
          <a:p>
            <a:r>
              <a:rPr lang="en-US" dirty="0"/>
              <a:t>Project 1 technical report (continued from last week)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ENGR 128 Studio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C6545-352B-4B2C-8B05-6D6229D73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1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32E88-C817-4FCF-9AFC-53CEBB503E9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Last week you designed, built, and tested an RLC filter circuit.</a:t>
            </a:r>
          </a:p>
          <a:p>
            <a:pPr marL="0" indent="0">
              <a:buNone/>
            </a:pPr>
            <a:endParaRPr lang="en-US" b="1" dirty="0">
              <a:solidFill>
                <a:srgbClr val="98700D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98700D"/>
                </a:solidFill>
              </a:rPr>
              <a:t>Did it work, i.e. did it meet the requirements?</a:t>
            </a:r>
          </a:p>
          <a:p>
            <a:pPr marL="0" indent="0">
              <a:buNone/>
            </a:pPr>
            <a:endParaRPr lang="en-US" b="1" dirty="0">
              <a:solidFill>
                <a:srgbClr val="98700D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98700D"/>
                </a:solidFill>
              </a:rPr>
              <a:t>Was it an improvement over the RC filter?</a:t>
            </a:r>
          </a:p>
          <a:p>
            <a:pPr marL="0" indent="0">
              <a:buNone/>
            </a:pPr>
            <a:endParaRPr lang="en-US" b="1" dirty="0">
              <a:solidFill>
                <a:srgbClr val="98700D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98700D"/>
                </a:solidFill>
              </a:rPr>
              <a:t>What was difficult about the design process?</a:t>
            </a:r>
          </a:p>
          <a:p>
            <a:pPr marL="0" indent="0">
              <a:buNone/>
            </a:pPr>
            <a:endParaRPr lang="en-US" b="1" dirty="0">
              <a:solidFill>
                <a:srgbClr val="98700D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98700D"/>
                </a:solidFill>
              </a:rPr>
              <a:t>What would you do differently next time?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FE013C-3AAF-48E6-A4EA-56011606F5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ENGR 128 Studio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885B3F-F2D3-436F-8E89-0B997576CB48}"/>
              </a:ext>
            </a:extLst>
          </p:cNvPr>
          <p:cNvSpPr/>
          <p:nvPr/>
        </p:nvSpPr>
        <p:spPr>
          <a:xfrm flipH="1">
            <a:off x="8001000" y="228600"/>
            <a:ext cx="914400" cy="914400"/>
          </a:xfrm>
          <a:prstGeom prst="ellipse">
            <a:avLst/>
          </a:prstGeom>
          <a:solidFill>
            <a:srgbClr val="A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Improve</a:t>
            </a:r>
          </a:p>
        </p:txBody>
      </p:sp>
    </p:spTree>
    <p:extLst>
      <p:ext uri="{BB962C8B-B14F-4D97-AF65-F5344CB8AC3E}">
        <p14:creationId xmlns:p14="http://schemas.microsoft.com/office/powerpoint/2010/main" val="4102736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86" y="1825448"/>
            <a:ext cx="7211428" cy="366095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5330-B917-42C7-B0EA-1B0DF261D6EC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Tools – Function Generator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developing your prototype, you’ll have to use a source that</a:t>
            </a:r>
            <a:br>
              <a:rPr lang="en-US" dirty="0"/>
            </a:br>
            <a:r>
              <a:rPr lang="en-US" dirty="0"/>
              <a:t>can output a sine wave – a function generator.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ENGR 128 Studio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893507" y="2553222"/>
            <a:ext cx="388793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 rad="508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087903" y="2990793"/>
            <a:ext cx="0" cy="25106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06803" y="5534041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Turn on the device power to start.</a:t>
            </a:r>
          </a:p>
        </p:txBody>
      </p:sp>
      <p:sp>
        <p:nvSpPr>
          <p:cNvPr id="20" name="Oval 19"/>
          <p:cNvSpPr/>
          <p:nvPr/>
        </p:nvSpPr>
        <p:spPr>
          <a:xfrm>
            <a:off x="6553200" y="2553222"/>
            <a:ext cx="388793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 rad="508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22" idx="2"/>
          </p:cNvCxnSpPr>
          <p:nvPr/>
        </p:nvCxnSpPr>
        <p:spPr>
          <a:xfrm>
            <a:off x="6758594" y="2258708"/>
            <a:ext cx="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77494" y="188937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FF0000"/>
                </a:solidFill>
                <a:effectLst>
                  <a:glow rad="50800">
                    <a:schemeClr val="bg1"/>
                  </a:glow>
                </a:effectLst>
              </a:defRPr>
            </a:lvl1pPr>
          </a:lstStyle>
          <a:p>
            <a:r>
              <a:rPr lang="en-US" dirty="0"/>
              <a:t>Select a sine wave.</a:t>
            </a:r>
          </a:p>
        </p:txBody>
      </p:sp>
      <p:sp>
        <p:nvSpPr>
          <p:cNvPr id="23" name="Oval 22"/>
          <p:cNvSpPr/>
          <p:nvPr/>
        </p:nvSpPr>
        <p:spPr>
          <a:xfrm>
            <a:off x="4282300" y="2553222"/>
            <a:ext cx="2042300" cy="43757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 rad="508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25" idx="0"/>
          </p:cNvCxnSpPr>
          <p:nvPr/>
        </p:nvCxnSpPr>
        <p:spPr>
          <a:xfrm flipV="1">
            <a:off x="5347632" y="3051988"/>
            <a:ext cx="0" cy="19260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66532" y="497805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FF0000"/>
                </a:solidFill>
                <a:effectLst>
                  <a:glow rad="50800">
                    <a:schemeClr val="bg1"/>
                  </a:glow>
                </a:effectLst>
              </a:defRPr>
            </a:lvl1pPr>
          </a:lstStyle>
          <a:p>
            <a:r>
              <a:rPr lang="en-US" dirty="0"/>
              <a:t>Choose the best range for your frequency.</a:t>
            </a:r>
          </a:p>
        </p:txBody>
      </p:sp>
      <p:sp>
        <p:nvSpPr>
          <p:cNvPr id="26" name="Oval 25"/>
          <p:cNvSpPr/>
          <p:nvPr/>
        </p:nvSpPr>
        <p:spPr>
          <a:xfrm>
            <a:off x="1752600" y="3363722"/>
            <a:ext cx="1597618" cy="674878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 rad="508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8" idx="0"/>
            <a:endCxn id="26" idx="3"/>
          </p:cNvCxnSpPr>
          <p:nvPr/>
        </p:nvCxnSpPr>
        <p:spPr>
          <a:xfrm flipV="1">
            <a:off x="1451147" y="3939766"/>
            <a:ext cx="535419" cy="4420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0047" y="43818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FF0000"/>
                </a:solidFill>
                <a:effectLst>
                  <a:glow rad="50800">
                    <a:schemeClr val="bg1"/>
                  </a:glow>
                </a:effectLst>
              </a:defRPr>
            </a:lvl1pPr>
          </a:lstStyle>
          <a:p>
            <a:r>
              <a:rPr lang="en-US" dirty="0"/>
              <a:t>Adjust the frequency.</a:t>
            </a:r>
          </a:p>
        </p:txBody>
      </p:sp>
      <p:sp>
        <p:nvSpPr>
          <p:cNvPr id="35" name="Oval 34"/>
          <p:cNvSpPr/>
          <p:nvPr/>
        </p:nvSpPr>
        <p:spPr>
          <a:xfrm>
            <a:off x="7058968" y="3044329"/>
            <a:ext cx="622745" cy="61026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 rad="508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37" idx="0"/>
          </p:cNvCxnSpPr>
          <p:nvPr/>
        </p:nvCxnSpPr>
        <p:spPr>
          <a:xfrm flipH="1" flipV="1">
            <a:off x="7387559" y="3701161"/>
            <a:ext cx="163861" cy="18501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370320" y="5551277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Adjust and measure the output amplitude.</a:t>
            </a:r>
          </a:p>
        </p:txBody>
      </p:sp>
      <p:sp>
        <p:nvSpPr>
          <p:cNvPr id="38" name="Oval 37"/>
          <p:cNvSpPr/>
          <p:nvPr/>
        </p:nvSpPr>
        <p:spPr>
          <a:xfrm>
            <a:off x="6772898" y="4246099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 rad="508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37" idx="0"/>
          </p:cNvCxnSpPr>
          <p:nvPr/>
        </p:nvCxnSpPr>
        <p:spPr>
          <a:xfrm flipH="1" flipV="1">
            <a:off x="7109438" y="4727784"/>
            <a:ext cx="441982" cy="8234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70047" y="5534041"/>
            <a:ext cx="256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FF0000"/>
                </a:solidFill>
                <a:effectLst>
                  <a:glow rad="50800">
                    <a:schemeClr val="bg1"/>
                  </a:glow>
                </a:effectLst>
              </a:defRPr>
            </a:lvl1pPr>
          </a:lstStyle>
          <a:p>
            <a:r>
              <a:rPr lang="en-US" dirty="0"/>
              <a:t>The other settings aren’t needed (turn them off).</a:t>
            </a:r>
          </a:p>
        </p:txBody>
      </p:sp>
    </p:spTree>
    <p:extLst>
      <p:ext uri="{BB962C8B-B14F-4D97-AF65-F5344CB8AC3E}">
        <p14:creationId xmlns:p14="http://schemas.microsoft.com/office/powerpoint/2010/main" val="111134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 animBg="1"/>
      <p:bldP spid="22" grpId="0"/>
      <p:bldP spid="23" grpId="0" animBg="1"/>
      <p:bldP spid="25" grpId="0"/>
      <p:bldP spid="26" grpId="0" animBg="1"/>
      <p:bldP spid="28" grpId="0"/>
      <p:bldP spid="35" grpId="0" animBg="1"/>
      <p:bldP spid="37" grpId="0"/>
      <p:bldP spid="38" grpId="0" animBg="1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738" y="1638464"/>
            <a:ext cx="2983619" cy="509561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Tools – Multimeters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 circuit measurements can be done with the multimeter, measuring current and frequency.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ENGR 128 Studio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95656" y="4217075"/>
            <a:ext cx="236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Turn the dial here to measure voltage.</a:t>
            </a:r>
          </a:p>
          <a:p>
            <a:pPr algn="r"/>
            <a:endParaRPr lang="en-US" b="1" dirty="0">
              <a:solidFill>
                <a:srgbClr val="FF0000"/>
              </a:solidFill>
            </a:endParaRPr>
          </a:p>
          <a:p>
            <a:pPr algn="r"/>
            <a:r>
              <a:rPr lang="en-US" b="1" dirty="0">
                <a:solidFill>
                  <a:srgbClr val="FF0000"/>
                </a:solidFill>
              </a:rPr>
              <a:t>Press the SELECT button to toggle between DC and AC measurements.</a:t>
            </a:r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2682170" y="3962400"/>
            <a:ext cx="105163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 flipH="1">
            <a:off x="4572000" y="2619511"/>
            <a:ext cx="1694410" cy="8094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266410" y="1831993"/>
            <a:ext cx="236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Turn the dial here to measure frequency.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In most cases, you can check the accuracy of the frequency reading once at the beginning of your test.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682170" y="2354063"/>
            <a:ext cx="94501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86512" y="1892398"/>
                <a:ext cx="2362200" cy="2331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 dirty="0">
                    <a:solidFill>
                      <a:srgbClr val="FF0000"/>
                    </a:solidFill>
                  </a:rPr>
                  <a:t>The AC voltage measurement here will be reported in “volts RMS”.</a:t>
                </a:r>
              </a:p>
              <a:p>
                <a:pPr algn="r"/>
                <a:endParaRPr lang="en-US" b="1" dirty="0">
                  <a:solidFill>
                    <a:srgbClr val="FF0000"/>
                  </a:solidFill>
                </a:endParaRPr>
              </a:p>
              <a:p>
                <a:pPr algn="r"/>
                <a:r>
                  <a:rPr lang="en-US" b="1" dirty="0">
                    <a:solidFill>
                      <a:srgbClr val="FF0000"/>
                    </a:solidFill>
                  </a:rPr>
                  <a:t>Remember for sines:</a:t>
                </a:r>
              </a:p>
              <a:p>
                <a:pPr algn="r"/>
                <a:r>
                  <a:rPr lang="en-US" b="1" dirty="0" err="1">
                    <a:solidFill>
                      <a:srgbClr val="FF0000"/>
                    </a:solidFill>
                  </a:rPr>
                  <a:t>Vrms</a:t>
                </a:r>
                <a:r>
                  <a:rPr lang="en-US" b="1" dirty="0">
                    <a:solidFill>
                      <a:srgbClr val="FF0000"/>
                    </a:solidFill>
                  </a:rPr>
                  <a:t> = magnitude/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FF0000"/>
                            </a:solidFill>
                          </a:rPr>
                          <m:t>2</m:t>
                        </m:r>
                      </m:e>
                    </m:rad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algn="r"/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12" y="1892398"/>
                <a:ext cx="2362200" cy="2331729"/>
              </a:xfrm>
              <a:prstGeom prst="rect">
                <a:avLst/>
              </a:prstGeom>
              <a:blipFill>
                <a:blip r:embed="rId3"/>
                <a:stretch>
                  <a:fillRect t="-1305" r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42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1 Prototype and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We’re now going to build a breadboard prototype and test it.</a:t>
            </a:r>
          </a:p>
          <a:p>
            <a:pPr marL="0" indent="0">
              <a:buNone/>
            </a:pPr>
            <a:r>
              <a:rPr lang="en-US" dirty="0"/>
              <a:t>One team at a time can come to the front and get the resistors, inductors, and capacitors they need for their design.</a:t>
            </a:r>
          </a:p>
          <a:p>
            <a:pPr marL="0" indent="0">
              <a:buNone/>
            </a:pPr>
            <a:r>
              <a:rPr lang="en-US" dirty="0"/>
              <a:t>Follow along with the exercise worksheet to test your circuit once it has been built.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98700D"/>
                </a:solidFill>
              </a:rPr>
              <a:t>Your instructor is here to help answer guiding questions</a:t>
            </a:r>
            <a:br>
              <a:rPr lang="en-US" b="1" dirty="0">
                <a:solidFill>
                  <a:srgbClr val="98700D"/>
                </a:solidFill>
              </a:rPr>
            </a:br>
            <a:r>
              <a:rPr lang="en-US" b="1" dirty="0">
                <a:solidFill>
                  <a:srgbClr val="98700D"/>
                </a:solidFill>
              </a:rPr>
              <a:t>and troubleshoot any problems that your team identifies.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you finish your measurements, don’t disconnect your circuit and put away the components just yet.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ENGR 128 Studio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35C277D-39D2-45DD-A769-0669177DFCCA}"/>
              </a:ext>
            </a:extLst>
          </p:cNvPr>
          <p:cNvSpPr/>
          <p:nvPr/>
        </p:nvSpPr>
        <p:spPr>
          <a:xfrm flipH="1">
            <a:off x="8001000" y="228600"/>
            <a:ext cx="914400" cy="914400"/>
          </a:xfrm>
          <a:prstGeom prst="ellipse">
            <a:avLst/>
          </a:prstGeom>
          <a:solidFill>
            <a:srgbClr val="D8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Create</a:t>
            </a:r>
          </a:p>
        </p:txBody>
      </p:sp>
    </p:spTree>
    <p:extLst>
      <p:ext uri="{BB962C8B-B14F-4D97-AF65-F5344CB8AC3E}">
        <p14:creationId xmlns:p14="http://schemas.microsoft.com/office/powerpoint/2010/main" val="126641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9E467-820D-4D14-873D-0AEF3518C69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myDAQ</a:t>
            </a:r>
            <a:r>
              <a:rPr lang="en-US" dirty="0"/>
              <a:t> is a programmable test platform that can create and record signals.</a:t>
            </a:r>
          </a:p>
          <a:p>
            <a:pPr marL="0" indent="0">
              <a:buNone/>
            </a:pPr>
            <a:r>
              <a:rPr lang="en-US" dirty="0"/>
              <a:t>The circuit must be connected to the </a:t>
            </a:r>
            <a:r>
              <a:rPr lang="en-US" dirty="0" err="1"/>
              <a:t>myDAQ</a:t>
            </a:r>
            <a:r>
              <a:rPr lang="en-US" dirty="0"/>
              <a:t> interface first.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8276AAA-5E55-4558-A654-3535713744C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90C874-1007-4301-A1AD-88658715B0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9" t="27342" r="27168" b="18142"/>
          <a:stretch/>
        </p:blipFill>
        <p:spPr>
          <a:xfrm>
            <a:off x="4587551" y="914400"/>
            <a:ext cx="4419638" cy="56469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54E78F-3739-4D3E-AA21-5EE34CC7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Instruments </a:t>
            </a:r>
            <a:r>
              <a:rPr lang="en-US" dirty="0" err="1"/>
              <a:t>myDAQ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2B032B-3B32-4442-A3FB-3149430D99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ENGR 128 Studio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C996EE2-E999-4A2B-9CF6-E2F23DF2598D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191000" y="3805060"/>
            <a:ext cx="1508760" cy="2151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45A14C9-F991-4CA6-8417-C063620FD448}"/>
              </a:ext>
            </a:extLst>
          </p:cNvPr>
          <p:cNvSpPr txBox="1"/>
          <p:nvPr/>
        </p:nvSpPr>
        <p:spPr>
          <a:xfrm>
            <a:off x="716280" y="3697069"/>
            <a:ext cx="347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Connect the red wire (AI-0) to the  circuit input, i.e. the resistor.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7B0F021-BDDF-4584-8A87-73DBEAA12EB7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4191000" y="4572000"/>
            <a:ext cx="2362200" cy="3092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049B57C-CEF2-406B-8A77-2EA17F8894FC}"/>
              </a:ext>
            </a:extLst>
          </p:cNvPr>
          <p:cNvSpPr txBox="1"/>
          <p:nvPr/>
        </p:nvSpPr>
        <p:spPr>
          <a:xfrm>
            <a:off x="716280" y="4419600"/>
            <a:ext cx="347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Connect the yellow wire (AI-1) to the circuit output, i.e. between the inductor and capacitor.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2F8A1B3-9442-4EB8-9491-165BBFCEA086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4191000" y="5184580"/>
            <a:ext cx="3764280" cy="5120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DFFD8DA-8FC4-4C13-8550-F8D336826F5B}"/>
              </a:ext>
            </a:extLst>
          </p:cNvPr>
          <p:cNvSpPr txBox="1"/>
          <p:nvPr/>
        </p:nvSpPr>
        <p:spPr>
          <a:xfrm>
            <a:off x="716280" y="5373469"/>
            <a:ext cx="347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Connect the black wire to ground, i.e. the capacitor.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8B12C11-D17F-4E85-B528-898259CBAC14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4191000" y="2989214"/>
            <a:ext cx="1981200" cy="3539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663BCEB-5FE1-4C27-A90F-DB5E2948E539}"/>
              </a:ext>
            </a:extLst>
          </p:cNvPr>
          <p:cNvSpPr txBox="1"/>
          <p:nvPr/>
        </p:nvSpPr>
        <p:spPr>
          <a:xfrm>
            <a:off x="716280" y="3019976"/>
            <a:ext cx="347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The inputs and ground are already wired on the </a:t>
            </a:r>
            <a:r>
              <a:rPr lang="en-US" b="1" dirty="0" err="1">
                <a:solidFill>
                  <a:srgbClr val="FF0000"/>
                </a:solidFill>
              </a:rPr>
              <a:t>myDAQ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F96F42-7CDC-449F-823F-65ABC5512095}"/>
              </a:ext>
            </a:extLst>
          </p:cNvPr>
          <p:cNvSpPr txBox="1"/>
          <p:nvPr/>
        </p:nvSpPr>
        <p:spPr>
          <a:xfrm>
            <a:off x="5013960" y="586405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Resistor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9B853EB-6912-4281-968D-750E20C589A2}"/>
              </a:ext>
            </a:extLst>
          </p:cNvPr>
          <p:cNvSpPr txBox="1"/>
          <p:nvPr/>
        </p:nvSpPr>
        <p:spPr>
          <a:xfrm>
            <a:off x="6001407" y="586405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Inductor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3690D8-9806-48DA-A3E0-A2B12205E8E8}"/>
              </a:ext>
            </a:extLst>
          </p:cNvPr>
          <p:cNvSpPr txBox="1"/>
          <p:nvPr/>
        </p:nvSpPr>
        <p:spPr>
          <a:xfrm>
            <a:off x="7056120" y="586405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Capacitor</a:t>
            </a:r>
          </a:p>
        </p:txBody>
      </p:sp>
    </p:spTree>
    <p:extLst>
      <p:ext uri="{BB962C8B-B14F-4D97-AF65-F5344CB8AC3E}">
        <p14:creationId xmlns:p14="http://schemas.microsoft.com/office/powerpoint/2010/main" val="248393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4E78F-3739-4D3E-AA21-5EE34CC7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myDAQ</a:t>
            </a:r>
            <a:r>
              <a:rPr lang="en-US" dirty="0"/>
              <a:t> Instrument Launcher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9E467-820D-4D14-873D-0AEF3518C69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can demonstrate some of the other frequency measurements using the National Instruments </a:t>
            </a:r>
            <a:r>
              <a:rPr lang="en-US" dirty="0" err="1"/>
              <a:t>myDAQ</a:t>
            </a:r>
            <a:r>
              <a:rPr lang="en-US" dirty="0"/>
              <a:t>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b="1" dirty="0">
                <a:solidFill>
                  <a:srgbClr val="98700D"/>
                </a:solidFill>
              </a:rPr>
              <a:t>Plug in the </a:t>
            </a:r>
            <a:r>
              <a:rPr lang="en-US" b="1" dirty="0" err="1">
                <a:solidFill>
                  <a:srgbClr val="98700D"/>
                </a:solidFill>
              </a:rPr>
              <a:t>myDAQ</a:t>
            </a:r>
            <a:r>
              <a:rPr lang="en-US" b="1" dirty="0">
                <a:solidFill>
                  <a:srgbClr val="98700D"/>
                </a:solidFill>
              </a:rPr>
              <a:t> to the USB interface of the computer.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Most of the common test equipment functions can be accessed by starting the </a:t>
            </a:r>
            <a:r>
              <a:rPr lang="en-US" b="1" dirty="0">
                <a:solidFill>
                  <a:srgbClr val="98700D"/>
                </a:solidFill>
              </a:rPr>
              <a:t>NI </a:t>
            </a:r>
            <a:r>
              <a:rPr lang="en-US" b="1" dirty="0" err="1">
                <a:solidFill>
                  <a:srgbClr val="98700D"/>
                </a:solidFill>
              </a:rPr>
              <a:t>ELVISmx</a:t>
            </a:r>
            <a:r>
              <a:rPr lang="en-US" b="1" dirty="0">
                <a:solidFill>
                  <a:srgbClr val="98700D"/>
                </a:solidFill>
              </a:rPr>
              <a:t> Instrument Launcher</a:t>
            </a:r>
            <a:r>
              <a:rPr lang="en-US" dirty="0"/>
              <a:t>.</a:t>
            </a: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2B032B-3B32-4442-A3FB-3149430D990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ENGR 128 Studio</a:t>
            </a:r>
            <a:endParaRPr lang="en-US" dirty="0"/>
          </a:p>
        </p:txBody>
      </p:sp>
      <p:pic>
        <p:nvPicPr>
          <p:cNvPr id="2050" name="Picture 2" descr="https://ecee.colorado.edu/~mathys/ecen2250/notes/myDAQ/Start_002.png">
            <a:extLst>
              <a:ext uri="{FF2B5EF4-FFF2-40B4-BE49-F238E27FC236}">
                <a16:creationId xmlns:a16="http://schemas.microsoft.com/office/drawing/2014/main" id="{E9259BB2-A95B-4EA3-B3E9-73F03D470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2" y="4038600"/>
            <a:ext cx="8108156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C996EE2-E999-4A2B-9CF6-E2F23DF2598D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914400" y="4876800"/>
            <a:ext cx="0" cy="6572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45A14C9-F991-4CA6-8417-C063620FD448}"/>
              </a:ext>
            </a:extLst>
          </p:cNvPr>
          <p:cNvSpPr txBox="1"/>
          <p:nvPr/>
        </p:nvSpPr>
        <p:spPr>
          <a:xfrm>
            <a:off x="228600" y="553404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Digital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multimeter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47073D-7625-48E1-9EA0-CE3FD017C5E2}"/>
              </a:ext>
            </a:extLst>
          </p:cNvPr>
          <p:cNvSpPr txBox="1"/>
          <p:nvPr/>
        </p:nvSpPr>
        <p:spPr>
          <a:xfrm>
            <a:off x="1616825" y="5534041"/>
            <a:ext cx="146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2-channel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oscilloscope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14A8ED-12A4-4374-AAB0-E02EB4E4DD50}"/>
              </a:ext>
            </a:extLst>
          </p:cNvPr>
          <p:cNvSpPr txBox="1"/>
          <p:nvPr/>
        </p:nvSpPr>
        <p:spPr>
          <a:xfrm>
            <a:off x="3041074" y="5534041"/>
            <a:ext cx="146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Function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generator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3BB10C-6D5D-4F62-BF5B-678269014C3E}"/>
              </a:ext>
            </a:extLst>
          </p:cNvPr>
          <p:cNvSpPr txBox="1"/>
          <p:nvPr/>
        </p:nvSpPr>
        <p:spPr>
          <a:xfrm>
            <a:off x="4251960" y="5534041"/>
            <a:ext cx="146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Bode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analyzer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7AD8A4-19E0-41F0-A70E-E02C7749FB59}"/>
              </a:ext>
            </a:extLst>
          </p:cNvPr>
          <p:cNvCxnSpPr>
            <a:cxnSpLocks/>
          </p:cNvCxnSpPr>
          <p:nvPr/>
        </p:nvCxnSpPr>
        <p:spPr>
          <a:xfrm flipH="1" flipV="1">
            <a:off x="1691640" y="4876800"/>
            <a:ext cx="684414" cy="6572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83D90A-C633-4050-AB31-2A50B6FE5F5E}"/>
              </a:ext>
            </a:extLst>
          </p:cNvPr>
          <p:cNvCxnSpPr>
            <a:cxnSpLocks/>
          </p:cNvCxnSpPr>
          <p:nvPr/>
        </p:nvCxnSpPr>
        <p:spPr>
          <a:xfrm flipH="1" flipV="1">
            <a:off x="2376054" y="4876800"/>
            <a:ext cx="1396540" cy="6572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3ECBB5-7B78-44B8-97FB-A41E71A89359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3772596" y="4876801"/>
            <a:ext cx="1210884" cy="6572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390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0EF1639-0B39-4A30-B2FC-938FC7462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169670"/>
            <a:ext cx="5661660" cy="4518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54E78F-3739-4D3E-AA21-5EE34CC7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myDAQ</a:t>
            </a:r>
            <a:r>
              <a:rPr lang="en-US" dirty="0"/>
              <a:t> Bode Analyzer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2B032B-3B32-4442-A3FB-3149430D990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ENGR 128 Studio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C996EE2-E999-4A2B-9CF6-E2F23DF2598D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953000" y="1694766"/>
            <a:ext cx="1295400" cy="6674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45A14C9-F991-4CA6-8417-C063620FD448}"/>
              </a:ext>
            </a:extLst>
          </p:cNvPr>
          <p:cNvSpPr txBox="1"/>
          <p:nvPr/>
        </p:nvSpPr>
        <p:spPr>
          <a:xfrm>
            <a:off x="6248400" y="1371600"/>
            <a:ext cx="257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Set the frequency range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(e.g. 20 Hz to 20 kHz)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C938F21-F436-464D-B3F4-1D0330C9F47E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4953000" y="2532920"/>
            <a:ext cx="1295400" cy="3543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2D24C0D-6E45-428F-BCC2-159E581F3DEA}"/>
              </a:ext>
            </a:extLst>
          </p:cNvPr>
          <p:cNvSpPr txBox="1"/>
          <p:nvPr/>
        </p:nvSpPr>
        <p:spPr>
          <a:xfrm>
            <a:off x="6248400" y="2071255"/>
            <a:ext cx="257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Increase the resolution of the plot, but note that more points = more time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7BA731C-BDD2-4571-B68C-28472D992F27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4953000" y="3276605"/>
            <a:ext cx="1295400" cy="5862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503F8ED-BC65-43EE-B367-3BF9E8E38701}"/>
              </a:ext>
            </a:extLst>
          </p:cNvPr>
          <p:cNvSpPr txBox="1"/>
          <p:nvPr/>
        </p:nvSpPr>
        <p:spPr>
          <a:xfrm>
            <a:off x="6248400" y="3124200"/>
            <a:ext cx="2571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Amplitude should be reduced to reduce current since most RLC filters have low Z near resonance.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FA8656-5C6A-4F3B-8B14-817E51C63A44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4876800" y="3886200"/>
            <a:ext cx="1371600" cy="9466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68C8586-293E-42F9-8E55-A1B787115F8D}"/>
              </a:ext>
            </a:extLst>
          </p:cNvPr>
          <p:cNvSpPr txBox="1"/>
          <p:nvPr/>
        </p:nvSpPr>
        <p:spPr>
          <a:xfrm>
            <a:off x="6248400" y="4648200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Linear or log scale is fine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219DC8A-CE3C-40F7-922A-265D059E8894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4572000" y="5377934"/>
            <a:ext cx="16764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3088C0A-EF87-487F-8597-AE6DB0F604C2}"/>
              </a:ext>
            </a:extLst>
          </p:cNvPr>
          <p:cNvSpPr txBox="1"/>
          <p:nvPr/>
        </p:nvSpPr>
        <p:spPr>
          <a:xfrm>
            <a:off x="6248400" y="5193268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Click Run to start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44D46FF-7655-4058-A6F6-565BFCF22F7E}"/>
              </a:ext>
            </a:extLst>
          </p:cNvPr>
          <p:cNvCxnSpPr>
            <a:cxnSpLocks/>
            <a:stCxn id="33" idx="0"/>
          </p:cNvCxnSpPr>
          <p:nvPr/>
        </p:nvCxnSpPr>
        <p:spPr>
          <a:xfrm flipV="1">
            <a:off x="4053840" y="4419600"/>
            <a:ext cx="255270" cy="14072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19B2FCB-2446-43C8-873A-C2B0E4F25A0D}"/>
              </a:ext>
            </a:extLst>
          </p:cNvPr>
          <p:cNvSpPr txBox="1"/>
          <p:nvPr/>
        </p:nvSpPr>
        <p:spPr>
          <a:xfrm>
            <a:off x="2468880" y="5826830"/>
            <a:ext cx="316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Use cursors to view data points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E068F18-B0C6-40B0-A5F7-741E8F9E1F19}"/>
              </a:ext>
            </a:extLst>
          </p:cNvPr>
          <p:cNvCxnSpPr>
            <a:cxnSpLocks/>
            <a:stCxn id="33" idx="0"/>
          </p:cNvCxnSpPr>
          <p:nvPr/>
        </p:nvCxnSpPr>
        <p:spPr>
          <a:xfrm flipH="1" flipV="1">
            <a:off x="2971800" y="2710108"/>
            <a:ext cx="1082040" cy="31167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621882"/>
      </p:ext>
    </p:extLst>
  </p:cSld>
  <p:clrMapOvr>
    <a:masterClrMapping/>
  </p:clrMapOvr>
</p:sld>
</file>

<file path=ppt/theme/theme1.xml><?xml version="1.0" encoding="utf-8"?>
<a:theme xmlns:a="http://schemas.openxmlformats.org/drawingml/2006/main" name="CESE 2017">
  <a:themeElements>
    <a:clrScheme name="IPFW SE Presentation">
      <a:dk1>
        <a:sysClr val="windowText" lastClr="000000"/>
      </a:dk1>
      <a:lt1>
        <a:sysClr val="window" lastClr="FFFFFF"/>
      </a:lt1>
      <a:dk2>
        <a:srgbClr val="004C81"/>
      </a:dk2>
      <a:lt2>
        <a:srgbClr val="EEECE1"/>
      </a:lt2>
      <a:accent1>
        <a:srgbClr val="0000CC"/>
      </a:accent1>
      <a:accent2>
        <a:srgbClr val="CC0000"/>
      </a:accent2>
      <a:accent3>
        <a:srgbClr val="00CC00"/>
      </a:accent3>
      <a:accent4>
        <a:srgbClr val="CC00CC"/>
      </a:accent4>
      <a:accent5>
        <a:srgbClr val="00CCCC"/>
      </a:accent5>
      <a:accent6>
        <a:srgbClr val="CCCC00"/>
      </a:accent6>
      <a:hlink>
        <a:srgbClr val="004C81"/>
      </a:hlink>
      <a:folHlink>
        <a:srgbClr val="004C81"/>
      </a:folHlink>
    </a:clrScheme>
    <a:fontScheme name="CESE 201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CESE 2017</Template>
  <TotalTime>19790</TotalTime>
  <Words>888</Words>
  <Application>Microsoft Office PowerPoint</Application>
  <PresentationFormat>On-screen Show (4:3)</PresentationFormat>
  <Paragraphs>138</Paragraphs>
  <Slides>12</Slides>
  <Notes>3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CESE 2017</vt:lpstr>
      <vt:lpstr>The All-Powerful Filter</vt:lpstr>
      <vt:lpstr>Design Studio – Week 5</vt:lpstr>
      <vt:lpstr>Project 1 Review</vt:lpstr>
      <vt:lpstr>Engineering Tools – Function Generator</vt:lpstr>
      <vt:lpstr>Engineering Tools – Multimeters</vt:lpstr>
      <vt:lpstr>Project 1 Prototype and Test</vt:lpstr>
      <vt:lpstr>National Instruments myDAQ</vt:lpstr>
      <vt:lpstr>myDAQ Instrument Launcher</vt:lpstr>
      <vt:lpstr>myDAQ Bode Analyzer</vt:lpstr>
      <vt:lpstr>myDAQ Function Generator</vt:lpstr>
      <vt:lpstr>myDAQ Oscilloscope</vt:lpstr>
      <vt:lpstr>Week 5 Assignments</vt:lpstr>
    </vt:vector>
  </TitlesOfParts>
  <Company>Indiana University-Purdue University Fort Wayne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ENGR 128 Studio Week 5</dc:title>
  <dc:creator>Jason Barnes</dc:creator>
  <cp:lastModifiedBy>Jason Barnes</cp:lastModifiedBy>
  <cp:revision>271</cp:revision>
  <dcterms:created xsi:type="dcterms:W3CDTF">2017-05-01T12:58:15Z</dcterms:created>
  <dcterms:modified xsi:type="dcterms:W3CDTF">2020-02-11T20:10:19Z</dcterms:modified>
</cp:coreProperties>
</file>