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11" r:id="rId2"/>
    <p:sldId id="303" r:id="rId3"/>
    <p:sldId id="322" r:id="rId4"/>
    <p:sldId id="301" r:id="rId5"/>
    <p:sldId id="293" r:id="rId6"/>
    <p:sldId id="294" r:id="rId7"/>
    <p:sldId id="295" r:id="rId8"/>
    <p:sldId id="296" r:id="rId9"/>
    <p:sldId id="315" r:id="rId10"/>
    <p:sldId id="337" r:id="rId11"/>
    <p:sldId id="336" r:id="rId12"/>
    <p:sldId id="306" r:id="rId13"/>
    <p:sldId id="316" r:id="rId14"/>
    <p:sldId id="317" r:id="rId15"/>
    <p:sldId id="318" r:id="rId16"/>
    <p:sldId id="307" r:id="rId17"/>
    <p:sldId id="319" r:id="rId18"/>
    <p:sldId id="335" r:id="rId19"/>
    <p:sldId id="304" r:id="rId20"/>
    <p:sldId id="323" r:id="rId21"/>
    <p:sldId id="324" r:id="rId22"/>
    <p:sldId id="291" r:id="rId23"/>
    <p:sldId id="334" r:id="rId24"/>
    <p:sldId id="329" r:id="rId25"/>
    <p:sldId id="30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700D"/>
    <a:srgbClr val="FFC899"/>
    <a:srgbClr val="FFF799"/>
    <a:srgbClr val="D8FF99"/>
    <a:srgbClr val="99B8FF"/>
    <a:srgbClr val="A999FF"/>
    <a:srgbClr val="999999"/>
    <a:srgbClr val="99FFE7"/>
    <a:srgbClr val="FF999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22" autoAdjust="0"/>
  </p:normalViewPr>
  <p:slideViewPr>
    <p:cSldViewPr>
      <p:cViewPr varScale="1">
        <p:scale>
          <a:sx n="69" d="100"/>
          <a:sy n="69" d="100"/>
        </p:scale>
        <p:origin x="120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2987A-0BEE-48B2-8082-6A6E652B8C4E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29AF6-400D-4866-9DDE-E5F37745F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24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29AF6-400D-4866-9DDE-E5F37745F9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49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29AF6-400D-4866-9DDE-E5F37745F9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06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29AF6-400D-4866-9DDE-E5F37745F9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47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29AF6-400D-4866-9DDE-E5F37745F97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26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57600"/>
            <a:ext cx="7772400" cy="2286000"/>
          </a:xfrm>
        </p:spPr>
        <p:txBody>
          <a:bodyPr>
            <a:normAutofit/>
          </a:bodyPr>
          <a:lstStyle>
            <a:lvl1pPr marL="0" indent="0" algn="ctr">
              <a:buNone/>
              <a:defRPr sz="3200" baseline="0">
                <a:solidFill>
                  <a:srgbClr val="98700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ctr" anchorCtr="0"/>
          <a:lstStyle>
            <a:lvl1pPr algn="ctr"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68" y="775573"/>
            <a:ext cx="2171700" cy="10929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5330-B917-42C7-B0EA-1B0DF261D6EC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92202"/>
            <a:ext cx="868680" cy="43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2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age Numb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5330-B917-42C7-B0EA-1B0DF261D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35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61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57600"/>
            <a:ext cx="7772400" cy="2286000"/>
          </a:xfrm>
        </p:spPr>
        <p:txBody>
          <a:bodyPr>
            <a:normAutofit/>
          </a:bodyPr>
          <a:lstStyle>
            <a:lvl1pPr marL="0" indent="0" algn="ctr">
              <a:buNone/>
              <a:defRPr sz="3200" baseline="0">
                <a:solidFill>
                  <a:srgbClr val="98700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ctr" anchorCtr="0"/>
          <a:lstStyle>
            <a:lvl1pPr algn="ctr"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09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9640" y="6400800"/>
            <a:ext cx="365760" cy="365760"/>
          </a:xfrm>
        </p:spPr>
        <p:txBody>
          <a:bodyPr/>
          <a:lstStyle/>
          <a:p>
            <a:fld id="{01D25330-B917-42C7-B0EA-1B0DF261D6E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28600" y="914400"/>
            <a:ext cx="8686800" cy="548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34C2C4-88A6-4A7C-99B5-99CEF4D03A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9640" y="6400800"/>
            <a:ext cx="365760" cy="365760"/>
          </a:xfrm>
        </p:spPr>
        <p:txBody>
          <a:bodyPr/>
          <a:lstStyle/>
          <a:p>
            <a:fld id="{01D25330-B917-42C7-B0EA-1B0DF261D6E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8288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28600" y="2286000"/>
            <a:ext cx="8686800" cy="4114800"/>
          </a:xfrm>
        </p:spPr>
        <p:txBody>
          <a:bodyPr anchor="ctr"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34C2C4-88A6-4A7C-99B5-99CEF4D03A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34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28600" y="914400"/>
            <a:ext cx="4251960" cy="54864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63440" y="914400"/>
            <a:ext cx="4251960" cy="54864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5330-B917-42C7-B0EA-1B0DF261D6E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0A1FE3-9B36-457D-8A3E-22683B6D42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63440" y="1965960"/>
            <a:ext cx="4251960" cy="397764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228600" y="1965960"/>
            <a:ext cx="4251960" cy="397764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4251960" cy="548640"/>
          </a:xfrm>
        </p:spPr>
        <p:txBody>
          <a:bodyPr anchor="b">
            <a:noAutofit/>
          </a:bodyPr>
          <a:lstStyle>
            <a:lvl1pPr marL="0" indent="0">
              <a:buNone/>
              <a:defRPr sz="2800" b="0" i="0" baseline="0">
                <a:solidFill>
                  <a:srgbClr val="98700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71600"/>
            <a:ext cx="4251960" cy="548640"/>
          </a:xfrm>
        </p:spPr>
        <p:txBody>
          <a:bodyPr anchor="b">
            <a:noAutofit/>
          </a:bodyPr>
          <a:lstStyle>
            <a:lvl1pPr marL="0" indent="0">
              <a:buNone/>
              <a:defRPr sz="2800" b="0" i="0" baseline="0">
                <a:solidFill>
                  <a:srgbClr val="98700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5330-B917-42C7-B0EA-1B0DF261D6E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E334C2C4-88A6-4A7C-99B5-99CEF4D03A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28600" y="6400800"/>
            <a:ext cx="2926080" cy="365125"/>
          </a:xfrm>
        </p:spPr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5330-B917-42C7-B0EA-1B0DF261D6E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852E56-D238-4D09-B8B0-E58A17192C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25330-B917-42C7-B0EA-1B0DF261D6E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228600" y="228600"/>
            <a:ext cx="8686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E334C2C4-88A6-4A7C-99B5-99CEF4D03A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28600" y="6400800"/>
            <a:ext cx="2926080" cy="365125"/>
          </a:xfrm>
        </p:spPr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3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5330-B917-42C7-B0EA-1B0DF261D6E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E334C2C4-88A6-4A7C-99B5-99CEF4D03A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28600" y="6400800"/>
            <a:ext cx="2926080" cy="365125"/>
          </a:xfrm>
        </p:spPr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457200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14400"/>
            <a:ext cx="86868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9640" y="6400800"/>
            <a:ext cx="365760" cy="36576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600" b="1" baseline="0">
                <a:solidFill>
                  <a:srgbClr val="98700D"/>
                </a:solidFill>
                <a:latin typeface="+mj-lt"/>
              </a:defRPr>
            </a:lvl1pPr>
          </a:lstStyle>
          <a:p>
            <a:fld id="{01D25330-B917-42C7-B0EA-1B0DF261D6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4BA0A-E873-4C3A-8257-BF01254C59BA}"/>
              </a:ext>
            </a:extLst>
          </p:cNvPr>
          <p:cNvSpPr/>
          <p:nvPr userDrawn="1"/>
        </p:nvSpPr>
        <p:spPr>
          <a:xfrm>
            <a:off x="0" y="0"/>
            <a:ext cx="9144000" cy="137160"/>
          </a:xfrm>
          <a:prstGeom prst="rect">
            <a:avLst/>
          </a:prstGeom>
          <a:solidFill>
            <a:srgbClr val="987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0DEAAE6-7EEB-43E3-9931-E6DB99769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400800"/>
            <a:ext cx="292608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lang="en-US" sz="1600" b="1" baseline="0">
                <a:solidFill>
                  <a:srgbClr val="98700D"/>
                </a:solidFill>
                <a:latin typeface="+mj-lt"/>
              </a:defRPr>
            </a:lvl1pPr>
          </a:lstStyle>
          <a:p>
            <a:r>
              <a:rPr lang="en-US"/>
              <a:t>ENGR 128 Studio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cap="none" spc="10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98700D"/>
        </a:buClr>
        <a:buFont typeface="Arial" pitchFamily="34" charset="0"/>
        <a:buChar char="•"/>
        <a:defRPr sz="2400" b="0" i="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715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98700D"/>
        </a:buClr>
        <a:buFont typeface="Arial" pitchFamily="34" charset="0"/>
        <a:buChar char="•"/>
        <a:defRPr sz="2400" b="0" i="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98700D"/>
        </a:buClr>
        <a:buFont typeface="Arial" pitchFamily="34" charset="0"/>
        <a:buChar char="•"/>
        <a:defRPr sz="2400" b="0" i="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98700D"/>
        </a:buClr>
        <a:buFont typeface="Arial" pitchFamily="34" charset="0"/>
        <a:buChar char="•"/>
        <a:defRPr sz="2400" b="0" i="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rgbClr val="98700D"/>
        </a:buClr>
        <a:buFont typeface="Arial" pitchFamily="34" charset="0"/>
        <a:buChar char="•"/>
        <a:defRPr sz="2400" b="0" i="0" kern="1200" spc="1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98700D"/>
                </a:solidFill>
              </a:rPr>
              <a:t>“Engineering problems are under-defined, there are many</a:t>
            </a:r>
            <a:br>
              <a:rPr lang="en-US" b="1" dirty="0">
                <a:solidFill>
                  <a:srgbClr val="98700D"/>
                </a:solidFill>
              </a:rPr>
            </a:br>
            <a:r>
              <a:rPr lang="en-US" b="1" dirty="0">
                <a:solidFill>
                  <a:srgbClr val="98700D"/>
                </a:solidFill>
              </a:rPr>
              <a:t>       solutions, good, bad and indifferent. The art is to arrive at</a:t>
            </a:r>
            <a:br>
              <a:rPr lang="en-US" b="1" dirty="0">
                <a:solidFill>
                  <a:srgbClr val="98700D"/>
                </a:solidFill>
              </a:rPr>
            </a:br>
            <a:r>
              <a:rPr lang="en-US" b="1" dirty="0">
                <a:solidFill>
                  <a:srgbClr val="98700D"/>
                </a:solidFill>
              </a:rPr>
              <a:t>	a good solution. This is a creative activity, involving</a:t>
            </a:r>
            <a:br>
              <a:rPr lang="en-US" b="1" dirty="0">
                <a:solidFill>
                  <a:srgbClr val="98700D"/>
                </a:solidFill>
              </a:rPr>
            </a:br>
            <a:r>
              <a:rPr lang="en-US" b="1" dirty="0">
                <a:solidFill>
                  <a:srgbClr val="98700D"/>
                </a:solidFill>
              </a:rPr>
              <a:t>	     imagination, intuition and deliberate choice.”</a:t>
            </a:r>
            <a:br>
              <a:rPr lang="en-US" dirty="0"/>
            </a:br>
            <a:r>
              <a:rPr lang="en-US" dirty="0"/>
              <a:t>				- Ove Arup, British structural engineer</a:t>
            </a:r>
            <a:endParaRPr lang="en-US" b="1" dirty="0">
              <a:solidFill>
                <a:srgbClr val="98700D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en-US" b="1" dirty="0">
              <a:solidFill>
                <a:srgbClr val="98700D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98700D"/>
                </a:solidFill>
              </a:rPr>
              <a:t>“To an engineer, good enough means perfect.</a:t>
            </a:r>
            <a:br>
              <a:rPr lang="en-US" b="1" dirty="0">
                <a:solidFill>
                  <a:srgbClr val="98700D"/>
                </a:solidFill>
              </a:rPr>
            </a:br>
            <a:r>
              <a:rPr lang="en-US" b="1" dirty="0">
                <a:solidFill>
                  <a:srgbClr val="98700D"/>
                </a:solidFill>
              </a:rPr>
              <a:t>	With an artist, there’s no such thing as perfect.”</a:t>
            </a:r>
            <a:br>
              <a:rPr lang="en-US" dirty="0"/>
            </a:br>
            <a:r>
              <a:rPr lang="en-US" dirty="0"/>
              <a:t>				- Alexander Calder, American sculptor</a:t>
            </a:r>
          </a:p>
          <a:p>
            <a:pPr marL="0" indent="0">
              <a:spcAft>
                <a:spcPts val="0"/>
              </a:spcAft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98700D"/>
                </a:solidFill>
              </a:rPr>
              <a:t>“Failure is simply the opportunity to begin again,</a:t>
            </a:r>
            <a:br>
              <a:rPr lang="en-US" b="1" dirty="0">
                <a:solidFill>
                  <a:srgbClr val="98700D"/>
                </a:solidFill>
              </a:rPr>
            </a:br>
            <a:r>
              <a:rPr lang="en-US" b="1" dirty="0">
                <a:solidFill>
                  <a:srgbClr val="98700D"/>
                </a:solidFill>
              </a:rPr>
              <a:t>	this time more intelligently.”</a:t>
            </a:r>
            <a:br>
              <a:rPr lang="en-US" b="1" dirty="0">
                <a:solidFill>
                  <a:srgbClr val="98700D"/>
                </a:solidFill>
              </a:rPr>
            </a:br>
            <a:r>
              <a:rPr lang="en-US" dirty="0"/>
              <a:t>				- Henry Ford, American innovator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766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 – Prototyping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still need a series resistor (Rs).</a:t>
            </a:r>
          </a:p>
          <a:p>
            <a:pPr marL="0" indent="0">
              <a:buNone/>
            </a:pPr>
            <a:r>
              <a:rPr lang="en-US" dirty="0"/>
              <a:t>However, resistors don’t come in every possible value.</a:t>
            </a:r>
          </a:p>
          <a:p>
            <a:pPr marL="0" indent="0">
              <a:buNone/>
            </a:pPr>
            <a:r>
              <a:rPr lang="en-US" dirty="0"/>
              <a:t>Here are the values that we have available: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98700D"/>
                </a:solidFill>
              </a:rPr>
              <a:t>Choose the closest value to your group’s design and</a:t>
            </a:r>
            <a:br>
              <a:rPr lang="en-US" b="1" dirty="0">
                <a:solidFill>
                  <a:srgbClr val="98700D"/>
                </a:solidFill>
              </a:rPr>
            </a:br>
            <a:r>
              <a:rPr lang="en-US" b="1" dirty="0">
                <a:solidFill>
                  <a:srgbClr val="98700D"/>
                </a:solidFill>
              </a:rPr>
              <a:t>let your instructor know the value to get your resistor.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5C277D-39D2-45DD-A769-0669177DFCCA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D8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Create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14D2B27-C5A4-4A3C-A75F-D6A7EE2D2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068343"/>
              </p:ext>
            </p:extLst>
          </p:nvPr>
        </p:nvGraphicFramePr>
        <p:xfrm>
          <a:off x="297180" y="2687320"/>
          <a:ext cx="854964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3185856129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488518737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550371004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3670952546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506604284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13738253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91546893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3332206870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335774770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569250846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3688253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33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36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63924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39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43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47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51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56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62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68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75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82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91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51120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300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330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360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1259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390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430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470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510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560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620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680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750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820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910 </a:t>
                      </a:r>
                      <a:r>
                        <a:rPr lang="el-GR" sz="2000" dirty="0"/>
                        <a:t>Ω</a:t>
                      </a:r>
                      <a:endParaRPr lang="en-US" sz="20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12743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311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2" b="11742"/>
          <a:stretch/>
        </p:blipFill>
        <p:spPr>
          <a:xfrm>
            <a:off x="1144558" y="2011680"/>
            <a:ext cx="6854883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 – Prototyping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Follow along these steps to build and test your design.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Set and measure the power supply voltage: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591168" y="4648200"/>
            <a:ext cx="1142632" cy="6420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44558" y="5290223"/>
            <a:ext cx="289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GND tab on the connector</a:t>
            </a:r>
            <a:b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</a:br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corresponds to black wire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057472" y="3581400"/>
            <a:ext cx="495728" cy="17088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10862" y="5290223"/>
            <a:ext cx="2893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This design has VS = 12V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287189" y="2928539"/>
            <a:ext cx="1065962" cy="4920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87189" y="2548370"/>
            <a:ext cx="304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Turn off power before wiring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5C277D-39D2-45DD-A769-0669177DFCCA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D8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Create</a:t>
            </a:r>
          </a:p>
        </p:txBody>
      </p:sp>
    </p:spTree>
    <p:extLst>
      <p:ext uri="{BB962C8B-B14F-4D97-AF65-F5344CB8AC3E}">
        <p14:creationId xmlns:p14="http://schemas.microsoft.com/office/powerpoint/2010/main" val="133051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 – Prototyping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There is no one correct way to layout a circuit on a breadboard.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These are all the same circuit!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Choose a layout that is easy</a:t>
            </a:r>
            <a:br>
              <a:rPr lang="en-US" dirty="0"/>
            </a:br>
            <a:r>
              <a:rPr lang="en-US" dirty="0"/>
              <a:t>to follow and troubleshoot.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9482"/>
            <a:ext cx="3429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0" y="1447800"/>
            <a:ext cx="34290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0" y="3918863"/>
            <a:ext cx="3429000" cy="2286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0989E7E-3DC0-484E-AF01-C836A0AD090A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D8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Create</a:t>
            </a:r>
          </a:p>
        </p:txBody>
      </p:sp>
    </p:spTree>
    <p:extLst>
      <p:ext uri="{BB962C8B-B14F-4D97-AF65-F5344CB8AC3E}">
        <p14:creationId xmlns:p14="http://schemas.microsoft.com/office/powerpoint/2010/main" val="1493760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4" b="11056"/>
          <a:stretch/>
        </p:blipFill>
        <p:spPr>
          <a:xfrm>
            <a:off x="1144559" y="2011680"/>
            <a:ext cx="6854883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 – Prototyping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Set and measure the power supply voltage: </a:t>
            </a:r>
            <a:r>
              <a:rPr lang="en-US" b="1" dirty="0">
                <a:solidFill>
                  <a:srgbClr val="98700D"/>
                </a:solidFill>
                <a:sym typeface="Wingdings" panose="05000000000000000000" pitchFamily="2" charset="2"/>
              </a:rPr>
              <a:t></a:t>
            </a:r>
            <a:endParaRPr lang="en-US" b="1" dirty="0">
              <a:solidFill>
                <a:srgbClr val="98700D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Place the circuit components: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484915" y="5602045"/>
            <a:ext cx="617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Making the circuit layout look like the drawing can help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086304" y="2738612"/>
            <a:ext cx="923856" cy="6820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33548" y="2321528"/>
            <a:ext cx="2893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h20 and i20 are connected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45704" y="2738613"/>
            <a:ext cx="304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RS = 470</a:t>
            </a:r>
            <a:r>
              <a:rPr lang="el-GR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Ω</a:t>
            </a:r>
            <a:endParaRPr lang="en-US" b="1" dirty="0">
              <a:solidFill>
                <a:srgbClr val="FF0000"/>
              </a:solidFill>
              <a:effectLst>
                <a:glow rad="50800">
                  <a:schemeClr val="bg1"/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7205" y="3779677"/>
            <a:ext cx="304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RL = 100</a:t>
            </a:r>
            <a:r>
              <a:rPr lang="el-GR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Ω</a:t>
            </a:r>
            <a:endParaRPr lang="en-US" b="1" dirty="0">
              <a:solidFill>
                <a:srgbClr val="FF0000"/>
              </a:solidFill>
              <a:effectLst>
                <a:glow rad="50800">
                  <a:schemeClr val="bg1"/>
                </a:glow>
              </a:effectLs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3DBE8E-466C-4502-99C8-09A7A8507FA0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D8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Create</a:t>
            </a:r>
          </a:p>
        </p:txBody>
      </p:sp>
    </p:spTree>
    <p:extLst>
      <p:ext uri="{BB962C8B-B14F-4D97-AF65-F5344CB8AC3E}">
        <p14:creationId xmlns:p14="http://schemas.microsoft.com/office/powerpoint/2010/main" val="141615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0" b="5720"/>
          <a:stretch/>
        </p:blipFill>
        <p:spPr>
          <a:xfrm>
            <a:off x="1144559" y="2011680"/>
            <a:ext cx="6854883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 – Prototyping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spcAft>
                <a:spcPts val="0"/>
              </a:spcAft>
              <a:buFont typeface="+mj-lt"/>
              <a:buAutoNum type="arabicPeriod" startAt="2"/>
            </a:pPr>
            <a:r>
              <a:rPr lang="en-US" dirty="0"/>
              <a:t>Place the circuit components: </a:t>
            </a:r>
            <a:r>
              <a:rPr lang="en-US" b="1" dirty="0">
                <a:solidFill>
                  <a:srgbClr val="98700D"/>
                </a:solidFill>
                <a:sym typeface="Wingdings" panose="05000000000000000000" pitchFamily="2" charset="2"/>
              </a:rPr>
              <a:t></a:t>
            </a:r>
            <a:endParaRPr lang="en-US" b="1" dirty="0">
              <a:solidFill>
                <a:srgbClr val="98700D"/>
              </a:solidFill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en-US" dirty="0"/>
              <a:t>Connect the power supply: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484915" y="5602045"/>
            <a:ext cx="617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Check the wiring by following the loop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472556" y="2845728"/>
            <a:ext cx="650786" cy="3397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17538" y="3000831"/>
            <a:ext cx="75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VS 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79065" y="2341681"/>
            <a:ext cx="83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4761" y="3152515"/>
            <a:ext cx="608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RL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35277" y="4707756"/>
            <a:ext cx="75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VS -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37643" y="2789372"/>
            <a:ext cx="240717" cy="2995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798115" y="3723538"/>
            <a:ext cx="0" cy="634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100E0E14-EF41-4A19-8F6B-6E892EE2C9CF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D8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Create</a:t>
            </a:r>
          </a:p>
        </p:txBody>
      </p:sp>
    </p:spTree>
    <p:extLst>
      <p:ext uri="{BB962C8B-B14F-4D97-AF65-F5344CB8AC3E}">
        <p14:creationId xmlns:p14="http://schemas.microsoft.com/office/powerpoint/2010/main" val="208912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1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" b="16393"/>
          <a:stretch/>
        </p:blipFill>
        <p:spPr>
          <a:xfrm>
            <a:off x="1144559" y="2011680"/>
            <a:ext cx="6854883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 – Testing the Prototype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spcAft>
                <a:spcPts val="0"/>
              </a:spcAft>
              <a:buFont typeface="+mj-lt"/>
              <a:buAutoNum type="arabicPeriod" startAt="3"/>
            </a:pPr>
            <a:r>
              <a:rPr lang="en-US" dirty="0"/>
              <a:t>Connect the power supply: </a:t>
            </a:r>
            <a:r>
              <a:rPr lang="en-US" b="1" dirty="0">
                <a:solidFill>
                  <a:srgbClr val="98700D"/>
                </a:solidFill>
                <a:sym typeface="Wingdings" panose="05000000000000000000" pitchFamily="2" charset="2"/>
              </a:rPr>
              <a:t></a:t>
            </a:r>
            <a:endParaRPr lang="en-US" b="1" dirty="0">
              <a:solidFill>
                <a:srgbClr val="98700D"/>
              </a:solidFill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en-US" dirty="0"/>
              <a:t>Connect the multimeter in series: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484915" y="5602045"/>
            <a:ext cx="617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Again, check the wiring by following the loop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2377494" y="3258954"/>
            <a:ext cx="254386" cy="6634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16886" y="3941956"/>
            <a:ext cx="75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VS 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37643" y="3006749"/>
            <a:ext cx="83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15902" y="3685893"/>
            <a:ext cx="608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RL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9294" y="4793239"/>
            <a:ext cx="758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VS -</a:t>
            </a:r>
          </a:p>
        </p:txBody>
      </p:sp>
      <p:cxnSp>
        <p:nvCxnSpPr>
          <p:cNvPr id="15" name="Straight Arrow Connector 14"/>
          <p:cNvCxnSpPr>
            <a:stCxn id="28" idx="3"/>
          </p:cNvCxnSpPr>
          <p:nvPr/>
        </p:nvCxnSpPr>
        <p:spPr>
          <a:xfrm>
            <a:off x="4344266" y="2708898"/>
            <a:ext cx="534094" cy="3800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505242" y="4040666"/>
            <a:ext cx="68117" cy="6342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67372" y="4845997"/>
            <a:ext cx="3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The connection between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VS+ and RS has been broken</a:t>
            </a: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flipH="1" flipV="1">
            <a:off x="3149666" y="3624971"/>
            <a:ext cx="486641" cy="12210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6" idx="0"/>
          </p:cNvCxnSpPr>
          <p:nvPr/>
        </p:nvCxnSpPr>
        <p:spPr>
          <a:xfrm flipV="1">
            <a:off x="3636307" y="3624971"/>
            <a:ext cx="821840" cy="12210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87499" y="2857730"/>
            <a:ext cx="97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DMM +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64275" y="2524232"/>
            <a:ext cx="97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DMM -</a:t>
            </a:r>
          </a:p>
        </p:txBody>
      </p:sp>
      <p:cxnSp>
        <p:nvCxnSpPr>
          <p:cNvPr id="31" name="Straight Arrow Connector 30"/>
          <p:cNvCxnSpPr>
            <a:endCxn id="28" idx="1"/>
          </p:cNvCxnSpPr>
          <p:nvPr/>
        </p:nvCxnSpPr>
        <p:spPr>
          <a:xfrm flipV="1">
            <a:off x="2704297" y="2708898"/>
            <a:ext cx="659978" cy="1279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3" idx="0"/>
          </p:cNvCxnSpPr>
          <p:nvPr/>
        </p:nvCxnSpPr>
        <p:spPr>
          <a:xfrm>
            <a:off x="5267814" y="3279447"/>
            <a:ext cx="352386" cy="4064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7D457A8E-FAA1-48B5-A78E-F824EA1D580E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99B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180329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13" grpId="0"/>
      <p:bldP spid="12" grpId="0"/>
      <p:bldP spid="1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 – Testing the Prototype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There is no one correct place to measure current.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Anywhere along the path works!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Just be sure to break the circuit to</a:t>
            </a:r>
            <a:br>
              <a:rPr lang="en-US" dirty="0"/>
            </a:br>
            <a:r>
              <a:rPr lang="en-US" dirty="0"/>
              <a:t>insert the current meter.</a:t>
            </a:r>
            <a:br>
              <a:rPr lang="en-US" dirty="0"/>
            </a:br>
            <a:r>
              <a:rPr lang="en-US" b="1" dirty="0">
                <a:solidFill>
                  <a:srgbClr val="98700D"/>
                </a:solidFill>
              </a:rPr>
              <a:t>Otherwise:</a:t>
            </a:r>
            <a:r>
              <a:rPr lang="en-US" dirty="0"/>
              <a:t> short circuit!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8" y="1447800"/>
            <a:ext cx="3655938" cy="27415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340" y="217223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between V</a:t>
            </a:r>
            <a:r>
              <a:rPr lang="en-US" b="1" baseline="-25000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S</a:t>
            </a:r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 and R</a:t>
            </a:r>
            <a:r>
              <a:rPr lang="en-US" b="1" baseline="-25000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31" y="2553531"/>
            <a:ext cx="3655938" cy="27415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940" y="32882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between R</a:t>
            </a:r>
            <a:r>
              <a:rPr lang="en-US" b="1" baseline="-25000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S</a:t>
            </a:r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 and R</a:t>
            </a:r>
            <a:r>
              <a:rPr lang="en-US" b="1" baseline="-25000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54" y="3671223"/>
            <a:ext cx="3655938" cy="27415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0" y="441015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between R</a:t>
            </a:r>
            <a:r>
              <a:rPr lang="en-US" b="1" baseline="-25000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L</a:t>
            </a:r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 and V</a:t>
            </a:r>
            <a:r>
              <a:rPr lang="en-US" b="1" baseline="-25000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41FA7B3-422E-49AE-A54D-F40E8AD02F39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99B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244709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5" b="12835"/>
          <a:stretch/>
        </p:blipFill>
        <p:spPr>
          <a:xfrm>
            <a:off x="1144559" y="2011680"/>
            <a:ext cx="6854883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 – Testing the Prototype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spcAft>
                <a:spcPts val="0"/>
              </a:spcAft>
              <a:buFont typeface="+mj-lt"/>
              <a:buAutoNum type="arabicPeriod" startAt="4"/>
            </a:pPr>
            <a:r>
              <a:rPr lang="en-US" dirty="0"/>
              <a:t>Connect the multimeter in series: </a:t>
            </a:r>
            <a:r>
              <a:rPr lang="en-US" b="1" dirty="0">
                <a:solidFill>
                  <a:srgbClr val="98700D"/>
                </a:solidFill>
                <a:sym typeface="Wingdings" panose="05000000000000000000" pitchFamily="2" charset="2"/>
              </a:rPr>
              <a:t></a:t>
            </a:r>
            <a:endParaRPr lang="en-US" b="1" dirty="0">
              <a:solidFill>
                <a:srgbClr val="98700D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Measure the current: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81200" y="5120317"/>
            <a:ext cx="3737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The current reads I = 19.7mA</a:t>
            </a: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flipV="1">
            <a:off x="3850135" y="3047087"/>
            <a:ext cx="1407665" cy="20732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7373E2C6-1F5E-40B7-A06B-C2FD5687792D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99B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358989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" b="41594"/>
          <a:stretch/>
        </p:blipFill>
        <p:spPr>
          <a:xfrm>
            <a:off x="1144559" y="2011680"/>
            <a:ext cx="6854883" cy="2636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 – Testing the Prototype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0" indent="-457200">
              <a:spcAft>
                <a:spcPts val="0"/>
              </a:spcAft>
              <a:buFont typeface="+mj-lt"/>
              <a:buAutoNum type="arabicPeriod" startAt="5"/>
            </a:pPr>
            <a:r>
              <a:rPr lang="en-US" dirty="0"/>
              <a:t>Measure the current: </a:t>
            </a:r>
            <a:r>
              <a:rPr lang="en-US" b="1" dirty="0">
                <a:solidFill>
                  <a:srgbClr val="98700D"/>
                </a:solidFill>
                <a:sym typeface="Wingdings" panose="05000000000000000000" pitchFamily="2" charset="2"/>
              </a:rPr>
              <a:t></a:t>
            </a:r>
          </a:p>
          <a:p>
            <a:pPr marL="0" indent="0">
              <a:buNone/>
            </a:pPr>
            <a:r>
              <a:rPr lang="en-US" b="1" dirty="0">
                <a:solidFill>
                  <a:srgbClr val="98700D"/>
                </a:solidFill>
              </a:rPr>
              <a:t>For now, turn off the power supply and the multimeter.</a:t>
            </a:r>
          </a:p>
          <a:p>
            <a:pPr marL="0" indent="0">
              <a:buNone/>
            </a:pPr>
            <a:endParaRPr lang="en-US" b="1" dirty="0">
              <a:solidFill>
                <a:srgbClr val="98700D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98700D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98700D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98700D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98700D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98700D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98700D"/>
                </a:solidFill>
              </a:rPr>
              <a:t>We will need the circuit again in a bit so </a:t>
            </a:r>
            <a:r>
              <a:rPr lang="en-US" b="1" u="sng" dirty="0">
                <a:solidFill>
                  <a:srgbClr val="98700D"/>
                </a:solidFill>
              </a:rPr>
              <a:t>do not</a:t>
            </a:r>
            <a:r>
              <a:rPr lang="en-US" b="1" dirty="0">
                <a:solidFill>
                  <a:srgbClr val="98700D"/>
                </a:solidFill>
              </a:rPr>
              <a:t> take it apart.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73E2C6-1F5E-40B7-A06B-C2FD5687792D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99B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738121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 – Test Analysis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98700D"/>
                </a:solidFill>
              </a:rPr>
              <a:t>Think about the following questions:</a:t>
            </a:r>
          </a:p>
          <a:p>
            <a:r>
              <a:rPr lang="en-US" dirty="0"/>
              <a:t>How did your circuit measurement today compare to your</a:t>
            </a:r>
            <a:br>
              <a:rPr lang="en-US" dirty="0"/>
            </a:br>
            <a:r>
              <a:rPr lang="en-US" dirty="0"/>
              <a:t>results from Multisim?</a:t>
            </a:r>
          </a:p>
          <a:p>
            <a:r>
              <a:rPr lang="en-US" dirty="0"/>
              <a:t>What advantages do you see to simulation in Multisim over prototyping on a breadboard?</a:t>
            </a:r>
          </a:p>
          <a:p>
            <a:r>
              <a:rPr lang="en-US" dirty="0"/>
              <a:t>What advantages do you see to prototyping over simulation?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You won’t always need to build both a model and a prototype of the same design. One may be more appropriate than the other, or perhaps each are more suited to different parts of the design.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0CC06A-AB7A-4A11-8414-CCA04FE4B9D4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99B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81440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Studio – Week 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98700D"/>
                </a:solidFill>
              </a:rPr>
              <a:t>Today you will:</a:t>
            </a:r>
          </a:p>
          <a:p>
            <a:r>
              <a:rPr lang="en-US" dirty="0"/>
              <a:t>Learn about iteration in an engineering design process</a:t>
            </a:r>
          </a:p>
          <a:p>
            <a:r>
              <a:rPr lang="en-US" dirty="0"/>
              <a:t>Become familiar with basic electronic test equipment</a:t>
            </a:r>
          </a:p>
          <a:p>
            <a:r>
              <a:rPr lang="en-US" dirty="0"/>
              <a:t>Build and test a prototype of your circuit design</a:t>
            </a:r>
          </a:p>
          <a:p>
            <a:r>
              <a:rPr lang="en-US" dirty="0"/>
              <a:t>Add a new requirement to the design and iterate the process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98700D"/>
                </a:solidFill>
              </a:rPr>
              <a:t>Assignments:</a:t>
            </a:r>
          </a:p>
          <a:p>
            <a:r>
              <a:rPr lang="en-US" dirty="0"/>
              <a:t>Exercise worksheet for modifications to the simple circuit design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111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2 – Improve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There are still an enormous number of things we could do:</a:t>
            </a:r>
          </a:p>
          <a:p>
            <a:r>
              <a:rPr lang="en-US" dirty="0"/>
              <a:t>If your prototype met the requirement, you could start planning how to build a final version of the circuit.</a:t>
            </a:r>
          </a:p>
          <a:p>
            <a:r>
              <a:rPr lang="en-US" dirty="0"/>
              <a:t>If your prototype did not meet the requirement, you could start adjusting your component values and build a new prototype…</a:t>
            </a:r>
          </a:p>
          <a:p>
            <a:r>
              <a:rPr lang="en-US" dirty="0"/>
              <a:t>…or we could choose a new design concept and start over.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could also add a new feature:</a:t>
            </a:r>
          </a:p>
          <a:p>
            <a:r>
              <a:rPr lang="en-US" dirty="0"/>
              <a:t>An LED light that turns on when the circuit is connected.</a:t>
            </a:r>
          </a:p>
          <a:p>
            <a:pPr marL="0" indent="0">
              <a:buNone/>
            </a:pPr>
            <a:r>
              <a:rPr lang="en-US" dirty="0"/>
              <a:t>To add a new feature, we’ll also have to specify how it should work by adding another requirement.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9FAEA2-6B27-4068-9B8A-4EC84AB11F73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A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Improve</a:t>
            </a:r>
          </a:p>
        </p:txBody>
      </p:sp>
    </p:spTree>
    <p:extLst>
      <p:ext uri="{BB962C8B-B14F-4D97-AF65-F5344CB8AC3E}">
        <p14:creationId xmlns:p14="http://schemas.microsoft.com/office/powerpoint/2010/main" val="387313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2 – New Requirements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We now have two requirements:</a:t>
            </a:r>
          </a:p>
          <a:p>
            <a:pPr marL="0" indent="0">
              <a:buNone/>
            </a:pPr>
            <a:r>
              <a:rPr lang="en-US" i="1" dirty="0"/>
              <a:t>Supply 20 mA of current into a 100 Ω resistor.</a:t>
            </a:r>
          </a:p>
          <a:p>
            <a:pPr marL="0" indent="0">
              <a:buNone/>
            </a:pPr>
            <a:r>
              <a:rPr lang="en-US" i="1" dirty="0"/>
              <a:t>Turn on an LED when the 100 Ω resistor is connected.</a:t>
            </a:r>
            <a:endParaRPr lang="en-US" dirty="0"/>
          </a:p>
          <a:p>
            <a:pPr marL="0" indent="0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b="1" dirty="0">
                <a:solidFill>
                  <a:srgbClr val="98700D"/>
                </a:solidFill>
              </a:rPr>
              <a:t>Our old design doesn’t even have an LED in the circuit,</a:t>
            </a:r>
            <a:br>
              <a:rPr lang="en-US" b="1" dirty="0">
                <a:solidFill>
                  <a:srgbClr val="98700D"/>
                </a:solidFill>
              </a:rPr>
            </a:br>
            <a:r>
              <a:rPr lang="en-US" b="1" dirty="0">
                <a:solidFill>
                  <a:srgbClr val="98700D"/>
                </a:solidFill>
              </a:rPr>
              <a:t>so our design has to change!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Our first step to imagining a new design is understanding how LEDs work. Perhaps we can then adapt our current circuit design instead of brainstorming an entire new list of circuit designs.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552BBF-C944-428C-8D85-5181BBE13EC8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Ask</a:t>
            </a:r>
          </a:p>
        </p:txBody>
      </p:sp>
    </p:spTree>
    <p:extLst>
      <p:ext uri="{BB962C8B-B14F-4D97-AF65-F5344CB8AC3E}">
        <p14:creationId xmlns:p14="http://schemas.microsoft.com/office/powerpoint/2010/main" val="77029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279865" y="738732"/>
            <a:ext cx="2857500" cy="27908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Review – Diodes and LEDs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diode is a simple semiconductor device that allows current</a:t>
            </a:r>
            <a:br>
              <a:rPr lang="en-US" dirty="0"/>
            </a:br>
            <a:r>
              <a:rPr lang="en-US" dirty="0"/>
              <a:t>to flow in one direction.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light emitting diode (LED) emits light when current is flowing through it. An LED anode is longer than the cathode by convention.</a:t>
            </a:r>
          </a:p>
          <a:p>
            <a:pPr marL="0" indent="0">
              <a:buNone/>
            </a:pPr>
            <a:r>
              <a:rPr lang="en-US" dirty="0"/>
              <a:t>Every diode has a specified </a:t>
            </a:r>
            <a:r>
              <a:rPr lang="en-US" b="1" dirty="0">
                <a:solidFill>
                  <a:srgbClr val="98700D"/>
                </a:solidFill>
              </a:rPr>
              <a:t>forward voltage</a:t>
            </a:r>
            <a:r>
              <a:rPr lang="en-US" dirty="0"/>
              <a:t>, or the positive voltage between the anode and cathode that is required for current to flow.</a:t>
            </a:r>
          </a:p>
          <a:p>
            <a:pPr marL="0" indent="0">
              <a:buNone/>
            </a:pPr>
            <a:r>
              <a:rPr lang="en-US" dirty="0"/>
              <a:t>For LEDs, this voltage can is typically in the range of 1.5V to 3V.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009900" y="2362200"/>
            <a:ext cx="3124200" cy="533400"/>
            <a:chOff x="2743200" y="2514600"/>
            <a:chExt cx="3124200" cy="533400"/>
          </a:xfrm>
        </p:grpSpPr>
        <p:sp>
          <p:nvSpPr>
            <p:cNvPr id="14" name="Isosceles Triangle 13"/>
            <p:cNvSpPr/>
            <p:nvPr/>
          </p:nvSpPr>
          <p:spPr>
            <a:xfrm rot="5400000">
              <a:off x="4038600" y="2514600"/>
              <a:ext cx="533400" cy="53340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572000" y="2514600"/>
              <a:ext cx="0" cy="533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4" idx="3"/>
            </p:cNvCxnSpPr>
            <p:nvPr/>
          </p:nvCxnSpPr>
          <p:spPr>
            <a:xfrm flipH="1">
              <a:off x="2743200" y="2781300"/>
              <a:ext cx="1295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572000" y="2781300"/>
              <a:ext cx="1295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447799" y="2170176"/>
            <a:ext cx="156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Anode (+)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34100" y="2170176"/>
            <a:ext cx="156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Cathode (-)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108960" y="3153724"/>
            <a:ext cx="2926080" cy="0"/>
          </a:xfrm>
          <a:prstGeom prst="straightConnector1">
            <a:avLst/>
          </a:prstGeom>
          <a:ln w="28575">
            <a:solidFill>
              <a:srgbClr val="98700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08759" y="2939662"/>
            <a:ext cx="156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Current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108960" y="3534724"/>
            <a:ext cx="2926080" cy="0"/>
          </a:xfrm>
          <a:prstGeom prst="straightConnector1">
            <a:avLst/>
          </a:prstGeom>
          <a:ln w="28575">
            <a:solidFill>
              <a:srgbClr val="98700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00572" y="3322477"/>
            <a:ext cx="156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Current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369717" y="3393537"/>
            <a:ext cx="404566" cy="340263"/>
            <a:chOff x="4002786" y="3668813"/>
            <a:chExt cx="404566" cy="34026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4002786" y="3668813"/>
              <a:ext cx="403315" cy="340263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004037" y="3668813"/>
              <a:ext cx="403315" cy="340263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476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2 – Design Changes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have a red LED with a forward voltage of 1.8V available</a:t>
            </a:r>
            <a:br>
              <a:rPr lang="en-US" dirty="0"/>
            </a:br>
            <a:r>
              <a:rPr lang="en-US" dirty="0"/>
              <a:t>for both Multisim and breadboarding. Let’s use it: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simplify the redesign, keep the same series resistor (Rs) value.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98700D"/>
                </a:solidFill>
              </a:rPr>
              <a:t>Calculate the new source voltage (Vs) needed for a 20 mA current.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E84E731-F0B6-432B-A80C-43B4B5801D2F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FFF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Plan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E3E8BF-60F5-445C-B68D-0A002DBF4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905000"/>
            <a:ext cx="4925958" cy="276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2 – Testing the New Prototype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34AE7C-815D-4A3A-86DD-108765DAA85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Your instructor will provide you with a red LED.</a:t>
            </a:r>
          </a:p>
          <a:p>
            <a:pPr marL="0" indent="0">
              <a:buNone/>
            </a:pPr>
            <a:r>
              <a:rPr lang="en-US" dirty="0"/>
              <a:t>Modify your breadboard prototype to include the LED and</a:t>
            </a:r>
            <a:br>
              <a:rPr lang="en-US" dirty="0"/>
            </a:br>
            <a:r>
              <a:rPr lang="en-US" dirty="0"/>
              <a:t>don’t forget to adjust the power supply voltage to your new value.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Measure the circuit performance:</a:t>
            </a:r>
          </a:p>
          <a:p>
            <a:r>
              <a:rPr lang="en-US" dirty="0"/>
              <a:t>What is the current going into the 100 Ω resistor?</a:t>
            </a:r>
          </a:p>
          <a:p>
            <a:r>
              <a:rPr lang="en-US" dirty="0"/>
              <a:t>Does the LED turn on?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98700D"/>
                </a:solidFill>
              </a:rPr>
              <a:t>Be sure to take a picture of your circuit before you break it down.</a:t>
            </a:r>
          </a:p>
          <a:p>
            <a:pPr marL="0" indent="0">
              <a:buNone/>
            </a:pPr>
            <a:r>
              <a:rPr lang="en-US" dirty="0"/>
              <a:t>Put all of the equipment back as you found it and return the series resistor and LED to your instructor.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E84E731-F0B6-432B-A80C-43B4B5801D2F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99B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4236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2 Assignments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Questions after Studio? Email your instructor or go to office hours.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914400"/>
            <a:ext cx="8686800" cy="2286000"/>
          </a:xfrm>
          <a:prstGeom prst="rect">
            <a:avLst/>
          </a:prstGeom>
          <a:solidFill>
            <a:srgbClr val="98700D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none" lIns="182880" tIns="91440" rIns="182880" bIns="91440" rtlCol="0">
            <a:noAutofit/>
          </a:bodyPr>
          <a:lstStyle/>
          <a:p>
            <a:r>
              <a:rPr lang="en-US" sz="2400" b="1" u="sng" dirty="0"/>
              <a:t>Exercise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Complete the Week 2 worksheet handed out earlier.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/>
              <a:t>Follow the directions to build and test your own design.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/>
              <a:t>Practice formatting the figure via the provided guidelines.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400" dirty="0"/>
              <a:t>Submit the completed worksheet </a:t>
            </a:r>
            <a:r>
              <a:rPr lang="en-US" sz="2400" b="1" dirty="0"/>
              <a:t>at the start of the next Studio</a:t>
            </a:r>
            <a:r>
              <a:rPr lang="en-US" sz="2400" dirty="0"/>
              <a:t>.</a:t>
            </a:r>
          </a:p>
          <a:p>
            <a:pPr>
              <a:spcBef>
                <a:spcPts val="600"/>
              </a:spcBef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8053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457200"/>
          </a:xfrm>
        </p:spPr>
        <p:txBody>
          <a:bodyPr/>
          <a:lstStyle/>
          <a:p>
            <a:r>
              <a:rPr lang="en-US" dirty="0"/>
              <a:t>Reviewing the Engineering Design Process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68F036-E458-407C-A989-FB3A9A399D39}"/>
              </a:ext>
            </a:extLst>
          </p:cNvPr>
          <p:cNvGrpSpPr/>
          <p:nvPr/>
        </p:nvGrpSpPr>
        <p:grpSpPr>
          <a:xfrm>
            <a:off x="1830533" y="934579"/>
            <a:ext cx="5482934" cy="4982697"/>
            <a:chOff x="1830533" y="934579"/>
            <a:chExt cx="5482934" cy="49826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E6D272-0BA6-43E1-9B15-77192FF092EF}"/>
                </a:ext>
              </a:extLst>
            </p:cNvPr>
            <p:cNvSpPr/>
            <p:nvPr/>
          </p:nvSpPr>
          <p:spPr>
            <a:xfrm flipH="1">
              <a:off x="4710893" y="934579"/>
              <a:ext cx="1645920" cy="1645920"/>
            </a:xfrm>
            <a:prstGeom prst="ellipse">
              <a:avLst/>
            </a:prstGeom>
            <a:solidFill>
              <a:srgbClr val="FFC8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Imagine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8CB3B6-A488-4783-A0C8-DC27E415BD0E}"/>
                </a:ext>
              </a:extLst>
            </p:cNvPr>
            <p:cNvSpPr/>
            <p:nvPr/>
          </p:nvSpPr>
          <p:spPr>
            <a:xfrm flipH="1">
              <a:off x="5667547" y="2606040"/>
              <a:ext cx="1645920" cy="1645920"/>
            </a:xfrm>
            <a:prstGeom prst="ellipse">
              <a:avLst/>
            </a:prstGeom>
            <a:solidFill>
              <a:srgbClr val="FFF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Plan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9A52DE1-BCF2-4424-8FF6-972E72C7C6D7}"/>
                </a:ext>
              </a:extLst>
            </p:cNvPr>
            <p:cNvSpPr/>
            <p:nvPr/>
          </p:nvSpPr>
          <p:spPr>
            <a:xfrm flipH="1">
              <a:off x="4710893" y="4271356"/>
              <a:ext cx="1645920" cy="1645920"/>
            </a:xfrm>
            <a:prstGeom prst="ellipse">
              <a:avLst/>
            </a:prstGeom>
            <a:solidFill>
              <a:srgbClr val="D8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Create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4E4F00-7320-4395-B6A0-6BF53BB9DEF2}"/>
                </a:ext>
              </a:extLst>
            </p:cNvPr>
            <p:cNvSpPr/>
            <p:nvPr/>
          </p:nvSpPr>
          <p:spPr>
            <a:xfrm flipH="1">
              <a:off x="2790653" y="4267892"/>
              <a:ext cx="1645920" cy="1645920"/>
            </a:xfrm>
            <a:prstGeom prst="ellipse">
              <a:avLst/>
            </a:prstGeom>
            <a:solidFill>
              <a:srgbClr val="99B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Test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C21FA7A-19D9-4915-BA0F-31A6CB26CE2A}"/>
                </a:ext>
              </a:extLst>
            </p:cNvPr>
            <p:cNvSpPr/>
            <p:nvPr/>
          </p:nvSpPr>
          <p:spPr>
            <a:xfrm flipH="1">
              <a:off x="2790653" y="937260"/>
              <a:ext cx="1645920" cy="164592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Ask</a:t>
              </a:r>
            </a:p>
          </p:txBody>
        </p:sp>
        <p:sp>
          <p:nvSpPr>
            <p:cNvPr id="14" name="Oval 13"/>
            <p:cNvSpPr/>
            <p:nvPr/>
          </p:nvSpPr>
          <p:spPr>
            <a:xfrm flipH="1">
              <a:off x="1830533" y="2611053"/>
              <a:ext cx="1645920" cy="1645920"/>
            </a:xfrm>
            <a:prstGeom prst="ellipse">
              <a:avLst/>
            </a:prstGeom>
            <a:solidFill>
              <a:srgbClr val="A9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Improve</a:t>
              </a: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88979C7B-0772-45B0-B1FE-139FD6CC6F1B}"/>
                </a:ext>
              </a:extLst>
            </p:cNvPr>
            <p:cNvSpPr/>
            <p:nvPr/>
          </p:nvSpPr>
          <p:spPr>
            <a:xfrm rot="7200000" flipH="1">
              <a:off x="5975612" y="2293767"/>
              <a:ext cx="457200" cy="457200"/>
            </a:xfrm>
            <a:prstGeom prst="arc">
              <a:avLst>
                <a:gd name="adj1" fmla="val 16200000"/>
                <a:gd name="adj2" fmla="val 2730970"/>
              </a:avLst>
            </a:prstGeom>
            <a:ln w="28575">
              <a:headEnd type="triangle" w="lg" len="lg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CF845CB8-326B-4ED6-898B-344CAD9D9C31}"/>
                </a:ext>
              </a:extLst>
            </p:cNvPr>
            <p:cNvSpPr/>
            <p:nvPr/>
          </p:nvSpPr>
          <p:spPr>
            <a:xfrm rot="10800000" flipH="1">
              <a:off x="6013595" y="4190707"/>
              <a:ext cx="457200" cy="457200"/>
            </a:xfrm>
            <a:prstGeom prst="arc">
              <a:avLst>
                <a:gd name="adj1" fmla="val 16200000"/>
                <a:gd name="adj2" fmla="val 2730970"/>
              </a:avLst>
            </a:prstGeom>
            <a:ln w="28575">
              <a:headEnd type="triangle" w="lg" len="lg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8CAC482D-3AA6-46B5-9CA7-290284EB1DAE}"/>
                </a:ext>
              </a:extLst>
            </p:cNvPr>
            <p:cNvSpPr/>
            <p:nvPr/>
          </p:nvSpPr>
          <p:spPr>
            <a:xfrm rot="14400000" flipH="1">
              <a:off x="4317425" y="5146816"/>
              <a:ext cx="457200" cy="457200"/>
            </a:xfrm>
            <a:prstGeom prst="arc">
              <a:avLst>
                <a:gd name="adj1" fmla="val 16200000"/>
                <a:gd name="adj2" fmla="val 2730970"/>
              </a:avLst>
            </a:prstGeom>
            <a:ln w="28575">
              <a:headEnd type="triangle" w="lg" len="lg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71F456E4-D978-4CA3-9925-871A328CD8C4}"/>
                </a:ext>
              </a:extLst>
            </p:cNvPr>
            <p:cNvSpPr/>
            <p:nvPr/>
          </p:nvSpPr>
          <p:spPr>
            <a:xfrm rot="18000000" flipH="1">
              <a:off x="2656613" y="4142070"/>
              <a:ext cx="457200" cy="457200"/>
            </a:xfrm>
            <a:prstGeom prst="arc">
              <a:avLst>
                <a:gd name="adj1" fmla="val 16200000"/>
                <a:gd name="adj2" fmla="val 2730970"/>
              </a:avLst>
            </a:prstGeom>
            <a:ln w="28575">
              <a:headEnd type="triangle" w="lg" len="lg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34B26CB-B01F-41CE-A8E4-6FE452E2107E}"/>
                </a:ext>
              </a:extLst>
            </p:cNvPr>
            <p:cNvSpPr/>
            <p:nvPr/>
          </p:nvSpPr>
          <p:spPr>
            <a:xfrm rot="3600000" flipH="1">
              <a:off x="4367712" y="1308315"/>
              <a:ext cx="457200" cy="457200"/>
            </a:xfrm>
            <a:prstGeom prst="arc">
              <a:avLst>
                <a:gd name="adj1" fmla="val 16200000"/>
                <a:gd name="adj2" fmla="val 2730970"/>
              </a:avLst>
            </a:prstGeom>
            <a:ln w="28575">
              <a:headEnd type="triangle" w="lg" len="lg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Arc 18">
            <a:extLst>
              <a:ext uri="{FF2B5EF4-FFF2-40B4-BE49-F238E27FC236}">
                <a16:creationId xmlns:a16="http://schemas.microsoft.com/office/drawing/2014/main" id="{AC376226-167B-43B7-8AAA-6FE2D7EDBA20}"/>
              </a:ext>
            </a:extLst>
          </p:cNvPr>
          <p:cNvSpPr/>
          <p:nvPr/>
        </p:nvSpPr>
        <p:spPr>
          <a:xfrm flipH="1">
            <a:off x="2704613" y="2213557"/>
            <a:ext cx="457200" cy="457200"/>
          </a:xfrm>
          <a:prstGeom prst="arc">
            <a:avLst>
              <a:gd name="adj1" fmla="val 16200000"/>
              <a:gd name="adj2" fmla="val 2730970"/>
            </a:avLst>
          </a:prstGeom>
          <a:ln w="28575">
            <a:solidFill>
              <a:srgbClr val="A999FF"/>
            </a:solidFill>
            <a:prstDash val="sysDash"/>
            <a:headEnd type="triangle" w="lg" len="lg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922E2821-E818-4F17-8C95-3677A9533EF1}"/>
              </a:ext>
            </a:extLst>
          </p:cNvPr>
          <p:cNvSpPr/>
          <p:nvPr/>
        </p:nvSpPr>
        <p:spPr>
          <a:xfrm flipH="1">
            <a:off x="3476453" y="2998966"/>
            <a:ext cx="2314746" cy="457200"/>
          </a:xfrm>
          <a:prstGeom prst="arc">
            <a:avLst>
              <a:gd name="adj1" fmla="val 11014209"/>
              <a:gd name="adj2" fmla="val 21598936"/>
            </a:avLst>
          </a:prstGeom>
          <a:ln w="28575">
            <a:solidFill>
              <a:srgbClr val="A999FF"/>
            </a:solidFill>
            <a:prstDash val="sysDash"/>
            <a:headEnd type="triangle" w="lg" len="lg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517E731E-508C-4D2A-8460-589731DEF320}"/>
              </a:ext>
            </a:extLst>
          </p:cNvPr>
          <p:cNvSpPr/>
          <p:nvPr/>
        </p:nvSpPr>
        <p:spPr>
          <a:xfrm flipH="1">
            <a:off x="3881595" y="2388030"/>
            <a:ext cx="2314746" cy="3449835"/>
          </a:xfrm>
          <a:prstGeom prst="arc">
            <a:avLst>
              <a:gd name="adj1" fmla="val 16198974"/>
              <a:gd name="adj2" fmla="val 594070"/>
            </a:avLst>
          </a:prstGeom>
          <a:ln w="28575">
            <a:solidFill>
              <a:srgbClr val="99B8FF"/>
            </a:solidFill>
            <a:prstDash val="sysDash"/>
            <a:headEnd type="triangle" w="lg" len="lg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3C2F5259-DA62-45CC-9813-5E22E1FA399A}"/>
              </a:ext>
            </a:extLst>
          </p:cNvPr>
          <p:cNvSpPr/>
          <p:nvPr/>
        </p:nvSpPr>
        <p:spPr>
          <a:xfrm flipH="1">
            <a:off x="4160561" y="3475562"/>
            <a:ext cx="3144114" cy="2224873"/>
          </a:xfrm>
          <a:prstGeom prst="arc">
            <a:avLst>
              <a:gd name="adj1" fmla="val 16382521"/>
              <a:gd name="adj2" fmla="val 21309545"/>
            </a:avLst>
          </a:prstGeom>
          <a:ln w="28575">
            <a:solidFill>
              <a:srgbClr val="99B8FF"/>
            </a:solidFill>
            <a:prstDash val="sysDash"/>
            <a:headEnd type="triangle" w="lg" len="lg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134864C2-E498-49E9-B19E-47BF0A29C71B}"/>
              </a:ext>
            </a:extLst>
          </p:cNvPr>
          <p:cNvSpPr/>
          <p:nvPr/>
        </p:nvSpPr>
        <p:spPr>
          <a:xfrm rot="3600000" flipH="1">
            <a:off x="4374417" y="4617701"/>
            <a:ext cx="457200" cy="457200"/>
          </a:xfrm>
          <a:prstGeom prst="arc">
            <a:avLst>
              <a:gd name="adj1" fmla="val 16200000"/>
              <a:gd name="adj2" fmla="val 2730970"/>
            </a:avLst>
          </a:prstGeom>
          <a:ln w="28575">
            <a:solidFill>
              <a:srgbClr val="99B8FF"/>
            </a:solidFill>
            <a:prstDash val="sysDash"/>
            <a:headEnd type="triangle" w="lg" len="lg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4A3A9C5E-9BDA-4DA4-A70D-EFCDC720EAC2}"/>
              </a:ext>
            </a:extLst>
          </p:cNvPr>
          <p:cNvSpPr/>
          <p:nvPr/>
        </p:nvSpPr>
        <p:spPr>
          <a:xfrm rot="-3600000" flipH="1">
            <a:off x="4623716" y="1921696"/>
            <a:ext cx="3144114" cy="2224873"/>
          </a:xfrm>
          <a:prstGeom prst="arc">
            <a:avLst>
              <a:gd name="adj1" fmla="val 16382521"/>
              <a:gd name="adj2" fmla="val 21309545"/>
            </a:avLst>
          </a:prstGeom>
          <a:ln w="28575">
            <a:solidFill>
              <a:srgbClr val="D8FF99"/>
            </a:solidFill>
            <a:prstDash val="sysDash"/>
            <a:headEnd type="triangle" w="lg" len="lg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013C1EED-332C-4985-973C-AA918F151D64}"/>
              </a:ext>
            </a:extLst>
          </p:cNvPr>
          <p:cNvSpPr/>
          <p:nvPr/>
        </p:nvSpPr>
        <p:spPr>
          <a:xfrm rot="-3600000" flipH="1">
            <a:off x="5580605" y="2452516"/>
            <a:ext cx="457200" cy="457200"/>
          </a:xfrm>
          <a:prstGeom prst="arc">
            <a:avLst>
              <a:gd name="adj1" fmla="val 16200000"/>
              <a:gd name="adj2" fmla="val 2730970"/>
            </a:avLst>
          </a:prstGeom>
          <a:ln w="28575">
            <a:solidFill>
              <a:srgbClr val="FFF799"/>
            </a:solidFill>
            <a:prstDash val="sysDash"/>
            <a:headEnd type="triangle" w="lg" len="lg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5930D944-F80B-4F7C-AFF0-266584FA427D}"/>
              </a:ext>
            </a:extLst>
          </p:cNvPr>
          <p:cNvSpPr/>
          <p:nvPr/>
        </p:nvSpPr>
        <p:spPr>
          <a:xfrm rot="14400000" flipH="1">
            <a:off x="4317426" y="1790488"/>
            <a:ext cx="457200" cy="457200"/>
          </a:xfrm>
          <a:prstGeom prst="arc">
            <a:avLst>
              <a:gd name="adj1" fmla="val 16200000"/>
              <a:gd name="adj2" fmla="val 2730970"/>
            </a:avLst>
          </a:prstGeom>
          <a:ln w="28575">
            <a:solidFill>
              <a:srgbClr val="FFC899"/>
            </a:solidFill>
            <a:prstDash val="sysDash"/>
            <a:headEnd type="triangle" w="lg" len="lg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4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in the Design Process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1313" indent="-341313">
              <a:buNone/>
            </a:pPr>
            <a:r>
              <a:rPr lang="en-US" dirty="0"/>
              <a:t>Engineering design is </a:t>
            </a:r>
            <a:r>
              <a:rPr lang="en-US" u="sng" dirty="0"/>
              <a:t>not</a:t>
            </a:r>
            <a:r>
              <a:rPr lang="en-US" dirty="0"/>
              <a:t> a one-time, perfect process –</a:t>
            </a:r>
            <a:br>
              <a:rPr lang="en-US" dirty="0"/>
            </a:br>
            <a:r>
              <a:rPr lang="en-US" dirty="0"/>
              <a:t>it requires an iterative, learning approach.</a:t>
            </a:r>
          </a:p>
          <a:p>
            <a:r>
              <a:rPr lang="en-US" dirty="0"/>
              <a:t>While the ideal case is that we “make it” to the </a:t>
            </a:r>
            <a:r>
              <a:rPr lang="en-US" i="1" dirty="0"/>
              <a:t>Improve</a:t>
            </a:r>
            <a:r>
              <a:rPr lang="en-US" dirty="0"/>
              <a:t> phase with nothing to improve, we don’t live in an ideal world.</a:t>
            </a:r>
          </a:p>
          <a:p>
            <a:r>
              <a:rPr lang="en-US" dirty="0"/>
              <a:t>You might not even make it to the </a:t>
            </a:r>
            <a:r>
              <a:rPr lang="en-US" i="1" dirty="0"/>
              <a:t>Improve</a:t>
            </a:r>
            <a:r>
              <a:rPr lang="en-US" dirty="0"/>
              <a:t> phase at all!</a:t>
            </a:r>
          </a:p>
          <a:p>
            <a:pPr lvl="1"/>
            <a:r>
              <a:rPr lang="en-US" dirty="0"/>
              <a:t>If you realize that a previous part of the design has to change, return to that phase of the process as soon as possible.</a:t>
            </a:r>
          </a:p>
          <a:p>
            <a:pPr lvl="1"/>
            <a:r>
              <a:rPr lang="en-US" dirty="0"/>
              <a:t>There are many possible reasons you might need to return to any of the previous design phases.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98700D"/>
                </a:solidFill>
              </a:rPr>
              <a:t>Think back to the phases of our simple circuit design last week. What reasons might exist to return to an earlier phase?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17778" b="31111"/>
          <a:stretch/>
        </p:blipFill>
        <p:spPr>
          <a:xfrm>
            <a:off x="357685" y="1981300"/>
            <a:ext cx="8428630" cy="3505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Tools – Power Supplies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Now that you’ve modeled your design, let’s go build a prototype!</a:t>
            </a:r>
          </a:p>
          <a:p>
            <a:pPr marL="0" indent="0">
              <a:buNone/>
            </a:pPr>
            <a:r>
              <a:rPr lang="en-US" dirty="0"/>
              <a:t>First, we need to learn about the equipment.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003932" y="5000544"/>
            <a:ext cx="1554792" cy="5133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430729" y="4979861"/>
            <a:ext cx="127996" cy="5340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537319" y="5011864"/>
            <a:ext cx="1337529" cy="5547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03347" y="548439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5V supply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32942" y="5447605"/>
            <a:ext cx="1871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adjustable supply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(up to 20V)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09600" y="3442495"/>
            <a:ext cx="506034" cy="21241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68861" y="5477470"/>
            <a:ext cx="3034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power switch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(set voltage before connecting your circuit)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51358" y="307316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voltage adjustment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22696" y="2108773"/>
            <a:ext cx="2893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meter reading</a:t>
            </a:r>
            <a:b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</a:br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(if more accuracy is needed, use another meter)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762715" y="3217496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measurement</a:t>
            </a:r>
            <a:b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</a:br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selection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51358" y="407571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glow rad="50800">
                    <a:schemeClr val="bg1"/>
                  </a:glow>
                </a:effectLst>
              </a:rPr>
              <a:t>current limit</a:t>
            </a:r>
          </a:p>
        </p:txBody>
      </p:sp>
    </p:spTree>
    <p:extLst>
      <p:ext uri="{BB962C8B-B14F-4D97-AF65-F5344CB8AC3E}">
        <p14:creationId xmlns:p14="http://schemas.microsoft.com/office/powerpoint/2010/main" val="427212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7" grpId="0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Tools – Resistors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Physical resistors come in many shapes and sizes.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6680" y="1470398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39k</a:t>
            </a:r>
            <a:r>
              <a:rPr lang="el-GR" b="1" dirty="0">
                <a:solidFill>
                  <a:srgbClr val="FF0000"/>
                </a:solidFill>
              </a:rPr>
              <a:t>Ω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1793748"/>
            <a:ext cx="3048000" cy="2133600"/>
          </a:xfrm>
          <a:prstGeom prst="rect">
            <a:avLst/>
          </a:prstGeom>
        </p:spPr>
      </p:pic>
      <p:pic>
        <p:nvPicPr>
          <p:cNvPr id="20" name="Picture 2" descr="http://www.digikey.com/%7E/media/Images/Marketing/Resources/Calculators/resistor-color-chart.jpg?la=en-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140" y="1502009"/>
            <a:ext cx="47625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73024" y="3878870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47</a:t>
            </a:r>
            <a:r>
              <a:rPr lang="el-GR" b="1" dirty="0">
                <a:solidFill>
                  <a:srgbClr val="FF0000"/>
                </a:solidFill>
              </a:rPr>
              <a:t>Ω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3000" y="3878870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1.5k</a:t>
            </a:r>
            <a:r>
              <a:rPr lang="el-GR" b="1" dirty="0">
                <a:solidFill>
                  <a:srgbClr val="FF0000"/>
                </a:solidFill>
              </a:rPr>
              <a:t>Ω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72362" y="1470398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100</a:t>
            </a:r>
            <a:r>
              <a:rPr lang="el-GR" b="1" dirty="0">
                <a:solidFill>
                  <a:srgbClr val="FF0000"/>
                </a:solidFill>
              </a:rPr>
              <a:t>Ω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90266" y="1470398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2.2k</a:t>
            </a:r>
            <a:r>
              <a:rPr lang="el-GR" b="1" dirty="0">
                <a:solidFill>
                  <a:srgbClr val="FF0000"/>
                </a:solidFill>
              </a:rPr>
              <a:t>Ω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22856" y="3878870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47k</a:t>
            </a:r>
            <a:r>
              <a:rPr lang="el-GR" b="1" dirty="0">
                <a:solidFill>
                  <a:srgbClr val="FF0000"/>
                </a:solidFill>
              </a:rPr>
              <a:t>Ω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990600" y="3505200"/>
            <a:ext cx="0" cy="4221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1447800" y="3505200"/>
            <a:ext cx="76200" cy="4221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2688616" y="3553496"/>
            <a:ext cx="38100" cy="3738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72440" y="1793748"/>
            <a:ext cx="0" cy="4221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725930" y="1793748"/>
            <a:ext cx="91440" cy="4221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261616" y="1793748"/>
            <a:ext cx="45720" cy="4221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34696" y="5597156"/>
            <a:ext cx="8742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Not all values of resistors are easy to find –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   if the application requires it, you can combine resistors to achieve the desired resistance</a:t>
            </a:r>
          </a:p>
        </p:txBody>
      </p:sp>
    </p:spTree>
    <p:extLst>
      <p:ext uri="{BB962C8B-B14F-4D97-AF65-F5344CB8AC3E}">
        <p14:creationId xmlns:p14="http://schemas.microsoft.com/office/powerpoint/2010/main" val="121156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  <p:bldP spid="25" grpId="0"/>
      <p:bldP spid="30" grpId="0"/>
      <p:bldP spid="31" grpId="0"/>
      <p:bldP spid="32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Tools – Breadboards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Breadboards allow you to physically connect parts of a circuit</a:t>
            </a:r>
            <a:br>
              <a:rPr lang="en-US" dirty="0"/>
            </a:br>
            <a:r>
              <a:rPr lang="en-US" dirty="0"/>
              <a:t>in a quick, safe, and often temporary manner.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5656" y="1846564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Individual holes can be filled with wires and part leads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3750" r="13750" b="1250"/>
          <a:stretch/>
        </p:blipFill>
        <p:spPr>
          <a:xfrm>
            <a:off x="2926056" y="1747056"/>
            <a:ext cx="3291889" cy="4632960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>
            <a:off x="4991100" y="2416696"/>
            <a:ext cx="1485901" cy="10001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633216" y="1846564"/>
            <a:ext cx="838200" cy="28703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572000" y="1846564"/>
            <a:ext cx="838200" cy="28703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1608" y="3544824"/>
            <a:ext cx="640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721608" y="3681984"/>
            <a:ext cx="640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721608" y="3810000"/>
            <a:ext cx="640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658868" y="3544824"/>
            <a:ext cx="640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658868" y="3681984"/>
            <a:ext cx="640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58868" y="3810000"/>
            <a:ext cx="640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4052316" y="2416696"/>
            <a:ext cx="2424685" cy="10225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4052316" y="2188096"/>
            <a:ext cx="2420875" cy="2129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5294352" y="2133600"/>
            <a:ext cx="1189507" cy="2674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515100" y="1846564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breadboard connects a-e of each numbered row and f-j of each numbered row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Adding wires and parts to the same row connects them.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3248406" y="2163711"/>
            <a:ext cx="41910" cy="3749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3359253" y="2163711"/>
            <a:ext cx="41910" cy="3749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667000" y="2215896"/>
            <a:ext cx="1295400" cy="6035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2667000" y="3544824"/>
            <a:ext cx="581406" cy="1714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95656" y="3538204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The columns on the left and right of the breadboard are also connected.</a:t>
            </a:r>
          </a:p>
          <a:p>
            <a:pPr algn="r"/>
            <a:endParaRPr lang="en-US" b="1" dirty="0">
              <a:solidFill>
                <a:srgbClr val="FF0000"/>
              </a:solidFill>
            </a:endParaRP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These are useful for supplying voltage to multiple parts.</a:t>
            </a:r>
          </a:p>
        </p:txBody>
      </p:sp>
    </p:spTree>
    <p:extLst>
      <p:ext uri="{BB962C8B-B14F-4D97-AF65-F5344CB8AC3E}">
        <p14:creationId xmlns:p14="http://schemas.microsoft.com/office/powerpoint/2010/main" val="335379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 animBg="1"/>
      <p:bldP spid="40" grpId="0" animBg="1"/>
      <p:bldP spid="50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738" y="1638464"/>
            <a:ext cx="2983619" cy="50956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Tools – Multimeters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Breadboard circuit performance is usually measured with a multimeter, which can measure both voltage and current.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5656" y="3505200"/>
            <a:ext cx="236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Turning the dial to this region will measure constant (DC) voltage.</a:t>
            </a:r>
          </a:p>
          <a:p>
            <a:pPr algn="r"/>
            <a:endParaRPr lang="en-US" b="1" dirty="0">
              <a:solidFill>
                <a:srgbClr val="FF0000"/>
              </a:solidFill>
            </a:endParaRP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Voltage readings are done “in parallel” and do not interrupt the circuit wiring.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682170" y="3886200"/>
            <a:ext cx="105163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029200" y="2619511"/>
            <a:ext cx="1237210" cy="8856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66410" y="1831993"/>
            <a:ext cx="2362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Turning the dial to this region will measure constant (DC) current.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Current readings are done “in series” and interrupt the circuit wiring to insert the meter between two components.</a:t>
            </a:r>
          </a:p>
        </p:txBody>
      </p:sp>
      <p:sp>
        <p:nvSpPr>
          <p:cNvPr id="34" name="Oval 33"/>
          <p:cNvSpPr/>
          <p:nvPr/>
        </p:nvSpPr>
        <p:spPr>
          <a:xfrm>
            <a:off x="4191001" y="5157216"/>
            <a:ext cx="1287993" cy="5289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>
            <a:stCxn id="36" idx="1"/>
          </p:cNvCxnSpPr>
          <p:nvPr/>
        </p:nvCxnSpPr>
        <p:spPr>
          <a:xfrm flipH="1">
            <a:off x="5562600" y="5408783"/>
            <a:ext cx="703810" cy="95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266410" y="4947118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test probes connect to the multimeter here.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682170" y="2354063"/>
            <a:ext cx="94501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glow rad="508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86512" y="1892398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0000"/>
                </a:solidFill>
              </a:rPr>
              <a:t>The measurement reading is shown here. Use the range setting for the best resolution of your measurement.</a:t>
            </a:r>
          </a:p>
        </p:txBody>
      </p:sp>
    </p:spTree>
    <p:extLst>
      <p:ext uri="{BB962C8B-B14F-4D97-AF65-F5344CB8AC3E}">
        <p14:creationId xmlns:p14="http://schemas.microsoft.com/office/powerpoint/2010/main" val="30424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34" grpId="0" animBg="1"/>
      <p:bldP spid="36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Iteration 1 – Prototyping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We’re now going to build a breadboard prototype and test it.</a:t>
            </a:r>
          </a:p>
          <a:p>
            <a:pPr marL="0" indent="0">
              <a:buNone/>
            </a:pPr>
            <a:r>
              <a:rPr lang="en-US" dirty="0"/>
              <a:t>Unfortunately, we don’t have enough equipment or space for everyone to test their own design – we’ll need to work in groups.</a:t>
            </a:r>
          </a:p>
          <a:p>
            <a:pPr marL="0" indent="0">
              <a:buNone/>
            </a:pPr>
            <a:r>
              <a:rPr lang="en-US" dirty="0"/>
              <a:t>Each team already has at their workstation:</a:t>
            </a:r>
          </a:p>
          <a:p>
            <a:r>
              <a:rPr lang="en-US" dirty="0"/>
              <a:t>A power supply with test leads</a:t>
            </a:r>
          </a:p>
          <a:p>
            <a:r>
              <a:rPr lang="en-US" dirty="0"/>
              <a:t>A digital multimeter with test leads</a:t>
            </a:r>
          </a:p>
          <a:p>
            <a:r>
              <a:rPr lang="en-US" dirty="0"/>
              <a:t>A breadboarding kit containing a breadboard and 100 </a:t>
            </a:r>
            <a:r>
              <a:rPr lang="el-GR" dirty="0"/>
              <a:t>Ω</a:t>
            </a:r>
            <a:r>
              <a:rPr lang="en-US" dirty="0"/>
              <a:t> resistor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Next, decide whose design you want to build</a:t>
            </a:r>
            <a:br>
              <a:rPr lang="en-US" dirty="0"/>
            </a:br>
            <a:r>
              <a:rPr lang="en-US" dirty="0"/>
              <a:t>from among your group members.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ENGR 128 Studio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5C277D-39D2-45DD-A769-0669177DFCCA}"/>
              </a:ext>
            </a:extLst>
          </p:cNvPr>
          <p:cNvSpPr/>
          <p:nvPr/>
        </p:nvSpPr>
        <p:spPr>
          <a:xfrm flipH="1">
            <a:off x="8001000" y="228600"/>
            <a:ext cx="914400" cy="914400"/>
          </a:xfrm>
          <a:prstGeom prst="ellipse">
            <a:avLst/>
          </a:prstGeom>
          <a:solidFill>
            <a:srgbClr val="D8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Create</a:t>
            </a:r>
          </a:p>
        </p:txBody>
      </p:sp>
    </p:spTree>
    <p:extLst>
      <p:ext uri="{BB962C8B-B14F-4D97-AF65-F5344CB8AC3E}">
        <p14:creationId xmlns:p14="http://schemas.microsoft.com/office/powerpoint/2010/main" val="1266416612"/>
      </p:ext>
    </p:extLst>
  </p:cSld>
  <p:clrMapOvr>
    <a:masterClrMapping/>
  </p:clrMapOvr>
</p:sld>
</file>

<file path=ppt/theme/theme1.xml><?xml version="1.0" encoding="utf-8"?>
<a:theme xmlns:a="http://schemas.openxmlformats.org/drawingml/2006/main" name="CESE 2017">
  <a:themeElements>
    <a:clrScheme name="IPFW SE Presentation">
      <a:dk1>
        <a:sysClr val="windowText" lastClr="000000"/>
      </a:dk1>
      <a:lt1>
        <a:sysClr val="window" lastClr="FFFFFF"/>
      </a:lt1>
      <a:dk2>
        <a:srgbClr val="004C81"/>
      </a:dk2>
      <a:lt2>
        <a:srgbClr val="EEECE1"/>
      </a:lt2>
      <a:accent1>
        <a:srgbClr val="0000CC"/>
      </a:accent1>
      <a:accent2>
        <a:srgbClr val="CC0000"/>
      </a:accent2>
      <a:accent3>
        <a:srgbClr val="00CC00"/>
      </a:accent3>
      <a:accent4>
        <a:srgbClr val="CC00CC"/>
      </a:accent4>
      <a:accent5>
        <a:srgbClr val="00CCCC"/>
      </a:accent5>
      <a:accent6>
        <a:srgbClr val="CCCC00"/>
      </a:accent6>
      <a:hlink>
        <a:srgbClr val="004C81"/>
      </a:hlink>
      <a:folHlink>
        <a:srgbClr val="004C81"/>
      </a:folHlink>
    </a:clrScheme>
    <a:fontScheme name="CESE 201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CESE 2017</Template>
  <TotalTime>17744</TotalTime>
  <Words>1229</Words>
  <Application>Microsoft Office PowerPoint</Application>
  <PresentationFormat>On-screen Show (4:3)</PresentationFormat>
  <Paragraphs>313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CESE 2017</vt:lpstr>
      <vt:lpstr>PowerPoint Presentation</vt:lpstr>
      <vt:lpstr>Design Studio – Week 2</vt:lpstr>
      <vt:lpstr>Reviewing the Engineering Design Process</vt:lpstr>
      <vt:lpstr>Iteration in the Design Process</vt:lpstr>
      <vt:lpstr>Engineering Tools – Power Supplies</vt:lpstr>
      <vt:lpstr>Engineering Tools – Resistors</vt:lpstr>
      <vt:lpstr>Engineering Tools – Breadboards</vt:lpstr>
      <vt:lpstr>Engineering Tools – Multimeters</vt:lpstr>
      <vt:lpstr>Iteration 1 – Prototyping</vt:lpstr>
      <vt:lpstr>Iteration 1 – Prototyping</vt:lpstr>
      <vt:lpstr>Iteration 1 – Prototyping</vt:lpstr>
      <vt:lpstr>Iteration 1 – Prototyping</vt:lpstr>
      <vt:lpstr>Iteration 1 – Prototyping</vt:lpstr>
      <vt:lpstr>Iteration 1 – Prototyping</vt:lpstr>
      <vt:lpstr>Iteration 1 – Testing the Prototype</vt:lpstr>
      <vt:lpstr>Iteration 1 – Testing the Prototype</vt:lpstr>
      <vt:lpstr>Iteration 1 – Testing the Prototype</vt:lpstr>
      <vt:lpstr>Iteration 1 – Testing the Prototype</vt:lpstr>
      <vt:lpstr>Iteration 1 – Test Analysis</vt:lpstr>
      <vt:lpstr>Iteration 2 – Improve</vt:lpstr>
      <vt:lpstr>Iteration 2 – New Requirements</vt:lpstr>
      <vt:lpstr>Concept Review – Diodes and LEDs</vt:lpstr>
      <vt:lpstr>Iteration 2 – Design Changes</vt:lpstr>
      <vt:lpstr>Iteration 2 – Testing the New Prototype</vt:lpstr>
      <vt:lpstr>Week 2 Assignments</vt:lpstr>
    </vt:vector>
  </TitlesOfParts>
  <Company>Indiana University-Purdue University Fort Wayne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ENGR 128 Studio Week 2</dc:title>
  <dc:creator>Jason Barnes</dc:creator>
  <cp:lastModifiedBy>Jason Barnes</cp:lastModifiedBy>
  <cp:revision>222</cp:revision>
  <dcterms:created xsi:type="dcterms:W3CDTF">2017-05-01T12:58:15Z</dcterms:created>
  <dcterms:modified xsi:type="dcterms:W3CDTF">2020-01-15T18:20:17Z</dcterms:modified>
</cp:coreProperties>
</file>