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20" r:id="rId2"/>
    <p:sldId id="305" r:id="rId3"/>
    <p:sldId id="303" r:id="rId4"/>
    <p:sldId id="285" r:id="rId5"/>
    <p:sldId id="286" r:id="rId6"/>
    <p:sldId id="280" r:id="rId7"/>
    <p:sldId id="288" r:id="rId8"/>
    <p:sldId id="322" r:id="rId9"/>
    <p:sldId id="325" r:id="rId10"/>
    <p:sldId id="331" r:id="rId11"/>
    <p:sldId id="332" r:id="rId12"/>
    <p:sldId id="326" r:id="rId13"/>
    <p:sldId id="333" r:id="rId14"/>
    <p:sldId id="327" r:id="rId15"/>
    <p:sldId id="334" r:id="rId16"/>
    <p:sldId id="291" r:id="rId17"/>
    <p:sldId id="328" r:id="rId18"/>
    <p:sldId id="335" r:id="rId19"/>
    <p:sldId id="329" r:id="rId20"/>
    <p:sldId id="330" r:id="rId21"/>
    <p:sldId id="30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98700D"/>
    <a:srgbClr val="A999FF"/>
    <a:srgbClr val="99B8FF"/>
    <a:srgbClr val="D8FF99"/>
    <a:srgbClr val="FFF799"/>
    <a:srgbClr val="FFC899"/>
    <a:srgbClr val="99FFE7"/>
    <a:srgbClr val="FF99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22" autoAdjust="0"/>
  </p:normalViewPr>
  <p:slideViewPr>
    <p:cSldViewPr>
      <p:cViewPr varScale="1">
        <p:scale>
          <a:sx n="97" d="100"/>
          <a:sy n="97" d="100"/>
        </p:scale>
        <p:origin x="20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2987A-0BEE-48B2-8082-6A6E652B8C4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29AF6-400D-4866-9DDE-E5F37745F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2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25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49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95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12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70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474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95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99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9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26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49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55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94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53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38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06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72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9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22860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98700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 anchorCtr="0"/>
          <a:lstStyle>
            <a:lvl1pPr algn="ctr"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868" y="775573"/>
            <a:ext cx="2171700" cy="10929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92202"/>
            <a:ext cx="868680" cy="43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9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age Numb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35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1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22860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98700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 anchorCtr="0"/>
          <a:lstStyle>
            <a:lvl1pPr algn="ctr"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9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9640" y="6400800"/>
            <a:ext cx="365760" cy="365760"/>
          </a:xfrm>
        </p:spPr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8686800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9640" y="6400800"/>
            <a:ext cx="365760" cy="365760"/>
          </a:xfrm>
        </p:spPr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8288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2286000"/>
            <a:ext cx="8686800" cy="4114800"/>
          </a:xfrm>
        </p:spPr>
        <p:txBody>
          <a:bodyPr anchor="ctr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4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4251960" cy="54864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63440" y="914400"/>
            <a:ext cx="4251960" cy="54864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0A1FE3-9B36-457D-8A3E-22683B6D42B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63440" y="1965960"/>
            <a:ext cx="4251960" cy="397764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1965960"/>
            <a:ext cx="4251960" cy="397764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4251960" cy="548640"/>
          </a:xfrm>
        </p:spPr>
        <p:txBody>
          <a:bodyPr anchor="b">
            <a:noAutofit/>
          </a:bodyPr>
          <a:lstStyle>
            <a:lvl1pPr marL="0" indent="0">
              <a:buNone/>
              <a:defRPr sz="2800" b="0" i="0" baseline="0">
                <a:solidFill>
                  <a:srgbClr val="98700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71600"/>
            <a:ext cx="4251960" cy="548640"/>
          </a:xfrm>
        </p:spPr>
        <p:txBody>
          <a:bodyPr anchor="b">
            <a:noAutofit/>
          </a:bodyPr>
          <a:lstStyle>
            <a:lvl1pPr marL="0" indent="0">
              <a:buNone/>
              <a:defRPr sz="2800" b="0" i="0" baseline="0">
                <a:solidFill>
                  <a:srgbClr val="98700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852E56-D238-4D09-B8B0-E58A17192C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228600"/>
            <a:ext cx="8686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3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6868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9640" y="6400800"/>
            <a:ext cx="365760" cy="36576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600" b="1" baseline="0">
                <a:solidFill>
                  <a:srgbClr val="98700D"/>
                </a:solidFill>
                <a:latin typeface="+mj-lt"/>
              </a:defRPr>
            </a:lvl1pPr>
          </a:lstStyle>
          <a:p>
            <a:fld id="{01D25330-B917-42C7-B0EA-1B0DF261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4BA0A-E873-4C3A-8257-BF01254C59BA}"/>
              </a:ext>
            </a:extLst>
          </p:cNvPr>
          <p:cNvSpPr/>
          <p:nvPr userDrawn="1"/>
        </p:nvSpPr>
        <p:spPr>
          <a:xfrm>
            <a:off x="0" y="0"/>
            <a:ext cx="9144000" cy="137160"/>
          </a:xfrm>
          <a:prstGeom prst="rect">
            <a:avLst/>
          </a:prstGeom>
          <a:solidFill>
            <a:srgbClr val="987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DEAAE6-7EEB-43E3-9931-E6DB99769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292608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lang="en-US" sz="1600" b="1" baseline="0">
                <a:solidFill>
                  <a:srgbClr val="98700D"/>
                </a:solidFill>
                <a:latin typeface="+mj-lt"/>
              </a:defRPr>
            </a:lvl1pPr>
          </a:lstStyle>
          <a:p>
            <a:r>
              <a:rPr lang="en-US"/>
              <a:t>ENGR 128 Studio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 cap="none" spc="1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15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001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287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573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3CE1F-3EE0-46C6-98FA-E08172B55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Design Studio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FC450B-9D5B-44EE-A770-1087DFAB4F1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What do we mean by design?</a:t>
            </a:r>
            <a:endParaRPr lang="en-US" dirty="0">
              <a:solidFill>
                <a:srgbClr val="98700D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 algn="ctr">
              <a:buNone/>
            </a:pPr>
            <a:r>
              <a:rPr lang="en-US" dirty="0"/>
              <a:t>Design is a set of choices that are made</a:t>
            </a:r>
            <a:br>
              <a:rPr lang="en-US" dirty="0"/>
            </a:br>
            <a:r>
              <a:rPr lang="en-US" dirty="0"/>
              <a:t>with the intention to solve a problem.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DD85D-68AE-4C24-8402-A6352F137E2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9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Design Process Phases – 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6D0FC-3B4B-4304-930F-1FA778480FD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Sometimes we have to ask a lot of questions,</a:t>
            </a:r>
          </a:p>
          <a:p>
            <a:pPr marL="0" indent="0" algn="ctr">
              <a:buNone/>
            </a:pPr>
            <a:r>
              <a:rPr lang="en-US" dirty="0"/>
              <a:t>and at other times we only need to ask a few.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Here, our customer is simply telling us exactly what she wants: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828800" indent="0">
              <a:buNone/>
            </a:pPr>
            <a:r>
              <a:rPr lang="en-US" dirty="0"/>
              <a:t>Restated, the customer has given us a </a:t>
            </a:r>
            <a:r>
              <a:rPr lang="en-US" b="1" dirty="0">
                <a:solidFill>
                  <a:srgbClr val="98700D"/>
                </a:solidFill>
              </a:rPr>
              <a:t>requirement</a:t>
            </a:r>
            <a:r>
              <a:rPr lang="en-US" dirty="0"/>
              <a:t>:</a:t>
            </a:r>
          </a:p>
          <a:p>
            <a:pPr marL="1828800" indent="0">
              <a:buNone/>
            </a:pPr>
            <a:r>
              <a:rPr lang="en-US" i="1" dirty="0"/>
              <a:t>Supply 20 mA of current into a 100 Ω resistor.</a:t>
            </a:r>
          </a:p>
          <a:p>
            <a:pPr marL="1771650" indent="0">
              <a:buNone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84E731-F0B6-432B-A80C-43B4B5801D2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Ask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D3E18E-E4B6-4536-8A7F-3CB377493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89" y="4268828"/>
            <a:ext cx="1041986" cy="1446172"/>
          </a:xfrm>
          <a:prstGeom prst="rect">
            <a:avLst/>
          </a:prstGeom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F8BEA473-3264-4AF3-ACB6-B4D8546AAF8F}"/>
              </a:ext>
            </a:extLst>
          </p:cNvPr>
          <p:cNvSpPr/>
          <p:nvPr/>
        </p:nvSpPr>
        <p:spPr>
          <a:xfrm>
            <a:off x="1295400" y="3208867"/>
            <a:ext cx="6172200" cy="831361"/>
          </a:xfrm>
          <a:prstGeom prst="wedgeRoundRectCallout">
            <a:avLst>
              <a:gd name="adj1" fmla="val -48322"/>
              <a:gd name="adj2" fmla="val 142468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I have a 100 </a:t>
            </a:r>
            <a:r>
              <a:rPr lang="el-GR" sz="2000" dirty="0">
                <a:solidFill>
                  <a:schemeClr val="tx1"/>
                </a:solidFill>
              </a:rPr>
              <a:t>Ω</a:t>
            </a:r>
            <a:r>
              <a:rPr lang="en-US" sz="2000" dirty="0">
                <a:solidFill>
                  <a:schemeClr val="tx1"/>
                </a:solidFill>
              </a:rPr>
              <a:t> resistor here. I need a circuit that provides 20 mA of current to that resistor. </a:t>
            </a:r>
          </a:p>
        </p:txBody>
      </p:sp>
    </p:spTree>
    <p:extLst>
      <p:ext uri="{BB962C8B-B14F-4D97-AF65-F5344CB8AC3E}">
        <p14:creationId xmlns:p14="http://schemas.microsoft.com/office/powerpoint/2010/main" val="228856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Design Process Phases – 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6D0FC-3B4B-4304-930F-1FA778480FD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Requirements are important (but not necessarily easy)!</a:t>
            </a:r>
          </a:p>
          <a:p>
            <a:pPr marL="0" indent="0" algn="ctr">
              <a:buNone/>
            </a:pPr>
            <a:r>
              <a:rPr lang="en-US" dirty="0"/>
              <a:t>They tell design engineers how the design is supposed to work.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Requirements provide direction for the rest of the design process!</a:t>
            </a:r>
          </a:p>
          <a:p>
            <a:pPr marL="0" indent="0" algn="ctr">
              <a:buNone/>
            </a:pPr>
            <a:endParaRPr lang="en-US" dirty="0">
              <a:solidFill>
                <a:srgbClr val="98700D"/>
              </a:solidFill>
            </a:endParaRPr>
          </a:p>
          <a:p>
            <a:pPr marL="0" indent="0">
              <a:buNone/>
            </a:pPr>
            <a:r>
              <a:rPr lang="en-US" dirty="0"/>
              <a:t>Good requirements should not:</a:t>
            </a:r>
          </a:p>
          <a:p>
            <a:r>
              <a:rPr lang="en-US" dirty="0"/>
              <a:t>Explain the problem from the customer’s point of view</a:t>
            </a:r>
          </a:p>
          <a:p>
            <a:r>
              <a:rPr lang="en-US" dirty="0"/>
              <a:t>Completely define the solution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Requirements are the most common </a:t>
            </a:r>
            <a:r>
              <a:rPr lang="en-US" b="1" dirty="0">
                <a:solidFill>
                  <a:srgbClr val="98700D"/>
                </a:solidFill>
              </a:rPr>
              <a:t>deliverable</a:t>
            </a:r>
            <a:r>
              <a:rPr lang="en-US" dirty="0"/>
              <a:t> in the </a:t>
            </a:r>
            <a:r>
              <a:rPr lang="en-US" i="1" dirty="0"/>
              <a:t>Ask</a:t>
            </a:r>
            <a:r>
              <a:rPr lang="en-US" dirty="0"/>
              <a:t> phase.</a:t>
            </a:r>
          </a:p>
          <a:p>
            <a:pPr marL="0" indent="0">
              <a:buNone/>
            </a:pPr>
            <a:r>
              <a:rPr lang="en-US" dirty="0"/>
              <a:t>We’ll encounter lots of ways to express requirements in Studio.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84E731-F0B6-432B-A80C-43B4B5801D2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Ask</a:t>
            </a:r>
          </a:p>
        </p:txBody>
      </p:sp>
    </p:spTree>
    <p:extLst>
      <p:ext uri="{BB962C8B-B14F-4D97-AF65-F5344CB8AC3E}">
        <p14:creationId xmlns:p14="http://schemas.microsoft.com/office/powerpoint/2010/main" val="29652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Design Process – Imagining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1BFB24-95F0-4929-BFBC-D7A1906F7D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Remember our example requirement?</a:t>
            </a:r>
          </a:p>
          <a:p>
            <a:pPr marL="0" indent="0">
              <a:buNone/>
            </a:pPr>
            <a:r>
              <a:rPr lang="en-US" i="1" dirty="0"/>
              <a:t>Supply 20 mA of current into a 100 Ω resistor.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might we go about meeting that requirement?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you probably started doing already,</a:t>
            </a:r>
          </a:p>
          <a:p>
            <a:pPr marL="0" indent="0" algn="ctr">
              <a:buNone/>
            </a:pPr>
            <a:r>
              <a:rPr lang="en-US" dirty="0"/>
              <a:t>the </a:t>
            </a:r>
            <a:r>
              <a:rPr lang="en-US" i="1" dirty="0"/>
              <a:t>Imagine</a:t>
            </a:r>
            <a:r>
              <a:rPr lang="en-US" dirty="0"/>
              <a:t> phase requires </a:t>
            </a:r>
            <a:r>
              <a:rPr lang="en-US" b="1" dirty="0">
                <a:solidFill>
                  <a:srgbClr val="98700D"/>
                </a:solidFill>
              </a:rPr>
              <a:t>brainstorming</a:t>
            </a:r>
            <a:r>
              <a:rPr lang="en-US" dirty="0"/>
              <a:t> to come up with ideas.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dirty="0"/>
              <a:t>While imagining, also remember this important guideline: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There are no bad ideas!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84E731-F0B6-432B-A80C-43B4B5801D2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C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Imagine</a:t>
            </a:r>
          </a:p>
        </p:txBody>
      </p:sp>
    </p:spTree>
    <p:extLst>
      <p:ext uri="{BB962C8B-B14F-4D97-AF65-F5344CB8AC3E}">
        <p14:creationId xmlns:p14="http://schemas.microsoft.com/office/powerpoint/2010/main" val="8346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Design Process – Imagining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84E731-F0B6-432B-A80C-43B4B5801D2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C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Imagine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5A677F79-D5B8-46ED-A582-0049F36B985A}"/>
              </a:ext>
            </a:extLst>
          </p:cNvPr>
          <p:cNvSpPr/>
          <p:nvPr/>
        </p:nvSpPr>
        <p:spPr>
          <a:xfrm>
            <a:off x="685800" y="990600"/>
            <a:ext cx="2971800" cy="1524000"/>
          </a:xfrm>
          <a:prstGeom prst="cloudCallout">
            <a:avLst>
              <a:gd name="adj1" fmla="val -54189"/>
              <a:gd name="adj2" fmla="val 77861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We could hook a battery directly to the resistor!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25240" y="1281112"/>
            <a:ext cx="2575560" cy="928688"/>
            <a:chOff x="3825240" y="1281112"/>
            <a:chExt cx="2575560" cy="92868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86287" y="1281112"/>
              <a:ext cx="1814513" cy="928688"/>
            </a:xfrm>
            <a:prstGeom prst="rect">
              <a:avLst/>
            </a:prstGeom>
          </p:spPr>
        </p:pic>
        <p:sp>
          <p:nvSpPr>
            <p:cNvPr id="9" name="Right Arrow 8"/>
            <p:cNvSpPr/>
            <p:nvPr/>
          </p:nvSpPr>
          <p:spPr>
            <a:xfrm>
              <a:off x="3825240" y="1485424"/>
              <a:ext cx="731520" cy="548640"/>
            </a:xfrm>
            <a:prstGeom prst="rightArrow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hought Bubble: Cloud 6">
            <a:extLst>
              <a:ext uri="{FF2B5EF4-FFF2-40B4-BE49-F238E27FC236}">
                <a16:creationId xmlns:a16="http://schemas.microsoft.com/office/drawing/2014/main" id="{5A677F79-D5B8-46ED-A582-0049F36B985A}"/>
              </a:ext>
            </a:extLst>
          </p:cNvPr>
          <p:cNvSpPr/>
          <p:nvPr/>
        </p:nvSpPr>
        <p:spPr>
          <a:xfrm>
            <a:off x="5843587" y="2133600"/>
            <a:ext cx="2971800" cy="1524000"/>
          </a:xfrm>
          <a:prstGeom prst="cloudCallout">
            <a:avLst>
              <a:gd name="adj1" fmla="val 42711"/>
              <a:gd name="adj2" fmla="val 78756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Let’s use a power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supply and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another resistor!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971800" y="2362200"/>
            <a:ext cx="2647950" cy="1185863"/>
            <a:chOff x="2971800" y="2362200"/>
            <a:chExt cx="2647950" cy="118586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71800" y="2362200"/>
              <a:ext cx="1814513" cy="1185863"/>
            </a:xfrm>
            <a:prstGeom prst="rect">
              <a:avLst/>
            </a:prstGeom>
          </p:spPr>
        </p:pic>
        <p:sp>
          <p:nvSpPr>
            <p:cNvPr id="14" name="Right Arrow 13"/>
            <p:cNvSpPr/>
            <p:nvPr/>
          </p:nvSpPr>
          <p:spPr>
            <a:xfrm flipH="1">
              <a:off x="4888230" y="2644688"/>
              <a:ext cx="731520" cy="548640"/>
            </a:xfrm>
            <a:prstGeom prst="rightArrow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hought Bubble: Cloud 6">
            <a:extLst>
              <a:ext uri="{FF2B5EF4-FFF2-40B4-BE49-F238E27FC236}">
                <a16:creationId xmlns:a16="http://schemas.microsoft.com/office/drawing/2014/main" id="{5A677F79-D5B8-46ED-A582-0049F36B985A}"/>
              </a:ext>
            </a:extLst>
          </p:cNvPr>
          <p:cNvSpPr/>
          <p:nvPr/>
        </p:nvSpPr>
        <p:spPr>
          <a:xfrm>
            <a:off x="685800" y="3657600"/>
            <a:ext cx="2971800" cy="1524000"/>
          </a:xfrm>
          <a:prstGeom prst="cloudCallout">
            <a:avLst>
              <a:gd name="adj1" fmla="val -40871"/>
              <a:gd name="adj2" fmla="val 9398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How about lots of resistors?!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825240" y="3791029"/>
            <a:ext cx="4128135" cy="1314450"/>
            <a:chOff x="3825240" y="3791029"/>
            <a:chExt cx="4128135" cy="1314450"/>
          </a:xfrm>
        </p:grpSpPr>
        <p:sp>
          <p:nvSpPr>
            <p:cNvPr id="17" name="Right Arrow 16"/>
            <p:cNvSpPr/>
            <p:nvPr/>
          </p:nvSpPr>
          <p:spPr>
            <a:xfrm>
              <a:off x="3825240" y="4152424"/>
              <a:ext cx="731520" cy="548640"/>
            </a:xfrm>
            <a:prstGeom prst="rightArrow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24400" y="3791029"/>
              <a:ext cx="3228975" cy="1314450"/>
            </a:xfrm>
            <a:prstGeom prst="rect">
              <a:avLst/>
            </a:prstGeom>
          </p:spPr>
        </p:pic>
      </p:grpSp>
      <p:sp>
        <p:nvSpPr>
          <p:cNvPr id="18" name="Thought Bubble: Cloud 6">
            <a:extLst>
              <a:ext uri="{FF2B5EF4-FFF2-40B4-BE49-F238E27FC236}">
                <a16:creationId xmlns:a16="http://schemas.microsoft.com/office/drawing/2014/main" id="{5A677F79-D5B8-46ED-A582-0049F36B985A}"/>
              </a:ext>
            </a:extLst>
          </p:cNvPr>
          <p:cNvSpPr/>
          <p:nvPr/>
        </p:nvSpPr>
        <p:spPr>
          <a:xfrm>
            <a:off x="4419600" y="5181679"/>
            <a:ext cx="4395787" cy="1524000"/>
          </a:xfrm>
          <a:prstGeom prst="cloudCallout">
            <a:avLst>
              <a:gd name="adj1" fmla="val 54166"/>
              <a:gd name="adj2" fmla="val 5099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We should totally rub a balloon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on our hair to generate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static electricity!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055495" y="5338983"/>
            <a:ext cx="2135505" cy="1220915"/>
            <a:chOff x="2055495" y="5338983"/>
            <a:chExt cx="2135505" cy="1220915"/>
          </a:xfrm>
        </p:grpSpPr>
        <p:sp>
          <p:nvSpPr>
            <p:cNvPr id="19" name="Right Arrow 18"/>
            <p:cNvSpPr/>
            <p:nvPr/>
          </p:nvSpPr>
          <p:spPr>
            <a:xfrm flipH="1">
              <a:off x="3459480" y="5673908"/>
              <a:ext cx="731520" cy="548640"/>
            </a:xfrm>
            <a:prstGeom prst="rightArrow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55495" y="5338983"/>
              <a:ext cx="1327785" cy="1220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029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Design Process – Planning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 that we have a set of design ideas,</a:t>
            </a:r>
          </a:p>
          <a:p>
            <a:pPr marL="0" indent="0" algn="ctr">
              <a:buNone/>
            </a:pPr>
            <a:r>
              <a:rPr lang="en-US" dirty="0"/>
              <a:t>we need to decide on one to try.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We’ll learn ways throughout the semester to choose a design idea.</a:t>
            </a:r>
          </a:p>
          <a:p>
            <a:pPr marL="0" indent="0">
              <a:buNone/>
            </a:pPr>
            <a:r>
              <a:rPr lang="en-US" dirty="0"/>
              <a:t>The decision doesn’t even have to occur in one step: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84E731-F0B6-432B-A80C-43B4B5801D2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593970" y="4531625"/>
            <a:ext cx="228600" cy="228600"/>
          </a:xfrm>
          <a:prstGeom prst="ellipse">
            <a:avLst/>
          </a:prstGeom>
          <a:solidFill>
            <a:srgbClr val="98700D"/>
          </a:solidFill>
          <a:ln w="28575">
            <a:solidFill>
              <a:srgbClr val="9870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14400" y="3576281"/>
            <a:ext cx="2286000" cy="2286000"/>
            <a:chOff x="721230" y="3576281"/>
            <a:chExt cx="2286000" cy="2286000"/>
          </a:xfrm>
        </p:grpSpPr>
        <p:sp>
          <p:nvSpPr>
            <p:cNvPr id="3" name="Oval 2"/>
            <p:cNvSpPr/>
            <p:nvPr/>
          </p:nvSpPr>
          <p:spPr>
            <a:xfrm>
              <a:off x="1484535" y="4419600"/>
              <a:ext cx="228600" cy="228600"/>
            </a:xfrm>
            <a:prstGeom prst="ellipse">
              <a:avLst/>
            </a:prstGeom>
            <a:solidFill>
              <a:srgbClr val="98700D"/>
            </a:solidFill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143000" y="4191000"/>
              <a:ext cx="228600" cy="228600"/>
            </a:xfrm>
            <a:prstGeom prst="ellipse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282093" y="4874525"/>
              <a:ext cx="228600" cy="228600"/>
            </a:xfrm>
            <a:prstGeom prst="ellipse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691640" y="4760225"/>
              <a:ext cx="228600" cy="228600"/>
            </a:xfrm>
            <a:prstGeom prst="ellipse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26070" y="4076700"/>
              <a:ext cx="228600" cy="228600"/>
            </a:xfrm>
            <a:prstGeom prst="ellipse">
              <a:avLst/>
            </a:prstGeom>
            <a:solidFill>
              <a:srgbClr val="98700D"/>
            </a:solidFill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033175" y="4417325"/>
              <a:ext cx="228600" cy="228600"/>
            </a:xfrm>
            <a:prstGeom prst="ellipse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691640" y="5181600"/>
              <a:ext cx="228600" cy="228600"/>
            </a:xfrm>
            <a:prstGeom prst="ellipse">
              <a:avLst/>
            </a:prstGeom>
            <a:solidFill>
              <a:srgbClr val="98700D"/>
            </a:solidFill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098457" y="4890447"/>
              <a:ext cx="228600" cy="228600"/>
            </a:xfrm>
            <a:prstGeom prst="ellipse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017953" y="4531625"/>
              <a:ext cx="228600" cy="228600"/>
            </a:xfrm>
            <a:prstGeom prst="ellipse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434891" y="3939938"/>
              <a:ext cx="228600" cy="228600"/>
            </a:xfrm>
            <a:prstGeom prst="ellipse">
              <a:avLst/>
            </a:prstGeom>
            <a:solidFill>
              <a:srgbClr val="98700D"/>
            </a:solidFill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261775" y="4049303"/>
              <a:ext cx="228600" cy="228600"/>
            </a:xfrm>
            <a:prstGeom prst="ellipse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432456" y="4676063"/>
              <a:ext cx="228600" cy="228600"/>
            </a:xfrm>
            <a:prstGeom prst="ellipse">
              <a:avLst/>
            </a:prstGeom>
            <a:solidFill>
              <a:srgbClr val="98700D"/>
            </a:solidFill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332484" y="5188523"/>
              <a:ext cx="228600" cy="228600"/>
            </a:xfrm>
            <a:prstGeom prst="ellipse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21230" y="3576281"/>
              <a:ext cx="2286000" cy="228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213827" y="3968654"/>
            <a:ext cx="1371600" cy="1371600"/>
            <a:chOff x="3792907" y="3968654"/>
            <a:chExt cx="1371600" cy="1371600"/>
          </a:xfrm>
        </p:grpSpPr>
        <p:sp>
          <p:nvSpPr>
            <p:cNvPr id="20" name="Oval 19"/>
            <p:cNvSpPr/>
            <p:nvPr/>
          </p:nvSpPr>
          <p:spPr>
            <a:xfrm>
              <a:off x="4141526" y="4390314"/>
              <a:ext cx="228600" cy="228600"/>
            </a:xfrm>
            <a:prstGeom prst="ellipse">
              <a:avLst/>
            </a:prstGeom>
            <a:solidFill>
              <a:srgbClr val="98700D"/>
            </a:solidFill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141526" y="4911511"/>
              <a:ext cx="228600" cy="228600"/>
            </a:xfrm>
            <a:prstGeom prst="ellipse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607710" y="4953000"/>
              <a:ext cx="228600" cy="228600"/>
            </a:xfrm>
            <a:prstGeom prst="ellipse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370126" y="4128732"/>
              <a:ext cx="228600" cy="228600"/>
            </a:xfrm>
            <a:prstGeom prst="ellipse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690166" y="4423213"/>
              <a:ext cx="228600" cy="228600"/>
            </a:xfrm>
            <a:prstGeom prst="ellipse">
              <a:avLst/>
            </a:prstGeom>
            <a:noFill/>
            <a:ln w="28575">
              <a:solidFill>
                <a:srgbClr val="9870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792907" y="3968654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ight Arrow 34"/>
          <p:cNvSpPr/>
          <p:nvPr/>
        </p:nvSpPr>
        <p:spPr>
          <a:xfrm>
            <a:off x="3373030" y="4392589"/>
            <a:ext cx="731520" cy="548640"/>
          </a:xfrm>
          <a:prstGeom prst="rightArrow">
            <a:avLst/>
          </a:prstGeom>
          <a:noFill/>
          <a:ln w="28575">
            <a:solidFill>
              <a:srgbClr val="9870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5723938" y="4392589"/>
            <a:ext cx="731520" cy="548640"/>
          </a:xfrm>
          <a:prstGeom prst="rightArrow">
            <a:avLst/>
          </a:prstGeom>
          <a:noFill/>
          <a:ln w="28575">
            <a:solidFill>
              <a:srgbClr val="9870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2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Design Process – Planning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choose the following design: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 that we still have to choose values of the supply voltage (Vs) and series resistor (</a:t>
            </a:r>
            <a:r>
              <a:rPr lang="en-US" dirty="0" err="1"/>
              <a:t>Rs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Our </a:t>
            </a:r>
            <a:r>
              <a:rPr lang="en-US" i="1" dirty="0"/>
              <a:t>Plan</a:t>
            </a:r>
            <a:r>
              <a:rPr lang="en-US" dirty="0"/>
              <a:t> phase is only complete when we know what to make.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What values do you want to use for this design?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84E731-F0B6-432B-A80C-43B4B5801D2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256123" y="1336200"/>
            <a:ext cx="4631754" cy="2397600"/>
            <a:chOff x="3674046" y="2458800"/>
            <a:chExt cx="4631754" cy="2397600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4046" y="2458800"/>
              <a:ext cx="4631754" cy="2397600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4373880" y="3701796"/>
              <a:ext cx="27432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06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Review – Simple Circuits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16763" y="990600"/>
            <a:ext cx="4155237" cy="2131200"/>
            <a:chOff x="1371600" y="2133600"/>
            <a:chExt cx="4155237" cy="21312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1600" y="2133600"/>
              <a:ext cx="4155237" cy="21312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941576" y="3097092"/>
              <a:ext cx="274320" cy="228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89430" y="3312467"/>
            <a:ext cx="2609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Ohm’s Law: V = IR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9800" y="5029200"/>
            <a:ext cx="5709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Kirchhoff’s Voltage Law: V – V1 – V2 = 0</a:t>
            </a:r>
          </a:p>
          <a:p>
            <a:pPr algn="r"/>
            <a:r>
              <a:rPr lang="en-US" sz="2400" i="1" dirty="0"/>
              <a:t>or</a:t>
            </a:r>
            <a:r>
              <a:rPr lang="en-US" sz="2400" dirty="0"/>
              <a:t>:        V = V1 + V2</a:t>
            </a:r>
            <a:endParaRPr lang="en-US" sz="24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535424" y="2133600"/>
            <a:ext cx="3945569" cy="2759144"/>
            <a:chOff x="4535424" y="2133600"/>
            <a:chExt cx="3945569" cy="275914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35424" y="2133600"/>
              <a:ext cx="3945569" cy="2759144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5117592" y="3672024"/>
              <a:ext cx="274320" cy="228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476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Design Process – Creating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014460-C93B-48E0-9239-1106139B9B0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86868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Now that we have a design, we are ready to build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our customer wants 1,000 units, should we build them all now?</a:t>
            </a:r>
          </a:p>
          <a:p>
            <a:pPr marL="0" indent="0">
              <a:buNone/>
            </a:pPr>
            <a:r>
              <a:rPr lang="en-US" dirty="0"/>
              <a:t>Of course not – we want to see our design work in reality first.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We will mainly focus on two ways of building a design to be tested:</a:t>
            </a:r>
            <a:br>
              <a:rPr lang="en-US" dirty="0"/>
            </a:br>
            <a:r>
              <a:rPr lang="en-US" b="1" dirty="0">
                <a:solidFill>
                  <a:srgbClr val="98700D"/>
                </a:solidFill>
              </a:rPr>
              <a:t>modeling</a:t>
            </a:r>
            <a:r>
              <a:rPr lang="en-US" dirty="0">
                <a:solidFill>
                  <a:srgbClr val="98700D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98700D"/>
                </a:solidFill>
              </a:rPr>
              <a:t>prototyping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84E731-F0B6-432B-A80C-43B4B5801D2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D8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19921A-EB00-4EB5-B476-4289B335E6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0" b="11240"/>
          <a:stretch/>
        </p:blipFill>
        <p:spPr>
          <a:xfrm>
            <a:off x="5031278" y="4456732"/>
            <a:ext cx="3426922" cy="19380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4407D7-9613-41B2-8DCF-965A1B90B444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 b="21792"/>
          <a:stretch/>
        </p:blipFill>
        <p:spPr bwMode="auto">
          <a:xfrm>
            <a:off x="457200" y="4456732"/>
            <a:ext cx="3874135" cy="19380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642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Design Process – Creating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014460-C93B-48E0-9239-1106139B9B0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86868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So… what’s the difference between a model and a prototype?</a:t>
            </a:r>
          </a:p>
          <a:p>
            <a:r>
              <a:rPr lang="en-US" dirty="0"/>
              <a:t>Both imitate the performance and/or function of the design.</a:t>
            </a:r>
          </a:p>
          <a:p>
            <a:r>
              <a:rPr lang="en-US" dirty="0"/>
              <a:t>Both can be used to create and test the whole design…</a:t>
            </a:r>
          </a:p>
          <a:p>
            <a:r>
              <a:rPr lang="en-US" dirty="0"/>
              <a:t>…or create and test a small portion.</a:t>
            </a:r>
          </a:p>
          <a:p>
            <a:r>
              <a:rPr lang="en-US" dirty="0"/>
              <a:t>The only difference is that prototypes are physically capable of being used as the end product.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circuit designs, we will model</a:t>
            </a:r>
            <a:r>
              <a:rPr lang="en-US" dirty="0">
                <a:solidFill>
                  <a:srgbClr val="98700D"/>
                </a:solidFill>
              </a:rPr>
              <a:t> </a:t>
            </a:r>
            <a:r>
              <a:rPr lang="en-US" dirty="0"/>
              <a:t>using simulation software packages such as Multisim, </a:t>
            </a:r>
            <a:r>
              <a:rPr lang="en-US" dirty="0" err="1"/>
              <a:t>Logicly</a:t>
            </a:r>
            <a:r>
              <a:rPr lang="en-US" dirty="0"/>
              <a:t>, and </a:t>
            </a:r>
            <a:r>
              <a:rPr lang="en-US" dirty="0" err="1"/>
              <a:t>Matlab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We will prototype by building circuits on breadboards.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84E731-F0B6-432B-A80C-43B4B5801D2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D8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Create</a:t>
            </a:r>
          </a:p>
        </p:txBody>
      </p:sp>
    </p:spTree>
    <p:extLst>
      <p:ext uri="{BB962C8B-B14F-4D97-AF65-F5344CB8AC3E}">
        <p14:creationId xmlns:p14="http://schemas.microsoft.com/office/powerpoint/2010/main" val="378830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Design Process – Testing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34AE7C-815D-4A3A-86DD-108765DAA8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Once we have something built, we need to know if it works.</a:t>
            </a:r>
          </a:p>
          <a:p>
            <a:pPr marL="0" indent="0">
              <a:buNone/>
            </a:pPr>
            <a:r>
              <a:rPr lang="en-US" dirty="0"/>
              <a:t>So how is the design supposed to work?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We have to check the requirements!</a:t>
            </a:r>
          </a:p>
          <a:p>
            <a:pPr marL="0" indent="0">
              <a:buNone/>
            </a:pPr>
            <a:endParaRPr lang="en-US" dirty="0">
              <a:solidFill>
                <a:srgbClr val="98700D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Requirement:</a:t>
            </a:r>
          </a:p>
          <a:p>
            <a:pPr marL="0" indent="0">
              <a:buNone/>
            </a:pPr>
            <a:r>
              <a:rPr lang="en-US" i="1" dirty="0"/>
              <a:t>Supply 20 mA of current into a 100 Ω resistor.</a:t>
            </a:r>
            <a:endParaRPr lang="en-US" dirty="0">
              <a:solidFill>
                <a:srgbClr val="98700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84E731-F0B6-432B-A80C-43B4B5801D2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99B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Test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C12E75-D9BF-4052-A5AB-E43B83473E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275" y="4065764"/>
            <a:ext cx="550545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ENGR 128 Design Studio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What skills do you think employers look for most</a:t>
            </a:r>
            <a:br>
              <a:rPr lang="en-US" b="1" dirty="0">
                <a:solidFill>
                  <a:srgbClr val="98700D"/>
                </a:solidFill>
              </a:rPr>
            </a:br>
            <a:r>
              <a:rPr lang="en-US" b="1" dirty="0">
                <a:solidFill>
                  <a:srgbClr val="98700D"/>
                </a:solidFill>
              </a:rPr>
              <a:t>when hiring an engineering student?</a:t>
            </a:r>
          </a:p>
          <a:p>
            <a:pPr marL="0" indent="0" algn="ctr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Lecture and Lab will help you understand engineering tools</a:t>
            </a:r>
            <a:br>
              <a:rPr lang="en-US" b="1" dirty="0">
                <a:solidFill>
                  <a:srgbClr val="98700D"/>
                </a:solidFill>
              </a:rPr>
            </a:br>
            <a:r>
              <a:rPr lang="en-US" b="1" dirty="0">
                <a:solidFill>
                  <a:srgbClr val="98700D"/>
                </a:solidFill>
              </a:rPr>
              <a:t>Studio is designed to strengthen these three engineering skills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988" y="3701086"/>
            <a:ext cx="1041986" cy="14461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6780" y="3675715"/>
            <a:ext cx="1092814" cy="14715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7583" y="3713772"/>
            <a:ext cx="1041986" cy="1433486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998220" y="2133600"/>
            <a:ext cx="2194560" cy="1371600"/>
          </a:xfrm>
          <a:prstGeom prst="wedgeEllipseCallout">
            <a:avLst>
              <a:gd name="adj1" fmla="val 31945"/>
              <a:gd name="adj2" fmla="val 5983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Problem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solving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5951220" y="2133600"/>
            <a:ext cx="2194560" cy="1371600"/>
          </a:xfrm>
          <a:prstGeom prst="wedgeEllipseCallout">
            <a:avLst>
              <a:gd name="adj1" fmla="val -29018"/>
              <a:gd name="adj2" fmla="val 5983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Teamwork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3474720" y="2133600"/>
            <a:ext cx="2194560" cy="1371600"/>
          </a:xfrm>
          <a:prstGeom prst="wedgeEllipseCallout">
            <a:avLst>
              <a:gd name="adj1" fmla="val 1093"/>
              <a:gd name="adj2" fmla="val 6072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245765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Design Process – Improving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7DB23B-FC4B-4136-ADAD-D76DF9D390E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Did it work?</a:t>
            </a:r>
          </a:p>
          <a:p>
            <a:pPr marL="0" indent="0">
              <a:buNone/>
            </a:pPr>
            <a:r>
              <a:rPr lang="en-US" dirty="0"/>
              <a:t>In most design projects, the answer is “not exactly” the first time.</a:t>
            </a:r>
          </a:p>
          <a:p>
            <a:r>
              <a:rPr lang="en-US" dirty="0"/>
              <a:t>Perhaps not all of the requirements were met.</a:t>
            </a:r>
          </a:p>
          <a:p>
            <a:r>
              <a:rPr lang="en-US" dirty="0"/>
              <a:t>Or maybe you only built a small part of the design.</a:t>
            </a:r>
          </a:p>
          <a:p>
            <a:r>
              <a:rPr lang="en-US" dirty="0"/>
              <a:t>Or maybe something totally unexpected happened.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>
              <a:solidFill>
                <a:srgbClr val="98700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84E731-F0B6-432B-A80C-43B4B5801D2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A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Improve</a:t>
            </a:r>
          </a:p>
        </p:txBody>
      </p:sp>
      <p:sp>
        <p:nvSpPr>
          <p:cNvPr id="4" name="Ribbon: Tilted Up 3">
            <a:extLst>
              <a:ext uri="{FF2B5EF4-FFF2-40B4-BE49-F238E27FC236}">
                <a16:creationId xmlns:a16="http://schemas.microsoft.com/office/drawing/2014/main" id="{3D3503CB-E716-4009-9DD4-D3B154109106}"/>
              </a:ext>
            </a:extLst>
          </p:cNvPr>
          <p:cNvSpPr/>
          <p:nvPr/>
        </p:nvSpPr>
        <p:spPr>
          <a:xfrm>
            <a:off x="571500" y="3962400"/>
            <a:ext cx="8001000" cy="1828800"/>
          </a:xfrm>
          <a:prstGeom prst="ribbon2">
            <a:avLst>
              <a:gd name="adj1" fmla="val 23685"/>
              <a:gd name="adj2" fmla="val 72630"/>
            </a:avLst>
          </a:prstGeom>
          <a:solidFill>
            <a:schemeClr val="bg2"/>
          </a:solidFill>
          <a:ln w="28575">
            <a:solidFill>
              <a:srgbClr val="9870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98700D"/>
                </a:solidFill>
              </a:rPr>
              <a:t>The most important part of the</a:t>
            </a:r>
            <a:br>
              <a:rPr lang="en-US" sz="2400" b="1" dirty="0">
                <a:solidFill>
                  <a:srgbClr val="98700D"/>
                </a:solidFill>
              </a:rPr>
            </a:br>
            <a:r>
              <a:rPr lang="en-US" sz="2400" b="1" dirty="0">
                <a:solidFill>
                  <a:srgbClr val="98700D"/>
                </a:solidFill>
              </a:rPr>
              <a:t>design process is learning as you go,</a:t>
            </a:r>
            <a:br>
              <a:rPr lang="en-US" sz="2400" b="1" dirty="0">
                <a:solidFill>
                  <a:srgbClr val="98700D"/>
                </a:solidFill>
              </a:rPr>
            </a:br>
            <a:r>
              <a:rPr lang="en-US" sz="2400" b="1" dirty="0">
                <a:solidFill>
                  <a:srgbClr val="98700D"/>
                </a:solidFill>
              </a:rPr>
              <a:t>not jumping to a perfect solution.</a:t>
            </a:r>
          </a:p>
        </p:txBody>
      </p:sp>
    </p:spTree>
    <p:extLst>
      <p:ext uri="{BB962C8B-B14F-4D97-AF65-F5344CB8AC3E}">
        <p14:creationId xmlns:p14="http://schemas.microsoft.com/office/powerpoint/2010/main" val="370635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Assignments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after Studio? Email your instructor or go to office hours.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914400"/>
            <a:ext cx="8686800" cy="4572000"/>
          </a:xfrm>
          <a:prstGeom prst="rect">
            <a:avLst/>
          </a:prstGeom>
          <a:solidFill>
            <a:srgbClr val="98700D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lIns="182880" tIns="91440" rIns="182880" bIns="91440" rtlCol="0">
            <a:noAutofit/>
          </a:bodyPr>
          <a:lstStyle/>
          <a:p>
            <a:r>
              <a:rPr lang="en-US" sz="2400" b="1" u="sng" dirty="0"/>
              <a:t>Exercise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Complete the Week 1 worksheet handed out earlier.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/>
              <a:t>Follow the directions to build and test your own design.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/>
              <a:t>Submit the completed worksheet </a:t>
            </a:r>
            <a:r>
              <a:rPr lang="en-US" sz="2400" b="1" dirty="0"/>
              <a:t>at the start of the next Studio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</a:pPr>
            <a:endParaRPr lang="en-US" sz="1200" dirty="0"/>
          </a:p>
          <a:p>
            <a:pPr>
              <a:spcBef>
                <a:spcPts val="600"/>
              </a:spcBef>
            </a:pPr>
            <a:r>
              <a:rPr lang="en-US" sz="2400" b="1" u="sng" dirty="0"/>
              <a:t>Team Formation Survey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Complete the survey being handed out now.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b="1" dirty="0"/>
              <a:t>The survey is not graded, but fill it out as accurately as you can</a:t>
            </a:r>
            <a:br>
              <a:rPr lang="en-US" sz="2400" b="1" dirty="0"/>
            </a:br>
            <a:r>
              <a:rPr lang="en-US" sz="2400" dirty="0"/>
              <a:t>– the results will help with forming project teams.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/>
              <a:t>Submit the completed survey </a:t>
            </a:r>
            <a:r>
              <a:rPr lang="en-US" sz="2400" b="1" dirty="0"/>
              <a:t>at the start of the next Studio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53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– Week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Today you will:</a:t>
            </a:r>
          </a:p>
          <a:p>
            <a:r>
              <a:rPr lang="en-US" dirty="0"/>
              <a:t>Discuss the approach and expectations of the ENGR 128 Studio</a:t>
            </a:r>
          </a:p>
          <a:p>
            <a:r>
              <a:rPr lang="en-US" dirty="0"/>
              <a:t>Learn the basic stages of an engineering design process</a:t>
            </a:r>
          </a:p>
          <a:p>
            <a:r>
              <a:rPr lang="en-US" dirty="0"/>
              <a:t>Observe the process for a simple circuit design</a:t>
            </a:r>
          </a:p>
          <a:p>
            <a:r>
              <a:rPr lang="en-US" dirty="0"/>
              <a:t>Design your own simple circuit</a:t>
            </a:r>
          </a:p>
          <a:p>
            <a:r>
              <a:rPr lang="en-US" dirty="0"/>
              <a:t>Model your circuit in the Multisim simulation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Assignments:</a:t>
            </a:r>
          </a:p>
          <a:p>
            <a:r>
              <a:rPr lang="en-US" dirty="0"/>
              <a:t>Exercise worksheet for simple circuit design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1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BEE79A-86E6-4284-9B7E-2DCA763D1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of ENGR 128 Project Studio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96AA9B-9904-4F76-B1C5-E48B15D890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At the end of the semester, students enrolled in the studio can: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plan and carry out a disciplined design project following a systematic design process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utilize appropriate analytical and computer tools in project work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write a precise and effective Technical Report Memo, including clear Abstract, Methodology, Recommendations, and Conclusions sections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prepare and deliver an effective oral technical presentation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organize an effective team including setting ground rules, project planning, and task management; explain and utilize effective group processes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You will learn and practice these skills in Studio</a:t>
            </a:r>
            <a:br>
              <a:rPr lang="en-US" b="1" dirty="0">
                <a:solidFill>
                  <a:srgbClr val="98700D"/>
                </a:solidFill>
              </a:rPr>
            </a:br>
            <a:r>
              <a:rPr lang="en-US" b="1" dirty="0">
                <a:solidFill>
                  <a:srgbClr val="98700D"/>
                </a:solidFill>
              </a:rPr>
              <a:t>before you are expected to apply them on your own.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5A48B-C150-4BC5-BAC0-2B74D773FC0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4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Studio Grade Breakdown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98700D"/>
                </a:solidFill>
              </a:rPr>
              <a:t>Remember: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Your Project Studio grade is 25% of your overall course grade.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713479"/>
              </p:ext>
            </p:extLst>
          </p:nvPr>
        </p:nvGraphicFramePr>
        <p:xfrm>
          <a:off x="274320" y="914400"/>
          <a:ext cx="859536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355720688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576446136"/>
                    </a:ext>
                  </a:extLst>
                </a:gridCol>
                <a:gridCol w="5303520">
                  <a:extLst>
                    <a:ext uri="{9D8B030D-6E8A-4147-A177-3AD203B41FA5}">
                      <a16:colId xmlns:a16="http://schemas.microsoft.com/office/drawing/2014/main" val="549359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98700D"/>
                          </a:solidFill>
                        </a:rPr>
                        <a:t>Assignment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98700D"/>
                          </a:solidFill>
                        </a:rPr>
                        <a:t>Type</a:t>
                      </a: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98700D"/>
                          </a:solidFill>
                        </a:rPr>
                        <a:t/>
                      </a:r>
                      <a:br>
                        <a:rPr lang="en-US" sz="2400" dirty="0">
                          <a:solidFill>
                            <a:srgbClr val="98700D"/>
                          </a:solidFill>
                        </a:rPr>
                      </a:br>
                      <a:r>
                        <a:rPr lang="en-US" sz="2400" dirty="0">
                          <a:solidFill>
                            <a:srgbClr val="98700D"/>
                          </a:solidFill>
                        </a:rPr>
                        <a:t>Points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98700D"/>
                          </a:solidFill>
                        </a:rPr>
                        <a:t/>
                      </a:r>
                      <a:br>
                        <a:rPr lang="en-US" sz="2400" dirty="0">
                          <a:solidFill>
                            <a:srgbClr val="98700D"/>
                          </a:solidFill>
                        </a:rPr>
                      </a:br>
                      <a:r>
                        <a:rPr lang="en-US" sz="2400" dirty="0">
                          <a:solidFill>
                            <a:srgbClr val="98700D"/>
                          </a:solidFill>
                        </a:rPr>
                        <a:t>Brief Description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082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Exercises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48 pts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Worksheets started in-class and returned by the following Studio session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(</a:t>
                      </a:r>
                      <a:r>
                        <a:rPr lang="en-US" sz="2400" i="1" dirty="0"/>
                        <a:t>12 exercises @ 4 points each</a:t>
                      </a:r>
                      <a:r>
                        <a:rPr lang="en-US" sz="2400" dirty="0"/>
                        <a:t>)</a:t>
                      </a:r>
                      <a:endParaRPr lang="en-US" sz="2400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223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Reports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 pts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Technical reports at project completion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(</a:t>
                      </a:r>
                      <a:r>
                        <a:rPr lang="en-US" sz="2400" i="1" dirty="0"/>
                        <a:t>Project 1 @ 8 points,</a:t>
                      </a:r>
                      <a:br>
                        <a:rPr lang="en-US" sz="2400" i="1" dirty="0"/>
                      </a:br>
                      <a:r>
                        <a:rPr lang="en-US" sz="2400" i="1" dirty="0"/>
                        <a:t>Projects 2 &amp; 3 @ 12 points each</a:t>
                      </a:r>
                      <a:r>
                        <a:rPr lang="en-US" sz="2400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49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Presentations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 pts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In-class project presentations</a:t>
                      </a:r>
                      <a:r>
                        <a:rPr lang="en-US" sz="2400" baseline="0" dirty="0"/>
                        <a:t/>
                      </a:r>
                      <a:br>
                        <a:rPr lang="en-US" sz="2400" baseline="0" dirty="0"/>
                      </a:br>
                      <a:r>
                        <a:rPr lang="en-US" sz="2400" dirty="0"/>
                        <a:t>(</a:t>
                      </a:r>
                      <a:r>
                        <a:rPr lang="en-US" sz="2400" i="1" dirty="0"/>
                        <a:t>Project 2 @ 8 points,</a:t>
                      </a:r>
                      <a:br>
                        <a:rPr lang="en-US" sz="2400" i="1" dirty="0"/>
                      </a:br>
                      <a:r>
                        <a:rPr lang="en-US" sz="2400" i="1" dirty="0"/>
                        <a:t>Project 3 @ 12 points</a:t>
                      </a:r>
                      <a:r>
                        <a:rPr lang="en-US" sz="2400" baseline="0" dirty="0"/>
                        <a:t>)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312769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Studio Schedule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E65CC-4DB6-4B92-ABC1-F994FB377F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Project Studio during Spring Break.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82669"/>
              </p:ext>
            </p:extLst>
          </p:nvPr>
        </p:nvGraphicFramePr>
        <p:xfrm>
          <a:off x="274320" y="914400"/>
          <a:ext cx="859536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355720688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54935954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42585806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98700D"/>
                          </a:solidFill>
                        </a:rPr>
                        <a:t>Week(s)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98700D"/>
                          </a:solidFill>
                        </a:rPr>
                        <a:t>Studio or Course Event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98700D"/>
                          </a:solidFill>
                        </a:rPr>
                        <a:t>Project Topic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082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 – 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Introduction to Studio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Simple resistor circuit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223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 –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Project 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Filter circuit design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49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</a:t>
                      </a:r>
                      <a:r>
                        <a:rPr lang="en-US" sz="2400" baseline="0" dirty="0"/>
                        <a:t> 1 (during Lab)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3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 – 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Project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Digital logic design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64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</a:t>
                      </a:r>
                      <a:r>
                        <a:rPr lang="en-US" sz="2400" baseline="0" dirty="0"/>
                        <a:t> 2 (during Studio)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896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 – 15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Project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Sensor application design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92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Lab practical (during Lab)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607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Final exam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27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7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BEE79A-86E6-4284-9B7E-2DCA763D1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Studio Expectations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96AA9B-9904-4F76-B1C5-E48B15D890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As shared in the course syllabus, I expect you as students to: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work hard and contribute to class and your project team(s)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be prepared for Studio</a:t>
            </a:r>
            <a:br>
              <a:rPr lang="en-US" dirty="0"/>
            </a:br>
            <a:r>
              <a:rPr lang="en-US" dirty="0"/>
              <a:t>(materials submitted on time and ready at the class start time)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help support the learning environment in Studio</a:t>
            </a:r>
            <a:br>
              <a:rPr lang="en-US" dirty="0"/>
            </a:br>
            <a:r>
              <a:rPr lang="en-US" dirty="0"/>
              <a:t>(ask questions and limit distractions)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act as a professional</a:t>
            </a:r>
            <a:br>
              <a:rPr lang="en-US" dirty="0"/>
            </a:br>
            <a:r>
              <a:rPr lang="en-US" dirty="0"/>
              <a:t>(learn with honesty, integrity, and respect for others)</a:t>
            </a:r>
          </a:p>
          <a:p>
            <a:pPr marL="0" indent="0">
              <a:buNone/>
            </a:pPr>
            <a:r>
              <a:rPr lang="en-US" dirty="0"/>
              <a:t>In return, I will treat you with respect and do whatever is within my power to help you learn.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50F71B-1E69-435D-909E-BD6BEA319CB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4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dirty="0"/>
              <a:t>Engineering Design Process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F68F036-E458-407C-A989-FB3A9A399D39}"/>
              </a:ext>
            </a:extLst>
          </p:cNvPr>
          <p:cNvGrpSpPr/>
          <p:nvPr/>
        </p:nvGrpSpPr>
        <p:grpSpPr>
          <a:xfrm>
            <a:off x="1830533" y="934579"/>
            <a:ext cx="5482934" cy="4982697"/>
            <a:chOff x="1830533" y="934579"/>
            <a:chExt cx="5482934" cy="4982697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2E6D272-0BA6-43E1-9B15-77192FF092EF}"/>
                </a:ext>
              </a:extLst>
            </p:cNvPr>
            <p:cNvSpPr/>
            <p:nvPr/>
          </p:nvSpPr>
          <p:spPr>
            <a:xfrm flipH="1">
              <a:off x="4710893" y="934579"/>
              <a:ext cx="1645920" cy="1645920"/>
            </a:xfrm>
            <a:prstGeom prst="ellipse">
              <a:avLst/>
            </a:prstGeom>
            <a:solidFill>
              <a:srgbClr val="FFC8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Imagine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58CB3B6-A488-4783-A0C8-DC27E415BD0E}"/>
                </a:ext>
              </a:extLst>
            </p:cNvPr>
            <p:cNvSpPr/>
            <p:nvPr/>
          </p:nvSpPr>
          <p:spPr>
            <a:xfrm flipH="1">
              <a:off x="5667547" y="2606040"/>
              <a:ext cx="1645920" cy="1645920"/>
            </a:xfrm>
            <a:prstGeom prst="ellipse">
              <a:avLst/>
            </a:prstGeom>
            <a:solidFill>
              <a:srgbClr val="FFF7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Plan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9A52DE1-BCF2-4424-8FF6-972E72C7C6D7}"/>
                </a:ext>
              </a:extLst>
            </p:cNvPr>
            <p:cNvSpPr/>
            <p:nvPr/>
          </p:nvSpPr>
          <p:spPr>
            <a:xfrm flipH="1">
              <a:off x="4710893" y="4271356"/>
              <a:ext cx="1645920" cy="1645920"/>
            </a:xfrm>
            <a:prstGeom prst="ellipse">
              <a:avLst/>
            </a:prstGeom>
            <a:solidFill>
              <a:srgbClr val="D8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Create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A4E4F00-7320-4395-B6A0-6BF53BB9DEF2}"/>
                </a:ext>
              </a:extLst>
            </p:cNvPr>
            <p:cNvSpPr/>
            <p:nvPr/>
          </p:nvSpPr>
          <p:spPr>
            <a:xfrm flipH="1">
              <a:off x="2790653" y="4267892"/>
              <a:ext cx="1645920" cy="1645920"/>
            </a:xfrm>
            <a:prstGeom prst="ellipse">
              <a:avLst/>
            </a:prstGeom>
            <a:solidFill>
              <a:srgbClr val="99B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Test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C21FA7A-19D9-4915-BA0F-31A6CB26CE2A}"/>
                </a:ext>
              </a:extLst>
            </p:cNvPr>
            <p:cNvSpPr/>
            <p:nvPr/>
          </p:nvSpPr>
          <p:spPr>
            <a:xfrm flipH="1">
              <a:off x="2790653" y="937260"/>
              <a:ext cx="1645920" cy="1645920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Ask</a:t>
              </a:r>
            </a:p>
          </p:txBody>
        </p:sp>
        <p:sp>
          <p:nvSpPr>
            <p:cNvPr id="14" name="Oval 13"/>
            <p:cNvSpPr/>
            <p:nvPr/>
          </p:nvSpPr>
          <p:spPr>
            <a:xfrm flipH="1">
              <a:off x="1830533" y="2611053"/>
              <a:ext cx="1645920" cy="1645920"/>
            </a:xfrm>
            <a:prstGeom prst="ellipse">
              <a:avLst/>
            </a:prstGeom>
            <a:solidFill>
              <a:srgbClr val="A9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Improve</a:t>
              </a:r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88979C7B-0772-45B0-B1FE-139FD6CC6F1B}"/>
                </a:ext>
              </a:extLst>
            </p:cNvPr>
            <p:cNvSpPr/>
            <p:nvPr/>
          </p:nvSpPr>
          <p:spPr>
            <a:xfrm rot="7200000" flipH="1">
              <a:off x="5975612" y="2293767"/>
              <a:ext cx="457200" cy="457200"/>
            </a:xfrm>
            <a:prstGeom prst="arc">
              <a:avLst>
                <a:gd name="adj1" fmla="val 16200000"/>
                <a:gd name="adj2" fmla="val 2730970"/>
              </a:avLst>
            </a:prstGeom>
            <a:ln w="28575">
              <a:headEnd type="triangle" w="lg" len="lg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CF845CB8-326B-4ED6-898B-344CAD9D9C31}"/>
                </a:ext>
              </a:extLst>
            </p:cNvPr>
            <p:cNvSpPr/>
            <p:nvPr/>
          </p:nvSpPr>
          <p:spPr>
            <a:xfrm rot="10800000" flipH="1">
              <a:off x="6013595" y="4190707"/>
              <a:ext cx="457200" cy="457200"/>
            </a:xfrm>
            <a:prstGeom prst="arc">
              <a:avLst>
                <a:gd name="adj1" fmla="val 16200000"/>
                <a:gd name="adj2" fmla="val 2730970"/>
              </a:avLst>
            </a:prstGeom>
            <a:ln w="28575">
              <a:headEnd type="triangle" w="lg" len="lg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8CAC482D-3AA6-46B5-9CA7-290284EB1DAE}"/>
                </a:ext>
              </a:extLst>
            </p:cNvPr>
            <p:cNvSpPr/>
            <p:nvPr/>
          </p:nvSpPr>
          <p:spPr>
            <a:xfrm rot="14400000" flipH="1">
              <a:off x="4317425" y="5146816"/>
              <a:ext cx="457200" cy="457200"/>
            </a:xfrm>
            <a:prstGeom prst="arc">
              <a:avLst>
                <a:gd name="adj1" fmla="val 16200000"/>
                <a:gd name="adj2" fmla="val 2730970"/>
              </a:avLst>
            </a:prstGeom>
            <a:ln w="28575">
              <a:headEnd type="triangle" w="lg" len="lg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71F456E4-D978-4CA3-9925-871A328CD8C4}"/>
                </a:ext>
              </a:extLst>
            </p:cNvPr>
            <p:cNvSpPr/>
            <p:nvPr/>
          </p:nvSpPr>
          <p:spPr>
            <a:xfrm rot="18000000" flipH="1">
              <a:off x="2656613" y="4142070"/>
              <a:ext cx="457200" cy="457200"/>
            </a:xfrm>
            <a:prstGeom prst="arc">
              <a:avLst>
                <a:gd name="adj1" fmla="val 16200000"/>
                <a:gd name="adj2" fmla="val 2730970"/>
              </a:avLst>
            </a:prstGeom>
            <a:ln w="28575">
              <a:headEnd type="triangle" w="lg" len="lg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D34B26CB-B01F-41CE-A8E4-6FE452E2107E}"/>
                </a:ext>
              </a:extLst>
            </p:cNvPr>
            <p:cNvSpPr/>
            <p:nvPr/>
          </p:nvSpPr>
          <p:spPr>
            <a:xfrm rot="3600000" flipH="1">
              <a:off x="4367712" y="1308315"/>
              <a:ext cx="457200" cy="457200"/>
            </a:xfrm>
            <a:prstGeom prst="arc">
              <a:avLst>
                <a:gd name="adj1" fmla="val 16200000"/>
                <a:gd name="adj2" fmla="val 2730970"/>
              </a:avLst>
            </a:prstGeom>
            <a:ln w="28575">
              <a:headEnd type="triangle" w="lg" len="lg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354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Design Process Phases – 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6D0FC-3B4B-4304-930F-1FA778480FD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starting any design, the first question should always be,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“Why am I doing this?”</a:t>
            </a:r>
          </a:p>
          <a:p>
            <a:pPr marL="0" indent="0">
              <a:buNone/>
            </a:pPr>
            <a:endParaRPr lang="en-US" dirty="0">
              <a:solidFill>
                <a:srgbClr val="98700D"/>
              </a:solidFill>
            </a:endParaRPr>
          </a:p>
          <a:p>
            <a:pPr marL="0" indent="0">
              <a:buNone/>
            </a:pPr>
            <a:r>
              <a:rPr lang="en-US" dirty="0"/>
              <a:t>Is there a problem you are trying to solve?</a:t>
            </a:r>
          </a:p>
          <a:p>
            <a:pPr marL="0" indent="0">
              <a:buNone/>
            </a:pPr>
            <a:r>
              <a:rPr lang="en-US" dirty="0"/>
              <a:t>A person (or group of people) you are trying to help?</a:t>
            </a:r>
          </a:p>
          <a:p>
            <a:pPr marL="0" indent="0">
              <a:buNone/>
            </a:pPr>
            <a:r>
              <a:rPr lang="en-US" dirty="0"/>
              <a:t>Are you designing something just to learn?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Every design has a </a:t>
            </a:r>
            <a:r>
              <a:rPr lang="en-US" b="1" dirty="0">
                <a:solidFill>
                  <a:srgbClr val="98700D"/>
                </a:solidFill>
              </a:rPr>
              <a:t>customer</a:t>
            </a:r>
            <a:r>
              <a:rPr lang="en-US" dirty="0"/>
              <a:t> –</a:t>
            </a:r>
          </a:p>
          <a:p>
            <a:pPr marL="0" indent="0" algn="ctr">
              <a:buNone/>
            </a:pPr>
            <a:r>
              <a:rPr lang="en-US" dirty="0"/>
              <a:t>a person or group of people that the design is for.</a:t>
            </a:r>
          </a:p>
          <a:p>
            <a:pPr marL="0" indent="0">
              <a:buNone/>
            </a:pPr>
            <a:r>
              <a:rPr lang="en-US" dirty="0"/>
              <a:t>Understanding your customer is an important part of the </a:t>
            </a:r>
            <a:r>
              <a:rPr lang="en-US" i="1" dirty="0"/>
              <a:t>Ask</a:t>
            </a:r>
            <a:r>
              <a:rPr lang="en-US" dirty="0"/>
              <a:t> phase.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84E731-F0B6-432B-A80C-43B4B5801D2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Ask</a:t>
            </a:r>
          </a:p>
        </p:txBody>
      </p:sp>
    </p:spTree>
    <p:extLst>
      <p:ext uri="{BB962C8B-B14F-4D97-AF65-F5344CB8AC3E}">
        <p14:creationId xmlns:p14="http://schemas.microsoft.com/office/powerpoint/2010/main" val="85795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ESE 2017">
  <a:themeElements>
    <a:clrScheme name="IPFW SE Presentation">
      <a:dk1>
        <a:sysClr val="windowText" lastClr="000000"/>
      </a:dk1>
      <a:lt1>
        <a:sysClr val="window" lastClr="FFFFFF"/>
      </a:lt1>
      <a:dk2>
        <a:srgbClr val="004C81"/>
      </a:dk2>
      <a:lt2>
        <a:srgbClr val="EEECE1"/>
      </a:lt2>
      <a:accent1>
        <a:srgbClr val="0000CC"/>
      </a:accent1>
      <a:accent2>
        <a:srgbClr val="CC0000"/>
      </a:accent2>
      <a:accent3>
        <a:srgbClr val="00CC00"/>
      </a:accent3>
      <a:accent4>
        <a:srgbClr val="CC00CC"/>
      </a:accent4>
      <a:accent5>
        <a:srgbClr val="00CCCC"/>
      </a:accent5>
      <a:accent6>
        <a:srgbClr val="CCCC00"/>
      </a:accent6>
      <a:hlink>
        <a:srgbClr val="004C81"/>
      </a:hlink>
      <a:folHlink>
        <a:srgbClr val="004C81"/>
      </a:folHlink>
    </a:clrScheme>
    <a:fontScheme name="CESE 2015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CESE 2017</Template>
  <TotalTime>17525</TotalTime>
  <Words>1490</Words>
  <Application>Microsoft Office PowerPoint</Application>
  <PresentationFormat>On-screen Show (4:3)</PresentationFormat>
  <Paragraphs>278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CESE 2017</vt:lpstr>
      <vt:lpstr>Welcome to Design Studio</vt:lpstr>
      <vt:lpstr>ENGR 128 Design Studio</vt:lpstr>
      <vt:lpstr>Design Studio – Week 1</vt:lpstr>
      <vt:lpstr>Approach of ENGR 128 Project Studio</vt:lpstr>
      <vt:lpstr>Project Studio Grade Breakdown</vt:lpstr>
      <vt:lpstr>Project Studio Schedule</vt:lpstr>
      <vt:lpstr>Project Studio Expectations</vt:lpstr>
      <vt:lpstr>Engineering Design Process</vt:lpstr>
      <vt:lpstr>Engineering Design Process Phases – Asking</vt:lpstr>
      <vt:lpstr>Engineering Design Process Phases – Asking</vt:lpstr>
      <vt:lpstr>Engineering Design Process Phases – Asking</vt:lpstr>
      <vt:lpstr>Engineering Design Process – Imagining</vt:lpstr>
      <vt:lpstr>Engineering Design Process – Imagining</vt:lpstr>
      <vt:lpstr>Engineering Design Process – Planning</vt:lpstr>
      <vt:lpstr>Engineering Design Process – Planning</vt:lpstr>
      <vt:lpstr>Concept Review – Simple Circuits</vt:lpstr>
      <vt:lpstr>Engineering Design Process – Creating</vt:lpstr>
      <vt:lpstr>Engineering Design Process – Creating</vt:lpstr>
      <vt:lpstr>Engineering Design Process – Testing</vt:lpstr>
      <vt:lpstr>Engineering Design Process – Improving</vt:lpstr>
      <vt:lpstr>Week 1 Assignments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ENGR 128 Studio Week 1</dc:title>
  <dc:creator>Jason Barnes</dc:creator>
  <cp:lastModifiedBy>Promothes Saha</cp:lastModifiedBy>
  <cp:revision>200</cp:revision>
  <dcterms:created xsi:type="dcterms:W3CDTF">2017-05-01T12:58:15Z</dcterms:created>
  <dcterms:modified xsi:type="dcterms:W3CDTF">2020-01-15T20:48:46Z</dcterms:modified>
</cp:coreProperties>
</file>