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304" r:id="rId2"/>
    <p:sldId id="306" r:id="rId3"/>
    <p:sldId id="307" r:id="rId4"/>
    <p:sldId id="309" r:id="rId5"/>
    <p:sldId id="310" r:id="rId6"/>
    <p:sldId id="311" r:id="rId7"/>
    <p:sldId id="312" r:id="rId8"/>
    <p:sldId id="305" r:id="rId9"/>
    <p:sldId id="308" r:id="rId10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23" autoAdjust="0"/>
    <p:restoredTop sz="91047" autoAdjust="0"/>
  </p:normalViewPr>
  <p:slideViewPr>
    <p:cSldViewPr>
      <p:cViewPr varScale="1">
        <p:scale>
          <a:sx n="104" d="100"/>
          <a:sy n="104" d="100"/>
        </p:scale>
        <p:origin x="165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1560" y="11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28A79AE-C9FD-4B97-919E-B3A0B517B8E2}" type="datetime1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8BE026-2535-4E36-8C3B-BB5A983FC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5025087-EA77-44A7-ACEE-F4AB40675BDF}" type="datetime1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DD6223-0D57-4A28-AD71-B2F299CCB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0"/>
            <a:ext cx="7951659" cy="1481608"/>
          </a:xfrm>
        </p:spPr>
        <p:txBody>
          <a:bodyPr anchor="ctr"/>
          <a:lstStyle>
            <a:lvl1pPr algn="ctr">
              <a:defRPr sz="4800" b="1">
                <a:solidFill>
                  <a:srgbClr val="00009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752600"/>
            <a:ext cx="7951659" cy="43561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B6AD-7947-4BB8-9215-4AD4F0E5A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03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059" y="6379692"/>
            <a:ext cx="1981200" cy="3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21DFDC-69F0-4303-8758-4CE007CFD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2" descr="Image result for purdue university fort wayn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70625"/>
            <a:ext cx="1031421" cy="51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o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q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•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s.fhwa.dot.gov/publications/fhwahop19031/index.htm" TargetMode="External"/><Relationship Id="rId2" Type="http://schemas.openxmlformats.org/officeDocument/2006/relationships/hyperlink" Target="https://www.workzonesafety.org/training-resources/fhwa_wz_grant/atssa_rolling_roadblock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ecure.in.gov/indot/files/Safety_Interstate_Highways_Congestion_Policy_2013.pdf" TargetMode="External"/><Relationship Id="rId5" Type="http://schemas.openxmlformats.org/officeDocument/2006/relationships/hyperlink" Target="https://ops.fhwa.dot.gov/wz/resources/publications/FullClosure/CrossCutting/its.htm" TargetMode="External"/><Relationship Id="rId4" Type="http://schemas.openxmlformats.org/officeDocument/2006/relationships/hyperlink" Target="https://ops.fhwa.dot.gov/memorandum/rollingblockguide/rollingblockattach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.gov/dot/div/contracts/design/mutcd/2011rev3/Chapters%206H%20and%206I.pdf" TargetMode="External"/><Relationship Id="rId2" Type="http://schemas.openxmlformats.org/officeDocument/2006/relationships/hyperlink" Target="https://flaggerforce.com/blog/precision-rolling-slowdown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in.gov/dot/div/contracts/standards/drawings/sep19/e/sep800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60EAD-4992-4218-8958-1D90A54A8F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rgbClr val="00B050"/>
                </a:solidFill>
              </a:rPr>
              <a:t>Course Project: </a:t>
            </a:r>
            <a:br>
              <a:rPr lang="en-US" altLang="en-US" sz="2400" dirty="0"/>
            </a:br>
            <a:r>
              <a:rPr lang="en-US" altLang="en-US" sz="2400" dirty="0"/>
              <a:t>Application of Rolling Slowdown Versus Roadblock on High Profile Roadways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03F88-4BCF-44D5-8BBE-8D6AA8031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pic>
        <p:nvPicPr>
          <p:cNvPr id="1026" name="Picture 2" descr="Image of pacing vehicles slowing traffic.">
            <a:extLst>
              <a:ext uri="{FF2B5EF4-FFF2-40B4-BE49-F238E27FC236}">
                <a16:creationId xmlns:a16="http://schemas.microsoft.com/office/drawing/2014/main" id="{A4B7EFD0-DBC1-42F2-8B57-4590C9C60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579224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8CA4B8-EC25-4A94-A88A-616F6BBA7510}"/>
              </a:ext>
            </a:extLst>
          </p:cNvPr>
          <p:cNvSpPr txBox="1"/>
          <p:nvPr/>
        </p:nvSpPr>
        <p:spPr>
          <a:xfrm>
            <a:off x="2654090" y="5488546"/>
            <a:ext cx="4141659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Rolling Slowdown</a:t>
            </a:r>
          </a:p>
        </p:txBody>
      </p:sp>
    </p:spTree>
    <p:extLst>
      <p:ext uri="{BB962C8B-B14F-4D97-AF65-F5344CB8AC3E}">
        <p14:creationId xmlns:p14="http://schemas.microsoft.com/office/powerpoint/2010/main" val="207644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81309-A91B-45AD-98B3-32AF25A45E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399319-F15C-48B2-85EA-3E946BE38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470" y="2894545"/>
            <a:ext cx="7951659" cy="32411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Bridge construction and/or replacements.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Placing or removing overhead lights or sign structures.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Overhead utility work.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Blasting for rock excavation or debris removal.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40138-2D1A-4114-A285-0B937555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6A2562-10E6-4435-AF21-1D76A23A175E}"/>
              </a:ext>
            </a:extLst>
          </p:cNvPr>
          <p:cNvSpPr/>
          <p:nvPr/>
        </p:nvSpPr>
        <p:spPr>
          <a:xfrm>
            <a:off x="381000" y="18288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Rolling roadblocks are used for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short term work 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on high-volume/high-speed urban and rural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freeways.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14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19F36-6583-49F2-97E8-D9ACDD1DBB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Rolling Slowdown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F39EA-C714-4609-8F3A-8E59637897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1A196-28ED-4358-BBBE-401D551F9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2050" name="Picture 2" descr="A line of maintenance vehicles with PCMS and Arrow panels, one to each lane, maintains traffic at a slow roll on the approach to a work zone.">
            <a:extLst>
              <a:ext uri="{FF2B5EF4-FFF2-40B4-BE49-F238E27FC236}">
                <a16:creationId xmlns:a16="http://schemas.microsoft.com/office/drawing/2014/main" id="{75297491-A8B6-40C7-BA70-B021A0FE7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36" y="1752600"/>
            <a:ext cx="8595727" cy="435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695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8230-AA53-4D1D-AD26-18154B4F94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Rolling Slowdown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EB1B1A-2139-4CAB-80C1-BE43C17E8D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20866-FADE-4471-89AE-6D8091D55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2B25636-20D0-4F25-906B-33B575862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28" y="1754909"/>
            <a:ext cx="7620000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13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72223-E550-45E4-991B-8CBEFAB083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Schematic Diagram of Rolling Slow Down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1974F3-4C78-492F-8270-DDBDB2001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986" y="1766455"/>
            <a:ext cx="7951659" cy="4356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90766-F27B-495F-B743-F3A90D5C0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9F9AC75-80DF-435F-BB57-3F5AABB0C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04630"/>
            <a:ext cx="84867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87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4A08B-CDBB-4565-96A1-AB64793AAD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Queue Calculation by INDOT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1AEA3-FD2A-41BA-A816-F7668C740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57567-C9D3-4ED1-A0CA-120E1168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7452B9-469D-48E7-8CFD-3A77F27941E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133600" y="1706562"/>
            <a:ext cx="5562600" cy="515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22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80712-D039-40ED-B6BA-7BF3AFAAD2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Minimum Distance of Pilot Vehicle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D2012C-E740-4472-B23D-8FFF08E97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8" y="1797668"/>
            <a:ext cx="9144000" cy="426596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7ED34-F603-471D-A6F0-6F8248B3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11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A01C8-33B8-46AD-AFD9-580F3BBC1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1DF929-8E0F-4CEF-B9CE-F963E7D03D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Guidelines on Rolling Roadblocks for Work Zone Applications, </a:t>
            </a:r>
            <a:r>
              <a:rPr lang="en-US" sz="1800" u="sng" dirty="0">
                <a:hlinkClick r:id="rId2"/>
              </a:rPr>
              <a:t>https://www.workzonesafety.org/training-resources/fhwa_wz_grant/atssa_rolling_roadblocks/</a:t>
            </a:r>
            <a:endParaRPr lang="en-US" sz="1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Safely Implementing Rolling Roadblocks for Short-term Highway Construction, Maintenance, and Utility Work Zones, </a:t>
            </a:r>
            <a:r>
              <a:rPr lang="en-US" sz="1800" u="sng" dirty="0">
                <a:hlinkClick r:id="rId3"/>
              </a:rPr>
              <a:t>https://ops.fhwa.dot.gov/publications/fhwahop19031/index.htm</a:t>
            </a:r>
            <a:endParaRPr lang="en-US" sz="1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Guidance on Rolling Roadblock Operations – Attachment, </a:t>
            </a:r>
            <a:r>
              <a:rPr lang="en-US" sz="1800" u="sng" dirty="0">
                <a:hlinkClick r:id="rId4"/>
              </a:rPr>
              <a:t>https://ops.fhwa.dot.gov/memorandum/rollingblockguide/rollingblockattach.htm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hlinkClick r:id="rId5"/>
              </a:rPr>
              <a:t>https://ops.fhwa.dot.gov/wz/resources/publications/FullClosure/CrossCutting/its.htm</a:t>
            </a:r>
            <a:r>
              <a:rPr lang="en-US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hlinkClick r:id="rId6"/>
              </a:rPr>
              <a:t>https://secure.in.gov/indot/files/Safety_Interstate_Highways_Congestion_Policy_2013.pdf</a:t>
            </a:r>
            <a:r>
              <a:rPr lang="en-US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hlinkClick r:id="rId6"/>
              </a:rPr>
              <a:t>https://secure.in.gov/indot/files/Safety_Interstate_Highways_Congestion_Policy_2013.pdf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0701B-D53D-4835-8E29-E65235154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413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5017C-72B1-42AE-A42E-43B4E2572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References, cont.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94192C-D5F7-4446-855C-6219BDA020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sng" dirty="0">
                <a:hlinkClick r:id="rId2"/>
              </a:rPr>
              <a:t>https://flaggerforce.com/blog/precision-rolling-slowdowns/</a:t>
            </a:r>
            <a:endParaRPr lang="en-US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https://www.in.gov/dot/div/contracts/design/mutcd/2011rev3/Chapters%206H%20and%206I.pdf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https://www.in.gov/dot/div/contracts/standards/drawings/sep19/e/sep800.htm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3D628-D7C6-4C3D-B932-CAC7089B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14226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5868</TotalTime>
  <Words>321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Verdana</vt:lpstr>
      <vt:lpstr>Wingdings</vt:lpstr>
      <vt:lpstr>Profile</vt:lpstr>
      <vt:lpstr>Course Project:  Application of Rolling Slowdown Versus Roadblock on High Profile Roadways</vt:lpstr>
      <vt:lpstr>Application</vt:lpstr>
      <vt:lpstr>Rolling Slowdown</vt:lpstr>
      <vt:lpstr>Rolling Slowdown</vt:lpstr>
      <vt:lpstr>Schematic Diagram of Rolling Slow Down</vt:lpstr>
      <vt:lpstr>Queue Calculation by INDOT</vt:lpstr>
      <vt:lpstr>Minimum Distance of Pilot Vehicle</vt:lpstr>
      <vt:lpstr>References</vt:lpstr>
      <vt:lpstr>References, cont.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Civil &amp; Architectural Engineering</dc:creator>
  <cp:lastModifiedBy>Promothes Saha</cp:lastModifiedBy>
  <cp:revision>304</cp:revision>
  <cp:lastPrinted>2012-09-10T00:38:33Z</cp:lastPrinted>
  <dcterms:created xsi:type="dcterms:W3CDTF">2001-09-24T18:35:11Z</dcterms:created>
  <dcterms:modified xsi:type="dcterms:W3CDTF">2020-02-19T16:06:55Z</dcterms:modified>
</cp:coreProperties>
</file>