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52" r:id="rId2"/>
    <p:sldId id="303" r:id="rId3"/>
    <p:sldId id="257" r:id="rId4"/>
    <p:sldId id="311" r:id="rId5"/>
    <p:sldId id="313" r:id="rId6"/>
    <p:sldId id="312" r:id="rId7"/>
    <p:sldId id="314" r:id="rId8"/>
    <p:sldId id="315" r:id="rId9"/>
    <p:sldId id="316" r:id="rId10"/>
    <p:sldId id="317" r:id="rId11"/>
    <p:sldId id="353" r:id="rId12"/>
    <p:sldId id="319" r:id="rId13"/>
    <p:sldId id="320" r:id="rId14"/>
    <p:sldId id="322" r:id="rId15"/>
    <p:sldId id="32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7442" autoAdjust="0"/>
  </p:normalViewPr>
  <p:slideViewPr>
    <p:cSldViewPr>
      <p:cViewPr varScale="1">
        <p:scale>
          <a:sx n="101" d="100"/>
          <a:sy n="101" d="100"/>
        </p:scale>
        <p:origin x="18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2418" y="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Instructor: Promothes Saha, Ph.D., P.E.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28A79AE-C9FD-4B97-919E-B3A0B517B8E2}" type="datetime1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Dr. Saha - Purdue University Fort Wayne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8BE026-2535-4E36-8C3B-BB5A983FC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Instructor: Promothes Saha, Ph.D., P.E.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5025087-EA77-44A7-ACEE-F4AB40675BDF}" type="datetime1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Dr. Saha - Purdue University Fort Wayne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DD6223-0D57-4A28-AD71-B2F299CCB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Instructor: Promothes Saha, Ph.D., P.E.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5025087-EA77-44A7-ACEE-F4AB40675BDF}" type="datetime1">
              <a:rPr lang="en-US" smtClean="0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Saha – Purdue University Fort Wayne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DD6223-0D57-4A28-AD71-B2F299CCB6F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1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b="1" u="sng" dirty="0">
                <a:solidFill>
                  <a:srgbClr val="002060"/>
                </a:solidFill>
              </a:rPr>
              <a:t>Design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r>
              <a:rPr lang="en-US" sz="2800" dirty="0">
                <a:solidFill>
                  <a:srgbClr val="002060"/>
                </a:solidFill>
              </a:rPr>
              <a:t> size, color, shape, message</a:t>
            </a:r>
          </a:p>
          <a:p>
            <a:pPr lvl="1"/>
            <a:r>
              <a:rPr lang="en-US" sz="2800" b="1" u="sng" dirty="0">
                <a:solidFill>
                  <a:srgbClr val="002060"/>
                </a:solidFill>
              </a:rPr>
              <a:t>Placement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be within the cone of vision of the road user</a:t>
            </a:r>
          </a:p>
          <a:p>
            <a:pPr lvl="1"/>
            <a:r>
              <a:rPr lang="en-US" sz="2800" b="1" u="sng" dirty="0">
                <a:solidFill>
                  <a:srgbClr val="002060"/>
                </a:solidFill>
              </a:rPr>
              <a:t>Operation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consistent</a:t>
            </a:r>
          </a:p>
          <a:p>
            <a:pPr lvl="1"/>
            <a:r>
              <a:rPr lang="en-US" sz="2800" b="1" u="sng" dirty="0">
                <a:solidFill>
                  <a:srgbClr val="002060"/>
                </a:solidFill>
              </a:rPr>
              <a:t>Maintenance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functional and physical</a:t>
            </a:r>
          </a:p>
          <a:p>
            <a:pPr lvl="1"/>
            <a:r>
              <a:rPr lang="en-US" sz="2800" b="1" u="sng" dirty="0">
                <a:solidFill>
                  <a:srgbClr val="002060"/>
                </a:solidFill>
              </a:rPr>
              <a:t>Uniformity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facilitate recognition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Instructor: Promothes Saha, Ph.D., P.E.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5025087-EA77-44A7-ACEE-F4AB40675BDF}" type="datetime1">
              <a:rPr lang="en-US" smtClean="0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Saha - Purdue University Fort Wayne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D6223-0D57-4A28-AD71-B2F299CCB6F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1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Eight-Hour Volume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When volume is the main factor</a:t>
            </a:r>
          </a:p>
          <a:p>
            <a:r>
              <a:rPr lang="en-US" sz="1800" dirty="0">
                <a:solidFill>
                  <a:srgbClr val="002060"/>
                </a:solidFill>
              </a:rPr>
              <a:t>Four-Hour Vehicular Volume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When high intersecting volume is the main factor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Peak Hour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Is used to justify the installation at intersections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Minimum Pedestrian Volume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When intersection mid-block crossings cause excessive delay</a:t>
            </a:r>
          </a:p>
          <a:p>
            <a:r>
              <a:rPr lang="en-US" sz="1800" dirty="0">
                <a:solidFill>
                  <a:srgbClr val="002060"/>
                </a:solidFill>
              </a:rPr>
              <a:t>School Crossing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Main concern is to accommodate students (elementary-high school)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Coordinated Signal System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Main factor is the enhancement of movement along a highway segment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Crash Experience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Main focus is to reduce the number and severity of crashes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Roadway Network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Installation will encourage concentration of traffic flow on networks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Intersection Near a Grade Crossing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Considered when none of the criteria above are met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Instructor: Promothes Saha, Ph.D., P.E.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5025087-EA77-44A7-ACEE-F4AB40675BDF}" type="datetime1">
              <a:rPr lang="en-US" smtClean="0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Saha - Purdue University Fort Wayne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D6223-0D57-4A28-AD71-B2F299CCB6F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0"/>
            <a:ext cx="7951659" cy="1481608"/>
          </a:xfrm>
        </p:spPr>
        <p:txBody>
          <a:bodyPr anchor="ctr"/>
          <a:lstStyle>
            <a:lvl1pPr algn="ctr">
              <a:defRPr sz="4800" b="1">
                <a:solidFill>
                  <a:srgbClr val="0000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1752600"/>
            <a:ext cx="7951659" cy="4356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B6AD-7947-4BB8-9215-4AD4F0E5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3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  <a:ln>
            <a:noFill/>
          </a:ln>
        </p:spPr>
        <p:txBody>
          <a:bodyPr vert="horz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122D24B2-5D52-46F7-B915-67CABB3AD0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3048000"/>
            <a:ext cx="8077200" cy="2895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1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059" y="6379692"/>
            <a:ext cx="1981200" cy="3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21DFDC-69F0-4303-8758-4CE007CFD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2" descr="Image result for purdue university fort wayn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1031421" cy="5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Char char="o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q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Char char="•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tcd.fhwa.dot.gov/htm/2009/part4/part4c.htm#table4C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utcd.fhwa.dot.gov/pdfs/2009r1r2/pdf_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96117" y="17526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Handouts / Materials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Worksheet</a:t>
            </a:r>
          </a:p>
          <a:p>
            <a:endParaRPr lang="en-US" dirty="0"/>
          </a:p>
          <a:p>
            <a:r>
              <a:rPr lang="en-US" sz="2000" b="1" u="sng" dirty="0">
                <a:solidFill>
                  <a:srgbClr val="000099"/>
                </a:solidFill>
              </a:rPr>
              <a:t>Class Schedule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Course </a:t>
            </a:r>
            <a:r>
              <a:rPr lang="en-US" dirty="0" smtClean="0"/>
              <a:t>project template, schedule, rubric posted online.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Homework </a:t>
            </a:r>
            <a:r>
              <a:rPr lang="en-US" dirty="0" smtClean="0"/>
              <a:t>posted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Conduct the survey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Post slides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Reading assignments.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BCDF-3F58-4823-AFDF-DF5C1ECC2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 8.1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6A909-78C4-4555-B073-38055FB7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9D648D-32E9-44DE-9177-8691E4B38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9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Quiz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Full </a:t>
            </a:r>
            <a:r>
              <a:rPr lang="en-US" dirty="0" smtClean="0"/>
              <a:t>time Job Opportunity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Scores are posted in </a:t>
            </a:r>
            <a:r>
              <a:rPr lang="en-US" dirty="0" smtClean="0"/>
              <a:t>Blackboard. </a:t>
            </a:r>
            <a:r>
              <a:rPr lang="en-US" dirty="0" smtClean="0"/>
              <a:t>Pay attention to the missing items. Missing homework? Quiz?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Pass exam 1 papers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7990-FAA3-43E9-8623-458190ED8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Traffic 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3FBB-8198-47B7-B0D8-A27F2B21F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305800" cy="4356100"/>
          </a:xfrm>
        </p:spPr>
        <p:txBody>
          <a:bodyPr/>
          <a:lstStyle/>
          <a:p>
            <a:r>
              <a:rPr lang="en-US" sz="2000" dirty="0"/>
              <a:t>Warrant 1, Eight-Hour Vehicular Volume</a:t>
            </a:r>
          </a:p>
          <a:p>
            <a:r>
              <a:rPr lang="en-US" sz="2000" dirty="0"/>
              <a:t>Warrant 2, Four-Hour Vehicular Volume</a:t>
            </a:r>
          </a:p>
          <a:p>
            <a:r>
              <a:rPr lang="en-US" sz="2000" dirty="0"/>
              <a:t>Warrant 3, Peak Hour</a:t>
            </a:r>
          </a:p>
          <a:p>
            <a:r>
              <a:rPr lang="en-US" sz="2000" dirty="0"/>
              <a:t>Warrant 4, Pedestrian Volume</a:t>
            </a:r>
          </a:p>
          <a:p>
            <a:r>
              <a:rPr lang="en-US" sz="2000" dirty="0"/>
              <a:t>Warrant 5, School Crossing</a:t>
            </a:r>
          </a:p>
          <a:p>
            <a:r>
              <a:rPr lang="en-US" sz="2000" dirty="0"/>
              <a:t>Warrant 6, Coordinated Signal System</a:t>
            </a:r>
          </a:p>
          <a:p>
            <a:r>
              <a:rPr lang="en-US" sz="2000" dirty="0"/>
              <a:t>Warrant 7, Crash Experience</a:t>
            </a:r>
          </a:p>
          <a:p>
            <a:r>
              <a:rPr lang="en-US" sz="2000" dirty="0"/>
              <a:t>Warrant 8, Roadway Network</a:t>
            </a:r>
          </a:p>
          <a:p>
            <a:r>
              <a:rPr lang="en-US" sz="2000" dirty="0"/>
              <a:t>Warrant 9, Intersection Near a Grade Crossing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D3A81-004A-465C-9279-B400F797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523D4-A329-41AB-9271-A30A1232026F}"/>
              </a:ext>
            </a:extLst>
          </p:cNvPr>
          <p:cNvSpPr/>
          <p:nvPr/>
        </p:nvSpPr>
        <p:spPr>
          <a:xfrm>
            <a:off x="609599" y="5303275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Source: </a:t>
            </a:r>
            <a:r>
              <a:rPr lang="en-US" sz="1800" dirty="0">
                <a:hlinkClick r:id="rId3"/>
              </a:rPr>
              <a:t>https://mutcd.fhwa.dot.gov/htm/2009/part4/part4c.htm#table4C01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33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26D6D6-8D48-4130-A96A-CE1E4F812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1, Eight-Hour Vehicular Volume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8579A38-3E79-4809-B689-266FB6372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5718B-3A0B-4636-9952-16627CFC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470A8-7117-4156-862E-765B9E1C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" y="1704115"/>
            <a:ext cx="9144000" cy="44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8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760C8E-D028-469C-BCD1-8BBDAD969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1, Eight-Hour Vehicular Volume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761DF7-36CD-4E9E-8884-ADD33112F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A0AEB-6F98-4397-AE5E-BA24F03D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F6522-9C9C-4F21-A1E5-62296AF90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" y="1762125"/>
            <a:ext cx="9127665" cy="44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BA6284-3870-4119-A8AD-F25DD7767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 8.2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819D5C4-A6EE-4B68-9B20-B147B2D03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54B4E-DBE3-4D0F-B6B5-925F4239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0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4F0605-5779-4E7A-90D2-478CB0007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2, Four-Hour Vehicular Volume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240CCC4-7418-4811-9371-34EBA4886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8954A-337A-4728-B957-BD5C8FE2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F486E-4994-4330-9F98-05BCE26A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0" y="1615562"/>
            <a:ext cx="773159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F53FF-4039-45EB-93CA-AE0176FA8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3, Peak Hour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F75155-7C97-41FE-9C6F-76AC87E2C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6B901-26C4-4710-8ABF-FBF3E437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A3861-6A87-4461-9036-E52CAD24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5" y="1758267"/>
            <a:ext cx="8539005" cy="49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05B6EF-8CE5-431D-AAE2-755697F18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4, Pedestrian Volume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EBCC7A-AD65-4045-A0C1-E14CE5603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39730-1709-4030-A1DB-34669992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8A94C-334A-4DC8-B912-36E99F6B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" y="1752600"/>
            <a:ext cx="890010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84FB5-5ECC-4DEB-99B4-04464D6AC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5, School Crossing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E17000-D6DC-4339-AAA0-930BA70F0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Time headway &lt; acceptable gap.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At least 20 students during highest crossing hour.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Read </a:t>
            </a:r>
            <a:r>
              <a:rPr lang="en-US" i="1" dirty="0" smtClean="0"/>
              <a:t>page 381 </a:t>
            </a:r>
            <a:r>
              <a:rPr lang="en-US" dirty="0" smtClean="0"/>
              <a:t>carefully.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BC826-25E1-4080-A086-FDD6F323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5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494478"/>
          </a:xfrm>
        </p:spPr>
        <p:txBody>
          <a:bodyPr/>
          <a:lstStyle/>
          <a:p>
            <a:r>
              <a:rPr lang="en-US" sz="4400" dirty="0"/>
              <a:t>CE 34500 – Transportation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5" y="1981200"/>
            <a:ext cx="51816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99"/>
                </a:solidFill>
              </a:rPr>
              <a:t>Chapter 7: </a:t>
            </a:r>
            <a:r>
              <a:rPr lang="en-US" sz="2800" dirty="0"/>
              <a:t>Intersection Control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b="1" i="1" dirty="0"/>
              <a:t>Course Outcome 6. </a:t>
            </a:r>
            <a:r>
              <a:rPr lang="en-US" sz="2800" i="1" dirty="0"/>
              <a:t>Design basic traffic signal phasing and timing plan.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2" descr="Image result for traffic and highway engineering garber and hoel">
            <a:extLst>
              <a:ext uri="{FF2B5EF4-FFF2-40B4-BE49-F238E27FC236}">
                <a16:creationId xmlns:a16="http://schemas.microsoft.com/office/drawing/2014/main" id="{55784221-127E-43B5-B35F-FF0D1110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35" y="1854285"/>
            <a:ext cx="3290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40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5F41E-FD9B-4C92-A73B-FB8E8EF89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Warrant 6, Coordinated Signal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29" y="1579004"/>
            <a:ext cx="6204871" cy="470329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15A8B35-C17F-4FB0-ABB2-2F521E814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752600"/>
            <a:ext cx="2939128" cy="4356100"/>
          </a:xfrm>
        </p:spPr>
        <p:txBody>
          <a:bodyPr/>
          <a:lstStyle/>
          <a:p>
            <a:pPr algn="ctr"/>
            <a:r>
              <a:rPr lang="en-US" sz="2400" dirty="0" smtClean="0"/>
              <a:t>This warrant is </a:t>
            </a:r>
            <a:r>
              <a:rPr lang="en-US" sz="2400" dirty="0" smtClean="0">
                <a:solidFill>
                  <a:srgbClr val="FF0000"/>
                </a:solidFill>
              </a:rPr>
              <a:t>not applicable </a:t>
            </a:r>
            <a:r>
              <a:rPr lang="en-US" sz="2400" dirty="0" smtClean="0"/>
              <a:t>when the resultant spacing of the traffic signals will be </a:t>
            </a:r>
            <a:r>
              <a:rPr lang="en-US" sz="2400" dirty="0" smtClean="0">
                <a:solidFill>
                  <a:srgbClr val="FF0000"/>
                </a:solidFill>
              </a:rPr>
              <a:t>less</a:t>
            </a:r>
            <a:r>
              <a:rPr lang="en-US" sz="2400" dirty="0" smtClean="0"/>
              <a:t> than 1000 ft.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D2A02-B986-42EB-A287-54F6FF2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64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8CD2EC-1E21-4132-88E2-58E24A2B1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7, Crash Experience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68658AC-F22B-4A2F-9460-C25EEA1AC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5 or more crashes within 12 month period.</a:t>
            </a:r>
          </a:p>
          <a:p>
            <a:pPr marL="514350" indent="-514350">
              <a:buAutoNum type="alphaUcPeriod"/>
            </a:pPr>
            <a:r>
              <a:rPr lang="en-US" dirty="0" smtClean="0"/>
              <a:t>Crash frequency has not been reduced by an adequate trial of less restrictive measures.</a:t>
            </a:r>
          </a:p>
          <a:p>
            <a:pPr marL="514350" indent="-514350">
              <a:buAutoNum type="alphaUcPeriod"/>
            </a:pPr>
            <a:r>
              <a:rPr lang="en-US" dirty="0" smtClean="0"/>
              <a:t>Traffic volume should not be less than 80% requirements.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E92F2-AB73-4BF5-8386-0C9D14A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9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668866-6C1E-4E36-8673-04DD9ED31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 8, Roadway Network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C1CC8D-3632-47AE-8A5D-39F43EB43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warrant is justified when A or B is satisfied:</a:t>
            </a:r>
          </a:p>
          <a:p>
            <a:pPr marL="514350" indent="-514350">
              <a:buAutoNum type="alphaUcPeriod"/>
            </a:pPr>
            <a:r>
              <a:rPr lang="en-US" dirty="0" smtClean="0"/>
              <a:t>At least 1000 vehicles during peak hour of a typical weekday.</a:t>
            </a:r>
          </a:p>
          <a:p>
            <a:pPr marL="514350" indent="-514350">
              <a:buAutoNum type="alphaUcPeriod"/>
            </a:pPr>
            <a:r>
              <a:rPr lang="en-US" dirty="0"/>
              <a:t> </a:t>
            </a:r>
            <a:r>
              <a:rPr lang="en-US" dirty="0" smtClean="0"/>
              <a:t>at least 1000 vehicles for each of any five hours on Saturday or Sunday.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E7FBA-C20D-42B4-93B8-E58A9C4C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23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64931-A386-487B-8CE5-AE8C9352D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Warrant 9, Intersection Near a Grade Crossing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34B9EA2-E2A3-4255-A9BB-2B3C6A680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978B0-ED8E-467C-93F4-C44482D0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53D96-CD63-4CCB-87BB-92F72110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" y="1797059"/>
            <a:ext cx="8202839" cy="4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 and Outline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 the basic principles in intersection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Become familiar with the different types of intersection control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 the procedures for signal timing for different color indications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4B2-5D52-46F7-B915-67CABB3AD0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7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B0DC-B5CB-4B4C-845E-C69BF5B0C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Intersection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F4016-6231-4584-AD62-52039E25C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MUTCD</a:t>
            </a:r>
            <a:r>
              <a:rPr lang="en-US" dirty="0"/>
              <a:t> provides guidelines for determining a appropriate control type for a given intersection.</a:t>
            </a:r>
          </a:p>
          <a:p>
            <a:pPr algn="ctr"/>
            <a:endParaRPr lang="en-US" sz="1800" dirty="0"/>
          </a:p>
          <a:p>
            <a:r>
              <a:rPr lang="en-US" sz="2400" dirty="0"/>
              <a:t>MUTCD recommends engineering must consider following five factors:</a:t>
            </a:r>
          </a:p>
          <a:p>
            <a:pPr marL="914400" lvl="1" indent="-457200" algn="l">
              <a:buClr>
                <a:schemeClr val="tx1"/>
              </a:buClr>
              <a:buAutoNum type="arabicPeriod"/>
            </a:pPr>
            <a:r>
              <a:rPr lang="en-US" sz="2000" dirty="0"/>
              <a:t>Design			4.  Maintenance</a:t>
            </a:r>
          </a:p>
          <a:p>
            <a:pPr marL="914400" lvl="1" indent="-457200" algn="l">
              <a:buClr>
                <a:schemeClr val="tx1"/>
              </a:buClr>
              <a:buAutoNum type="arabicPeriod"/>
            </a:pPr>
            <a:r>
              <a:rPr lang="en-US" sz="2000" dirty="0"/>
              <a:t>Placement		5.  Uniformity</a:t>
            </a:r>
          </a:p>
          <a:p>
            <a:pPr marL="914400" lvl="1" indent="-457200" algn="l">
              <a:buClr>
                <a:schemeClr val="tx1"/>
              </a:buClr>
              <a:buAutoNum type="arabicPeriod"/>
            </a:pPr>
            <a:r>
              <a:rPr lang="en-US" sz="2000" dirty="0"/>
              <a:t>Operation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F6A0A-2A96-47D6-AC3B-1AF779BF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58503-C173-45E3-B7FF-20E01AB3DC01}"/>
              </a:ext>
            </a:extLst>
          </p:cNvPr>
          <p:cNvSpPr/>
          <p:nvPr/>
        </p:nvSpPr>
        <p:spPr>
          <a:xfrm>
            <a:off x="638174" y="5690198"/>
            <a:ext cx="7951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Source: </a:t>
            </a:r>
            <a:r>
              <a:rPr lang="en-US" sz="1800" dirty="0">
                <a:hlinkClick r:id="rId3"/>
              </a:rPr>
              <a:t>https://mutcd.fhwa.dot.gov/pdfs/2009r1r2/pdf_index.htm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081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B1FC-9DE9-4B1B-BF8D-B5CE2D641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 of Traffic Control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07350-B638-4E92-BE56-17F1D2C6B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" y="1752600"/>
            <a:ext cx="3648075" cy="43561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Conflicts</a:t>
            </a:r>
            <a:r>
              <a:rPr lang="en-US" sz="2000" dirty="0">
                <a:solidFill>
                  <a:srgbClr val="002060"/>
                </a:solidFill>
              </a:rPr>
              <a:t> occur when traffic streams moving in different directions interfere with each other.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002060"/>
                </a:solidFill>
              </a:rPr>
              <a:t>Three types of conflicts: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Merging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Diverging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Crossing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C66D0-795B-4FF9-A8EA-5A536A4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A2372-CF11-4193-BFBE-240A46FF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58" y="1755058"/>
            <a:ext cx="4800600" cy="5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4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1DA5-3A86-438B-9724-CB9DE60A2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0"/>
            <a:ext cx="7951659" cy="1600200"/>
          </a:xfrm>
        </p:spPr>
        <p:txBody>
          <a:bodyPr/>
          <a:lstStyle/>
          <a:p>
            <a:r>
              <a:rPr lang="en-US" dirty="0"/>
              <a:t>Traffic Control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3F12C-387E-42EF-A084-83A51E3FC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752600"/>
            <a:ext cx="7951659" cy="435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8FB2A-6E73-411F-BB1C-3A24601F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2" descr="Image result for yield sign">
            <a:extLst>
              <a:ext uri="{FF2B5EF4-FFF2-40B4-BE49-F238E27FC236}">
                <a16:creationId xmlns:a16="http://schemas.microsoft.com/office/drawing/2014/main" id="{D9A4B278-D189-4BE2-9ECA-597BFDF8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23" y="1730376"/>
            <a:ext cx="20569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op sign">
            <a:extLst>
              <a:ext uri="{FF2B5EF4-FFF2-40B4-BE49-F238E27FC236}">
                <a16:creationId xmlns:a16="http://schemas.microsoft.com/office/drawing/2014/main" id="{214E5CCF-C45F-4EB2-99CB-68091755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3" y="177958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510DEA56-8A92-4A59-9B6D-CED151B8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76324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intersection channelization">
            <a:extLst>
              <a:ext uri="{FF2B5EF4-FFF2-40B4-BE49-F238E27FC236}">
                <a16:creationId xmlns:a16="http://schemas.microsoft.com/office/drawing/2014/main" id="{F235CDC3-DF32-45B7-84A8-206849A3C4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intersection channelization">
            <a:extLst>
              <a:ext uri="{FF2B5EF4-FFF2-40B4-BE49-F238E27FC236}">
                <a16:creationId xmlns:a16="http://schemas.microsoft.com/office/drawing/2014/main" id="{BDFF85ED-04DA-4714-8FEA-B3356E55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07" y="4138272"/>
            <a:ext cx="2690594" cy="152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raffic signal">
            <a:extLst>
              <a:ext uri="{FF2B5EF4-FFF2-40B4-BE49-F238E27FC236}">
                <a16:creationId xmlns:a16="http://schemas.microsoft.com/office/drawing/2014/main" id="{F598347B-400E-4A61-B686-149E62FE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38271"/>
            <a:ext cx="2353548" cy="17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F844A-6D4A-45DA-86E0-2C2F678BF6F1}"/>
              </a:ext>
            </a:extLst>
          </p:cNvPr>
          <p:cNvSpPr txBox="1"/>
          <p:nvPr/>
        </p:nvSpPr>
        <p:spPr>
          <a:xfrm>
            <a:off x="3771479" y="353585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Yield Signs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037EC-C0DD-4CF9-BA90-02770CE2747F}"/>
              </a:ext>
            </a:extLst>
          </p:cNvPr>
          <p:cNvSpPr txBox="1"/>
          <p:nvPr/>
        </p:nvSpPr>
        <p:spPr>
          <a:xfrm>
            <a:off x="1028278" y="359204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Signs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7D7E0-B1DA-42F1-906B-87D832DE288A}"/>
              </a:ext>
            </a:extLst>
          </p:cNvPr>
          <p:cNvSpPr txBox="1"/>
          <p:nvPr/>
        </p:nvSpPr>
        <p:spPr>
          <a:xfrm>
            <a:off x="6636786" y="355917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Multiway Stop Signs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F651B-FAB4-4D85-94BE-36B96D731491}"/>
              </a:ext>
            </a:extLst>
          </p:cNvPr>
          <p:cNvSpPr txBox="1"/>
          <p:nvPr/>
        </p:nvSpPr>
        <p:spPr>
          <a:xfrm>
            <a:off x="4677688" y="585174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Traffic Signals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DE0C4-2A9E-45AE-AE34-14CAA78AE170}"/>
              </a:ext>
            </a:extLst>
          </p:cNvPr>
          <p:cNvSpPr txBox="1"/>
          <p:nvPr/>
        </p:nvSpPr>
        <p:spPr>
          <a:xfrm>
            <a:off x="1257256" y="5578561"/>
            <a:ext cx="256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Intersection</a:t>
            </a:r>
          </a:p>
          <a:p>
            <a:pPr algn="ctr"/>
            <a:r>
              <a:rPr lang="en-US" sz="2000" dirty="0"/>
              <a:t>Channelization</a:t>
            </a:r>
          </a:p>
        </p:txBody>
      </p:sp>
    </p:spTree>
    <p:extLst>
      <p:ext uri="{BB962C8B-B14F-4D97-AF65-F5344CB8AC3E}">
        <p14:creationId xmlns:p14="http://schemas.microsoft.com/office/powerpoint/2010/main" val="155613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0714-8E79-4F60-925F-C2A38F3C2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Yield 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F2FCD-8CFF-4145-AFFD-595A2E85C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51659" cy="4356100"/>
          </a:xfrm>
        </p:spPr>
        <p:txBody>
          <a:bodyPr/>
          <a:lstStyle/>
          <a:p>
            <a:r>
              <a:rPr lang="en-US" sz="2800" dirty="0"/>
              <a:t>MUTCD suggests following guidelines:</a:t>
            </a:r>
          </a:p>
          <a:p>
            <a:pPr marL="514350" indent="-514350">
              <a:buAutoNum type="alphaLcPeriod"/>
            </a:pPr>
            <a:r>
              <a:rPr lang="en-US" sz="2800" dirty="0"/>
              <a:t>At approaches to through streets…</a:t>
            </a:r>
          </a:p>
          <a:p>
            <a:pPr marL="514350" indent="-514350">
              <a:buAutoNum type="alphaLcPeriod"/>
            </a:pPr>
            <a:r>
              <a:rPr lang="en-US" sz="2800" dirty="0"/>
              <a:t>At intersection withs medians of 30 ft or higher…</a:t>
            </a:r>
          </a:p>
          <a:p>
            <a:pPr marL="514350" indent="-514350">
              <a:buAutoNum type="alphaLcPeriod"/>
            </a:pPr>
            <a:r>
              <a:rPr lang="en-US" sz="2800" dirty="0"/>
              <a:t>At a turn lane that is separated from travel lanes by a channelized island…</a:t>
            </a:r>
          </a:p>
          <a:p>
            <a:pPr marL="514350" indent="-514350">
              <a:buAutoNum type="alphaLcPeriod"/>
            </a:pPr>
            <a:r>
              <a:rPr lang="en-US" sz="2800" dirty="0"/>
              <a:t>At merging lanes…</a:t>
            </a:r>
          </a:p>
          <a:p>
            <a:pPr marL="514350" indent="-514350">
              <a:buAutoNum type="alphaLcPeriod"/>
            </a:pPr>
            <a:r>
              <a:rPr lang="en-US" sz="2800" dirty="0"/>
              <a:t>Engineering judgement…</a:t>
            </a:r>
          </a:p>
          <a:p>
            <a:pPr marL="514350" indent="-514350">
              <a:buAutoNum type="alphaLcPeriod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416AA-5483-430E-8311-44D7E14C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2" descr="Image result for yield sign">
            <a:extLst>
              <a:ext uri="{FF2B5EF4-FFF2-40B4-BE49-F238E27FC236}">
                <a16:creationId xmlns:a16="http://schemas.microsoft.com/office/drawing/2014/main" id="{BEF2794F-4448-4AAF-9B1D-AF63E1BE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8463"/>
            <a:ext cx="20569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7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0714-8E79-4F60-925F-C2A38F3C2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Stop 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F2FCD-8CFF-4145-AFFD-595A2E85C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4356100"/>
          </a:xfrm>
        </p:spPr>
        <p:txBody>
          <a:bodyPr/>
          <a:lstStyle/>
          <a:p>
            <a:r>
              <a:rPr lang="en-US" sz="2800" dirty="0"/>
              <a:t>Stop signs will only be considered when </a:t>
            </a:r>
            <a:r>
              <a:rPr lang="en-US" sz="2800" dirty="0">
                <a:solidFill>
                  <a:srgbClr val="FF0000"/>
                </a:solidFill>
              </a:rPr>
              <a:t>at least one</a:t>
            </a:r>
            <a:r>
              <a:rPr lang="en-US" sz="2800" dirty="0"/>
              <a:t> of the following conditions is met: </a:t>
            </a:r>
          </a:p>
          <a:p>
            <a:pPr marL="457200" indent="-457200">
              <a:buAutoNum type="alphaLcPeriod"/>
            </a:pPr>
            <a:r>
              <a:rPr lang="en-US" sz="2800" dirty="0"/>
              <a:t>Through traffic &gt; 6000 per day</a:t>
            </a:r>
          </a:p>
          <a:p>
            <a:pPr marL="457200" indent="-457200">
              <a:buAutoNum type="alphaLcPeriod"/>
            </a:pPr>
            <a:r>
              <a:rPr lang="en-US" sz="2800" dirty="0"/>
              <a:t>Five or more crashes within 2 years.</a:t>
            </a:r>
          </a:p>
          <a:p>
            <a:pPr marL="457200" indent="-457200">
              <a:buAutoNum type="alphaLcPeriod"/>
            </a:pPr>
            <a:r>
              <a:rPr lang="en-US" sz="2800" dirty="0"/>
              <a:t>Adequate conflicting points..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416AA-5483-430E-8311-44D7E14C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 descr="Image result for stop sign">
            <a:extLst>
              <a:ext uri="{FF2B5EF4-FFF2-40B4-BE49-F238E27FC236}">
                <a16:creationId xmlns:a16="http://schemas.microsoft.com/office/drawing/2014/main" id="{EADCA321-DF06-4181-BDD9-2283617D8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 b="4167"/>
          <a:stretch/>
        </p:blipFill>
        <p:spPr bwMode="auto">
          <a:xfrm>
            <a:off x="7315200" y="0"/>
            <a:ext cx="1828800" cy="16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8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039A-40A5-48FE-9299-EDB2DB3E1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00" y="8496"/>
            <a:ext cx="7951659" cy="1481608"/>
          </a:xfrm>
        </p:spPr>
        <p:txBody>
          <a:bodyPr/>
          <a:lstStyle/>
          <a:p>
            <a:r>
              <a:rPr lang="en-US" dirty="0"/>
              <a:t>Multiway Stop 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A085A-DB50-46D9-B7FC-7A17B386C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1" y="1752600"/>
            <a:ext cx="8408858" cy="4356100"/>
          </a:xfrm>
        </p:spPr>
        <p:txBody>
          <a:bodyPr/>
          <a:lstStyle/>
          <a:p>
            <a:r>
              <a:rPr lang="en-US" sz="2800" b="1" u="sng" dirty="0"/>
              <a:t>MUTCD Guidelines: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z="2400" dirty="0"/>
              <a:t>An interim measure..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z="2400" dirty="0"/>
              <a:t>5 or more crashes within 12-month period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z="2400" dirty="0"/>
              <a:t>Traffic condition (show page 373)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z="2400" dirty="0"/>
              <a:t>If b or c is not met, but each satisfies 80% of the minimum requirement.</a:t>
            </a:r>
          </a:p>
          <a:p>
            <a:pPr lvl="1" algn="l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5B14D-1050-44E4-841E-123A7CC6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8" descr="Related image">
            <a:extLst>
              <a:ext uri="{FF2B5EF4-FFF2-40B4-BE49-F238E27FC236}">
                <a16:creationId xmlns:a16="http://schemas.microsoft.com/office/drawing/2014/main" id="{6CEC0DD9-7D58-4C6D-A17A-BBA673D0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7160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</TotalTime>
  <Words>772</Words>
  <Application>Microsoft Office PowerPoint</Application>
  <PresentationFormat>On-screen Show (4:3)</PresentationFormat>
  <Paragraphs>152</Paragraphs>
  <Slides>23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Profile</vt:lpstr>
      <vt:lpstr>PowerPoint Presentation</vt:lpstr>
      <vt:lpstr>CE 34500 – Transportation Engineering</vt:lpstr>
      <vt:lpstr>Learning Objectives and Outline</vt:lpstr>
      <vt:lpstr>Intersection Control</vt:lpstr>
      <vt:lpstr>Objective of Traffic Control Devices</vt:lpstr>
      <vt:lpstr>Traffic Control Devices</vt:lpstr>
      <vt:lpstr>Yield Signs</vt:lpstr>
      <vt:lpstr>Stop Signs</vt:lpstr>
      <vt:lpstr>Multiway Stop Signs</vt:lpstr>
      <vt:lpstr>Example 8.1</vt:lpstr>
      <vt:lpstr>PowerPoint Presentation</vt:lpstr>
      <vt:lpstr>Traffic Signals</vt:lpstr>
      <vt:lpstr>Warrant 1, Eight-Hour Vehicular Volume</vt:lpstr>
      <vt:lpstr>Warrant 1, Eight-Hour Vehicular Volume</vt:lpstr>
      <vt:lpstr>Example 8.2</vt:lpstr>
      <vt:lpstr>Warrant 2, Four-Hour Vehicular Volume</vt:lpstr>
      <vt:lpstr>Warrant 3, Peak Hour</vt:lpstr>
      <vt:lpstr>Warrant 4, Pedestrian Volume</vt:lpstr>
      <vt:lpstr>Warrant 5, School Crossing</vt:lpstr>
      <vt:lpstr>Warrant 6, Coordinated Signal System</vt:lpstr>
      <vt:lpstr>Warrant 7, Crash Experience</vt:lpstr>
      <vt:lpstr>Warrant 8, Roadway Network</vt:lpstr>
      <vt:lpstr>Warrant 9, Intersection Near a Grade Crossing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Civil &amp; Architectural Engineering</dc:creator>
  <cp:lastModifiedBy>Promothes Saha</cp:lastModifiedBy>
  <cp:revision>418</cp:revision>
  <cp:lastPrinted>2012-09-10T00:38:33Z</cp:lastPrinted>
  <dcterms:created xsi:type="dcterms:W3CDTF">2001-09-24T18:35:11Z</dcterms:created>
  <dcterms:modified xsi:type="dcterms:W3CDTF">2020-02-24T16:20:18Z</dcterms:modified>
</cp:coreProperties>
</file>