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352" r:id="rId2"/>
    <p:sldId id="303" r:id="rId3"/>
    <p:sldId id="349" r:id="rId4"/>
    <p:sldId id="345" r:id="rId5"/>
    <p:sldId id="350" r:id="rId6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4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04" autoAdjust="0"/>
    <p:restoredTop sz="96395" autoAdjust="0"/>
  </p:normalViewPr>
  <p:slideViewPr>
    <p:cSldViewPr>
      <p:cViewPr varScale="1">
        <p:scale>
          <a:sx n="111" d="100"/>
          <a:sy n="111" d="100"/>
        </p:scale>
        <p:origin x="144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7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2418" y="114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Instructor: Promothes Saha, Ph.D., P.E.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325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28A79AE-C9FD-4B97-919E-B3A0B517B8E2}" type="datetime1">
              <a:rPr lang="en-US"/>
              <a:pPr>
                <a:defRPr/>
              </a:pPr>
              <a:t>2/10/2020</a:t>
            </a:fld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Dr. Saha – Purdue University Fort Wayne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325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F8BE026-2535-4E36-8C3B-BB5A983FC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Instructor: Promothes Saha, Ph.D., P.E.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325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5025087-EA77-44A7-ACEE-F4AB40675BDF}" type="datetime1">
              <a:rPr lang="en-US"/>
              <a:pPr>
                <a:defRPr/>
              </a:pPr>
              <a:t>2/10/2020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330575"/>
            <a:ext cx="6816725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Dr. Saha - Purdue University Fort Wayne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325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5DD6223-0D57-4A28-AD71-B2F299CCB6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Faculty Candidate: Promothes Saha, Ph.D., P.E.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5025087-EA77-44A7-ACEE-F4AB40675BDF}" type="datetime1">
              <a:rPr lang="en-US" smtClean="0"/>
              <a:pPr>
                <a:defRPr/>
              </a:pPr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Saha - University of Wyoming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5DD6223-0D57-4A28-AD71-B2F299CCB6F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410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0"/>
            <a:ext cx="7951659" cy="1481608"/>
          </a:xfrm>
        </p:spPr>
        <p:txBody>
          <a:bodyPr anchor="ctr"/>
          <a:lstStyle>
            <a:lvl1pPr algn="ctr">
              <a:defRPr sz="4800" b="1">
                <a:solidFill>
                  <a:srgbClr val="000099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1752600"/>
            <a:ext cx="7951659" cy="43561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3B6AD-7947-4BB8-9215-4AD4F0E5A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03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059" y="6379692"/>
            <a:ext cx="1981200" cy="341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121DFDC-69F0-4303-8758-4CE007CFD3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2" descr="Image result for purdue university fort wayne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270625"/>
            <a:ext cx="1031421" cy="519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§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Char char="o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q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Char char="•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ü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596117" y="1752600"/>
            <a:ext cx="838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>
                <a:solidFill>
                  <a:srgbClr val="000099"/>
                </a:solidFill>
              </a:rPr>
              <a:t>Handouts / Materials</a:t>
            </a:r>
            <a:r>
              <a:rPr lang="en-US" sz="2800" b="1" u="sng" dirty="0">
                <a:solidFill>
                  <a:srgbClr val="000099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Quiz </a:t>
            </a:r>
            <a:r>
              <a:rPr lang="en-US" dirty="0" smtClean="0"/>
              <a:t>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Worksheet</a:t>
            </a:r>
            <a:endParaRPr lang="en-US" dirty="0"/>
          </a:p>
          <a:p>
            <a:endParaRPr lang="en-US" dirty="0"/>
          </a:p>
          <a:p>
            <a:r>
              <a:rPr lang="en-US" sz="2000" b="1" u="sng" dirty="0">
                <a:solidFill>
                  <a:srgbClr val="000099"/>
                </a:solidFill>
              </a:rPr>
              <a:t>Class Schedule Overview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Post </a:t>
            </a:r>
            <a:r>
              <a:rPr lang="en-US" dirty="0" smtClean="0"/>
              <a:t>slides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Reading assignments.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Next class: Exam 1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7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3999" cy="1494478"/>
          </a:xfrm>
        </p:spPr>
        <p:txBody>
          <a:bodyPr/>
          <a:lstStyle/>
          <a:p>
            <a:r>
              <a:rPr lang="en-US" sz="4400" dirty="0"/>
              <a:t>CE 34500 – Transportation Engineering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43200"/>
            <a:ext cx="5181600" cy="2895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000099"/>
                </a:solidFill>
              </a:rPr>
              <a:t>Chapter 9: </a:t>
            </a:r>
            <a:r>
              <a:rPr lang="en-US" sz="2800" dirty="0"/>
              <a:t>Capacity and Level of Service for Multilane Highways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6" name="Picture 2" descr="Image result for traffic and highway engineering garber and hoel">
            <a:extLst>
              <a:ext uri="{FF2B5EF4-FFF2-40B4-BE49-F238E27FC236}">
                <a16:creationId xmlns:a16="http://schemas.microsoft.com/office/drawing/2014/main" id="{55784221-127E-43B5-B35F-FF0D11103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135" y="1854285"/>
            <a:ext cx="329088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0405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Different Highway Segments</a:t>
            </a:r>
          </a:p>
        </p:txBody>
      </p:sp>
      <p:pic>
        <p:nvPicPr>
          <p:cNvPr id="1028" name="Picture 4" descr="Image result for multi-lane highway usa">
            <a:extLst>
              <a:ext uri="{FF2B5EF4-FFF2-40B4-BE49-F238E27FC236}">
                <a16:creationId xmlns:a16="http://schemas.microsoft.com/office/drawing/2014/main" id="{223A58E5-E736-45AF-83D2-BCAD29B69462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743200"/>
            <a:ext cx="3200400" cy="227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multilane highway usa">
            <a:extLst>
              <a:ext uri="{FF2B5EF4-FFF2-40B4-BE49-F238E27FC236}">
                <a16:creationId xmlns:a16="http://schemas.microsoft.com/office/drawing/2014/main" id="{8D97B608-C7F8-4065-979D-763D8A4D02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743200"/>
            <a:ext cx="32004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168BB85-1F6B-4EB8-973D-FC6FDF933C14}"/>
              </a:ext>
            </a:extLst>
          </p:cNvPr>
          <p:cNvSpPr txBox="1"/>
          <p:nvPr/>
        </p:nvSpPr>
        <p:spPr>
          <a:xfrm>
            <a:off x="1258389" y="1802745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Two-Lane Two-Way Highway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A4328-10ED-470B-AD1C-946474EBDA29}"/>
              </a:ext>
            </a:extLst>
          </p:cNvPr>
          <p:cNvSpPr txBox="1"/>
          <p:nvPr/>
        </p:nvSpPr>
        <p:spPr>
          <a:xfrm>
            <a:off x="6409750" y="2098320"/>
            <a:ext cx="1441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Multilane Highway</a:t>
            </a:r>
          </a:p>
        </p:txBody>
      </p:sp>
    </p:spTree>
    <p:extLst>
      <p:ext uri="{BB962C8B-B14F-4D97-AF65-F5344CB8AC3E}">
        <p14:creationId xmlns:p14="http://schemas.microsoft.com/office/powerpoint/2010/main" val="2505112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18D2B3-342A-4FF0-891F-BB14AFEFA9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Equations to Determine LOS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D1B56F14-38E2-4DB5-9257-8A72A4B5DFEB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09600" y="1752600"/>
                <a:ext cx="6019800" cy="4572000"/>
              </a:xfrm>
            </p:spPr>
            <p:txBody>
              <a:bodyPr/>
              <a:lstStyle/>
              <a:p>
                <a:pPr lvl="3" algn="l" eaLnBrk="1" hangingPunct="1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𝐹𝐹𝑆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𝐵𝐹𝐹𝑆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−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𝐿𝑊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𝐿𝐶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𝐼𝐷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  <a:p>
                <a:pPr lvl="3" algn="l" eaLnBrk="1" hangingPunct="1">
                  <a:defRPr/>
                </a:pPr>
                <a:endParaRPr lang="en-US" sz="1600" dirty="0"/>
              </a:p>
              <a:p>
                <a:pPr lvl="3" algn="l" eaLnBrk="1" hangingPunct="1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𝑃𝐻𝐹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𝐻𝑉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600" dirty="0"/>
              </a:p>
              <a:p>
                <a:pPr lvl="3" algn="l" eaLnBrk="1" hangingPunct="1">
                  <a:defRPr/>
                </a:pPr>
                <a:endParaRPr lang="en-US" sz="1600" dirty="0"/>
              </a:p>
              <a:p>
                <a:pPr lvl="3" algn="l" eaLnBrk="1" hangingPunct="1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𝐻𝑉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</m:s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  <a:p>
                <a:pPr lvl="3" algn="l" eaLnBrk="1" hangingPunct="1">
                  <a:defRPr/>
                </a:pPr>
                <a:endParaRPr lang="en-US" sz="1600" dirty="0"/>
              </a:p>
              <a:p>
                <a:pPr lvl="3" algn="l" eaLnBrk="1" hangingPunct="1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𝐵𝑃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−60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=60−[5∗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−1400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800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1.31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dirty="0"/>
              </a:p>
              <a:p>
                <a:pPr lvl="3" algn="l" eaLnBrk="1" hangingPunct="1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𝐵𝑃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−55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55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−[5∗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−1400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1.31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dirty="0"/>
              </a:p>
              <a:p>
                <a:pPr lvl="3" algn="l" eaLnBrk="1" hangingPunct="1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𝐵𝑃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−50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50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−[5∗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−1400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1.31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dirty="0"/>
              </a:p>
              <a:p>
                <a:pPr lvl="3" algn="l" eaLnBrk="1" hangingPunct="1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𝐵𝑃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−45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45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−[5∗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−1400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1.31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dirty="0"/>
              </a:p>
              <a:p>
                <a:pPr lvl="3" algn="l" eaLnBrk="1" hangingPunct="1">
                  <a:defRPr/>
                </a:pPr>
                <a:endParaRPr lang="en-US" sz="1600" dirty="0"/>
              </a:p>
              <a:p>
                <a:pPr lvl="3" algn="l" eaLnBrk="1" hangingPunct="1">
                  <a:defRPr/>
                </a:pPr>
                <a:endParaRPr lang="en-US" sz="1600" dirty="0">
                  <a:effectLst/>
                </a:endParaRPr>
              </a:p>
              <a:p>
                <a:pPr marL="1306513" lvl="3" indent="0" algn="l" eaLnBrk="1" hangingPunct="1">
                  <a:buNone/>
                  <a:defRPr/>
                </a:pPr>
                <a:endParaRPr lang="en-US" sz="1600" dirty="0">
                  <a:effectLst/>
                </a:endParaRPr>
              </a:p>
              <a:p>
                <a:pPr lvl="1" algn="l" eaLnBrk="1" hangingPunct="1">
                  <a:buFontTx/>
                  <a:buNone/>
                  <a:defRPr/>
                </a:pPr>
                <a:endParaRPr lang="en-US" sz="2000" dirty="0"/>
              </a:p>
            </p:txBody>
          </p:sp>
        </mc:Choice>
        <mc:Fallback xmlns=""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D1B56F14-38E2-4DB5-9257-8A72A4B5DF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09600" y="1752600"/>
                <a:ext cx="6019800" cy="4572000"/>
              </a:xfrm>
              <a:blipFill>
                <a:blip r:embed="rId2"/>
                <a:stretch>
                  <a:fillRect b="-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6954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8F8F3-DC5C-4480-A075-B23EF01BD8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Examples 9.6, 9.7, 9.8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1C314B-835B-41C5-BB19-EB3497B2CD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DD0D65-6DB9-481F-B523-AAED3FF90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105291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8599</TotalTime>
  <Words>298</Words>
  <Application>Microsoft Office PowerPoint</Application>
  <PresentationFormat>On-screen Show (4:3)</PresentationFormat>
  <Paragraphs>34</Paragraphs>
  <Slides>5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Cambria Math</vt:lpstr>
      <vt:lpstr>Times New Roman</vt:lpstr>
      <vt:lpstr>Verdana</vt:lpstr>
      <vt:lpstr>Wingdings</vt:lpstr>
      <vt:lpstr>Profile</vt:lpstr>
      <vt:lpstr>PowerPoint Presentation</vt:lpstr>
      <vt:lpstr>CE 34500 – Transportation Engineering</vt:lpstr>
      <vt:lpstr>Different Highway Segments</vt:lpstr>
      <vt:lpstr>Equations to Determine LOS</vt:lpstr>
      <vt:lpstr>Examples 9.6, 9.7, 9.8</vt:lpstr>
    </vt:vector>
  </TitlesOfParts>
  <Company>University of Wyoming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Civil &amp; Architectural Engineering</dc:creator>
  <cp:lastModifiedBy>Promothes Saha</cp:lastModifiedBy>
  <cp:revision>363</cp:revision>
  <cp:lastPrinted>2012-09-10T00:38:33Z</cp:lastPrinted>
  <dcterms:created xsi:type="dcterms:W3CDTF">2001-09-24T18:35:11Z</dcterms:created>
  <dcterms:modified xsi:type="dcterms:W3CDTF">2020-02-10T18:15:48Z</dcterms:modified>
</cp:coreProperties>
</file>