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379" r:id="rId2"/>
    <p:sldId id="303" r:id="rId3"/>
    <p:sldId id="374" r:id="rId4"/>
    <p:sldId id="258" r:id="rId5"/>
    <p:sldId id="322" r:id="rId6"/>
    <p:sldId id="380" r:id="rId7"/>
    <p:sldId id="375" r:id="rId8"/>
    <p:sldId id="376" r:id="rId9"/>
    <p:sldId id="382" r:id="rId10"/>
    <p:sldId id="381" r:id="rId11"/>
    <p:sldId id="377" r:id="rId12"/>
    <p:sldId id="378" r:id="rId1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2418" y="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Instructor: Promothes Saha, Ph.D., P.E.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28A79AE-C9FD-4B97-919E-B3A0B517B8E2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Dr. Saha – Purdue University Fort Wayne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8BE026-2535-4E36-8C3B-BB5A983FC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Instructor: Promothes Saha, Ph.D., P.E.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5025087-EA77-44A7-ACEE-F4AB40675BDF}" type="datetime1">
              <a:rPr lang="en-US"/>
              <a:pPr>
                <a:defRPr/>
              </a:pPr>
              <a:t>2/6/2020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Dr. Saha - Purdue University Fort Wayne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DD6223-0D57-4A28-AD71-B2F299CCB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Faculty Candidate: Promothes Saha, Ph.D., P.E.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5025087-EA77-44A7-ACEE-F4AB40675BDF}" type="datetime1">
              <a:rPr lang="en-US" smtClean="0"/>
              <a:pPr>
                <a:defRPr/>
              </a:pPr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Saha - University of Wyoming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DD6223-0D57-4A28-AD71-B2F299CCB6F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1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0"/>
            <a:ext cx="7951659" cy="1481608"/>
          </a:xfrm>
        </p:spPr>
        <p:txBody>
          <a:bodyPr anchor="ctr"/>
          <a:lstStyle>
            <a:lvl1pPr algn="ctr">
              <a:defRPr sz="4800" b="1">
                <a:solidFill>
                  <a:srgbClr val="0000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1752600"/>
            <a:ext cx="7951659" cy="4356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B6AD-7947-4BB8-9215-4AD4F0E5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03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68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059" y="6379692"/>
            <a:ext cx="1981200" cy="3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21DFDC-69F0-4303-8758-4CE007CFD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2" descr="Image result for purdue university fort wayn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1031421" cy="5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Char char="o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q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Char char="•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6600FF"/>
        </a:buClr>
        <a:buFont typeface="Wingdings" panose="05000000000000000000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6600FF"/>
        </a:buClr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96117" y="17526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Handouts / Materials</a:t>
            </a:r>
            <a:r>
              <a:rPr lang="en-US" sz="2800" b="1" u="sng" dirty="0">
                <a:solidFill>
                  <a:srgbClr val="000099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Worksheet_chapter 9</a:t>
            </a:r>
            <a:endParaRPr lang="en-US" dirty="0"/>
          </a:p>
          <a:p>
            <a:endParaRPr lang="en-US" dirty="0"/>
          </a:p>
          <a:p>
            <a:r>
              <a:rPr lang="en-US" sz="2000" b="1" u="sng" dirty="0">
                <a:solidFill>
                  <a:srgbClr val="000099"/>
                </a:solidFill>
              </a:rPr>
              <a:t>Class Schedule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Post homework 1_solution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Post slides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Reading assignments.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Correction</a:t>
            </a:r>
            <a:r>
              <a:rPr lang="en-US" dirty="0" smtClean="0"/>
              <a:t> Exam 1: Wednesday, February 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Traffic intern at INDOT Fort Wayne.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Extra credit- attend ASCE meeting on 2nd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99"/>
                </a:solidFill>
              </a:rPr>
              <a:t>Base Conditions for Freeways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dirty="0"/>
              <a:t>Lane width: &gt;= 12 ft.</a:t>
            </a:r>
          </a:p>
          <a:p>
            <a:pPr lvl="1" eaLnBrk="1" hangingPunct="1">
              <a:defRPr/>
            </a:pPr>
            <a:r>
              <a:rPr lang="en-US" sz="2400" dirty="0"/>
              <a:t>Lateral clearance: &gt;=12ft</a:t>
            </a:r>
          </a:p>
          <a:p>
            <a:pPr lvl="1" eaLnBrk="1" hangingPunct="1">
              <a:defRPr/>
            </a:pPr>
            <a:r>
              <a:rPr lang="en-US" sz="2400" dirty="0"/>
              <a:t>Type of vehicle: passenger cars only</a:t>
            </a:r>
          </a:p>
          <a:p>
            <a:pPr lvl="1" eaLnBrk="1" hangingPunct="1">
              <a:defRPr/>
            </a:pPr>
            <a:r>
              <a:rPr lang="en-US" sz="2400" dirty="0" smtClean="0"/>
              <a:t>Interchanges </a:t>
            </a:r>
            <a:r>
              <a:rPr lang="en-US" sz="2400" dirty="0"/>
              <a:t>are spaced at least 2 mi apart</a:t>
            </a:r>
          </a:p>
          <a:p>
            <a:pPr lvl="1" eaLnBrk="1" hangingPunct="1">
              <a:defRPr/>
            </a:pPr>
            <a:r>
              <a:rPr lang="en-US" sz="2400" dirty="0"/>
              <a:t>Grades do not exceed 2%</a:t>
            </a:r>
          </a:p>
          <a:p>
            <a:pPr lvl="1" eaLnBrk="1" hangingPunct="1">
              <a:defRPr/>
            </a:pPr>
            <a:r>
              <a:rPr lang="en-US" sz="2400" dirty="0"/>
              <a:t>Drivers are familiar with the freeway</a:t>
            </a:r>
          </a:p>
          <a:p>
            <a:pPr lvl="1" eaLnBrk="1" hangingPunct="1">
              <a:defRPr/>
            </a:pPr>
            <a:r>
              <a:rPr lang="en-US" sz="2400" dirty="0"/>
              <a:t>Urban freeways are five lanes in each direction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086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914400"/>
          </a:xfrm>
        </p:spPr>
        <p:txBody>
          <a:bodyPr/>
          <a:lstStyle/>
          <a:p>
            <a:r>
              <a:rPr lang="en-US" sz="4600" b="1" dirty="0" smtClean="0">
                <a:solidFill>
                  <a:srgbClr val="000099"/>
                </a:solidFill>
              </a:rPr>
              <a:t>Equations for Freeway</a:t>
            </a:r>
            <a:endParaRPr lang="en-US" sz="4600" b="1" dirty="0">
              <a:solidFill>
                <a:srgbClr val="0000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𝑃𝐻𝐹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𝐻𝑉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𝐹𝐹𝑆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=75.4−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−3.22∗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0.84 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316020"/>
            <a:ext cx="5745032" cy="254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381000"/>
            <a:ext cx="8001000" cy="1066800"/>
          </a:xfrm>
        </p:spPr>
        <p:txBody>
          <a:bodyPr/>
          <a:lstStyle/>
          <a:p>
            <a:pPr algn="ctr"/>
            <a:r>
              <a:rPr lang="en-US" sz="4600" b="1" dirty="0" smtClean="0">
                <a:solidFill>
                  <a:srgbClr val="C00000"/>
                </a:solidFill>
              </a:rPr>
              <a:t>Example 9.4, 9.3, 9.5, 9.1, 9.2</a:t>
            </a:r>
            <a:endParaRPr lang="en-US" sz="4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494478"/>
          </a:xfrm>
        </p:spPr>
        <p:txBody>
          <a:bodyPr/>
          <a:lstStyle/>
          <a:p>
            <a:r>
              <a:rPr lang="en-US" sz="4400" dirty="0"/>
              <a:t>CE 34500 – Transportation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86" y="1981200"/>
            <a:ext cx="51816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99"/>
                </a:solidFill>
              </a:rPr>
              <a:t>Chapter 9: </a:t>
            </a:r>
            <a:r>
              <a:rPr lang="en-US" sz="2800" dirty="0"/>
              <a:t>Capacity and Level of Service for Multilane Highways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400" b="1" i="1" dirty="0"/>
              <a:t>Course Outcome 4: </a:t>
            </a:r>
            <a:r>
              <a:rPr lang="en-US" sz="2400" i="1" dirty="0"/>
              <a:t>Perform level of service analysis to determine LOS for selected highway segments. [1, 2]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B6AD-7947-4BB8-9215-4AD4F0E5A3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2" descr="Image result for traffic and highway engineering garber and hoel">
            <a:extLst>
              <a:ext uri="{FF2B5EF4-FFF2-40B4-BE49-F238E27FC236}">
                <a16:creationId xmlns:a16="http://schemas.microsoft.com/office/drawing/2014/main" id="{55784221-127E-43B5-B35F-FF0D1110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35" y="1854285"/>
            <a:ext cx="32908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40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8A3D-683D-4AAA-ACD4-5130F4EA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F9FDF-55B2-4C82-BF35-5F97367C8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36" y="17417"/>
            <a:ext cx="4203664" cy="3886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D114B-2256-4631-9C1A-C9E4D26FB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" y="28303"/>
            <a:ext cx="4203664" cy="5301105"/>
          </a:xfrm>
          <a:prstGeom prst="rect">
            <a:avLst/>
          </a:prstGeom>
        </p:spPr>
      </p:pic>
      <p:pic>
        <p:nvPicPr>
          <p:cNvPr id="8" name="Picture 4" descr="I13-05">
            <a:extLst>
              <a:ext uri="{FF2B5EF4-FFF2-40B4-BE49-F238E27FC236}">
                <a16:creationId xmlns:a16="http://schemas.microsoft.com/office/drawing/2014/main" id="{CE637F6E-6B84-40C0-AC5A-E6E66629F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3622658"/>
            <a:ext cx="3973940" cy="32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Freeways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 freeway is a divided highway </a:t>
            </a:r>
            <a:r>
              <a:rPr lang="en-US" b="1" dirty="0">
                <a:solidFill>
                  <a:srgbClr val="002060"/>
                </a:solidFill>
              </a:rPr>
              <a:t>with full access control </a:t>
            </a:r>
            <a:r>
              <a:rPr lang="en-US" dirty="0">
                <a:solidFill>
                  <a:srgbClr val="002060"/>
                </a:solidFill>
              </a:rPr>
              <a:t>and two or more lanes in each direction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Signalized or stop-controlled, at-grade intersections and direct access to adjacent land use are </a:t>
            </a:r>
            <a:r>
              <a:rPr lang="en-US" b="1" dirty="0">
                <a:solidFill>
                  <a:srgbClr val="002060"/>
                </a:solidFill>
              </a:rPr>
              <a:t>not</a:t>
            </a:r>
            <a:r>
              <a:rPr lang="en-US" dirty="0">
                <a:solidFill>
                  <a:srgbClr val="002060"/>
                </a:solidFill>
              </a:rPr>
              <a:t> permitted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Opposing traffic is separated by a raised </a:t>
            </a:r>
            <a:r>
              <a:rPr lang="en-US" b="1" dirty="0">
                <a:solidFill>
                  <a:srgbClr val="002060"/>
                </a:solidFill>
              </a:rPr>
              <a:t>barrier</a:t>
            </a:r>
            <a:r>
              <a:rPr lang="en-US" dirty="0">
                <a:solidFill>
                  <a:srgbClr val="002060"/>
                </a:solidFill>
              </a:rPr>
              <a:t>, an at-grade median, or a raised traffic island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D24B2-5D52-46F7-B915-67CABB3AD0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5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Freeways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9A308-FEBE-481B-B5F9-1CD7DDE21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D24B2-5D52-46F7-B915-67CABB3AD0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4544B6-3059-449A-B01E-F7D58F9F266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04876" y="1752600"/>
            <a:ext cx="7629525" cy="43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000099"/>
                </a:solidFill>
              </a:rPr>
              <a:t>Basic Freeway Segment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1874F7-C675-4220-B272-C82E7E5CE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07675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12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2446-C9B7-4A3A-8DBD-7C6E3BE6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9" y="304801"/>
            <a:ext cx="8427866" cy="914400"/>
          </a:xfrm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</a:rPr>
              <a:t>Level of Service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99D1A8-A624-4840-91EC-C3FC33B57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39" y="44054"/>
            <a:ext cx="4196561" cy="68139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0232C-D181-4DFE-A12E-E035074003E1}"/>
              </a:ext>
            </a:extLst>
          </p:cNvPr>
          <p:cNvSpPr txBox="1"/>
          <p:nvPr/>
        </p:nvSpPr>
        <p:spPr>
          <a:xfrm>
            <a:off x="147809" y="1981200"/>
            <a:ext cx="48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 = Free-flow operations, vehicles completely unimpeded.</a:t>
            </a:r>
          </a:p>
          <a:p>
            <a:r>
              <a:rPr lang="en-US" sz="1800" dirty="0"/>
              <a:t>B = Reasonably free-flow conditions.  Only slight impedance to maneuvers.</a:t>
            </a:r>
          </a:p>
          <a:p>
            <a:r>
              <a:rPr lang="en-US" sz="1800" dirty="0"/>
              <a:t>C = Noticeable restriction to maneuvers.</a:t>
            </a:r>
          </a:p>
          <a:p>
            <a:r>
              <a:rPr lang="en-US" sz="1800" dirty="0"/>
              <a:t>D = </a:t>
            </a:r>
            <a:r>
              <a:rPr lang="en-US" sz="1800" dirty="0">
                <a:solidFill>
                  <a:srgbClr val="FF0000"/>
                </a:solidFill>
              </a:rPr>
              <a:t>Speeds begin to decline</a:t>
            </a:r>
            <a:r>
              <a:rPr lang="en-US" sz="1800" dirty="0"/>
              <a:t>.  Reduction in comfort level.</a:t>
            </a:r>
          </a:p>
          <a:p>
            <a:r>
              <a:rPr lang="en-US" sz="1800" dirty="0"/>
              <a:t>E = Flows becomes unstable.  Virtually no useable gaps.  Facility at capacity.</a:t>
            </a:r>
          </a:p>
          <a:p>
            <a:r>
              <a:rPr lang="en-US" sz="1800" dirty="0"/>
              <a:t>F = Flow breakdown conditions.  Arriving flow is greater than segment capacity.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230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CB9-3AFC-4EA4-A536-DB16959EA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b="1" dirty="0">
                <a:solidFill>
                  <a:srgbClr val="002060"/>
                </a:solidFill>
              </a:rPr>
              <a:t>Density Ranges for each LOS</a:t>
            </a:r>
            <a:endParaRPr lang="en-US" sz="4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2551-8F27-448D-A02E-06B8E679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5C0AA7C-FE13-44F1-BB95-F35D4778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174" y="2362200"/>
            <a:ext cx="831412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91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000099"/>
                </a:solidFill>
              </a:rPr>
              <a:t>Factors Affecting LOS for Freeways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Lane width</a:t>
            </a:r>
          </a:p>
          <a:p>
            <a:r>
              <a:rPr lang="en-US" dirty="0"/>
              <a:t>Lateral clearance</a:t>
            </a:r>
          </a:p>
          <a:p>
            <a:r>
              <a:rPr lang="en-US" dirty="0"/>
              <a:t>Vehicle Equivalents</a:t>
            </a:r>
          </a:p>
          <a:p>
            <a:r>
              <a:rPr lang="en-US" dirty="0"/>
              <a:t>Grade</a:t>
            </a:r>
          </a:p>
          <a:p>
            <a:r>
              <a:rPr lang="en-US" dirty="0"/>
              <a:t>Speed</a:t>
            </a:r>
          </a:p>
          <a:p>
            <a:r>
              <a:rPr lang="en-US" dirty="0"/>
              <a:t>Driver Population</a:t>
            </a:r>
          </a:p>
          <a:p>
            <a:r>
              <a:rPr lang="en-US" dirty="0"/>
              <a:t>Interchange spacing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9693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6069</TotalTime>
  <Words>412</Words>
  <Application>Microsoft Office PowerPoint</Application>
  <PresentationFormat>On-screen Show (4:3)</PresentationFormat>
  <Paragraphs>63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Times New Roman</vt:lpstr>
      <vt:lpstr>Verdana</vt:lpstr>
      <vt:lpstr>Wingdings</vt:lpstr>
      <vt:lpstr>Profile</vt:lpstr>
      <vt:lpstr>PowerPoint Presentation</vt:lpstr>
      <vt:lpstr>CE 34500 – Transportation Engineering</vt:lpstr>
      <vt:lpstr>PowerPoint Presentation</vt:lpstr>
      <vt:lpstr>Freeways</vt:lpstr>
      <vt:lpstr>Freeways</vt:lpstr>
      <vt:lpstr>Basic Freeway Segment</vt:lpstr>
      <vt:lpstr>Level of Service</vt:lpstr>
      <vt:lpstr>Density Ranges for each LOS</vt:lpstr>
      <vt:lpstr>Factors Affecting LOS for Freeways</vt:lpstr>
      <vt:lpstr>Base Conditions for Freeways</vt:lpstr>
      <vt:lpstr>Equations for Freeway</vt:lpstr>
      <vt:lpstr>Example 9.4, 9.3, 9.5, 9.1, 9.2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Civil &amp; Architectural Engineering</dc:creator>
  <cp:lastModifiedBy>Promothes Saha</cp:lastModifiedBy>
  <cp:revision>354</cp:revision>
  <cp:lastPrinted>2012-09-10T00:38:33Z</cp:lastPrinted>
  <dcterms:created xsi:type="dcterms:W3CDTF">2001-09-24T18:35:11Z</dcterms:created>
  <dcterms:modified xsi:type="dcterms:W3CDTF">2020-02-06T16:37:46Z</dcterms:modified>
</cp:coreProperties>
</file>