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89" r:id="rId2"/>
    <p:sldId id="303" r:id="rId3"/>
    <p:sldId id="386" r:id="rId4"/>
    <p:sldId id="387" r:id="rId5"/>
    <p:sldId id="310" r:id="rId6"/>
    <p:sldId id="311" r:id="rId7"/>
    <p:sldId id="371" r:id="rId8"/>
    <p:sldId id="382" r:id="rId9"/>
    <p:sldId id="372" r:id="rId10"/>
    <p:sldId id="374" r:id="rId11"/>
    <p:sldId id="383" r:id="rId12"/>
    <p:sldId id="376" r:id="rId13"/>
    <p:sldId id="384" r:id="rId14"/>
    <p:sldId id="377" r:id="rId15"/>
    <p:sldId id="379" r:id="rId16"/>
    <p:sldId id="380" r:id="rId17"/>
    <p:sldId id="381" r:id="rId18"/>
    <p:sldId id="385" r:id="rId19"/>
    <p:sldId id="276" r:id="rId20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3" autoAdjust="0"/>
    <p:restoredTop sz="87368" autoAdjust="0"/>
  </p:normalViewPr>
  <p:slideViewPr>
    <p:cSldViewPr>
      <p:cViewPr varScale="1">
        <p:scale>
          <a:sx n="100" d="100"/>
          <a:sy n="100" d="100"/>
        </p:scale>
        <p:origin x="17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2418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</a:t>
            </a:r>
            <a:r>
              <a:rPr lang="en-US"/>
              <a:t>- Purdue University Fort Wayne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1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00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2D24B2-5D52-46F7-B915-67CABB3AD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7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70625"/>
            <a:ext cx="1031421" cy="5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ZC9h8jgSj4" TargetMode="External"/><Relationship Id="rId2" Type="http://schemas.openxmlformats.org/officeDocument/2006/relationships/hyperlink" Target="https://www.youtube.com/watch?v=Mh6PNQbKBYo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96117" y="17526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0099"/>
                </a:solidFill>
              </a:rPr>
              <a:t>Handouts / Materials</a:t>
            </a:r>
            <a:r>
              <a:rPr lang="en-US" sz="2800" b="1" u="sng" dirty="0">
                <a:solidFill>
                  <a:srgbClr val="000099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Quiz </a:t>
            </a:r>
            <a:r>
              <a:rPr lang="en-US" dirty="0"/>
              <a:t>2</a:t>
            </a:r>
            <a:endParaRPr lang="en-US" dirty="0"/>
          </a:p>
          <a:p>
            <a:endParaRPr lang="en-US" dirty="0"/>
          </a:p>
          <a:p>
            <a:r>
              <a:rPr lang="en-US" sz="2000" b="1" u="sng" dirty="0">
                <a:solidFill>
                  <a:srgbClr val="000099"/>
                </a:solidFill>
              </a:rPr>
              <a:t>Class Schedule Overview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Post homework </a:t>
            </a:r>
            <a:r>
              <a:rPr lang="en-US" dirty="0" smtClean="0"/>
              <a:t>2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Post slides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Reading </a:t>
            </a:r>
            <a:r>
              <a:rPr lang="en-US" dirty="0" smtClean="0"/>
              <a:t>assignments.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Schedule exam 1 on Chapter 3 &amp;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0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Velocity of Shock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002060"/>
                </a:solidFill>
              </a:rPr>
              <a:t>Example:</a:t>
            </a:r>
          </a:p>
          <a:p>
            <a:pPr algn="just"/>
            <a:r>
              <a:rPr lang="en-US" sz="2000" dirty="0" err="1">
                <a:solidFill>
                  <a:srgbClr val="002060"/>
                </a:solidFill>
              </a:rPr>
              <a:t>u</a:t>
            </a:r>
            <a:r>
              <a:rPr lang="en-US" sz="2000" baseline="-25000" dirty="0" err="1">
                <a:solidFill>
                  <a:srgbClr val="002060"/>
                </a:solidFill>
              </a:rPr>
              <a:t>w</a:t>
            </a:r>
            <a:r>
              <a:rPr lang="en-US" sz="2000" dirty="0">
                <a:solidFill>
                  <a:srgbClr val="002060"/>
                </a:solidFill>
              </a:rPr>
              <a:t>: shock wave moving speed at the density separation line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k</a:t>
            </a:r>
            <a:r>
              <a:rPr lang="en-US" sz="2000" baseline="-25000" dirty="0">
                <a:solidFill>
                  <a:srgbClr val="002060"/>
                </a:solidFill>
              </a:rPr>
              <a:t>1</a:t>
            </a:r>
            <a:r>
              <a:rPr lang="en-US" sz="2000" dirty="0">
                <a:solidFill>
                  <a:srgbClr val="002060"/>
                </a:solidFill>
              </a:rPr>
              <a:t>: higher traffic density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k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: lower traffic density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u</a:t>
            </a:r>
            <a:r>
              <a:rPr lang="en-US" sz="2000" baseline="-25000" dirty="0">
                <a:solidFill>
                  <a:srgbClr val="002060"/>
                </a:solidFill>
              </a:rPr>
              <a:t>1</a:t>
            </a:r>
            <a:r>
              <a:rPr lang="en-US" sz="2000" dirty="0">
                <a:solidFill>
                  <a:srgbClr val="002060"/>
                </a:solidFill>
              </a:rPr>
              <a:t>: space mean speed of vehicles in traffic with density k</a:t>
            </a:r>
            <a:r>
              <a:rPr lang="en-US" sz="2000" baseline="-25000" dirty="0">
                <a:solidFill>
                  <a:srgbClr val="002060"/>
                </a:solidFill>
              </a:rPr>
              <a:t>1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u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: space mean speed of vehicles in traffic with density k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q</a:t>
            </a:r>
            <a:r>
              <a:rPr lang="en-US" sz="2000" baseline="-25000" dirty="0">
                <a:solidFill>
                  <a:srgbClr val="002060"/>
                </a:solidFill>
              </a:rPr>
              <a:t>1 </a:t>
            </a:r>
            <a:r>
              <a:rPr lang="en-US" sz="2000" dirty="0">
                <a:solidFill>
                  <a:srgbClr val="002060"/>
                </a:solidFill>
              </a:rPr>
              <a:t>(flow rate) = k</a:t>
            </a:r>
            <a:r>
              <a:rPr lang="en-US" sz="2000" baseline="-25000" dirty="0">
                <a:solidFill>
                  <a:srgbClr val="002060"/>
                </a:solidFill>
              </a:rPr>
              <a:t>1 </a:t>
            </a:r>
            <a:r>
              <a:rPr lang="en-US" sz="2000" dirty="0">
                <a:solidFill>
                  <a:srgbClr val="002060"/>
                </a:solidFill>
              </a:rPr>
              <a:t>x u</a:t>
            </a:r>
            <a:r>
              <a:rPr lang="en-US" sz="2000" baseline="-25000" dirty="0">
                <a:solidFill>
                  <a:srgbClr val="002060"/>
                </a:solidFill>
              </a:rPr>
              <a:t>1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q</a:t>
            </a:r>
            <a:r>
              <a:rPr lang="en-US" sz="2000" baseline="-25000" dirty="0">
                <a:solidFill>
                  <a:srgbClr val="002060"/>
                </a:solidFill>
              </a:rPr>
              <a:t>2 </a:t>
            </a:r>
            <a:r>
              <a:rPr lang="en-US" sz="2000" dirty="0">
                <a:solidFill>
                  <a:srgbClr val="002060"/>
                </a:solidFill>
              </a:rPr>
              <a:t>(flow rate) = k</a:t>
            </a:r>
            <a:r>
              <a:rPr lang="en-US" sz="2000" baseline="-25000" dirty="0">
                <a:solidFill>
                  <a:srgbClr val="002060"/>
                </a:solidFill>
              </a:rPr>
              <a:t>2 </a:t>
            </a:r>
            <a:r>
              <a:rPr lang="en-US" sz="2000" dirty="0">
                <a:solidFill>
                  <a:srgbClr val="002060"/>
                </a:solidFill>
              </a:rPr>
              <a:t>x u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523429"/>
              </p:ext>
            </p:extLst>
          </p:nvPr>
        </p:nvGraphicFramePr>
        <p:xfrm>
          <a:off x="3276600" y="4834536"/>
          <a:ext cx="2286000" cy="1274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774360" imgH="431640" progId="Equation.3">
                  <p:embed/>
                </p:oleObj>
              </mc:Choice>
              <mc:Fallback>
                <p:oleObj name="Equation" r:id="rId3" imgW="774360" imgH="43164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4834536"/>
                        <a:ext cx="2286000" cy="1274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0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17523-FBCE-48F2-B219-8933E5BB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Example 6.5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9F6E3-B176-4E0D-9F76-3730F3A76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66B5B-6396-4612-8442-8F55920D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7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99076"/>
            <a:ext cx="3581400" cy="148160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Shock Wave by Slow Traffic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23735F-60AC-4CB1-A1F9-CFC0168CC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37038"/>
            <a:ext cx="5020882" cy="30028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569DC3-8D80-4FD0-9130-782F5EAFA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919" y="3127888"/>
            <a:ext cx="5851681" cy="341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6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17523-FBCE-48F2-B219-8933E5BB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Example 6.6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9F6E3-B176-4E0D-9F76-3730F3A76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66B5B-6396-4612-8442-8F55920D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1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Gap Acceptance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9310" y="1828800"/>
            <a:ext cx="8077200" cy="419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1"/>
              </a:buClr>
            </a:pPr>
            <a:r>
              <a:rPr lang="en-US" sz="2400" dirty="0">
                <a:solidFill>
                  <a:srgbClr val="002060"/>
                </a:solidFill>
              </a:rPr>
              <a:t>A driver who intends to merge must evaluate the available gaps to determine which gap (if any) is large enough to accept the vehicle</a:t>
            </a:r>
          </a:p>
          <a:p>
            <a:pPr algn="just">
              <a:buClr>
                <a:schemeClr val="tx1"/>
              </a:buClr>
            </a:pPr>
            <a:endParaRPr lang="en-US" sz="2400" dirty="0">
              <a:solidFill>
                <a:srgbClr val="002060"/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en-US" sz="2400" dirty="0">
                <a:solidFill>
                  <a:srgbClr val="002060"/>
                </a:solidFill>
              </a:rPr>
              <a:t>Driver feels that the merging maneuver can be completed safely to join the new stream</a:t>
            </a:r>
          </a:p>
          <a:p>
            <a:pPr algn="just">
              <a:buClr>
                <a:schemeClr val="tx1"/>
              </a:buClr>
            </a:pPr>
            <a:endParaRPr lang="en-US" sz="2400" dirty="0">
              <a:solidFill>
                <a:srgbClr val="002060"/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en-US" sz="2400" dirty="0">
                <a:solidFill>
                  <a:srgbClr val="002060"/>
                </a:solidFill>
              </a:rPr>
              <a:t>This phenomenon is called </a:t>
            </a:r>
            <a:r>
              <a:rPr lang="en-US" sz="2400" b="1" dirty="0">
                <a:solidFill>
                  <a:srgbClr val="002060"/>
                </a:solidFill>
              </a:rPr>
              <a:t>gap acceptance</a:t>
            </a:r>
            <a:endParaRPr lang="en-US" sz="2400" dirty="0">
              <a:solidFill>
                <a:srgbClr val="002060"/>
              </a:solidFill>
            </a:endParaRPr>
          </a:p>
          <a:p>
            <a:pPr algn="just">
              <a:buClr>
                <a:schemeClr val="tx1"/>
              </a:buClr>
            </a:pPr>
            <a:endParaRPr lang="en-US" sz="2400" dirty="0">
              <a:solidFill>
                <a:srgbClr val="002060"/>
              </a:solidFill>
            </a:endParaRPr>
          </a:p>
          <a:p>
            <a:pPr algn="just">
              <a:buClr>
                <a:schemeClr val="tx1"/>
              </a:buClr>
            </a:pPr>
            <a:endParaRPr lang="en-US" sz="2400" dirty="0">
              <a:solidFill>
                <a:srgbClr val="002060"/>
              </a:solidFill>
            </a:endParaRPr>
          </a:p>
          <a:p>
            <a:pPr algn="just">
              <a:buClr>
                <a:schemeClr val="tx1"/>
              </a:buClr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79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Introduction to Queuing Theory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3108" y="1752600"/>
            <a:ext cx="8077200" cy="5257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1"/>
              </a:buClr>
            </a:pPr>
            <a:r>
              <a:rPr lang="en-US" sz="2000" dirty="0">
                <a:solidFill>
                  <a:srgbClr val="002060"/>
                </a:solidFill>
              </a:rPr>
              <a:t>One of the greatest concerns to engineers is the congestion that exists on urban highways, especially during peak hours</a:t>
            </a:r>
          </a:p>
          <a:p>
            <a:pPr algn="just">
              <a:buClr>
                <a:schemeClr val="tx1"/>
              </a:buClr>
            </a:pPr>
            <a:r>
              <a:rPr lang="en-US" sz="2000" dirty="0">
                <a:solidFill>
                  <a:srgbClr val="002060"/>
                </a:solidFill>
              </a:rPr>
              <a:t>The queues occur on expressway on-ramps and off-ramps, signalized and unsignalized intersections, and on arterials</a:t>
            </a:r>
          </a:p>
          <a:p>
            <a:pPr algn="just">
              <a:buClr>
                <a:schemeClr val="tx1"/>
              </a:buClr>
            </a:pPr>
            <a:r>
              <a:rPr lang="en-US" sz="2000" dirty="0">
                <a:solidFill>
                  <a:srgbClr val="002060"/>
                </a:solidFill>
              </a:rPr>
              <a:t>Mathematical algorithms are used to analyze queuing:</a:t>
            </a:r>
          </a:p>
          <a:p>
            <a:pPr lvl="1" algn="just">
              <a:buClr>
                <a:schemeClr val="tx1"/>
              </a:buClr>
            </a:pPr>
            <a:r>
              <a:rPr lang="en-US" sz="1800" b="1" dirty="0">
                <a:solidFill>
                  <a:srgbClr val="002060"/>
                </a:solidFill>
              </a:rPr>
              <a:t>Deterministic Analysis: </a:t>
            </a:r>
            <a:r>
              <a:rPr lang="en-US" sz="1800" dirty="0">
                <a:solidFill>
                  <a:srgbClr val="002060"/>
                </a:solidFill>
              </a:rPr>
              <a:t>Assumes that all the traffic characteristics of the queue are deterministic and demand volumes and capacities are known</a:t>
            </a:r>
          </a:p>
          <a:p>
            <a:pPr lvl="1" algn="just">
              <a:buClr>
                <a:schemeClr val="tx1"/>
              </a:buClr>
            </a:pPr>
            <a:r>
              <a:rPr lang="en-US" sz="1800" b="1" dirty="0">
                <a:solidFill>
                  <a:srgbClr val="002060"/>
                </a:solidFill>
              </a:rPr>
              <a:t>Stochastic Analysis: </a:t>
            </a:r>
            <a:r>
              <a:rPr lang="en-US" sz="1800" dirty="0">
                <a:solidFill>
                  <a:srgbClr val="002060"/>
                </a:solidFill>
              </a:rPr>
              <a:t>Considers that certain traffic characteristics such as arrival rates are not deterministic </a:t>
            </a:r>
          </a:p>
          <a:p>
            <a:pPr algn="just">
              <a:buClr>
                <a:schemeClr val="tx1"/>
              </a:buClr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90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Deterministic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4166" y="1749727"/>
            <a:ext cx="8077200" cy="480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1"/>
              </a:buClr>
            </a:pPr>
            <a:r>
              <a:rPr lang="en-US" sz="2400" dirty="0">
                <a:solidFill>
                  <a:srgbClr val="002060"/>
                </a:solidFill>
              </a:rPr>
              <a:t>Consider a one direction, three-lane highway with a maximum service volume of </a:t>
            </a:r>
            <a:r>
              <a:rPr lang="en-US" sz="2400" b="1" i="1" dirty="0">
                <a:solidFill>
                  <a:srgbClr val="002060"/>
                </a:solidFill>
              </a:rPr>
              <a:t>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veh</a:t>
            </a:r>
            <a:r>
              <a:rPr lang="en-US" sz="2400" dirty="0">
                <a:solidFill>
                  <a:srgbClr val="002060"/>
                </a:solidFill>
              </a:rPr>
              <a:t>/h</a:t>
            </a:r>
          </a:p>
          <a:p>
            <a:pPr algn="just">
              <a:buClr>
                <a:schemeClr val="tx1"/>
              </a:buClr>
            </a:pPr>
            <a:r>
              <a:rPr lang="en-US" sz="2400" dirty="0">
                <a:solidFill>
                  <a:srgbClr val="002060"/>
                </a:solidFill>
              </a:rPr>
              <a:t>An incident results in the closure of one lane and drops the capacity to </a:t>
            </a:r>
            <a:r>
              <a:rPr lang="en-US" sz="2400" b="1" i="1" dirty="0" err="1">
                <a:solidFill>
                  <a:srgbClr val="002060"/>
                </a:solidFill>
              </a:rPr>
              <a:t>c</a:t>
            </a:r>
            <a:r>
              <a:rPr lang="en-US" sz="2400" b="1" i="1" baseline="-25000" dirty="0" err="1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 for a period of </a:t>
            </a:r>
            <a:r>
              <a:rPr lang="en-US" sz="2400" b="1" i="1" dirty="0" err="1">
                <a:solidFill>
                  <a:srgbClr val="002060"/>
                </a:solidFill>
              </a:rPr>
              <a:t>t</a:t>
            </a:r>
            <a:r>
              <a:rPr lang="en-US" sz="2400" b="1" i="1" baseline="-25000" dirty="0" err="1">
                <a:solidFill>
                  <a:srgbClr val="002060"/>
                </a:solidFill>
              </a:rPr>
              <a:t>inc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hr</a:t>
            </a:r>
            <a:endParaRPr lang="en-US" sz="2400" dirty="0">
              <a:solidFill>
                <a:srgbClr val="002060"/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en-US" sz="2400" dirty="0">
                <a:solidFill>
                  <a:srgbClr val="002060"/>
                </a:solidFill>
              </a:rPr>
              <a:t>Demand volume continues to be </a:t>
            </a:r>
            <a:r>
              <a:rPr lang="en-US" sz="2400" b="1" i="1" dirty="0">
                <a:solidFill>
                  <a:srgbClr val="002060"/>
                </a:solidFill>
              </a:rPr>
              <a:t>V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veh</a:t>
            </a:r>
            <a:r>
              <a:rPr lang="en-US" sz="2400" dirty="0">
                <a:solidFill>
                  <a:srgbClr val="002060"/>
                </a:solidFill>
              </a:rPr>
              <a:t>/h</a:t>
            </a:r>
          </a:p>
          <a:p>
            <a:pPr algn="just">
              <a:buClr>
                <a:schemeClr val="tx1"/>
              </a:buClr>
            </a:pPr>
            <a:r>
              <a:rPr lang="en-US" sz="2400" dirty="0">
                <a:solidFill>
                  <a:srgbClr val="002060"/>
                </a:solidFill>
              </a:rPr>
              <a:t>The maximum queue length can be determined as:</a:t>
            </a:r>
          </a:p>
          <a:p>
            <a:pPr algn="just">
              <a:buClr>
                <a:schemeClr val="tx1"/>
              </a:buClr>
            </a:pP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51CB30-40BD-4682-8A4F-CA81E3D93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724400"/>
            <a:ext cx="610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08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895600"/>
            <a:ext cx="3733800" cy="148160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Queuing Diagram for Incident Situation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71600"/>
            <a:ext cx="8077200" cy="5257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5CB7B4-F87B-4C59-A56F-B10C739305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47" y="127376"/>
            <a:ext cx="4840224" cy="657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53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17523-FBCE-48F2-B219-8933E5BB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Example 6.10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9F6E3-B176-4E0D-9F76-3730F3A76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66B5B-6396-4612-8442-8F55920D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1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0386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Efficient use of any highway system entails the flow of the maximum volume of traffic </a:t>
            </a:r>
            <a:r>
              <a:rPr lang="en-US" sz="2800" b="1" dirty="0">
                <a:solidFill>
                  <a:srgbClr val="002060"/>
                </a:solidFill>
              </a:rPr>
              <a:t>without causing excessive delay</a:t>
            </a:r>
            <a:r>
              <a:rPr lang="en-US" sz="2800" dirty="0">
                <a:solidFill>
                  <a:srgbClr val="002060"/>
                </a:solidFill>
              </a:rPr>
              <a:t> to the traffic and inconvenience to the motorist.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Using the appropriate model for a traffic flow will facilitate the computation of any change in one or more elements due to a change in another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94478"/>
          </a:xfrm>
        </p:spPr>
        <p:txBody>
          <a:bodyPr/>
          <a:lstStyle/>
          <a:p>
            <a:r>
              <a:rPr lang="en-US" sz="4400" dirty="0"/>
              <a:t>CE 34500 – Transportation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5181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99"/>
                </a:solidFill>
              </a:rPr>
              <a:t>Chapter 6: </a:t>
            </a:r>
            <a:r>
              <a:rPr lang="en-US" sz="2800" dirty="0"/>
              <a:t>Fundamental Principals of Traffic Flow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6" name="Picture 2" descr="Image result for traffic and highway engineering garber and hoel">
            <a:extLst>
              <a:ext uri="{FF2B5EF4-FFF2-40B4-BE49-F238E27FC236}">
                <a16:creationId xmlns:a16="http://schemas.microsoft.com/office/drawing/2014/main" id="{55784221-127E-43B5-B35F-FF0D1110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135" y="1854285"/>
            <a:ext cx="3290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40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EF7AD-A763-4ED7-98D5-817A8042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99"/>
                </a:solidFill>
              </a:rPr>
              <a:t>Applications of Traffic Flow Theory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658FE-1F55-4CCB-A993-7757D8A4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Image result for left lane at intersection">
            <a:extLst>
              <a:ext uri="{FF2B5EF4-FFF2-40B4-BE49-F238E27FC236}">
                <a16:creationId xmlns:a16="http://schemas.microsoft.com/office/drawing/2014/main" id="{CE6F96D3-53C4-44D4-B0E8-D0A8E002E3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91577"/>
            <a:ext cx="5649065" cy="327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D56503-2926-4DC9-A9B4-1532F15DFB36}"/>
              </a:ext>
            </a:extLst>
          </p:cNvPr>
          <p:cNvSpPr txBox="1"/>
          <p:nvPr/>
        </p:nvSpPr>
        <p:spPr>
          <a:xfrm>
            <a:off x="584199" y="1698155"/>
            <a:ext cx="8000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Determine adequate lane lengths for storing left turn vehicles on separate left turn lanes</a:t>
            </a:r>
          </a:p>
        </p:txBody>
      </p:sp>
    </p:spTree>
    <p:extLst>
      <p:ext uri="{BB962C8B-B14F-4D97-AF65-F5344CB8AC3E}">
        <p14:creationId xmlns:p14="http://schemas.microsoft.com/office/powerpoint/2010/main" val="413796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2333-E4DF-4E87-9B7E-0A6EE8B7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0099"/>
                </a:solidFill>
              </a:rPr>
              <a:t>Applications of Traffic Flow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594F-F5D3-4F63-90CC-76998FBAC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97608"/>
            <a:ext cx="4843462" cy="4267200"/>
          </a:xfrm>
        </p:spPr>
        <p:txBody>
          <a:bodyPr/>
          <a:lstStyle/>
          <a:p>
            <a:r>
              <a:rPr lang="en-US" sz="2800" dirty="0"/>
              <a:t>Average delay at intersection.</a:t>
            </a:r>
          </a:p>
          <a:p>
            <a:r>
              <a:rPr lang="en-US" sz="2800" dirty="0"/>
              <a:t>Average delay at freeway ramp merging areas.</a:t>
            </a:r>
          </a:p>
          <a:p>
            <a:r>
              <a:rPr lang="en-US" sz="2800" dirty="0"/>
              <a:t>Estimate backups and queuing due to a crash, work zones, signal turning red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15B3C-7A62-4F16-BE00-06C5349B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85C0F7-7C46-48EE-A6E1-59ACEB4C6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797608"/>
            <a:ext cx="3305304" cy="417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0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Shock Waves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026" name="Picture 2" descr="Image result for examples of traffic shock wa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99" y="1660859"/>
            <a:ext cx="8837858" cy="453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7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/>
              <a:t>Shock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Example:</a:t>
            </a:r>
            <a:endParaRPr lang="en-US" b="1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https://www.youtube.com/watch?v=6ZC9h8jgSj4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03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Shock Waves in Traffic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E9D40C-FAFA-4313-851F-1B950CE18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499" y="1828800"/>
            <a:ext cx="6213001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1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A987-933D-4BE4-94B8-DFF93E40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52700"/>
            <a:ext cx="3439963" cy="17526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Shock Waves at Signalized Intersection</a:t>
            </a:r>
            <a:endParaRPr lang="en-US" sz="36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B4D1DA-444D-4814-8BCF-A8D7CAAC47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68519"/>
            <a:ext cx="5538638" cy="67209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6F8B5-EE83-424D-A11C-8C1B9727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7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Types of Shock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solidFill>
                  <a:srgbClr val="002060"/>
                </a:solidFill>
              </a:rPr>
              <a:t>Frontal Stationary: </a:t>
            </a:r>
            <a:r>
              <a:rPr lang="en-US" sz="2000" dirty="0">
                <a:solidFill>
                  <a:srgbClr val="002060"/>
                </a:solidFill>
              </a:rPr>
              <a:t>Occurs when the capacity suddenly reduces to zero (i.e., closed lanes because of an accident)</a:t>
            </a:r>
          </a:p>
          <a:p>
            <a:pPr algn="just"/>
            <a:r>
              <a:rPr lang="en-US" sz="2000" b="1" dirty="0">
                <a:solidFill>
                  <a:srgbClr val="002060"/>
                </a:solidFill>
              </a:rPr>
              <a:t>Backward Forming: </a:t>
            </a:r>
            <a:r>
              <a:rPr lang="en-US" sz="2000" dirty="0">
                <a:solidFill>
                  <a:srgbClr val="002060"/>
                </a:solidFill>
              </a:rPr>
              <a:t>Formed when the capacity is reduced below the demand flow rate. Results in an upstream queue at the bottleneck (i.e., signal indication on an interchange becomes red)</a:t>
            </a:r>
            <a:endParaRPr lang="en-US" sz="2000" b="1" dirty="0">
              <a:solidFill>
                <a:srgbClr val="002060"/>
              </a:solidFill>
            </a:endParaRPr>
          </a:p>
          <a:p>
            <a:pPr algn="just"/>
            <a:r>
              <a:rPr lang="en-US" sz="2000" b="1" dirty="0">
                <a:solidFill>
                  <a:srgbClr val="002060"/>
                </a:solidFill>
              </a:rPr>
              <a:t>Backward Recovery: </a:t>
            </a:r>
            <a:r>
              <a:rPr lang="en-US" sz="2000" dirty="0">
                <a:solidFill>
                  <a:srgbClr val="002060"/>
                </a:solidFill>
              </a:rPr>
              <a:t>Formed when the demand flow rate becomes less than the capacity of the bottleneck (i.e., signal indication on an interchange becomes green)</a:t>
            </a:r>
          </a:p>
          <a:p>
            <a:pPr algn="just"/>
            <a:r>
              <a:rPr lang="en-US" sz="2000" b="1" dirty="0">
                <a:solidFill>
                  <a:srgbClr val="002060"/>
                </a:solidFill>
              </a:rPr>
              <a:t>Rear Stationary and Forward Recovery: </a:t>
            </a:r>
            <a:r>
              <a:rPr lang="en-US" sz="2000" dirty="0">
                <a:solidFill>
                  <a:srgbClr val="002060"/>
                </a:solidFill>
              </a:rPr>
              <a:t>Occurs when the demand flow rate upstream of a bottleneck is first higher than the capacity of the bottleneck and then the demand flow rate reduces to the capacity of the bottleneck (i.e., peak hours in a tunnel)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24B2-5D52-46F7-B915-67CABB3AD0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61681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8714</TotalTime>
  <Words>618</Words>
  <Application>Microsoft Office PowerPoint</Application>
  <PresentationFormat>On-screen Show (4:3)</PresentationFormat>
  <Paragraphs>95</Paragraphs>
  <Slides>19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Wingdings 2</vt:lpstr>
      <vt:lpstr>Profile</vt:lpstr>
      <vt:lpstr>Equation</vt:lpstr>
      <vt:lpstr>PowerPoint Presentation</vt:lpstr>
      <vt:lpstr>CE 34500 – Transportation Engineering</vt:lpstr>
      <vt:lpstr>Applications of Traffic Flow Theory</vt:lpstr>
      <vt:lpstr>Applications of Traffic Flow Theory</vt:lpstr>
      <vt:lpstr>Shock Waves</vt:lpstr>
      <vt:lpstr>Example of Shock Waves</vt:lpstr>
      <vt:lpstr>Shock Waves in Traffic Streams</vt:lpstr>
      <vt:lpstr>Shock Waves at Signalized Intersection</vt:lpstr>
      <vt:lpstr>Types of Shock Waves</vt:lpstr>
      <vt:lpstr>Velocity of Shock Waves</vt:lpstr>
      <vt:lpstr>Example 6.5</vt:lpstr>
      <vt:lpstr>Shock Wave by Slow Traffic</vt:lpstr>
      <vt:lpstr>Example 6.6</vt:lpstr>
      <vt:lpstr>Gap Acceptance</vt:lpstr>
      <vt:lpstr>Introduction to Queuing Theory </vt:lpstr>
      <vt:lpstr>Deterministic Analysis</vt:lpstr>
      <vt:lpstr>Queuing Diagram for Incident Situation</vt:lpstr>
      <vt:lpstr>Example 6.10</vt:lpstr>
      <vt:lpstr>Summary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358</cp:revision>
  <cp:lastPrinted>2012-09-10T00:38:33Z</cp:lastPrinted>
  <dcterms:created xsi:type="dcterms:W3CDTF">2001-09-24T18:35:11Z</dcterms:created>
  <dcterms:modified xsi:type="dcterms:W3CDTF">2020-01-31T20:04:42Z</dcterms:modified>
</cp:coreProperties>
</file>