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303" r:id="rId2"/>
    <p:sldId id="304" r:id="rId3"/>
    <p:sldId id="318" r:id="rId4"/>
    <p:sldId id="319" r:id="rId5"/>
    <p:sldId id="309" r:id="rId6"/>
    <p:sldId id="311" r:id="rId7"/>
    <p:sldId id="320" r:id="rId8"/>
    <p:sldId id="312" r:id="rId9"/>
    <p:sldId id="321" r:id="rId10"/>
    <p:sldId id="313" r:id="rId11"/>
    <p:sldId id="322" r:id="rId12"/>
    <p:sldId id="314" r:id="rId13"/>
    <p:sldId id="324" r:id="rId14"/>
    <p:sldId id="315" r:id="rId15"/>
    <p:sldId id="316" r:id="rId16"/>
    <p:sldId id="325" r:id="rId1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4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78246" autoAdjust="0"/>
  </p:normalViewPr>
  <p:slideViewPr>
    <p:cSldViewPr>
      <p:cViewPr varScale="1">
        <p:scale>
          <a:sx n="90" d="100"/>
          <a:sy n="90" d="100"/>
        </p:scale>
        <p:origin x="23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2418" y="11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28A79AE-C9FD-4B97-919E-B3A0B517B8E2}" type="datetime1">
              <a:rPr lang="en-US"/>
              <a:pPr>
                <a:defRPr/>
              </a:pPr>
              <a:t>1/27/2020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Dr. Saha </a:t>
            </a:r>
            <a:r>
              <a:rPr lang="en-US"/>
              <a:t>- Purdue University Fort Wayne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8BE026-2535-4E36-8C3B-BB5A983FC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025087-EA77-44A7-ACEE-F4AB40675BDF}" type="datetime1">
              <a:rPr lang="en-US"/>
              <a:pPr>
                <a:defRPr/>
              </a:pPr>
              <a:t>1/27/2020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DD6223-0D57-4A28-AD71-B2F299CCB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5025087-EA77-44A7-ACEE-F4AB40675BDF}" type="datetime1">
              <a:rPr lang="en-US" smtClean="0"/>
              <a:pPr>
                <a:defRPr/>
              </a:pPr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DD6223-0D57-4A28-AD71-B2F299CCB6F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10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5025087-EA77-44A7-ACEE-F4AB40675BDF}" type="datetime1">
              <a:rPr lang="en-US" smtClean="0"/>
              <a:pPr>
                <a:defRPr/>
              </a:pPr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DD6223-0D57-4A28-AD71-B2F299CCB6F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013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0"/>
            <a:ext cx="7951659" cy="1481608"/>
          </a:xfrm>
        </p:spPr>
        <p:txBody>
          <a:bodyPr anchor="ctr"/>
          <a:lstStyle>
            <a:lvl1pPr algn="ctr">
              <a:defRPr sz="4800" b="1">
                <a:solidFill>
                  <a:srgbClr val="00009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3561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B6AD-7947-4BB8-9215-4AD4F0E5A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059" y="6379692"/>
            <a:ext cx="1981200" cy="3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21DFDC-69F0-4303-8758-4CE007CFD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2" descr="Image result for purdue university fort wayn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70625"/>
            <a:ext cx="1031421" cy="51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o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q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1494478"/>
          </a:xfrm>
        </p:spPr>
        <p:txBody>
          <a:bodyPr/>
          <a:lstStyle/>
          <a:p>
            <a:r>
              <a:rPr lang="en-US" sz="4400" dirty="0"/>
              <a:t>CE 34500 – Transportation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362200"/>
            <a:ext cx="5181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99"/>
                </a:solidFill>
              </a:rPr>
              <a:t>Chapter 6: </a:t>
            </a:r>
            <a:r>
              <a:rPr lang="en-US" sz="2800" dirty="0"/>
              <a:t>Fundamental Principals of Traffic Flow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6" name="Picture 2" descr="Image result for traffic and highway engineering garber and hoel">
            <a:extLst>
              <a:ext uri="{FF2B5EF4-FFF2-40B4-BE49-F238E27FC236}">
                <a16:creationId xmlns:a16="http://schemas.microsoft.com/office/drawing/2014/main" id="{55784221-127E-43B5-B35F-FF0D11103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135" y="1854285"/>
            <a:ext cx="32908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" y="3537650"/>
            <a:ext cx="51451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Course outcome: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Understand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basic traffic stream parameters and models, traffic flow models, and queuing theory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0405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 6.1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460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654ED-8A0C-42D1-BEFB-9E88AF604F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Flow-Density Relationship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0A2A9-D366-4CA9-BB3B-F8ABF30CA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1" y="1676400"/>
            <a:ext cx="8256458" cy="44323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When the density on the highway is 0, the flow is also 0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As the density increases, the flow decreases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When the density reaches its maximum (jam density), the flow must be 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A1178-DB7E-4100-A703-624C9ECA6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BBC362-1420-4E35-B884-39ECB3375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3572315"/>
            <a:ext cx="4926142" cy="32362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35AFD5-2AEB-4B49-B5A3-221A2A7D0B37}"/>
              </a:ext>
            </a:extLst>
          </p:cNvPr>
          <p:cNvSpPr/>
          <p:nvPr/>
        </p:nvSpPr>
        <p:spPr>
          <a:xfrm>
            <a:off x="4572000" y="4038600"/>
            <a:ext cx="441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Flow= Density X space mean speed</a:t>
            </a:r>
          </a:p>
        </p:txBody>
      </p:sp>
    </p:spTree>
    <p:extLst>
      <p:ext uri="{BB962C8B-B14F-4D97-AF65-F5344CB8AC3E}">
        <p14:creationId xmlns:p14="http://schemas.microsoft.com/office/powerpoint/2010/main" val="272202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Flow-Density Relationship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Flow= Density X space mean speed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B7A18F3C-8DDC-4D9F-B3EE-40628A047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5923534" cy="321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088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 6.2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286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1481608"/>
          </a:xfrm>
        </p:spPr>
        <p:txBody>
          <a:bodyPr/>
          <a:lstStyle/>
          <a:p>
            <a:r>
              <a:rPr lang="en-US" sz="4400" dirty="0"/>
              <a:t>Mathematical Relationship Describing Traffic 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21B0A8-0189-4637-8250-EB3724F2A6E2}"/>
              </a:ext>
            </a:extLst>
          </p:cNvPr>
          <p:cNvSpPr/>
          <p:nvPr/>
        </p:nvSpPr>
        <p:spPr>
          <a:xfrm>
            <a:off x="76199" y="1760825"/>
            <a:ext cx="899159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02060"/>
                </a:solidFill>
              </a:rPr>
              <a:t>Macroscopic Approach: </a:t>
            </a:r>
            <a:r>
              <a:rPr lang="en-US" dirty="0">
                <a:solidFill>
                  <a:srgbClr val="002060"/>
                </a:solidFill>
              </a:rPr>
              <a:t>Considers traffic streams and develops algorithms that relate the flow to the density</a:t>
            </a:r>
          </a:p>
          <a:p>
            <a:pPr lvl="1" algn="just"/>
            <a:r>
              <a:rPr lang="en-US" sz="2000" u="sng" dirty="0">
                <a:solidFill>
                  <a:srgbClr val="002060"/>
                </a:solidFill>
              </a:rPr>
              <a:t>Greenshields Model</a:t>
            </a:r>
            <a:r>
              <a:rPr lang="en-US" sz="2000" dirty="0">
                <a:solidFill>
                  <a:srgbClr val="002060"/>
                </a:solidFill>
              </a:rPr>
              <a:t>: linear relationship between speed and density</a:t>
            </a:r>
          </a:p>
          <a:p>
            <a:pPr lvl="1" algn="just"/>
            <a:r>
              <a:rPr lang="en-US" sz="2000" u="sng" dirty="0">
                <a:solidFill>
                  <a:srgbClr val="002060"/>
                </a:solidFill>
              </a:rPr>
              <a:t>Greenberg Model</a:t>
            </a:r>
            <a:r>
              <a:rPr lang="en-US" sz="2000" dirty="0">
                <a:solidFill>
                  <a:srgbClr val="002060"/>
                </a:solidFill>
              </a:rPr>
              <a:t>: fluid-flow analogy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Model Application</a:t>
            </a:r>
          </a:p>
          <a:p>
            <a:pPr lvl="1" algn="just"/>
            <a:r>
              <a:rPr lang="en-US" sz="2000" u="sng" dirty="0">
                <a:solidFill>
                  <a:srgbClr val="002060"/>
                </a:solidFill>
              </a:rPr>
              <a:t>Regression Analysis</a:t>
            </a:r>
            <a:r>
              <a:rPr lang="en-US" sz="2000" dirty="0">
                <a:solidFill>
                  <a:srgbClr val="002060"/>
                </a:solidFill>
              </a:rPr>
              <a:t>: minimizing the squares of the differences between the observed and the expected values</a:t>
            </a:r>
          </a:p>
          <a:p>
            <a:pPr lvl="1" algn="just"/>
            <a:r>
              <a:rPr lang="en-US" sz="2000" dirty="0">
                <a:solidFill>
                  <a:srgbClr val="002060"/>
                </a:solidFill>
              </a:rPr>
              <a:t>If a dependent variable </a:t>
            </a:r>
            <a:r>
              <a:rPr lang="en-US" sz="2000" i="1" dirty="0">
                <a:solidFill>
                  <a:srgbClr val="002060"/>
                </a:solidFill>
              </a:rPr>
              <a:t>y</a:t>
            </a:r>
            <a:r>
              <a:rPr lang="en-US" sz="2000" dirty="0">
                <a:solidFill>
                  <a:srgbClr val="002060"/>
                </a:solidFill>
              </a:rPr>
              <a:t> and an independent variable </a:t>
            </a:r>
            <a:r>
              <a:rPr lang="en-US" sz="2000" i="1" dirty="0">
                <a:solidFill>
                  <a:srgbClr val="002060"/>
                </a:solidFill>
              </a:rPr>
              <a:t>x</a:t>
            </a:r>
            <a:r>
              <a:rPr lang="en-US" sz="2000" dirty="0">
                <a:solidFill>
                  <a:srgbClr val="002060"/>
                </a:solidFill>
              </a:rPr>
              <a:t> are related by an estimated regression function: </a:t>
            </a:r>
            <a:r>
              <a:rPr lang="en-US" sz="2000" i="1" dirty="0">
                <a:solidFill>
                  <a:srgbClr val="002060"/>
                </a:solidFill>
              </a:rPr>
              <a:t>y </a:t>
            </a:r>
            <a:r>
              <a:rPr lang="en-US" sz="2000" dirty="0">
                <a:solidFill>
                  <a:srgbClr val="002060"/>
                </a:solidFill>
              </a:rPr>
              <a:t>= a + b</a:t>
            </a:r>
            <a:r>
              <a:rPr lang="en-US" sz="2000" i="1" dirty="0">
                <a:solidFill>
                  <a:srgbClr val="002060"/>
                </a:solidFill>
              </a:rPr>
              <a:t>x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Microscopic Approach (Car-Following Theory)</a:t>
            </a:r>
          </a:p>
          <a:p>
            <a:pPr lvl="1" algn="just"/>
            <a:r>
              <a:rPr lang="en-US" sz="2000" dirty="0">
                <a:solidFill>
                  <a:srgbClr val="002060"/>
                </a:solidFill>
              </a:rPr>
              <a:t>Considers spacing between consecutive vehicles and speeds of individual vehicles</a:t>
            </a:r>
          </a:p>
        </p:txBody>
      </p:sp>
    </p:spTree>
    <p:extLst>
      <p:ext uri="{BB962C8B-B14F-4D97-AF65-F5344CB8AC3E}">
        <p14:creationId xmlns:p14="http://schemas.microsoft.com/office/powerpoint/2010/main" val="2540297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0"/>
            <a:ext cx="7951659" cy="1140338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Greenshield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8839199" cy="4356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Prove: </a:t>
            </a:r>
            <a:r>
              <a:rPr lang="en-US" sz="2800" dirty="0"/>
              <a:t>the space mean speed at which the volume is maximum is equal to half the free mean speed.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Prove: </a:t>
            </a:r>
            <a:r>
              <a:rPr lang="en-US" sz="2800" dirty="0"/>
              <a:t>the density at which the volume is maximum is equal to half the jam density.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B7A18F3C-8DDC-4D9F-B3EE-40628A047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19302"/>
            <a:ext cx="4608264" cy="2501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569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 6.3, 6.4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75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Traffic Flow Elements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/>
              <a:t>Primary Elements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Flow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Density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Speed</a:t>
            </a:r>
          </a:p>
          <a:p>
            <a:pPr lvl="1" algn="l"/>
            <a:endParaRPr lang="en-US" dirty="0"/>
          </a:p>
          <a:p>
            <a:r>
              <a:rPr lang="en-US" sz="3200" b="1" dirty="0">
                <a:ea typeface="+mn-ea"/>
                <a:cs typeface="+mn-cs"/>
              </a:rPr>
              <a:t>Another Element:</a:t>
            </a:r>
          </a:p>
          <a:p>
            <a:pPr lvl="1" algn="l"/>
            <a:r>
              <a:rPr lang="en-US" dirty="0"/>
              <a:t>Headway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60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6395-C03E-4860-AE8B-24CBABDFA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Traffic Flow Elements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070BF-F56E-4315-9663-F702A0EC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E729CE-85EE-4A68-83F4-EE44B892F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951788" cy="43561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002060"/>
                </a:solidFill>
              </a:rPr>
              <a:t>Flow</a:t>
            </a:r>
            <a:r>
              <a:rPr lang="en-US" sz="2800" dirty="0">
                <a:solidFill>
                  <a:srgbClr val="002060"/>
                </a:solidFill>
              </a:rPr>
              <a:t>: 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</a:rPr>
              <a:t>Equivalent hourly rate at which vehicles pass a point on a highway during a period less than 1 hour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490B0D-ADE7-4321-9050-D79C0C39A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3733800"/>
            <a:ext cx="8158163" cy="199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8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6395-C03E-4860-AE8B-24CBABDFA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Traffic Flow Elements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070BF-F56E-4315-9663-F702A0EC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B708D4-E383-421C-BC1D-E1B07DBF766F}"/>
              </a:ext>
            </a:extLst>
          </p:cNvPr>
          <p:cNvSpPr/>
          <p:nvPr/>
        </p:nvSpPr>
        <p:spPr>
          <a:xfrm>
            <a:off x="508727" y="1905000"/>
            <a:ext cx="81534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02060"/>
                </a:solidFill>
              </a:rPr>
              <a:t>Density/Concentration (k) 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</a:rPr>
              <a:t>Number of vehicles traveling over a unit length of highway at an instant in time, veh/mile</a:t>
            </a:r>
          </a:p>
          <a:p>
            <a:pPr lvl="1" algn="just"/>
            <a:endParaRPr lang="en-US" dirty="0">
              <a:solidFill>
                <a:srgbClr val="002060"/>
              </a:solidFill>
            </a:endParaRP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Speed (u)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</a:rPr>
              <a:t>Distance traveled by a vehicle during a unit of time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</a:rPr>
              <a:t>Time mean speed is the arithmetic mean of the speeds of vehicles passing a point on a highway during an interval of time</a:t>
            </a:r>
          </a:p>
        </p:txBody>
      </p:sp>
    </p:spTree>
    <p:extLst>
      <p:ext uri="{BB962C8B-B14F-4D97-AF65-F5344CB8AC3E}">
        <p14:creationId xmlns:p14="http://schemas.microsoft.com/office/powerpoint/2010/main" val="18260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Mean Speed (TMS)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:r>
                  <a:rPr lang="en-US" dirty="0"/>
                  <a:t>The TMS is the arithmetic mean of the speeds of vehicles passing a point on a highway during an interval of time.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>
                <a:blip r:embed="rId2"/>
                <a:stretch>
                  <a:fillRect l="-1764" t="-1821" r="-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19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Space Mean Speed (SMS)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:r>
                  <a:rPr lang="en-US" dirty="0"/>
                  <a:t>The SMS is the harmonic mean of the speeds of vehicles passing a point on a highway during an interval of time.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1/</m:t>
                                  </m:r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𝑛𝐿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TMS is always higher than SMS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>
                <a:blip r:embed="rId2"/>
                <a:stretch>
                  <a:fillRect l="-1764" t="-1821" r="-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664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6395-C03E-4860-AE8B-24CBABDFA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Traffic Flow Elements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070BF-F56E-4315-9663-F702A0EC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278761-67D1-4FE9-A92E-D36C64AC841B}"/>
              </a:ext>
            </a:extLst>
          </p:cNvPr>
          <p:cNvSpPr txBox="1">
            <a:spLocks/>
          </p:cNvSpPr>
          <p:nvPr/>
        </p:nvSpPr>
        <p:spPr bwMode="auto">
          <a:xfrm>
            <a:off x="457200" y="1752600"/>
            <a:ext cx="8229600" cy="438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None/>
              <a:defRPr sz="26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23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b="1" kern="0">
                <a:solidFill>
                  <a:srgbClr val="002060"/>
                </a:solidFill>
              </a:rPr>
              <a:t>Time Headway (h)</a:t>
            </a:r>
          </a:p>
          <a:p>
            <a:pPr lvl="1" algn="just"/>
            <a:r>
              <a:rPr lang="en-US" kern="0">
                <a:solidFill>
                  <a:srgbClr val="002060"/>
                </a:solidFill>
              </a:rPr>
              <a:t>Difference between the time the front of a vehicle arrives at a point on the highway and the time the front of the next vehicle arrives at that same point</a:t>
            </a:r>
          </a:p>
          <a:p>
            <a:pPr lvl="1" algn="just"/>
            <a:r>
              <a:rPr lang="en-US" kern="0">
                <a:solidFill>
                  <a:srgbClr val="002060"/>
                </a:solidFill>
              </a:rPr>
              <a:t>Usually expressed in seconds</a:t>
            </a:r>
          </a:p>
          <a:p>
            <a:pPr algn="just"/>
            <a:r>
              <a:rPr lang="en-US" b="1" kern="0">
                <a:solidFill>
                  <a:srgbClr val="002060"/>
                </a:solidFill>
              </a:rPr>
              <a:t>Space Headway (d)</a:t>
            </a:r>
          </a:p>
          <a:p>
            <a:pPr lvl="1" algn="just"/>
            <a:r>
              <a:rPr lang="en-US" kern="0">
                <a:solidFill>
                  <a:srgbClr val="002060"/>
                </a:solidFill>
              </a:rPr>
              <a:t>Distance between the front of a vehicle and the front of the following vehicle </a:t>
            </a:r>
          </a:p>
          <a:p>
            <a:pPr lvl="1" algn="just"/>
            <a:r>
              <a:rPr lang="en-US" kern="0">
                <a:solidFill>
                  <a:srgbClr val="002060"/>
                </a:solidFill>
              </a:rPr>
              <a:t>Usually expressed in meters</a:t>
            </a:r>
            <a:endParaRPr lang="en-US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779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and Space Headway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3962400"/>
            <a:ext cx="5580545" cy="19350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1905000"/>
            <a:ext cx="5580545" cy="192462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580059" y="2362200"/>
            <a:ext cx="1801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 Headway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69688" y="4668103"/>
            <a:ext cx="1801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Space Headway</a:t>
            </a:r>
          </a:p>
        </p:txBody>
      </p:sp>
    </p:spTree>
    <p:extLst>
      <p:ext uri="{BB962C8B-B14F-4D97-AF65-F5344CB8AC3E}">
        <p14:creationId xmlns:p14="http://schemas.microsoft.com/office/powerpoint/2010/main" val="218153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C81B-2115-4381-A777-BB03EFED16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Traffic Flow Elements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9AB22-358A-4E02-812D-599710C2F4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Time-Space Diagram: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F5F11-1453-4F15-8D58-4028CB655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4FFA23-768E-4B8D-BD91-87F0E0B78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357440"/>
            <a:ext cx="6485665" cy="375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58305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7325</TotalTime>
  <Words>592</Words>
  <Application>Microsoft Office PowerPoint</Application>
  <PresentationFormat>On-screen Show (4:3)</PresentationFormat>
  <Paragraphs>91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Times New Roman</vt:lpstr>
      <vt:lpstr>Verdana</vt:lpstr>
      <vt:lpstr>Wingdings</vt:lpstr>
      <vt:lpstr>Profile</vt:lpstr>
      <vt:lpstr>CE 34500 – Transportation Engineering</vt:lpstr>
      <vt:lpstr>Traffic Flow Elements</vt:lpstr>
      <vt:lpstr>Traffic Flow Elements</vt:lpstr>
      <vt:lpstr>Traffic Flow Elements</vt:lpstr>
      <vt:lpstr>Time Mean Speed (TMS)</vt:lpstr>
      <vt:lpstr>Space Mean Speed (SMS)</vt:lpstr>
      <vt:lpstr>Traffic Flow Elements</vt:lpstr>
      <vt:lpstr>Time and Space Headway</vt:lpstr>
      <vt:lpstr>Traffic Flow Elements</vt:lpstr>
      <vt:lpstr>Example 6.1</vt:lpstr>
      <vt:lpstr>Flow-Density Relationship</vt:lpstr>
      <vt:lpstr>Flow-Density Relationship</vt:lpstr>
      <vt:lpstr>Example 6.2</vt:lpstr>
      <vt:lpstr>Mathematical Relationship Describing Traffic Flow</vt:lpstr>
      <vt:lpstr> Greenshield Model</vt:lpstr>
      <vt:lpstr>Example 6.3, 6.4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Civil &amp; Architectural Engineering</dc:creator>
  <cp:lastModifiedBy>Promothes Saha</cp:lastModifiedBy>
  <cp:revision>347</cp:revision>
  <cp:lastPrinted>2020-01-27T15:11:01Z</cp:lastPrinted>
  <dcterms:created xsi:type="dcterms:W3CDTF">2001-09-24T18:35:11Z</dcterms:created>
  <dcterms:modified xsi:type="dcterms:W3CDTF">2020-01-27T17:33:57Z</dcterms:modified>
</cp:coreProperties>
</file>