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6"/>
  </p:notesMasterIdLst>
  <p:handoutMasterIdLst>
    <p:handoutMasterId r:id="rId17"/>
  </p:handoutMasterIdLst>
  <p:sldIdLst>
    <p:sldId id="308" r:id="rId2"/>
    <p:sldId id="303" r:id="rId3"/>
    <p:sldId id="280" r:id="rId4"/>
    <p:sldId id="292" r:id="rId5"/>
    <p:sldId id="281" r:id="rId6"/>
    <p:sldId id="304" r:id="rId7"/>
    <p:sldId id="282" r:id="rId8"/>
    <p:sldId id="283" r:id="rId9"/>
    <p:sldId id="284" r:id="rId10"/>
    <p:sldId id="285" r:id="rId11"/>
    <p:sldId id="286" r:id="rId12"/>
    <p:sldId id="287" r:id="rId13"/>
    <p:sldId id="288" r:id="rId14"/>
    <p:sldId id="291" r:id="rId15"/>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n-ea"/>
        <a:cs typeface="+mn-cs"/>
      </a:defRPr>
    </a:lvl5pPr>
    <a:lvl6pPr marL="2286000" algn="l" defTabSz="914400" rtl="0" eaLnBrk="1" latinLnBrk="0" hangingPunct="1">
      <a:defRPr sz="2400" kern="1200">
        <a:solidFill>
          <a:schemeClr val="tx1"/>
        </a:solidFill>
        <a:latin typeface="Verdana" panose="020B0604030504040204" pitchFamily="34" charset="0"/>
        <a:ea typeface="+mn-ea"/>
        <a:cs typeface="+mn-cs"/>
      </a:defRPr>
    </a:lvl6pPr>
    <a:lvl7pPr marL="2743200" algn="l" defTabSz="914400" rtl="0" eaLnBrk="1" latinLnBrk="0" hangingPunct="1">
      <a:defRPr sz="2400" kern="1200">
        <a:solidFill>
          <a:schemeClr val="tx1"/>
        </a:solidFill>
        <a:latin typeface="Verdana" panose="020B0604030504040204" pitchFamily="34" charset="0"/>
        <a:ea typeface="+mn-ea"/>
        <a:cs typeface="+mn-cs"/>
      </a:defRPr>
    </a:lvl7pPr>
    <a:lvl8pPr marL="3200400" algn="l" defTabSz="914400" rtl="0" eaLnBrk="1" latinLnBrk="0" hangingPunct="1">
      <a:defRPr sz="2400" kern="1200">
        <a:solidFill>
          <a:schemeClr val="tx1"/>
        </a:solidFill>
        <a:latin typeface="Verdana" panose="020B0604030504040204" pitchFamily="34" charset="0"/>
        <a:ea typeface="+mn-ea"/>
        <a:cs typeface="+mn-cs"/>
      </a:defRPr>
    </a:lvl8pPr>
    <a:lvl9pPr marL="3657600" algn="l" defTabSz="914400" rtl="0" eaLnBrk="1" latinLnBrk="0" hangingPunct="1">
      <a:defRPr sz="24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4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3" autoAdjust="0"/>
    <p:restoredTop sz="61988" autoAdjust="0"/>
  </p:normalViewPr>
  <p:slideViewPr>
    <p:cSldViewPr>
      <p:cViewPr varScale="1">
        <p:scale>
          <a:sx n="71" d="100"/>
          <a:sy n="71" d="100"/>
        </p:scale>
        <p:origin x="25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9" d="100"/>
          <a:sy n="109" d="100"/>
        </p:scale>
        <p:origin x="243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161176"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eaLnBrk="1" hangingPunct="1">
              <a:defRPr sz="1200" smtClean="0">
                <a:latin typeface="Times New Roman" pitchFamily="18" charset="0"/>
              </a:defRPr>
            </a:lvl1pPr>
          </a:lstStyle>
          <a:p>
            <a:pPr>
              <a:defRPr/>
            </a:pPr>
            <a:r>
              <a:rPr lang="en-US" dirty="0"/>
              <a:t>Instructor: Promothes Saha, Ph.D., P.E.</a:t>
            </a:r>
          </a:p>
        </p:txBody>
      </p:sp>
      <p:sp>
        <p:nvSpPr>
          <p:cNvPr id="5123" name="Rectangle 3"/>
          <p:cNvSpPr>
            <a:spLocks noGrp="1" noChangeArrowheads="1"/>
          </p:cNvSpPr>
          <p:nvPr>
            <p:ph type="dt" sz="quarter" idx="1"/>
          </p:nvPr>
        </p:nvSpPr>
        <p:spPr bwMode="auto">
          <a:xfrm>
            <a:off x="5440025" y="0"/>
            <a:ext cx="4161176"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algn="r" eaLnBrk="1" hangingPunct="1">
              <a:defRPr sz="1200" smtClean="0">
                <a:latin typeface="Times New Roman" pitchFamily="18" charset="0"/>
              </a:defRPr>
            </a:lvl1pPr>
          </a:lstStyle>
          <a:p>
            <a:pPr>
              <a:defRPr/>
            </a:pPr>
            <a:fld id="{828A79AE-C9FD-4B97-919E-B3A0B517B8E2}" type="datetime1">
              <a:rPr lang="en-US"/>
              <a:pPr>
                <a:defRPr/>
              </a:pPr>
              <a:t>1/27/2020</a:t>
            </a:fld>
            <a:endParaRPr lang="en-US"/>
          </a:p>
        </p:txBody>
      </p:sp>
      <p:sp>
        <p:nvSpPr>
          <p:cNvPr id="5124" name="Rectangle 4"/>
          <p:cNvSpPr>
            <a:spLocks noGrp="1" noChangeArrowheads="1"/>
          </p:cNvSpPr>
          <p:nvPr>
            <p:ph type="ftr" sz="quarter" idx="2"/>
          </p:nvPr>
        </p:nvSpPr>
        <p:spPr bwMode="auto">
          <a:xfrm>
            <a:off x="0" y="6949110"/>
            <a:ext cx="4161176" cy="36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dirty="0"/>
              <a:t>Dr. Saha – Purdue University Fort Wayne</a:t>
            </a:r>
          </a:p>
        </p:txBody>
      </p:sp>
      <p:sp>
        <p:nvSpPr>
          <p:cNvPr id="5125" name="Rectangle 5"/>
          <p:cNvSpPr>
            <a:spLocks noGrp="1" noChangeArrowheads="1"/>
          </p:cNvSpPr>
          <p:nvPr>
            <p:ph type="sldNum" sz="quarter" idx="3"/>
          </p:nvPr>
        </p:nvSpPr>
        <p:spPr bwMode="auto">
          <a:xfrm>
            <a:off x="5440025" y="6949110"/>
            <a:ext cx="4161176" cy="36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F8BE026-2535-4E36-8C3B-BB5A983FC7A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1176"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eaLnBrk="1" hangingPunct="1">
              <a:defRPr sz="1200" smtClean="0">
                <a:latin typeface="Times New Roman" pitchFamily="18" charset="0"/>
              </a:defRPr>
            </a:lvl1pPr>
          </a:lstStyle>
          <a:p>
            <a:pPr>
              <a:defRPr/>
            </a:pPr>
            <a:r>
              <a:rPr lang="en-US" dirty="0"/>
              <a:t>Instructor: Promothes Saha, Ph.D., P.E.</a:t>
            </a:r>
          </a:p>
        </p:txBody>
      </p:sp>
      <p:sp>
        <p:nvSpPr>
          <p:cNvPr id="3075" name="Rectangle 3"/>
          <p:cNvSpPr>
            <a:spLocks noGrp="1" noChangeArrowheads="1"/>
          </p:cNvSpPr>
          <p:nvPr>
            <p:ph type="dt" idx="1"/>
          </p:nvPr>
        </p:nvSpPr>
        <p:spPr bwMode="auto">
          <a:xfrm>
            <a:off x="5440025" y="0"/>
            <a:ext cx="4161176" cy="36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lvl1pPr algn="r" eaLnBrk="1" hangingPunct="1">
              <a:defRPr sz="1200" smtClean="0">
                <a:latin typeface="Times New Roman" pitchFamily="18" charset="0"/>
              </a:defRPr>
            </a:lvl1pPr>
          </a:lstStyle>
          <a:p>
            <a:pPr>
              <a:defRPr/>
            </a:pPr>
            <a:fld id="{15025087-EA77-44A7-ACEE-F4AB40675BDF}" type="datetime1">
              <a:rPr lang="en-US"/>
              <a:pPr>
                <a:defRPr/>
              </a:pPr>
              <a:t>1/27/2020</a:t>
            </a:fld>
            <a:endParaRPr lang="en-US"/>
          </a:p>
        </p:txBody>
      </p:sp>
      <p:sp>
        <p:nvSpPr>
          <p:cNvPr id="4100" name="Rectangle 4"/>
          <p:cNvSpPr>
            <a:spLocks noGrp="1" noRot="1" noChangeAspect="1" noChangeArrowheads="1" noTextEdit="1"/>
          </p:cNvSpPr>
          <p:nvPr>
            <p:ph type="sldImg" idx="2"/>
          </p:nvPr>
        </p:nvSpPr>
        <p:spPr bwMode="auto">
          <a:xfrm>
            <a:off x="2971800" y="547688"/>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80489" y="3475383"/>
            <a:ext cx="7040224" cy="329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949110"/>
            <a:ext cx="4161176" cy="36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eaLnBrk="1" hangingPunct="1">
              <a:defRPr sz="1200" smtClean="0">
                <a:latin typeface="Times New Roman" pitchFamily="18" charset="0"/>
              </a:defRPr>
            </a:lvl1pPr>
          </a:lstStyle>
          <a:p>
            <a:pPr>
              <a:defRPr/>
            </a:pPr>
            <a:r>
              <a:rPr lang="en-US" dirty="0"/>
              <a:t>Dr. Saha – Purdue University Fort Wayne</a:t>
            </a:r>
          </a:p>
        </p:txBody>
      </p:sp>
      <p:sp>
        <p:nvSpPr>
          <p:cNvPr id="3079" name="Rectangle 7"/>
          <p:cNvSpPr>
            <a:spLocks noGrp="1" noChangeArrowheads="1"/>
          </p:cNvSpPr>
          <p:nvPr>
            <p:ph type="sldNum" sz="quarter" idx="5"/>
          </p:nvPr>
        </p:nvSpPr>
        <p:spPr bwMode="auto">
          <a:xfrm>
            <a:off x="5440025" y="6949110"/>
            <a:ext cx="4161176" cy="36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51" tIns="47425" rIns="94851" bIns="47425"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55DD6223-0D57-4A28-AD71-B2F299CCB6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Faculty Candidate: Promothes Saha, Ph.D., P.E.</a:t>
            </a:r>
          </a:p>
        </p:txBody>
      </p:sp>
      <p:sp>
        <p:nvSpPr>
          <p:cNvPr id="5" name="Date Placeholder 4"/>
          <p:cNvSpPr>
            <a:spLocks noGrp="1"/>
          </p:cNvSpPr>
          <p:nvPr>
            <p:ph type="dt" idx="11"/>
          </p:nvPr>
        </p:nvSpPr>
        <p:spPr/>
        <p:txBody>
          <a:bodyPr/>
          <a:lstStyle/>
          <a:p>
            <a:pPr>
              <a:defRPr/>
            </a:pPr>
            <a:fld id="{15025087-EA77-44A7-ACEE-F4AB40675BDF}" type="datetime1">
              <a:rPr lang="en-US" smtClean="0"/>
              <a:pPr>
                <a:defRPr/>
              </a:pPr>
              <a:t>1/27/2020</a:t>
            </a:fld>
            <a:endParaRPr lang="en-US"/>
          </a:p>
        </p:txBody>
      </p:sp>
      <p:sp>
        <p:nvSpPr>
          <p:cNvPr id="6" name="Footer Placeholder 5"/>
          <p:cNvSpPr>
            <a:spLocks noGrp="1"/>
          </p:cNvSpPr>
          <p:nvPr>
            <p:ph type="ftr" sz="quarter" idx="12"/>
          </p:nvPr>
        </p:nvSpPr>
        <p:spPr/>
        <p:txBody>
          <a:bodyPr/>
          <a:lstStyle/>
          <a:p>
            <a:pPr>
              <a:defRPr/>
            </a:pPr>
            <a:r>
              <a:rPr lang="en-US"/>
              <a:t>Dr. Saha - University of Wyoming</a:t>
            </a:r>
          </a:p>
        </p:txBody>
      </p:sp>
      <p:sp>
        <p:nvSpPr>
          <p:cNvPr id="7" name="Slide Number Placeholder 6"/>
          <p:cNvSpPr>
            <a:spLocks noGrp="1"/>
          </p:cNvSpPr>
          <p:nvPr>
            <p:ph type="sldNum" sz="quarter" idx="13"/>
          </p:nvPr>
        </p:nvSpPr>
        <p:spPr/>
        <p:txBody>
          <a:bodyPr/>
          <a:lstStyle/>
          <a:p>
            <a:pPr>
              <a:defRPr/>
            </a:pPr>
            <a:fld id="{55DD6223-0D57-4A28-AD71-B2F299CCB6FB}" type="slidenum">
              <a:rPr lang="en-US" altLang="en-US" smtClean="0"/>
              <a:pPr>
                <a:defRPr/>
              </a:pPr>
              <a:t>2</a:t>
            </a:fld>
            <a:endParaRPr lang="en-US" altLang="en-US"/>
          </a:p>
        </p:txBody>
      </p:sp>
    </p:spTree>
    <p:extLst>
      <p:ext uri="{BB962C8B-B14F-4D97-AF65-F5344CB8AC3E}">
        <p14:creationId xmlns:p14="http://schemas.microsoft.com/office/powerpoint/2010/main" val="137641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C4BF5CA-16AF-4869-8A8A-1CB9A78B45A2}"/>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7F57F7B0-DDB9-4F7B-9CC0-8D3B71AAF39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dirty="0">
                <a:latin typeface="Arial" panose="020B0604020202020204" pitchFamily="34" charset="0"/>
              </a:rPr>
              <a:t>Some of assumptions regarding movements of vehicles in passing maneuver:</a:t>
            </a:r>
          </a:p>
          <a:p>
            <a:pPr marL="237127" indent="-237127" eaLnBrk="1" hangingPunct="1">
              <a:buFontTx/>
              <a:buAutoNum type="arabicPeriod"/>
              <a:defRPr/>
            </a:pPr>
            <a:r>
              <a:rPr lang="en-US" dirty="0"/>
              <a:t>The passing and opposing vehicles travel at the same speed that represents the design speed of the road.</a:t>
            </a:r>
          </a:p>
          <a:p>
            <a:pPr eaLnBrk="1" hangingPunct="1">
              <a:defRPr/>
            </a:pPr>
            <a:r>
              <a:rPr lang="en-US" dirty="0"/>
              <a:t>2. The speed of the vehicle being passed (impeder) does not vary during the passing maneuver and it is less than that of the passing vehicle by 12 mph.</a:t>
            </a:r>
          </a:p>
          <a:p>
            <a:pPr eaLnBrk="1" hangingPunct="1">
              <a:defRPr/>
            </a:pPr>
            <a:r>
              <a:rPr lang="en-US" dirty="0"/>
              <a:t>5. The perception-reaction time of the driver of the passing vehicle is 1.0 sec for aborting the pass.</a:t>
            </a:r>
          </a:p>
          <a:p>
            <a:pPr eaLnBrk="1" hangingPunct="1">
              <a:defRPr/>
            </a:pPr>
            <a:r>
              <a:rPr lang="en-US" dirty="0"/>
              <a:t>8. At the point where the passing vehicle returns to its normal lane, the time headway between the passing and impeder vehicles is 1 sec.</a:t>
            </a:r>
          </a:p>
          <a:p>
            <a:pPr eaLnBrk="1" hangingPunct="1">
              <a:defRPr/>
            </a:pPr>
            <a:endParaRPr lang="en-US" dirty="0"/>
          </a:p>
          <a:p>
            <a:pPr eaLnBrk="1" hangingPunct="1">
              <a:defRPr/>
            </a:pPr>
            <a:r>
              <a:rPr lang="en-US" dirty="0"/>
              <a:t>Although it is possible for multiple passing maneuvers to occur (that is, more than one vehicle pass or are passed in one maneuver), it is not practical for minimum design criteria to be based on them. </a:t>
            </a:r>
          </a:p>
        </p:txBody>
      </p:sp>
      <p:sp>
        <p:nvSpPr>
          <p:cNvPr id="24580" name="Slide Number Placeholder 3">
            <a:extLst>
              <a:ext uri="{FF2B5EF4-FFF2-40B4-BE49-F238E27FC236}">
                <a16:creationId xmlns:a16="http://schemas.microsoft.com/office/drawing/2014/main" id="{691B44B9-4706-43FE-8E52-9F34BF495F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162354FE-5330-4D99-AFA5-0ED5E9668AAD}"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39987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12BDC0F-9B39-4E9C-98C1-0A0E8457CF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06A0005A-AD68-440A-8D6B-08F47923EB74}" type="slidenum">
              <a:rPr lang="en-US" altLang="en-US" smtClean="0">
                <a:latin typeface="Arial" panose="020B0604020202020204" pitchFamily="34" charset="0"/>
              </a:rPr>
              <a:pPr/>
              <a:t>13</a:t>
            </a:fld>
            <a:endParaRPr lang="en-US" altLang="en-US">
              <a:latin typeface="Arial" panose="020B0604020202020204" pitchFamily="34" charset="0"/>
            </a:endParaRPr>
          </a:p>
        </p:txBody>
      </p:sp>
      <p:sp>
        <p:nvSpPr>
          <p:cNvPr id="26627" name="Rectangle 2">
            <a:extLst>
              <a:ext uri="{FF2B5EF4-FFF2-40B4-BE49-F238E27FC236}">
                <a16:creationId xmlns:a16="http://schemas.microsoft.com/office/drawing/2014/main" id="{C3D03DE7-33A9-4EFA-B780-3D35A333172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50180DFE-EE80-46C7-AAA3-6870A46CFC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65 mph:  1100 ft. required to safely start </a:t>
            </a:r>
            <a:r>
              <a:rPr lang="en-US" altLang="en-US" u="sng">
                <a:latin typeface="Arial" panose="020B0604020202020204" pitchFamily="34" charset="0"/>
              </a:rPr>
              <a:t>and abort</a:t>
            </a:r>
            <a:r>
              <a:rPr lang="en-US" altLang="en-US">
                <a:latin typeface="Arial" panose="020B0604020202020204" pitchFamily="34" charset="0"/>
              </a:rPr>
              <a:t> a pass.</a:t>
            </a:r>
          </a:p>
          <a:p>
            <a:endParaRPr lang="en-US" altLang="en-US" u="sng">
              <a:latin typeface="Arial" panose="020B0604020202020204" pitchFamily="34" charset="0"/>
            </a:endParaRPr>
          </a:p>
          <a:p>
            <a:r>
              <a:rPr lang="en-US" altLang="en-US">
                <a:latin typeface="Arial" panose="020B0604020202020204" pitchFamily="34" charset="0"/>
              </a:rPr>
              <a:t>1100 / 2285 = 0.481</a:t>
            </a:r>
          </a:p>
        </p:txBody>
      </p:sp>
    </p:spTree>
    <p:extLst>
      <p:ext uri="{BB962C8B-B14F-4D97-AF65-F5344CB8AC3E}">
        <p14:creationId xmlns:p14="http://schemas.microsoft.com/office/powerpoint/2010/main" val="4017616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F4C01F6-ECEE-4C0A-AB57-AD5A82AA24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AB865DB5-36E6-490B-920D-0A0D6D75574B}" type="slidenum">
              <a:rPr lang="en-US" altLang="en-US" smtClean="0">
                <a:latin typeface="Arial" panose="020B0604020202020204" pitchFamily="34" charset="0"/>
              </a:rPr>
              <a:pPr/>
              <a:t>14</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73E65853-3529-4343-9F6A-DDA861768DF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1A9F8912-0ED1-4E2D-8E8A-C5185ADCC9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Figure. 3.9, p. 92</a:t>
            </a:r>
          </a:p>
          <a:p>
            <a:r>
              <a:rPr lang="en-US" altLang="en-US">
                <a:latin typeface="Arial" panose="020B0604020202020204" pitchFamily="34" charset="0"/>
              </a:rPr>
              <a:t>Components of AASHTO passing sight distance—shown graphically</a:t>
            </a:r>
          </a:p>
          <a:p>
            <a:endParaRPr lang="en-US" altLang="en-US">
              <a:latin typeface="Arial" panose="020B0604020202020204" pitchFamily="34" charset="0"/>
            </a:endParaRPr>
          </a:p>
        </p:txBody>
      </p:sp>
    </p:spTree>
    <p:extLst>
      <p:ext uri="{BB962C8B-B14F-4D97-AF65-F5344CB8AC3E}">
        <p14:creationId xmlns:p14="http://schemas.microsoft.com/office/powerpoint/2010/main" val="324546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FE436BA-4DEC-448A-AF31-F4FA4315BA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F68F7E04-43EE-432E-9999-3114F458778C}" type="slidenum">
              <a:rPr lang="en-US" altLang="en-US" smtClean="0">
                <a:latin typeface="Arial" panose="020B0604020202020204" pitchFamily="34" charset="0"/>
              </a:rPr>
              <a:pPr/>
              <a:t>3</a:t>
            </a:fld>
            <a:endParaRPr lang="en-US" altLang="en-US">
              <a:latin typeface="Arial" panose="020B0604020202020204" pitchFamily="34" charset="0"/>
            </a:endParaRPr>
          </a:p>
        </p:txBody>
      </p:sp>
      <p:sp>
        <p:nvSpPr>
          <p:cNvPr id="8195" name="Rectangle 2">
            <a:extLst>
              <a:ext uri="{FF2B5EF4-FFF2-40B4-BE49-F238E27FC236}">
                <a16:creationId xmlns:a16="http://schemas.microsoft.com/office/drawing/2014/main" id="{AD23F16E-A6AE-45B9-9555-FA0BB46978E9}"/>
              </a:ext>
            </a:extLst>
          </p:cNvPr>
          <p:cNvSpPr>
            <a:spLocks noGrp="1" noRot="1" noChangeAspect="1" noChangeArrowheads="1" noTextEdit="1"/>
          </p:cNvSpPr>
          <p:nvPr>
            <p:ph type="sldImg"/>
          </p:nvPr>
        </p:nvSpPr>
        <p:spPr>
          <a:xfrm>
            <a:off x="1119188" y="703263"/>
            <a:ext cx="2787650" cy="2092325"/>
          </a:xfrm>
          <a:ln/>
        </p:spPr>
      </p:sp>
      <p:sp>
        <p:nvSpPr>
          <p:cNvPr id="17412" name="Rectangle 3">
            <a:extLst>
              <a:ext uri="{FF2B5EF4-FFF2-40B4-BE49-F238E27FC236}">
                <a16:creationId xmlns:a16="http://schemas.microsoft.com/office/drawing/2014/main" id="{4518A5FB-BD44-4EE7-B32B-3F64440CB9D2}"/>
              </a:ext>
            </a:extLst>
          </p:cNvPr>
          <p:cNvSpPr>
            <a:spLocks noGrp="1" noChangeArrowheads="1"/>
          </p:cNvSpPr>
          <p:nvPr>
            <p:ph type="body" idx="1"/>
          </p:nvPr>
        </p:nvSpPr>
        <p:spPr>
          <a:xfrm>
            <a:off x="731240" y="2869096"/>
            <a:ext cx="5846632" cy="5822674"/>
          </a:xfrm>
          <a:ln/>
        </p:spPr>
        <p:txBody>
          <a:bodyPr/>
          <a:lstStyle/>
          <a:p>
            <a:pPr>
              <a:defRPr/>
            </a:pPr>
            <a:r>
              <a:rPr lang="en-US" dirty="0"/>
              <a:t>Available Sight Distance:  Length of roadway a driver can see ahead at any time.</a:t>
            </a:r>
          </a:p>
          <a:p>
            <a:pPr>
              <a:defRPr/>
            </a:pPr>
            <a:r>
              <a:rPr lang="en-US" dirty="0"/>
              <a:t>Available sight distance is a roadway characteristic—stopping distance itself,  for example, is a driver/ vehicle characteristic.</a:t>
            </a:r>
          </a:p>
          <a:p>
            <a:pPr>
              <a:defRPr/>
            </a:pPr>
            <a:r>
              <a:rPr lang="en-US" dirty="0"/>
              <a:t>Available sight distance at each point of the highway is a roadway characteristic-- must be such that when a driver is traveling at the highway’s design speed, adequate time is given, after an object is observed in the vehicle’s path, to make the necessary evasive maneuvers without colliding with the object.</a:t>
            </a:r>
          </a:p>
          <a:p>
            <a:pPr>
              <a:defRPr/>
            </a:pPr>
            <a:r>
              <a:rPr lang="en-US" dirty="0"/>
              <a:t> Stopping Sight Distance (SSD):  Minimum sight distance required for a driver to stop a vehicle after seeing an object in the vehicle’s path.</a:t>
            </a:r>
          </a:p>
          <a:p>
            <a:pPr marL="450708">
              <a:defRPr/>
            </a:pPr>
            <a:r>
              <a:rPr lang="en-US" dirty="0"/>
              <a:t>Stopping sight distance is the sum of the distance traveled during perception – reaction time and the distance traveled during braking.</a:t>
            </a:r>
          </a:p>
          <a:p>
            <a:pPr marL="450708">
              <a:defRPr/>
            </a:pPr>
            <a:r>
              <a:rPr lang="en-US" dirty="0"/>
              <a:t>It is essential that highways be designed such that sight distance along the highway is at least equal to the SSD.</a:t>
            </a:r>
          </a:p>
          <a:p>
            <a:pPr>
              <a:defRPr/>
            </a:pPr>
            <a:r>
              <a:rPr lang="en-US" dirty="0"/>
              <a:t> Decision Sight Distance:  “Distance required for a driver to detect an unexpected or otherwise difficult – to – perceive information source or hazard in a roadway environment that may be visually cluttered, recognize the hazard of its threat potential, select an appropriate speed and path, and initiate and complete the required safety maneuvers.”  (AASHTO)</a:t>
            </a:r>
          </a:p>
          <a:p>
            <a:pPr marL="450708">
              <a:defRPr/>
            </a:pPr>
            <a:r>
              <a:rPr lang="en-US" dirty="0"/>
              <a:t>When the stimulus is unexpected or when it is necessary for the driver to make an usual maneuvers, longer distances are required, since the perception – reaction time is much longer-- -- this longer sight distance is the decision sight distance.</a:t>
            </a:r>
          </a:p>
          <a:p>
            <a:pPr>
              <a:defRPr/>
            </a:pPr>
            <a:r>
              <a:rPr lang="en-US" dirty="0"/>
              <a:t> Passing Sight Distance:  Minimum sight distance required on a two-lane, two-way highway that will permit a driver to complete a passing maneuver without colliding with an opposing vehicle and without cutting off the passed vehicle—or to abort pass if oncoming vehicle comes into view and is too close to complete pass.</a:t>
            </a:r>
          </a:p>
          <a:p>
            <a:pPr eaLnBrk="1" hangingPunct="1">
              <a:defRPr/>
            </a:pPr>
            <a:endParaRPr lang="en-US" dirty="0"/>
          </a:p>
        </p:txBody>
      </p:sp>
    </p:spTree>
    <p:extLst>
      <p:ext uri="{BB962C8B-B14F-4D97-AF65-F5344CB8AC3E}">
        <p14:creationId xmlns:p14="http://schemas.microsoft.com/office/powerpoint/2010/main" val="117020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C0A8EAE-1DE6-46E0-BAEA-D987CE5508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17DAB1E2-77CC-45C0-9DD7-A612753D06EB}" type="slidenum">
              <a:rPr lang="en-US" altLang="en-US" smtClean="0">
                <a:latin typeface="Arial" panose="020B0604020202020204" pitchFamily="34" charset="0"/>
              </a:rPr>
              <a:pPr/>
              <a:t>4</a:t>
            </a:fld>
            <a:endParaRPr lang="en-US" altLang="en-US">
              <a:latin typeface="Arial" panose="020B0604020202020204" pitchFamily="34" charset="0"/>
            </a:endParaRPr>
          </a:p>
        </p:txBody>
      </p:sp>
      <p:sp>
        <p:nvSpPr>
          <p:cNvPr id="10243" name="Rectangle 2">
            <a:extLst>
              <a:ext uri="{FF2B5EF4-FFF2-40B4-BE49-F238E27FC236}">
                <a16:creationId xmlns:a16="http://schemas.microsoft.com/office/drawing/2014/main" id="{7C58CADF-C17A-4BBB-B07B-0DE2BCCE655D}"/>
              </a:ext>
            </a:extLst>
          </p:cNvPr>
          <p:cNvSpPr>
            <a:spLocks noGrp="1" noRot="1" noChangeAspect="1" noChangeArrowheads="1" noTextEdit="1"/>
          </p:cNvSpPr>
          <p:nvPr>
            <p:ph type="sldImg"/>
          </p:nvPr>
        </p:nvSpPr>
        <p:spPr>
          <a:xfrm>
            <a:off x="1119188" y="703263"/>
            <a:ext cx="2787650" cy="2092325"/>
          </a:xfrm>
          <a:ln/>
        </p:spPr>
      </p:sp>
      <p:sp>
        <p:nvSpPr>
          <p:cNvPr id="17412" name="Rectangle 3">
            <a:extLst>
              <a:ext uri="{FF2B5EF4-FFF2-40B4-BE49-F238E27FC236}">
                <a16:creationId xmlns:a16="http://schemas.microsoft.com/office/drawing/2014/main" id="{4518A5FB-BD44-4EE7-B32B-3F64440CB9D2}"/>
              </a:ext>
            </a:extLst>
          </p:cNvPr>
          <p:cNvSpPr>
            <a:spLocks noGrp="1" noChangeArrowheads="1"/>
          </p:cNvSpPr>
          <p:nvPr>
            <p:ph type="body" idx="1"/>
          </p:nvPr>
        </p:nvSpPr>
        <p:spPr>
          <a:xfrm>
            <a:off x="731240" y="2948609"/>
            <a:ext cx="5846632" cy="5743161"/>
          </a:xfrm>
          <a:ln/>
        </p:spPr>
        <p:txBody>
          <a:bodyPr/>
          <a:lstStyle/>
          <a:p>
            <a:pPr>
              <a:defRPr/>
            </a:pPr>
            <a:r>
              <a:rPr lang="en-US" dirty="0"/>
              <a:t>Available Sight Distance:  Length of roadway a driver can see ahead at any time.</a:t>
            </a:r>
          </a:p>
          <a:p>
            <a:pPr>
              <a:defRPr/>
            </a:pPr>
            <a:r>
              <a:rPr lang="en-US" dirty="0"/>
              <a:t>Available sight distance is a roadway characteristic—stopping distance itself,  for example, is a driver/ vehicle characteristic.</a:t>
            </a:r>
          </a:p>
          <a:p>
            <a:pPr>
              <a:defRPr/>
            </a:pPr>
            <a:r>
              <a:rPr lang="en-US" dirty="0"/>
              <a:t>Available sight distance at each point of the highway is a roadway characteristic-- must be such that when a driver is traveling at the highway’s design speed, adequate time is given, after an object is observed in the vehicle’s path, to make the necessary evasive maneuvers without colliding with the object.</a:t>
            </a:r>
          </a:p>
          <a:p>
            <a:pPr>
              <a:defRPr/>
            </a:pPr>
            <a:r>
              <a:rPr lang="en-US" dirty="0"/>
              <a:t> Stopping Sight Distance (SSD):  Minimum sight distance required for a driver to stop a vehicle after seeing an object in the vehicle’s path.</a:t>
            </a:r>
          </a:p>
          <a:p>
            <a:pPr marL="450708">
              <a:defRPr/>
            </a:pPr>
            <a:r>
              <a:rPr lang="en-US" dirty="0"/>
              <a:t>Stopping sight distance is the sum of the distance traveled during perception – reaction time and the distance traveled during braking.</a:t>
            </a:r>
          </a:p>
          <a:p>
            <a:pPr marL="450708">
              <a:defRPr/>
            </a:pPr>
            <a:r>
              <a:rPr lang="en-US" dirty="0"/>
              <a:t>It is essential that highways be designed such that sight distance along the highway is at least equal to the SSD.</a:t>
            </a:r>
          </a:p>
          <a:p>
            <a:pPr>
              <a:defRPr/>
            </a:pPr>
            <a:r>
              <a:rPr lang="en-US" dirty="0"/>
              <a:t> Decision Sight Distance:  “Distance required for a driver to detect an unexpected or otherwise difficult – to – perceive information source or hazard in a roadway environment that may be visually cluttered, recognize the hazard of its threat potential, select an appropriate speed and path, and initiate and complete the required safety maneuvers.”  (AASHTO)</a:t>
            </a:r>
          </a:p>
          <a:p>
            <a:pPr marL="450708">
              <a:defRPr/>
            </a:pPr>
            <a:r>
              <a:rPr lang="en-US" dirty="0"/>
              <a:t>When the stimulus is unexpected or when it is necessary for the driver to make an usual maneuvers, longer distances are required, since the perception – reaction time is much longer-- -- this longer sight distance is the decision sight distance.</a:t>
            </a:r>
          </a:p>
          <a:p>
            <a:pPr>
              <a:defRPr/>
            </a:pPr>
            <a:r>
              <a:rPr lang="en-US" dirty="0"/>
              <a:t> Passing Sight Distance:  Minimum sight distance required on a two-lane, two-way highway that will permit a driver to complete a passing maneuver without colliding with an opposing vehicle and without cutting off the passed vehicle—or to abort pass if oncoming vehicle comes into view and is too close to complete pass.</a:t>
            </a:r>
          </a:p>
          <a:p>
            <a:pPr eaLnBrk="1" hangingPunct="1">
              <a:defRPr/>
            </a:pPr>
            <a:endParaRPr lang="en-US" dirty="0"/>
          </a:p>
        </p:txBody>
      </p:sp>
    </p:spTree>
    <p:extLst>
      <p:ext uri="{BB962C8B-B14F-4D97-AF65-F5344CB8AC3E}">
        <p14:creationId xmlns:p14="http://schemas.microsoft.com/office/powerpoint/2010/main" val="286580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5EEF455-CDE4-40D3-A4B1-D8A3F2256C34}"/>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0F98E768-99B9-4D7C-AEA0-549E63CCB3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Formula for required stopping sight distance was derived previously.</a:t>
            </a:r>
          </a:p>
          <a:p>
            <a:r>
              <a:rPr lang="en-US" altLang="en-US">
                <a:latin typeface="Arial" panose="020B0604020202020204" pitchFamily="34" charset="0"/>
              </a:rPr>
              <a:t>Required SSD is a function of characteristics of driver (reaction time = 2.5 sec), vehicle and roadway (decel rate = 11.2 ft/sec^2, assuming that brakes and roadway surface are adequate to allow this rate to be achieved and grade of roadway)</a:t>
            </a:r>
          </a:p>
          <a:p>
            <a:r>
              <a:rPr lang="en-US" altLang="en-US">
                <a:latin typeface="Arial" panose="020B0604020202020204" pitchFamily="34" charset="0"/>
              </a:rPr>
              <a:t> </a:t>
            </a:r>
          </a:p>
          <a:p>
            <a:r>
              <a:rPr lang="en-US" altLang="en-US">
                <a:latin typeface="Arial" panose="020B0604020202020204" pitchFamily="34" charset="0"/>
              </a:rPr>
              <a:t>Characteristic of the roadway is the available stopping distance.</a:t>
            </a:r>
          </a:p>
          <a:p>
            <a:r>
              <a:rPr lang="en-US" altLang="en-US">
                <a:latin typeface="Arial" panose="020B0604020202020204" pitchFamily="34" charset="0"/>
              </a:rPr>
              <a:t>Depends on driver/ vehicle characteristics (eye height = 3.5 ft. and object height = 2.0 ft.) and on roadway characteristics (grades and vertical curve lengths).</a:t>
            </a:r>
          </a:p>
          <a:p>
            <a:r>
              <a:rPr lang="en-US" altLang="en-US">
                <a:latin typeface="Arial" panose="020B0604020202020204" pitchFamily="34" charset="0"/>
              </a:rPr>
              <a:t>Will  discuss this later in the geometric design section of this course.</a:t>
            </a:r>
          </a:p>
        </p:txBody>
      </p:sp>
      <p:sp>
        <p:nvSpPr>
          <p:cNvPr id="12292" name="Slide Number Placeholder 3">
            <a:extLst>
              <a:ext uri="{FF2B5EF4-FFF2-40B4-BE49-F238E27FC236}">
                <a16:creationId xmlns:a16="http://schemas.microsoft.com/office/drawing/2014/main" id="{ABBF7206-A56D-4A7D-B3DE-38F15B7D91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92CB0623-3624-4EB2-8CC9-27FD262D6372}" type="slidenum">
              <a:rPr lang="en-US" altLang="en-US" smtClean="0">
                <a:latin typeface="Arial" panose="020B0604020202020204" pitchFamily="34" charset="0"/>
              </a:rPr>
              <a:pPr/>
              <a:t>5</a:t>
            </a:fld>
            <a:endParaRPr lang="en-US" altLang="en-US">
              <a:latin typeface="Arial" panose="020B0604020202020204" pitchFamily="34" charset="0"/>
            </a:endParaRPr>
          </a:p>
        </p:txBody>
      </p:sp>
    </p:spTree>
    <p:extLst>
      <p:ext uri="{BB962C8B-B14F-4D97-AF65-F5344CB8AC3E}">
        <p14:creationId xmlns:p14="http://schemas.microsoft.com/office/powerpoint/2010/main" val="76494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5DE768D-EE57-435B-BE71-BDFA6981EEDA}"/>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4120188D-E68A-44FE-A820-8339EAD662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Table 3.4, page 85, shows required AASHTO stopping sight distances for different design speeds.</a:t>
            </a:r>
          </a:p>
          <a:p>
            <a:pPr eaLnBrk="1" hangingPunct="1"/>
            <a:endParaRPr lang="en-US" altLang="en-US" dirty="0">
              <a:latin typeface="Arial" panose="020B0604020202020204" pitchFamily="34" charset="0"/>
            </a:endParaRPr>
          </a:p>
        </p:txBody>
      </p:sp>
      <p:sp>
        <p:nvSpPr>
          <p:cNvPr id="14340" name="Slide Number Placeholder 3">
            <a:extLst>
              <a:ext uri="{FF2B5EF4-FFF2-40B4-BE49-F238E27FC236}">
                <a16:creationId xmlns:a16="http://schemas.microsoft.com/office/drawing/2014/main" id="{7E1CCE23-0A4A-486B-8632-F181C607D9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E5641B66-818A-4999-8C0E-2C5B0E6DBDE5}"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217811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B94CF024-5372-4CE6-8E45-40998DA24E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633C76E2-A9B2-419B-B6E9-DC12F8A2B0EB}" type="slidenum">
              <a:rPr lang="en-US" altLang="en-US" smtClean="0">
                <a:latin typeface="Arial" panose="020B0604020202020204" pitchFamily="34" charset="0"/>
              </a:rPr>
              <a:pPr/>
              <a:t>8</a:t>
            </a:fld>
            <a:endParaRPr lang="en-US" altLang="en-US">
              <a:latin typeface="Arial" panose="020B0604020202020204" pitchFamily="34" charset="0"/>
            </a:endParaRPr>
          </a:p>
        </p:txBody>
      </p:sp>
      <p:sp>
        <p:nvSpPr>
          <p:cNvPr id="16387" name="Rectangle 2">
            <a:extLst>
              <a:ext uri="{FF2B5EF4-FFF2-40B4-BE49-F238E27FC236}">
                <a16:creationId xmlns:a16="http://schemas.microsoft.com/office/drawing/2014/main" id="{583EA00B-FFE5-4732-B98C-C4547CD14559}"/>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8AB482C-A9A8-4766-8D51-F39BCF61D2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Table 3.5, p. 90</a:t>
            </a:r>
          </a:p>
          <a:p>
            <a:r>
              <a:rPr lang="en-US" altLang="en-US" dirty="0">
                <a:latin typeface="Arial" panose="020B0604020202020204" pitchFamily="34" charset="0"/>
              </a:rPr>
              <a:t>The decision sight distances depend on the type of maneuver required to avoid the hazard on the road, and also on whether the road is located in a rural or in an urban area.</a:t>
            </a:r>
          </a:p>
          <a:p>
            <a:r>
              <a:rPr lang="en-US" altLang="en-US" dirty="0">
                <a:latin typeface="Arial" panose="020B0604020202020204" pitchFamily="34" charset="0"/>
              </a:rPr>
              <a:t>A:  Stop on rural road  t react = 3.0 s (add braking distance)</a:t>
            </a:r>
          </a:p>
          <a:p>
            <a:r>
              <a:rPr lang="en-US" altLang="en-US" dirty="0">
                <a:latin typeface="Arial" panose="020B0604020202020204" pitchFamily="34" charset="0"/>
              </a:rPr>
              <a:t>B:  Stop on urban road t  react = 9.1 s (add braking distance)</a:t>
            </a:r>
          </a:p>
          <a:p>
            <a:r>
              <a:rPr lang="en-US" altLang="en-US" dirty="0">
                <a:latin typeface="Arial" panose="020B0604020202020204" pitchFamily="34" charset="0"/>
              </a:rPr>
              <a:t>C:  Speed / path / direction change on rural road t  total = 10.2 – 11.2 s</a:t>
            </a:r>
          </a:p>
          <a:p>
            <a:r>
              <a:rPr lang="en-US" altLang="en-US" dirty="0">
                <a:latin typeface="Arial" panose="020B0604020202020204" pitchFamily="34" charset="0"/>
              </a:rPr>
              <a:t>D:  Speed / path / direction change on suburban road t total = 12.1 – 12.9 s</a:t>
            </a:r>
          </a:p>
          <a:p>
            <a:r>
              <a:rPr lang="en-US" altLang="en-US" dirty="0">
                <a:latin typeface="Arial" panose="020B0604020202020204" pitchFamily="34" charset="0"/>
              </a:rPr>
              <a:t>E:  Speed / path / direction change on urban road t total = 14.0 – 14.5 s</a:t>
            </a:r>
          </a:p>
          <a:p>
            <a:endParaRPr lang="en-US" altLang="en-US" dirty="0">
              <a:latin typeface="Arial" panose="020B0604020202020204" pitchFamily="34" charset="0"/>
            </a:endParaRPr>
          </a:p>
          <a:p>
            <a:r>
              <a:rPr lang="en-US" altLang="en-US" dirty="0">
                <a:latin typeface="Arial" panose="020B0604020202020204" pitchFamily="34" charset="0"/>
              </a:rPr>
              <a:t>Characteristic of the roadway is the furnished decision sight distance.  Depends on driver/ vehicle characteristics (eye height= 3.5 ft.  and object height = 2.0 ft.) and on roadway characteristics (grades and vertical curve lengths).</a:t>
            </a:r>
          </a:p>
          <a:p>
            <a:r>
              <a:rPr lang="en-US" altLang="en-US" dirty="0">
                <a:latin typeface="Arial" panose="020B0604020202020204" pitchFamily="34" charset="0"/>
              </a:rPr>
              <a:t>Will  discuss this later in the geometric design section of this course.</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07429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6546CE1-1A86-4EC0-9F01-8C55A855B6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F93E140B-3BF2-4D9E-956A-C2C0D734B721}" type="slidenum">
              <a:rPr lang="en-US" altLang="en-US" smtClean="0">
                <a:latin typeface="Arial" panose="020B0604020202020204" pitchFamily="34" charset="0"/>
              </a:rPr>
              <a:pPr/>
              <a:t>9</a:t>
            </a:fld>
            <a:endParaRPr lang="en-US" altLang="en-US">
              <a:latin typeface="Arial" panose="020B0604020202020204" pitchFamily="34" charset="0"/>
            </a:endParaRPr>
          </a:p>
        </p:txBody>
      </p:sp>
      <p:sp>
        <p:nvSpPr>
          <p:cNvPr id="18435" name="Rectangle 2">
            <a:extLst>
              <a:ext uri="{FF2B5EF4-FFF2-40B4-BE49-F238E27FC236}">
                <a16:creationId xmlns:a16="http://schemas.microsoft.com/office/drawing/2014/main" id="{003AC571-7A22-4FE8-87EB-458EDD76D7CF}"/>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E92283D0-3EA5-400E-A130-A38DFBB931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AASHTO passing sight distance (“ long formula”) was used previously in roadway design, represents the distance necessary to start and safely complete a pass.</a:t>
            </a:r>
          </a:p>
          <a:p>
            <a:endParaRPr lang="en-US" altLang="en-US">
              <a:latin typeface="Arial" panose="020B0604020202020204" pitchFamily="34" charset="0"/>
            </a:endParaRPr>
          </a:p>
          <a:p>
            <a:r>
              <a:rPr lang="en-US" altLang="en-US">
                <a:latin typeface="Arial" panose="020B0604020202020204" pitchFamily="34" charset="0"/>
              </a:rPr>
              <a:t>However, passing and no – passing zones on completed highways have been marked  for a long time in accordance with  much shorter distances given in the Manual of Uniform Traffic Control Devices, resulting from the “short formula”</a:t>
            </a:r>
          </a:p>
          <a:p>
            <a:r>
              <a:rPr lang="en-US" altLang="en-US">
                <a:latin typeface="Arial" panose="020B0604020202020204" pitchFamily="34" charset="0"/>
              </a:rPr>
              <a:t>The MUTCD passing sight distance represents the distance required to safely start a pass.  If the driver encounters and oncoming vehicle, he has the opportunity to abort to pass in return to the right lane.</a:t>
            </a:r>
          </a:p>
          <a:p>
            <a:r>
              <a:rPr lang="en-US" altLang="en-US">
                <a:latin typeface="Arial" panose="020B0604020202020204" pitchFamily="34" charset="0"/>
              </a:rPr>
              <a:t>In 2011 Green Book, minimum passing sight distances for use in design are now the same as the minimum PSD’s given in the MUTCD / now the same as the distances used to mark no-passing zones.</a:t>
            </a:r>
          </a:p>
          <a:p>
            <a:endParaRPr lang="en-US" altLang="en-US">
              <a:latin typeface="Arial" panose="020B0604020202020204" pitchFamily="34" charset="0"/>
            </a:endParaRPr>
          </a:p>
          <a:p>
            <a:r>
              <a:rPr lang="en-US" altLang="en-US">
                <a:latin typeface="Arial" panose="020B0604020202020204" pitchFamily="34" charset="0"/>
              </a:rPr>
              <a:t>Regardless of the formula that is used, potential for conflicts in passing operations are ultimately determine by the judgment of drivers.</a:t>
            </a:r>
          </a:p>
          <a:p>
            <a:r>
              <a:rPr lang="en-US" altLang="en-US">
                <a:latin typeface="Arial" panose="020B0604020202020204" pitchFamily="34" charset="0"/>
              </a:rPr>
              <a:t>Recent research has shown that roadways marked with the short formula PSD’s result in 2-lane highways that experience very few crashes due to passing maneuvers.</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2038417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F6A86E3-D078-4752-AA46-51E8B0741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0790C73A-5821-4165-BE9C-0D35B6B854F9}" type="slidenum">
              <a:rPr lang="en-US" altLang="en-US" smtClean="0">
                <a:latin typeface="Arial" panose="020B0604020202020204" pitchFamily="34" charset="0"/>
              </a:rPr>
              <a:pPr/>
              <a:t>10</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81213124-24D2-42E6-A13A-F44DF68B9BA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1987CBA8-BAB5-4ECA-9A85-7FB26E8AA1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d1 = distance traversed during perception-reaction time and during initial acceleration to the point where the passing vehicle just enters the left lane / considered to be “critical point” in one passing sight distance model</a:t>
            </a:r>
          </a:p>
          <a:p>
            <a:r>
              <a:rPr lang="en-US" altLang="en-US">
                <a:latin typeface="Arial" panose="020B0604020202020204" pitchFamily="34" charset="0"/>
              </a:rPr>
              <a:t> </a:t>
            </a:r>
          </a:p>
          <a:p>
            <a:r>
              <a:rPr lang="en-US" altLang="en-US">
                <a:latin typeface="Arial" panose="020B0604020202020204" pitchFamily="34" charset="0"/>
              </a:rPr>
              <a:t>d2 = distance traveled during the time the passing vehicle is traveling in the left lane</a:t>
            </a:r>
          </a:p>
          <a:p>
            <a:r>
              <a:rPr lang="en-US" altLang="en-US">
                <a:latin typeface="Arial" panose="020B0604020202020204" pitchFamily="34" charset="0"/>
              </a:rPr>
              <a:t> </a:t>
            </a:r>
          </a:p>
          <a:p>
            <a:r>
              <a:rPr lang="en-US" altLang="en-US">
                <a:latin typeface="Arial" panose="020B0604020202020204" pitchFamily="34" charset="0"/>
              </a:rPr>
              <a:t>d3 = distance between the passing and opposing vehicle at the end of the passing maneuver</a:t>
            </a:r>
          </a:p>
          <a:p>
            <a:r>
              <a:rPr lang="en-US" altLang="en-US">
                <a:latin typeface="Arial" panose="020B0604020202020204" pitchFamily="34" charset="0"/>
              </a:rPr>
              <a:t> </a:t>
            </a:r>
          </a:p>
          <a:p>
            <a:r>
              <a:rPr lang="en-US" altLang="en-US">
                <a:latin typeface="Arial" panose="020B0604020202020204" pitchFamily="34" charset="0"/>
              </a:rPr>
              <a:t>d4 = distance traveled by the opposing vehicle during 2/3 of the time the passing vehicle is in the left lane (d4 = 2/3 * d2)</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5792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2A45ED7-E389-4676-B6A8-DB9587F60D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240420" indent="-92216">
              <a:defRPr>
                <a:solidFill>
                  <a:schemeClr val="tx1"/>
                </a:solidFill>
                <a:latin typeface="Tahoma" panose="020B0604030504040204" pitchFamily="34" charset="0"/>
              </a:defRPr>
            </a:lvl2pPr>
            <a:lvl3pPr marL="368864" indent="-72455">
              <a:defRPr>
                <a:solidFill>
                  <a:schemeClr val="tx1"/>
                </a:solidFill>
                <a:latin typeface="Tahoma" panose="020B0604030504040204" pitchFamily="34" charset="0"/>
              </a:defRPr>
            </a:lvl3pPr>
            <a:lvl4pPr marL="517068" indent="-72455">
              <a:defRPr>
                <a:solidFill>
                  <a:schemeClr val="tx1"/>
                </a:solidFill>
                <a:latin typeface="Tahoma" panose="020B0604030504040204" pitchFamily="34" charset="0"/>
              </a:defRPr>
            </a:lvl4pPr>
            <a:lvl5pPr marL="665272" indent="-72455">
              <a:defRPr>
                <a:solidFill>
                  <a:schemeClr val="tx1"/>
                </a:solidFill>
                <a:latin typeface="Tahoma" panose="020B0604030504040204" pitchFamily="34" charset="0"/>
              </a:defRPr>
            </a:lvl5pPr>
            <a:lvl6pPr marL="1139526" indent="-72455" eaLnBrk="0" fontAlgn="base" hangingPunct="0">
              <a:spcBef>
                <a:spcPct val="0"/>
              </a:spcBef>
              <a:spcAft>
                <a:spcPct val="0"/>
              </a:spcAft>
              <a:defRPr>
                <a:solidFill>
                  <a:schemeClr val="tx1"/>
                </a:solidFill>
                <a:latin typeface="Tahoma" panose="020B0604030504040204" pitchFamily="34" charset="0"/>
              </a:defRPr>
            </a:lvl6pPr>
            <a:lvl7pPr marL="1613779" indent="-72455" eaLnBrk="0" fontAlgn="base" hangingPunct="0">
              <a:spcBef>
                <a:spcPct val="0"/>
              </a:spcBef>
              <a:spcAft>
                <a:spcPct val="0"/>
              </a:spcAft>
              <a:defRPr>
                <a:solidFill>
                  <a:schemeClr val="tx1"/>
                </a:solidFill>
                <a:latin typeface="Tahoma" panose="020B0604030504040204" pitchFamily="34" charset="0"/>
              </a:defRPr>
            </a:lvl7pPr>
            <a:lvl8pPr marL="2088033" indent="-72455" eaLnBrk="0" fontAlgn="base" hangingPunct="0">
              <a:spcBef>
                <a:spcPct val="0"/>
              </a:spcBef>
              <a:spcAft>
                <a:spcPct val="0"/>
              </a:spcAft>
              <a:defRPr>
                <a:solidFill>
                  <a:schemeClr val="tx1"/>
                </a:solidFill>
                <a:latin typeface="Tahoma" panose="020B0604030504040204" pitchFamily="34" charset="0"/>
              </a:defRPr>
            </a:lvl8pPr>
            <a:lvl9pPr marL="2562287" indent="-72455" eaLnBrk="0" fontAlgn="base" hangingPunct="0">
              <a:spcBef>
                <a:spcPct val="0"/>
              </a:spcBef>
              <a:spcAft>
                <a:spcPct val="0"/>
              </a:spcAft>
              <a:defRPr>
                <a:solidFill>
                  <a:schemeClr val="tx1"/>
                </a:solidFill>
                <a:latin typeface="Tahoma" panose="020B0604030504040204" pitchFamily="34" charset="0"/>
              </a:defRPr>
            </a:lvl9pPr>
          </a:lstStyle>
          <a:p>
            <a:fld id="{4A49F51A-8E20-4841-9F80-6606D5337998}"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22531" name="Rectangle 2">
            <a:extLst>
              <a:ext uri="{FF2B5EF4-FFF2-40B4-BE49-F238E27FC236}">
                <a16:creationId xmlns:a16="http://schemas.microsoft.com/office/drawing/2014/main" id="{13D0DBC6-B159-4BD3-BD06-A3008DF2AB41}"/>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9A7D8EAA-2089-4390-AC24-0925AA9F0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Exhibit is from 2004 Green Book</a:t>
            </a:r>
          </a:p>
          <a:p>
            <a:endParaRPr lang="en-US" altLang="en-US">
              <a:latin typeface="Arial" panose="020B0604020202020204" pitchFamily="34" charset="0"/>
            </a:endParaRPr>
          </a:p>
          <a:p>
            <a:r>
              <a:rPr lang="en-US" altLang="en-US">
                <a:latin typeface="Arial" panose="020B0604020202020204" pitchFamily="34" charset="0"/>
              </a:rPr>
              <a:t>65 mph:  Distance required to start and safely complete a pass = 2285 ft.—close to half a mile</a:t>
            </a:r>
          </a:p>
          <a:p>
            <a:endParaRPr lang="en-US" altLang="en-US">
              <a:latin typeface="Arial" panose="020B0604020202020204" pitchFamily="34" charset="0"/>
            </a:endParaRPr>
          </a:p>
          <a:p>
            <a:r>
              <a:rPr lang="en-US" altLang="en-US">
                <a:latin typeface="Arial" panose="020B0604020202020204" pitchFamily="34" charset="0"/>
              </a:rPr>
              <a:t>Characteristic of the roadway is the furnished passing sight distance.</a:t>
            </a:r>
          </a:p>
          <a:p>
            <a:r>
              <a:rPr lang="en-US" altLang="en-US">
                <a:latin typeface="Arial" panose="020B0604020202020204" pitchFamily="34" charset="0"/>
              </a:rPr>
              <a:t>Depends on driver/ vehicle characteristics (eye height = 3.5 ft. and object height = 3.5 ft. / eye height of oncoming driver ) and on roadway characteristics (grades and vertical curve lengths).</a:t>
            </a:r>
          </a:p>
          <a:p>
            <a:r>
              <a:rPr lang="en-US" altLang="en-US">
                <a:latin typeface="Arial" panose="020B0604020202020204" pitchFamily="34" charset="0"/>
              </a:rPr>
              <a:t>Will  discuss this later in the geometric design section of this course.</a:t>
            </a:r>
          </a:p>
          <a:p>
            <a:endParaRPr lang="en-US" altLang="en-US">
              <a:latin typeface="Arial" panose="020B0604020202020204" pitchFamily="34" charset="0"/>
            </a:endParaRPr>
          </a:p>
        </p:txBody>
      </p:sp>
    </p:spTree>
    <p:extLst>
      <p:ext uri="{BB962C8B-B14F-4D97-AF65-F5344CB8AC3E}">
        <p14:creationId xmlns:p14="http://schemas.microsoft.com/office/powerpoint/2010/main" val="24544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599" y="0"/>
            <a:ext cx="7951659" cy="1481608"/>
          </a:xfrm>
        </p:spPr>
        <p:txBody>
          <a:bodyPr anchor="ctr"/>
          <a:lstStyle>
            <a:lvl1pPr algn="ctr">
              <a:defRPr sz="4800" b="1">
                <a:solidFill>
                  <a:srgbClr val="000099"/>
                </a:solidFill>
              </a:defRPr>
            </a:lvl1pPr>
          </a:lstStyle>
          <a:p>
            <a:endParaRPr lang="en-US" dirty="0"/>
          </a:p>
        </p:txBody>
      </p:sp>
      <p:sp>
        <p:nvSpPr>
          <p:cNvPr id="3" name="Subtitle 2"/>
          <p:cNvSpPr>
            <a:spLocks noGrp="1"/>
          </p:cNvSpPr>
          <p:nvPr>
            <p:ph type="subTitle" idx="1"/>
          </p:nvPr>
        </p:nvSpPr>
        <p:spPr>
          <a:xfrm>
            <a:off x="609599" y="1752600"/>
            <a:ext cx="7951659" cy="43561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6" name="Rectangle 8"/>
          <p:cNvSpPr>
            <a:spLocks noGrp="1" noChangeArrowheads="1"/>
          </p:cNvSpPr>
          <p:nvPr>
            <p:ph type="sldNum" sz="quarter" idx="12"/>
          </p:nvPr>
        </p:nvSpPr>
        <p:spPr>
          <a:ln/>
        </p:spPr>
        <p:txBody>
          <a:bodyPr/>
          <a:lstStyle>
            <a:lvl1pPr>
              <a:defRPr/>
            </a:lvl1pPr>
          </a:lstStyle>
          <a:p>
            <a:pPr>
              <a:defRPr/>
            </a:pPr>
            <a:fld id="{E983B6AD-7947-4BB8-9215-4AD4F0E5A3BF}" type="slidenum">
              <a:rPr lang="en-US" altLang="en-US"/>
              <a:pPr>
                <a:defRPr/>
              </a:pPr>
              <a:t>‹#›</a:t>
            </a:fld>
            <a:endParaRPr lang="en-US" altLang="en-US"/>
          </a:p>
        </p:txBody>
      </p:sp>
    </p:spTree>
    <p:extLst>
      <p:ext uri="{BB962C8B-B14F-4D97-AF65-F5344CB8AC3E}">
        <p14:creationId xmlns:p14="http://schemas.microsoft.com/office/powerpoint/2010/main" val="274603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663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825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3366FF"/>
          </a:solidFill>
          <a:ln w="9525">
            <a:solidFill>
              <a:srgbClr val="3366FF"/>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2" name="Rectangle 8"/>
          <p:cNvSpPr>
            <a:spLocks noGrp="1" noChangeArrowheads="1"/>
          </p:cNvSpPr>
          <p:nvPr>
            <p:ph type="sldNum" sz="quarter" idx="4"/>
          </p:nvPr>
        </p:nvSpPr>
        <p:spPr bwMode="auto">
          <a:xfrm>
            <a:off x="6580059" y="6379692"/>
            <a:ext cx="1981200" cy="34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121DFDC-69F0-4303-8758-4CE007CFD35B}" type="slidenum">
              <a:rPr lang="en-US" altLang="en-US"/>
              <a:pPr>
                <a:defRPr/>
              </a:pPr>
              <a:t>‹#›</a:t>
            </a:fld>
            <a:endParaRPr lang="en-US" altLang="en-US"/>
          </a:p>
        </p:txBody>
      </p:sp>
      <p:pic>
        <p:nvPicPr>
          <p:cNvPr id="9" name="Picture 2" descr="Image result for purdue university fort wayn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09600" y="6270625"/>
            <a:ext cx="1031421" cy="51910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rgbClr val="6600FF"/>
        </a:buClr>
        <a:buFont typeface="Wingdings" panose="05000000000000000000" pitchFamily="2" charset="2"/>
        <a:buChar char="§"/>
        <a:defRPr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6600FF"/>
        </a:buClr>
        <a:buChar char="o"/>
        <a:defRPr sz="2600">
          <a:solidFill>
            <a:schemeClr val="tx1"/>
          </a:solidFill>
          <a:latin typeface="+mn-lt"/>
        </a:defRPr>
      </a:lvl2pPr>
      <a:lvl3pPr marL="1304925" indent="-395288" algn="l" rtl="0" eaLnBrk="0" fontAlgn="base" hangingPunct="0">
        <a:spcBef>
          <a:spcPct val="20000"/>
        </a:spcBef>
        <a:spcAft>
          <a:spcPct val="0"/>
        </a:spcAft>
        <a:buClr>
          <a:srgbClr val="6600FF"/>
        </a:buClr>
        <a:buFont typeface="Wingdings" panose="05000000000000000000" pitchFamily="2" charset="2"/>
        <a:buChar char="q"/>
        <a:defRPr sz="2300">
          <a:solidFill>
            <a:schemeClr val="tx1"/>
          </a:solidFill>
          <a:latin typeface="+mn-lt"/>
        </a:defRPr>
      </a:lvl3pPr>
      <a:lvl4pPr marL="1693863" indent="-387350" algn="l" rtl="0" eaLnBrk="0" fontAlgn="base" hangingPunct="0">
        <a:spcBef>
          <a:spcPct val="20000"/>
        </a:spcBef>
        <a:spcAft>
          <a:spcPct val="0"/>
        </a:spcAft>
        <a:buClr>
          <a:srgbClr val="6600FF"/>
        </a:buClr>
        <a:buChar char="•"/>
        <a:defRPr sz="2000">
          <a:solidFill>
            <a:schemeClr val="tx1"/>
          </a:solidFill>
          <a:latin typeface="+mn-lt"/>
        </a:defRPr>
      </a:lvl4pPr>
      <a:lvl5pPr marL="2093913" indent="-398463" algn="l" rtl="0" eaLnBrk="0" fontAlgn="base" hangingPunct="0">
        <a:spcBef>
          <a:spcPct val="25000"/>
        </a:spcBef>
        <a:spcAft>
          <a:spcPct val="0"/>
        </a:spcAft>
        <a:buClr>
          <a:srgbClr val="6600FF"/>
        </a:buClr>
        <a:buFont typeface="Wingdings" panose="05000000000000000000" pitchFamily="2" charset="2"/>
        <a:buChar char="ü"/>
        <a:defRPr sz="2000">
          <a:solidFill>
            <a:schemeClr val="tx1"/>
          </a:solidFill>
          <a:latin typeface="+mn-lt"/>
        </a:defRPr>
      </a:lvl5pPr>
      <a:lvl6pPr marL="25511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6pPr>
      <a:lvl7pPr marL="30083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7pPr>
      <a:lvl8pPr marL="34655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8pPr>
      <a:lvl9pPr marL="3922713" indent="-398463" algn="l" rtl="0" fontAlgn="base">
        <a:spcBef>
          <a:spcPct val="25000"/>
        </a:spcBef>
        <a:spcAft>
          <a:spcPct val="0"/>
        </a:spcAft>
        <a:buClr>
          <a:srgbClr val="6600FF"/>
        </a:buClr>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983B6AD-7947-4BB8-9215-4AD4F0E5A3BF}" type="slidenum">
              <a:rPr lang="en-US" altLang="en-US" smtClean="0"/>
              <a:pPr>
                <a:defRPr/>
              </a:pPr>
              <a:t>1</a:t>
            </a:fld>
            <a:endParaRPr lang="en-US" altLang="en-US"/>
          </a:p>
        </p:txBody>
      </p:sp>
      <p:sp>
        <p:nvSpPr>
          <p:cNvPr id="5" name="Rectangle 4"/>
          <p:cNvSpPr/>
          <p:nvPr/>
        </p:nvSpPr>
        <p:spPr>
          <a:xfrm>
            <a:off x="596117" y="1752600"/>
            <a:ext cx="8382000" cy="4154984"/>
          </a:xfrm>
          <a:prstGeom prst="rect">
            <a:avLst/>
          </a:prstGeom>
        </p:spPr>
        <p:txBody>
          <a:bodyPr wrap="square">
            <a:spAutoFit/>
          </a:bodyPr>
          <a:lstStyle/>
          <a:p>
            <a:r>
              <a:rPr lang="en-US" sz="2000" b="1" u="sng" dirty="0">
                <a:solidFill>
                  <a:srgbClr val="000099"/>
                </a:solidFill>
              </a:rPr>
              <a:t>Handouts / Materials</a:t>
            </a:r>
            <a:r>
              <a:rPr lang="en-US" sz="2800" b="1" u="sng" dirty="0">
                <a:solidFill>
                  <a:srgbClr val="000099"/>
                </a:solidFill>
              </a:rPr>
              <a:t> </a:t>
            </a:r>
          </a:p>
          <a:p>
            <a:pPr>
              <a:buFont typeface="Arial" panose="020B0604020202020204" pitchFamily="34" charset="0"/>
              <a:buChar char="•"/>
            </a:pPr>
            <a:r>
              <a:rPr lang="en-US" dirty="0"/>
              <a:t> </a:t>
            </a:r>
            <a:r>
              <a:rPr lang="en-US" dirty="0" smtClean="0"/>
              <a:t>Worksheet_chapter 6</a:t>
            </a:r>
          </a:p>
          <a:p>
            <a:pPr>
              <a:buFont typeface="Arial" panose="020B0604020202020204" pitchFamily="34" charset="0"/>
              <a:buChar char="•"/>
            </a:pPr>
            <a:r>
              <a:rPr lang="en-US" dirty="0"/>
              <a:t> </a:t>
            </a:r>
            <a:r>
              <a:rPr lang="en-US" dirty="0" smtClean="0"/>
              <a:t>Quiz 1</a:t>
            </a:r>
            <a:endParaRPr lang="en-US" dirty="0"/>
          </a:p>
          <a:p>
            <a:endParaRPr lang="en-US" dirty="0"/>
          </a:p>
          <a:p>
            <a:r>
              <a:rPr lang="en-US" sz="2000" b="1" u="sng" dirty="0">
                <a:solidFill>
                  <a:srgbClr val="000099"/>
                </a:solidFill>
              </a:rPr>
              <a:t>Class Schedule Overview</a:t>
            </a:r>
          </a:p>
          <a:p>
            <a:pPr>
              <a:buFont typeface="Arial" panose="020B0604020202020204" pitchFamily="34" charset="0"/>
              <a:buChar char="•"/>
            </a:pPr>
            <a:r>
              <a:rPr lang="en-US" dirty="0"/>
              <a:t> </a:t>
            </a:r>
            <a:r>
              <a:rPr lang="en-US" dirty="0" smtClean="0"/>
              <a:t>Post homework 1</a:t>
            </a:r>
          </a:p>
          <a:p>
            <a:pPr>
              <a:buFont typeface="Arial" panose="020B0604020202020204" pitchFamily="34" charset="0"/>
              <a:buChar char="•"/>
            </a:pPr>
            <a:r>
              <a:rPr lang="en-US" dirty="0" smtClean="0"/>
              <a:t> Post slides for road characteristics.</a:t>
            </a:r>
          </a:p>
          <a:p>
            <a:pPr>
              <a:buFont typeface="Arial" panose="020B0604020202020204" pitchFamily="34" charset="0"/>
              <a:buChar char="•"/>
            </a:pPr>
            <a:r>
              <a:rPr lang="en-US" dirty="0" smtClean="0"/>
              <a:t> In-class activity: Example </a:t>
            </a:r>
            <a:r>
              <a:rPr lang="en-US" dirty="0" smtClean="0"/>
              <a:t>3.8</a:t>
            </a:r>
            <a:endParaRPr lang="en-US" dirty="0" smtClean="0"/>
          </a:p>
          <a:p>
            <a:pPr>
              <a:buFont typeface="Arial" panose="020B0604020202020204" pitchFamily="34" charset="0"/>
              <a:buChar char="•"/>
            </a:pPr>
            <a:r>
              <a:rPr lang="en-US" dirty="0"/>
              <a:t> </a:t>
            </a:r>
            <a:r>
              <a:rPr lang="en-US" dirty="0" smtClean="0"/>
              <a:t>Reading assignments.</a:t>
            </a:r>
          </a:p>
          <a:p>
            <a:pPr>
              <a:buFont typeface="Arial" panose="020B0604020202020204" pitchFamily="34" charset="0"/>
              <a:buChar char="•"/>
            </a:pPr>
            <a:r>
              <a:rPr lang="en-US" dirty="0"/>
              <a:t> </a:t>
            </a:r>
            <a:r>
              <a:rPr lang="en-US" dirty="0" smtClean="0"/>
              <a:t>Post slides for Chapter 6 as well.</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186380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9878785-0F22-41D9-AFF5-2945AAB966B7}"/>
              </a:ext>
            </a:extLst>
          </p:cNvPr>
          <p:cNvSpPr>
            <a:spLocks noGrp="1" noChangeArrowheads="1"/>
          </p:cNvSpPr>
          <p:nvPr>
            <p:ph type="title"/>
          </p:nvPr>
        </p:nvSpPr>
        <p:spPr>
          <a:xfrm>
            <a:off x="0" y="152400"/>
            <a:ext cx="8991600" cy="1295400"/>
          </a:xfrm>
        </p:spPr>
        <p:txBody>
          <a:bodyPr/>
          <a:lstStyle/>
          <a:p>
            <a:pPr algn="ctr" eaLnBrk="1" hangingPunct="1"/>
            <a:r>
              <a:rPr lang="en-US" altLang="en-US" b="1" dirty="0">
                <a:solidFill>
                  <a:srgbClr val="000099"/>
                </a:solidFill>
                <a:effectLst/>
              </a:rPr>
              <a:t>“That Was Then”</a:t>
            </a:r>
            <a:br>
              <a:rPr lang="en-US" altLang="en-US" b="1" dirty="0">
                <a:solidFill>
                  <a:srgbClr val="000099"/>
                </a:solidFill>
                <a:effectLst/>
              </a:rPr>
            </a:br>
            <a:r>
              <a:rPr lang="en-US" altLang="en-US" b="1" dirty="0">
                <a:solidFill>
                  <a:srgbClr val="000099"/>
                </a:solidFill>
                <a:effectLst/>
              </a:rPr>
              <a:t>Required Passing Sight Distance</a:t>
            </a:r>
          </a:p>
        </p:txBody>
      </p:sp>
      <p:graphicFrame>
        <p:nvGraphicFramePr>
          <p:cNvPr id="19459" name="Object 4">
            <a:extLst>
              <a:ext uri="{FF2B5EF4-FFF2-40B4-BE49-F238E27FC236}">
                <a16:creationId xmlns:a16="http://schemas.microsoft.com/office/drawing/2014/main" id="{829B0F42-BB6A-43BF-8A47-4A3ECFBD903D}"/>
              </a:ext>
            </a:extLst>
          </p:cNvPr>
          <p:cNvGraphicFramePr>
            <a:graphicFrameLocks noGrp="1" noChangeAspect="1"/>
          </p:cNvGraphicFramePr>
          <p:nvPr>
            <p:ph idx="1"/>
          </p:nvPr>
        </p:nvGraphicFramePr>
        <p:xfrm>
          <a:off x="762000" y="2286000"/>
          <a:ext cx="7848600" cy="3657600"/>
        </p:xfrm>
        <a:graphic>
          <a:graphicData uri="http://schemas.openxmlformats.org/presentationml/2006/ole">
            <mc:AlternateContent xmlns:mc="http://schemas.openxmlformats.org/markup-compatibility/2006">
              <mc:Choice xmlns:v="urn:schemas-microsoft-com:vml" Requires="v">
                <p:oleObj spid="_x0000_s2067" name="Presto! ImageFolio" r:id="rId4" imgW="11496951" imgH="5210767" progId="ImgFolio.Document">
                  <p:embed/>
                </p:oleObj>
              </mc:Choice>
              <mc:Fallback>
                <p:oleObj name="Presto! ImageFolio" r:id="rId4" imgW="11496951" imgH="5210767" progId="ImgFolio.Document">
                  <p:embed/>
                  <p:pic>
                    <p:nvPicPr>
                      <p:cNvPr id="19459" name="Object 4">
                        <a:extLst>
                          <a:ext uri="{FF2B5EF4-FFF2-40B4-BE49-F238E27FC236}">
                            <a16:creationId xmlns:a16="http://schemas.microsoft.com/office/drawing/2014/main" id="{829B0F42-BB6A-43BF-8A47-4A3ECFBD903D}"/>
                          </a:ext>
                        </a:extLst>
                      </p:cNvPr>
                      <p:cNvPicPr>
                        <a:picLocks noChangeAspect="1" noChangeArrowheads="1"/>
                      </p:cNvPicPr>
                      <p:nvPr/>
                    </p:nvPicPr>
                    <p:blipFill>
                      <a:blip r:embed="rId5">
                        <a:lum bright="-40000" contrast="60000"/>
                        <a:grayscl/>
                        <a:extLst>
                          <a:ext uri="{28A0092B-C50C-407E-A947-70E740481C1C}">
                            <a14:useLocalDpi xmlns:a14="http://schemas.microsoft.com/office/drawing/2010/main" val="0"/>
                          </a:ext>
                        </a:extLst>
                      </a:blip>
                      <a:srcRect/>
                      <a:stretch>
                        <a:fillRect/>
                      </a:stretch>
                    </p:blipFill>
                    <p:spPr bwMode="auto">
                      <a:xfrm>
                        <a:off x="762000" y="2286000"/>
                        <a:ext cx="7848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1198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4C0BD2F-A439-491A-80DC-F070AD1F5BD2}"/>
              </a:ext>
            </a:extLst>
          </p:cNvPr>
          <p:cNvSpPr>
            <a:spLocks noGrp="1" noChangeArrowheads="1"/>
          </p:cNvSpPr>
          <p:nvPr>
            <p:ph type="title"/>
          </p:nvPr>
        </p:nvSpPr>
        <p:spPr>
          <a:xfrm>
            <a:off x="0" y="76200"/>
            <a:ext cx="9144000" cy="1295400"/>
          </a:xfrm>
        </p:spPr>
        <p:txBody>
          <a:bodyPr/>
          <a:lstStyle/>
          <a:p>
            <a:pPr algn="ctr" eaLnBrk="1" hangingPunct="1"/>
            <a:r>
              <a:rPr lang="en-US" altLang="en-US" b="1" dirty="0">
                <a:solidFill>
                  <a:srgbClr val="000099"/>
                </a:solidFill>
                <a:effectLst/>
              </a:rPr>
              <a:t>“That Was Then”</a:t>
            </a:r>
            <a:br>
              <a:rPr lang="en-US" altLang="en-US" b="1" dirty="0">
                <a:solidFill>
                  <a:srgbClr val="000099"/>
                </a:solidFill>
                <a:effectLst/>
              </a:rPr>
            </a:br>
            <a:r>
              <a:rPr lang="en-US" altLang="en-US" b="1" dirty="0">
                <a:solidFill>
                  <a:srgbClr val="000099"/>
                </a:solidFill>
                <a:effectLst/>
              </a:rPr>
              <a:t>Required Passing Sight Distance</a:t>
            </a:r>
          </a:p>
        </p:txBody>
      </p:sp>
      <p:graphicFrame>
        <p:nvGraphicFramePr>
          <p:cNvPr id="21507" name="Object 3">
            <a:extLst>
              <a:ext uri="{FF2B5EF4-FFF2-40B4-BE49-F238E27FC236}">
                <a16:creationId xmlns:a16="http://schemas.microsoft.com/office/drawing/2014/main" id="{70EE6F39-0BBA-4BD2-9BCE-530A41543A0A}"/>
              </a:ext>
            </a:extLst>
          </p:cNvPr>
          <p:cNvGraphicFramePr>
            <a:graphicFrameLocks noGrp="1" noChangeAspect="1"/>
          </p:cNvGraphicFramePr>
          <p:nvPr>
            <p:ph idx="1"/>
            <p:extLst>
              <p:ext uri="{D42A27DB-BD31-4B8C-83A1-F6EECF244321}">
                <p14:modId xmlns:p14="http://schemas.microsoft.com/office/powerpoint/2010/main" val="4276766138"/>
              </p:ext>
            </p:extLst>
          </p:nvPr>
        </p:nvGraphicFramePr>
        <p:xfrm>
          <a:off x="346075" y="1828800"/>
          <a:ext cx="8451850" cy="3824288"/>
        </p:xfrm>
        <a:graphic>
          <a:graphicData uri="http://schemas.openxmlformats.org/presentationml/2006/ole">
            <mc:AlternateContent xmlns:mc="http://schemas.openxmlformats.org/markup-compatibility/2006">
              <mc:Choice xmlns:v="urn:schemas-microsoft-com:vml" Requires="v">
                <p:oleObj spid="_x0000_s3091" name="Presto! ImageFolio" r:id="rId4" imgW="29462027" imgH="13335366" progId="ImgFolio.Document">
                  <p:embed/>
                </p:oleObj>
              </mc:Choice>
              <mc:Fallback>
                <p:oleObj name="Presto! ImageFolio" r:id="rId4" imgW="29462027" imgH="13335366" progId="ImgFolio.Document">
                  <p:embed/>
                  <p:pic>
                    <p:nvPicPr>
                      <p:cNvPr id="21507" name="Object 3">
                        <a:extLst>
                          <a:ext uri="{FF2B5EF4-FFF2-40B4-BE49-F238E27FC236}">
                            <a16:creationId xmlns:a16="http://schemas.microsoft.com/office/drawing/2014/main" id="{70EE6F39-0BBA-4BD2-9BCE-530A41543A0A}"/>
                          </a:ext>
                        </a:extLst>
                      </p:cNvPr>
                      <p:cNvPicPr>
                        <a:picLocks noChangeAspect="1" noChangeArrowheads="1"/>
                      </p:cNvPicPr>
                      <p:nvPr/>
                    </p:nvPicPr>
                    <p:blipFill>
                      <a:blip r:embed="rId5">
                        <a:lum bright="-40000" contrast="60000"/>
                        <a:grayscl/>
                        <a:extLst>
                          <a:ext uri="{28A0092B-C50C-407E-A947-70E740481C1C}">
                            <a14:useLocalDpi xmlns:a14="http://schemas.microsoft.com/office/drawing/2010/main" val="0"/>
                          </a:ext>
                        </a:extLst>
                      </a:blip>
                      <a:srcRect/>
                      <a:stretch>
                        <a:fillRect/>
                      </a:stretch>
                    </p:blipFill>
                    <p:spPr bwMode="auto">
                      <a:xfrm>
                        <a:off x="346075" y="1828800"/>
                        <a:ext cx="845185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016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8BEEB23-9895-4FD7-A223-9089B6E8D0E3}"/>
              </a:ext>
            </a:extLst>
          </p:cNvPr>
          <p:cNvSpPr>
            <a:spLocks noGrp="1" noChangeArrowheads="1"/>
          </p:cNvSpPr>
          <p:nvPr>
            <p:ph type="title"/>
          </p:nvPr>
        </p:nvSpPr>
        <p:spPr>
          <a:xfrm>
            <a:off x="0" y="168275"/>
            <a:ext cx="9144000" cy="1203325"/>
          </a:xfrm>
        </p:spPr>
        <p:txBody>
          <a:bodyPr/>
          <a:lstStyle/>
          <a:p>
            <a:pPr algn="ctr" eaLnBrk="1" hangingPunct="1"/>
            <a:r>
              <a:rPr lang="en-US" altLang="en-US" sz="3600" b="1" dirty="0">
                <a:solidFill>
                  <a:srgbClr val="000099"/>
                </a:solidFill>
                <a:effectLst/>
              </a:rPr>
              <a:t>“This is Now”</a:t>
            </a:r>
            <a:br>
              <a:rPr lang="en-US" altLang="en-US" sz="3600" b="1" dirty="0">
                <a:solidFill>
                  <a:srgbClr val="000099"/>
                </a:solidFill>
                <a:effectLst/>
              </a:rPr>
            </a:br>
            <a:r>
              <a:rPr lang="en-US" altLang="en-US" sz="3600" b="1" dirty="0">
                <a:solidFill>
                  <a:srgbClr val="000099"/>
                </a:solidFill>
                <a:effectLst/>
              </a:rPr>
              <a:t>Required Passing Sight Distance</a:t>
            </a:r>
          </a:p>
        </p:txBody>
      </p:sp>
      <p:sp>
        <p:nvSpPr>
          <p:cNvPr id="23555" name="Rectangle 3">
            <a:extLst>
              <a:ext uri="{FF2B5EF4-FFF2-40B4-BE49-F238E27FC236}">
                <a16:creationId xmlns:a16="http://schemas.microsoft.com/office/drawing/2014/main" id="{ED419512-84CE-4FA4-9AF8-4CE8494E307D}"/>
              </a:ext>
            </a:extLst>
          </p:cNvPr>
          <p:cNvSpPr>
            <a:spLocks noGrp="1" noChangeArrowheads="1"/>
          </p:cNvSpPr>
          <p:nvPr>
            <p:ph type="body" idx="1"/>
          </p:nvPr>
        </p:nvSpPr>
        <p:spPr>
          <a:xfrm>
            <a:off x="457200" y="1692275"/>
            <a:ext cx="8001000" cy="4251325"/>
          </a:xfrm>
        </p:spPr>
        <p:txBody>
          <a:bodyPr/>
          <a:lstStyle/>
          <a:p>
            <a:pPr eaLnBrk="1" hangingPunct="1">
              <a:lnSpc>
                <a:spcPct val="90000"/>
              </a:lnSpc>
              <a:buClr>
                <a:schemeClr val="tx2"/>
              </a:buClr>
            </a:pPr>
            <a:r>
              <a:rPr lang="en-US" altLang="en-US" sz="2200" b="1" dirty="0">
                <a:effectLst/>
              </a:rPr>
              <a:t>Assumptions</a:t>
            </a:r>
          </a:p>
          <a:p>
            <a:pPr lvl="1" eaLnBrk="1" hangingPunct="1">
              <a:lnSpc>
                <a:spcPct val="90000"/>
              </a:lnSpc>
              <a:buClr>
                <a:schemeClr val="tx2"/>
              </a:buClr>
            </a:pPr>
            <a:r>
              <a:rPr lang="en-US" altLang="en-US" sz="2200" dirty="0">
                <a:effectLst/>
              </a:rPr>
              <a:t>Driver will abort pass and return to right lane if oncoming vehicle comes into before reaching critical point, when driver is committed to complete pass</a:t>
            </a:r>
          </a:p>
          <a:p>
            <a:pPr lvl="1" eaLnBrk="1" hangingPunct="1">
              <a:lnSpc>
                <a:spcPct val="90000"/>
              </a:lnSpc>
              <a:buClr>
                <a:schemeClr val="tx2"/>
              </a:buClr>
            </a:pPr>
            <a:r>
              <a:rPr lang="en-US" altLang="en-US" sz="2200" dirty="0">
                <a:effectLst/>
              </a:rPr>
              <a:t>The perception-reaction time of the driver of the passing vehicle is 1.0 sec for aborting the pass.</a:t>
            </a:r>
          </a:p>
          <a:p>
            <a:pPr lvl="1" eaLnBrk="1" hangingPunct="1">
              <a:lnSpc>
                <a:spcPct val="90000"/>
              </a:lnSpc>
              <a:buClr>
                <a:schemeClr val="tx2"/>
              </a:buClr>
            </a:pPr>
            <a:r>
              <a:rPr lang="en-US" altLang="en-US" sz="2200" dirty="0">
                <a:effectLst/>
              </a:rPr>
              <a:t>Passing &amp; oncoming vehicles traveling at design speed</a:t>
            </a:r>
          </a:p>
          <a:p>
            <a:pPr lvl="1" eaLnBrk="1" hangingPunct="1">
              <a:lnSpc>
                <a:spcPct val="90000"/>
              </a:lnSpc>
              <a:buClr>
                <a:schemeClr val="tx2"/>
              </a:buClr>
            </a:pPr>
            <a:r>
              <a:rPr lang="en-US" altLang="en-US" sz="2200" dirty="0">
                <a:effectLst/>
              </a:rPr>
              <a:t>Passed vehicle is traveling 12 mph slower</a:t>
            </a:r>
          </a:p>
          <a:p>
            <a:pPr lvl="1" eaLnBrk="1" hangingPunct="1"/>
            <a:r>
              <a:rPr lang="en-US" altLang="en-US" sz="2200" dirty="0">
                <a:effectLst/>
              </a:rPr>
              <a:t>When passing vehicle returns to its normal lane, the time headway between the passing and oncoming vehicle is 1 sec.</a:t>
            </a:r>
          </a:p>
          <a:p>
            <a:pPr lvl="1" eaLnBrk="1" hangingPunct="1">
              <a:lnSpc>
                <a:spcPct val="90000"/>
              </a:lnSpc>
              <a:buClr>
                <a:schemeClr val="tx2"/>
              </a:buClr>
            </a:pPr>
            <a:endParaRPr lang="en-US" altLang="en-US" sz="2200" dirty="0">
              <a:effectLst/>
            </a:endParaRPr>
          </a:p>
        </p:txBody>
      </p:sp>
    </p:spTree>
    <p:extLst>
      <p:ext uri="{BB962C8B-B14F-4D97-AF65-F5344CB8AC3E}">
        <p14:creationId xmlns:p14="http://schemas.microsoft.com/office/powerpoint/2010/main" val="122614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DA3F42E-6813-45D2-BC4F-BD2873792F67}"/>
              </a:ext>
            </a:extLst>
          </p:cNvPr>
          <p:cNvSpPr>
            <a:spLocks noGrp="1" noChangeArrowheads="1"/>
          </p:cNvSpPr>
          <p:nvPr>
            <p:ph type="title"/>
          </p:nvPr>
        </p:nvSpPr>
        <p:spPr>
          <a:xfrm>
            <a:off x="0" y="1"/>
            <a:ext cx="9144000" cy="1371599"/>
          </a:xfrm>
        </p:spPr>
        <p:txBody>
          <a:bodyPr/>
          <a:lstStyle/>
          <a:p>
            <a:pPr algn="ctr" eaLnBrk="1" hangingPunct="1"/>
            <a:r>
              <a:rPr lang="en-US" altLang="en-US" b="1" dirty="0">
                <a:solidFill>
                  <a:srgbClr val="000099"/>
                </a:solidFill>
                <a:effectLst/>
              </a:rPr>
              <a:t>“This is Now”</a:t>
            </a:r>
            <a:br>
              <a:rPr lang="en-US" altLang="en-US" b="1" dirty="0">
                <a:solidFill>
                  <a:srgbClr val="000099"/>
                </a:solidFill>
                <a:effectLst/>
              </a:rPr>
            </a:br>
            <a:r>
              <a:rPr lang="en-US" altLang="en-US" b="1" dirty="0">
                <a:solidFill>
                  <a:srgbClr val="000099"/>
                </a:solidFill>
                <a:effectLst/>
              </a:rPr>
              <a:t>Required Passing Sight Distance</a:t>
            </a:r>
          </a:p>
        </p:txBody>
      </p:sp>
      <p:pic>
        <p:nvPicPr>
          <p:cNvPr id="25603" name="Picture 3">
            <a:extLst>
              <a:ext uri="{FF2B5EF4-FFF2-40B4-BE49-F238E27FC236}">
                <a16:creationId xmlns:a16="http://schemas.microsoft.com/office/drawing/2014/main" id="{902E186A-929A-4BCD-9121-806AB811E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9" y="1752600"/>
            <a:ext cx="895979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19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698A313-A1CB-499E-9F38-A52BE9378E71}"/>
              </a:ext>
            </a:extLst>
          </p:cNvPr>
          <p:cNvSpPr>
            <a:spLocks noGrp="1" noChangeArrowheads="1"/>
          </p:cNvSpPr>
          <p:nvPr>
            <p:ph type="title"/>
          </p:nvPr>
        </p:nvSpPr>
        <p:spPr>
          <a:xfrm>
            <a:off x="0" y="76200"/>
            <a:ext cx="9144000" cy="1295400"/>
          </a:xfrm>
        </p:spPr>
        <p:txBody>
          <a:bodyPr/>
          <a:lstStyle/>
          <a:p>
            <a:pPr algn="ctr" eaLnBrk="1" hangingPunct="1"/>
            <a:r>
              <a:rPr lang="en-US" altLang="en-US" b="1" dirty="0">
                <a:solidFill>
                  <a:srgbClr val="000099"/>
                </a:solidFill>
                <a:effectLst/>
              </a:rPr>
              <a:t>“That Was Then”</a:t>
            </a:r>
            <a:br>
              <a:rPr lang="en-US" altLang="en-US" b="1" dirty="0">
                <a:solidFill>
                  <a:srgbClr val="000099"/>
                </a:solidFill>
                <a:effectLst/>
              </a:rPr>
            </a:br>
            <a:r>
              <a:rPr lang="en-US" altLang="en-US" b="1" dirty="0">
                <a:solidFill>
                  <a:srgbClr val="000099"/>
                </a:solidFill>
                <a:effectLst/>
              </a:rPr>
              <a:t>Required Passing Sight Distance</a:t>
            </a:r>
          </a:p>
        </p:txBody>
      </p:sp>
      <p:pic>
        <p:nvPicPr>
          <p:cNvPr id="31747" name="Picture 6" descr="Fig3-9">
            <a:extLst>
              <a:ext uri="{FF2B5EF4-FFF2-40B4-BE49-F238E27FC236}">
                <a16:creationId xmlns:a16="http://schemas.microsoft.com/office/drawing/2014/main" id="{7E1F0478-9003-4D69-BE63-C07742C75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049" y="1822450"/>
            <a:ext cx="7225902"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41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494478"/>
          </a:xfrm>
        </p:spPr>
        <p:txBody>
          <a:bodyPr/>
          <a:lstStyle/>
          <a:p>
            <a:r>
              <a:rPr lang="en-US" sz="4400" dirty="0"/>
              <a:t>CE 34500 – Transportation Engineering</a:t>
            </a:r>
          </a:p>
        </p:txBody>
      </p:sp>
      <p:sp>
        <p:nvSpPr>
          <p:cNvPr id="3" name="Subtitle 2"/>
          <p:cNvSpPr>
            <a:spLocks noGrp="1"/>
          </p:cNvSpPr>
          <p:nvPr>
            <p:ph type="subTitle" idx="1"/>
          </p:nvPr>
        </p:nvSpPr>
        <p:spPr>
          <a:xfrm>
            <a:off x="0" y="2743200"/>
            <a:ext cx="5181600" cy="2895600"/>
          </a:xfrm>
        </p:spPr>
        <p:txBody>
          <a:bodyPr/>
          <a:lstStyle/>
          <a:p>
            <a:pPr eaLnBrk="1" hangingPunct="1">
              <a:defRPr/>
            </a:pPr>
            <a:r>
              <a:rPr lang="en-US" sz="2800" b="1" dirty="0">
                <a:solidFill>
                  <a:srgbClr val="000099"/>
                </a:solidFill>
              </a:rPr>
              <a:t>Chapter 2: </a:t>
            </a:r>
            <a:r>
              <a:rPr lang="en-US" sz="2800" dirty="0"/>
              <a:t>Characteristics of the Driver, the Pedestrian, the Vehicle, and the Road</a:t>
            </a:r>
          </a:p>
        </p:txBody>
      </p:sp>
      <p:sp>
        <p:nvSpPr>
          <p:cNvPr id="5" name="Slide Number Placeholder 4"/>
          <p:cNvSpPr>
            <a:spLocks noGrp="1"/>
          </p:cNvSpPr>
          <p:nvPr>
            <p:ph type="sldNum" sz="quarter" idx="12"/>
          </p:nvPr>
        </p:nvSpPr>
        <p:spPr/>
        <p:txBody>
          <a:bodyPr/>
          <a:lstStyle/>
          <a:p>
            <a:pPr>
              <a:defRPr/>
            </a:pPr>
            <a:fld id="{E983B6AD-7947-4BB8-9215-4AD4F0E5A3BF}" type="slidenum">
              <a:rPr lang="en-US" altLang="en-US" smtClean="0"/>
              <a:pPr>
                <a:defRPr/>
              </a:pPr>
              <a:t>2</a:t>
            </a:fld>
            <a:endParaRPr lang="en-US" altLang="en-US"/>
          </a:p>
        </p:txBody>
      </p:sp>
      <p:pic>
        <p:nvPicPr>
          <p:cNvPr id="6" name="Picture 2" descr="Image result for traffic and highway engineering garber and hoel">
            <a:extLst>
              <a:ext uri="{FF2B5EF4-FFF2-40B4-BE49-F238E27FC236}">
                <a16:creationId xmlns:a16="http://schemas.microsoft.com/office/drawing/2014/main" id="{55784221-127E-43B5-B35F-FF0D11103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135" y="1854285"/>
            <a:ext cx="32908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0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06755BB-E509-4D48-9F7B-E115BC8A593C}"/>
              </a:ext>
            </a:extLst>
          </p:cNvPr>
          <p:cNvSpPr>
            <a:spLocks noGrp="1" noChangeArrowheads="1"/>
          </p:cNvSpPr>
          <p:nvPr>
            <p:ph type="title"/>
          </p:nvPr>
        </p:nvSpPr>
        <p:spPr>
          <a:xfrm>
            <a:off x="574675" y="304801"/>
            <a:ext cx="8001000" cy="990600"/>
          </a:xfrm>
        </p:spPr>
        <p:txBody>
          <a:bodyPr/>
          <a:lstStyle/>
          <a:p>
            <a:pPr algn="ctr" eaLnBrk="1" hangingPunct="1"/>
            <a:r>
              <a:rPr lang="en-US" altLang="en-US" sz="4400" b="1" dirty="0">
                <a:solidFill>
                  <a:srgbClr val="000099"/>
                </a:solidFill>
                <a:effectLst/>
              </a:rPr>
              <a:t>Road Characteristics</a:t>
            </a:r>
          </a:p>
        </p:txBody>
      </p:sp>
      <p:sp>
        <p:nvSpPr>
          <p:cNvPr id="11267" name="Rectangle 3">
            <a:extLst>
              <a:ext uri="{FF2B5EF4-FFF2-40B4-BE49-F238E27FC236}">
                <a16:creationId xmlns:a16="http://schemas.microsoft.com/office/drawing/2014/main" id="{62809593-18F4-436E-AA94-7F060A00A4C9}"/>
              </a:ext>
            </a:extLst>
          </p:cNvPr>
          <p:cNvSpPr>
            <a:spLocks noGrp="1" noChangeArrowheads="1"/>
          </p:cNvSpPr>
          <p:nvPr>
            <p:ph type="body" idx="1"/>
          </p:nvPr>
        </p:nvSpPr>
        <p:spPr/>
        <p:txBody>
          <a:bodyPr/>
          <a:lstStyle/>
          <a:p>
            <a:pPr eaLnBrk="1" hangingPunct="1">
              <a:lnSpc>
                <a:spcPct val="90000"/>
              </a:lnSpc>
              <a:buClr>
                <a:schemeClr val="tx2"/>
              </a:buClr>
              <a:defRPr/>
            </a:pPr>
            <a:r>
              <a:rPr lang="en-US" altLang="en-US" sz="3600" b="1" dirty="0">
                <a:effectLst/>
              </a:rPr>
              <a:t>Available Sight Distance</a:t>
            </a:r>
          </a:p>
          <a:p>
            <a:pPr lvl="1" eaLnBrk="1" hangingPunct="1">
              <a:lnSpc>
                <a:spcPct val="90000"/>
              </a:lnSpc>
              <a:buClr>
                <a:schemeClr val="tx2"/>
              </a:buClr>
              <a:defRPr/>
            </a:pPr>
            <a:r>
              <a:rPr lang="en-US" altLang="en-US" sz="3200" dirty="0">
                <a:effectLst/>
              </a:rPr>
              <a:t>Length of roadway a driver can see ahead at any time</a:t>
            </a:r>
          </a:p>
          <a:p>
            <a:pPr eaLnBrk="1" hangingPunct="1">
              <a:lnSpc>
                <a:spcPct val="90000"/>
              </a:lnSpc>
              <a:buClr>
                <a:schemeClr val="tx2"/>
              </a:buClr>
              <a:defRPr/>
            </a:pPr>
            <a:r>
              <a:rPr lang="en-US" altLang="en-US" sz="3600" b="1" dirty="0">
                <a:effectLst/>
              </a:rPr>
              <a:t>Required Sight Distances</a:t>
            </a:r>
          </a:p>
          <a:p>
            <a:pPr lvl="1" eaLnBrk="1" hangingPunct="1">
              <a:lnSpc>
                <a:spcPct val="90000"/>
              </a:lnSpc>
              <a:defRPr/>
            </a:pPr>
            <a:r>
              <a:rPr lang="en-US" altLang="en-US" sz="3200" dirty="0">
                <a:effectLst/>
              </a:rPr>
              <a:t>Stopping Sight Distance</a:t>
            </a:r>
          </a:p>
          <a:p>
            <a:pPr lvl="2" eaLnBrk="1" hangingPunct="1">
              <a:lnSpc>
                <a:spcPct val="90000"/>
              </a:lnSpc>
              <a:defRPr/>
            </a:pPr>
            <a:r>
              <a:rPr lang="en-US" altLang="en-US" sz="2800" dirty="0">
                <a:effectLst/>
              </a:rPr>
              <a:t>Minimum sight distance required for driver to stop a vehicle after seeing object in vehicle’s path</a:t>
            </a:r>
            <a:endParaRPr lang="en-US" altLang="en-US" sz="3200" dirty="0">
              <a:effectLst/>
            </a:endParaRPr>
          </a:p>
          <a:p>
            <a:pPr marL="457200" lvl="1" indent="0" eaLnBrk="1" hangingPunct="1">
              <a:lnSpc>
                <a:spcPct val="90000"/>
              </a:lnSpc>
              <a:buFontTx/>
              <a:buNone/>
              <a:defRPr/>
            </a:pPr>
            <a:endParaRPr lang="en-US" altLang="en-US" dirty="0">
              <a:effectLst/>
            </a:endParaRPr>
          </a:p>
        </p:txBody>
      </p:sp>
    </p:spTree>
    <p:extLst>
      <p:ext uri="{BB962C8B-B14F-4D97-AF65-F5344CB8AC3E}">
        <p14:creationId xmlns:p14="http://schemas.microsoft.com/office/powerpoint/2010/main" val="375881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8DEF538-FD4A-405F-B6C8-69A1CF2BD6AF}"/>
              </a:ext>
            </a:extLst>
          </p:cNvPr>
          <p:cNvSpPr>
            <a:spLocks noGrp="1" noChangeArrowheads="1"/>
          </p:cNvSpPr>
          <p:nvPr>
            <p:ph type="title"/>
          </p:nvPr>
        </p:nvSpPr>
        <p:spPr>
          <a:xfrm>
            <a:off x="574675" y="304801"/>
            <a:ext cx="8001000" cy="914400"/>
          </a:xfrm>
        </p:spPr>
        <p:txBody>
          <a:bodyPr/>
          <a:lstStyle/>
          <a:p>
            <a:pPr algn="ctr" eaLnBrk="1" hangingPunct="1"/>
            <a:r>
              <a:rPr lang="en-US" altLang="en-US" sz="4400" b="1" dirty="0">
                <a:solidFill>
                  <a:srgbClr val="000099"/>
                </a:solidFill>
                <a:effectLst/>
              </a:rPr>
              <a:t>Road Characteristics</a:t>
            </a:r>
          </a:p>
        </p:txBody>
      </p:sp>
      <p:sp>
        <p:nvSpPr>
          <p:cNvPr id="9219" name="Rectangle 3">
            <a:extLst>
              <a:ext uri="{FF2B5EF4-FFF2-40B4-BE49-F238E27FC236}">
                <a16:creationId xmlns:a16="http://schemas.microsoft.com/office/drawing/2014/main" id="{1273C86D-33B9-4536-BD6F-23CB3C1B902B}"/>
              </a:ext>
            </a:extLst>
          </p:cNvPr>
          <p:cNvSpPr>
            <a:spLocks noGrp="1" noChangeArrowheads="1"/>
          </p:cNvSpPr>
          <p:nvPr>
            <p:ph type="body" idx="1"/>
          </p:nvPr>
        </p:nvSpPr>
        <p:spPr/>
        <p:txBody>
          <a:bodyPr/>
          <a:lstStyle/>
          <a:p>
            <a:pPr eaLnBrk="1" hangingPunct="1">
              <a:lnSpc>
                <a:spcPct val="90000"/>
              </a:lnSpc>
              <a:buClr>
                <a:schemeClr val="tx2"/>
              </a:buClr>
            </a:pPr>
            <a:r>
              <a:rPr lang="en-US" altLang="en-US" sz="3600" b="1" dirty="0">
                <a:effectLst/>
              </a:rPr>
              <a:t>Required Sight Distances</a:t>
            </a:r>
          </a:p>
          <a:p>
            <a:pPr lvl="1" eaLnBrk="1" hangingPunct="1">
              <a:lnSpc>
                <a:spcPct val="90000"/>
              </a:lnSpc>
            </a:pPr>
            <a:r>
              <a:rPr lang="en-US" altLang="en-US" sz="3200" dirty="0">
                <a:effectLst/>
              </a:rPr>
              <a:t>Decision Sight Distance</a:t>
            </a:r>
          </a:p>
          <a:p>
            <a:pPr lvl="2" eaLnBrk="1" hangingPunct="1">
              <a:lnSpc>
                <a:spcPct val="90000"/>
              </a:lnSpc>
            </a:pPr>
            <a:r>
              <a:rPr lang="en-US" altLang="en-US" dirty="0">
                <a:effectLst/>
              </a:rPr>
              <a:t>Minimum sight distance required for driver to detect unexpected or difficult-to-perceive information source or hazard and initiate &amp; complete required safety maneuver</a:t>
            </a:r>
          </a:p>
          <a:p>
            <a:pPr lvl="1" eaLnBrk="1" hangingPunct="1">
              <a:lnSpc>
                <a:spcPct val="90000"/>
              </a:lnSpc>
            </a:pPr>
            <a:r>
              <a:rPr lang="en-US" altLang="en-US" sz="3200" dirty="0">
                <a:effectLst/>
              </a:rPr>
              <a:t>Passing Sight Distance</a:t>
            </a:r>
          </a:p>
          <a:p>
            <a:pPr lvl="2" eaLnBrk="1" hangingPunct="1">
              <a:lnSpc>
                <a:spcPct val="90000"/>
              </a:lnSpc>
            </a:pPr>
            <a:r>
              <a:rPr lang="en-US" altLang="en-US" dirty="0">
                <a:effectLst/>
              </a:rPr>
              <a:t>Minimum sight distance required on 2-lane, 2-way roadway that will permit a driver to safely complete or abort pass if oncoming vehicle comes into view</a:t>
            </a:r>
          </a:p>
          <a:p>
            <a:pPr lvl="2" eaLnBrk="1" hangingPunct="1">
              <a:lnSpc>
                <a:spcPct val="90000"/>
              </a:lnSpc>
            </a:pPr>
            <a:endParaRPr lang="en-US" altLang="en-US" sz="2800" dirty="0">
              <a:effectLst/>
            </a:endParaRPr>
          </a:p>
          <a:p>
            <a:pPr lvl="1" eaLnBrk="1" hangingPunct="1">
              <a:lnSpc>
                <a:spcPct val="90000"/>
              </a:lnSpc>
            </a:pPr>
            <a:endParaRPr lang="en-US" altLang="en-US" dirty="0">
              <a:effectLst/>
            </a:endParaRPr>
          </a:p>
        </p:txBody>
      </p:sp>
    </p:spTree>
    <p:extLst>
      <p:ext uri="{BB962C8B-B14F-4D97-AF65-F5344CB8AC3E}">
        <p14:creationId xmlns:p14="http://schemas.microsoft.com/office/powerpoint/2010/main" val="956762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1328C0E-58C7-4A71-812E-A121B844E4FA}"/>
              </a:ext>
            </a:extLst>
          </p:cNvPr>
          <p:cNvSpPr>
            <a:spLocks noGrp="1" noChangeArrowheads="1"/>
          </p:cNvSpPr>
          <p:nvPr>
            <p:ph type="title"/>
          </p:nvPr>
        </p:nvSpPr>
        <p:spPr/>
        <p:txBody>
          <a:bodyPr/>
          <a:lstStyle/>
          <a:p>
            <a:pPr algn="ctr" eaLnBrk="1" hangingPunct="1"/>
            <a:r>
              <a:rPr lang="en-US" altLang="en-US" sz="4400" b="1" dirty="0">
                <a:solidFill>
                  <a:srgbClr val="000099"/>
                </a:solidFill>
                <a:effectLst/>
              </a:rPr>
              <a:t>Required Stopping Sight Distance</a:t>
            </a:r>
          </a:p>
        </p:txBody>
      </p:sp>
      <p:graphicFrame>
        <p:nvGraphicFramePr>
          <p:cNvPr id="11267" name="Object 4">
            <a:extLst>
              <a:ext uri="{FF2B5EF4-FFF2-40B4-BE49-F238E27FC236}">
                <a16:creationId xmlns:a16="http://schemas.microsoft.com/office/drawing/2014/main" id="{0DC6C38B-B18E-462C-8D47-854FE813A0F3}"/>
              </a:ext>
            </a:extLst>
          </p:cNvPr>
          <p:cNvGraphicFramePr>
            <a:graphicFrameLocks noChangeAspect="1"/>
          </p:cNvGraphicFramePr>
          <p:nvPr/>
        </p:nvGraphicFramePr>
        <p:xfrm>
          <a:off x="1295400" y="2590800"/>
          <a:ext cx="6400800" cy="2640013"/>
        </p:xfrm>
        <a:graphic>
          <a:graphicData uri="http://schemas.openxmlformats.org/presentationml/2006/ole">
            <mc:AlternateContent xmlns:mc="http://schemas.openxmlformats.org/markup-compatibility/2006">
              <mc:Choice xmlns:v="urn:schemas-microsoft-com:vml" Requires="v">
                <p:oleObj spid="_x0000_s1043" name="Equation" r:id="rId4" imgW="1615600" imgH="640186" progId="Equation.3">
                  <p:embed/>
                </p:oleObj>
              </mc:Choice>
              <mc:Fallback>
                <p:oleObj name="Equation" r:id="rId4" imgW="1615600" imgH="640186" progId="Equation.3">
                  <p:embed/>
                  <p:pic>
                    <p:nvPicPr>
                      <p:cNvPr id="11267" name="Object 4">
                        <a:extLst>
                          <a:ext uri="{FF2B5EF4-FFF2-40B4-BE49-F238E27FC236}">
                            <a16:creationId xmlns:a16="http://schemas.microsoft.com/office/drawing/2014/main" id="{0DC6C38B-B18E-462C-8D47-854FE813A0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590800"/>
                        <a:ext cx="6400800" cy="264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634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376A-4335-4F8B-8903-7D619B706677}"/>
              </a:ext>
            </a:extLst>
          </p:cNvPr>
          <p:cNvSpPr>
            <a:spLocks noGrp="1"/>
          </p:cNvSpPr>
          <p:nvPr>
            <p:ph type="title"/>
          </p:nvPr>
        </p:nvSpPr>
        <p:spPr>
          <a:xfrm>
            <a:off x="574675" y="304801"/>
            <a:ext cx="8001000" cy="914400"/>
          </a:xfrm>
        </p:spPr>
        <p:txBody>
          <a:bodyPr/>
          <a:lstStyle/>
          <a:p>
            <a:pPr algn="ctr"/>
            <a:r>
              <a:rPr lang="en-US" sz="4800" b="1" dirty="0">
                <a:solidFill>
                  <a:srgbClr val="FF0000"/>
                </a:solidFill>
              </a:rPr>
              <a:t>Example 3.8</a:t>
            </a:r>
          </a:p>
        </p:txBody>
      </p:sp>
      <p:sp>
        <p:nvSpPr>
          <p:cNvPr id="3" name="Content Placeholder 2">
            <a:extLst>
              <a:ext uri="{FF2B5EF4-FFF2-40B4-BE49-F238E27FC236}">
                <a16:creationId xmlns:a16="http://schemas.microsoft.com/office/drawing/2014/main" id="{B22431D3-C727-4541-BF68-1E33D9C425F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8784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748414B-D7C4-4E51-B219-8ADF03F111ED}"/>
              </a:ext>
            </a:extLst>
          </p:cNvPr>
          <p:cNvSpPr>
            <a:spLocks noGrp="1" noChangeArrowheads="1"/>
          </p:cNvSpPr>
          <p:nvPr>
            <p:ph type="title"/>
          </p:nvPr>
        </p:nvSpPr>
        <p:spPr/>
        <p:txBody>
          <a:bodyPr/>
          <a:lstStyle/>
          <a:p>
            <a:pPr algn="ctr" eaLnBrk="1" hangingPunct="1"/>
            <a:r>
              <a:rPr lang="en-US" altLang="en-US" sz="4400" b="1" dirty="0">
                <a:solidFill>
                  <a:srgbClr val="000099"/>
                </a:solidFill>
                <a:effectLst/>
              </a:rPr>
              <a:t>Required Stopping Sight Distance</a:t>
            </a:r>
          </a:p>
        </p:txBody>
      </p:sp>
      <p:pic>
        <p:nvPicPr>
          <p:cNvPr id="13315" name="Picture 3">
            <a:extLst>
              <a:ext uri="{FF2B5EF4-FFF2-40B4-BE49-F238E27FC236}">
                <a16:creationId xmlns:a16="http://schemas.microsoft.com/office/drawing/2014/main" id="{533D72ED-173D-49D1-97CC-43D0427FC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803400"/>
            <a:ext cx="7848600"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07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7DDB2AA-5BEE-44D8-BD80-FCABF54111F4}"/>
              </a:ext>
            </a:extLst>
          </p:cNvPr>
          <p:cNvSpPr>
            <a:spLocks noGrp="1" noChangeArrowheads="1"/>
          </p:cNvSpPr>
          <p:nvPr>
            <p:ph type="title"/>
          </p:nvPr>
        </p:nvSpPr>
        <p:spPr/>
        <p:txBody>
          <a:bodyPr/>
          <a:lstStyle/>
          <a:p>
            <a:pPr algn="ctr" eaLnBrk="1" hangingPunct="1"/>
            <a:r>
              <a:rPr lang="en-US" altLang="en-US" sz="4400" b="1" dirty="0">
                <a:solidFill>
                  <a:srgbClr val="000099"/>
                </a:solidFill>
                <a:effectLst/>
              </a:rPr>
              <a:t>Required Decision Sight Distance</a:t>
            </a:r>
          </a:p>
        </p:txBody>
      </p:sp>
      <p:pic>
        <p:nvPicPr>
          <p:cNvPr id="15363" name="Picture 3">
            <a:extLst>
              <a:ext uri="{FF2B5EF4-FFF2-40B4-BE49-F238E27FC236}">
                <a16:creationId xmlns:a16="http://schemas.microsoft.com/office/drawing/2014/main" id="{C586DDA2-E680-46A8-AE17-2E8FFFAF4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01906"/>
            <a:ext cx="79823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63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3818682-C0FF-49F7-B505-B08D8E3775FC}"/>
              </a:ext>
            </a:extLst>
          </p:cNvPr>
          <p:cNvSpPr>
            <a:spLocks noGrp="1" noChangeArrowheads="1"/>
          </p:cNvSpPr>
          <p:nvPr>
            <p:ph type="title"/>
          </p:nvPr>
        </p:nvSpPr>
        <p:spPr/>
        <p:txBody>
          <a:bodyPr/>
          <a:lstStyle/>
          <a:p>
            <a:pPr algn="ctr" eaLnBrk="1" hangingPunct="1"/>
            <a:r>
              <a:rPr lang="en-US" altLang="en-US" sz="4400" b="1" dirty="0">
                <a:solidFill>
                  <a:srgbClr val="000099"/>
                </a:solidFill>
                <a:effectLst/>
              </a:rPr>
              <a:t>Required Passing Sight Distance</a:t>
            </a:r>
          </a:p>
        </p:txBody>
      </p:sp>
      <p:sp>
        <p:nvSpPr>
          <p:cNvPr id="17411" name="Rectangle 3">
            <a:extLst>
              <a:ext uri="{FF2B5EF4-FFF2-40B4-BE49-F238E27FC236}">
                <a16:creationId xmlns:a16="http://schemas.microsoft.com/office/drawing/2014/main" id="{0037A81D-C3E7-4F28-9CBF-47E149998BD8}"/>
              </a:ext>
            </a:extLst>
          </p:cNvPr>
          <p:cNvSpPr>
            <a:spLocks noGrp="1" noChangeArrowheads="1"/>
          </p:cNvSpPr>
          <p:nvPr>
            <p:ph type="body" idx="1"/>
          </p:nvPr>
        </p:nvSpPr>
        <p:spPr/>
        <p:txBody>
          <a:bodyPr/>
          <a:lstStyle/>
          <a:p>
            <a:pPr eaLnBrk="1" hangingPunct="1">
              <a:buClr>
                <a:schemeClr val="tx2"/>
              </a:buClr>
            </a:pPr>
            <a:r>
              <a:rPr lang="en-US" altLang="en-US" b="1">
                <a:effectLst/>
              </a:rPr>
              <a:t>“That Was Then”</a:t>
            </a:r>
          </a:p>
          <a:p>
            <a:pPr lvl="1" eaLnBrk="1" hangingPunct="1"/>
            <a:r>
              <a:rPr lang="en-US" altLang="en-US">
                <a:effectLst/>
              </a:rPr>
              <a:t>Long Formula—sight distance necessary to safely start and complete a pass</a:t>
            </a:r>
          </a:p>
          <a:p>
            <a:pPr lvl="1" eaLnBrk="1" hangingPunct="1"/>
            <a:endParaRPr lang="en-US" altLang="en-US">
              <a:effectLst/>
            </a:endParaRPr>
          </a:p>
          <a:p>
            <a:pPr eaLnBrk="1" hangingPunct="1">
              <a:buClr>
                <a:schemeClr val="tx2"/>
              </a:buClr>
            </a:pPr>
            <a:r>
              <a:rPr lang="en-US" altLang="en-US" b="1">
                <a:effectLst/>
              </a:rPr>
              <a:t>“This Is Now”</a:t>
            </a:r>
          </a:p>
          <a:p>
            <a:pPr lvl="1" eaLnBrk="1" hangingPunct="1"/>
            <a:r>
              <a:rPr lang="en-US" altLang="en-US">
                <a:effectLst/>
              </a:rPr>
              <a:t>Short Formula—sight distance necessary to safely complete or abort a pass </a:t>
            </a:r>
          </a:p>
          <a:p>
            <a:pPr lvl="1" eaLnBrk="1" hangingPunct="1"/>
            <a:endParaRPr lang="en-US" altLang="en-US">
              <a:solidFill>
                <a:schemeClr val="accent2"/>
              </a:solidFill>
              <a:effectLst/>
            </a:endParaRPr>
          </a:p>
        </p:txBody>
      </p:sp>
    </p:spTree>
    <p:extLst>
      <p:ext uri="{BB962C8B-B14F-4D97-AF65-F5344CB8AC3E}">
        <p14:creationId xmlns:p14="http://schemas.microsoft.com/office/powerpoint/2010/main" val="307554474"/>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5929</TotalTime>
  <Words>1905</Words>
  <Application>Microsoft Office PowerPoint</Application>
  <PresentationFormat>On-screen Show (4:3)</PresentationFormat>
  <Paragraphs>133</Paragraphs>
  <Slides>14</Slides>
  <Notes>12</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1" baseType="lpstr">
      <vt:lpstr>Arial</vt:lpstr>
      <vt:lpstr>Times New Roman</vt:lpstr>
      <vt:lpstr>Verdana</vt:lpstr>
      <vt:lpstr>Wingdings</vt:lpstr>
      <vt:lpstr>Profile</vt:lpstr>
      <vt:lpstr>Equation</vt:lpstr>
      <vt:lpstr>Presto! ImageFolio</vt:lpstr>
      <vt:lpstr>PowerPoint Presentation</vt:lpstr>
      <vt:lpstr>CE 34500 – Transportation Engineering</vt:lpstr>
      <vt:lpstr>Road Characteristics</vt:lpstr>
      <vt:lpstr>Road Characteristics</vt:lpstr>
      <vt:lpstr>Required Stopping Sight Distance</vt:lpstr>
      <vt:lpstr>Example 3.8</vt:lpstr>
      <vt:lpstr>Required Stopping Sight Distance</vt:lpstr>
      <vt:lpstr>Required Decision Sight Distance</vt:lpstr>
      <vt:lpstr>Required Passing Sight Distance</vt:lpstr>
      <vt:lpstr>“That Was Then” Required Passing Sight Distance</vt:lpstr>
      <vt:lpstr>“That Was Then” Required Passing Sight Distance</vt:lpstr>
      <vt:lpstr>“This is Now” Required Passing Sight Distance</vt:lpstr>
      <vt:lpstr>“This is Now” Required Passing Sight Distance</vt:lpstr>
      <vt:lpstr>“That Was Then” Required Passing Sight Distance</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Civil &amp; Architectural Engineering</dc:creator>
  <cp:lastModifiedBy>Promothes Saha</cp:lastModifiedBy>
  <cp:revision>333</cp:revision>
  <cp:lastPrinted>2012-09-10T00:38:33Z</cp:lastPrinted>
  <dcterms:created xsi:type="dcterms:W3CDTF">2001-09-24T18:35:11Z</dcterms:created>
  <dcterms:modified xsi:type="dcterms:W3CDTF">2020-01-27T17:27:51Z</dcterms:modified>
</cp:coreProperties>
</file>