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1" r:id="rId1"/>
  </p:sldMasterIdLst>
  <p:notesMasterIdLst>
    <p:notesMasterId r:id="rId31"/>
  </p:notesMasterIdLst>
  <p:handoutMasterIdLst>
    <p:handoutMasterId r:id="rId32"/>
  </p:handoutMasterIdLst>
  <p:sldIdLst>
    <p:sldId id="305" r:id="rId2"/>
    <p:sldId id="303" r:id="rId3"/>
    <p:sldId id="259" r:id="rId4"/>
    <p:sldId id="260" r:id="rId5"/>
    <p:sldId id="261" r:id="rId6"/>
    <p:sldId id="262" r:id="rId7"/>
    <p:sldId id="263" r:id="rId8"/>
    <p:sldId id="264" r:id="rId9"/>
    <p:sldId id="306" r:id="rId10"/>
    <p:sldId id="283" r:id="rId11"/>
    <p:sldId id="265" r:id="rId12"/>
    <p:sldId id="266" r:id="rId13"/>
    <p:sldId id="267" r:id="rId14"/>
    <p:sldId id="304" r:id="rId15"/>
    <p:sldId id="268" r:id="rId16"/>
    <p:sldId id="269" r:id="rId17"/>
    <p:sldId id="270" r:id="rId18"/>
    <p:sldId id="273" r:id="rId19"/>
    <p:sldId id="274" r:id="rId20"/>
    <p:sldId id="275" r:id="rId21"/>
    <p:sldId id="284" r:id="rId22"/>
    <p:sldId id="276" r:id="rId23"/>
    <p:sldId id="287" r:id="rId24"/>
    <p:sldId id="277" r:id="rId25"/>
    <p:sldId id="282" r:id="rId26"/>
    <p:sldId id="279" r:id="rId27"/>
    <p:sldId id="280" r:id="rId28"/>
    <p:sldId id="308" r:id="rId29"/>
    <p:sldId id="309" r:id="rId30"/>
  </p:sldIdLst>
  <p:sldSz cx="9144000" cy="6858000" type="screen4x3"/>
  <p:notesSz cx="9601200" cy="7315200"/>
  <p:defaultTextStyle>
    <a:defPPr>
      <a:defRPr lang="en-US"/>
    </a:defPPr>
    <a:lvl1pPr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2400" kern="1200">
        <a:solidFill>
          <a:schemeClr val="tx1"/>
        </a:solidFill>
        <a:latin typeface="Verdana" panose="020B0604030504040204" pitchFamily="34" charset="0"/>
        <a:ea typeface="+mn-ea"/>
        <a:cs typeface="+mn-cs"/>
      </a:defRPr>
    </a:lvl5pPr>
    <a:lvl6pPr marL="2286000" algn="l" defTabSz="914400" rtl="0" eaLnBrk="1" latinLnBrk="0" hangingPunct="1">
      <a:defRPr sz="2400" kern="1200">
        <a:solidFill>
          <a:schemeClr val="tx1"/>
        </a:solidFill>
        <a:latin typeface="Verdana" panose="020B0604030504040204" pitchFamily="34" charset="0"/>
        <a:ea typeface="+mn-ea"/>
        <a:cs typeface="+mn-cs"/>
      </a:defRPr>
    </a:lvl6pPr>
    <a:lvl7pPr marL="2743200" algn="l" defTabSz="914400" rtl="0" eaLnBrk="1" latinLnBrk="0" hangingPunct="1">
      <a:defRPr sz="2400" kern="1200">
        <a:solidFill>
          <a:schemeClr val="tx1"/>
        </a:solidFill>
        <a:latin typeface="Verdana" panose="020B0604030504040204" pitchFamily="34" charset="0"/>
        <a:ea typeface="+mn-ea"/>
        <a:cs typeface="+mn-cs"/>
      </a:defRPr>
    </a:lvl7pPr>
    <a:lvl8pPr marL="3200400" algn="l" defTabSz="914400" rtl="0" eaLnBrk="1" latinLnBrk="0" hangingPunct="1">
      <a:defRPr sz="2400" kern="1200">
        <a:solidFill>
          <a:schemeClr val="tx1"/>
        </a:solidFill>
        <a:latin typeface="Verdana" panose="020B0604030504040204" pitchFamily="34" charset="0"/>
        <a:ea typeface="+mn-ea"/>
        <a:cs typeface="+mn-cs"/>
      </a:defRPr>
    </a:lvl8pPr>
    <a:lvl9pPr marL="3657600" algn="l" defTabSz="914400" rtl="0" eaLnBrk="1" latinLnBrk="0" hangingPunct="1">
      <a:defRPr sz="24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04" userDrawn="1">
          <p15:clr>
            <a:srgbClr val="A4A3A4"/>
          </p15:clr>
        </p15:guide>
        <p15:guide id="2" pos="302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43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723" autoAdjust="0"/>
    <p:restoredTop sz="61988" autoAdjust="0"/>
  </p:normalViewPr>
  <p:slideViewPr>
    <p:cSldViewPr>
      <p:cViewPr varScale="1">
        <p:scale>
          <a:sx n="71" d="100"/>
          <a:sy n="71" d="100"/>
        </p:scale>
        <p:origin x="2580"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8" d="100"/>
          <a:sy n="108" d="100"/>
        </p:scale>
        <p:origin x="2466" y="108"/>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4161176" cy="366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t" anchorCtr="0" compatLnSpc="1">
            <a:prstTxWarp prst="textNoShape">
              <a:avLst/>
            </a:prstTxWarp>
          </a:bodyPr>
          <a:lstStyle>
            <a:lvl1pPr eaLnBrk="1" hangingPunct="1">
              <a:defRPr sz="1200" smtClean="0">
                <a:latin typeface="Times New Roman" pitchFamily="18" charset="0"/>
              </a:defRPr>
            </a:lvl1pPr>
          </a:lstStyle>
          <a:p>
            <a:pPr>
              <a:defRPr/>
            </a:pPr>
            <a:r>
              <a:rPr lang="en-US" dirty="0"/>
              <a:t>Instructor: Promothes Saha, Ph.D., P.E.</a:t>
            </a:r>
          </a:p>
        </p:txBody>
      </p:sp>
      <p:sp>
        <p:nvSpPr>
          <p:cNvPr id="5123" name="Rectangle 3"/>
          <p:cNvSpPr>
            <a:spLocks noGrp="1" noChangeArrowheads="1"/>
          </p:cNvSpPr>
          <p:nvPr>
            <p:ph type="dt" sz="quarter" idx="1"/>
          </p:nvPr>
        </p:nvSpPr>
        <p:spPr bwMode="auto">
          <a:xfrm>
            <a:off x="5440025" y="0"/>
            <a:ext cx="4161176" cy="366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t" anchorCtr="0" compatLnSpc="1">
            <a:prstTxWarp prst="textNoShape">
              <a:avLst/>
            </a:prstTxWarp>
          </a:bodyPr>
          <a:lstStyle>
            <a:lvl1pPr algn="r" eaLnBrk="1" hangingPunct="1">
              <a:defRPr sz="1200" smtClean="0">
                <a:latin typeface="Times New Roman" pitchFamily="18" charset="0"/>
              </a:defRPr>
            </a:lvl1pPr>
          </a:lstStyle>
          <a:p>
            <a:pPr>
              <a:defRPr/>
            </a:pPr>
            <a:fld id="{828A79AE-C9FD-4B97-919E-B3A0B517B8E2}" type="datetime1">
              <a:rPr lang="en-US"/>
              <a:pPr>
                <a:defRPr/>
              </a:pPr>
              <a:t>1/15/2020</a:t>
            </a:fld>
            <a:endParaRPr lang="en-US"/>
          </a:p>
        </p:txBody>
      </p:sp>
      <p:sp>
        <p:nvSpPr>
          <p:cNvPr id="5124" name="Rectangle 4"/>
          <p:cNvSpPr>
            <a:spLocks noGrp="1" noChangeArrowheads="1"/>
          </p:cNvSpPr>
          <p:nvPr>
            <p:ph type="ftr" sz="quarter" idx="2"/>
          </p:nvPr>
        </p:nvSpPr>
        <p:spPr bwMode="auto">
          <a:xfrm>
            <a:off x="0" y="6949110"/>
            <a:ext cx="4161176" cy="36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b" anchorCtr="0" compatLnSpc="1">
            <a:prstTxWarp prst="textNoShape">
              <a:avLst/>
            </a:prstTxWarp>
          </a:bodyPr>
          <a:lstStyle>
            <a:lvl1pPr eaLnBrk="1" hangingPunct="1">
              <a:defRPr sz="1200" smtClean="0">
                <a:latin typeface="Times New Roman" pitchFamily="18" charset="0"/>
              </a:defRPr>
            </a:lvl1pPr>
          </a:lstStyle>
          <a:p>
            <a:pPr>
              <a:defRPr/>
            </a:pPr>
            <a:r>
              <a:rPr lang="en-US" dirty="0"/>
              <a:t>Dr. Saha – Purdue University Fort Wayne</a:t>
            </a:r>
          </a:p>
        </p:txBody>
      </p:sp>
      <p:sp>
        <p:nvSpPr>
          <p:cNvPr id="5125" name="Rectangle 5"/>
          <p:cNvSpPr>
            <a:spLocks noGrp="1" noChangeArrowheads="1"/>
          </p:cNvSpPr>
          <p:nvPr>
            <p:ph type="sldNum" sz="quarter" idx="3"/>
          </p:nvPr>
        </p:nvSpPr>
        <p:spPr bwMode="auto">
          <a:xfrm>
            <a:off x="5440025" y="6949110"/>
            <a:ext cx="4161176" cy="36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DF8BE026-2535-4E36-8C3B-BB5A983FC7A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4161176" cy="366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t" anchorCtr="0" compatLnSpc="1">
            <a:prstTxWarp prst="textNoShape">
              <a:avLst/>
            </a:prstTxWarp>
          </a:bodyPr>
          <a:lstStyle>
            <a:lvl1pPr eaLnBrk="1" hangingPunct="1">
              <a:defRPr sz="1200" smtClean="0">
                <a:latin typeface="Times New Roman" pitchFamily="18" charset="0"/>
              </a:defRPr>
            </a:lvl1pPr>
          </a:lstStyle>
          <a:p>
            <a:pPr>
              <a:defRPr/>
            </a:pPr>
            <a:r>
              <a:rPr lang="en-US"/>
              <a:t>Faculty Candidate: Promothes Saha, Ph.D., P.E.</a:t>
            </a:r>
          </a:p>
        </p:txBody>
      </p:sp>
      <p:sp>
        <p:nvSpPr>
          <p:cNvPr id="3075" name="Rectangle 3"/>
          <p:cNvSpPr>
            <a:spLocks noGrp="1" noChangeArrowheads="1"/>
          </p:cNvSpPr>
          <p:nvPr>
            <p:ph type="dt" idx="1"/>
          </p:nvPr>
        </p:nvSpPr>
        <p:spPr bwMode="auto">
          <a:xfrm>
            <a:off x="5440025" y="0"/>
            <a:ext cx="4161176" cy="3660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t" anchorCtr="0" compatLnSpc="1">
            <a:prstTxWarp prst="textNoShape">
              <a:avLst/>
            </a:prstTxWarp>
          </a:bodyPr>
          <a:lstStyle>
            <a:lvl1pPr algn="r" eaLnBrk="1" hangingPunct="1">
              <a:defRPr sz="1200" smtClean="0">
                <a:latin typeface="Times New Roman" pitchFamily="18" charset="0"/>
              </a:defRPr>
            </a:lvl1pPr>
          </a:lstStyle>
          <a:p>
            <a:pPr>
              <a:defRPr/>
            </a:pPr>
            <a:fld id="{15025087-EA77-44A7-ACEE-F4AB40675BDF}" type="datetime1">
              <a:rPr lang="en-US"/>
              <a:pPr>
                <a:defRPr/>
              </a:pPr>
              <a:t>1/15/2020</a:t>
            </a:fld>
            <a:endParaRPr lang="en-US"/>
          </a:p>
        </p:txBody>
      </p:sp>
      <p:sp>
        <p:nvSpPr>
          <p:cNvPr id="4100" name="Rectangle 4"/>
          <p:cNvSpPr>
            <a:spLocks noGrp="1" noRot="1" noChangeAspect="1" noChangeArrowheads="1" noTextEdit="1"/>
          </p:cNvSpPr>
          <p:nvPr>
            <p:ph type="sldImg" idx="2"/>
          </p:nvPr>
        </p:nvSpPr>
        <p:spPr bwMode="auto">
          <a:xfrm>
            <a:off x="2971800" y="547688"/>
            <a:ext cx="3657600" cy="27432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1280489" y="3475383"/>
            <a:ext cx="7040224" cy="3291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8" name="Rectangle 6"/>
          <p:cNvSpPr>
            <a:spLocks noGrp="1" noChangeArrowheads="1"/>
          </p:cNvSpPr>
          <p:nvPr>
            <p:ph type="ftr" sz="quarter" idx="4"/>
          </p:nvPr>
        </p:nvSpPr>
        <p:spPr bwMode="auto">
          <a:xfrm>
            <a:off x="0" y="6949110"/>
            <a:ext cx="4161176" cy="36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b" anchorCtr="0" compatLnSpc="1">
            <a:prstTxWarp prst="textNoShape">
              <a:avLst/>
            </a:prstTxWarp>
          </a:bodyPr>
          <a:lstStyle>
            <a:lvl1pPr eaLnBrk="1" hangingPunct="1">
              <a:defRPr sz="1200" smtClean="0">
                <a:latin typeface="Times New Roman" pitchFamily="18" charset="0"/>
              </a:defRPr>
            </a:lvl1pPr>
          </a:lstStyle>
          <a:p>
            <a:pPr>
              <a:defRPr/>
            </a:pPr>
            <a:r>
              <a:rPr lang="en-US"/>
              <a:t>Dr. Saha - University of Wyoming</a:t>
            </a:r>
          </a:p>
        </p:txBody>
      </p:sp>
      <p:sp>
        <p:nvSpPr>
          <p:cNvPr id="3079" name="Rectangle 7"/>
          <p:cNvSpPr>
            <a:spLocks noGrp="1" noChangeArrowheads="1"/>
          </p:cNvSpPr>
          <p:nvPr>
            <p:ph type="sldNum" sz="quarter" idx="5"/>
          </p:nvPr>
        </p:nvSpPr>
        <p:spPr bwMode="auto">
          <a:xfrm>
            <a:off x="5440025" y="6949110"/>
            <a:ext cx="4161176" cy="3660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851" tIns="47425" rIns="94851" bIns="47425" numCol="1" anchor="b" anchorCtr="0" compatLnSpc="1">
            <a:prstTxWarp prst="textNoShape">
              <a:avLst/>
            </a:prstTxWarp>
          </a:bodyPr>
          <a:lstStyle>
            <a:lvl1pPr algn="r" eaLnBrk="1" hangingPunct="1">
              <a:defRPr sz="1200">
                <a:latin typeface="Times New Roman" panose="02020603050405020304" pitchFamily="18" charset="0"/>
              </a:defRPr>
            </a:lvl1pPr>
          </a:lstStyle>
          <a:p>
            <a:pPr>
              <a:defRPr/>
            </a:pPr>
            <a:fld id="{55DD6223-0D57-4A28-AD71-B2F299CCB6FB}"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Faculty Candidate: Promothes Saha, Ph.D., P.E.</a:t>
            </a:r>
          </a:p>
        </p:txBody>
      </p:sp>
      <p:sp>
        <p:nvSpPr>
          <p:cNvPr id="5" name="Date Placeholder 4"/>
          <p:cNvSpPr>
            <a:spLocks noGrp="1"/>
          </p:cNvSpPr>
          <p:nvPr>
            <p:ph type="dt" idx="11"/>
          </p:nvPr>
        </p:nvSpPr>
        <p:spPr/>
        <p:txBody>
          <a:bodyPr/>
          <a:lstStyle/>
          <a:p>
            <a:pPr>
              <a:defRPr/>
            </a:pPr>
            <a:fld id="{15025087-EA77-44A7-ACEE-F4AB40675BDF}" type="datetime1">
              <a:rPr lang="en-US" smtClean="0"/>
              <a:pPr>
                <a:defRPr/>
              </a:pPr>
              <a:t>1/15/2020</a:t>
            </a:fld>
            <a:endParaRPr lang="en-US"/>
          </a:p>
        </p:txBody>
      </p:sp>
      <p:sp>
        <p:nvSpPr>
          <p:cNvPr id="6" name="Footer Placeholder 5"/>
          <p:cNvSpPr>
            <a:spLocks noGrp="1"/>
          </p:cNvSpPr>
          <p:nvPr>
            <p:ph type="ftr" sz="quarter" idx="12"/>
          </p:nvPr>
        </p:nvSpPr>
        <p:spPr/>
        <p:txBody>
          <a:bodyPr/>
          <a:lstStyle/>
          <a:p>
            <a:pPr>
              <a:defRPr/>
            </a:pPr>
            <a:r>
              <a:rPr lang="en-US"/>
              <a:t>Dr. Saha - University of Wyoming</a:t>
            </a:r>
          </a:p>
        </p:txBody>
      </p:sp>
      <p:sp>
        <p:nvSpPr>
          <p:cNvPr id="7" name="Slide Number Placeholder 6"/>
          <p:cNvSpPr>
            <a:spLocks noGrp="1"/>
          </p:cNvSpPr>
          <p:nvPr>
            <p:ph type="sldNum" sz="quarter" idx="13"/>
          </p:nvPr>
        </p:nvSpPr>
        <p:spPr/>
        <p:txBody>
          <a:bodyPr/>
          <a:lstStyle/>
          <a:p>
            <a:pPr>
              <a:defRPr/>
            </a:pPr>
            <a:fld id="{55DD6223-0D57-4A28-AD71-B2F299CCB6FB}" type="slidenum">
              <a:rPr lang="en-US" altLang="en-US" smtClean="0"/>
              <a:pPr>
                <a:defRPr/>
              </a:pPr>
              <a:t>2</a:t>
            </a:fld>
            <a:endParaRPr lang="en-US" altLang="en-US"/>
          </a:p>
        </p:txBody>
      </p:sp>
    </p:spTree>
    <p:extLst>
      <p:ext uri="{BB962C8B-B14F-4D97-AF65-F5344CB8AC3E}">
        <p14:creationId xmlns:p14="http://schemas.microsoft.com/office/powerpoint/2010/main" val="137641058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F7A6BB57-A3FD-4590-A1A4-414769DA8AA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4AC17AA4-E99A-4542-A8C2-BF5A65FA7074}" type="slidenum">
              <a:rPr lang="en-US" altLang="en-US" smtClean="0">
                <a:latin typeface="Arial" panose="020B0604020202020204" pitchFamily="34" charset="0"/>
              </a:rPr>
              <a:pPr/>
              <a:t>12</a:t>
            </a:fld>
            <a:endParaRPr lang="en-US" altLang="en-US">
              <a:latin typeface="Arial" panose="020B0604020202020204" pitchFamily="34" charset="0"/>
            </a:endParaRPr>
          </a:p>
        </p:txBody>
      </p:sp>
      <p:sp>
        <p:nvSpPr>
          <p:cNvPr id="24579" name="Rectangle 2">
            <a:extLst>
              <a:ext uri="{FF2B5EF4-FFF2-40B4-BE49-F238E27FC236}">
                <a16:creationId xmlns:a16="http://schemas.microsoft.com/office/drawing/2014/main" id="{57A72CA6-1219-4563-AABA-C3E1BA9FF31C}"/>
              </a:ext>
            </a:extLst>
          </p:cNvPr>
          <p:cNvSpPr>
            <a:spLocks noGrp="1" noRot="1" noChangeAspect="1" noChangeArrowheads="1" noTextEdit="1"/>
          </p:cNvSpPr>
          <p:nvPr>
            <p:ph type="sldImg"/>
          </p:nvPr>
        </p:nvSpPr>
        <p:spPr>
          <a:xfrm>
            <a:off x="1277938" y="703263"/>
            <a:ext cx="4159250" cy="3119437"/>
          </a:xfrm>
          <a:ln/>
        </p:spPr>
      </p:sp>
      <p:sp>
        <p:nvSpPr>
          <p:cNvPr id="24580" name="Rectangle 3">
            <a:extLst>
              <a:ext uri="{FF2B5EF4-FFF2-40B4-BE49-F238E27FC236}">
                <a16:creationId xmlns:a16="http://schemas.microsoft.com/office/drawing/2014/main" id="{2267AE80-C31A-4CD5-ABAF-FFE707CBFD67}"/>
              </a:ext>
            </a:extLst>
          </p:cNvPr>
          <p:cNvSpPr>
            <a:spLocks noGrp="1" noChangeArrowheads="1"/>
          </p:cNvSpPr>
          <p:nvPr>
            <p:ph type="body" idx="1"/>
          </p:nvPr>
        </p:nvSpPr>
        <p:spPr>
          <a:xfrm>
            <a:off x="731240" y="4141305"/>
            <a:ext cx="5846632" cy="478237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Perception-reaction time is an important factor in the determination of braking distances--dictates the minimum sight distance required on a highway and the length of the yellow phase at a signalized intersection.</a:t>
            </a:r>
          </a:p>
          <a:p>
            <a:pPr eaLnBrk="1" hangingPunct="1"/>
            <a:r>
              <a:rPr lang="en-US" altLang="en-US">
                <a:latin typeface="Arial" panose="020B0604020202020204" pitchFamily="34" charset="0"/>
              </a:rPr>
              <a:t>Varies among individuals—may vary for the same person as the occasion changes.</a:t>
            </a:r>
          </a:p>
          <a:p>
            <a:pPr eaLnBrk="1" hangingPunct="1"/>
            <a:r>
              <a:rPr lang="en-US" altLang="en-US">
                <a:latin typeface="Arial" panose="020B0604020202020204" pitchFamily="34" charset="0"/>
              </a:rPr>
              <a:t>Depends on how complicated the situation is, driver training, the existing environmental conditions, age, gender, whether the person is tired or under the influence of drugs and/or alcohol—and especially, whether the stimulus is expected or unexpected.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85 th percentile time to brake, for various situations varies from 1.60 sec. to 7.8 sec. for unexpected information.</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As mentioned previously, reaction time selected for design should be long enough to include reaction time for most drivers.</a:t>
            </a:r>
          </a:p>
          <a:p>
            <a:pPr eaLnBrk="1" hangingPunct="1"/>
            <a:r>
              <a:rPr lang="en-US" altLang="en-US">
                <a:latin typeface="Arial" panose="020B0604020202020204" pitchFamily="34" charset="0"/>
              </a:rPr>
              <a:t>AASHTO Green Book uses 2.5 sec. for stopping sight distance—enough time from 90 percent of most drivers to make decision to hit the brake pedal under most highway conditions.</a:t>
            </a:r>
          </a:p>
          <a:p>
            <a:pPr eaLnBrk="1" hangingPunct="1"/>
            <a:r>
              <a:rPr lang="en-US" altLang="en-US">
                <a:latin typeface="Arial" panose="020B0604020202020204" pitchFamily="34" charset="0"/>
              </a:rPr>
              <a:t>2.5 sec. may not be adequate for unexpected or complex situations—e.g. unexpected traffic signal can increase reaction time by 35%</a:t>
            </a:r>
          </a:p>
          <a:p>
            <a:pPr eaLnBrk="1" hangingPunct="1"/>
            <a:r>
              <a:rPr lang="en-US" altLang="en-US">
                <a:latin typeface="Arial" panose="020B0604020202020204" pitchFamily="34" charset="0"/>
              </a:rPr>
              <a:t>2.5 sec. does not allow for drunk, drugged, “highway hypnotized,” etc. drivers.</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365877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F594D826-CBBB-46E5-8404-DF7A8039F00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7CD733FD-E485-4A7D-A505-5581ECBE34E3}" type="slidenum">
              <a:rPr lang="en-US" altLang="en-US" smtClean="0">
                <a:latin typeface="Arial" panose="020B0604020202020204" pitchFamily="34" charset="0"/>
              </a:rPr>
              <a:pPr/>
              <a:t>13</a:t>
            </a:fld>
            <a:endParaRPr lang="en-US" altLang="en-US">
              <a:latin typeface="Arial" panose="020B0604020202020204" pitchFamily="34" charset="0"/>
            </a:endParaRPr>
          </a:p>
        </p:txBody>
      </p:sp>
      <p:sp>
        <p:nvSpPr>
          <p:cNvPr id="26627" name="Rectangle 2">
            <a:extLst>
              <a:ext uri="{FF2B5EF4-FFF2-40B4-BE49-F238E27FC236}">
                <a16:creationId xmlns:a16="http://schemas.microsoft.com/office/drawing/2014/main" id="{1A014F20-7B80-4CE6-AF42-D3F3F8DD5375}"/>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5661140F-BD79-43CF-BB87-EA61BA1A4508}"/>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How far are you going to travel before you even </a:t>
            </a:r>
            <a:r>
              <a:rPr lang="en-US" altLang="en-US" u="sng" dirty="0">
                <a:latin typeface="Arial" panose="020B0604020202020204" pitchFamily="34" charset="0"/>
              </a:rPr>
              <a:t>BEGIN </a:t>
            </a:r>
            <a:r>
              <a:rPr lang="en-US" altLang="en-US" dirty="0">
                <a:latin typeface="Arial" panose="020B0604020202020204" pitchFamily="34" charset="0"/>
              </a:rPr>
              <a:t>to apply the brakes.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EX 3.2</a:t>
            </a:r>
          </a:p>
          <a:p>
            <a:pPr eaLnBrk="1" hangingPunct="1"/>
            <a:r>
              <a:rPr lang="en-US" altLang="en-US" dirty="0">
                <a:latin typeface="Arial" panose="020B0604020202020204" pitchFamily="34" charset="0"/>
              </a:rPr>
              <a:t>You are driving 65mph when you suddenly see an accident ahead. How far do you travel before you hit the brakes?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Reaction distance = Reaction time * Velocity</a:t>
            </a:r>
          </a:p>
          <a:p>
            <a:pPr eaLnBrk="1" hangingPunct="1"/>
            <a:r>
              <a:rPr lang="en-US" altLang="en-US" dirty="0">
                <a:latin typeface="Arial" panose="020B0604020202020204" pitchFamily="34" charset="0"/>
              </a:rPr>
              <a:t>                              = 2.5 sec. X* 95.6 </a:t>
            </a:r>
            <a:r>
              <a:rPr lang="en-US" altLang="en-US" dirty="0" err="1">
                <a:latin typeface="Arial" panose="020B0604020202020204" pitchFamily="34" charset="0"/>
              </a:rPr>
              <a:t>ft</a:t>
            </a:r>
            <a:r>
              <a:rPr lang="en-US" altLang="en-US" dirty="0">
                <a:latin typeface="Arial" panose="020B0604020202020204" pitchFamily="34" charset="0"/>
              </a:rPr>
              <a:t>/ sec</a:t>
            </a:r>
          </a:p>
          <a:p>
            <a:pPr eaLnBrk="1" hangingPunct="1"/>
            <a:r>
              <a:rPr lang="en-US" altLang="en-US" dirty="0">
                <a:latin typeface="Arial" panose="020B0604020202020204" pitchFamily="34" charset="0"/>
              </a:rPr>
              <a:t>                               = 239.8 ft.</a:t>
            </a:r>
          </a:p>
          <a:p>
            <a:pPr eaLnBrk="1" hangingPunct="1"/>
            <a:r>
              <a:rPr lang="en-US" altLang="en-US" dirty="0">
                <a:latin typeface="Arial" panose="020B0604020202020204" pitchFamily="34" charset="0"/>
              </a:rPr>
              <a:t>Therefore, need 240 ft. PLUS the time/ distance to brake the vehicle to a stop.</a:t>
            </a:r>
          </a:p>
        </p:txBody>
      </p:sp>
    </p:spTree>
    <p:extLst>
      <p:ext uri="{BB962C8B-B14F-4D97-AF65-F5344CB8AC3E}">
        <p14:creationId xmlns:p14="http://schemas.microsoft.com/office/powerpoint/2010/main" val="16801624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A373BE8C-652C-4402-8F31-8D620D3F535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6EF694CB-C0E8-4D7B-AD55-F8B46A00C830}" type="slidenum">
              <a:rPr lang="en-US" altLang="en-US" smtClean="0">
                <a:latin typeface="Arial" panose="020B0604020202020204" pitchFamily="34" charset="0"/>
              </a:rPr>
              <a:pPr/>
              <a:t>15</a:t>
            </a:fld>
            <a:endParaRPr lang="en-US" altLang="en-US">
              <a:latin typeface="Arial" panose="020B0604020202020204" pitchFamily="34" charset="0"/>
            </a:endParaRPr>
          </a:p>
        </p:txBody>
      </p:sp>
      <p:sp>
        <p:nvSpPr>
          <p:cNvPr id="28675" name="Rectangle 2">
            <a:extLst>
              <a:ext uri="{FF2B5EF4-FFF2-40B4-BE49-F238E27FC236}">
                <a16:creationId xmlns:a16="http://schemas.microsoft.com/office/drawing/2014/main" id="{933D89D4-6979-46DE-BC09-3D6EE24B698E}"/>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BB1A4A0C-7D49-4BA4-9A7C-5F290BFEF65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Use of standard symbols (v. a “wordy” explanation) on roadway signs increases the clarity of the message and decreases the perception-reaction time.</a:t>
            </a:r>
          </a:p>
        </p:txBody>
      </p:sp>
    </p:spTree>
    <p:extLst>
      <p:ext uri="{BB962C8B-B14F-4D97-AF65-F5344CB8AC3E}">
        <p14:creationId xmlns:p14="http://schemas.microsoft.com/office/powerpoint/2010/main" val="29745002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6865785F-49F1-4F63-8592-39B94291EB1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0F91E478-F4F9-4B7C-A908-0BF544B81AA6}" type="slidenum">
              <a:rPr lang="en-US" altLang="en-US" smtClean="0">
                <a:latin typeface="Arial" panose="020B0604020202020204" pitchFamily="34" charset="0"/>
              </a:rPr>
              <a:pPr/>
              <a:t>16</a:t>
            </a:fld>
            <a:endParaRPr lang="en-US" altLang="en-US">
              <a:latin typeface="Arial" panose="020B0604020202020204" pitchFamily="34" charset="0"/>
            </a:endParaRPr>
          </a:p>
        </p:txBody>
      </p:sp>
      <p:sp>
        <p:nvSpPr>
          <p:cNvPr id="30723" name="Rectangle 2">
            <a:extLst>
              <a:ext uri="{FF2B5EF4-FFF2-40B4-BE49-F238E27FC236}">
                <a16:creationId xmlns:a16="http://schemas.microsoft.com/office/drawing/2014/main" id="{C47EE7C6-86EC-4657-B64C-A6F06952FAB6}"/>
              </a:ext>
            </a:extLst>
          </p:cNvPr>
          <p:cNvSpPr>
            <a:spLocks noGrp="1" noRot="1" noChangeAspect="1" noChangeArrowheads="1" noTextEdit="1"/>
          </p:cNvSpPr>
          <p:nvPr>
            <p:ph type="sldImg"/>
          </p:nvPr>
        </p:nvSpPr>
        <p:spPr>
          <a:ln/>
        </p:spPr>
      </p:sp>
      <p:sp>
        <p:nvSpPr>
          <p:cNvPr id="30724" name="Rectangle 3">
            <a:extLst>
              <a:ext uri="{FF2B5EF4-FFF2-40B4-BE49-F238E27FC236}">
                <a16:creationId xmlns:a16="http://schemas.microsoft.com/office/drawing/2014/main" id="{DC1154C3-B3B4-4746-B225-F66520C053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Use of standard symbols (v. a “wordy” explanation) on roadway signs increases the clarity of the message and decreases the perception-reaction time.</a:t>
            </a:r>
          </a:p>
        </p:txBody>
      </p:sp>
    </p:spTree>
    <p:extLst>
      <p:ext uri="{BB962C8B-B14F-4D97-AF65-F5344CB8AC3E}">
        <p14:creationId xmlns:p14="http://schemas.microsoft.com/office/powerpoint/2010/main" val="4750001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4E840341-A301-4FE2-B8EE-CAAFAF6206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6D10DD56-BC07-4C0A-AFEA-8DAA3A7E11A5}" type="slidenum">
              <a:rPr lang="en-US" altLang="en-US" smtClean="0">
                <a:latin typeface="Arial" panose="020B0604020202020204" pitchFamily="34" charset="0"/>
              </a:rPr>
              <a:pPr/>
              <a:t>17</a:t>
            </a:fld>
            <a:endParaRPr lang="en-US" altLang="en-US">
              <a:latin typeface="Arial" panose="020B0604020202020204" pitchFamily="34" charset="0"/>
            </a:endParaRPr>
          </a:p>
        </p:txBody>
      </p:sp>
      <p:sp>
        <p:nvSpPr>
          <p:cNvPr id="32771" name="Rectangle 2">
            <a:extLst>
              <a:ext uri="{FF2B5EF4-FFF2-40B4-BE49-F238E27FC236}">
                <a16:creationId xmlns:a16="http://schemas.microsoft.com/office/drawing/2014/main" id="{E501BA99-A635-4AD2-B628-0F5D13EB1555}"/>
              </a:ext>
            </a:extLst>
          </p:cNvPr>
          <p:cNvSpPr>
            <a:spLocks noGrp="1" noRot="1" noChangeAspect="1" noChangeArrowheads="1" noTextEdit="1"/>
          </p:cNvSpPr>
          <p:nvPr>
            <p:ph type="sldImg"/>
          </p:nvPr>
        </p:nvSpPr>
        <p:spPr>
          <a:ln/>
        </p:spPr>
      </p:sp>
      <p:sp>
        <p:nvSpPr>
          <p:cNvPr id="32772" name="Rectangle 3">
            <a:extLst>
              <a:ext uri="{FF2B5EF4-FFF2-40B4-BE49-F238E27FC236}">
                <a16:creationId xmlns:a16="http://schemas.microsoft.com/office/drawing/2014/main" id="{16A6840F-99C7-449E-8E77-D0C77798089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Driver expectancy-drivers become conditioned to react in certain way in certain situations.</a:t>
            </a:r>
          </a:p>
          <a:p>
            <a:pPr eaLnBrk="1" hangingPunct="1"/>
            <a:r>
              <a:rPr lang="en-US" altLang="en-US">
                <a:latin typeface="Arial" panose="020B0604020202020204" pitchFamily="34" charset="0"/>
              </a:rPr>
              <a:t>Try not to create situations which violate driver expectancy/ which may lead to delayed reactions and taking inappropriate actions.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Line of utility poles has been adjacent and parallel to roadway for a long distance/ driver has become accustomed to following the line of poles/ curve violates driver expectancy.</a:t>
            </a:r>
          </a:p>
          <a:p>
            <a:pPr eaLnBrk="1" hangingPunct="1"/>
            <a:r>
              <a:rPr lang="en-US" altLang="en-US">
                <a:latin typeface="Arial" panose="020B0604020202020204" pitchFamily="34" charset="0"/>
              </a:rPr>
              <a:t>When road changes direction, guidance provided by line of poles may override the guidance provided by the edges of the roadway, centerline stripe, etc.</a:t>
            </a:r>
          </a:p>
          <a:p>
            <a:pPr eaLnBrk="1" hangingPunct="1"/>
            <a:r>
              <a:rPr lang="en-US" altLang="en-US">
                <a:latin typeface="Arial" panose="020B0604020202020204" pitchFamily="34" charset="0"/>
              </a:rPr>
              <a:t>May have add to add chevron warning signs to the curve to call the driver’s attention to the changed situation/ to change his expectancy.</a:t>
            </a:r>
          </a:p>
          <a:p>
            <a:pPr eaLnBrk="1" hangingPunct="1"/>
            <a:r>
              <a:rPr lang="en-US" altLang="en-US">
                <a:latin typeface="Arial" panose="020B0604020202020204" pitchFamily="34" charset="0"/>
              </a:rPr>
              <a:t>This is called providing positive guidance to the driver.</a:t>
            </a:r>
          </a:p>
        </p:txBody>
      </p:sp>
    </p:spTree>
    <p:extLst>
      <p:ext uri="{BB962C8B-B14F-4D97-AF65-F5344CB8AC3E}">
        <p14:creationId xmlns:p14="http://schemas.microsoft.com/office/powerpoint/2010/main" val="29012338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CD714CA5-7C5D-4C22-B67B-32FC6BB77D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731A39F9-E665-43CF-AE4A-98ADA0D5F88A}" type="slidenum">
              <a:rPr lang="en-US" altLang="en-US" smtClean="0">
                <a:latin typeface="Arial" panose="020B0604020202020204" pitchFamily="34" charset="0"/>
              </a:rPr>
              <a:pPr/>
              <a:t>18</a:t>
            </a:fld>
            <a:endParaRPr lang="en-US" altLang="en-US">
              <a:latin typeface="Arial" panose="020B0604020202020204" pitchFamily="34" charset="0"/>
            </a:endParaRPr>
          </a:p>
        </p:txBody>
      </p:sp>
      <p:sp>
        <p:nvSpPr>
          <p:cNvPr id="34819" name="Rectangle 2">
            <a:extLst>
              <a:ext uri="{FF2B5EF4-FFF2-40B4-BE49-F238E27FC236}">
                <a16:creationId xmlns:a16="http://schemas.microsoft.com/office/drawing/2014/main" id="{DBE4972C-2D3D-4E78-867D-0A96E31111C8}"/>
              </a:ext>
            </a:extLst>
          </p:cNvPr>
          <p:cNvSpPr>
            <a:spLocks noGrp="1" noRot="1" noChangeAspect="1" noChangeArrowheads="1" noTextEdit="1"/>
          </p:cNvSpPr>
          <p:nvPr>
            <p:ph type="sldImg"/>
          </p:nvPr>
        </p:nvSpPr>
        <p:spPr>
          <a:ln/>
        </p:spPr>
      </p:sp>
      <p:sp>
        <p:nvSpPr>
          <p:cNvPr id="34820" name="Rectangle 3">
            <a:extLst>
              <a:ext uri="{FF2B5EF4-FFF2-40B4-BE49-F238E27FC236}">
                <a16:creationId xmlns:a16="http://schemas.microsoft.com/office/drawing/2014/main" id="{19FF9421-AA58-4AE6-B7F9-B326C8AC549E}"/>
              </a:ext>
            </a:extLst>
          </p:cNvPr>
          <p:cNvSpPr>
            <a:spLocks noGrp="1" noChangeArrowheads="1"/>
          </p:cNvSpPr>
          <p:nvPr>
            <p:ph type="body" idx="1"/>
          </p:nvPr>
        </p:nvSpPr>
        <p:spPr>
          <a:xfrm>
            <a:off x="760752" y="4697895"/>
            <a:ext cx="5846632" cy="4229101"/>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Text on slide is self-explanatory.</a:t>
            </a:r>
          </a:p>
        </p:txBody>
      </p:sp>
    </p:spTree>
    <p:extLst>
      <p:ext uri="{BB962C8B-B14F-4D97-AF65-F5344CB8AC3E}">
        <p14:creationId xmlns:p14="http://schemas.microsoft.com/office/powerpoint/2010/main" val="25258556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a:extLst>
              <a:ext uri="{FF2B5EF4-FFF2-40B4-BE49-F238E27FC236}">
                <a16:creationId xmlns:a16="http://schemas.microsoft.com/office/drawing/2014/main" id="{6C8ECC19-70F7-49DE-A366-0390D314F80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A5CE6742-8A24-40F4-A4DF-7B03B01FB615}" type="slidenum">
              <a:rPr lang="en-US" altLang="en-US" smtClean="0">
                <a:latin typeface="Arial" panose="020B0604020202020204" pitchFamily="34" charset="0"/>
              </a:rPr>
              <a:pPr/>
              <a:t>19</a:t>
            </a:fld>
            <a:endParaRPr lang="en-US" altLang="en-US">
              <a:latin typeface="Arial" panose="020B0604020202020204" pitchFamily="34" charset="0"/>
            </a:endParaRPr>
          </a:p>
        </p:txBody>
      </p:sp>
      <p:sp>
        <p:nvSpPr>
          <p:cNvPr id="36867" name="Rectangle 2">
            <a:extLst>
              <a:ext uri="{FF2B5EF4-FFF2-40B4-BE49-F238E27FC236}">
                <a16:creationId xmlns:a16="http://schemas.microsoft.com/office/drawing/2014/main" id="{5100561B-C356-4FA4-A290-3F8F25EB8295}"/>
              </a:ext>
            </a:extLst>
          </p:cNvPr>
          <p:cNvSpPr>
            <a:spLocks noGrp="1" noRot="1" noChangeAspect="1" noChangeArrowheads="1" noTextEdit="1"/>
          </p:cNvSpPr>
          <p:nvPr>
            <p:ph type="sldImg"/>
          </p:nvPr>
        </p:nvSpPr>
        <p:spPr>
          <a:xfrm>
            <a:off x="1149350" y="703263"/>
            <a:ext cx="3417888" cy="2563812"/>
          </a:xfrm>
          <a:ln/>
        </p:spPr>
      </p:sp>
      <p:sp>
        <p:nvSpPr>
          <p:cNvPr id="36868" name="Rectangle 3">
            <a:extLst>
              <a:ext uri="{FF2B5EF4-FFF2-40B4-BE49-F238E27FC236}">
                <a16:creationId xmlns:a16="http://schemas.microsoft.com/office/drawing/2014/main" id="{62F02600-42C6-4F58-B923-34A68CC1FEDE}"/>
              </a:ext>
            </a:extLst>
          </p:cNvPr>
          <p:cNvSpPr>
            <a:spLocks noGrp="1" noChangeArrowheads="1"/>
          </p:cNvSpPr>
          <p:nvPr>
            <p:ph type="body" idx="1"/>
          </p:nvPr>
        </p:nvSpPr>
        <p:spPr>
          <a:xfrm>
            <a:off x="731240" y="3425688"/>
            <a:ext cx="5846632" cy="582101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Graph was deleted from this edition of the text—useful info., but somewhat out of date.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Based on </a:t>
            </a:r>
            <a:r>
              <a:rPr lang="en-US" altLang="en-US" b="1" u="sng">
                <a:latin typeface="Arial" panose="020B0604020202020204" pitchFamily="34" charset="0"/>
              </a:rPr>
              <a:t>older edition</a:t>
            </a:r>
            <a:r>
              <a:rPr lang="en-US" altLang="en-US">
                <a:latin typeface="Arial" panose="020B0604020202020204" pitchFamily="34" charset="0"/>
              </a:rPr>
              <a:t> of this text: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Older drivers (65+) are making up a larger percentage of the population.</a:t>
            </a:r>
          </a:p>
          <a:p>
            <a:pPr eaLnBrk="1" hangingPunct="1"/>
            <a:r>
              <a:rPr lang="en-US" altLang="en-US">
                <a:latin typeface="Arial" panose="020B0604020202020204" pitchFamily="34" charset="0"/>
              </a:rPr>
              <a:t>In 2010, people in the 65 to 74 age range made up 7% of the population v. an expected 11% in 2030.</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In 2030, the expected age range percentages are 65-74/ 11%, 75-84/ 7% and 85+/ 3%, for a total of 21% of the population between 65 and 85.</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Per </a:t>
            </a:r>
            <a:r>
              <a:rPr lang="en-US" altLang="en-US" b="1" u="sng">
                <a:latin typeface="Arial" panose="020B0604020202020204" pitchFamily="34" charset="0"/>
              </a:rPr>
              <a:t>this edition </a:t>
            </a:r>
            <a:r>
              <a:rPr lang="en-US" altLang="en-US">
                <a:latin typeface="Arial" panose="020B0604020202020204" pitchFamily="34" charset="0"/>
              </a:rPr>
              <a:t>of text:</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Per Administration on Aging by 2030:</a:t>
            </a:r>
          </a:p>
          <a:p>
            <a:pPr eaLnBrk="1" hangingPunct="1"/>
            <a:r>
              <a:rPr lang="en-US" altLang="en-US">
                <a:latin typeface="Arial" panose="020B0604020202020204" pitchFamily="34" charset="0"/>
              </a:rPr>
              <a:t>Population of persons aged 60+ in the United States will be about 17.1 million, representing about 19.3 percent of the population, compared to 12.9 percent in 2009. </a:t>
            </a:r>
          </a:p>
          <a:p>
            <a:pPr eaLnBrk="1" hangingPunct="1"/>
            <a:r>
              <a:rPr lang="en-US" altLang="en-US">
                <a:latin typeface="Arial" panose="020B0604020202020204" pitchFamily="34" charset="0"/>
              </a:rPr>
              <a:t>20 percent of U.S. drivers will be 65 years or older (v. 21% from graph)</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Older drivers seem to be depending more on the automobile for meeting their transportation needs. </a:t>
            </a:r>
          </a:p>
          <a:p>
            <a:pPr eaLnBrk="1" hangingPunct="1"/>
            <a:r>
              <a:rPr lang="en-US" altLang="en-US">
                <a:latin typeface="Arial" panose="020B0604020202020204" pitchFamily="34" charset="0"/>
              </a:rPr>
              <a:t>Effects of aging can result in older drivers being less safe than their younger counterparts and having a higher probability of being injured when involved in a crash. </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992469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a:extLst>
              <a:ext uri="{FF2B5EF4-FFF2-40B4-BE49-F238E27FC236}">
                <a16:creationId xmlns:a16="http://schemas.microsoft.com/office/drawing/2014/main" id="{B199BEFF-3450-4B9F-AD48-3AE19036C4C6}"/>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C7CCE7F3-7264-445E-96A1-A57BA6AEEC03}" type="slidenum">
              <a:rPr lang="en-US" altLang="en-US" smtClean="0">
                <a:latin typeface="Arial" panose="020B0604020202020204" pitchFamily="34" charset="0"/>
              </a:rPr>
              <a:pPr/>
              <a:t>20</a:t>
            </a:fld>
            <a:endParaRPr lang="en-US" altLang="en-US">
              <a:latin typeface="Arial" panose="020B0604020202020204" pitchFamily="34" charset="0"/>
            </a:endParaRPr>
          </a:p>
        </p:txBody>
      </p:sp>
      <p:sp>
        <p:nvSpPr>
          <p:cNvPr id="38915" name="Rectangle 2">
            <a:extLst>
              <a:ext uri="{FF2B5EF4-FFF2-40B4-BE49-F238E27FC236}">
                <a16:creationId xmlns:a16="http://schemas.microsoft.com/office/drawing/2014/main" id="{6441D405-05A0-48AE-A084-7826FE643827}"/>
              </a:ext>
            </a:extLst>
          </p:cNvPr>
          <p:cNvSpPr>
            <a:spLocks noGrp="1" noRot="1" noChangeAspect="1" noChangeArrowheads="1" noTextEdit="1"/>
          </p:cNvSpPr>
          <p:nvPr>
            <p:ph type="sldImg"/>
          </p:nvPr>
        </p:nvSpPr>
        <p:spPr>
          <a:ln/>
        </p:spPr>
      </p:sp>
      <p:sp>
        <p:nvSpPr>
          <p:cNvPr id="38916" name="Rectangle 3">
            <a:extLst>
              <a:ext uri="{FF2B5EF4-FFF2-40B4-BE49-F238E27FC236}">
                <a16:creationId xmlns:a16="http://schemas.microsoft.com/office/drawing/2014/main" id="{73FA738F-7953-46FE-BA21-B05046D5F7B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Therefore, vital that traffic and highway engineers consider diminished characteristics of older drivers in making decisions about highway design and operational characteristics.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Reductions in Acuity – Ability to discriminate high contrast features (reading the signs)</a:t>
            </a:r>
          </a:p>
          <a:p>
            <a:pPr eaLnBrk="1" hangingPunct="1"/>
            <a:r>
              <a:rPr lang="en-US" altLang="en-US" dirty="0">
                <a:latin typeface="Arial" panose="020B0604020202020204" pitchFamily="34" charset="0"/>
              </a:rPr>
              <a:t>Reductions in Contrast Sensitivity – Ability to detect low-contrast features (worn pavement lines, conditions at dusk)</a:t>
            </a:r>
          </a:p>
          <a:p>
            <a:pPr eaLnBrk="1" hangingPunct="1"/>
            <a:r>
              <a:rPr lang="en-US" altLang="en-US" dirty="0">
                <a:latin typeface="Arial" panose="020B0604020202020204" pitchFamily="34" charset="0"/>
              </a:rPr>
              <a:t>Reductions in Visual Field – Peripheral vision</a:t>
            </a:r>
          </a:p>
          <a:p>
            <a:pPr lvl="1"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 </a:t>
            </a:r>
          </a:p>
          <a:p>
            <a:pPr lvl="1"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96821908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C35B9CC2-E8E2-40E9-A78C-1F8B5A43314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9D5C8911-4A30-48AB-8CC1-287AE047D8D4}" type="slidenum">
              <a:rPr lang="en-US" altLang="en-US" smtClean="0">
                <a:latin typeface="Arial" panose="020B0604020202020204" pitchFamily="34" charset="0"/>
              </a:rPr>
              <a:pPr/>
              <a:t>21</a:t>
            </a:fld>
            <a:endParaRPr lang="en-US" altLang="en-US">
              <a:latin typeface="Arial" panose="020B0604020202020204" pitchFamily="34" charset="0"/>
            </a:endParaRPr>
          </a:p>
        </p:txBody>
      </p:sp>
      <p:sp>
        <p:nvSpPr>
          <p:cNvPr id="40963" name="Rectangle 2">
            <a:extLst>
              <a:ext uri="{FF2B5EF4-FFF2-40B4-BE49-F238E27FC236}">
                <a16:creationId xmlns:a16="http://schemas.microsoft.com/office/drawing/2014/main" id="{6273CEB1-F189-4723-A442-E63F83CCC57A}"/>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ECFEEC9A-55CD-4219-A3A1-1BBB4B75A33E}"/>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Restrictions in Area of Visual Attention – Ability to discriminate relevant from irrelevant information (necessary for responding to constantly changing traffic scene)</a:t>
            </a:r>
          </a:p>
          <a:p>
            <a:pPr eaLnBrk="1" hangingPunct="1"/>
            <a:r>
              <a:rPr lang="en-US" altLang="en-US">
                <a:latin typeface="Arial" panose="020B0604020202020204" pitchFamily="34" charset="0"/>
              </a:rPr>
              <a:t>Increased Sensitivity to Glare – Ability to see in the presence of oncoming headlights</a:t>
            </a:r>
          </a:p>
          <a:p>
            <a:pPr eaLnBrk="1" hangingPunct="1"/>
            <a:r>
              <a:rPr lang="en-US" altLang="en-US">
                <a:latin typeface="Arial" panose="020B0604020202020204" pitchFamily="34" charset="0"/>
              </a:rPr>
              <a:t>Decreased Dark Adaptation – Ability to see objects when moving from areas of light to dark</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How can older people drive at all?</a:t>
            </a:r>
          </a:p>
          <a:p>
            <a:pPr eaLnBrk="1" hangingPunct="1"/>
            <a:r>
              <a:rPr lang="en-US" altLang="en-US">
                <a:latin typeface="Arial" panose="020B0604020202020204" pitchFamily="34" charset="0"/>
              </a:rPr>
              <a:t>Ability to compensate for their physical shortcomings</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41499228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a:extLst>
              <a:ext uri="{FF2B5EF4-FFF2-40B4-BE49-F238E27FC236}">
                <a16:creationId xmlns:a16="http://schemas.microsoft.com/office/drawing/2014/main" id="{3F200714-9BA5-42FC-899C-7B4AAB5FAF8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1DF86CA6-5DBF-4BBA-A16B-EA34B019975C}" type="slidenum">
              <a:rPr lang="en-US" altLang="en-US" smtClean="0">
                <a:latin typeface="Arial" panose="020B0604020202020204" pitchFamily="34" charset="0"/>
              </a:rPr>
              <a:pPr/>
              <a:t>22</a:t>
            </a:fld>
            <a:endParaRPr lang="en-US" altLang="en-US">
              <a:latin typeface="Arial" panose="020B0604020202020204" pitchFamily="34" charset="0"/>
            </a:endParaRPr>
          </a:p>
        </p:txBody>
      </p:sp>
      <p:sp>
        <p:nvSpPr>
          <p:cNvPr id="43011" name="Rectangle 2">
            <a:extLst>
              <a:ext uri="{FF2B5EF4-FFF2-40B4-BE49-F238E27FC236}">
                <a16:creationId xmlns:a16="http://schemas.microsoft.com/office/drawing/2014/main" id="{17A40B9E-3584-48C2-9600-2D87177CB414}"/>
              </a:ext>
            </a:extLst>
          </p:cNvPr>
          <p:cNvSpPr>
            <a:spLocks noGrp="1" noRot="1" noChangeAspect="1" noChangeArrowheads="1" noTextEdit="1"/>
          </p:cNvSpPr>
          <p:nvPr>
            <p:ph type="sldImg"/>
          </p:nvPr>
        </p:nvSpPr>
        <p:spPr>
          <a:xfrm>
            <a:off x="1220788" y="722313"/>
            <a:ext cx="4238625" cy="3179762"/>
          </a:xfrm>
          <a:ln/>
        </p:spPr>
      </p:sp>
      <p:sp>
        <p:nvSpPr>
          <p:cNvPr id="43012" name="Rectangle 3">
            <a:extLst>
              <a:ext uri="{FF2B5EF4-FFF2-40B4-BE49-F238E27FC236}">
                <a16:creationId xmlns:a16="http://schemas.microsoft.com/office/drawing/2014/main" id="{74E828B2-4970-422E-B855-87E17DCD2FEA}"/>
              </a:ext>
            </a:extLst>
          </p:cNvPr>
          <p:cNvSpPr>
            <a:spLocks noGrp="1" noChangeArrowheads="1"/>
          </p:cNvSpPr>
          <p:nvPr>
            <p:ph type="body" idx="1"/>
          </p:nvPr>
        </p:nvSpPr>
        <p:spPr>
          <a:xfrm>
            <a:off x="731240" y="4061792"/>
            <a:ext cx="5846632" cy="486189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Situations where the pedestrians must cross the roadway--how quickly can they cross?</a:t>
            </a:r>
          </a:p>
          <a:p>
            <a:pPr eaLnBrk="1" hangingPunct="1"/>
            <a:r>
              <a:rPr lang="en-US" altLang="en-US" dirty="0">
                <a:latin typeface="Arial" panose="020B0604020202020204" pitchFamily="34" charset="0"/>
              </a:rPr>
              <a:t>Observations of pedestrian movements have indicated that walking speeds vary between 3.0 and 8.0 </a:t>
            </a:r>
            <a:r>
              <a:rPr lang="en-US" altLang="en-US" dirty="0" err="1">
                <a:latin typeface="Arial" panose="020B0604020202020204" pitchFamily="34" charset="0"/>
              </a:rPr>
              <a:t>ft</a:t>
            </a:r>
            <a:r>
              <a:rPr lang="en-US" altLang="en-US" dirty="0">
                <a:latin typeface="Arial" panose="020B0604020202020204" pitchFamily="34" charset="0"/>
              </a:rPr>
              <a:t>/sec.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Pedestrian control devices include special pedestrian signals, safety zones and islands at intersections, pedestrian underpasses, elevated walkways, and crosswalks.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Example:  determination of the length of an all-red phase at a traffic signal which permits </a:t>
            </a:r>
            <a:r>
              <a:rPr lang="en-US" altLang="en-US" dirty="0" err="1">
                <a:latin typeface="Arial" panose="020B0604020202020204" pitchFamily="34" charset="0"/>
              </a:rPr>
              <a:t>peds</a:t>
            </a:r>
            <a:r>
              <a:rPr lang="en-US" altLang="en-US" dirty="0">
                <a:latin typeface="Arial" panose="020B0604020202020204" pitchFamily="34" charset="0"/>
              </a:rPr>
              <a:t>. to cross an intersection with heavy traffic.</a:t>
            </a:r>
          </a:p>
          <a:p>
            <a:pPr eaLnBrk="1" hangingPunct="1"/>
            <a:r>
              <a:rPr lang="en-US" altLang="en-US" dirty="0">
                <a:latin typeface="Arial" panose="020B0604020202020204" pitchFamily="34" charset="0"/>
              </a:rPr>
              <a:t>Mean male walking speed has been determined to be 4.93 </a:t>
            </a:r>
            <a:r>
              <a:rPr lang="en-US" altLang="en-US" dirty="0" err="1">
                <a:latin typeface="Arial" panose="020B0604020202020204" pitchFamily="34" charset="0"/>
              </a:rPr>
              <a:t>ft</a:t>
            </a:r>
            <a:r>
              <a:rPr lang="en-US" altLang="en-US" dirty="0">
                <a:latin typeface="Arial" panose="020B0604020202020204" pitchFamily="34" charset="0"/>
              </a:rPr>
              <a:t>/sec, and for females, 4.63 </a:t>
            </a:r>
            <a:r>
              <a:rPr lang="en-US" altLang="en-US" dirty="0" err="1">
                <a:latin typeface="Arial" panose="020B0604020202020204" pitchFamily="34" charset="0"/>
              </a:rPr>
              <a:t>ft</a:t>
            </a:r>
            <a:r>
              <a:rPr lang="en-US" altLang="en-US" dirty="0">
                <a:latin typeface="Arial" panose="020B0604020202020204" pitchFamily="34" charset="0"/>
              </a:rPr>
              <a:t>/sec. </a:t>
            </a:r>
          </a:p>
          <a:p>
            <a:pPr eaLnBrk="1" hangingPunct="1"/>
            <a:r>
              <a:rPr lang="en-US" altLang="en-US" dirty="0">
                <a:latin typeface="Arial" panose="020B0604020202020204" pitchFamily="34" charset="0"/>
              </a:rPr>
              <a:t>A more conservative value of 4.0 </a:t>
            </a:r>
            <a:r>
              <a:rPr lang="en-US" altLang="en-US" dirty="0" err="1">
                <a:latin typeface="Arial" panose="020B0604020202020204" pitchFamily="34" charset="0"/>
              </a:rPr>
              <a:t>ft</a:t>
            </a:r>
            <a:r>
              <a:rPr lang="en-US" altLang="en-US" dirty="0">
                <a:latin typeface="Arial" panose="020B0604020202020204" pitchFamily="34" charset="0"/>
              </a:rPr>
              <a:t>/sec is normally used for design purposes.</a:t>
            </a:r>
          </a:p>
          <a:p>
            <a:pPr eaLnBrk="1" hangingPunct="1"/>
            <a:r>
              <a:rPr lang="en-US" altLang="en-US" dirty="0">
                <a:latin typeface="Arial" panose="020B0604020202020204" pitchFamily="34" charset="0"/>
              </a:rPr>
              <a:t>Decreases to 3.0 </a:t>
            </a:r>
            <a:r>
              <a:rPr lang="en-US" altLang="en-US" dirty="0" err="1">
                <a:latin typeface="Arial" panose="020B0604020202020204" pitchFamily="34" charset="0"/>
              </a:rPr>
              <a:t>ft</a:t>
            </a:r>
            <a:r>
              <a:rPr lang="en-US" altLang="en-US" dirty="0">
                <a:latin typeface="Arial" panose="020B0604020202020204" pitchFamily="34" charset="0"/>
              </a:rPr>
              <a:t>/sec when the percentage of elderly pedestrians is higher than 20 percent</a:t>
            </a:r>
          </a:p>
          <a:p>
            <a:pPr eaLnBrk="1" hangingPunct="1"/>
            <a:r>
              <a:rPr lang="en-US" altLang="en-US" dirty="0">
                <a:latin typeface="Arial" panose="020B0604020202020204" pitchFamily="34" charset="0"/>
              </a:rPr>
              <a:t>Has been recommended that a walking speed of 2.9 </a:t>
            </a:r>
            <a:r>
              <a:rPr lang="en-US" altLang="en-US" dirty="0" err="1">
                <a:latin typeface="Arial" panose="020B0604020202020204" pitchFamily="34" charset="0"/>
              </a:rPr>
              <a:t>ft</a:t>
            </a:r>
            <a:r>
              <a:rPr lang="en-US" altLang="en-US" dirty="0">
                <a:latin typeface="Arial" panose="020B0604020202020204" pitchFamily="34" charset="0"/>
              </a:rPr>
              <a:t>/sec should be used for pedestrian clearance at intersections where pedestrians 65 years and older are predominant.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Notes continue on next page.</a:t>
            </a:r>
          </a:p>
        </p:txBody>
      </p:sp>
    </p:spTree>
    <p:extLst>
      <p:ext uri="{BB962C8B-B14F-4D97-AF65-F5344CB8AC3E}">
        <p14:creationId xmlns:p14="http://schemas.microsoft.com/office/powerpoint/2010/main" val="2411628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a:extLst>
              <a:ext uri="{FF2B5EF4-FFF2-40B4-BE49-F238E27FC236}">
                <a16:creationId xmlns:a16="http://schemas.microsoft.com/office/drawing/2014/main" id="{809B8E76-AE41-430B-91FE-58E2B8495CD8}"/>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AF828596-AA51-446A-B0B7-EB49558FFE0E}" type="slidenum">
              <a:rPr lang="en-US" altLang="en-US" smtClean="0">
                <a:latin typeface="Arial" panose="020B0604020202020204" pitchFamily="34" charset="0"/>
              </a:rPr>
              <a:pPr/>
              <a:t>3</a:t>
            </a:fld>
            <a:endParaRPr lang="en-US" altLang="en-US">
              <a:latin typeface="Arial" panose="020B0604020202020204" pitchFamily="34" charset="0"/>
            </a:endParaRPr>
          </a:p>
        </p:txBody>
      </p:sp>
      <p:sp>
        <p:nvSpPr>
          <p:cNvPr id="8195" name="Rectangle 2">
            <a:extLst>
              <a:ext uri="{FF2B5EF4-FFF2-40B4-BE49-F238E27FC236}">
                <a16:creationId xmlns:a16="http://schemas.microsoft.com/office/drawing/2014/main" id="{4404E232-9770-4F5E-8F2D-35B160CA58FD}"/>
              </a:ext>
            </a:extLst>
          </p:cNvPr>
          <p:cNvSpPr>
            <a:spLocks noGrp="1" noRot="1" noChangeAspect="1" noChangeArrowheads="1" noTextEdit="1"/>
          </p:cNvSpPr>
          <p:nvPr>
            <p:ph type="sldImg"/>
          </p:nvPr>
        </p:nvSpPr>
        <p:spPr>
          <a:ln/>
        </p:spPr>
      </p:sp>
      <p:sp>
        <p:nvSpPr>
          <p:cNvPr id="8196" name="Rectangle 3">
            <a:extLst>
              <a:ext uri="{FF2B5EF4-FFF2-40B4-BE49-F238E27FC236}">
                <a16:creationId xmlns:a16="http://schemas.microsoft.com/office/drawing/2014/main" id="{A236E9A2-695A-4FF6-BA8D-F1F69E405FD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Transportation engineers have significant control only over the characteristics of the roadway.</a:t>
            </a:r>
          </a:p>
          <a:p>
            <a:endParaRPr lang="en-US" altLang="en-US">
              <a:latin typeface="Arial" panose="020B0604020202020204" pitchFamily="34" charset="0"/>
            </a:endParaRPr>
          </a:p>
          <a:p>
            <a:r>
              <a:rPr lang="en-US" altLang="en-US">
                <a:latin typeface="Arial" panose="020B0604020202020204" pitchFamily="34" charset="0"/>
              </a:rPr>
              <a:t>The automotive design engineer has control over characteristics of the vehicle--braking ability, steering response, etc.</a:t>
            </a:r>
          </a:p>
          <a:p>
            <a:endParaRPr lang="en-US" altLang="en-US">
              <a:latin typeface="Arial" panose="020B0604020202020204" pitchFamily="34" charset="0"/>
            </a:endParaRPr>
          </a:p>
          <a:p>
            <a:r>
              <a:rPr lang="en-US" altLang="en-US">
                <a:latin typeface="Arial" panose="020B0604020202020204" pitchFamily="34" charset="0"/>
              </a:rPr>
              <a:t>However, how vehicle actually behaves in the real world depends on driver, roadway, weather, traffic, time of day, etc.</a:t>
            </a:r>
          </a:p>
        </p:txBody>
      </p:sp>
    </p:spTree>
    <p:extLst>
      <p:ext uri="{BB962C8B-B14F-4D97-AF65-F5344CB8AC3E}">
        <p14:creationId xmlns:p14="http://schemas.microsoft.com/office/powerpoint/2010/main" val="30342879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a:extLst>
              <a:ext uri="{FF2B5EF4-FFF2-40B4-BE49-F238E27FC236}">
                <a16:creationId xmlns:a16="http://schemas.microsoft.com/office/drawing/2014/main" id="{2DED242C-B4F0-42F2-A779-A08F44922D5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E3E29B90-E2EE-4A35-83D4-52B83732C19A}" type="slidenum">
              <a:rPr lang="en-US" altLang="en-US" smtClean="0">
                <a:latin typeface="Arial" panose="020B0604020202020204" pitchFamily="34" charset="0"/>
              </a:rPr>
              <a:pPr/>
              <a:t>23</a:t>
            </a:fld>
            <a:endParaRPr lang="en-US" altLang="en-US">
              <a:latin typeface="Arial" panose="020B0604020202020204" pitchFamily="34" charset="0"/>
            </a:endParaRPr>
          </a:p>
        </p:txBody>
      </p:sp>
      <p:sp>
        <p:nvSpPr>
          <p:cNvPr id="45059" name="Rectangle 2">
            <a:extLst>
              <a:ext uri="{FF2B5EF4-FFF2-40B4-BE49-F238E27FC236}">
                <a16:creationId xmlns:a16="http://schemas.microsoft.com/office/drawing/2014/main" id="{D68E4035-35D4-45EF-984A-7C2E21D26088}"/>
              </a:ext>
            </a:extLst>
          </p:cNvPr>
          <p:cNvSpPr>
            <a:spLocks noGrp="1" noRot="1" noChangeAspect="1" noChangeArrowheads="1" noTextEdit="1"/>
          </p:cNvSpPr>
          <p:nvPr>
            <p:ph type="sldImg"/>
          </p:nvPr>
        </p:nvSpPr>
        <p:spPr>
          <a:ln/>
        </p:spPr>
      </p:sp>
      <p:sp>
        <p:nvSpPr>
          <p:cNvPr id="45060" name="Rectangle 3">
            <a:extLst>
              <a:ext uri="{FF2B5EF4-FFF2-40B4-BE49-F238E27FC236}">
                <a16:creationId xmlns:a16="http://schemas.microsoft.com/office/drawing/2014/main" id="{97EDF3F5-510A-4BE0-B48C-2458F0F621C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Notes continued from previous page.</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2009 Manual of Uniform Traffic Control Devices recommends that a pedestrian walking speed of 3.5 </a:t>
            </a:r>
            <a:r>
              <a:rPr lang="en-US" altLang="en-US" dirty="0" err="1">
                <a:latin typeface="Arial" panose="020B0604020202020204" pitchFamily="34" charset="0"/>
              </a:rPr>
              <a:t>ft</a:t>
            </a:r>
            <a:r>
              <a:rPr lang="en-US" altLang="en-US" dirty="0">
                <a:latin typeface="Arial" panose="020B0604020202020204" pitchFamily="34" charset="0"/>
              </a:rPr>
              <a:t>/sec rather than 4 </a:t>
            </a:r>
            <a:r>
              <a:rPr lang="en-US" altLang="en-US" dirty="0" err="1">
                <a:latin typeface="Arial" panose="020B0604020202020204" pitchFamily="34" charset="0"/>
              </a:rPr>
              <a:t>ft</a:t>
            </a:r>
            <a:r>
              <a:rPr lang="en-US" altLang="en-US" dirty="0">
                <a:latin typeface="Arial" panose="020B0604020202020204" pitchFamily="34" charset="0"/>
              </a:rPr>
              <a:t>/sec be used in the design of pedestrian intervals and signal phases—(recent revision) 3.0 </a:t>
            </a:r>
            <a:r>
              <a:rPr lang="en-US" altLang="en-US" dirty="0" err="1">
                <a:latin typeface="Arial" panose="020B0604020202020204" pitchFamily="34" charset="0"/>
              </a:rPr>
              <a:t>ft</a:t>
            </a:r>
            <a:r>
              <a:rPr lang="en-US" altLang="en-US" dirty="0">
                <a:latin typeface="Arial" panose="020B0604020202020204" pitchFamily="34" charset="0"/>
              </a:rPr>
              <a:t>/sec is also to be used.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Also, have to make other allowances for handicapped in design:</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Many states are now incorporating accessible pedestrian signals (APSs)</a:t>
            </a:r>
          </a:p>
          <a:p>
            <a:pPr eaLnBrk="1" hangingPunct="1"/>
            <a:r>
              <a:rPr lang="en-US" altLang="en-US" dirty="0">
                <a:latin typeface="Arial" panose="020B0604020202020204" pitchFamily="34" charset="0"/>
              </a:rPr>
              <a:t>Devices that transmit information on pedestrian signal timing in a nonvisual format such as audible tones, speech messages, and /or vibrating surfaces.</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Ramps are also now being provided at intersection curbs to facilitate the crossing of the inter- section by the occupant of a wheelchair.</a:t>
            </a:r>
          </a:p>
          <a:p>
            <a:pPr eaLnBrk="1" hangingPunct="1"/>
            <a:r>
              <a:rPr lang="en-US" altLang="en-US" dirty="0">
                <a:latin typeface="Arial" panose="020B0604020202020204" pitchFamily="34" charset="0"/>
              </a:rPr>
              <a:t>Compliance with Americans with Disabilities Act (ADA) so that disabled individuals are not deprived of civil rights. </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p:txBody>
      </p:sp>
    </p:spTree>
    <p:extLst>
      <p:ext uri="{BB962C8B-B14F-4D97-AF65-F5344CB8AC3E}">
        <p14:creationId xmlns:p14="http://schemas.microsoft.com/office/powerpoint/2010/main" val="284852575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a:extLst>
              <a:ext uri="{FF2B5EF4-FFF2-40B4-BE49-F238E27FC236}">
                <a16:creationId xmlns:a16="http://schemas.microsoft.com/office/drawing/2014/main" id="{11D1B2D2-0ED8-4EA5-AD08-1B6D5A538BF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FB27C46B-2174-4EF0-A89D-F72EF0DF86A3}" type="slidenum">
              <a:rPr lang="en-US" altLang="en-US" smtClean="0">
                <a:latin typeface="Arial" panose="020B0604020202020204" pitchFamily="34" charset="0"/>
              </a:rPr>
              <a:pPr/>
              <a:t>24</a:t>
            </a:fld>
            <a:endParaRPr lang="en-US" altLang="en-US">
              <a:latin typeface="Arial" panose="020B0604020202020204" pitchFamily="34" charset="0"/>
            </a:endParaRPr>
          </a:p>
        </p:txBody>
      </p:sp>
      <p:sp>
        <p:nvSpPr>
          <p:cNvPr id="47107" name="Rectangle 2">
            <a:extLst>
              <a:ext uri="{FF2B5EF4-FFF2-40B4-BE49-F238E27FC236}">
                <a16:creationId xmlns:a16="http://schemas.microsoft.com/office/drawing/2014/main" id="{70CE3B32-D635-4681-85AF-18B52826A9CD}"/>
              </a:ext>
            </a:extLst>
          </p:cNvPr>
          <p:cNvSpPr>
            <a:spLocks noGrp="1" noRot="1" noChangeAspect="1" noChangeArrowheads="1" noTextEdit="1"/>
          </p:cNvSpPr>
          <p:nvPr>
            <p:ph type="sldImg"/>
          </p:nvPr>
        </p:nvSpPr>
        <p:spPr>
          <a:ln/>
        </p:spPr>
      </p:sp>
      <p:sp>
        <p:nvSpPr>
          <p:cNvPr id="47108" name="Rectangle 3">
            <a:extLst>
              <a:ext uri="{FF2B5EF4-FFF2-40B4-BE49-F238E27FC236}">
                <a16:creationId xmlns:a16="http://schemas.microsoft.com/office/drawing/2014/main" id="{D99E79A8-C9C0-48A0-80F8-45094510347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a:latin typeface="Arial" panose="020B0604020202020204" pitchFamily="34" charset="0"/>
              </a:rPr>
              <a:t>A:  Experienced—consider bicycle as a motor vehicle and can comfortably ride in traffic.</a:t>
            </a:r>
          </a:p>
          <a:p>
            <a:pPr eaLnBrk="1" hangingPunct="1"/>
            <a:r>
              <a:rPr lang="en-US" altLang="en-US" dirty="0">
                <a:latin typeface="Arial" panose="020B0604020202020204" pitchFamily="34" charset="0"/>
              </a:rPr>
              <a:t>B:  Less Experienced—prefer to ride on neighborhood streets and are more comfortable on designated bicycle facilities, such as bicycle paths.</a:t>
            </a:r>
          </a:p>
          <a:p>
            <a:pPr eaLnBrk="1" hangingPunct="1"/>
            <a:r>
              <a:rPr lang="en-US" altLang="en-US" dirty="0">
                <a:latin typeface="Arial" panose="020B0604020202020204" pitchFamily="34" charset="0"/>
              </a:rPr>
              <a:t>C:  Children, on their own or with parents—use mainly residential streets that provide access to schools, rec. facilities, stores, etc.</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Design of urban roads and streets--consider the feasibility of incorporating bicycle facilities that will accommodate class B and class C bicyclists.</a:t>
            </a:r>
          </a:p>
          <a:p>
            <a:pPr eaLnBrk="1" hangingPunct="1"/>
            <a:r>
              <a:rPr lang="en-US" altLang="en-US" dirty="0">
                <a:latin typeface="Arial" panose="020B0604020202020204" pitchFamily="34" charset="0"/>
              </a:rPr>
              <a:t>Bicyclists in the “casual and less confident” class include the majority of bicyclists--recreational riders--those who are comfortable riding only on bicycle facilities on low-volume streets when conditions are favorable--those for whom the necessary mode of transportation is the bicycle.</a:t>
            </a:r>
          </a:p>
          <a:p>
            <a:pPr eaLnBrk="1" hangingPunct="1"/>
            <a:r>
              <a:rPr lang="en-US" altLang="en-US" dirty="0">
                <a:latin typeface="Arial" panose="020B0604020202020204" pitchFamily="34" charset="0"/>
              </a:rPr>
              <a:t>Well-designed, physically visible network of bicycle facilities is necessary if this group is to select the bicycle as the mode of transportation.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For experienced and confident riders, speeds vary from 20 mph on level terrain to 45 mph on steep downgrades.</a:t>
            </a:r>
          </a:p>
          <a:p>
            <a:pPr eaLnBrk="1" hangingPunct="1"/>
            <a:r>
              <a:rPr lang="en-US" altLang="en-US" dirty="0">
                <a:latin typeface="Arial" panose="020B0604020202020204" pitchFamily="34" charset="0"/>
              </a:rPr>
              <a:t>Casual and less confident riders, speeds are usually between 8 and 12 mph. </a:t>
            </a:r>
          </a:p>
          <a:p>
            <a:pPr eaLnBrk="1" hangingPunct="1"/>
            <a:endParaRPr lang="en-US" altLang="en-US" dirty="0">
              <a:latin typeface="Arial" panose="020B0604020202020204" pitchFamily="34" charset="0"/>
            </a:endParaRPr>
          </a:p>
          <a:p>
            <a:pPr eaLnBrk="1" hangingPunct="1"/>
            <a:r>
              <a:rPr lang="en-US" altLang="en-US" dirty="0">
                <a:latin typeface="Arial" panose="020B0604020202020204" pitchFamily="34" charset="0"/>
              </a:rPr>
              <a:t>AASHTO Guide for Development of Bicycle Facilities:</a:t>
            </a:r>
          </a:p>
          <a:p>
            <a:pPr eaLnBrk="1" hangingPunct="1"/>
            <a:r>
              <a:rPr lang="en-US" altLang="en-US" dirty="0">
                <a:latin typeface="Arial" panose="020B0604020202020204" pitchFamily="34" charset="0"/>
              </a:rPr>
              <a:t>Design Speed--20mph on level (8mph uphill, 31mph downhill).</a:t>
            </a:r>
          </a:p>
          <a:p>
            <a:pPr eaLnBrk="1" hangingPunct="1"/>
            <a:r>
              <a:rPr lang="en-US" altLang="en-US" dirty="0">
                <a:latin typeface="Arial" panose="020B0604020202020204" pitchFamily="34" charset="0"/>
              </a:rPr>
              <a:t>Mean bicycle speed when crossing an intersection from a stopped position is 8 mph/ mean </a:t>
            </a:r>
            <a:r>
              <a:rPr lang="en-US" altLang="en-US" dirty="0" err="1">
                <a:latin typeface="Arial" panose="020B0604020202020204" pitchFamily="34" charset="0"/>
              </a:rPr>
              <a:t>accel</a:t>
            </a:r>
            <a:r>
              <a:rPr lang="en-US" altLang="en-US" dirty="0">
                <a:latin typeface="Arial" panose="020B0604020202020204" pitchFamily="34" charset="0"/>
              </a:rPr>
              <a:t>. Rate is 3.5 </a:t>
            </a:r>
            <a:r>
              <a:rPr lang="en-US" altLang="en-US" dirty="0" err="1">
                <a:latin typeface="Arial" panose="020B0604020202020204" pitchFamily="34" charset="0"/>
              </a:rPr>
              <a:t>ft</a:t>
            </a:r>
            <a:r>
              <a:rPr lang="en-US" altLang="en-US" dirty="0">
                <a:latin typeface="Arial" panose="020B0604020202020204" pitchFamily="34" charset="0"/>
              </a:rPr>
              <a:t>/sec^2,</a:t>
            </a:r>
          </a:p>
        </p:txBody>
      </p:sp>
    </p:spTree>
    <p:extLst>
      <p:ext uri="{BB962C8B-B14F-4D97-AF65-F5344CB8AC3E}">
        <p14:creationId xmlns:p14="http://schemas.microsoft.com/office/powerpoint/2010/main" val="24680463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a:extLst>
              <a:ext uri="{FF2B5EF4-FFF2-40B4-BE49-F238E27FC236}">
                <a16:creationId xmlns:a16="http://schemas.microsoft.com/office/drawing/2014/main" id="{90F2D072-0530-4A98-BB18-65AE48CC6A0D}"/>
              </a:ext>
            </a:extLst>
          </p:cNvPr>
          <p:cNvSpPr>
            <a:spLocks noGrp="1" noRot="1" noChangeAspect="1" noChangeArrowheads="1" noTextEdit="1"/>
          </p:cNvSpPr>
          <p:nvPr>
            <p:ph type="sldImg"/>
          </p:nvPr>
        </p:nvSpPr>
        <p:spPr>
          <a:ln/>
        </p:spPr>
      </p:sp>
      <p:sp>
        <p:nvSpPr>
          <p:cNvPr id="51203" name="Notes Placeholder 2">
            <a:extLst>
              <a:ext uri="{FF2B5EF4-FFF2-40B4-BE49-F238E27FC236}">
                <a16:creationId xmlns:a16="http://schemas.microsoft.com/office/drawing/2014/main" id="{31926590-B251-4714-B9FD-D3996021B34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51204" name="Slide Number Placeholder 3">
            <a:extLst>
              <a:ext uri="{FF2B5EF4-FFF2-40B4-BE49-F238E27FC236}">
                <a16:creationId xmlns:a16="http://schemas.microsoft.com/office/drawing/2014/main" id="{4095DEB7-3C88-42CA-88E1-D63F9E1F79F5}"/>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9B4015ED-2604-4BAA-9396-509C1ADAAA5A}" type="slidenum">
              <a:rPr lang="en-US" altLang="en-US" smtClean="0">
                <a:latin typeface="Arial" panose="020B0604020202020204" pitchFamily="34" charset="0"/>
              </a:rPr>
              <a:pPr/>
              <a:t>25</a:t>
            </a:fld>
            <a:endParaRPr lang="en-US" altLang="en-US">
              <a:latin typeface="Arial" panose="020B0604020202020204" pitchFamily="34" charset="0"/>
            </a:endParaRPr>
          </a:p>
        </p:txBody>
      </p:sp>
    </p:spTree>
    <p:extLst>
      <p:ext uri="{BB962C8B-B14F-4D97-AF65-F5344CB8AC3E}">
        <p14:creationId xmlns:p14="http://schemas.microsoft.com/office/powerpoint/2010/main" val="24105149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a:extLst>
              <a:ext uri="{FF2B5EF4-FFF2-40B4-BE49-F238E27FC236}">
                <a16:creationId xmlns:a16="http://schemas.microsoft.com/office/drawing/2014/main" id="{87ECF3F0-6478-4467-91FA-79EFE9AAB48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6DCAC961-10F6-4507-B7B6-0C6B949FA2CD}" type="slidenum">
              <a:rPr lang="en-US" altLang="en-US" smtClean="0">
                <a:latin typeface="Arial" panose="020B0604020202020204" pitchFamily="34" charset="0"/>
              </a:rPr>
              <a:pPr/>
              <a:t>26</a:t>
            </a:fld>
            <a:endParaRPr lang="en-US" altLang="en-US">
              <a:latin typeface="Arial" panose="020B0604020202020204" pitchFamily="34" charset="0"/>
            </a:endParaRPr>
          </a:p>
        </p:txBody>
      </p:sp>
      <p:sp>
        <p:nvSpPr>
          <p:cNvPr id="53251" name="Rectangle 2">
            <a:extLst>
              <a:ext uri="{FF2B5EF4-FFF2-40B4-BE49-F238E27FC236}">
                <a16:creationId xmlns:a16="http://schemas.microsoft.com/office/drawing/2014/main" id="{644E1E48-DEDD-4B07-9691-A2364DC302C7}"/>
              </a:ext>
            </a:extLst>
          </p:cNvPr>
          <p:cNvSpPr>
            <a:spLocks noGrp="1" noRot="1" noChangeAspect="1" noChangeArrowheads="1" noTextEdit="1"/>
          </p:cNvSpPr>
          <p:nvPr>
            <p:ph type="sldImg"/>
          </p:nvPr>
        </p:nvSpPr>
        <p:spPr>
          <a:ln/>
        </p:spPr>
      </p:sp>
      <p:sp>
        <p:nvSpPr>
          <p:cNvPr id="53252" name="Rectangle 3">
            <a:extLst>
              <a:ext uri="{FF2B5EF4-FFF2-40B4-BE49-F238E27FC236}">
                <a16:creationId xmlns:a16="http://schemas.microsoft.com/office/drawing/2014/main" id="{E03873A7-B9DD-4AB8-A6B7-9EB8C0B6ADF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84755880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a:extLst>
              <a:ext uri="{FF2B5EF4-FFF2-40B4-BE49-F238E27FC236}">
                <a16:creationId xmlns:a16="http://schemas.microsoft.com/office/drawing/2014/main" id="{161A0E63-60B1-4FF2-A012-9B4896D16D4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0DD68B4D-ACAF-4AD2-B1E8-0BC82E820E82}" type="slidenum">
              <a:rPr lang="en-US" altLang="en-US" smtClean="0">
                <a:latin typeface="Arial" panose="020B0604020202020204" pitchFamily="34" charset="0"/>
              </a:rPr>
              <a:pPr/>
              <a:t>27</a:t>
            </a:fld>
            <a:endParaRPr lang="en-US" altLang="en-US">
              <a:latin typeface="Arial" panose="020B0604020202020204" pitchFamily="34" charset="0"/>
            </a:endParaRPr>
          </a:p>
        </p:txBody>
      </p:sp>
      <p:sp>
        <p:nvSpPr>
          <p:cNvPr id="55299" name="Rectangle 2">
            <a:extLst>
              <a:ext uri="{FF2B5EF4-FFF2-40B4-BE49-F238E27FC236}">
                <a16:creationId xmlns:a16="http://schemas.microsoft.com/office/drawing/2014/main" id="{64DCC521-9466-45FE-89DF-2B83011AA1C8}"/>
              </a:ext>
            </a:extLst>
          </p:cNvPr>
          <p:cNvSpPr>
            <a:spLocks noGrp="1" noRot="1" noChangeAspect="1" noChangeArrowheads="1" noTextEdit="1"/>
          </p:cNvSpPr>
          <p:nvPr>
            <p:ph type="sldImg"/>
          </p:nvPr>
        </p:nvSpPr>
        <p:spPr>
          <a:ln/>
        </p:spPr>
      </p:sp>
      <p:sp>
        <p:nvSpPr>
          <p:cNvPr id="55300" name="Rectangle 3">
            <a:extLst>
              <a:ext uri="{FF2B5EF4-FFF2-40B4-BE49-F238E27FC236}">
                <a16:creationId xmlns:a16="http://schemas.microsoft.com/office/drawing/2014/main" id="{013B8147-D2A1-4163-8221-BD61C1FE724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9 + 3 =12</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27 * 3 = 81</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26791967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BB71C69B-E01B-4BDA-9A4E-23C8A5955CC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93763">
              <a:defRPr>
                <a:solidFill>
                  <a:schemeClr val="tx1"/>
                </a:solidFill>
                <a:latin typeface="Tahoma" panose="020B0604030504040204" pitchFamily="34" charset="0"/>
              </a:defRPr>
            </a:lvl1pPr>
            <a:lvl2pPr marL="742950" indent="-285750" defTabSz="893763">
              <a:defRPr>
                <a:solidFill>
                  <a:schemeClr val="tx1"/>
                </a:solidFill>
                <a:latin typeface="Tahoma" panose="020B0604030504040204" pitchFamily="34" charset="0"/>
              </a:defRPr>
            </a:lvl2pPr>
            <a:lvl3pPr marL="1143000" indent="-228600" defTabSz="893763">
              <a:defRPr>
                <a:solidFill>
                  <a:schemeClr val="tx1"/>
                </a:solidFill>
                <a:latin typeface="Tahoma" panose="020B0604030504040204" pitchFamily="34" charset="0"/>
              </a:defRPr>
            </a:lvl3pPr>
            <a:lvl4pPr marL="1600200" indent="-228600" defTabSz="893763">
              <a:defRPr>
                <a:solidFill>
                  <a:schemeClr val="tx1"/>
                </a:solidFill>
                <a:latin typeface="Tahoma" panose="020B0604030504040204" pitchFamily="34" charset="0"/>
              </a:defRPr>
            </a:lvl4pPr>
            <a:lvl5pPr marL="2057400" indent="-228600" defTabSz="893763">
              <a:defRPr>
                <a:solidFill>
                  <a:schemeClr val="tx1"/>
                </a:solidFill>
                <a:latin typeface="Tahoma" panose="020B0604030504040204" pitchFamily="34" charset="0"/>
              </a:defRPr>
            </a:lvl5pPr>
            <a:lvl6pPr marL="2514600" indent="-228600" defTabSz="893763" eaLnBrk="0" fontAlgn="base" hangingPunct="0">
              <a:spcBef>
                <a:spcPct val="0"/>
              </a:spcBef>
              <a:spcAft>
                <a:spcPct val="0"/>
              </a:spcAft>
              <a:defRPr>
                <a:solidFill>
                  <a:schemeClr val="tx1"/>
                </a:solidFill>
                <a:latin typeface="Tahoma" panose="020B0604030504040204" pitchFamily="34" charset="0"/>
              </a:defRPr>
            </a:lvl6pPr>
            <a:lvl7pPr marL="2971800" indent="-228600" defTabSz="893763" eaLnBrk="0" fontAlgn="base" hangingPunct="0">
              <a:spcBef>
                <a:spcPct val="0"/>
              </a:spcBef>
              <a:spcAft>
                <a:spcPct val="0"/>
              </a:spcAft>
              <a:defRPr>
                <a:solidFill>
                  <a:schemeClr val="tx1"/>
                </a:solidFill>
                <a:latin typeface="Tahoma" panose="020B0604030504040204" pitchFamily="34" charset="0"/>
              </a:defRPr>
            </a:lvl7pPr>
            <a:lvl8pPr marL="3429000" indent="-228600" defTabSz="893763" eaLnBrk="0" fontAlgn="base" hangingPunct="0">
              <a:spcBef>
                <a:spcPct val="0"/>
              </a:spcBef>
              <a:spcAft>
                <a:spcPct val="0"/>
              </a:spcAft>
              <a:defRPr>
                <a:solidFill>
                  <a:schemeClr val="tx1"/>
                </a:solidFill>
                <a:latin typeface="Tahoma" panose="020B0604030504040204" pitchFamily="34" charset="0"/>
              </a:defRPr>
            </a:lvl8pPr>
            <a:lvl9pPr marL="3886200" indent="-228600" defTabSz="893763" eaLnBrk="0" fontAlgn="base" hangingPunct="0">
              <a:spcBef>
                <a:spcPct val="0"/>
              </a:spcBef>
              <a:spcAft>
                <a:spcPct val="0"/>
              </a:spcAft>
              <a:defRPr>
                <a:solidFill>
                  <a:schemeClr val="tx1"/>
                </a:solidFill>
                <a:latin typeface="Tahoma" panose="020B0604030504040204" pitchFamily="34" charset="0"/>
              </a:defRPr>
            </a:lvl9pPr>
          </a:lstStyle>
          <a:p>
            <a:fld id="{BD6F8B00-58D7-48C7-A40B-BF34A62DCD2D}" type="slidenum">
              <a:rPr lang="en-US" altLang="en-US" smtClean="0">
                <a:latin typeface="Arial" panose="020B0604020202020204" pitchFamily="34" charset="0"/>
              </a:rPr>
              <a:pPr/>
              <a:t>28</a:t>
            </a:fld>
            <a:endParaRPr lang="en-US" altLang="en-US">
              <a:latin typeface="Arial" panose="020B0604020202020204" pitchFamily="34" charset="0"/>
            </a:endParaRPr>
          </a:p>
        </p:txBody>
      </p:sp>
      <p:sp>
        <p:nvSpPr>
          <p:cNvPr id="12291" name="Rectangle 2">
            <a:extLst>
              <a:ext uri="{FF2B5EF4-FFF2-40B4-BE49-F238E27FC236}">
                <a16:creationId xmlns:a16="http://schemas.microsoft.com/office/drawing/2014/main" id="{6974BBA8-2B3A-4F3E-96F4-831A673F2D5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FC1075B1-02EF-4D75-9981-F6F3F7E5FA45}"/>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The Surface Transportation Act of 1982 established maximum allowable truck sizes and weights on Interstate and many other federal highways—see values given on slide.</a:t>
            </a:r>
          </a:p>
        </p:txBody>
      </p:sp>
    </p:spTree>
    <p:extLst>
      <p:ext uri="{BB962C8B-B14F-4D97-AF65-F5344CB8AC3E}">
        <p14:creationId xmlns:p14="http://schemas.microsoft.com/office/powerpoint/2010/main" val="11374561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a:extLst>
              <a:ext uri="{FF2B5EF4-FFF2-40B4-BE49-F238E27FC236}">
                <a16:creationId xmlns:a16="http://schemas.microsoft.com/office/drawing/2014/main" id="{75DF877F-2915-4AB1-A133-71F0F483900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5A0E6F3F-FFA7-4BB0-B107-A3B75104CC8D}" type="slidenum">
              <a:rPr lang="en-US" altLang="en-US" smtClean="0">
                <a:latin typeface="Arial" panose="020B0604020202020204" pitchFamily="34" charset="0"/>
              </a:rPr>
              <a:pPr/>
              <a:t>4</a:t>
            </a:fld>
            <a:endParaRPr lang="en-US" altLang="en-US">
              <a:latin typeface="Arial" panose="020B0604020202020204" pitchFamily="34" charset="0"/>
            </a:endParaRPr>
          </a:p>
        </p:txBody>
      </p:sp>
      <p:sp>
        <p:nvSpPr>
          <p:cNvPr id="10243" name="Rectangle 2">
            <a:extLst>
              <a:ext uri="{FF2B5EF4-FFF2-40B4-BE49-F238E27FC236}">
                <a16:creationId xmlns:a16="http://schemas.microsoft.com/office/drawing/2014/main" id="{D11DA6F9-2398-4D44-BED3-E37D369FAF0A}"/>
              </a:ext>
            </a:extLst>
          </p:cNvPr>
          <p:cNvSpPr>
            <a:spLocks noGrp="1" noRot="1" noChangeAspect="1" noChangeArrowheads="1" noTextEdit="1"/>
          </p:cNvSpPr>
          <p:nvPr>
            <p:ph type="sldImg"/>
          </p:nvPr>
        </p:nvSpPr>
        <p:spPr>
          <a:ln/>
        </p:spPr>
      </p:sp>
      <p:sp>
        <p:nvSpPr>
          <p:cNvPr id="10244" name="Rectangle 3">
            <a:extLst>
              <a:ext uri="{FF2B5EF4-FFF2-40B4-BE49-F238E27FC236}">
                <a16:creationId xmlns:a16="http://schemas.microsoft.com/office/drawing/2014/main" id="{4BA551ED-992C-4392-89E3-D2001B0729B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We can design our roadway environment to accommodate the other components…</a:t>
            </a:r>
          </a:p>
          <a:p>
            <a:pPr eaLnBrk="1" hangingPunct="1"/>
            <a:r>
              <a:rPr lang="en-US" altLang="en-US">
                <a:latin typeface="Arial" panose="020B0604020202020204" pitchFamily="34" charset="0"/>
              </a:rPr>
              <a:t> </a:t>
            </a:r>
          </a:p>
          <a:p>
            <a:pPr eaLnBrk="1" hangingPunct="1"/>
            <a:r>
              <a:rPr lang="en-US" altLang="en-US">
                <a:latin typeface="Arial" panose="020B0604020202020204" pitchFamily="34" charset="0"/>
              </a:rPr>
              <a:t>….and compensate for their limitations to the maximum extent possible. </a:t>
            </a:r>
          </a:p>
        </p:txBody>
      </p:sp>
    </p:spTree>
    <p:extLst>
      <p:ext uri="{BB962C8B-B14F-4D97-AF65-F5344CB8AC3E}">
        <p14:creationId xmlns:p14="http://schemas.microsoft.com/office/powerpoint/2010/main" val="1099253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89C0A628-55A6-4D39-AD1C-FDA031F5D31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21741717-8B91-4467-B207-6ECD7774D9B0}" type="slidenum">
              <a:rPr lang="en-US" altLang="en-US" smtClean="0">
                <a:latin typeface="Arial" panose="020B0604020202020204" pitchFamily="34" charset="0"/>
              </a:rPr>
              <a:pPr/>
              <a:t>5</a:t>
            </a:fld>
            <a:endParaRPr lang="en-US" altLang="en-US">
              <a:latin typeface="Arial" panose="020B0604020202020204" pitchFamily="34" charset="0"/>
            </a:endParaRPr>
          </a:p>
        </p:txBody>
      </p:sp>
      <p:sp>
        <p:nvSpPr>
          <p:cNvPr id="12291" name="Rectangle 2">
            <a:extLst>
              <a:ext uri="{FF2B5EF4-FFF2-40B4-BE49-F238E27FC236}">
                <a16:creationId xmlns:a16="http://schemas.microsoft.com/office/drawing/2014/main" id="{12FEB608-D07A-4765-A4AF-1F6263FEC331}"/>
              </a:ext>
            </a:extLst>
          </p:cNvPr>
          <p:cNvSpPr>
            <a:spLocks noGrp="1" noRot="1" noChangeAspect="1" noChangeArrowheads="1" noTextEdit="1"/>
          </p:cNvSpPr>
          <p:nvPr>
            <p:ph type="sldImg"/>
          </p:nvPr>
        </p:nvSpPr>
        <p:spPr>
          <a:xfrm>
            <a:off x="1211263" y="703263"/>
            <a:ext cx="3205162" cy="2405062"/>
          </a:xfrm>
          <a:ln/>
        </p:spPr>
      </p:sp>
      <p:sp>
        <p:nvSpPr>
          <p:cNvPr id="12292" name="Rectangle 3">
            <a:extLst>
              <a:ext uri="{FF2B5EF4-FFF2-40B4-BE49-F238E27FC236}">
                <a16:creationId xmlns:a16="http://schemas.microsoft.com/office/drawing/2014/main" id="{433332F8-EF3A-4EE9-9474-EE33EB252390}"/>
              </a:ext>
            </a:extLst>
          </p:cNvPr>
          <p:cNvSpPr>
            <a:spLocks noGrp="1" noChangeArrowheads="1"/>
          </p:cNvSpPr>
          <p:nvPr>
            <p:ph type="body" idx="1"/>
          </p:nvPr>
        </p:nvSpPr>
        <p:spPr>
          <a:xfrm>
            <a:off x="731240" y="3266661"/>
            <a:ext cx="5846632" cy="580445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rPr>
              <a:t>No “design driver”—characteristics of a particular individual not used to design roadway.</a:t>
            </a:r>
          </a:p>
          <a:p>
            <a:endParaRPr lang="en-US" altLang="en-US">
              <a:latin typeface="Arial" panose="020B0604020202020204" pitchFamily="34" charset="0"/>
            </a:endParaRPr>
          </a:p>
          <a:p>
            <a:r>
              <a:rPr lang="en-US" altLang="en-US">
                <a:latin typeface="Arial" panose="020B0604020202020204" pitchFamily="34" charset="0"/>
              </a:rPr>
              <a:t>p. 54: People exhibit a wide range of abilities to see, to hear, to evaluate information input, to react to information, etc.</a:t>
            </a:r>
          </a:p>
          <a:p>
            <a:endParaRPr lang="en-US" altLang="en-US">
              <a:latin typeface="Arial" panose="020B0604020202020204" pitchFamily="34" charset="0"/>
            </a:endParaRPr>
          </a:p>
          <a:p>
            <a:r>
              <a:rPr lang="en-US" altLang="en-US">
                <a:latin typeface="Arial" panose="020B0604020202020204" pitchFamily="34" charset="0"/>
              </a:rPr>
              <a:t>For a particular individual, these abilities vary under different conditions--influence of alcohol, fatigue, time of day, etc.</a:t>
            </a:r>
          </a:p>
          <a:p>
            <a:endParaRPr lang="en-US" altLang="en-US">
              <a:latin typeface="Arial" panose="020B0604020202020204" pitchFamily="34" charset="0"/>
            </a:endParaRPr>
          </a:p>
          <a:p>
            <a:r>
              <a:rPr lang="en-US" altLang="en-US">
                <a:latin typeface="Arial" panose="020B0604020202020204" pitchFamily="34" charset="0"/>
              </a:rPr>
              <a:t>Principal concern is engineer must balance tradeoffs between accommodating abilities of as many drivers as possible with potential cost implications of designing for drivers with abilities far below normal. </a:t>
            </a:r>
          </a:p>
          <a:p>
            <a:endParaRPr lang="en-US" altLang="en-US">
              <a:latin typeface="Arial" panose="020B0604020202020204" pitchFamily="34" charset="0"/>
            </a:endParaRPr>
          </a:p>
          <a:p>
            <a:r>
              <a:rPr lang="en-US" altLang="en-US">
                <a:latin typeface="Arial" panose="020B0604020202020204" pitchFamily="34" charset="0"/>
              </a:rPr>
              <a:t>85</a:t>
            </a:r>
            <a:r>
              <a:rPr lang="en-US" altLang="en-US" baseline="30000">
                <a:latin typeface="Arial" panose="020B0604020202020204" pitchFamily="34" charset="0"/>
              </a:rPr>
              <a:t>th</a:t>
            </a:r>
            <a:r>
              <a:rPr lang="en-US" altLang="en-US">
                <a:latin typeface="Arial" panose="020B0604020202020204" pitchFamily="34" charset="0"/>
              </a:rPr>
              <a:t> percentile to 95th percentile values have been used to select design criteria.</a:t>
            </a:r>
          </a:p>
          <a:p>
            <a:endParaRPr lang="en-US" altLang="en-US">
              <a:latin typeface="Arial" panose="020B0604020202020204" pitchFamily="34" charset="0"/>
            </a:endParaRPr>
          </a:p>
          <a:p>
            <a:r>
              <a:rPr lang="en-US" altLang="en-US">
                <a:latin typeface="Arial" panose="020B0604020202020204" pitchFamily="34" charset="0"/>
              </a:rPr>
              <a:t>In general, higher chosen percentile, wider the range covered.</a:t>
            </a:r>
          </a:p>
          <a:p>
            <a:r>
              <a:rPr lang="en-US" altLang="en-US">
                <a:latin typeface="Arial" panose="020B0604020202020204" pitchFamily="34" charset="0"/>
              </a:rPr>
              <a:t> </a:t>
            </a:r>
          </a:p>
          <a:p>
            <a:r>
              <a:rPr lang="en-US" altLang="en-US">
                <a:latin typeface="Arial" panose="020B0604020202020204" pitchFamily="34" charset="0"/>
              </a:rPr>
              <a:t>Control the quality of drivers—somewhat—by requiring them to have:</a:t>
            </a:r>
          </a:p>
          <a:p>
            <a:endParaRPr lang="en-US" altLang="en-US">
              <a:latin typeface="Arial" panose="020B0604020202020204" pitchFamily="34" charset="0"/>
            </a:endParaRPr>
          </a:p>
          <a:p>
            <a:r>
              <a:rPr lang="en-US" altLang="en-US">
                <a:latin typeface="Arial" panose="020B0604020202020204" pitchFamily="34" charset="0"/>
              </a:rPr>
              <a:t>Min. knowledge of the rules of the road</a:t>
            </a:r>
          </a:p>
          <a:p>
            <a:endParaRPr lang="en-US" altLang="en-US">
              <a:latin typeface="Arial" panose="020B0604020202020204" pitchFamily="34" charset="0"/>
            </a:endParaRPr>
          </a:p>
          <a:p>
            <a:r>
              <a:rPr lang="en-US" altLang="en-US">
                <a:latin typeface="Arial" panose="020B0604020202020204" pitchFamily="34" charset="0"/>
              </a:rPr>
              <a:t>Min. ability to control vehicle—steering, parking, etc.</a:t>
            </a:r>
          </a:p>
          <a:p>
            <a:endParaRPr lang="en-US" altLang="en-US">
              <a:latin typeface="Arial" panose="020B0604020202020204" pitchFamily="34" charset="0"/>
            </a:endParaRPr>
          </a:p>
          <a:p>
            <a:r>
              <a:rPr lang="en-US" altLang="en-US">
                <a:latin typeface="Arial" panose="020B0604020202020204" pitchFamily="34" charset="0"/>
              </a:rPr>
              <a:t>Min. physical ability—ability to see roadway, signs, other vehicles, etc.</a:t>
            </a:r>
          </a:p>
          <a:p>
            <a:pPr eaLnBrk="1" hangingPunct="1"/>
            <a:endParaRPr lang="en-US" altLang="en-US">
              <a:latin typeface="Arial" panose="020B0604020202020204" pitchFamily="34" charset="0"/>
            </a:endParaRP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6422976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FC970B16-E931-447D-A0FF-E93E190DB36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08B6D3B2-0735-46D8-A120-98C47731A728}" type="slidenum">
              <a:rPr lang="en-US" altLang="en-US" smtClean="0">
                <a:latin typeface="Arial" panose="020B0604020202020204" pitchFamily="34" charset="0"/>
              </a:rPr>
              <a:pPr/>
              <a:t>6</a:t>
            </a:fld>
            <a:endParaRPr lang="en-US" altLang="en-US">
              <a:latin typeface="Arial" panose="020B0604020202020204" pitchFamily="34" charset="0"/>
            </a:endParaRPr>
          </a:p>
        </p:txBody>
      </p:sp>
      <p:sp>
        <p:nvSpPr>
          <p:cNvPr id="14339" name="Rectangle 2">
            <a:extLst>
              <a:ext uri="{FF2B5EF4-FFF2-40B4-BE49-F238E27FC236}">
                <a16:creationId xmlns:a16="http://schemas.microsoft.com/office/drawing/2014/main" id="{F710B2AC-F959-4FCB-AA35-86E78E2B268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ABAA1444-6DBA-4ADC-950A-90C99A6E5266}"/>
              </a:ext>
            </a:extLst>
          </p:cNvPr>
          <p:cNvSpPr>
            <a:spLocks noGrp="1" noChangeArrowheads="1"/>
          </p:cNvSpPr>
          <p:nvPr>
            <p:ph type="body" idx="1"/>
          </p:nvPr>
        </p:nvSpPr>
        <p:spPr>
          <a:xfrm>
            <a:off x="731240" y="4462669"/>
            <a:ext cx="5846632" cy="446101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Five senses as I learned them in elementary school…</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….see, hear, touch smell, taste.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 54: Visual reception (see):  most of the information received by a driver is visual--ability to see is of fundamental importance in the driving task:  road signs.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 56: Hearing perception:  warning sound of a siren on emergency vehicle—loss of some not critical (can normally be corrected wit hearing .</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Movement (touch, kind of--kinesthetic):  sense of speed being traveled.</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Equilibrium ( touch, kind of--vestibular):  sway of vehicle and tilting of vehicle (due to super) on a curve.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Smell:  hot brakes on a long grade.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Taste:  not used as part of driving process </a:t>
            </a:r>
            <a:r>
              <a:rPr lang="en-US" altLang="en-US">
                <a:latin typeface="Arial" panose="020B0604020202020204" pitchFamily="34" charset="0"/>
                <a:sym typeface="Wingdings" panose="05000000000000000000" pitchFamily="2" charset="2"/>
              </a:rPr>
              <a:t></a:t>
            </a:r>
            <a:endParaRPr lang="en-US" altLang="en-US">
              <a:latin typeface="Arial" panose="020B0604020202020204" pitchFamily="34" charset="0"/>
            </a:endParaRPr>
          </a:p>
        </p:txBody>
      </p:sp>
    </p:spTree>
    <p:extLst>
      <p:ext uri="{BB962C8B-B14F-4D97-AF65-F5344CB8AC3E}">
        <p14:creationId xmlns:p14="http://schemas.microsoft.com/office/powerpoint/2010/main" val="20795741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0053A7FC-7C35-4DC0-91AD-EEDC3D27826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DF023B57-BC3D-484F-B1FE-772ADE313A9A}" type="slidenum">
              <a:rPr lang="en-US" altLang="en-US" smtClean="0">
                <a:latin typeface="Arial" panose="020B0604020202020204" pitchFamily="34" charset="0"/>
              </a:rPr>
              <a:pPr/>
              <a:t>7</a:t>
            </a:fld>
            <a:endParaRPr lang="en-US" altLang="en-US">
              <a:latin typeface="Arial" panose="020B0604020202020204" pitchFamily="34" charset="0"/>
            </a:endParaRPr>
          </a:p>
        </p:txBody>
      </p:sp>
      <p:sp>
        <p:nvSpPr>
          <p:cNvPr id="16387" name="Rectangle 2">
            <a:extLst>
              <a:ext uri="{FF2B5EF4-FFF2-40B4-BE49-F238E27FC236}">
                <a16:creationId xmlns:a16="http://schemas.microsoft.com/office/drawing/2014/main" id="{7E790220-B8E5-465E-B8A9-1466FEB380D3}"/>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BFFF9198-60C4-4B74-B793-8F455C8234D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Vision so important (90% of information used for driving) that we will discuss various aspects that are applicable to the driving process on  the next couple of slides.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The principal characteristics of the eye are: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visual acuity</a:t>
            </a:r>
          </a:p>
          <a:p>
            <a:pPr eaLnBrk="1" hangingPunct="1"/>
            <a:r>
              <a:rPr lang="en-US" altLang="en-US">
                <a:latin typeface="Arial" panose="020B0604020202020204" pitchFamily="34" charset="0"/>
              </a:rPr>
              <a:t>peripheral vision</a:t>
            </a:r>
          </a:p>
          <a:p>
            <a:pPr eaLnBrk="1" hangingPunct="1"/>
            <a:r>
              <a:rPr lang="en-US" altLang="en-US">
                <a:latin typeface="Arial" panose="020B0604020202020204" pitchFamily="34" charset="0"/>
              </a:rPr>
              <a:t>color vision glare vision and recovery,</a:t>
            </a:r>
          </a:p>
          <a:p>
            <a:pPr eaLnBrk="1" hangingPunct="1"/>
            <a:r>
              <a:rPr lang="en-US" altLang="en-US">
                <a:latin typeface="Arial" panose="020B0604020202020204" pitchFamily="34" charset="0"/>
              </a:rPr>
              <a:t>depth perception. </a:t>
            </a:r>
          </a:p>
          <a:p>
            <a:pPr eaLnBrk="1" hangingPunct="1"/>
            <a:endParaRPr lang="en-US" altLang="en-US">
              <a:latin typeface="Arial" panose="020B0604020202020204" pitchFamily="34" charset="0"/>
            </a:endParaRPr>
          </a:p>
        </p:txBody>
      </p:sp>
    </p:spTree>
    <p:extLst>
      <p:ext uri="{BB962C8B-B14F-4D97-AF65-F5344CB8AC3E}">
        <p14:creationId xmlns:p14="http://schemas.microsoft.com/office/powerpoint/2010/main" val="10577533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7FDDC31E-BECE-48A0-8ACC-50F06B02E5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D1E84522-84FD-422B-9038-70443773A60F}" type="slidenum">
              <a:rPr lang="en-US" altLang="en-US" smtClean="0">
                <a:latin typeface="Arial" panose="020B0604020202020204" pitchFamily="34" charset="0"/>
              </a:rPr>
              <a:pPr/>
              <a:t>8</a:t>
            </a:fld>
            <a:endParaRPr lang="en-US" altLang="en-US">
              <a:latin typeface="Arial" panose="020B0604020202020204" pitchFamily="34" charset="0"/>
            </a:endParaRPr>
          </a:p>
        </p:txBody>
      </p:sp>
      <p:sp>
        <p:nvSpPr>
          <p:cNvPr id="18435" name="Rectangle 2">
            <a:extLst>
              <a:ext uri="{FF2B5EF4-FFF2-40B4-BE49-F238E27FC236}">
                <a16:creationId xmlns:a16="http://schemas.microsoft.com/office/drawing/2014/main" id="{C6C727A2-C95F-4631-9E8C-4C5ABFDF3CCD}"/>
              </a:ext>
            </a:extLst>
          </p:cNvPr>
          <p:cNvSpPr>
            <a:spLocks noGrp="1" noRot="1" noChangeAspect="1" noChangeArrowheads="1" noTextEdit="1"/>
          </p:cNvSpPr>
          <p:nvPr>
            <p:ph type="sldImg"/>
          </p:nvPr>
        </p:nvSpPr>
        <p:spPr>
          <a:xfrm>
            <a:off x="1004888" y="703263"/>
            <a:ext cx="2673350" cy="2006600"/>
          </a:xfrm>
          <a:ln/>
        </p:spPr>
      </p:sp>
      <p:sp>
        <p:nvSpPr>
          <p:cNvPr id="33796" name="Rectangle 3">
            <a:extLst>
              <a:ext uri="{FF2B5EF4-FFF2-40B4-BE49-F238E27FC236}">
                <a16:creationId xmlns:a16="http://schemas.microsoft.com/office/drawing/2014/main" id="{2D13C5B8-E7AA-4960-9C7E-6D6BD5D02B7C}"/>
              </a:ext>
            </a:extLst>
          </p:cNvPr>
          <p:cNvSpPr>
            <a:spLocks noGrp="1" noChangeArrowheads="1"/>
          </p:cNvSpPr>
          <p:nvPr>
            <p:ph type="body" idx="1"/>
          </p:nvPr>
        </p:nvSpPr>
        <p:spPr>
          <a:xfrm>
            <a:off x="731240" y="2869096"/>
            <a:ext cx="5846632" cy="6281530"/>
          </a:xfrm>
          <a:ln/>
        </p:spPr>
        <p:txBody>
          <a:bodyPr/>
          <a:lstStyle/>
          <a:p>
            <a:pPr eaLnBrk="1" hangingPunct="1">
              <a:defRPr/>
            </a:pPr>
            <a:r>
              <a:rPr lang="en-US" dirty="0"/>
              <a:t>Visual Acuity– the ability to see fine details of an object</a:t>
            </a:r>
          </a:p>
          <a:p>
            <a:pPr eaLnBrk="1" hangingPunct="1">
              <a:defRPr/>
            </a:pPr>
            <a:endParaRPr lang="en-US" dirty="0"/>
          </a:p>
          <a:p>
            <a:pPr eaLnBrk="1" hangingPunct="1">
              <a:defRPr/>
            </a:pPr>
            <a:r>
              <a:rPr lang="en-US" dirty="0"/>
              <a:t>Usually measured by using the Snellen eye chart</a:t>
            </a:r>
          </a:p>
          <a:p>
            <a:pPr eaLnBrk="1" hangingPunct="1">
              <a:defRPr/>
            </a:pPr>
            <a:r>
              <a:rPr lang="en-US" dirty="0"/>
              <a:t>Based on the usual standard length of an eye exam room--20 </a:t>
            </a:r>
            <a:r>
              <a:rPr lang="en-US" dirty="0" err="1"/>
              <a:t>ft</a:t>
            </a:r>
            <a:r>
              <a:rPr lang="en-US" dirty="0"/>
              <a:t> in the USA</a:t>
            </a:r>
          </a:p>
          <a:p>
            <a:pPr eaLnBrk="1" hangingPunct="1">
              <a:defRPr/>
            </a:pPr>
            <a:r>
              <a:rPr lang="en-US" dirty="0"/>
              <a:t>Normal visual acuity taken as 20/20--an individual with a 20/20 visual acuity can distinguish a letter that is subtended by an angle of 5' of arc ( 1/12 of a degree) at the eye--0.35 in therefore represents the height of a 20/20 letter</a:t>
            </a:r>
          </a:p>
          <a:p>
            <a:pPr eaLnBrk="1" hangingPunct="1">
              <a:defRPr/>
            </a:pPr>
            <a:endParaRPr lang="en-US" dirty="0"/>
          </a:p>
          <a:p>
            <a:pPr eaLnBrk="1" hangingPunct="1">
              <a:defRPr/>
            </a:pPr>
            <a:r>
              <a:rPr lang="en-US" dirty="0"/>
              <a:t>Lower bottom number in the acuity ratio, better the acuity. For example, an acuity vision of 20/15 is better than that of 20/20. </a:t>
            </a:r>
          </a:p>
          <a:p>
            <a:pPr eaLnBrk="1" hangingPunct="1">
              <a:defRPr/>
            </a:pPr>
            <a:r>
              <a:rPr lang="en-US" dirty="0"/>
              <a:t>If driver with visual acuity of 20/20 is just able to distinguish a sign at a distance d ft. from the sign, then a driver with a visual acuity of 20/30 can see the same sign at a distance of (20/30) × d ft.</a:t>
            </a:r>
          </a:p>
          <a:p>
            <a:pPr eaLnBrk="1" hangingPunct="1">
              <a:defRPr/>
            </a:pPr>
            <a:endParaRPr lang="en-US" dirty="0"/>
          </a:p>
          <a:p>
            <a:pPr eaLnBrk="1" hangingPunct="1">
              <a:defRPr/>
            </a:pPr>
            <a:r>
              <a:rPr lang="en-US" dirty="0"/>
              <a:t>See my </a:t>
            </a:r>
            <a:r>
              <a:rPr lang="en-US" dirty="0" err="1"/>
              <a:t>calcs</a:t>
            </a:r>
            <a:r>
              <a:rPr lang="en-US" dirty="0"/>
              <a:t>. </a:t>
            </a:r>
          </a:p>
          <a:p>
            <a:pPr eaLnBrk="1" hangingPunct="1">
              <a:defRPr/>
            </a:pPr>
            <a:endParaRPr lang="en-US" dirty="0"/>
          </a:p>
          <a:p>
            <a:pPr eaLnBrk="1" hangingPunct="1">
              <a:defRPr/>
            </a:pPr>
            <a:r>
              <a:rPr lang="en-US" dirty="0"/>
              <a:t>Static acuity-Identification of object with no relative movement is 0.5 – 1.0 sec.</a:t>
            </a:r>
          </a:p>
          <a:p>
            <a:pPr eaLnBrk="1" hangingPunct="1">
              <a:defRPr/>
            </a:pPr>
            <a:r>
              <a:rPr lang="en-US" dirty="0"/>
              <a:t>Increases with more background brightness (up to 3 candles/ sf), then remains constant.</a:t>
            </a:r>
          </a:p>
          <a:p>
            <a:pPr lvl="1" eaLnBrk="1" hangingPunct="1">
              <a:defRPr/>
            </a:pPr>
            <a:endParaRPr lang="en-US" dirty="0"/>
          </a:p>
          <a:p>
            <a:pPr eaLnBrk="1" hangingPunct="1">
              <a:defRPr/>
            </a:pPr>
            <a:r>
              <a:rPr lang="en-US" dirty="0"/>
              <a:t>Dynamic acuity--clear vision 3 – 5 deg, fairly clear from 10 to 12 degrees, beyond is blurred—important for location of traffic signs, etc.</a:t>
            </a:r>
          </a:p>
          <a:p>
            <a:pPr eaLnBrk="1" hangingPunct="1">
              <a:defRPr/>
            </a:pPr>
            <a:endParaRPr lang="en-US" dirty="0"/>
          </a:p>
          <a:p>
            <a:pPr eaLnBrk="1" hangingPunct="1">
              <a:defRPr/>
            </a:pPr>
            <a:r>
              <a:rPr lang="en-US" dirty="0"/>
              <a:t>Peripheral  vision-ability to see objects beyond the cone of clearest vision--up to 160 deg.--affected by speed of vehicle</a:t>
            </a:r>
          </a:p>
          <a:p>
            <a:pPr eaLnBrk="1" hangingPunct="1">
              <a:defRPr/>
            </a:pPr>
            <a:r>
              <a:rPr lang="en-US" dirty="0"/>
              <a:t>Details and colors not clear.</a:t>
            </a:r>
          </a:p>
          <a:p>
            <a:pPr eaLnBrk="1" hangingPunct="1">
              <a:defRPr/>
            </a:pPr>
            <a:r>
              <a:rPr lang="en-US" dirty="0"/>
              <a:t>At about age 60, significant reductions can occur in a person’s peripheral vision. </a:t>
            </a:r>
          </a:p>
          <a:p>
            <a:pPr marL="450825" eaLnBrk="1" hangingPunct="1">
              <a:defRPr/>
            </a:pPr>
            <a:endParaRPr lang="en-US" dirty="0"/>
          </a:p>
          <a:p>
            <a:pPr eaLnBrk="1" hangingPunct="1">
              <a:defRPr/>
            </a:pPr>
            <a:endParaRPr lang="en-US" dirty="0"/>
          </a:p>
          <a:p>
            <a:pPr eaLnBrk="1" hangingPunct="1">
              <a:defRPr/>
            </a:pPr>
            <a:endParaRPr lang="en-US" dirty="0"/>
          </a:p>
        </p:txBody>
      </p:sp>
    </p:spTree>
    <p:extLst>
      <p:ext uri="{BB962C8B-B14F-4D97-AF65-F5344CB8AC3E}">
        <p14:creationId xmlns:p14="http://schemas.microsoft.com/office/powerpoint/2010/main" val="1088747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9B8D43FA-6341-4985-847F-A5B595E5F8DE}"/>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E565EBEE-B0F7-40B4-931D-BEB6C1475ACA}" type="slidenum">
              <a:rPr lang="en-US" altLang="en-US" smtClean="0">
                <a:latin typeface="Arial" panose="020B0604020202020204" pitchFamily="34" charset="0"/>
              </a:rPr>
              <a:pPr/>
              <a:t>10</a:t>
            </a:fld>
            <a:endParaRPr lang="en-US" altLang="en-US">
              <a:latin typeface="Arial" panose="020B0604020202020204" pitchFamily="34" charset="0"/>
            </a:endParaRPr>
          </a:p>
        </p:txBody>
      </p:sp>
      <p:sp>
        <p:nvSpPr>
          <p:cNvPr id="20483" name="Rectangle 2">
            <a:extLst>
              <a:ext uri="{FF2B5EF4-FFF2-40B4-BE49-F238E27FC236}">
                <a16:creationId xmlns:a16="http://schemas.microsoft.com/office/drawing/2014/main" id="{FDC4BD7B-899F-407E-83BA-9AAA35CD5991}"/>
              </a:ext>
            </a:extLst>
          </p:cNvPr>
          <p:cNvSpPr>
            <a:spLocks noGrp="1" noRot="1" noChangeAspect="1" noChangeArrowheads="1" noTextEdit="1"/>
          </p:cNvSpPr>
          <p:nvPr>
            <p:ph type="sldImg"/>
          </p:nvPr>
        </p:nvSpPr>
        <p:spPr>
          <a:ln/>
        </p:spPr>
      </p:sp>
      <p:sp>
        <p:nvSpPr>
          <p:cNvPr id="33796" name="Rectangle 3">
            <a:extLst>
              <a:ext uri="{FF2B5EF4-FFF2-40B4-BE49-F238E27FC236}">
                <a16:creationId xmlns:a16="http://schemas.microsoft.com/office/drawing/2014/main" id="{B240F251-3F6D-4508-9FB7-0D5133569B83}"/>
              </a:ext>
            </a:extLst>
          </p:cNvPr>
          <p:cNvSpPr>
            <a:spLocks noGrp="1" noChangeArrowheads="1"/>
          </p:cNvSpPr>
          <p:nvPr>
            <p:ph type="body" idx="1"/>
          </p:nvPr>
        </p:nvSpPr>
        <p:spPr>
          <a:xfrm>
            <a:off x="837811" y="4459356"/>
            <a:ext cx="5846632" cy="4611757"/>
          </a:xfrm>
          <a:ln/>
        </p:spPr>
        <p:txBody>
          <a:bodyPr/>
          <a:lstStyle/>
          <a:p>
            <a:pPr eaLnBrk="1" hangingPunct="1">
              <a:defRPr/>
            </a:pPr>
            <a:r>
              <a:rPr lang="en-US" dirty="0"/>
              <a:t>Color vision-ability to differentiate one color from another.</a:t>
            </a:r>
          </a:p>
          <a:p>
            <a:pPr eaLnBrk="1" hangingPunct="1">
              <a:defRPr/>
            </a:pPr>
            <a:r>
              <a:rPr lang="en-US" dirty="0"/>
              <a:t>Black/ white and black/ yellow are the most sensitive.</a:t>
            </a:r>
          </a:p>
          <a:p>
            <a:pPr eaLnBrk="1" hangingPunct="1">
              <a:defRPr/>
            </a:pPr>
            <a:r>
              <a:rPr lang="en-US" dirty="0"/>
              <a:t>Can compensate for lack of color vision by recognizing, for example, shape of traffic sign.</a:t>
            </a:r>
          </a:p>
          <a:p>
            <a:pPr marL="450825" eaLnBrk="1" hangingPunct="1">
              <a:defRPr/>
            </a:pPr>
            <a:endParaRPr lang="en-US" dirty="0"/>
          </a:p>
          <a:p>
            <a:pPr eaLnBrk="1" hangingPunct="1">
              <a:defRPr/>
            </a:pPr>
            <a:r>
              <a:rPr lang="en-US" dirty="0"/>
              <a:t>Glare-two types (direct and indirect / specular) which result in decrease in visibility and cause discomfort to eyes.</a:t>
            </a:r>
          </a:p>
          <a:p>
            <a:pPr eaLnBrk="1" hangingPunct="1">
              <a:defRPr/>
            </a:pPr>
            <a:r>
              <a:rPr lang="en-US" dirty="0"/>
              <a:t>Of greatest importance in night driving--esp. for older drivers, who see much more poorly at night--at about age 40, a significant increase occurs in a person’s sensitivity to glare.</a:t>
            </a:r>
          </a:p>
          <a:p>
            <a:pPr eaLnBrk="1" hangingPunct="1">
              <a:defRPr/>
            </a:pPr>
            <a:r>
              <a:rPr lang="en-US" dirty="0"/>
              <a:t> </a:t>
            </a:r>
          </a:p>
          <a:p>
            <a:pPr eaLnBrk="1" hangingPunct="1">
              <a:defRPr/>
            </a:pPr>
            <a:r>
              <a:rPr lang="en-US" dirty="0"/>
              <a:t>Glare recovery-time required to recover from effects of glare after passing a lighting source.</a:t>
            </a:r>
          </a:p>
          <a:p>
            <a:pPr eaLnBrk="1" hangingPunct="1">
              <a:defRPr/>
            </a:pPr>
            <a:r>
              <a:rPr lang="en-US" dirty="0"/>
              <a:t>Dark to light = 3 sec. +- / Light to dark = 6 sec. +-</a:t>
            </a:r>
          </a:p>
          <a:p>
            <a:pPr marL="450825" eaLnBrk="1" hangingPunct="1">
              <a:defRPr/>
            </a:pPr>
            <a:endParaRPr lang="en-US" dirty="0"/>
          </a:p>
          <a:p>
            <a:pPr eaLnBrk="1" hangingPunct="1">
              <a:defRPr/>
            </a:pPr>
            <a:r>
              <a:rPr lang="en-US" dirty="0"/>
              <a:t>Depth perception-affects ability of person to estimate distances</a:t>
            </a:r>
          </a:p>
          <a:p>
            <a:pPr eaLnBrk="1" hangingPunct="1">
              <a:defRPr/>
            </a:pPr>
            <a:r>
              <a:rPr lang="en-US" dirty="0"/>
              <a:t>Human eye not very good at estimating absolute values of size, distance, etc.—hence standard shape, color, size, etc. for traffic signs.</a:t>
            </a:r>
          </a:p>
          <a:p>
            <a:pPr eaLnBrk="1" hangingPunct="1">
              <a:defRPr/>
            </a:pPr>
            <a:r>
              <a:rPr lang="en-US" dirty="0"/>
              <a:t>Esp. important in passing maneuvers,. to  avoid head-</a:t>
            </a:r>
            <a:r>
              <a:rPr lang="en-US" dirty="0" err="1"/>
              <a:t>ons</a:t>
            </a:r>
            <a:r>
              <a:rPr lang="en-US" dirty="0"/>
              <a:t> and turning maneuvers.</a:t>
            </a:r>
          </a:p>
        </p:txBody>
      </p:sp>
    </p:spTree>
    <p:extLst>
      <p:ext uri="{BB962C8B-B14F-4D97-AF65-F5344CB8AC3E}">
        <p14:creationId xmlns:p14="http://schemas.microsoft.com/office/powerpoint/2010/main" val="235070171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5E4F411F-B930-43DB-99AC-341AD0B2CA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31141" indent="-281589">
              <a:defRPr>
                <a:solidFill>
                  <a:schemeClr val="tx1"/>
                </a:solidFill>
                <a:latin typeface="Tahoma" panose="020B0604030504040204" pitchFamily="34" charset="0"/>
              </a:defRPr>
            </a:lvl2pPr>
            <a:lvl3pPr marL="1126352" indent="-223953">
              <a:defRPr>
                <a:solidFill>
                  <a:schemeClr val="tx1"/>
                </a:solidFill>
                <a:latin typeface="Tahoma" panose="020B0604030504040204" pitchFamily="34" charset="0"/>
              </a:defRPr>
            </a:lvl3pPr>
            <a:lvl4pPr marL="1577552" indent="-223953">
              <a:defRPr>
                <a:solidFill>
                  <a:schemeClr val="tx1"/>
                </a:solidFill>
                <a:latin typeface="Tahoma" panose="020B0604030504040204" pitchFamily="34" charset="0"/>
              </a:defRPr>
            </a:lvl4pPr>
            <a:lvl5pPr marL="2027105" indent="-223953">
              <a:defRPr>
                <a:solidFill>
                  <a:schemeClr val="tx1"/>
                </a:solidFill>
                <a:latin typeface="Tahoma" panose="020B0604030504040204" pitchFamily="34" charset="0"/>
              </a:defRPr>
            </a:lvl5pPr>
            <a:lvl6pPr marL="2501359" indent="-223953" eaLnBrk="0" fontAlgn="base" hangingPunct="0">
              <a:spcBef>
                <a:spcPct val="0"/>
              </a:spcBef>
              <a:spcAft>
                <a:spcPct val="0"/>
              </a:spcAft>
              <a:defRPr>
                <a:solidFill>
                  <a:schemeClr val="tx1"/>
                </a:solidFill>
                <a:latin typeface="Tahoma" panose="020B0604030504040204" pitchFamily="34" charset="0"/>
              </a:defRPr>
            </a:lvl6pPr>
            <a:lvl7pPr marL="2975612" indent="-223953" eaLnBrk="0" fontAlgn="base" hangingPunct="0">
              <a:spcBef>
                <a:spcPct val="0"/>
              </a:spcBef>
              <a:spcAft>
                <a:spcPct val="0"/>
              </a:spcAft>
              <a:defRPr>
                <a:solidFill>
                  <a:schemeClr val="tx1"/>
                </a:solidFill>
                <a:latin typeface="Tahoma" panose="020B0604030504040204" pitchFamily="34" charset="0"/>
              </a:defRPr>
            </a:lvl7pPr>
            <a:lvl8pPr marL="3449866" indent="-223953" eaLnBrk="0" fontAlgn="base" hangingPunct="0">
              <a:spcBef>
                <a:spcPct val="0"/>
              </a:spcBef>
              <a:spcAft>
                <a:spcPct val="0"/>
              </a:spcAft>
              <a:defRPr>
                <a:solidFill>
                  <a:schemeClr val="tx1"/>
                </a:solidFill>
                <a:latin typeface="Tahoma" panose="020B0604030504040204" pitchFamily="34" charset="0"/>
              </a:defRPr>
            </a:lvl8pPr>
            <a:lvl9pPr marL="3924119" indent="-223953" eaLnBrk="0" fontAlgn="base" hangingPunct="0">
              <a:spcBef>
                <a:spcPct val="0"/>
              </a:spcBef>
              <a:spcAft>
                <a:spcPct val="0"/>
              </a:spcAft>
              <a:defRPr>
                <a:solidFill>
                  <a:schemeClr val="tx1"/>
                </a:solidFill>
                <a:latin typeface="Tahoma" panose="020B0604030504040204" pitchFamily="34" charset="0"/>
              </a:defRPr>
            </a:lvl9pPr>
          </a:lstStyle>
          <a:p>
            <a:fld id="{D465A54E-06A0-43E7-840E-E2D6922FE5D0}" type="slidenum">
              <a:rPr lang="en-US" altLang="en-US" smtClean="0">
                <a:latin typeface="Arial" panose="020B0604020202020204" pitchFamily="34" charset="0"/>
              </a:rPr>
              <a:pPr/>
              <a:t>11</a:t>
            </a:fld>
            <a:endParaRPr lang="en-US" altLang="en-US">
              <a:latin typeface="Arial" panose="020B0604020202020204" pitchFamily="34" charset="0"/>
            </a:endParaRPr>
          </a:p>
        </p:txBody>
      </p:sp>
      <p:sp>
        <p:nvSpPr>
          <p:cNvPr id="22531" name="Rectangle 2">
            <a:extLst>
              <a:ext uri="{FF2B5EF4-FFF2-40B4-BE49-F238E27FC236}">
                <a16:creationId xmlns:a16="http://schemas.microsoft.com/office/drawing/2014/main" id="{28F7817F-4E5E-4CFD-9D53-05C8667DEEE1}"/>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D5ABA996-C715-4F3A-A464-8D04FABD3E7F}"/>
              </a:ext>
            </a:extLst>
          </p:cNvPr>
          <p:cNvSpPr>
            <a:spLocks noGrp="1" noChangeArrowheads="1"/>
          </p:cNvSpPr>
          <p:nvPr>
            <p:ph type="body" idx="1"/>
          </p:nvPr>
        </p:nvSpPr>
        <p:spPr>
          <a:xfrm>
            <a:off x="760752" y="4623353"/>
            <a:ext cx="5846632" cy="42290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Arial" panose="020B0604020202020204" pitchFamily="34" charset="0"/>
              </a:rPr>
              <a:t>Process through which a driver evaluates and reacts to a stimulus can be divided into four, PIEV subprocesses.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Time that elapses during PIEV processes also known as perception-reaction time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Perception – Developing a conscious awareness that something has happened—see a traffic control device, warning sign, etc.</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Identification – Acquire sufficient information to base a decision on—identify the object and understand the stimulus.</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Emotion (Decision) – select an appropriate action to take—stepping on the brake.</a:t>
            </a:r>
          </a:p>
          <a:p>
            <a:pPr eaLnBrk="1" hangingPunct="1"/>
            <a:endParaRPr lang="en-US" altLang="en-US">
              <a:latin typeface="Arial" panose="020B0604020202020204" pitchFamily="34" charset="0"/>
            </a:endParaRPr>
          </a:p>
          <a:p>
            <a:pPr eaLnBrk="1" hangingPunct="1"/>
            <a:r>
              <a:rPr lang="en-US" altLang="en-US">
                <a:latin typeface="Arial" panose="020B0604020202020204" pitchFamily="34" charset="0"/>
              </a:rPr>
              <a:t>Volition/ reaction – Brain issues command and selected action is executed.</a:t>
            </a:r>
          </a:p>
        </p:txBody>
      </p:sp>
    </p:spTree>
    <p:extLst>
      <p:ext uri="{BB962C8B-B14F-4D97-AF65-F5344CB8AC3E}">
        <p14:creationId xmlns:p14="http://schemas.microsoft.com/office/powerpoint/2010/main" val="15297238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599" y="0"/>
            <a:ext cx="7951659" cy="1481608"/>
          </a:xfrm>
        </p:spPr>
        <p:txBody>
          <a:bodyPr anchor="ctr"/>
          <a:lstStyle>
            <a:lvl1pPr algn="ctr">
              <a:defRPr sz="4800" b="1">
                <a:solidFill>
                  <a:srgbClr val="000099"/>
                </a:solidFill>
              </a:defRPr>
            </a:lvl1pPr>
          </a:lstStyle>
          <a:p>
            <a:endParaRPr lang="en-US" dirty="0"/>
          </a:p>
        </p:txBody>
      </p:sp>
      <p:sp>
        <p:nvSpPr>
          <p:cNvPr id="3" name="Subtitle 2"/>
          <p:cNvSpPr>
            <a:spLocks noGrp="1"/>
          </p:cNvSpPr>
          <p:nvPr>
            <p:ph type="subTitle" idx="1"/>
          </p:nvPr>
        </p:nvSpPr>
        <p:spPr>
          <a:xfrm>
            <a:off x="609599" y="1752600"/>
            <a:ext cx="7951659" cy="43561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6" name="Rectangle 8"/>
          <p:cNvSpPr>
            <a:spLocks noGrp="1" noChangeArrowheads="1"/>
          </p:cNvSpPr>
          <p:nvPr>
            <p:ph type="sldNum" sz="quarter" idx="12"/>
          </p:nvPr>
        </p:nvSpPr>
        <p:spPr>
          <a:ln/>
        </p:spPr>
        <p:txBody>
          <a:bodyPr/>
          <a:lstStyle>
            <a:lvl1pPr>
              <a:defRPr/>
            </a:lvl1pPr>
          </a:lstStyle>
          <a:p>
            <a:pPr>
              <a:defRPr/>
            </a:pPr>
            <a:fld id="{E983B6AD-7947-4BB8-9215-4AD4F0E5A3BF}" type="slidenum">
              <a:rPr lang="en-US" altLang="en-US"/>
              <a:pPr>
                <a:defRPr/>
              </a:pPr>
              <a:t>‹#›</a:t>
            </a:fld>
            <a:endParaRPr lang="en-US" altLang="en-US"/>
          </a:p>
        </p:txBody>
      </p:sp>
    </p:spTree>
    <p:extLst>
      <p:ext uri="{BB962C8B-B14F-4D97-AF65-F5344CB8AC3E}">
        <p14:creationId xmlns:p14="http://schemas.microsoft.com/office/powerpoint/2010/main" val="27460336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143140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77200" cy="1295400"/>
          </a:xfrm>
        </p:spPr>
        <p:txBody>
          <a:bodyPr/>
          <a:lstStyle/>
          <a:p>
            <a:r>
              <a:rPr lang="en-US"/>
              <a:t>Click to edit Master title style</a:t>
            </a:r>
          </a:p>
        </p:txBody>
      </p:sp>
      <p:sp>
        <p:nvSpPr>
          <p:cNvPr id="3" name="Text Placeholder 2"/>
          <p:cNvSpPr>
            <a:spLocks noGrp="1"/>
          </p:cNvSpPr>
          <p:nvPr>
            <p:ph type="body" sz="half" idx="1"/>
          </p:nvPr>
        </p:nvSpPr>
        <p:spPr>
          <a:xfrm>
            <a:off x="1066800" y="1524000"/>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05400" y="1524000"/>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82244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TwoObj">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8077200" cy="1295400"/>
          </a:xfrm>
        </p:spPr>
        <p:txBody>
          <a:bodyPr/>
          <a:lstStyle/>
          <a:p>
            <a:r>
              <a:rPr lang="en-US"/>
              <a:t>Click to edit Master title style</a:t>
            </a:r>
          </a:p>
        </p:txBody>
      </p:sp>
      <p:sp>
        <p:nvSpPr>
          <p:cNvPr id="3" name="Text Placeholder 2"/>
          <p:cNvSpPr>
            <a:spLocks noGrp="1"/>
          </p:cNvSpPr>
          <p:nvPr>
            <p:ph type="body" sz="half" idx="1"/>
          </p:nvPr>
        </p:nvSpPr>
        <p:spPr>
          <a:xfrm>
            <a:off x="1066800" y="1524000"/>
            <a:ext cx="38862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5105400" y="1524000"/>
            <a:ext cx="3886200"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5105400" y="3886200"/>
            <a:ext cx="3886200" cy="2209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889711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74675"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566738" y="1752600"/>
            <a:ext cx="8001000" cy="426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AutoShape 4"/>
          <p:cNvSpPr>
            <a:spLocks noChangeArrowheads="1"/>
          </p:cNvSpPr>
          <p:nvPr/>
        </p:nvSpPr>
        <p:spPr bwMode="auto">
          <a:xfrm>
            <a:off x="609600" y="1566863"/>
            <a:ext cx="7958138" cy="109537"/>
          </a:xfrm>
          <a:custGeom>
            <a:avLst/>
            <a:gdLst>
              <a:gd name="T0" fmla="*/ 0 w 1000"/>
              <a:gd name="T1" fmla="*/ 0 h 1000"/>
              <a:gd name="T2" fmla="*/ 2147483646 w 1000"/>
              <a:gd name="T3" fmla="*/ 0 h 1000"/>
              <a:gd name="T4" fmla="*/ 2147483646 w 1000"/>
              <a:gd name="T5" fmla="*/ 2147483646 h 1000"/>
              <a:gd name="T6" fmla="*/ 0 w 1000"/>
              <a:gd name="T7" fmla="*/ 2147483646 h 1000"/>
              <a:gd name="T8" fmla="*/ 0 w 1000"/>
              <a:gd name="T9" fmla="*/ 0 h 1000"/>
              <a:gd name="T10" fmla="*/ 2147483646 w 1000"/>
              <a:gd name="T11" fmla="*/ 0 h 10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000" h="1000" stroke="0">
                <a:moveTo>
                  <a:pt x="0" y="0"/>
                </a:moveTo>
                <a:lnTo>
                  <a:pt x="585" y="0"/>
                </a:lnTo>
                <a:lnTo>
                  <a:pt x="585" y="1000"/>
                </a:lnTo>
                <a:lnTo>
                  <a:pt x="0" y="1000"/>
                </a:lnTo>
                <a:lnTo>
                  <a:pt x="0" y="0"/>
                </a:lnTo>
                <a:close/>
              </a:path>
              <a:path w="1000" h="1000">
                <a:moveTo>
                  <a:pt x="0" y="0"/>
                </a:moveTo>
                <a:lnTo>
                  <a:pt x="1000" y="0"/>
                </a:lnTo>
              </a:path>
            </a:pathLst>
          </a:custGeom>
          <a:solidFill>
            <a:srgbClr val="3366FF"/>
          </a:solidFill>
          <a:ln w="9525">
            <a:solidFill>
              <a:srgbClr val="3366FF"/>
            </a:solidFill>
            <a:round/>
            <a:headEnd/>
            <a:tailEnd/>
          </a:ln>
        </p:spPr>
        <p:txBody>
          <a:bodyPr/>
          <a:lstStyle/>
          <a:p>
            <a:endParaRPr lang="en-US"/>
          </a:p>
        </p:txBody>
      </p:sp>
      <p:sp>
        <p:nvSpPr>
          <p:cNvPr id="1029" name="Line 5"/>
          <p:cNvSpPr>
            <a:spLocks noChangeShapeType="1"/>
          </p:cNvSpPr>
          <p:nvPr/>
        </p:nvSpPr>
        <p:spPr bwMode="auto">
          <a:xfrm flipV="1">
            <a:off x="609600" y="6172200"/>
            <a:ext cx="7924800" cy="0"/>
          </a:xfrm>
          <a:prstGeom prst="line">
            <a:avLst/>
          </a:prstGeom>
          <a:noFill/>
          <a:ln w="3175">
            <a:solidFill>
              <a:srgbClr val="3366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1992" name="Rectangle 8"/>
          <p:cNvSpPr>
            <a:spLocks noGrp="1" noChangeArrowheads="1"/>
          </p:cNvSpPr>
          <p:nvPr>
            <p:ph type="sldNum" sz="quarter" idx="4"/>
          </p:nvPr>
        </p:nvSpPr>
        <p:spPr bwMode="auto">
          <a:xfrm>
            <a:off x="6580059" y="6379692"/>
            <a:ext cx="1981200" cy="3412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3121DFDC-69F0-4303-8758-4CE007CFD35B}" type="slidenum">
              <a:rPr lang="en-US" altLang="en-US"/>
              <a:pPr>
                <a:defRPr/>
              </a:pPr>
              <a:t>‹#›</a:t>
            </a:fld>
            <a:endParaRPr lang="en-US" altLang="en-US"/>
          </a:p>
        </p:txBody>
      </p:sp>
      <p:pic>
        <p:nvPicPr>
          <p:cNvPr id="9" name="Picture 2" descr="Image result for purdue university fort wayne"/>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609600" y="6270625"/>
            <a:ext cx="1031421" cy="519104"/>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Lst>
  <p:hf hdr="0"/>
  <p:txStyles>
    <p:title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p:titleStyle>
    <p:bodyStyle>
      <a:lvl1pPr marL="469900" indent="-469900" algn="l" rtl="0" eaLnBrk="0" fontAlgn="base" hangingPunct="0">
        <a:spcBef>
          <a:spcPct val="20000"/>
        </a:spcBef>
        <a:spcAft>
          <a:spcPct val="0"/>
        </a:spcAft>
        <a:buClr>
          <a:srgbClr val="6600FF"/>
        </a:buClr>
        <a:buFont typeface="Wingdings" panose="05000000000000000000" pitchFamily="2" charset="2"/>
        <a:buChar char="§"/>
        <a:defRPr sz="3000">
          <a:solidFill>
            <a:schemeClr val="tx1"/>
          </a:solidFill>
          <a:latin typeface="+mn-lt"/>
          <a:ea typeface="+mn-ea"/>
          <a:cs typeface="+mn-cs"/>
        </a:defRPr>
      </a:lvl1pPr>
      <a:lvl2pPr marL="908050" indent="-436563" algn="l" rtl="0" eaLnBrk="0" fontAlgn="base" hangingPunct="0">
        <a:spcBef>
          <a:spcPct val="20000"/>
        </a:spcBef>
        <a:spcAft>
          <a:spcPct val="0"/>
        </a:spcAft>
        <a:buClr>
          <a:srgbClr val="6600FF"/>
        </a:buClr>
        <a:buChar char="o"/>
        <a:defRPr sz="2600">
          <a:solidFill>
            <a:schemeClr val="tx1"/>
          </a:solidFill>
          <a:latin typeface="+mn-lt"/>
        </a:defRPr>
      </a:lvl2pPr>
      <a:lvl3pPr marL="1304925" indent="-395288" algn="l" rtl="0" eaLnBrk="0" fontAlgn="base" hangingPunct="0">
        <a:spcBef>
          <a:spcPct val="20000"/>
        </a:spcBef>
        <a:spcAft>
          <a:spcPct val="0"/>
        </a:spcAft>
        <a:buClr>
          <a:srgbClr val="6600FF"/>
        </a:buClr>
        <a:buFont typeface="Wingdings" panose="05000000000000000000" pitchFamily="2" charset="2"/>
        <a:buChar char="q"/>
        <a:defRPr sz="2300">
          <a:solidFill>
            <a:schemeClr val="tx1"/>
          </a:solidFill>
          <a:latin typeface="+mn-lt"/>
        </a:defRPr>
      </a:lvl3pPr>
      <a:lvl4pPr marL="1693863" indent="-387350" algn="l" rtl="0" eaLnBrk="0" fontAlgn="base" hangingPunct="0">
        <a:spcBef>
          <a:spcPct val="20000"/>
        </a:spcBef>
        <a:spcAft>
          <a:spcPct val="0"/>
        </a:spcAft>
        <a:buClr>
          <a:srgbClr val="6600FF"/>
        </a:buClr>
        <a:buChar char="•"/>
        <a:defRPr sz="2000">
          <a:solidFill>
            <a:schemeClr val="tx1"/>
          </a:solidFill>
          <a:latin typeface="+mn-lt"/>
        </a:defRPr>
      </a:lvl4pPr>
      <a:lvl5pPr marL="2093913" indent="-398463" algn="l" rtl="0" eaLnBrk="0" fontAlgn="base" hangingPunct="0">
        <a:spcBef>
          <a:spcPct val="25000"/>
        </a:spcBef>
        <a:spcAft>
          <a:spcPct val="0"/>
        </a:spcAft>
        <a:buClr>
          <a:srgbClr val="6600FF"/>
        </a:buClr>
        <a:buFont typeface="Wingdings" panose="05000000000000000000" pitchFamily="2" charset="2"/>
        <a:buChar char="ü"/>
        <a:defRPr sz="2000">
          <a:solidFill>
            <a:schemeClr val="tx1"/>
          </a:solidFill>
          <a:latin typeface="+mn-lt"/>
        </a:defRPr>
      </a:lvl5pPr>
      <a:lvl6pPr marL="25511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6pPr>
      <a:lvl7pPr marL="30083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7pPr>
      <a:lvl8pPr marL="34655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8pPr>
      <a:lvl9pPr marL="3922713" indent="-398463" algn="l" rtl="0" fontAlgn="base">
        <a:spcBef>
          <a:spcPct val="25000"/>
        </a:spcBef>
        <a:spcAft>
          <a:spcPct val="0"/>
        </a:spcAft>
        <a:buClr>
          <a:srgbClr val="6600FF"/>
        </a:buClr>
        <a:buFont typeface="Wingdings" pitchFamily="2" charset="2"/>
        <a:buChar char="ü"/>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3.jpeg"/><Relationship Id="rId3" Type="http://schemas.openxmlformats.org/officeDocument/2006/relationships/image" Target="../media/image8.jpeg"/><Relationship Id="rId7" Type="http://schemas.openxmlformats.org/officeDocument/2006/relationships/image" Target="../media/image12.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E983B6AD-7947-4BB8-9215-4AD4F0E5A3BF}" type="slidenum">
              <a:rPr lang="en-US" altLang="en-US" smtClean="0"/>
              <a:pPr>
                <a:defRPr/>
              </a:pPr>
              <a:t>1</a:t>
            </a:fld>
            <a:endParaRPr lang="en-US" altLang="en-US"/>
          </a:p>
        </p:txBody>
      </p:sp>
      <p:sp>
        <p:nvSpPr>
          <p:cNvPr id="5" name="Rectangle 4"/>
          <p:cNvSpPr/>
          <p:nvPr/>
        </p:nvSpPr>
        <p:spPr>
          <a:xfrm>
            <a:off x="596117" y="1752600"/>
            <a:ext cx="8382000" cy="3046988"/>
          </a:xfrm>
          <a:prstGeom prst="rect">
            <a:avLst/>
          </a:prstGeom>
        </p:spPr>
        <p:txBody>
          <a:bodyPr wrap="square">
            <a:spAutoFit/>
          </a:bodyPr>
          <a:lstStyle/>
          <a:p>
            <a:r>
              <a:rPr lang="en-US" sz="2000" b="1" u="sng" dirty="0">
                <a:solidFill>
                  <a:srgbClr val="000099"/>
                </a:solidFill>
              </a:rPr>
              <a:t>Handouts / Materials</a:t>
            </a:r>
            <a:r>
              <a:rPr lang="en-US" sz="2800" b="1" u="sng" dirty="0">
                <a:solidFill>
                  <a:srgbClr val="000099"/>
                </a:solidFill>
              </a:rPr>
              <a:t> </a:t>
            </a:r>
          </a:p>
          <a:p>
            <a:pPr>
              <a:buFont typeface="Arial" panose="020B0604020202020204" pitchFamily="34" charset="0"/>
              <a:buChar char="•"/>
            </a:pPr>
            <a:r>
              <a:rPr lang="en-US" dirty="0"/>
              <a:t> </a:t>
            </a:r>
            <a:r>
              <a:rPr lang="en-US" dirty="0" smtClean="0"/>
              <a:t>Worksheet_chapter 3</a:t>
            </a:r>
            <a:endParaRPr lang="en-US" dirty="0"/>
          </a:p>
          <a:p>
            <a:endParaRPr lang="en-US" dirty="0"/>
          </a:p>
          <a:p>
            <a:r>
              <a:rPr lang="en-US" sz="2000" b="1" u="sng" dirty="0">
                <a:solidFill>
                  <a:srgbClr val="000099"/>
                </a:solidFill>
              </a:rPr>
              <a:t>Class Schedule Overview</a:t>
            </a:r>
          </a:p>
          <a:p>
            <a:pPr>
              <a:buFont typeface="Arial" panose="020B0604020202020204" pitchFamily="34" charset="0"/>
              <a:buChar char="•"/>
            </a:pPr>
            <a:r>
              <a:rPr lang="en-US" dirty="0"/>
              <a:t> </a:t>
            </a:r>
            <a:r>
              <a:rPr lang="en-US" dirty="0" smtClean="0"/>
              <a:t>Post slides.</a:t>
            </a:r>
          </a:p>
          <a:p>
            <a:pPr>
              <a:buFont typeface="Arial" panose="020B0604020202020204" pitchFamily="34" charset="0"/>
              <a:buChar char="•"/>
            </a:pPr>
            <a:r>
              <a:rPr lang="en-US" dirty="0" smtClean="0"/>
              <a:t> In-class activity: Example 3.2</a:t>
            </a:r>
          </a:p>
          <a:p>
            <a:pPr>
              <a:buFont typeface="Arial" panose="020B0604020202020204" pitchFamily="34" charset="0"/>
              <a:buChar char="•"/>
            </a:pPr>
            <a:r>
              <a:rPr lang="en-US" dirty="0"/>
              <a:t> </a:t>
            </a:r>
            <a:r>
              <a:rPr lang="en-US" dirty="0" smtClean="0"/>
              <a:t>Reading assignments.</a:t>
            </a:r>
          </a:p>
          <a:p>
            <a:pPr>
              <a:buFont typeface="Arial" panose="020B0604020202020204" pitchFamily="34" charset="0"/>
              <a:buChar char="•"/>
            </a:pPr>
            <a:endParaRPr lang="en-US" dirty="0"/>
          </a:p>
        </p:txBody>
      </p:sp>
    </p:spTree>
    <p:extLst>
      <p:ext uri="{BB962C8B-B14F-4D97-AF65-F5344CB8AC3E}">
        <p14:creationId xmlns:p14="http://schemas.microsoft.com/office/powerpoint/2010/main" val="11040911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939B2B09-FC1E-4A62-A61D-CB77969512C0}"/>
              </a:ext>
            </a:extLst>
          </p:cNvPr>
          <p:cNvSpPr>
            <a:spLocks noGrp="1" noChangeArrowheads="1"/>
          </p:cNvSpPr>
          <p:nvPr>
            <p:ph type="title"/>
          </p:nvPr>
        </p:nvSpPr>
        <p:spPr>
          <a:xfrm>
            <a:off x="574675" y="304801"/>
            <a:ext cx="8001000" cy="990600"/>
          </a:xfrm>
        </p:spPr>
        <p:txBody>
          <a:bodyPr/>
          <a:lstStyle/>
          <a:p>
            <a:pPr algn="ctr" eaLnBrk="1" hangingPunct="1">
              <a:defRPr/>
            </a:pPr>
            <a:r>
              <a:rPr lang="en-US" sz="4400" b="1" dirty="0">
                <a:solidFill>
                  <a:srgbClr val="000099"/>
                </a:solidFill>
              </a:rPr>
              <a:t>Visual Reception</a:t>
            </a:r>
          </a:p>
        </p:txBody>
      </p:sp>
      <p:sp>
        <p:nvSpPr>
          <p:cNvPr id="306179" name="Rectangle 3">
            <a:extLst>
              <a:ext uri="{FF2B5EF4-FFF2-40B4-BE49-F238E27FC236}">
                <a16:creationId xmlns:a16="http://schemas.microsoft.com/office/drawing/2014/main" id="{32D2EA7F-B88A-4EE8-991F-F2287C3BB95A}"/>
              </a:ext>
            </a:extLst>
          </p:cNvPr>
          <p:cNvSpPr>
            <a:spLocks noGrp="1" noChangeArrowheads="1"/>
          </p:cNvSpPr>
          <p:nvPr>
            <p:ph type="body" idx="1"/>
          </p:nvPr>
        </p:nvSpPr>
        <p:spPr>
          <a:xfrm>
            <a:off x="588122" y="1752600"/>
            <a:ext cx="7315200" cy="5105400"/>
          </a:xfrm>
        </p:spPr>
        <p:txBody>
          <a:bodyPr/>
          <a:lstStyle/>
          <a:p>
            <a:pPr eaLnBrk="1" hangingPunct="1">
              <a:defRPr/>
            </a:pPr>
            <a:r>
              <a:rPr lang="en-US" sz="3200" b="1" dirty="0"/>
              <a:t>Peripheral Vision</a:t>
            </a:r>
          </a:p>
          <a:p>
            <a:pPr lvl="1" algn="just" eaLnBrk="1" hangingPunct="1">
              <a:defRPr/>
            </a:pPr>
            <a:r>
              <a:rPr lang="en-US" sz="2800" dirty="0"/>
              <a:t>Ability to see objects clearly beyond cone of clearest vision</a:t>
            </a:r>
          </a:p>
          <a:p>
            <a:pPr eaLnBrk="1" hangingPunct="1">
              <a:defRPr/>
            </a:pPr>
            <a:r>
              <a:rPr lang="en-US" sz="2400" b="1" dirty="0" smtClean="0"/>
              <a:t>Color </a:t>
            </a:r>
            <a:r>
              <a:rPr lang="en-US" sz="2400" b="1" dirty="0"/>
              <a:t>Vision</a:t>
            </a:r>
          </a:p>
          <a:p>
            <a:pPr lvl="1" eaLnBrk="1" hangingPunct="1">
              <a:defRPr/>
            </a:pPr>
            <a:r>
              <a:rPr lang="en-US" sz="2000" dirty="0"/>
              <a:t>Ability to differentiate one color from another</a:t>
            </a:r>
          </a:p>
          <a:p>
            <a:pPr eaLnBrk="1" hangingPunct="1">
              <a:defRPr/>
            </a:pPr>
            <a:r>
              <a:rPr lang="en-US" sz="2400" b="1" dirty="0"/>
              <a:t>Glare Vision &amp; Recovery</a:t>
            </a:r>
          </a:p>
          <a:p>
            <a:pPr lvl="1" eaLnBrk="1" hangingPunct="1">
              <a:defRPr/>
            </a:pPr>
            <a:r>
              <a:rPr lang="en-US" sz="2000" dirty="0"/>
              <a:t>Decrease in visibility &amp; comfort</a:t>
            </a:r>
          </a:p>
          <a:p>
            <a:pPr lvl="1" eaLnBrk="1" hangingPunct="1">
              <a:defRPr/>
            </a:pPr>
            <a:r>
              <a:rPr lang="en-US" sz="2000" dirty="0"/>
              <a:t>Takes time to recover from glare effects</a:t>
            </a:r>
          </a:p>
          <a:p>
            <a:pPr eaLnBrk="1" hangingPunct="1">
              <a:defRPr/>
            </a:pPr>
            <a:r>
              <a:rPr lang="en-US" sz="2400" b="1" dirty="0"/>
              <a:t>Depth Perception</a:t>
            </a:r>
          </a:p>
          <a:p>
            <a:pPr lvl="1" eaLnBrk="1" hangingPunct="1">
              <a:defRPr/>
            </a:pPr>
            <a:r>
              <a:rPr lang="en-US" sz="2000" dirty="0"/>
              <a:t>Ability to estimate distance</a:t>
            </a:r>
          </a:p>
        </p:txBody>
      </p:sp>
    </p:spTree>
    <p:extLst>
      <p:ext uri="{BB962C8B-B14F-4D97-AF65-F5344CB8AC3E}">
        <p14:creationId xmlns:p14="http://schemas.microsoft.com/office/powerpoint/2010/main" val="2131022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8226" name="Rectangle 2">
            <a:extLst>
              <a:ext uri="{FF2B5EF4-FFF2-40B4-BE49-F238E27FC236}">
                <a16:creationId xmlns:a16="http://schemas.microsoft.com/office/drawing/2014/main" id="{39D669FA-65C6-4B5F-8B1F-F4C45F4CB109}"/>
              </a:ext>
            </a:extLst>
          </p:cNvPr>
          <p:cNvSpPr>
            <a:spLocks noGrp="1" noChangeArrowheads="1"/>
          </p:cNvSpPr>
          <p:nvPr>
            <p:ph type="title"/>
          </p:nvPr>
        </p:nvSpPr>
        <p:spPr/>
        <p:txBody>
          <a:bodyPr/>
          <a:lstStyle/>
          <a:p>
            <a:pPr algn="ctr" eaLnBrk="1" hangingPunct="1">
              <a:defRPr/>
            </a:pPr>
            <a:r>
              <a:rPr lang="en-US" b="1" dirty="0">
                <a:solidFill>
                  <a:srgbClr val="000099"/>
                </a:solidFill>
              </a:rPr>
              <a:t>Perception – Reaction Process</a:t>
            </a:r>
          </a:p>
        </p:txBody>
      </p:sp>
      <p:sp>
        <p:nvSpPr>
          <p:cNvPr id="308227" name="Rectangle 3">
            <a:extLst>
              <a:ext uri="{FF2B5EF4-FFF2-40B4-BE49-F238E27FC236}">
                <a16:creationId xmlns:a16="http://schemas.microsoft.com/office/drawing/2014/main" id="{EE37F77B-8A30-4765-BE3C-2966C55CD20D}"/>
              </a:ext>
            </a:extLst>
          </p:cNvPr>
          <p:cNvSpPr>
            <a:spLocks noGrp="1" noChangeArrowheads="1"/>
          </p:cNvSpPr>
          <p:nvPr>
            <p:ph type="body" idx="1"/>
          </p:nvPr>
        </p:nvSpPr>
        <p:spPr>
          <a:xfrm>
            <a:off x="565710" y="1752600"/>
            <a:ext cx="7924800" cy="5410200"/>
          </a:xfrm>
        </p:spPr>
        <p:txBody>
          <a:bodyPr/>
          <a:lstStyle/>
          <a:p>
            <a:pPr eaLnBrk="1" hangingPunct="1">
              <a:defRPr/>
            </a:pPr>
            <a:r>
              <a:rPr lang="en-US" sz="2400" b="1" dirty="0"/>
              <a:t>P</a:t>
            </a:r>
            <a:r>
              <a:rPr lang="en-US" sz="2400" dirty="0"/>
              <a:t>erception</a:t>
            </a:r>
          </a:p>
          <a:p>
            <a:pPr lvl="1" eaLnBrk="1" hangingPunct="1">
              <a:defRPr/>
            </a:pPr>
            <a:r>
              <a:rPr lang="en-US" sz="2000" dirty="0"/>
              <a:t>Conscious awareness that something happened</a:t>
            </a:r>
          </a:p>
          <a:p>
            <a:pPr eaLnBrk="1" hangingPunct="1">
              <a:defRPr/>
            </a:pPr>
            <a:r>
              <a:rPr lang="en-US" sz="2400" b="1" dirty="0"/>
              <a:t>I</a:t>
            </a:r>
            <a:r>
              <a:rPr lang="en-US" sz="2400" dirty="0"/>
              <a:t>dentification</a:t>
            </a:r>
          </a:p>
          <a:p>
            <a:pPr lvl="1" eaLnBrk="1" hangingPunct="1">
              <a:defRPr/>
            </a:pPr>
            <a:r>
              <a:rPr lang="en-US" sz="2000" dirty="0"/>
              <a:t>Acquire info. to make decision</a:t>
            </a:r>
          </a:p>
          <a:p>
            <a:pPr eaLnBrk="1" hangingPunct="1">
              <a:defRPr/>
            </a:pPr>
            <a:r>
              <a:rPr lang="en-US" sz="2400" b="1" dirty="0"/>
              <a:t>E</a:t>
            </a:r>
            <a:r>
              <a:rPr lang="en-US" sz="2400" dirty="0"/>
              <a:t>motion</a:t>
            </a:r>
          </a:p>
          <a:p>
            <a:pPr lvl="1" eaLnBrk="1" hangingPunct="1">
              <a:defRPr/>
            </a:pPr>
            <a:r>
              <a:rPr lang="en-US" sz="2000" dirty="0"/>
              <a:t>Select appropriate action</a:t>
            </a:r>
          </a:p>
          <a:p>
            <a:pPr eaLnBrk="1" hangingPunct="1">
              <a:defRPr/>
            </a:pPr>
            <a:r>
              <a:rPr lang="en-US" sz="2400" b="1" dirty="0"/>
              <a:t>V</a:t>
            </a:r>
            <a:r>
              <a:rPr lang="en-US" sz="2400" dirty="0"/>
              <a:t>olition</a:t>
            </a:r>
          </a:p>
          <a:p>
            <a:pPr lvl="1" eaLnBrk="1" hangingPunct="1">
              <a:defRPr/>
            </a:pPr>
            <a:r>
              <a:rPr lang="en-US" sz="2000" dirty="0"/>
              <a:t>Execute selected action</a:t>
            </a:r>
          </a:p>
          <a:p>
            <a:pPr eaLnBrk="1" hangingPunct="1">
              <a:defRPr/>
            </a:pPr>
            <a:r>
              <a:rPr lang="en-US" sz="2400" b="1" dirty="0">
                <a:effectLst/>
              </a:rPr>
              <a:t>Perception-reaction time</a:t>
            </a:r>
          </a:p>
          <a:p>
            <a:pPr lvl="1" eaLnBrk="1" hangingPunct="1">
              <a:defRPr/>
            </a:pPr>
            <a:r>
              <a:rPr lang="en-US" sz="2000" dirty="0"/>
              <a:t>Sum of PIEV times</a:t>
            </a:r>
          </a:p>
        </p:txBody>
      </p:sp>
    </p:spTree>
    <p:extLst>
      <p:ext uri="{BB962C8B-B14F-4D97-AF65-F5344CB8AC3E}">
        <p14:creationId xmlns:p14="http://schemas.microsoft.com/office/powerpoint/2010/main" val="153827942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08227">
                                            <p:txEl>
                                              <p:pRg st="0" end="0"/>
                                            </p:txEl>
                                          </p:spTgt>
                                        </p:tgtEl>
                                        <p:attrNameLst>
                                          <p:attrName>style.visibility</p:attrName>
                                        </p:attrNameLst>
                                      </p:cBhvr>
                                      <p:to>
                                        <p:strVal val="visible"/>
                                      </p:to>
                                    </p:set>
                                    <p:animEffect transition="in" filter="blinds(horizontal)">
                                      <p:cBhvr>
                                        <p:cTn id="7" dur="500"/>
                                        <p:tgtEl>
                                          <p:spTgt spid="308227">
                                            <p:txEl>
                                              <p:pRg st="0" end="0"/>
                                            </p:txEl>
                                          </p:spTgt>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308227">
                                            <p:txEl>
                                              <p:pRg st="1" end="1"/>
                                            </p:txEl>
                                          </p:spTgt>
                                        </p:tgtEl>
                                        <p:attrNameLst>
                                          <p:attrName>style.visibility</p:attrName>
                                        </p:attrNameLst>
                                      </p:cBhvr>
                                      <p:to>
                                        <p:strVal val="visible"/>
                                      </p:to>
                                    </p:set>
                                    <p:animEffect transition="in" filter="blinds(horizontal)">
                                      <p:cBhvr>
                                        <p:cTn id="10" dur="500"/>
                                        <p:tgtEl>
                                          <p:spTgt spid="308227">
                                            <p:txEl>
                                              <p:pRg st="1" end="1"/>
                                            </p:txEl>
                                          </p:spTgt>
                                        </p:tgtEl>
                                      </p:cBhvr>
                                    </p:animEffect>
                                  </p:childTnLst>
                                </p:cTn>
                              </p:par>
                            </p:childTnLst>
                          </p:cTn>
                        </p:par>
                        <p:par>
                          <p:cTn id="11" fill="hold" nodeType="afterGroup">
                            <p:stCondLst>
                              <p:cond delay="500"/>
                            </p:stCondLst>
                            <p:childTnLst>
                              <p:par>
                                <p:cTn id="12" presetID="3" presetClass="entr" presetSubtype="10" fill="hold" grpId="0" nodeType="afterEffect">
                                  <p:stCondLst>
                                    <p:cond delay="0"/>
                                  </p:stCondLst>
                                  <p:childTnLst>
                                    <p:set>
                                      <p:cBhvr>
                                        <p:cTn id="13" dur="1" fill="hold">
                                          <p:stCondLst>
                                            <p:cond delay="0"/>
                                          </p:stCondLst>
                                        </p:cTn>
                                        <p:tgtEl>
                                          <p:spTgt spid="308227">
                                            <p:txEl>
                                              <p:pRg st="2" end="2"/>
                                            </p:txEl>
                                          </p:spTgt>
                                        </p:tgtEl>
                                        <p:attrNameLst>
                                          <p:attrName>style.visibility</p:attrName>
                                        </p:attrNameLst>
                                      </p:cBhvr>
                                      <p:to>
                                        <p:strVal val="visible"/>
                                      </p:to>
                                    </p:set>
                                    <p:animEffect transition="in" filter="blinds(horizontal)">
                                      <p:cBhvr>
                                        <p:cTn id="14" dur="500"/>
                                        <p:tgtEl>
                                          <p:spTgt spid="308227">
                                            <p:txEl>
                                              <p:pRg st="2" end="2"/>
                                            </p:txEl>
                                          </p:spTgt>
                                        </p:tgtEl>
                                      </p:cBhvr>
                                    </p:animEffect>
                                  </p:childTnLst>
                                </p:cTn>
                              </p:par>
                              <p:par>
                                <p:cTn id="15" presetID="3" presetClass="entr" presetSubtype="10" fill="hold" grpId="0" nodeType="withEffect">
                                  <p:stCondLst>
                                    <p:cond delay="0"/>
                                  </p:stCondLst>
                                  <p:childTnLst>
                                    <p:set>
                                      <p:cBhvr>
                                        <p:cTn id="16" dur="1" fill="hold">
                                          <p:stCondLst>
                                            <p:cond delay="0"/>
                                          </p:stCondLst>
                                        </p:cTn>
                                        <p:tgtEl>
                                          <p:spTgt spid="308227">
                                            <p:txEl>
                                              <p:pRg st="3" end="3"/>
                                            </p:txEl>
                                          </p:spTgt>
                                        </p:tgtEl>
                                        <p:attrNameLst>
                                          <p:attrName>style.visibility</p:attrName>
                                        </p:attrNameLst>
                                      </p:cBhvr>
                                      <p:to>
                                        <p:strVal val="visible"/>
                                      </p:to>
                                    </p:set>
                                    <p:animEffect transition="in" filter="blinds(horizontal)">
                                      <p:cBhvr>
                                        <p:cTn id="17" dur="500"/>
                                        <p:tgtEl>
                                          <p:spTgt spid="308227">
                                            <p:txEl>
                                              <p:pRg st="3" end="3"/>
                                            </p:txEl>
                                          </p:spTgt>
                                        </p:tgtEl>
                                      </p:cBhvr>
                                    </p:animEffect>
                                  </p:childTnLst>
                                </p:cTn>
                              </p:par>
                            </p:childTnLst>
                          </p:cTn>
                        </p:par>
                        <p:par>
                          <p:cTn id="18" fill="hold" nodeType="afterGroup">
                            <p:stCondLst>
                              <p:cond delay="1000"/>
                            </p:stCondLst>
                            <p:childTnLst>
                              <p:par>
                                <p:cTn id="19" presetID="3" presetClass="entr" presetSubtype="10" fill="hold" grpId="0" nodeType="afterEffect">
                                  <p:stCondLst>
                                    <p:cond delay="0"/>
                                  </p:stCondLst>
                                  <p:childTnLst>
                                    <p:set>
                                      <p:cBhvr>
                                        <p:cTn id="20" dur="1" fill="hold">
                                          <p:stCondLst>
                                            <p:cond delay="0"/>
                                          </p:stCondLst>
                                        </p:cTn>
                                        <p:tgtEl>
                                          <p:spTgt spid="308227">
                                            <p:txEl>
                                              <p:pRg st="4" end="4"/>
                                            </p:txEl>
                                          </p:spTgt>
                                        </p:tgtEl>
                                        <p:attrNameLst>
                                          <p:attrName>style.visibility</p:attrName>
                                        </p:attrNameLst>
                                      </p:cBhvr>
                                      <p:to>
                                        <p:strVal val="visible"/>
                                      </p:to>
                                    </p:set>
                                    <p:animEffect transition="in" filter="blinds(horizontal)">
                                      <p:cBhvr>
                                        <p:cTn id="21" dur="500"/>
                                        <p:tgtEl>
                                          <p:spTgt spid="308227">
                                            <p:txEl>
                                              <p:pRg st="4" end="4"/>
                                            </p:txEl>
                                          </p:spTgt>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308227">
                                            <p:txEl>
                                              <p:pRg st="5" end="5"/>
                                            </p:txEl>
                                          </p:spTgt>
                                        </p:tgtEl>
                                        <p:attrNameLst>
                                          <p:attrName>style.visibility</p:attrName>
                                        </p:attrNameLst>
                                      </p:cBhvr>
                                      <p:to>
                                        <p:strVal val="visible"/>
                                      </p:to>
                                    </p:set>
                                    <p:animEffect transition="in" filter="blinds(horizontal)">
                                      <p:cBhvr>
                                        <p:cTn id="24" dur="500"/>
                                        <p:tgtEl>
                                          <p:spTgt spid="308227">
                                            <p:txEl>
                                              <p:pRg st="5" end="5"/>
                                            </p:txEl>
                                          </p:spTgt>
                                        </p:tgtEl>
                                      </p:cBhvr>
                                    </p:animEffect>
                                  </p:childTnLst>
                                </p:cTn>
                              </p:par>
                            </p:childTnLst>
                          </p:cTn>
                        </p:par>
                        <p:par>
                          <p:cTn id="25" fill="hold" nodeType="afterGroup">
                            <p:stCondLst>
                              <p:cond delay="1500"/>
                            </p:stCondLst>
                            <p:childTnLst>
                              <p:par>
                                <p:cTn id="26" presetID="3" presetClass="entr" presetSubtype="10" fill="hold" grpId="0" nodeType="afterEffect">
                                  <p:stCondLst>
                                    <p:cond delay="0"/>
                                  </p:stCondLst>
                                  <p:childTnLst>
                                    <p:set>
                                      <p:cBhvr>
                                        <p:cTn id="27" dur="1" fill="hold">
                                          <p:stCondLst>
                                            <p:cond delay="0"/>
                                          </p:stCondLst>
                                        </p:cTn>
                                        <p:tgtEl>
                                          <p:spTgt spid="308227">
                                            <p:txEl>
                                              <p:pRg st="6" end="6"/>
                                            </p:txEl>
                                          </p:spTgt>
                                        </p:tgtEl>
                                        <p:attrNameLst>
                                          <p:attrName>style.visibility</p:attrName>
                                        </p:attrNameLst>
                                      </p:cBhvr>
                                      <p:to>
                                        <p:strVal val="visible"/>
                                      </p:to>
                                    </p:set>
                                    <p:animEffect transition="in" filter="blinds(horizontal)">
                                      <p:cBhvr>
                                        <p:cTn id="28" dur="500"/>
                                        <p:tgtEl>
                                          <p:spTgt spid="308227">
                                            <p:txEl>
                                              <p:pRg st="6" end="6"/>
                                            </p:txEl>
                                          </p:spTgt>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308227">
                                            <p:txEl>
                                              <p:pRg st="7" end="7"/>
                                            </p:txEl>
                                          </p:spTgt>
                                        </p:tgtEl>
                                        <p:attrNameLst>
                                          <p:attrName>style.visibility</p:attrName>
                                        </p:attrNameLst>
                                      </p:cBhvr>
                                      <p:to>
                                        <p:strVal val="visible"/>
                                      </p:to>
                                    </p:set>
                                    <p:animEffect transition="in" filter="blinds(horizontal)">
                                      <p:cBhvr>
                                        <p:cTn id="31" dur="500"/>
                                        <p:tgtEl>
                                          <p:spTgt spid="308227">
                                            <p:txEl>
                                              <p:pRg st="7" end="7"/>
                                            </p:txEl>
                                          </p:spTgt>
                                        </p:tgtEl>
                                      </p:cBhvr>
                                    </p:animEffect>
                                  </p:childTnLst>
                                </p:cTn>
                              </p:par>
                            </p:childTnLst>
                          </p:cTn>
                        </p:par>
                        <p:par>
                          <p:cTn id="32" fill="hold" nodeType="afterGroup">
                            <p:stCondLst>
                              <p:cond delay="2000"/>
                            </p:stCondLst>
                            <p:childTnLst>
                              <p:par>
                                <p:cTn id="33" presetID="3" presetClass="entr" presetSubtype="10" fill="hold" grpId="0" nodeType="afterEffect">
                                  <p:stCondLst>
                                    <p:cond delay="0"/>
                                  </p:stCondLst>
                                  <p:childTnLst>
                                    <p:set>
                                      <p:cBhvr>
                                        <p:cTn id="34" dur="1" fill="hold">
                                          <p:stCondLst>
                                            <p:cond delay="0"/>
                                          </p:stCondLst>
                                        </p:cTn>
                                        <p:tgtEl>
                                          <p:spTgt spid="308227">
                                            <p:txEl>
                                              <p:pRg st="8" end="8"/>
                                            </p:txEl>
                                          </p:spTgt>
                                        </p:tgtEl>
                                        <p:attrNameLst>
                                          <p:attrName>style.visibility</p:attrName>
                                        </p:attrNameLst>
                                      </p:cBhvr>
                                      <p:to>
                                        <p:strVal val="visible"/>
                                      </p:to>
                                    </p:set>
                                    <p:animEffect transition="in" filter="blinds(horizontal)">
                                      <p:cBhvr>
                                        <p:cTn id="35" dur="500"/>
                                        <p:tgtEl>
                                          <p:spTgt spid="308227">
                                            <p:txEl>
                                              <p:pRg st="8" end="8"/>
                                            </p:txEl>
                                          </p:spTgt>
                                        </p:tgtEl>
                                      </p:cBhvr>
                                    </p:animEffect>
                                  </p:childTnLst>
                                </p:cTn>
                              </p:par>
                              <p:par>
                                <p:cTn id="36" presetID="3" presetClass="entr" presetSubtype="10" fill="hold" grpId="0" nodeType="withEffect">
                                  <p:stCondLst>
                                    <p:cond delay="0"/>
                                  </p:stCondLst>
                                  <p:childTnLst>
                                    <p:set>
                                      <p:cBhvr>
                                        <p:cTn id="37" dur="1" fill="hold">
                                          <p:stCondLst>
                                            <p:cond delay="0"/>
                                          </p:stCondLst>
                                        </p:cTn>
                                        <p:tgtEl>
                                          <p:spTgt spid="308227">
                                            <p:txEl>
                                              <p:pRg st="9" end="9"/>
                                            </p:txEl>
                                          </p:spTgt>
                                        </p:tgtEl>
                                        <p:attrNameLst>
                                          <p:attrName>style.visibility</p:attrName>
                                        </p:attrNameLst>
                                      </p:cBhvr>
                                      <p:to>
                                        <p:strVal val="visible"/>
                                      </p:to>
                                    </p:set>
                                    <p:animEffect transition="in" filter="blinds(horizontal)">
                                      <p:cBhvr>
                                        <p:cTn id="38" dur="500"/>
                                        <p:tgtEl>
                                          <p:spTgt spid="30822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8227"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a:extLst>
              <a:ext uri="{FF2B5EF4-FFF2-40B4-BE49-F238E27FC236}">
                <a16:creationId xmlns:a16="http://schemas.microsoft.com/office/drawing/2014/main" id="{E0E8BD90-F219-4A9C-B56A-67DB82AF2616}"/>
              </a:ext>
            </a:extLst>
          </p:cNvPr>
          <p:cNvSpPr>
            <a:spLocks noGrp="1" noChangeArrowheads="1"/>
          </p:cNvSpPr>
          <p:nvPr>
            <p:ph type="title"/>
          </p:nvPr>
        </p:nvSpPr>
        <p:spPr>
          <a:xfrm>
            <a:off x="574675" y="304801"/>
            <a:ext cx="8001000" cy="914400"/>
          </a:xfrm>
        </p:spPr>
        <p:txBody>
          <a:bodyPr/>
          <a:lstStyle/>
          <a:p>
            <a:pPr algn="ctr" eaLnBrk="1" hangingPunct="1">
              <a:defRPr/>
            </a:pPr>
            <a:r>
              <a:rPr lang="en-US" b="1" dirty="0">
                <a:solidFill>
                  <a:srgbClr val="000099"/>
                </a:solidFill>
              </a:rPr>
              <a:t>Perception – Reaction Time</a:t>
            </a:r>
          </a:p>
        </p:txBody>
      </p:sp>
      <p:sp>
        <p:nvSpPr>
          <p:cNvPr id="310275" name="Rectangle 3">
            <a:extLst>
              <a:ext uri="{FF2B5EF4-FFF2-40B4-BE49-F238E27FC236}">
                <a16:creationId xmlns:a16="http://schemas.microsoft.com/office/drawing/2014/main" id="{3EF5C1FC-0A2F-4FEC-B7C5-A37E8C0F0E7A}"/>
              </a:ext>
            </a:extLst>
          </p:cNvPr>
          <p:cNvSpPr>
            <a:spLocks noGrp="1" noChangeArrowheads="1"/>
          </p:cNvSpPr>
          <p:nvPr>
            <p:ph type="body" idx="1"/>
          </p:nvPr>
        </p:nvSpPr>
        <p:spPr/>
        <p:txBody>
          <a:bodyPr/>
          <a:lstStyle/>
          <a:p>
            <a:pPr eaLnBrk="1" hangingPunct="1">
              <a:defRPr/>
            </a:pPr>
            <a:r>
              <a:rPr lang="en-US" b="1" dirty="0"/>
              <a:t>Perception – Reaction Time</a:t>
            </a:r>
          </a:p>
          <a:p>
            <a:pPr lvl="1" eaLnBrk="1" hangingPunct="1">
              <a:defRPr/>
            </a:pPr>
            <a:r>
              <a:rPr lang="en-US" dirty="0"/>
              <a:t>Varies among individuals </a:t>
            </a:r>
          </a:p>
          <a:p>
            <a:pPr lvl="1" eaLnBrk="1" hangingPunct="1">
              <a:defRPr/>
            </a:pPr>
            <a:r>
              <a:rPr lang="en-US" dirty="0"/>
              <a:t>Varies for different situations</a:t>
            </a:r>
          </a:p>
          <a:p>
            <a:pPr lvl="1" eaLnBrk="1" hangingPunct="1">
              <a:defRPr/>
            </a:pPr>
            <a:r>
              <a:rPr lang="en-US" dirty="0"/>
              <a:t>85</a:t>
            </a:r>
            <a:r>
              <a:rPr lang="en-US" baseline="30000" dirty="0"/>
              <a:t>th</a:t>
            </a:r>
            <a:r>
              <a:rPr lang="en-US" dirty="0"/>
              <a:t> percentile time—ranges from 1.6 to 7.8 sec. for unexpected info.</a:t>
            </a:r>
          </a:p>
          <a:p>
            <a:pPr lvl="1" eaLnBrk="1" hangingPunct="1">
              <a:defRPr/>
            </a:pPr>
            <a:r>
              <a:rPr lang="en-US" dirty="0"/>
              <a:t>Per AASHTO Green Book—use 2.5 sec. for design (90</a:t>
            </a:r>
            <a:r>
              <a:rPr lang="en-US" baseline="30000" dirty="0"/>
              <a:t>th</a:t>
            </a:r>
            <a:r>
              <a:rPr lang="en-US" dirty="0"/>
              <a:t> percentile value)</a:t>
            </a:r>
          </a:p>
          <a:p>
            <a:pPr lvl="1" eaLnBrk="1" hangingPunct="1">
              <a:defRPr/>
            </a:pPr>
            <a:r>
              <a:rPr lang="en-US" dirty="0"/>
              <a:t>Used to determine reaction portion of braking distance</a:t>
            </a:r>
          </a:p>
          <a:p>
            <a:pPr marL="457200" lvl="1" indent="0" eaLnBrk="1" hangingPunct="1">
              <a:buFontTx/>
              <a:buNone/>
              <a:defRPr/>
            </a:pPr>
            <a:endParaRPr lang="en-US" dirty="0"/>
          </a:p>
          <a:p>
            <a:pPr lvl="1" eaLnBrk="1" hangingPunct="1">
              <a:defRPr/>
            </a:pPr>
            <a:endParaRPr lang="en-US" sz="3600" dirty="0"/>
          </a:p>
        </p:txBody>
      </p:sp>
    </p:spTree>
    <p:extLst>
      <p:ext uri="{BB962C8B-B14F-4D97-AF65-F5344CB8AC3E}">
        <p14:creationId xmlns:p14="http://schemas.microsoft.com/office/powerpoint/2010/main" val="15673265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a:extLst>
              <a:ext uri="{FF2B5EF4-FFF2-40B4-BE49-F238E27FC236}">
                <a16:creationId xmlns:a16="http://schemas.microsoft.com/office/drawing/2014/main" id="{5AB1A2FF-7636-49AD-9581-5A5A3DD1BCBB}"/>
              </a:ext>
            </a:extLst>
          </p:cNvPr>
          <p:cNvSpPr>
            <a:spLocks noGrp="1" noChangeArrowheads="1"/>
          </p:cNvSpPr>
          <p:nvPr>
            <p:ph type="title"/>
          </p:nvPr>
        </p:nvSpPr>
        <p:spPr/>
        <p:txBody>
          <a:bodyPr/>
          <a:lstStyle/>
          <a:p>
            <a:pPr algn="ctr" eaLnBrk="1" hangingPunct="1">
              <a:defRPr/>
            </a:pPr>
            <a:r>
              <a:rPr lang="en-US" sz="4400" b="1" dirty="0">
                <a:solidFill>
                  <a:srgbClr val="000099"/>
                </a:solidFill>
              </a:rPr>
              <a:t>Perception – Reaction Time</a:t>
            </a:r>
          </a:p>
        </p:txBody>
      </p:sp>
      <p:sp>
        <p:nvSpPr>
          <p:cNvPr id="312323" name="Rectangle 3">
            <a:extLst>
              <a:ext uri="{FF2B5EF4-FFF2-40B4-BE49-F238E27FC236}">
                <a16:creationId xmlns:a16="http://schemas.microsoft.com/office/drawing/2014/main" id="{FDA2F0C0-52CF-4B01-BFC1-72926377DC08}"/>
              </a:ext>
            </a:extLst>
          </p:cNvPr>
          <p:cNvSpPr>
            <a:spLocks noGrp="1" noChangeArrowheads="1"/>
          </p:cNvSpPr>
          <p:nvPr>
            <p:ph type="body" idx="1"/>
          </p:nvPr>
        </p:nvSpPr>
        <p:spPr/>
        <p:txBody>
          <a:bodyPr/>
          <a:lstStyle/>
          <a:p>
            <a:pPr eaLnBrk="1" hangingPunct="1">
              <a:defRPr/>
            </a:pPr>
            <a:r>
              <a:rPr lang="en-US" sz="3600" b="1" dirty="0">
                <a:solidFill>
                  <a:srgbClr val="000000"/>
                </a:solidFill>
              </a:rPr>
              <a:t>What Does 2.5 Sec. Perception Reaction Time Mean in Terms of Roadway Design?</a:t>
            </a:r>
          </a:p>
        </p:txBody>
      </p:sp>
    </p:spTree>
    <p:extLst>
      <p:ext uri="{BB962C8B-B14F-4D97-AF65-F5344CB8AC3E}">
        <p14:creationId xmlns:p14="http://schemas.microsoft.com/office/powerpoint/2010/main" val="28458203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US" sz="2400" b="1" u="sng" dirty="0">
                <a:solidFill>
                  <a:srgbClr val="FF0000"/>
                </a:solidFill>
              </a:rPr>
              <a:t>In Class Problem </a:t>
            </a:r>
            <a:r>
              <a:rPr lang="en-US" sz="2400" b="1" u="sng" dirty="0" smtClean="0">
                <a:solidFill>
                  <a:srgbClr val="FF0000"/>
                </a:solidFill>
              </a:rPr>
              <a:t>2</a:t>
            </a:r>
            <a:endParaRPr lang="en-US" sz="2400" b="1" u="sng" dirty="0">
              <a:solidFill>
                <a:srgbClr val="FF0000"/>
              </a:solidFill>
            </a:endParaRPr>
          </a:p>
          <a:p>
            <a:pPr marL="0" indent="0">
              <a:buNone/>
            </a:pPr>
            <a:r>
              <a:rPr lang="en-US" sz="2400" dirty="0"/>
              <a:t>A driver with a perception reaction time of 2.5 sec is driving at 65 mph when she observes that an accident has blocked the road ahead. Determine the distance the vehicle would move before the driver could activate the brakes. The vehicle to continue to move at 65 mph during the perception reaction time of 2.5 sec. </a:t>
            </a:r>
            <a:r>
              <a:rPr lang="en-US" sz="2400" b="1" i="1" dirty="0">
                <a:solidFill>
                  <a:srgbClr val="FF0000"/>
                </a:solidFill>
              </a:rPr>
              <a:t>[Ans. 238.9 ft.]</a:t>
            </a:r>
          </a:p>
        </p:txBody>
      </p:sp>
      <p:sp>
        <p:nvSpPr>
          <p:cNvPr id="4" name="Rectangle 2">
            <a:extLst>
              <a:ext uri="{FF2B5EF4-FFF2-40B4-BE49-F238E27FC236}">
                <a16:creationId xmlns:a16="http://schemas.microsoft.com/office/drawing/2014/main" id="{5AB1A2FF-7636-49AD-9581-5A5A3DD1BCBB}"/>
              </a:ext>
            </a:extLst>
          </p:cNvPr>
          <p:cNvSpPr txBox="1">
            <a:spLocks noChangeArrowheads="1"/>
          </p:cNvSpPr>
          <p:nvPr/>
        </p:nvSpPr>
        <p:spPr bwMode="auto">
          <a:xfrm>
            <a:off x="575703" y="304800"/>
            <a:ext cx="8001000" cy="1216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3800">
                <a:solidFill>
                  <a:schemeClr val="tx2"/>
                </a:solidFill>
                <a:latin typeface="+mj-lt"/>
                <a:ea typeface="+mj-ea"/>
                <a:cs typeface="+mj-cs"/>
              </a:defRPr>
            </a:lvl1pPr>
            <a:lvl2pPr algn="l" rtl="0" eaLnBrk="0" fontAlgn="base" hangingPunct="0">
              <a:spcBef>
                <a:spcPct val="0"/>
              </a:spcBef>
              <a:spcAft>
                <a:spcPct val="0"/>
              </a:spcAft>
              <a:defRPr sz="3800">
                <a:solidFill>
                  <a:schemeClr val="tx2"/>
                </a:solidFill>
                <a:latin typeface="Verdana" pitchFamily="34" charset="0"/>
              </a:defRPr>
            </a:lvl2pPr>
            <a:lvl3pPr algn="l" rtl="0" eaLnBrk="0" fontAlgn="base" hangingPunct="0">
              <a:spcBef>
                <a:spcPct val="0"/>
              </a:spcBef>
              <a:spcAft>
                <a:spcPct val="0"/>
              </a:spcAft>
              <a:defRPr sz="3800">
                <a:solidFill>
                  <a:schemeClr val="tx2"/>
                </a:solidFill>
                <a:latin typeface="Verdana" pitchFamily="34" charset="0"/>
              </a:defRPr>
            </a:lvl3pPr>
            <a:lvl4pPr algn="l" rtl="0" eaLnBrk="0" fontAlgn="base" hangingPunct="0">
              <a:spcBef>
                <a:spcPct val="0"/>
              </a:spcBef>
              <a:spcAft>
                <a:spcPct val="0"/>
              </a:spcAft>
              <a:defRPr sz="3800">
                <a:solidFill>
                  <a:schemeClr val="tx2"/>
                </a:solidFill>
                <a:latin typeface="Verdana" pitchFamily="34" charset="0"/>
              </a:defRPr>
            </a:lvl4pPr>
            <a:lvl5pPr algn="l" rtl="0" eaLnBrk="0" fontAlgn="base" hangingPunct="0">
              <a:spcBef>
                <a:spcPct val="0"/>
              </a:spcBef>
              <a:spcAft>
                <a:spcPct val="0"/>
              </a:spcAft>
              <a:defRPr sz="3800">
                <a:solidFill>
                  <a:schemeClr val="tx2"/>
                </a:solidFill>
                <a:latin typeface="Verdana" pitchFamily="34" charset="0"/>
              </a:defRPr>
            </a:lvl5pPr>
            <a:lvl6pPr marL="457200" algn="l" rtl="0" fontAlgn="base">
              <a:spcBef>
                <a:spcPct val="0"/>
              </a:spcBef>
              <a:spcAft>
                <a:spcPct val="0"/>
              </a:spcAft>
              <a:defRPr sz="3800">
                <a:solidFill>
                  <a:schemeClr val="tx2"/>
                </a:solidFill>
                <a:latin typeface="Verdana" pitchFamily="34" charset="0"/>
              </a:defRPr>
            </a:lvl6pPr>
            <a:lvl7pPr marL="914400" algn="l" rtl="0" fontAlgn="base">
              <a:spcBef>
                <a:spcPct val="0"/>
              </a:spcBef>
              <a:spcAft>
                <a:spcPct val="0"/>
              </a:spcAft>
              <a:defRPr sz="3800">
                <a:solidFill>
                  <a:schemeClr val="tx2"/>
                </a:solidFill>
                <a:latin typeface="Verdana" pitchFamily="34" charset="0"/>
              </a:defRPr>
            </a:lvl7pPr>
            <a:lvl8pPr marL="1371600" algn="l" rtl="0" fontAlgn="base">
              <a:spcBef>
                <a:spcPct val="0"/>
              </a:spcBef>
              <a:spcAft>
                <a:spcPct val="0"/>
              </a:spcAft>
              <a:defRPr sz="3800">
                <a:solidFill>
                  <a:schemeClr val="tx2"/>
                </a:solidFill>
                <a:latin typeface="Verdana" pitchFamily="34" charset="0"/>
              </a:defRPr>
            </a:lvl8pPr>
            <a:lvl9pPr marL="1828800" algn="l" rtl="0" fontAlgn="base">
              <a:spcBef>
                <a:spcPct val="0"/>
              </a:spcBef>
              <a:spcAft>
                <a:spcPct val="0"/>
              </a:spcAft>
              <a:defRPr sz="3800">
                <a:solidFill>
                  <a:schemeClr val="tx2"/>
                </a:solidFill>
                <a:latin typeface="Verdana" pitchFamily="34" charset="0"/>
              </a:defRPr>
            </a:lvl9pPr>
          </a:lstStyle>
          <a:p>
            <a:pPr algn="ctr" eaLnBrk="1" hangingPunct="1">
              <a:defRPr/>
            </a:pPr>
            <a:r>
              <a:rPr lang="en-US" sz="4400" b="1" kern="0" dirty="0">
                <a:solidFill>
                  <a:srgbClr val="000099"/>
                </a:solidFill>
              </a:rPr>
              <a:t>Perception – Reaction Time</a:t>
            </a:r>
          </a:p>
        </p:txBody>
      </p:sp>
    </p:spTree>
    <p:extLst>
      <p:ext uri="{BB962C8B-B14F-4D97-AF65-F5344CB8AC3E}">
        <p14:creationId xmlns:p14="http://schemas.microsoft.com/office/powerpoint/2010/main" val="25321886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a:extLst>
              <a:ext uri="{FF2B5EF4-FFF2-40B4-BE49-F238E27FC236}">
                <a16:creationId xmlns:a16="http://schemas.microsoft.com/office/drawing/2014/main" id="{C037BD94-104D-4F7A-BE13-1B7D43D4473A}"/>
              </a:ext>
            </a:extLst>
          </p:cNvPr>
          <p:cNvSpPr>
            <a:spLocks noGrp="1" noChangeArrowheads="1"/>
          </p:cNvSpPr>
          <p:nvPr>
            <p:ph type="title"/>
          </p:nvPr>
        </p:nvSpPr>
        <p:spPr>
          <a:xfrm>
            <a:off x="533400" y="190139"/>
            <a:ext cx="8077200" cy="1295400"/>
          </a:xfrm>
        </p:spPr>
        <p:txBody>
          <a:bodyPr/>
          <a:lstStyle/>
          <a:p>
            <a:pPr algn="ctr" eaLnBrk="1" hangingPunct="1">
              <a:defRPr/>
            </a:pPr>
            <a:r>
              <a:rPr lang="en-US" sz="4400" b="1" dirty="0">
                <a:solidFill>
                  <a:srgbClr val="000099"/>
                </a:solidFill>
              </a:rPr>
              <a:t>Perception – Reaction Time</a:t>
            </a:r>
          </a:p>
        </p:txBody>
      </p:sp>
      <p:sp>
        <p:nvSpPr>
          <p:cNvPr id="314371" name="Rectangle 3">
            <a:extLst>
              <a:ext uri="{FF2B5EF4-FFF2-40B4-BE49-F238E27FC236}">
                <a16:creationId xmlns:a16="http://schemas.microsoft.com/office/drawing/2014/main" id="{C9268D2A-C82A-4C8D-BD2F-A266048101A4}"/>
              </a:ext>
            </a:extLst>
          </p:cNvPr>
          <p:cNvSpPr>
            <a:spLocks noGrp="1" noChangeArrowheads="1"/>
          </p:cNvSpPr>
          <p:nvPr>
            <p:ph type="body" sz="half" idx="1"/>
          </p:nvPr>
        </p:nvSpPr>
        <p:spPr>
          <a:xfrm>
            <a:off x="524435" y="1676400"/>
            <a:ext cx="7772400" cy="762000"/>
          </a:xfrm>
        </p:spPr>
        <p:txBody>
          <a:bodyPr/>
          <a:lstStyle/>
          <a:p>
            <a:pPr eaLnBrk="1" hangingPunct="1">
              <a:defRPr/>
            </a:pPr>
            <a:r>
              <a:rPr lang="en-US" sz="2800" b="1" dirty="0"/>
              <a:t>Use of Symbols in Roadway Signs</a:t>
            </a:r>
          </a:p>
          <a:p>
            <a:pPr lvl="1" eaLnBrk="1" hangingPunct="1">
              <a:defRPr/>
            </a:pPr>
            <a:r>
              <a:rPr lang="en-US" sz="2400" dirty="0"/>
              <a:t>Standard symbols (v. “wordy” explanation) decreases perception-reaction time</a:t>
            </a:r>
          </a:p>
        </p:txBody>
      </p:sp>
      <p:sp>
        <p:nvSpPr>
          <p:cNvPr id="27652" name="Rectangle 4">
            <a:extLst>
              <a:ext uri="{FF2B5EF4-FFF2-40B4-BE49-F238E27FC236}">
                <a16:creationId xmlns:a16="http://schemas.microsoft.com/office/drawing/2014/main" id="{5D5DEE78-2C9D-4127-8E5C-3BC35978C818}"/>
              </a:ext>
            </a:extLst>
          </p:cNvPr>
          <p:cNvSpPr>
            <a:spLocks noChangeArrowheads="1"/>
          </p:cNvSpPr>
          <p:nvPr/>
        </p:nvSpPr>
        <p:spPr bwMode="auto">
          <a:xfrm rot="2557970">
            <a:off x="1151498" y="3732213"/>
            <a:ext cx="1981200" cy="1951037"/>
          </a:xfrm>
          <a:prstGeom prst="rect">
            <a:avLst/>
          </a:prstGeom>
          <a:solidFill>
            <a:srgbClr val="FFFF66"/>
          </a:solidFill>
          <a:ln w="38100">
            <a:solidFill>
              <a:srgbClr val="000000"/>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27653" name="Text Box 5">
            <a:extLst>
              <a:ext uri="{FF2B5EF4-FFF2-40B4-BE49-F238E27FC236}">
                <a16:creationId xmlns:a16="http://schemas.microsoft.com/office/drawing/2014/main" id="{DF1B0C3B-7976-4BF2-B7C3-8FC302807C49}"/>
              </a:ext>
            </a:extLst>
          </p:cNvPr>
          <p:cNvSpPr txBox="1">
            <a:spLocks noChangeArrowheads="1"/>
          </p:cNvSpPr>
          <p:nvPr/>
        </p:nvSpPr>
        <p:spPr bwMode="auto">
          <a:xfrm>
            <a:off x="1303898" y="4003675"/>
            <a:ext cx="1676400"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50000"/>
              </a:spcBef>
              <a:buClrTx/>
              <a:buSzTx/>
              <a:buFontTx/>
              <a:buNone/>
            </a:pPr>
            <a:r>
              <a:rPr lang="en-US" altLang="en-US" sz="1600" b="1">
                <a:solidFill>
                  <a:srgbClr val="000000"/>
                </a:solidFill>
              </a:rPr>
              <a:t>Slow Down.  There is a curve ahead.  Advise no more than 25 mph.</a:t>
            </a:r>
          </a:p>
        </p:txBody>
      </p:sp>
      <p:pic>
        <p:nvPicPr>
          <p:cNvPr id="27654" name="Picture 6">
            <a:extLst>
              <a:ext uri="{FF2B5EF4-FFF2-40B4-BE49-F238E27FC236}">
                <a16:creationId xmlns:a16="http://schemas.microsoft.com/office/drawing/2014/main" id="{76124356-CE25-4530-9B5B-19B38A691E0F}"/>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096435" y="3252788"/>
            <a:ext cx="2439988" cy="2638425"/>
          </a:xfrm>
          <a:noFill/>
          <a:extLst>
            <a:ext uri="{909E8E84-426E-40DD-AFC4-6F175D3DCCD1}">
              <a14:hiddenFill xmlns:a14="http://schemas.microsoft.com/office/drawing/2010/main">
                <a:solidFill>
                  <a:srgbClr val="FFFFFF"/>
                </a:solidFill>
              </a14:hiddenFill>
            </a:ext>
          </a:extLst>
        </p:spPr>
      </p:pic>
      <p:sp>
        <p:nvSpPr>
          <p:cNvPr id="27655" name="Rectangle 7">
            <a:extLst>
              <a:ext uri="{FF2B5EF4-FFF2-40B4-BE49-F238E27FC236}">
                <a16:creationId xmlns:a16="http://schemas.microsoft.com/office/drawing/2014/main" id="{36BB5AA5-4E4B-4AEF-93F4-CF98D96455F3}"/>
              </a:ext>
            </a:extLst>
          </p:cNvPr>
          <p:cNvSpPr>
            <a:spLocks noChangeArrowheads="1"/>
          </p:cNvSpPr>
          <p:nvPr/>
        </p:nvSpPr>
        <p:spPr bwMode="auto">
          <a:xfrm>
            <a:off x="5853673" y="5791200"/>
            <a:ext cx="1219200" cy="609600"/>
          </a:xfrm>
          <a:prstGeom prst="rect">
            <a:avLst/>
          </a:prstGeom>
          <a:solidFill>
            <a:srgbClr val="FFFF66"/>
          </a:solidFill>
          <a:ln w="28575">
            <a:solidFill>
              <a:srgbClr val="000000"/>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27656" name="Text Box 8">
            <a:extLst>
              <a:ext uri="{FF2B5EF4-FFF2-40B4-BE49-F238E27FC236}">
                <a16:creationId xmlns:a16="http://schemas.microsoft.com/office/drawing/2014/main" id="{E62804BA-C31E-4BE2-BF7D-7AC3ED51A34B}"/>
              </a:ext>
            </a:extLst>
          </p:cNvPr>
          <p:cNvSpPr txBox="1">
            <a:spLocks noChangeArrowheads="1"/>
          </p:cNvSpPr>
          <p:nvPr/>
        </p:nvSpPr>
        <p:spPr bwMode="auto">
          <a:xfrm>
            <a:off x="5944160" y="5867400"/>
            <a:ext cx="11430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50000"/>
              </a:spcBef>
              <a:buClrTx/>
              <a:buSzTx/>
              <a:buFontTx/>
              <a:buNone/>
            </a:pPr>
            <a:r>
              <a:rPr lang="en-US" altLang="en-US" sz="1800" b="1">
                <a:solidFill>
                  <a:srgbClr val="000000"/>
                </a:solidFill>
              </a:rPr>
              <a:t>25 MPH</a:t>
            </a:r>
          </a:p>
        </p:txBody>
      </p:sp>
    </p:spTree>
    <p:extLst>
      <p:ext uri="{BB962C8B-B14F-4D97-AF65-F5344CB8AC3E}">
        <p14:creationId xmlns:p14="http://schemas.microsoft.com/office/powerpoint/2010/main" val="26345633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a:extLst>
              <a:ext uri="{FF2B5EF4-FFF2-40B4-BE49-F238E27FC236}">
                <a16:creationId xmlns:a16="http://schemas.microsoft.com/office/drawing/2014/main" id="{D6AB334D-AF58-49CA-94E7-4932596C59EC}"/>
              </a:ext>
            </a:extLst>
          </p:cNvPr>
          <p:cNvSpPr>
            <a:spLocks noGrp="1" noChangeArrowheads="1"/>
          </p:cNvSpPr>
          <p:nvPr>
            <p:ph type="title"/>
          </p:nvPr>
        </p:nvSpPr>
        <p:spPr>
          <a:xfrm>
            <a:off x="533400" y="229574"/>
            <a:ext cx="8077200" cy="1295400"/>
          </a:xfrm>
        </p:spPr>
        <p:txBody>
          <a:bodyPr/>
          <a:lstStyle/>
          <a:p>
            <a:pPr algn="ctr" eaLnBrk="1" hangingPunct="1">
              <a:defRPr/>
            </a:pPr>
            <a:r>
              <a:rPr lang="en-US" sz="4400" b="1" dirty="0">
                <a:solidFill>
                  <a:srgbClr val="000099"/>
                </a:solidFill>
              </a:rPr>
              <a:t>Perception – Reaction Time</a:t>
            </a:r>
          </a:p>
        </p:txBody>
      </p:sp>
      <p:sp>
        <p:nvSpPr>
          <p:cNvPr id="316419" name="Rectangle 3">
            <a:extLst>
              <a:ext uri="{FF2B5EF4-FFF2-40B4-BE49-F238E27FC236}">
                <a16:creationId xmlns:a16="http://schemas.microsoft.com/office/drawing/2014/main" id="{8AD6BD0D-A377-480A-84AD-67B896188488}"/>
              </a:ext>
            </a:extLst>
          </p:cNvPr>
          <p:cNvSpPr>
            <a:spLocks noGrp="1" noChangeArrowheads="1"/>
          </p:cNvSpPr>
          <p:nvPr>
            <p:ph type="body" sz="half" idx="1"/>
          </p:nvPr>
        </p:nvSpPr>
        <p:spPr>
          <a:xfrm>
            <a:off x="533400" y="1789239"/>
            <a:ext cx="7696200" cy="990600"/>
          </a:xfrm>
        </p:spPr>
        <p:txBody>
          <a:bodyPr/>
          <a:lstStyle/>
          <a:p>
            <a:pPr eaLnBrk="1" hangingPunct="1">
              <a:defRPr/>
            </a:pPr>
            <a:r>
              <a:rPr lang="en-US" sz="2800" b="1" dirty="0"/>
              <a:t>Use of Symbols in Roadway Signs</a:t>
            </a:r>
          </a:p>
          <a:p>
            <a:pPr eaLnBrk="1" hangingPunct="1">
              <a:defRPr/>
            </a:pPr>
            <a:endParaRPr lang="en-US" sz="2800" dirty="0"/>
          </a:p>
        </p:txBody>
      </p:sp>
      <p:sp>
        <p:nvSpPr>
          <p:cNvPr id="29700" name="Rectangle 4">
            <a:extLst>
              <a:ext uri="{FF2B5EF4-FFF2-40B4-BE49-F238E27FC236}">
                <a16:creationId xmlns:a16="http://schemas.microsoft.com/office/drawing/2014/main" id="{D89430CA-BCE6-49EA-AC8D-43FCE05C5135}"/>
              </a:ext>
            </a:extLst>
          </p:cNvPr>
          <p:cNvSpPr>
            <a:spLocks noChangeArrowheads="1"/>
          </p:cNvSpPr>
          <p:nvPr/>
        </p:nvSpPr>
        <p:spPr bwMode="auto">
          <a:xfrm rot="2557970">
            <a:off x="1601316" y="3102644"/>
            <a:ext cx="1981200" cy="1951037"/>
          </a:xfrm>
          <a:prstGeom prst="rect">
            <a:avLst/>
          </a:prstGeom>
          <a:solidFill>
            <a:srgbClr val="FFFF66"/>
          </a:solidFill>
          <a:ln w="38100">
            <a:solidFill>
              <a:srgbClr val="000000"/>
            </a:solidFill>
            <a:miter lim="800000"/>
            <a:headEnd/>
            <a:tailEnd/>
          </a:ln>
        </p:spPr>
        <p:txBody>
          <a:bodyPr wrap="none" anchor="ct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spcBef>
                <a:spcPct val="0"/>
              </a:spcBef>
              <a:buClrTx/>
              <a:buSzTx/>
              <a:buFontTx/>
              <a:buNone/>
            </a:pPr>
            <a:endParaRPr lang="en-US" altLang="en-US" sz="1800"/>
          </a:p>
        </p:txBody>
      </p:sp>
      <p:sp>
        <p:nvSpPr>
          <p:cNvPr id="29701" name="Text Box 5">
            <a:extLst>
              <a:ext uri="{FF2B5EF4-FFF2-40B4-BE49-F238E27FC236}">
                <a16:creationId xmlns:a16="http://schemas.microsoft.com/office/drawing/2014/main" id="{7FD4A412-626E-43ED-A46B-D4793638872A}"/>
              </a:ext>
            </a:extLst>
          </p:cNvPr>
          <p:cNvSpPr txBox="1">
            <a:spLocks noChangeArrowheads="1"/>
          </p:cNvSpPr>
          <p:nvPr/>
        </p:nvSpPr>
        <p:spPr bwMode="auto">
          <a:xfrm>
            <a:off x="1676400" y="3657600"/>
            <a:ext cx="16764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hlink"/>
              </a:buClr>
              <a:buSzPct val="70000"/>
              <a:buFont typeface="Wingdings" panose="05000000000000000000" pitchFamily="2" charset="2"/>
              <a:buChar char="n"/>
              <a:defRPr sz="3200">
                <a:solidFill>
                  <a:schemeClr val="tx1"/>
                </a:solidFill>
                <a:latin typeface="Tahoma" panose="020B0604030504040204" pitchFamily="34" charset="0"/>
              </a:defRPr>
            </a:lvl1pPr>
            <a:lvl2pPr marL="742950" indent="-285750">
              <a:spcBef>
                <a:spcPct val="20000"/>
              </a:spcBef>
              <a:buClr>
                <a:schemeClr val="tx1"/>
              </a:buClr>
              <a:buChar char="–"/>
              <a:defRPr sz="2800">
                <a:solidFill>
                  <a:schemeClr val="tx1"/>
                </a:solidFill>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latin typeface="Tahoma" panose="020B0604030504040204" pitchFamily="34" charset="0"/>
              </a:defRPr>
            </a:lvl3pPr>
            <a:lvl4pPr marL="1600200" indent="-228600">
              <a:spcBef>
                <a:spcPct val="20000"/>
              </a:spcBef>
              <a:buClr>
                <a:schemeClr val="tx1"/>
              </a:buClr>
              <a:buChar char="–"/>
              <a:defRPr sz="2000">
                <a:solidFill>
                  <a:schemeClr val="tx1"/>
                </a:solidFill>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5pPr>
            <a:lvl6pPr marL="25146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6pPr>
            <a:lvl7pPr marL="29718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7pPr>
            <a:lvl8pPr marL="34290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8pPr>
            <a:lvl9pPr marL="3886200" indent="-228600" eaLnBrk="0" fontAlgn="base" hangingPunct="0">
              <a:spcBef>
                <a:spcPct val="20000"/>
              </a:spcBef>
              <a:spcAft>
                <a:spcPct val="0"/>
              </a:spcAft>
              <a:buClr>
                <a:schemeClr val="hlink"/>
              </a:buClr>
              <a:buSzPct val="70000"/>
              <a:buFont typeface="Wingdings" panose="05000000000000000000" pitchFamily="2" charset="2"/>
              <a:buChar char="n"/>
              <a:defRPr sz="2000">
                <a:solidFill>
                  <a:schemeClr val="tx1"/>
                </a:solidFill>
                <a:latin typeface="Tahoma" panose="020B0604030504040204" pitchFamily="34" charset="0"/>
              </a:defRPr>
            </a:lvl9pPr>
          </a:lstStyle>
          <a:p>
            <a:pPr algn="ctr">
              <a:spcBef>
                <a:spcPct val="50000"/>
              </a:spcBef>
              <a:buClrTx/>
              <a:buSzTx/>
              <a:buFontTx/>
              <a:buNone/>
            </a:pPr>
            <a:r>
              <a:rPr lang="en-US" altLang="en-US" sz="2000" b="1">
                <a:solidFill>
                  <a:srgbClr val="000000"/>
                </a:solidFill>
              </a:rPr>
              <a:t>Slippery When Wet</a:t>
            </a:r>
          </a:p>
        </p:txBody>
      </p:sp>
      <p:pic>
        <p:nvPicPr>
          <p:cNvPr id="29702" name="Picture 6">
            <a:extLst>
              <a:ext uri="{FF2B5EF4-FFF2-40B4-BE49-F238E27FC236}">
                <a16:creationId xmlns:a16="http://schemas.microsoft.com/office/drawing/2014/main" id="{A571C185-5B5A-43BF-A096-51249D727BCC}"/>
              </a:ext>
            </a:extLst>
          </p:cNvPr>
          <p:cNvPicPr>
            <a:picLocks noGrp="1" noChangeAspect="1" noChangeArrowheads="1"/>
          </p:cNvPicPr>
          <p:nvPr>
            <p:ph sz="quarter" idx="3"/>
          </p:nvPr>
        </p:nvPicPr>
        <p:blipFill>
          <a:blip r:embed="rId3">
            <a:extLst>
              <a:ext uri="{28A0092B-C50C-407E-A947-70E740481C1C}">
                <a14:useLocalDpi xmlns:a14="http://schemas.microsoft.com/office/drawing/2010/main" val="0"/>
              </a:ext>
            </a:extLst>
          </a:blip>
          <a:srcRect/>
          <a:stretch>
            <a:fillRect/>
          </a:stretch>
        </p:blipFill>
        <p:spPr>
          <a:xfrm>
            <a:off x="4650431" y="2570406"/>
            <a:ext cx="2605088" cy="3157538"/>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7768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a:extLst>
              <a:ext uri="{FF2B5EF4-FFF2-40B4-BE49-F238E27FC236}">
                <a16:creationId xmlns:a16="http://schemas.microsoft.com/office/drawing/2014/main" id="{24A1A04B-4ECE-47E4-95C3-AE6F996A396C}"/>
              </a:ext>
            </a:extLst>
          </p:cNvPr>
          <p:cNvSpPr>
            <a:spLocks noGrp="1" noChangeArrowheads="1"/>
          </p:cNvSpPr>
          <p:nvPr>
            <p:ph type="title"/>
          </p:nvPr>
        </p:nvSpPr>
        <p:spPr>
          <a:xfrm>
            <a:off x="838200" y="228600"/>
            <a:ext cx="7467600" cy="914400"/>
          </a:xfrm>
        </p:spPr>
        <p:txBody>
          <a:bodyPr/>
          <a:lstStyle/>
          <a:p>
            <a:pPr algn="ctr" eaLnBrk="1" hangingPunct="1">
              <a:defRPr/>
            </a:pPr>
            <a:r>
              <a:rPr lang="en-US" sz="4400" b="1" dirty="0">
                <a:solidFill>
                  <a:srgbClr val="000099"/>
                </a:solidFill>
              </a:rPr>
              <a:t>Driver Expectancy</a:t>
            </a:r>
          </a:p>
        </p:txBody>
      </p:sp>
      <p:sp>
        <p:nvSpPr>
          <p:cNvPr id="2" name="Text Placeholder 1">
            <a:extLst>
              <a:ext uri="{FF2B5EF4-FFF2-40B4-BE49-F238E27FC236}">
                <a16:creationId xmlns:a16="http://schemas.microsoft.com/office/drawing/2014/main" id="{8A8B6F6E-485A-4EAD-885F-D27A643C880C}"/>
              </a:ext>
            </a:extLst>
          </p:cNvPr>
          <p:cNvSpPr>
            <a:spLocks noGrp="1"/>
          </p:cNvSpPr>
          <p:nvPr>
            <p:ph type="body" sz="half" idx="1"/>
          </p:nvPr>
        </p:nvSpPr>
        <p:spPr>
          <a:xfrm>
            <a:off x="533400" y="1752600"/>
            <a:ext cx="7162800" cy="1905000"/>
          </a:xfrm>
        </p:spPr>
        <p:txBody>
          <a:bodyPr/>
          <a:lstStyle/>
          <a:p>
            <a:pPr>
              <a:defRPr/>
            </a:pPr>
            <a:r>
              <a:rPr lang="en-US" b="1" dirty="0"/>
              <a:t>Driver Expectancy</a:t>
            </a:r>
          </a:p>
          <a:p>
            <a:pPr lvl="1">
              <a:defRPr/>
            </a:pPr>
            <a:r>
              <a:rPr lang="en-US" dirty="0"/>
              <a:t>Drivers become conditioned to react in certain way in certain situation</a:t>
            </a:r>
          </a:p>
        </p:txBody>
      </p:sp>
      <p:pic>
        <p:nvPicPr>
          <p:cNvPr id="31748" name="Picture 3" descr="exp">
            <a:extLst>
              <a:ext uri="{FF2B5EF4-FFF2-40B4-BE49-F238E27FC236}">
                <a16:creationId xmlns:a16="http://schemas.microsoft.com/office/drawing/2014/main" id="{5D5EBF3C-42CF-4534-BEFA-8C51D69316BB}"/>
              </a:ext>
            </a:extLst>
          </p:cNvPr>
          <p:cNvPicPr>
            <a:picLocks noGrp="1" noChangeAspect="1" noChangeArrowheads="1"/>
          </p:cNvPicPr>
          <p:nvPr>
            <p:ph sz="half" idx="2"/>
          </p:nvPr>
        </p:nvPicPr>
        <p:blipFill rotWithShape="1">
          <a:blip r:embed="rId3">
            <a:extLst>
              <a:ext uri="{28A0092B-C50C-407E-A947-70E740481C1C}">
                <a14:useLocalDpi xmlns:a14="http://schemas.microsoft.com/office/drawing/2010/main" val="0"/>
              </a:ext>
            </a:extLst>
          </a:blip>
          <a:srcRect l="11344"/>
          <a:stretch/>
        </p:blipFill>
        <p:spPr>
          <a:xfrm>
            <a:off x="2562225" y="3124200"/>
            <a:ext cx="4019550" cy="2944812"/>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621854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610" name="Rectangle 2">
            <a:extLst>
              <a:ext uri="{FF2B5EF4-FFF2-40B4-BE49-F238E27FC236}">
                <a16:creationId xmlns:a16="http://schemas.microsoft.com/office/drawing/2014/main" id="{DBE877C9-25C0-4E77-99E3-E0B491EB350A}"/>
              </a:ext>
            </a:extLst>
          </p:cNvPr>
          <p:cNvSpPr>
            <a:spLocks noGrp="1" noChangeArrowheads="1"/>
          </p:cNvSpPr>
          <p:nvPr>
            <p:ph type="title"/>
          </p:nvPr>
        </p:nvSpPr>
        <p:spPr>
          <a:xfrm>
            <a:off x="574675" y="304801"/>
            <a:ext cx="8001000" cy="914400"/>
          </a:xfrm>
        </p:spPr>
        <p:txBody>
          <a:bodyPr/>
          <a:lstStyle/>
          <a:p>
            <a:pPr algn="ctr" eaLnBrk="1" hangingPunct="1">
              <a:defRPr/>
            </a:pPr>
            <a:r>
              <a:rPr lang="en-US" sz="4400" b="1" dirty="0">
                <a:solidFill>
                  <a:srgbClr val="000099"/>
                </a:solidFill>
              </a:rPr>
              <a:t>Driver Expectancy</a:t>
            </a:r>
          </a:p>
        </p:txBody>
      </p:sp>
      <p:sp>
        <p:nvSpPr>
          <p:cNvPr id="324611" name="Rectangle 3">
            <a:extLst>
              <a:ext uri="{FF2B5EF4-FFF2-40B4-BE49-F238E27FC236}">
                <a16:creationId xmlns:a16="http://schemas.microsoft.com/office/drawing/2014/main" id="{71706731-1070-4A38-BFDD-81EC097BF458}"/>
              </a:ext>
            </a:extLst>
          </p:cNvPr>
          <p:cNvSpPr>
            <a:spLocks noGrp="1" noChangeArrowheads="1"/>
          </p:cNvSpPr>
          <p:nvPr>
            <p:ph type="body" idx="1"/>
          </p:nvPr>
        </p:nvSpPr>
        <p:spPr/>
        <p:txBody>
          <a:bodyPr/>
          <a:lstStyle/>
          <a:p>
            <a:pPr eaLnBrk="1" hangingPunct="1">
              <a:defRPr/>
            </a:pPr>
            <a:r>
              <a:rPr lang="en-US" b="1" dirty="0">
                <a:effectLst/>
              </a:rPr>
              <a:t>When met:</a:t>
            </a:r>
          </a:p>
          <a:p>
            <a:pPr lvl="1" eaLnBrk="1" hangingPunct="1">
              <a:defRPr/>
            </a:pPr>
            <a:r>
              <a:rPr lang="en-US" dirty="0"/>
              <a:t>Performance tends to be error free</a:t>
            </a:r>
          </a:p>
          <a:p>
            <a:pPr lvl="1" eaLnBrk="1" hangingPunct="1">
              <a:buFontTx/>
              <a:buNone/>
              <a:defRPr/>
            </a:pPr>
            <a:endParaRPr lang="en-US" dirty="0"/>
          </a:p>
          <a:p>
            <a:pPr eaLnBrk="1" hangingPunct="1">
              <a:defRPr/>
            </a:pPr>
            <a:r>
              <a:rPr lang="en-US" b="1" dirty="0">
                <a:effectLst/>
              </a:rPr>
              <a:t>When violated:</a:t>
            </a:r>
          </a:p>
          <a:p>
            <a:pPr lvl="1" eaLnBrk="1" hangingPunct="1">
              <a:defRPr/>
            </a:pPr>
            <a:r>
              <a:rPr lang="en-US" dirty="0"/>
              <a:t>Decisions take more time</a:t>
            </a:r>
          </a:p>
          <a:p>
            <a:pPr lvl="1" eaLnBrk="1" hangingPunct="1">
              <a:defRPr/>
            </a:pPr>
            <a:r>
              <a:rPr lang="en-US" dirty="0"/>
              <a:t>Performance is poorer</a:t>
            </a:r>
          </a:p>
          <a:p>
            <a:pPr lvl="1" eaLnBrk="1" hangingPunct="1">
              <a:defRPr/>
            </a:pPr>
            <a:r>
              <a:rPr lang="en-US" dirty="0"/>
              <a:t>Situation may cause crash</a:t>
            </a:r>
          </a:p>
          <a:p>
            <a:pPr eaLnBrk="1" hangingPunct="1">
              <a:defRPr/>
            </a:pPr>
            <a:endParaRPr lang="en-US" dirty="0"/>
          </a:p>
          <a:p>
            <a:pPr eaLnBrk="1" hangingPunct="1">
              <a:buFont typeface="Wingdings" panose="05000000000000000000" pitchFamily="2" charset="2"/>
              <a:buNone/>
              <a:defRPr/>
            </a:pPr>
            <a:endParaRPr lang="en-US" dirty="0"/>
          </a:p>
          <a:p>
            <a:pPr eaLnBrk="1" hangingPunct="1">
              <a:buFont typeface="Wingdings" panose="05000000000000000000" pitchFamily="2" charset="2"/>
              <a:buNone/>
              <a:defRPr/>
            </a:pPr>
            <a:endParaRPr lang="en-US" dirty="0"/>
          </a:p>
        </p:txBody>
      </p:sp>
    </p:spTree>
    <p:extLst>
      <p:ext uri="{BB962C8B-B14F-4D97-AF65-F5344CB8AC3E}">
        <p14:creationId xmlns:p14="http://schemas.microsoft.com/office/powerpoint/2010/main" val="13510705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658" name="Rectangle 2">
            <a:extLst>
              <a:ext uri="{FF2B5EF4-FFF2-40B4-BE49-F238E27FC236}">
                <a16:creationId xmlns:a16="http://schemas.microsoft.com/office/drawing/2014/main" id="{3E492B53-A8BD-42A4-BC34-8B5CB0DB52FB}"/>
              </a:ext>
            </a:extLst>
          </p:cNvPr>
          <p:cNvSpPr>
            <a:spLocks noGrp="1" noChangeArrowheads="1"/>
          </p:cNvSpPr>
          <p:nvPr>
            <p:ph type="title"/>
          </p:nvPr>
        </p:nvSpPr>
        <p:spPr>
          <a:xfrm>
            <a:off x="1066800" y="76200"/>
            <a:ext cx="7391400" cy="1143000"/>
          </a:xfrm>
        </p:spPr>
        <p:txBody>
          <a:bodyPr/>
          <a:lstStyle/>
          <a:p>
            <a:pPr algn="ctr" eaLnBrk="1" hangingPunct="1">
              <a:defRPr/>
            </a:pPr>
            <a:r>
              <a:rPr lang="en-US" sz="4400" b="1" dirty="0">
                <a:solidFill>
                  <a:srgbClr val="000099"/>
                </a:solidFill>
              </a:rPr>
              <a:t>Older Drivers</a:t>
            </a:r>
          </a:p>
        </p:txBody>
      </p:sp>
      <p:sp>
        <p:nvSpPr>
          <p:cNvPr id="326659" name="Rectangle 3">
            <a:extLst>
              <a:ext uri="{FF2B5EF4-FFF2-40B4-BE49-F238E27FC236}">
                <a16:creationId xmlns:a16="http://schemas.microsoft.com/office/drawing/2014/main" id="{4A30ED73-9B2B-4571-91CE-EDED91ADD2FD}"/>
              </a:ext>
            </a:extLst>
          </p:cNvPr>
          <p:cNvSpPr>
            <a:spLocks noGrp="1" noChangeArrowheads="1"/>
          </p:cNvSpPr>
          <p:nvPr>
            <p:ph type="body" sz="half" idx="1"/>
          </p:nvPr>
        </p:nvSpPr>
        <p:spPr>
          <a:xfrm>
            <a:off x="533400" y="1810871"/>
            <a:ext cx="7924800" cy="762000"/>
          </a:xfrm>
        </p:spPr>
        <p:txBody>
          <a:bodyPr/>
          <a:lstStyle/>
          <a:p>
            <a:pPr eaLnBrk="1" hangingPunct="1">
              <a:defRPr/>
            </a:pPr>
            <a:r>
              <a:rPr lang="en-US" sz="2800" b="1" dirty="0"/>
              <a:t>Changing Demographics</a:t>
            </a:r>
          </a:p>
        </p:txBody>
      </p:sp>
      <p:pic>
        <p:nvPicPr>
          <p:cNvPr id="35844" name="Picture 4" descr="age">
            <a:extLst>
              <a:ext uri="{FF2B5EF4-FFF2-40B4-BE49-F238E27FC236}">
                <a16:creationId xmlns:a16="http://schemas.microsoft.com/office/drawing/2014/main" id="{AD81F163-29F9-473D-9DA6-6DCFF498F0A3}"/>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1103332" y="2409218"/>
            <a:ext cx="6937336" cy="4453264"/>
          </a:xfr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7516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3999" cy="1494478"/>
          </a:xfrm>
        </p:spPr>
        <p:txBody>
          <a:bodyPr/>
          <a:lstStyle/>
          <a:p>
            <a:r>
              <a:rPr lang="en-US" sz="4400" dirty="0"/>
              <a:t>CE 34500 – Transportation Engineering</a:t>
            </a:r>
          </a:p>
        </p:txBody>
      </p:sp>
      <p:sp>
        <p:nvSpPr>
          <p:cNvPr id="3" name="Subtitle 2"/>
          <p:cNvSpPr>
            <a:spLocks noGrp="1"/>
          </p:cNvSpPr>
          <p:nvPr>
            <p:ph type="subTitle" idx="1"/>
          </p:nvPr>
        </p:nvSpPr>
        <p:spPr>
          <a:xfrm>
            <a:off x="0" y="2743200"/>
            <a:ext cx="5181600" cy="2895600"/>
          </a:xfrm>
        </p:spPr>
        <p:txBody>
          <a:bodyPr/>
          <a:lstStyle/>
          <a:p>
            <a:pPr eaLnBrk="1" hangingPunct="1">
              <a:defRPr/>
            </a:pPr>
            <a:r>
              <a:rPr lang="en-US" sz="2800" b="1" dirty="0">
                <a:solidFill>
                  <a:srgbClr val="000099"/>
                </a:solidFill>
              </a:rPr>
              <a:t>Chapter </a:t>
            </a:r>
            <a:r>
              <a:rPr lang="en-US" sz="2800" b="1" dirty="0" smtClean="0">
                <a:solidFill>
                  <a:srgbClr val="000099"/>
                </a:solidFill>
              </a:rPr>
              <a:t>3: </a:t>
            </a:r>
            <a:r>
              <a:rPr lang="en-US" sz="2800" dirty="0"/>
              <a:t>Characteristics of the Driver, the Pedestrian, the Vehicle, and the Road</a:t>
            </a:r>
          </a:p>
        </p:txBody>
      </p:sp>
      <p:sp>
        <p:nvSpPr>
          <p:cNvPr id="5" name="Slide Number Placeholder 4"/>
          <p:cNvSpPr>
            <a:spLocks noGrp="1"/>
          </p:cNvSpPr>
          <p:nvPr>
            <p:ph type="sldNum" sz="quarter" idx="12"/>
          </p:nvPr>
        </p:nvSpPr>
        <p:spPr/>
        <p:txBody>
          <a:bodyPr/>
          <a:lstStyle/>
          <a:p>
            <a:pPr>
              <a:defRPr/>
            </a:pPr>
            <a:fld id="{E983B6AD-7947-4BB8-9215-4AD4F0E5A3BF}" type="slidenum">
              <a:rPr lang="en-US" altLang="en-US" smtClean="0"/>
              <a:pPr>
                <a:defRPr/>
              </a:pPr>
              <a:t>2</a:t>
            </a:fld>
            <a:endParaRPr lang="en-US" altLang="en-US"/>
          </a:p>
        </p:txBody>
      </p:sp>
      <p:pic>
        <p:nvPicPr>
          <p:cNvPr id="6" name="Picture 2" descr="Image result for traffic and highway engineering garber and hoel">
            <a:extLst>
              <a:ext uri="{FF2B5EF4-FFF2-40B4-BE49-F238E27FC236}">
                <a16:creationId xmlns:a16="http://schemas.microsoft.com/office/drawing/2014/main" id="{55784221-127E-43B5-B35F-FF0D11103FD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61135" y="1854285"/>
            <a:ext cx="3290888" cy="4114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104055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a:extLst>
              <a:ext uri="{FF2B5EF4-FFF2-40B4-BE49-F238E27FC236}">
                <a16:creationId xmlns:a16="http://schemas.microsoft.com/office/drawing/2014/main" id="{26378697-25C6-4C21-890F-615D5FC586A3}"/>
              </a:ext>
            </a:extLst>
          </p:cNvPr>
          <p:cNvSpPr>
            <a:spLocks noGrp="1" noChangeArrowheads="1"/>
          </p:cNvSpPr>
          <p:nvPr>
            <p:ph type="title"/>
          </p:nvPr>
        </p:nvSpPr>
        <p:spPr>
          <a:xfrm>
            <a:off x="914400" y="228600"/>
            <a:ext cx="7543800" cy="990600"/>
          </a:xfrm>
        </p:spPr>
        <p:txBody>
          <a:bodyPr/>
          <a:lstStyle/>
          <a:p>
            <a:pPr algn="ctr" eaLnBrk="1" hangingPunct="1">
              <a:defRPr/>
            </a:pPr>
            <a:r>
              <a:rPr lang="en-US" sz="4400" b="1" dirty="0">
                <a:solidFill>
                  <a:srgbClr val="000099"/>
                </a:solidFill>
              </a:rPr>
              <a:t>Older Drivers</a:t>
            </a:r>
          </a:p>
        </p:txBody>
      </p:sp>
      <p:sp>
        <p:nvSpPr>
          <p:cNvPr id="328707" name="Rectangle 3">
            <a:extLst>
              <a:ext uri="{FF2B5EF4-FFF2-40B4-BE49-F238E27FC236}">
                <a16:creationId xmlns:a16="http://schemas.microsoft.com/office/drawing/2014/main" id="{F2250E62-7BFE-436F-9B2A-F8513BF1DF67}"/>
              </a:ext>
            </a:extLst>
          </p:cNvPr>
          <p:cNvSpPr>
            <a:spLocks noGrp="1" noChangeArrowheads="1"/>
          </p:cNvSpPr>
          <p:nvPr>
            <p:ph type="body" sz="half" idx="1"/>
          </p:nvPr>
        </p:nvSpPr>
        <p:spPr>
          <a:xfrm>
            <a:off x="609600" y="1828800"/>
            <a:ext cx="7543800" cy="4495800"/>
          </a:xfrm>
        </p:spPr>
        <p:txBody>
          <a:bodyPr/>
          <a:lstStyle/>
          <a:p>
            <a:pPr eaLnBrk="1" hangingPunct="1">
              <a:defRPr/>
            </a:pPr>
            <a:r>
              <a:rPr lang="en-US" sz="2800" b="1" dirty="0"/>
              <a:t>Diminished Visual Capabilities</a:t>
            </a:r>
          </a:p>
          <a:p>
            <a:pPr lvl="1" eaLnBrk="1" hangingPunct="1">
              <a:defRPr/>
            </a:pPr>
            <a:r>
              <a:rPr lang="en-US" sz="2400" dirty="0"/>
              <a:t>Reductions in Acuity</a:t>
            </a:r>
          </a:p>
          <a:p>
            <a:pPr lvl="2" eaLnBrk="1" hangingPunct="1">
              <a:defRPr/>
            </a:pPr>
            <a:r>
              <a:rPr lang="en-US" sz="2000" dirty="0"/>
              <a:t>Ability to discriminate high contrast features</a:t>
            </a:r>
            <a:endParaRPr lang="en-US" dirty="0"/>
          </a:p>
          <a:p>
            <a:pPr lvl="1" eaLnBrk="1" hangingPunct="1">
              <a:defRPr/>
            </a:pPr>
            <a:r>
              <a:rPr lang="en-US" sz="2400" dirty="0"/>
              <a:t>Reductions in Contrast Sensitivity</a:t>
            </a:r>
          </a:p>
          <a:p>
            <a:pPr marL="1200150" lvl="2" indent="-342900" eaLnBrk="1" hangingPunct="1">
              <a:defRPr/>
            </a:pPr>
            <a:r>
              <a:rPr lang="en-US" sz="2000" dirty="0"/>
              <a:t>Ability to detect low-contrast features</a:t>
            </a:r>
          </a:p>
          <a:p>
            <a:pPr lvl="1" eaLnBrk="1" hangingPunct="1">
              <a:defRPr/>
            </a:pPr>
            <a:r>
              <a:rPr lang="en-US" sz="2400" dirty="0"/>
              <a:t>Reductions in Visual Field</a:t>
            </a:r>
          </a:p>
          <a:p>
            <a:pPr lvl="2" eaLnBrk="1" hangingPunct="1">
              <a:defRPr/>
            </a:pPr>
            <a:r>
              <a:rPr lang="en-US" sz="2000" dirty="0"/>
              <a:t>Reduced peripheral visions</a:t>
            </a:r>
          </a:p>
          <a:p>
            <a:pPr lvl="2" eaLnBrk="1" hangingPunct="1">
              <a:defRPr/>
            </a:pPr>
            <a:endParaRPr lang="en-US" sz="2000" dirty="0"/>
          </a:p>
        </p:txBody>
      </p:sp>
    </p:spTree>
    <p:extLst>
      <p:ext uri="{BB962C8B-B14F-4D97-AF65-F5344CB8AC3E}">
        <p14:creationId xmlns:p14="http://schemas.microsoft.com/office/powerpoint/2010/main" val="25226350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706" name="Rectangle 2">
            <a:extLst>
              <a:ext uri="{FF2B5EF4-FFF2-40B4-BE49-F238E27FC236}">
                <a16:creationId xmlns:a16="http://schemas.microsoft.com/office/drawing/2014/main" id="{2DFE12D9-F1EE-4BBE-84BA-B6961441BEEA}"/>
              </a:ext>
            </a:extLst>
          </p:cNvPr>
          <p:cNvSpPr>
            <a:spLocks noGrp="1" noChangeArrowheads="1"/>
          </p:cNvSpPr>
          <p:nvPr>
            <p:ph type="title"/>
          </p:nvPr>
        </p:nvSpPr>
        <p:spPr>
          <a:xfrm>
            <a:off x="533400" y="76200"/>
            <a:ext cx="8077200" cy="1143000"/>
          </a:xfrm>
        </p:spPr>
        <p:txBody>
          <a:bodyPr/>
          <a:lstStyle/>
          <a:p>
            <a:pPr algn="ctr" eaLnBrk="1" hangingPunct="1">
              <a:defRPr/>
            </a:pPr>
            <a:r>
              <a:rPr lang="en-US" sz="4400" b="1" dirty="0">
                <a:solidFill>
                  <a:srgbClr val="000099"/>
                </a:solidFill>
              </a:rPr>
              <a:t>Older Drivers</a:t>
            </a:r>
          </a:p>
        </p:txBody>
      </p:sp>
      <p:sp>
        <p:nvSpPr>
          <p:cNvPr id="328707" name="Rectangle 3">
            <a:extLst>
              <a:ext uri="{FF2B5EF4-FFF2-40B4-BE49-F238E27FC236}">
                <a16:creationId xmlns:a16="http://schemas.microsoft.com/office/drawing/2014/main" id="{6E0A7F40-4EA8-4E80-988C-E94B18CA942D}"/>
              </a:ext>
            </a:extLst>
          </p:cNvPr>
          <p:cNvSpPr>
            <a:spLocks noGrp="1" noChangeArrowheads="1"/>
          </p:cNvSpPr>
          <p:nvPr>
            <p:ph type="body" sz="half" idx="1"/>
          </p:nvPr>
        </p:nvSpPr>
        <p:spPr>
          <a:xfrm>
            <a:off x="560294" y="1676400"/>
            <a:ext cx="7543800" cy="4495800"/>
          </a:xfrm>
        </p:spPr>
        <p:txBody>
          <a:bodyPr/>
          <a:lstStyle/>
          <a:p>
            <a:pPr eaLnBrk="1" hangingPunct="1">
              <a:defRPr/>
            </a:pPr>
            <a:r>
              <a:rPr lang="en-US" sz="2400" b="1" dirty="0"/>
              <a:t>Diminished Visual Capabilities</a:t>
            </a:r>
          </a:p>
          <a:p>
            <a:pPr lvl="1" eaLnBrk="1" hangingPunct="1">
              <a:defRPr/>
            </a:pPr>
            <a:r>
              <a:rPr lang="en-US" sz="2000" dirty="0"/>
              <a:t>Restrictions in Area of Visual Attention</a:t>
            </a:r>
          </a:p>
          <a:p>
            <a:pPr lvl="2" eaLnBrk="1" hangingPunct="1">
              <a:defRPr/>
            </a:pPr>
            <a:r>
              <a:rPr lang="en-US" sz="1800" dirty="0"/>
              <a:t>Ability to discriminate relevant from irrelevant information</a:t>
            </a:r>
            <a:endParaRPr lang="en-US" sz="2000" dirty="0"/>
          </a:p>
          <a:p>
            <a:pPr lvl="1" eaLnBrk="1" hangingPunct="1">
              <a:defRPr/>
            </a:pPr>
            <a:r>
              <a:rPr lang="en-US" sz="2000" dirty="0"/>
              <a:t>Increased Sensitivity to Glare</a:t>
            </a:r>
          </a:p>
          <a:p>
            <a:pPr lvl="2" eaLnBrk="1" hangingPunct="1">
              <a:defRPr/>
            </a:pPr>
            <a:r>
              <a:rPr lang="en-US" sz="1800" dirty="0"/>
              <a:t>Ability to see in the presence of oncoming headlights</a:t>
            </a:r>
            <a:endParaRPr lang="en-US" sz="2000" dirty="0"/>
          </a:p>
          <a:p>
            <a:pPr lvl="1" eaLnBrk="1" hangingPunct="1">
              <a:defRPr/>
            </a:pPr>
            <a:r>
              <a:rPr lang="en-US" sz="2000" dirty="0"/>
              <a:t>Decreased Dark Adaptation</a:t>
            </a:r>
          </a:p>
          <a:p>
            <a:pPr lvl="2" eaLnBrk="1" hangingPunct="1">
              <a:defRPr/>
            </a:pPr>
            <a:r>
              <a:rPr lang="en-US" sz="1800" dirty="0"/>
              <a:t>Ability to see objects when moving from areas of light to dark</a:t>
            </a:r>
            <a:endParaRPr lang="en-US" sz="2000" dirty="0"/>
          </a:p>
          <a:p>
            <a:pPr lvl="1" eaLnBrk="1" hangingPunct="1">
              <a:defRPr/>
            </a:pPr>
            <a:r>
              <a:rPr lang="en-US" sz="2000" dirty="0"/>
              <a:t>Decreased Motion Sensitivity</a:t>
            </a:r>
          </a:p>
          <a:p>
            <a:pPr lvl="2" eaLnBrk="1" hangingPunct="1">
              <a:defRPr/>
            </a:pPr>
            <a:r>
              <a:rPr lang="en-US" sz="1800" dirty="0"/>
              <a:t>Ability to determine how fast other vehicles are moving</a:t>
            </a:r>
          </a:p>
        </p:txBody>
      </p:sp>
    </p:spTree>
    <p:extLst>
      <p:ext uri="{BB962C8B-B14F-4D97-AF65-F5344CB8AC3E}">
        <p14:creationId xmlns:p14="http://schemas.microsoft.com/office/powerpoint/2010/main" val="1071644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301F73C1-CD0E-4B03-A0B0-60638DA95A4D}"/>
              </a:ext>
            </a:extLst>
          </p:cNvPr>
          <p:cNvSpPr>
            <a:spLocks noGrp="1" noChangeArrowheads="1"/>
          </p:cNvSpPr>
          <p:nvPr>
            <p:ph type="title"/>
          </p:nvPr>
        </p:nvSpPr>
        <p:spPr/>
        <p:txBody>
          <a:bodyPr/>
          <a:lstStyle/>
          <a:p>
            <a:pPr algn="ctr" eaLnBrk="1" hangingPunct="1">
              <a:defRPr/>
            </a:pPr>
            <a:r>
              <a:rPr lang="en-US" sz="4400" b="1" dirty="0">
                <a:solidFill>
                  <a:srgbClr val="000099"/>
                </a:solidFill>
              </a:rPr>
              <a:t>Pedestrian Characteristics</a:t>
            </a:r>
          </a:p>
        </p:txBody>
      </p:sp>
      <p:sp>
        <p:nvSpPr>
          <p:cNvPr id="3" name="Content Placeholder 2">
            <a:extLst>
              <a:ext uri="{FF2B5EF4-FFF2-40B4-BE49-F238E27FC236}">
                <a16:creationId xmlns:a16="http://schemas.microsoft.com/office/drawing/2014/main" id="{D9D43EEC-361B-4776-8392-DBA65F0819E8}"/>
              </a:ext>
            </a:extLst>
          </p:cNvPr>
          <p:cNvSpPr>
            <a:spLocks noGrp="1"/>
          </p:cNvSpPr>
          <p:nvPr>
            <p:ph idx="1"/>
          </p:nvPr>
        </p:nvSpPr>
        <p:spPr>
          <a:xfrm>
            <a:off x="543299" y="1676400"/>
            <a:ext cx="7924800" cy="4572000"/>
          </a:xfrm>
        </p:spPr>
        <p:txBody>
          <a:bodyPr/>
          <a:lstStyle/>
          <a:p>
            <a:pPr>
              <a:spcBef>
                <a:spcPct val="50000"/>
              </a:spcBef>
              <a:buClrTx/>
              <a:buSzTx/>
              <a:defRPr/>
            </a:pPr>
            <a:r>
              <a:rPr lang="en-US" altLang="en-US" b="1" dirty="0"/>
              <a:t>In What Situations Do Pedestrian Characteristics Most Affect Road Design?</a:t>
            </a:r>
          </a:p>
          <a:p>
            <a:pPr>
              <a:spcBef>
                <a:spcPct val="50000"/>
              </a:spcBef>
              <a:buClrTx/>
              <a:buSzTx/>
              <a:defRPr/>
            </a:pPr>
            <a:r>
              <a:rPr lang="en-US" altLang="en-US" b="1" dirty="0"/>
              <a:t>Pedestrian Walking Speeds</a:t>
            </a:r>
          </a:p>
          <a:p>
            <a:pPr lvl="1">
              <a:spcBef>
                <a:spcPct val="50000"/>
              </a:spcBef>
              <a:buClrTx/>
              <a:defRPr/>
            </a:pPr>
            <a:r>
              <a:rPr lang="en-US" altLang="en-US" dirty="0"/>
              <a:t>Speed varies between 3 &amp; 8 </a:t>
            </a:r>
            <a:r>
              <a:rPr lang="en-US" altLang="en-US" dirty="0" err="1"/>
              <a:t>ft</a:t>
            </a:r>
            <a:r>
              <a:rPr lang="en-US" altLang="en-US" dirty="0"/>
              <a:t>/sec</a:t>
            </a:r>
          </a:p>
          <a:p>
            <a:pPr lvl="1">
              <a:spcBef>
                <a:spcPct val="50000"/>
              </a:spcBef>
              <a:buClrTx/>
              <a:defRPr/>
            </a:pPr>
            <a:r>
              <a:rPr lang="en-US" altLang="en-US" dirty="0"/>
              <a:t>3.5 </a:t>
            </a:r>
            <a:r>
              <a:rPr lang="en-US" altLang="en-US" dirty="0" err="1"/>
              <a:t>ft</a:t>
            </a:r>
            <a:r>
              <a:rPr lang="en-US" altLang="en-US" dirty="0"/>
              <a:t>/sec used for design purposes</a:t>
            </a:r>
          </a:p>
          <a:p>
            <a:pPr lvl="1">
              <a:spcBef>
                <a:spcPct val="50000"/>
              </a:spcBef>
              <a:buClrTx/>
              <a:defRPr/>
            </a:pPr>
            <a:r>
              <a:rPr lang="en-US" altLang="en-US" dirty="0"/>
              <a:t>3.0 </a:t>
            </a:r>
            <a:r>
              <a:rPr lang="en-US" altLang="en-US" dirty="0" err="1"/>
              <a:t>ft</a:t>
            </a:r>
            <a:r>
              <a:rPr lang="en-US" altLang="en-US" dirty="0"/>
              <a:t>/sec in areas with large elderly population </a:t>
            </a:r>
          </a:p>
          <a:p>
            <a:pPr marL="0" indent="0">
              <a:buFont typeface="Wingdings" panose="05000000000000000000" pitchFamily="2" charset="2"/>
              <a:buNone/>
              <a:defRPr/>
            </a:pPr>
            <a:endParaRPr lang="en-US" dirty="0"/>
          </a:p>
        </p:txBody>
      </p:sp>
    </p:spTree>
    <p:extLst>
      <p:ext uri="{BB962C8B-B14F-4D97-AF65-F5344CB8AC3E}">
        <p14:creationId xmlns:p14="http://schemas.microsoft.com/office/powerpoint/2010/main" val="30063714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30754" name="Rectangle 2">
            <a:extLst>
              <a:ext uri="{FF2B5EF4-FFF2-40B4-BE49-F238E27FC236}">
                <a16:creationId xmlns:a16="http://schemas.microsoft.com/office/drawing/2014/main" id="{301F73C1-CD0E-4B03-A0B0-60638DA95A4D}"/>
              </a:ext>
            </a:extLst>
          </p:cNvPr>
          <p:cNvSpPr>
            <a:spLocks noGrp="1" noChangeArrowheads="1"/>
          </p:cNvSpPr>
          <p:nvPr>
            <p:ph type="title"/>
          </p:nvPr>
        </p:nvSpPr>
        <p:spPr/>
        <p:txBody>
          <a:bodyPr/>
          <a:lstStyle/>
          <a:p>
            <a:pPr algn="ctr" eaLnBrk="1" hangingPunct="1">
              <a:defRPr/>
            </a:pPr>
            <a:r>
              <a:rPr lang="en-US" sz="4400" b="1" dirty="0">
                <a:solidFill>
                  <a:srgbClr val="000099"/>
                </a:solidFill>
              </a:rPr>
              <a:t>Pedestrian Characteristics</a:t>
            </a:r>
          </a:p>
        </p:txBody>
      </p:sp>
      <p:sp>
        <p:nvSpPr>
          <p:cNvPr id="2" name="Content Placeholder 1">
            <a:extLst>
              <a:ext uri="{FF2B5EF4-FFF2-40B4-BE49-F238E27FC236}">
                <a16:creationId xmlns:a16="http://schemas.microsoft.com/office/drawing/2014/main" id="{27A7E6BC-844D-46B8-8AB1-04D9BF534FF0}"/>
              </a:ext>
            </a:extLst>
          </p:cNvPr>
          <p:cNvSpPr>
            <a:spLocks noGrp="1"/>
          </p:cNvSpPr>
          <p:nvPr>
            <p:ph idx="1"/>
          </p:nvPr>
        </p:nvSpPr>
        <p:spPr>
          <a:xfrm>
            <a:off x="457200" y="1752600"/>
            <a:ext cx="8001000" cy="4267200"/>
          </a:xfrm>
        </p:spPr>
        <p:txBody>
          <a:bodyPr/>
          <a:lstStyle/>
          <a:p>
            <a:pPr>
              <a:defRPr/>
            </a:pPr>
            <a:r>
              <a:rPr lang="en-US" b="1" dirty="0"/>
              <a:t>Other Pedestrian Considerations</a:t>
            </a:r>
          </a:p>
          <a:p>
            <a:pPr lvl="1">
              <a:defRPr/>
            </a:pPr>
            <a:r>
              <a:rPr lang="en-US" dirty="0"/>
              <a:t>Allowance for handicapped pedestrians in design—Americans with Disabilities Act (ADA)</a:t>
            </a:r>
          </a:p>
          <a:p>
            <a:pPr lvl="2">
              <a:defRPr/>
            </a:pPr>
            <a:r>
              <a:rPr lang="en-US" dirty="0"/>
              <a:t>Audible info. / vibrating surfaces at intersections</a:t>
            </a:r>
          </a:p>
          <a:p>
            <a:pPr lvl="2">
              <a:defRPr/>
            </a:pPr>
            <a:r>
              <a:rPr lang="en-US" dirty="0"/>
              <a:t>Wheelchair ramps at intersections and other ADA facilities</a:t>
            </a:r>
          </a:p>
        </p:txBody>
      </p:sp>
    </p:spTree>
    <p:extLst>
      <p:ext uri="{BB962C8B-B14F-4D97-AF65-F5344CB8AC3E}">
        <p14:creationId xmlns:p14="http://schemas.microsoft.com/office/powerpoint/2010/main" val="33454981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2802" name="Rectangle 2">
            <a:extLst>
              <a:ext uri="{FF2B5EF4-FFF2-40B4-BE49-F238E27FC236}">
                <a16:creationId xmlns:a16="http://schemas.microsoft.com/office/drawing/2014/main" id="{ABE43DF3-3ECB-432A-AB0E-6C9EEDE85BFE}"/>
              </a:ext>
            </a:extLst>
          </p:cNvPr>
          <p:cNvSpPr>
            <a:spLocks noGrp="1" noChangeArrowheads="1"/>
          </p:cNvSpPr>
          <p:nvPr>
            <p:ph type="title"/>
          </p:nvPr>
        </p:nvSpPr>
        <p:spPr>
          <a:xfrm>
            <a:off x="574675" y="304801"/>
            <a:ext cx="8001000" cy="914400"/>
          </a:xfrm>
        </p:spPr>
        <p:txBody>
          <a:bodyPr/>
          <a:lstStyle/>
          <a:p>
            <a:pPr algn="ctr" eaLnBrk="1" hangingPunct="1">
              <a:defRPr/>
            </a:pPr>
            <a:r>
              <a:rPr lang="en-US" sz="4400" b="1" dirty="0">
                <a:solidFill>
                  <a:srgbClr val="000099"/>
                </a:solidFill>
              </a:rPr>
              <a:t>Bicyclists and Bicycles</a:t>
            </a:r>
          </a:p>
        </p:txBody>
      </p:sp>
      <p:sp>
        <p:nvSpPr>
          <p:cNvPr id="332803" name="Rectangle 3">
            <a:extLst>
              <a:ext uri="{FF2B5EF4-FFF2-40B4-BE49-F238E27FC236}">
                <a16:creationId xmlns:a16="http://schemas.microsoft.com/office/drawing/2014/main" id="{0740F5BC-079F-4510-BBFB-C277370426C1}"/>
              </a:ext>
            </a:extLst>
          </p:cNvPr>
          <p:cNvSpPr>
            <a:spLocks noGrp="1" noChangeArrowheads="1"/>
          </p:cNvSpPr>
          <p:nvPr>
            <p:ph type="body" idx="1"/>
          </p:nvPr>
        </p:nvSpPr>
        <p:spPr>
          <a:xfrm>
            <a:off x="574675" y="1828800"/>
            <a:ext cx="7924800" cy="5029200"/>
          </a:xfrm>
        </p:spPr>
        <p:txBody>
          <a:bodyPr/>
          <a:lstStyle/>
          <a:p>
            <a:pPr eaLnBrk="1" hangingPunct="1">
              <a:defRPr/>
            </a:pPr>
            <a:r>
              <a:rPr lang="en-US" sz="2800" b="1" dirty="0"/>
              <a:t>Three Classes of Bicyclists</a:t>
            </a:r>
          </a:p>
          <a:p>
            <a:pPr lvl="1" eaLnBrk="1" hangingPunct="1">
              <a:defRPr/>
            </a:pPr>
            <a:r>
              <a:rPr lang="en-US" sz="2400" dirty="0"/>
              <a:t>Class A</a:t>
            </a:r>
          </a:p>
          <a:p>
            <a:pPr lvl="2" eaLnBrk="1" hangingPunct="1">
              <a:defRPr/>
            </a:pPr>
            <a:r>
              <a:rPr lang="en-US" sz="2000" dirty="0"/>
              <a:t>Experienced--comfortably ride in traffic</a:t>
            </a:r>
          </a:p>
          <a:p>
            <a:pPr lvl="1" eaLnBrk="1" hangingPunct="1">
              <a:defRPr/>
            </a:pPr>
            <a:r>
              <a:rPr lang="en-US" sz="2400" dirty="0"/>
              <a:t>Class B</a:t>
            </a:r>
          </a:p>
          <a:p>
            <a:pPr lvl="2" eaLnBrk="1" hangingPunct="1">
              <a:defRPr/>
            </a:pPr>
            <a:r>
              <a:rPr lang="en-US" sz="2000" dirty="0"/>
              <a:t>Less experienced—prefer to ride on neighborhood streets or bicycle paths</a:t>
            </a:r>
          </a:p>
          <a:p>
            <a:pPr lvl="1" eaLnBrk="1" hangingPunct="1">
              <a:defRPr/>
            </a:pPr>
            <a:r>
              <a:rPr lang="en-US" sz="2400" dirty="0"/>
              <a:t>Class C</a:t>
            </a:r>
          </a:p>
          <a:p>
            <a:pPr lvl="2" eaLnBrk="1" hangingPunct="1">
              <a:defRPr/>
            </a:pPr>
            <a:r>
              <a:rPr lang="en-US" sz="2000" dirty="0"/>
              <a:t>Children w/ or w/o parents—ride mainly on residential streets to schools, playgrounds, </a:t>
            </a:r>
            <a:r>
              <a:rPr lang="en-US" sz="2000" dirty="0" err="1"/>
              <a:t>etc</a:t>
            </a:r>
            <a:endParaRPr lang="en-US" sz="2000" dirty="0"/>
          </a:p>
          <a:p>
            <a:pPr eaLnBrk="1" hangingPunct="1">
              <a:defRPr/>
            </a:pPr>
            <a:r>
              <a:rPr lang="en-US" sz="2800" b="1" dirty="0"/>
              <a:t>Design of Bicycle Facilities</a:t>
            </a:r>
            <a:r>
              <a:rPr lang="en-US" sz="2800" dirty="0"/>
              <a:t>.</a:t>
            </a:r>
          </a:p>
        </p:txBody>
      </p:sp>
    </p:spTree>
    <p:extLst>
      <p:ext uri="{BB962C8B-B14F-4D97-AF65-F5344CB8AC3E}">
        <p14:creationId xmlns:p14="http://schemas.microsoft.com/office/powerpoint/2010/main" val="292986915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C100171A-8EAC-441E-8A9A-D5739C9C1B24}"/>
              </a:ext>
            </a:extLst>
          </p:cNvPr>
          <p:cNvSpPr>
            <a:spLocks noGrp="1" noChangeArrowheads="1"/>
          </p:cNvSpPr>
          <p:nvPr>
            <p:ph type="title"/>
          </p:nvPr>
        </p:nvSpPr>
        <p:spPr>
          <a:xfrm>
            <a:off x="574675" y="304801"/>
            <a:ext cx="8001000" cy="914400"/>
          </a:xfrm>
        </p:spPr>
        <p:txBody>
          <a:bodyPr/>
          <a:lstStyle/>
          <a:p>
            <a:pPr algn="ctr" eaLnBrk="1" hangingPunct="1">
              <a:defRPr/>
            </a:pPr>
            <a:r>
              <a:rPr lang="en-US" sz="4400" b="1" dirty="0">
                <a:solidFill>
                  <a:srgbClr val="000099"/>
                </a:solidFill>
              </a:rPr>
              <a:t>Visual Reception</a:t>
            </a:r>
          </a:p>
        </p:txBody>
      </p:sp>
      <p:pic>
        <p:nvPicPr>
          <p:cNvPr id="50179" name="Picture 3" descr="Color25">
            <a:extLst>
              <a:ext uri="{FF2B5EF4-FFF2-40B4-BE49-F238E27FC236}">
                <a16:creationId xmlns:a16="http://schemas.microsoft.com/office/drawing/2014/main" id="{E5335CD1-08F0-4992-8BCE-4BCD61D84C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29000" y="2057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0" name="Picture 4" descr="Color29">
            <a:extLst>
              <a:ext uri="{FF2B5EF4-FFF2-40B4-BE49-F238E27FC236}">
                <a16:creationId xmlns:a16="http://schemas.microsoft.com/office/drawing/2014/main" id="{018EDC42-CA1F-4099-8091-785060C5451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562600" y="40386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1" name="Picture 5" descr="Color45">
            <a:extLst>
              <a:ext uri="{FF2B5EF4-FFF2-40B4-BE49-F238E27FC236}">
                <a16:creationId xmlns:a16="http://schemas.microsoft.com/office/drawing/2014/main" id="{556805ED-BB8D-46D3-9B3A-06F8BF7DB9F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29000" y="40386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2" name="Picture 6" descr="Color56">
            <a:extLst>
              <a:ext uri="{FF2B5EF4-FFF2-40B4-BE49-F238E27FC236}">
                <a16:creationId xmlns:a16="http://schemas.microsoft.com/office/drawing/2014/main" id="{DB7B51FF-CF60-4A01-B29E-1F3E36B40A2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562600" y="19812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3" name="Picture 7" descr="Color6">
            <a:extLst>
              <a:ext uri="{FF2B5EF4-FFF2-40B4-BE49-F238E27FC236}">
                <a16:creationId xmlns:a16="http://schemas.microsoft.com/office/drawing/2014/main" id="{FF08B121-D99C-46EC-AC73-E7B0B8521F41}"/>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219200" y="4114800"/>
            <a:ext cx="196215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0184" name="Picture 8" descr="Color8">
            <a:extLst>
              <a:ext uri="{FF2B5EF4-FFF2-40B4-BE49-F238E27FC236}">
                <a16:creationId xmlns:a16="http://schemas.microsoft.com/office/drawing/2014/main" id="{0239AEB1-928C-4941-A60D-27B64AFF29C2}"/>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9200" y="2057400"/>
            <a:ext cx="19050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03762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a:extLst>
              <a:ext uri="{FF2B5EF4-FFF2-40B4-BE49-F238E27FC236}">
                <a16:creationId xmlns:a16="http://schemas.microsoft.com/office/drawing/2014/main" id="{121C2A0D-3BC6-42CB-8505-65671B31F842}"/>
              </a:ext>
            </a:extLst>
          </p:cNvPr>
          <p:cNvSpPr>
            <a:spLocks noGrp="1" noChangeArrowheads="1"/>
          </p:cNvSpPr>
          <p:nvPr>
            <p:ph type="title"/>
          </p:nvPr>
        </p:nvSpPr>
        <p:spPr>
          <a:xfrm>
            <a:off x="457200" y="381001"/>
            <a:ext cx="8001000" cy="762000"/>
          </a:xfrm>
        </p:spPr>
        <p:txBody>
          <a:bodyPr/>
          <a:lstStyle/>
          <a:p>
            <a:pPr algn="ctr" eaLnBrk="1" hangingPunct="1">
              <a:defRPr/>
            </a:pPr>
            <a:r>
              <a:rPr lang="en-US" sz="4400" b="1" dirty="0">
                <a:solidFill>
                  <a:srgbClr val="000099"/>
                </a:solidFill>
              </a:rPr>
              <a:t>Driver Expectancy</a:t>
            </a:r>
          </a:p>
        </p:txBody>
      </p:sp>
      <p:sp>
        <p:nvSpPr>
          <p:cNvPr id="320515" name="Rectangle 3">
            <a:extLst>
              <a:ext uri="{FF2B5EF4-FFF2-40B4-BE49-F238E27FC236}">
                <a16:creationId xmlns:a16="http://schemas.microsoft.com/office/drawing/2014/main" id="{12029080-ACCE-4E05-84D2-81A663E19CE3}"/>
              </a:ext>
            </a:extLst>
          </p:cNvPr>
          <p:cNvSpPr>
            <a:spLocks noGrp="1" noChangeArrowheads="1"/>
          </p:cNvSpPr>
          <p:nvPr>
            <p:ph type="body" idx="1"/>
          </p:nvPr>
        </p:nvSpPr>
        <p:spPr/>
        <p:txBody>
          <a:bodyPr/>
          <a:lstStyle/>
          <a:p>
            <a:pPr eaLnBrk="1" hangingPunct="1">
              <a:defRPr/>
            </a:pPr>
            <a:r>
              <a:rPr lang="en-US"/>
              <a:t>Mac Duff</a:t>
            </a:r>
          </a:p>
          <a:p>
            <a:pPr eaLnBrk="1" hangingPunct="1">
              <a:buFont typeface="Wingdings" panose="05000000000000000000" pitchFamily="2" charset="2"/>
              <a:buNone/>
              <a:defRPr/>
            </a:pPr>
            <a:endParaRPr lang="en-US"/>
          </a:p>
          <a:p>
            <a:pPr eaLnBrk="1" hangingPunct="1">
              <a:defRPr/>
            </a:pPr>
            <a:r>
              <a:rPr lang="en-US"/>
              <a:t>Mac Donald</a:t>
            </a:r>
          </a:p>
          <a:p>
            <a:pPr eaLnBrk="1" hangingPunct="1">
              <a:buFont typeface="Wingdings" panose="05000000000000000000" pitchFamily="2" charset="2"/>
              <a:buNone/>
              <a:defRPr/>
            </a:pPr>
            <a:endParaRPr lang="en-US"/>
          </a:p>
          <a:p>
            <a:pPr eaLnBrk="1" hangingPunct="1">
              <a:defRPr/>
            </a:pPr>
            <a:r>
              <a:rPr lang="en-US"/>
              <a:t>Mac Hinery</a:t>
            </a:r>
          </a:p>
          <a:p>
            <a:pPr eaLnBrk="1" hangingPunct="1">
              <a:defRPr/>
            </a:pPr>
            <a:endParaRPr lang="en-US"/>
          </a:p>
          <a:p>
            <a:pPr eaLnBrk="1" hangingPunct="1">
              <a:buFont typeface="Wingdings" panose="05000000000000000000" pitchFamily="2" charset="2"/>
              <a:buNone/>
              <a:defRPr/>
            </a:pPr>
            <a:endParaRPr lang="en-US"/>
          </a:p>
          <a:p>
            <a:pPr eaLnBrk="1" hangingPunct="1">
              <a:buFont typeface="Wingdings" panose="05000000000000000000" pitchFamily="2" charset="2"/>
              <a:buNone/>
              <a:defRPr/>
            </a:pPr>
            <a:endParaRPr lang="en-US"/>
          </a:p>
        </p:txBody>
      </p:sp>
    </p:spTree>
    <p:extLst>
      <p:ext uri="{BB962C8B-B14F-4D97-AF65-F5344CB8AC3E}">
        <p14:creationId xmlns:p14="http://schemas.microsoft.com/office/powerpoint/2010/main" val="1696893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a:extLst>
              <a:ext uri="{FF2B5EF4-FFF2-40B4-BE49-F238E27FC236}">
                <a16:creationId xmlns:a16="http://schemas.microsoft.com/office/drawing/2014/main" id="{2D22FCA5-07CA-4682-8C7A-C802A7504A43}"/>
              </a:ext>
            </a:extLst>
          </p:cNvPr>
          <p:cNvSpPr>
            <a:spLocks noGrp="1" noChangeArrowheads="1"/>
          </p:cNvSpPr>
          <p:nvPr>
            <p:ph type="title"/>
          </p:nvPr>
        </p:nvSpPr>
        <p:spPr>
          <a:xfrm>
            <a:off x="574675" y="304801"/>
            <a:ext cx="8001000" cy="990600"/>
          </a:xfrm>
        </p:spPr>
        <p:txBody>
          <a:bodyPr/>
          <a:lstStyle/>
          <a:p>
            <a:pPr algn="ctr" eaLnBrk="1" hangingPunct="1">
              <a:defRPr/>
            </a:pPr>
            <a:r>
              <a:rPr lang="en-US" sz="4400" b="1" dirty="0">
                <a:solidFill>
                  <a:srgbClr val="000099"/>
                </a:solidFill>
              </a:rPr>
              <a:t>Driver Expectancy</a:t>
            </a:r>
          </a:p>
        </p:txBody>
      </p:sp>
      <p:sp>
        <p:nvSpPr>
          <p:cNvPr id="322563" name="Rectangle 3">
            <a:extLst>
              <a:ext uri="{FF2B5EF4-FFF2-40B4-BE49-F238E27FC236}">
                <a16:creationId xmlns:a16="http://schemas.microsoft.com/office/drawing/2014/main" id="{CE03C033-0A83-44C1-839D-789CE60F2E95}"/>
              </a:ext>
            </a:extLst>
          </p:cNvPr>
          <p:cNvSpPr>
            <a:spLocks noGrp="1" noChangeArrowheads="1"/>
          </p:cNvSpPr>
          <p:nvPr>
            <p:ph type="body" idx="1"/>
          </p:nvPr>
        </p:nvSpPr>
        <p:spPr/>
        <p:txBody>
          <a:bodyPr/>
          <a:lstStyle/>
          <a:p>
            <a:pPr eaLnBrk="1" hangingPunct="1">
              <a:defRPr/>
            </a:pPr>
            <a:r>
              <a:rPr lang="en-US"/>
              <a:t>3 – 6 – 9 – ? </a:t>
            </a:r>
          </a:p>
          <a:p>
            <a:pPr eaLnBrk="1" hangingPunct="1">
              <a:buFont typeface="Wingdings" panose="05000000000000000000" pitchFamily="2" charset="2"/>
              <a:buNone/>
              <a:defRPr/>
            </a:pPr>
            <a:endParaRPr lang="en-US"/>
          </a:p>
          <a:p>
            <a:pPr eaLnBrk="1" hangingPunct="1">
              <a:defRPr/>
            </a:pPr>
            <a:r>
              <a:rPr lang="en-US"/>
              <a:t>3 – 9 – 27 – ?</a:t>
            </a:r>
          </a:p>
          <a:p>
            <a:pPr eaLnBrk="1" hangingPunct="1">
              <a:buFont typeface="Wingdings" panose="05000000000000000000" pitchFamily="2" charset="2"/>
              <a:buNone/>
              <a:defRPr/>
            </a:pPr>
            <a:endParaRPr lang="en-US"/>
          </a:p>
          <a:p>
            <a:pPr eaLnBrk="1" hangingPunct="1">
              <a:defRPr/>
            </a:pPr>
            <a:r>
              <a:rPr lang="en-US"/>
              <a:t>3 – 14 – 159 – ?</a:t>
            </a:r>
          </a:p>
          <a:p>
            <a:pPr eaLnBrk="1" hangingPunct="1">
              <a:defRPr/>
            </a:pPr>
            <a:endParaRPr lang="en-US"/>
          </a:p>
          <a:p>
            <a:pPr eaLnBrk="1" hangingPunct="1">
              <a:buFont typeface="Wingdings" panose="05000000000000000000" pitchFamily="2" charset="2"/>
              <a:buNone/>
              <a:defRPr/>
            </a:pPr>
            <a:endParaRPr lang="en-US"/>
          </a:p>
          <a:p>
            <a:pPr eaLnBrk="1" hangingPunct="1">
              <a:buFont typeface="Wingdings" panose="05000000000000000000" pitchFamily="2" charset="2"/>
              <a:buNone/>
              <a:defRPr/>
            </a:pPr>
            <a:endParaRPr lang="en-US"/>
          </a:p>
        </p:txBody>
      </p:sp>
    </p:spTree>
    <p:extLst>
      <p:ext uri="{BB962C8B-B14F-4D97-AF65-F5344CB8AC3E}">
        <p14:creationId xmlns:p14="http://schemas.microsoft.com/office/powerpoint/2010/main" val="281987492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5B573858-FD53-4E70-8CDF-76C086933A94}"/>
              </a:ext>
            </a:extLst>
          </p:cNvPr>
          <p:cNvSpPr>
            <a:spLocks noGrp="1" noChangeArrowheads="1"/>
          </p:cNvSpPr>
          <p:nvPr>
            <p:ph type="body" idx="1"/>
          </p:nvPr>
        </p:nvSpPr>
        <p:spPr>
          <a:xfrm>
            <a:off x="574675" y="1676400"/>
            <a:ext cx="7543800" cy="4267200"/>
          </a:xfrm>
        </p:spPr>
        <p:txBody>
          <a:bodyPr/>
          <a:lstStyle/>
          <a:p>
            <a:pPr marL="0" indent="0" algn="ctr" eaLnBrk="1" hangingPunct="1">
              <a:buNone/>
            </a:pPr>
            <a:r>
              <a:rPr lang="en-US" altLang="en-US" b="1" dirty="0">
                <a:effectLst/>
              </a:rPr>
              <a:t>Maximum allowable sizes and weights on Interstates and Federal Aid Highways</a:t>
            </a:r>
          </a:p>
          <a:p>
            <a:pPr eaLnBrk="1" hangingPunct="1"/>
            <a:r>
              <a:rPr lang="en-US" altLang="en-US" sz="2400" dirty="0">
                <a:effectLst/>
              </a:rPr>
              <a:t>80,000 lb. gross weight, </a:t>
            </a:r>
          </a:p>
          <a:p>
            <a:pPr lvl="1" eaLnBrk="1" hangingPunct="1"/>
            <a:r>
              <a:rPr lang="en-US" altLang="en-US" sz="2400" dirty="0">
                <a:effectLst/>
              </a:rPr>
              <a:t>Axle loads up to 20,000 lb. for single axles</a:t>
            </a:r>
          </a:p>
          <a:p>
            <a:pPr lvl="1" eaLnBrk="1" hangingPunct="1"/>
            <a:r>
              <a:rPr lang="en-US" altLang="en-US" sz="2400" dirty="0">
                <a:effectLst/>
              </a:rPr>
              <a:t>34,000 lb. for tandem (double) axles</a:t>
            </a:r>
          </a:p>
          <a:p>
            <a:pPr eaLnBrk="1" hangingPunct="1"/>
            <a:r>
              <a:rPr lang="en-US" altLang="en-US" sz="2400" dirty="0">
                <a:effectLst/>
              </a:rPr>
              <a:t>102 in. width for all trucks</a:t>
            </a:r>
          </a:p>
          <a:p>
            <a:pPr eaLnBrk="1" hangingPunct="1"/>
            <a:r>
              <a:rPr lang="en-US" altLang="en-US" sz="2400" dirty="0">
                <a:effectLst/>
              </a:rPr>
              <a:t>48 ft. length for semitrailer and trailers</a:t>
            </a:r>
          </a:p>
          <a:p>
            <a:pPr eaLnBrk="1" hangingPunct="1"/>
            <a:r>
              <a:rPr lang="en-US" altLang="en-US" sz="2400" dirty="0">
                <a:effectLst/>
              </a:rPr>
              <a:t>28 ft. length for each twin trailer</a:t>
            </a:r>
          </a:p>
        </p:txBody>
      </p:sp>
      <p:sp>
        <p:nvSpPr>
          <p:cNvPr id="6" name="Rectangle 2">
            <a:extLst>
              <a:ext uri="{FF2B5EF4-FFF2-40B4-BE49-F238E27FC236}">
                <a16:creationId xmlns:a16="http://schemas.microsoft.com/office/drawing/2014/main" id="{30D021B6-468E-4067-960B-3049B1C1F9D3}"/>
              </a:ext>
            </a:extLst>
          </p:cNvPr>
          <p:cNvSpPr>
            <a:spLocks noGrp="1" noChangeArrowheads="1"/>
          </p:cNvSpPr>
          <p:nvPr>
            <p:ph type="title"/>
          </p:nvPr>
        </p:nvSpPr>
        <p:spPr>
          <a:xfrm>
            <a:off x="574675" y="304801"/>
            <a:ext cx="8001000" cy="914400"/>
          </a:xfrm>
        </p:spPr>
        <p:txBody>
          <a:bodyPr/>
          <a:lstStyle/>
          <a:p>
            <a:pPr algn="ctr" eaLnBrk="1" hangingPunct="1"/>
            <a:r>
              <a:rPr lang="en-US" altLang="en-US" sz="4400" b="1" dirty="0">
                <a:solidFill>
                  <a:srgbClr val="000099"/>
                </a:solidFill>
                <a:effectLst/>
              </a:rPr>
              <a:t>Vehicle Characteristics</a:t>
            </a:r>
          </a:p>
        </p:txBody>
      </p:sp>
    </p:spTree>
    <p:extLst>
      <p:ext uri="{BB962C8B-B14F-4D97-AF65-F5344CB8AC3E}">
        <p14:creationId xmlns:p14="http://schemas.microsoft.com/office/powerpoint/2010/main" val="26127039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4675" y="304801"/>
            <a:ext cx="8001000" cy="914400"/>
          </a:xfrm>
        </p:spPr>
        <p:txBody>
          <a:bodyPr/>
          <a:lstStyle/>
          <a:p>
            <a:pPr algn="ctr"/>
            <a:r>
              <a:rPr lang="en-US" sz="4400" b="1" dirty="0">
                <a:solidFill>
                  <a:srgbClr val="000099"/>
                </a:solidFill>
              </a:rPr>
              <a:t>Vehicle Characteristics</a:t>
            </a:r>
          </a:p>
        </p:txBody>
      </p:sp>
      <p:sp>
        <p:nvSpPr>
          <p:cNvPr id="3" name="Content Placeholder 2"/>
          <p:cNvSpPr>
            <a:spLocks noGrp="1"/>
          </p:cNvSpPr>
          <p:nvPr>
            <p:ph idx="1"/>
          </p:nvPr>
        </p:nvSpPr>
        <p:spPr>
          <a:xfrm>
            <a:off x="566738" y="1752600"/>
            <a:ext cx="8001000" cy="4267200"/>
          </a:xfrm>
        </p:spPr>
        <p:txBody>
          <a:bodyPr/>
          <a:lstStyle/>
          <a:p>
            <a:pPr marL="0" indent="0" algn="ctr">
              <a:buNone/>
            </a:pPr>
            <a:r>
              <a:rPr lang="en-US" sz="1800" b="1" u="sng" dirty="0">
                <a:solidFill>
                  <a:srgbClr val="FF0000"/>
                </a:solidFill>
              </a:rPr>
              <a:t>In-class Problem 2</a:t>
            </a:r>
          </a:p>
          <a:p>
            <a:pPr marL="0" indent="0">
              <a:buNone/>
            </a:pPr>
            <a:r>
              <a:rPr lang="en-US" sz="1800" dirty="0"/>
              <a:t>A 5 axle truck traveling on an interstate highway has the following axle characteristics.</a:t>
            </a:r>
          </a:p>
          <a:p>
            <a:pPr lvl="1"/>
            <a:r>
              <a:rPr lang="en-US" sz="1400" dirty="0" smtClean="0"/>
              <a:t>Distance </a:t>
            </a:r>
            <a:r>
              <a:rPr lang="en-US" sz="1400" dirty="0"/>
              <a:t>bet ween the front single axle and the front set of tandem axles = 20 feet.</a:t>
            </a:r>
          </a:p>
          <a:p>
            <a:pPr lvl="1"/>
            <a:r>
              <a:rPr lang="en-US" sz="1400" dirty="0" smtClean="0"/>
              <a:t>Distance </a:t>
            </a:r>
            <a:r>
              <a:rPr lang="en-US" sz="1400" dirty="0"/>
              <a:t>between the front single axle and the back set tandem axle = 65 feet.</a:t>
            </a:r>
          </a:p>
          <a:p>
            <a:pPr lvl="1"/>
            <a:r>
              <a:rPr lang="en-US" sz="1400" dirty="0" smtClean="0"/>
              <a:t>Distance </a:t>
            </a:r>
            <a:r>
              <a:rPr lang="en-US" sz="1400" dirty="0"/>
              <a:t>between the front set of tandem axles and the back set of tandem axles = 48 feet.</a:t>
            </a:r>
          </a:p>
          <a:p>
            <a:pPr lvl="1"/>
            <a:r>
              <a:rPr lang="en-US" sz="1400" dirty="0" smtClean="0"/>
              <a:t>Load </a:t>
            </a:r>
            <a:r>
              <a:rPr lang="en-US" sz="1400" dirty="0"/>
              <a:t>carried by front set of single axles = 10000 </a:t>
            </a:r>
            <a:r>
              <a:rPr lang="en-US" sz="1400" dirty="0" err="1"/>
              <a:t>lb</a:t>
            </a:r>
            <a:r>
              <a:rPr lang="en-US" sz="1400" dirty="0"/>
              <a:t> </a:t>
            </a:r>
          </a:p>
          <a:p>
            <a:pPr lvl="1"/>
            <a:r>
              <a:rPr lang="en-US" sz="1400" dirty="0" smtClean="0"/>
              <a:t>Load </a:t>
            </a:r>
            <a:r>
              <a:rPr lang="en-US" sz="1400" dirty="0"/>
              <a:t>carried by each axle of the tandem-axles = 16000 </a:t>
            </a:r>
            <a:r>
              <a:rPr lang="en-US" sz="1400" dirty="0" err="1"/>
              <a:t>lb</a:t>
            </a:r>
            <a:endParaRPr lang="en-US" sz="1400" dirty="0"/>
          </a:p>
          <a:p>
            <a:pPr marL="0" indent="0">
              <a:buNone/>
            </a:pPr>
            <a:r>
              <a:rPr lang="en-US" sz="1800" dirty="0"/>
              <a:t>Determine whether this truck satisfies federal weight regulations. </a:t>
            </a:r>
          </a:p>
          <a:p>
            <a:pPr marL="0" indent="0">
              <a:buNone/>
            </a:pPr>
            <a:endParaRPr lang="en-US" sz="1800" dirty="0"/>
          </a:p>
        </p:txBody>
      </p:sp>
      <p:sp>
        <p:nvSpPr>
          <p:cNvPr id="6" name="Slide Number Placeholder 5"/>
          <p:cNvSpPr>
            <a:spLocks noGrp="1"/>
          </p:cNvSpPr>
          <p:nvPr>
            <p:ph type="sldNum" sz="quarter" idx="4294967295"/>
          </p:nvPr>
        </p:nvSpPr>
        <p:spPr/>
        <p:txBody>
          <a:bodyPr/>
          <a:lstStyle/>
          <a:p>
            <a:pPr>
              <a:defRPr/>
            </a:pPr>
            <a:fld id="{DBA2ABFE-7AEA-4822-8CE2-44308C38E81A}" type="slidenum">
              <a:rPr lang="en-US" altLang="en-US" smtClean="0"/>
              <a:pPr>
                <a:defRPr/>
              </a:pPr>
              <a:t>29</a:t>
            </a:fld>
            <a:endParaRPr lang="en-US" altLang="en-US"/>
          </a:p>
        </p:txBody>
      </p:sp>
    </p:spTree>
    <p:extLst>
      <p:ext uri="{BB962C8B-B14F-4D97-AF65-F5344CB8AC3E}">
        <p14:creationId xmlns:p14="http://schemas.microsoft.com/office/powerpoint/2010/main" val="140263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a:extLst>
              <a:ext uri="{FF2B5EF4-FFF2-40B4-BE49-F238E27FC236}">
                <a16:creationId xmlns:a16="http://schemas.microsoft.com/office/drawing/2014/main" id="{DD4819B8-C6BC-4FF2-8C80-A13F285BA4C4}"/>
              </a:ext>
            </a:extLst>
          </p:cNvPr>
          <p:cNvSpPr>
            <a:spLocks noGrp="1" noChangeArrowheads="1"/>
          </p:cNvSpPr>
          <p:nvPr>
            <p:ph type="title"/>
          </p:nvPr>
        </p:nvSpPr>
        <p:spPr>
          <a:xfrm>
            <a:off x="914400" y="0"/>
            <a:ext cx="7848600" cy="1431925"/>
          </a:xfrm>
        </p:spPr>
        <p:txBody>
          <a:bodyPr/>
          <a:lstStyle/>
          <a:p>
            <a:pPr algn="ctr" eaLnBrk="1" hangingPunct="1">
              <a:defRPr/>
            </a:pPr>
            <a:r>
              <a:rPr lang="en-US" sz="3600" b="1" dirty="0">
                <a:solidFill>
                  <a:srgbClr val="000099"/>
                </a:solidFill>
              </a:rPr>
              <a:t>Characteristics of Driver, Pedestrian, Vehicle &amp; Road</a:t>
            </a:r>
          </a:p>
        </p:txBody>
      </p:sp>
      <p:sp>
        <p:nvSpPr>
          <p:cNvPr id="295939" name="Rectangle 3">
            <a:extLst>
              <a:ext uri="{FF2B5EF4-FFF2-40B4-BE49-F238E27FC236}">
                <a16:creationId xmlns:a16="http://schemas.microsoft.com/office/drawing/2014/main" id="{025F9B67-3510-4B69-9A63-F71FF0B21220}"/>
              </a:ext>
            </a:extLst>
          </p:cNvPr>
          <p:cNvSpPr>
            <a:spLocks noGrp="1" noChangeArrowheads="1"/>
          </p:cNvSpPr>
          <p:nvPr>
            <p:ph type="body" idx="1"/>
          </p:nvPr>
        </p:nvSpPr>
        <p:spPr/>
        <p:txBody>
          <a:bodyPr/>
          <a:lstStyle/>
          <a:p>
            <a:pPr eaLnBrk="1" hangingPunct="1">
              <a:buFont typeface="Wingdings" panose="05000000000000000000" pitchFamily="2" charset="2"/>
              <a:buNone/>
              <a:defRPr/>
            </a:pPr>
            <a:endParaRPr lang="en-US" dirty="0"/>
          </a:p>
          <a:p>
            <a:pPr algn="ctr" eaLnBrk="1" hangingPunct="1">
              <a:buFont typeface="Wingdings" panose="05000000000000000000" pitchFamily="2" charset="2"/>
              <a:buNone/>
              <a:defRPr/>
            </a:pPr>
            <a:r>
              <a:rPr lang="en-US" sz="4000" b="1" dirty="0">
                <a:solidFill>
                  <a:srgbClr val="000000"/>
                </a:solidFill>
              </a:rPr>
              <a:t>As a Transportation Engineer, What Do We Have Control Over?</a:t>
            </a:r>
          </a:p>
        </p:txBody>
      </p:sp>
    </p:spTree>
    <p:extLst>
      <p:ext uri="{BB962C8B-B14F-4D97-AF65-F5344CB8AC3E}">
        <p14:creationId xmlns:p14="http://schemas.microsoft.com/office/powerpoint/2010/main" val="22534416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2">
            <a:extLst>
              <a:ext uri="{FF2B5EF4-FFF2-40B4-BE49-F238E27FC236}">
                <a16:creationId xmlns:a16="http://schemas.microsoft.com/office/drawing/2014/main" id="{F38D50E4-0C77-435B-884C-0EE5A2EDEB55}"/>
              </a:ext>
            </a:extLst>
          </p:cNvPr>
          <p:cNvSpPr>
            <a:spLocks noGrp="1" noChangeArrowheads="1"/>
          </p:cNvSpPr>
          <p:nvPr>
            <p:ph type="title"/>
          </p:nvPr>
        </p:nvSpPr>
        <p:spPr>
          <a:xfrm>
            <a:off x="914400" y="0"/>
            <a:ext cx="7848600" cy="1431925"/>
          </a:xfrm>
        </p:spPr>
        <p:txBody>
          <a:bodyPr/>
          <a:lstStyle/>
          <a:p>
            <a:pPr algn="ctr" eaLnBrk="1" hangingPunct="1">
              <a:defRPr/>
            </a:pPr>
            <a:r>
              <a:rPr lang="en-US" b="1" dirty="0">
                <a:solidFill>
                  <a:srgbClr val="000099"/>
                </a:solidFill>
              </a:rPr>
              <a:t>Characteristics of Driver, Pedestrian, Vehicle &amp; Road</a:t>
            </a:r>
          </a:p>
        </p:txBody>
      </p:sp>
      <p:sp>
        <p:nvSpPr>
          <p:cNvPr id="297987" name="Rectangle 3">
            <a:extLst>
              <a:ext uri="{FF2B5EF4-FFF2-40B4-BE49-F238E27FC236}">
                <a16:creationId xmlns:a16="http://schemas.microsoft.com/office/drawing/2014/main" id="{CB6C5064-BE67-4B4D-90B6-FA0AE58688C8}"/>
              </a:ext>
            </a:extLst>
          </p:cNvPr>
          <p:cNvSpPr>
            <a:spLocks noGrp="1" noChangeArrowheads="1"/>
          </p:cNvSpPr>
          <p:nvPr>
            <p:ph type="body" idx="1"/>
          </p:nvPr>
        </p:nvSpPr>
        <p:spPr/>
        <p:txBody>
          <a:bodyPr/>
          <a:lstStyle/>
          <a:p>
            <a:pPr eaLnBrk="1" hangingPunct="1">
              <a:buFont typeface="Wingdings" panose="05000000000000000000" pitchFamily="2" charset="2"/>
              <a:buNone/>
              <a:defRPr/>
            </a:pPr>
            <a:endParaRPr lang="en-US" dirty="0"/>
          </a:p>
          <a:p>
            <a:pPr algn="ctr" eaLnBrk="1" hangingPunct="1">
              <a:buFont typeface="Wingdings" panose="05000000000000000000" pitchFamily="2" charset="2"/>
              <a:buNone/>
              <a:defRPr/>
            </a:pPr>
            <a:r>
              <a:rPr lang="en-US" sz="4000" b="1" dirty="0">
                <a:solidFill>
                  <a:srgbClr val="000000"/>
                </a:solidFill>
              </a:rPr>
              <a:t>If We Do Not Have Full Control Over All of the Characteristics,</a:t>
            </a:r>
          </a:p>
          <a:p>
            <a:pPr algn="ctr" eaLnBrk="1" hangingPunct="1">
              <a:buFont typeface="Wingdings" panose="05000000000000000000" pitchFamily="2" charset="2"/>
              <a:buNone/>
              <a:defRPr/>
            </a:pPr>
            <a:endParaRPr lang="en-US" sz="4000" b="1" dirty="0">
              <a:solidFill>
                <a:srgbClr val="000000"/>
              </a:solidFill>
            </a:endParaRPr>
          </a:p>
          <a:p>
            <a:pPr algn="ctr" eaLnBrk="1" hangingPunct="1">
              <a:buFont typeface="Wingdings" panose="05000000000000000000" pitchFamily="2" charset="2"/>
              <a:buNone/>
              <a:defRPr/>
            </a:pPr>
            <a:r>
              <a:rPr lang="en-US" sz="4000" b="1" dirty="0">
                <a:solidFill>
                  <a:srgbClr val="000000"/>
                </a:solidFill>
              </a:rPr>
              <a:t> Why do We Study Them?</a:t>
            </a:r>
          </a:p>
        </p:txBody>
      </p:sp>
    </p:spTree>
    <p:extLst>
      <p:ext uri="{BB962C8B-B14F-4D97-AF65-F5344CB8AC3E}">
        <p14:creationId xmlns:p14="http://schemas.microsoft.com/office/powerpoint/2010/main" val="4160116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a:extLst>
              <a:ext uri="{FF2B5EF4-FFF2-40B4-BE49-F238E27FC236}">
                <a16:creationId xmlns:a16="http://schemas.microsoft.com/office/drawing/2014/main" id="{94DE182C-D4A4-41FC-9192-17D98B58F94A}"/>
              </a:ext>
            </a:extLst>
          </p:cNvPr>
          <p:cNvSpPr>
            <a:spLocks noGrp="1" noChangeArrowheads="1"/>
          </p:cNvSpPr>
          <p:nvPr>
            <p:ph type="title"/>
          </p:nvPr>
        </p:nvSpPr>
        <p:spPr>
          <a:xfrm>
            <a:off x="560294" y="381000"/>
            <a:ext cx="8077200" cy="919163"/>
          </a:xfrm>
        </p:spPr>
        <p:txBody>
          <a:bodyPr/>
          <a:lstStyle/>
          <a:p>
            <a:pPr algn="ctr" eaLnBrk="1" hangingPunct="1">
              <a:defRPr/>
            </a:pPr>
            <a:r>
              <a:rPr lang="en-US" sz="4400" b="1" dirty="0">
                <a:solidFill>
                  <a:srgbClr val="000099"/>
                </a:solidFill>
              </a:rPr>
              <a:t>Driver Characteristics</a:t>
            </a:r>
          </a:p>
        </p:txBody>
      </p:sp>
      <p:sp>
        <p:nvSpPr>
          <p:cNvPr id="300035" name="Rectangle 3">
            <a:extLst>
              <a:ext uri="{FF2B5EF4-FFF2-40B4-BE49-F238E27FC236}">
                <a16:creationId xmlns:a16="http://schemas.microsoft.com/office/drawing/2014/main" id="{EB6FAF97-DDBF-429E-BD88-5266C735F12D}"/>
              </a:ext>
            </a:extLst>
          </p:cNvPr>
          <p:cNvSpPr>
            <a:spLocks noGrp="1" noChangeArrowheads="1"/>
          </p:cNvSpPr>
          <p:nvPr>
            <p:ph type="body" idx="1"/>
          </p:nvPr>
        </p:nvSpPr>
        <p:spPr>
          <a:xfrm>
            <a:off x="546847" y="1792941"/>
            <a:ext cx="7543800" cy="5029200"/>
          </a:xfrm>
        </p:spPr>
        <p:txBody>
          <a:bodyPr/>
          <a:lstStyle/>
          <a:p>
            <a:pPr eaLnBrk="1" hangingPunct="1">
              <a:defRPr/>
            </a:pPr>
            <a:r>
              <a:rPr lang="en-US" sz="2800" b="1" dirty="0"/>
              <a:t>No “Design Driver</a:t>
            </a:r>
            <a:r>
              <a:rPr lang="en-US" sz="2800" dirty="0"/>
              <a:t>”</a:t>
            </a:r>
          </a:p>
          <a:p>
            <a:pPr lvl="1" eaLnBrk="1" hangingPunct="1">
              <a:defRPr/>
            </a:pPr>
            <a:r>
              <a:rPr lang="en-US" sz="2400" dirty="0"/>
              <a:t>Wide range of abilities</a:t>
            </a:r>
          </a:p>
          <a:p>
            <a:pPr lvl="2" eaLnBrk="1" hangingPunct="1">
              <a:defRPr/>
            </a:pPr>
            <a:r>
              <a:rPr lang="en-US" sz="2000" dirty="0"/>
              <a:t>Abilities vary under different conditions</a:t>
            </a:r>
          </a:p>
          <a:p>
            <a:pPr lvl="2" eaLnBrk="1" hangingPunct="1">
              <a:defRPr/>
            </a:pPr>
            <a:r>
              <a:rPr lang="en-US" sz="2000" dirty="0"/>
              <a:t>85</a:t>
            </a:r>
            <a:r>
              <a:rPr lang="en-US" sz="2000" baseline="30000" dirty="0"/>
              <a:t>th</a:t>
            </a:r>
            <a:r>
              <a:rPr lang="en-US" sz="2000" dirty="0"/>
              <a:t> to 95</a:t>
            </a:r>
            <a:r>
              <a:rPr lang="en-US" sz="2000" baseline="30000" dirty="0"/>
              <a:t>th</a:t>
            </a:r>
            <a:r>
              <a:rPr lang="en-US" sz="2000" dirty="0"/>
              <a:t> percentile used for design criteria</a:t>
            </a:r>
          </a:p>
          <a:p>
            <a:pPr eaLnBrk="1" hangingPunct="1">
              <a:defRPr/>
            </a:pPr>
            <a:r>
              <a:rPr lang="en-US" sz="2800" b="1" dirty="0">
                <a:solidFill>
                  <a:srgbClr val="000000"/>
                </a:solidFill>
              </a:rPr>
              <a:t>How Do We Regulate Drivers?</a:t>
            </a:r>
          </a:p>
          <a:p>
            <a:pPr marL="857250" lvl="1" indent="-457200" eaLnBrk="1" hangingPunct="1">
              <a:defRPr/>
            </a:pPr>
            <a:r>
              <a:rPr lang="en-US" sz="2400" dirty="0"/>
              <a:t>Driver licensing</a:t>
            </a:r>
          </a:p>
          <a:p>
            <a:pPr lvl="2" eaLnBrk="1" hangingPunct="1">
              <a:defRPr/>
            </a:pPr>
            <a:r>
              <a:rPr lang="en-US" sz="2000" dirty="0"/>
              <a:t>Minimum knowledge of the rules of the road</a:t>
            </a:r>
          </a:p>
          <a:p>
            <a:pPr lvl="2" eaLnBrk="1" hangingPunct="1">
              <a:defRPr/>
            </a:pPr>
            <a:r>
              <a:rPr lang="en-US" sz="2000" dirty="0"/>
              <a:t>Minimum driving ability</a:t>
            </a:r>
          </a:p>
          <a:p>
            <a:pPr lvl="2" eaLnBrk="1" hangingPunct="1">
              <a:defRPr/>
            </a:pPr>
            <a:r>
              <a:rPr lang="en-US" sz="2000" dirty="0"/>
              <a:t>Minimum physical ability</a:t>
            </a:r>
          </a:p>
          <a:p>
            <a:pPr eaLnBrk="1" hangingPunct="1">
              <a:buFont typeface="Wingdings" panose="05000000000000000000" pitchFamily="2" charset="2"/>
              <a:buNone/>
              <a:defRPr/>
            </a:pPr>
            <a:endParaRPr lang="en-US" sz="2800" dirty="0"/>
          </a:p>
        </p:txBody>
      </p:sp>
    </p:spTree>
    <p:extLst>
      <p:ext uri="{BB962C8B-B14F-4D97-AF65-F5344CB8AC3E}">
        <p14:creationId xmlns:p14="http://schemas.microsoft.com/office/powerpoint/2010/main" val="2150422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082" name="Rectangle 2">
            <a:extLst>
              <a:ext uri="{FF2B5EF4-FFF2-40B4-BE49-F238E27FC236}">
                <a16:creationId xmlns:a16="http://schemas.microsoft.com/office/drawing/2014/main" id="{C9E9C720-73C5-4853-A761-0F7F4B7CA20E}"/>
              </a:ext>
            </a:extLst>
          </p:cNvPr>
          <p:cNvSpPr>
            <a:spLocks noGrp="1" noChangeArrowheads="1"/>
          </p:cNvSpPr>
          <p:nvPr>
            <p:ph type="title"/>
          </p:nvPr>
        </p:nvSpPr>
        <p:spPr>
          <a:xfrm>
            <a:off x="574675" y="304801"/>
            <a:ext cx="8001000" cy="990600"/>
          </a:xfrm>
        </p:spPr>
        <p:txBody>
          <a:bodyPr/>
          <a:lstStyle/>
          <a:p>
            <a:pPr algn="ctr" eaLnBrk="1" hangingPunct="1">
              <a:defRPr/>
            </a:pPr>
            <a:r>
              <a:rPr lang="en-US" sz="4400" b="1" dirty="0">
                <a:solidFill>
                  <a:srgbClr val="000099"/>
                </a:solidFill>
              </a:rPr>
              <a:t>Driver Characteristics</a:t>
            </a:r>
          </a:p>
        </p:txBody>
      </p:sp>
      <p:sp>
        <p:nvSpPr>
          <p:cNvPr id="302083" name="Rectangle 3">
            <a:extLst>
              <a:ext uri="{FF2B5EF4-FFF2-40B4-BE49-F238E27FC236}">
                <a16:creationId xmlns:a16="http://schemas.microsoft.com/office/drawing/2014/main" id="{DDE7DB41-383C-48FD-8BA4-78A96F08BDDF}"/>
              </a:ext>
            </a:extLst>
          </p:cNvPr>
          <p:cNvSpPr>
            <a:spLocks noGrp="1" noChangeArrowheads="1"/>
          </p:cNvSpPr>
          <p:nvPr>
            <p:ph type="body" idx="1"/>
          </p:nvPr>
        </p:nvSpPr>
        <p:spPr/>
        <p:txBody>
          <a:bodyPr/>
          <a:lstStyle/>
          <a:p>
            <a:pPr eaLnBrk="1" hangingPunct="1">
              <a:defRPr/>
            </a:pPr>
            <a:r>
              <a:rPr lang="en-US" b="1" dirty="0"/>
              <a:t>Human Response Process</a:t>
            </a:r>
          </a:p>
          <a:p>
            <a:pPr lvl="1" eaLnBrk="1" hangingPunct="1">
              <a:defRPr/>
            </a:pPr>
            <a:r>
              <a:rPr lang="en-US" dirty="0"/>
              <a:t>Five senses</a:t>
            </a:r>
          </a:p>
          <a:p>
            <a:pPr lvl="2" eaLnBrk="1" hangingPunct="1">
              <a:defRPr/>
            </a:pPr>
            <a:r>
              <a:rPr lang="en-US" dirty="0"/>
              <a:t>See / Visual reception</a:t>
            </a:r>
          </a:p>
          <a:p>
            <a:pPr lvl="2" eaLnBrk="1" hangingPunct="1">
              <a:defRPr/>
            </a:pPr>
            <a:r>
              <a:rPr lang="en-US" dirty="0"/>
              <a:t>Hear / Hearing perception</a:t>
            </a:r>
          </a:p>
          <a:p>
            <a:pPr lvl="2" eaLnBrk="1" hangingPunct="1">
              <a:defRPr/>
            </a:pPr>
            <a:r>
              <a:rPr lang="en-US" dirty="0"/>
              <a:t>Touch / Kinesthetic / Equilibrium</a:t>
            </a:r>
          </a:p>
          <a:p>
            <a:pPr lvl="2" eaLnBrk="1" hangingPunct="1">
              <a:defRPr/>
            </a:pPr>
            <a:r>
              <a:rPr lang="en-US" dirty="0"/>
              <a:t>Smell</a:t>
            </a:r>
          </a:p>
          <a:p>
            <a:pPr lvl="2" eaLnBrk="1" hangingPunct="1">
              <a:defRPr/>
            </a:pPr>
            <a:r>
              <a:rPr lang="en-US" dirty="0"/>
              <a:t>Taste</a:t>
            </a:r>
          </a:p>
          <a:p>
            <a:pPr algn="ctr" eaLnBrk="1" hangingPunct="1">
              <a:defRPr/>
            </a:pPr>
            <a:r>
              <a:rPr lang="en-US" b="1" dirty="0">
                <a:solidFill>
                  <a:srgbClr val="000000"/>
                </a:solidFill>
              </a:rPr>
              <a:t>What Sensory Processes Do We Use When Driving?</a:t>
            </a:r>
          </a:p>
        </p:txBody>
      </p:sp>
    </p:spTree>
    <p:extLst>
      <p:ext uri="{BB962C8B-B14F-4D97-AF65-F5344CB8AC3E}">
        <p14:creationId xmlns:p14="http://schemas.microsoft.com/office/powerpoint/2010/main" val="26295752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a:extLst>
              <a:ext uri="{FF2B5EF4-FFF2-40B4-BE49-F238E27FC236}">
                <a16:creationId xmlns:a16="http://schemas.microsoft.com/office/drawing/2014/main" id="{F0698E48-9192-4812-B621-20B43CAA347D}"/>
              </a:ext>
            </a:extLst>
          </p:cNvPr>
          <p:cNvSpPr>
            <a:spLocks noGrp="1" noChangeArrowheads="1"/>
          </p:cNvSpPr>
          <p:nvPr>
            <p:ph type="title"/>
          </p:nvPr>
        </p:nvSpPr>
        <p:spPr>
          <a:xfrm>
            <a:off x="574675" y="304801"/>
            <a:ext cx="8001000" cy="914400"/>
          </a:xfrm>
        </p:spPr>
        <p:txBody>
          <a:bodyPr/>
          <a:lstStyle/>
          <a:p>
            <a:pPr algn="ctr" eaLnBrk="1" hangingPunct="1">
              <a:defRPr/>
            </a:pPr>
            <a:r>
              <a:rPr lang="en-US" sz="4400" b="1" dirty="0">
                <a:solidFill>
                  <a:srgbClr val="000099"/>
                </a:solidFill>
              </a:rPr>
              <a:t>Driver Characteristics</a:t>
            </a:r>
          </a:p>
        </p:txBody>
      </p:sp>
      <p:sp>
        <p:nvSpPr>
          <p:cNvPr id="304131" name="Rectangle 3">
            <a:extLst>
              <a:ext uri="{FF2B5EF4-FFF2-40B4-BE49-F238E27FC236}">
                <a16:creationId xmlns:a16="http://schemas.microsoft.com/office/drawing/2014/main" id="{17B5A666-B761-4DDB-9C0A-901D550562D5}"/>
              </a:ext>
            </a:extLst>
          </p:cNvPr>
          <p:cNvSpPr>
            <a:spLocks noGrp="1" noChangeArrowheads="1"/>
          </p:cNvSpPr>
          <p:nvPr>
            <p:ph type="body" idx="1"/>
          </p:nvPr>
        </p:nvSpPr>
        <p:spPr/>
        <p:txBody>
          <a:bodyPr/>
          <a:lstStyle/>
          <a:p>
            <a:pPr eaLnBrk="1" hangingPunct="1">
              <a:defRPr/>
            </a:pPr>
            <a:r>
              <a:rPr lang="en-US" b="1" dirty="0"/>
              <a:t>Visual and Hearing Important</a:t>
            </a:r>
            <a:endParaRPr lang="en-US" dirty="0"/>
          </a:p>
          <a:p>
            <a:pPr lvl="1" eaLnBrk="1" hangingPunct="1">
              <a:defRPr/>
            </a:pPr>
            <a:r>
              <a:rPr lang="en-US" dirty="0"/>
              <a:t>Visual most important</a:t>
            </a:r>
          </a:p>
          <a:p>
            <a:pPr lvl="2" eaLnBrk="1" hangingPunct="1">
              <a:defRPr/>
            </a:pPr>
            <a:r>
              <a:rPr lang="en-US" dirty="0"/>
              <a:t>Visual acuity</a:t>
            </a:r>
          </a:p>
          <a:p>
            <a:pPr lvl="2" eaLnBrk="1" hangingPunct="1">
              <a:defRPr/>
            </a:pPr>
            <a:r>
              <a:rPr lang="en-US" dirty="0"/>
              <a:t>Peripheral vision</a:t>
            </a:r>
          </a:p>
          <a:p>
            <a:pPr lvl="2" eaLnBrk="1" hangingPunct="1">
              <a:defRPr/>
            </a:pPr>
            <a:r>
              <a:rPr lang="en-US" dirty="0"/>
              <a:t>Color vision</a:t>
            </a:r>
          </a:p>
          <a:p>
            <a:pPr lvl="2" eaLnBrk="1" hangingPunct="1">
              <a:defRPr/>
            </a:pPr>
            <a:r>
              <a:rPr lang="en-US" dirty="0"/>
              <a:t>Glare vision &amp; recovery</a:t>
            </a:r>
          </a:p>
          <a:p>
            <a:pPr lvl="2" eaLnBrk="1" hangingPunct="1">
              <a:defRPr/>
            </a:pPr>
            <a:r>
              <a:rPr lang="en-US" dirty="0"/>
              <a:t>Depth perception</a:t>
            </a:r>
          </a:p>
          <a:p>
            <a:pPr lvl="1" eaLnBrk="1" hangingPunct="1">
              <a:defRPr/>
            </a:pPr>
            <a:r>
              <a:rPr lang="en-US" dirty="0"/>
              <a:t>Hearing less important</a:t>
            </a:r>
          </a:p>
          <a:p>
            <a:pPr lvl="2" eaLnBrk="1" hangingPunct="1">
              <a:defRPr/>
            </a:pPr>
            <a:r>
              <a:rPr lang="en-US" dirty="0"/>
              <a:t>Can compensate for deafness &amp; operate vehicle safely</a:t>
            </a:r>
          </a:p>
          <a:p>
            <a:pPr marL="914400" lvl="2" indent="0" eaLnBrk="1" hangingPunct="1">
              <a:buFont typeface="Wingdings" panose="05000000000000000000" pitchFamily="2" charset="2"/>
              <a:buNone/>
              <a:defRPr/>
            </a:pPr>
            <a:endParaRPr lang="en-US" sz="3600" dirty="0">
              <a:solidFill>
                <a:srgbClr val="FFFF66"/>
              </a:solidFill>
              <a:effectLst>
                <a:outerShdw blurRad="38100" dist="38100" dir="2700000" algn="tl">
                  <a:srgbClr val="000000"/>
                </a:outerShdw>
              </a:effectLst>
            </a:endParaRPr>
          </a:p>
        </p:txBody>
      </p:sp>
    </p:spTree>
    <p:extLst>
      <p:ext uri="{BB962C8B-B14F-4D97-AF65-F5344CB8AC3E}">
        <p14:creationId xmlns:p14="http://schemas.microsoft.com/office/powerpoint/2010/main" val="25454181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a:extLst>
              <a:ext uri="{FF2B5EF4-FFF2-40B4-BE49-F238E27FC236}">
                <a16:creationId xmlns:a16="http://schemas.microsoft.com/office/drawing/2014/main" id="{D65C9D2C-184E-4BF5-BEF1-72085E0DEC67}"/>
              </a:ext>
            </a:extLst>
          </p:cNvPr>
          <p:cNvSpPr>
            <a:spLocks noGrp="1" noChangeArrowheads="1"/>
          </p:cNvSpPr>
          <p:nvPr>
            <p:ph type="title"/>
          </p:nvPr>
        </p:nvSpPr>
        <p:spPr>
          <a:xfrm>
            <a:off x="574675" y="304801"/>
            <a:ext cx="8001000" cy="990600"/>
          </a:xfrm>
        </p:spPr>
        <p:txBody>
          <a:bodyPr/>
          <a:lstStyle/>
          <a:p>
            <a:pPr algn="ctr" eaLnBrk="1" hangingPunct="1">
              <a:defRPr/>
            </a:pPr>
            <a:r>
              <a:rPr lang="en-US" sz="4400" b="1" dirty="0">
                <a:solidFill>
                  <a:srgbClr val="000099"/>
                </a:solidFill>
              </a:rPr>
              <a:t>Visual Reception</a:t>
            </a:r>
          </a:p>
        </p:txBody>
      </p:sp>
      <p:sp>
        <p:nvSpPr>
          <p:cNvPr id="306179" name="Rectangle 3">
            <a:extLst>
              <a:ext uri="{FF2B5EF4-FFF2-40B4-BE49-F238E27FC236}">
                <a16:creationId xmlns:a16="http://schemas.microsoft.com/office/drawing/2014/main" id="{16300DE3-E5E6-4516-925A-DA392F4415EF}"/>
              </a:ext>
            </a:extLst>
          </p:cNvPr>
          <p:cNvSpPr>
            <a:spLocks noGrp="1" noChangeArrowheads="1"/>
          </p:cNvSpPr>
          <p:nvPr>
            <p:ph type="body" idx="1"/>
          </p:nvPr>
        </p:nvSpPr>
        <p:spPr>
          <a:xfrm>
            <a:off x="570193" y="1752600"/>
            <a:ext cx="7315200" cy="4953000"/>
          </a:xfrm>
        </p:spPr>
        <p:txBody>
          <a:bodyPr/>
          <a:lstStyle/>
          <a:p>
            <a:pPr eaLnBrk="1" hangingPunct="1">
              <a:defRPr/>
            </a:pPr>
            <a:r>
              <a:rPr lang="en-US" sz="3200" b="1" dirty="0"/>
              <a:t>Visual Acuity</a:t>
            </a:r>
          </a:p>
          <a:p>
            <a:pPr lvl="1" eaLnBrk="1" hangingPunct="1">
              <a:defRPr/>
            </a:pPr>
            <a:r>
              <a:rPr lang="en-US" sz="2800" dirty="0"/>
              <a:t>Ability to see fine details</a:t>
            </a:r>
          </a:p>
          <a:p>
            <a:pPr lvl="1" eaLnBrk="1" hangingPunct="1">
              <a:defRPr/>
            </a:pPr>
            <a:r>
              <a:rPr lang="en-US" sz="2800" dirty="0"/>
              <a:t>Static acuity</a:t>
            </a:r>
          </a:p>
          <a:p>
            <a:pPr lvl="1" eaLnBrk="1" hangingPunct="1">
              <a:defRPr/>
            </a:pPr>
            <a:r>
              <a:rPr lang="en-US" sz="2800" dirty="0"/>
              <a:t>Dynamic </a:t>
            </a:r>
            <a:r>
              <a:rPr lang="en-US" sz="2800" dirty="0" smtClean="0"/>
              <a:t>acuity</a:t>
            </a:r>
            <a:endParaRPr lang="en-US" sz="2800" dirty="0"/>
          </a:p>
        </p:txBody>
      </p:sp>
      <p:sp>
        <p:nvSpPr>
          <p:cNvPr id="2" name="Rectangle 1"/>
          <p:cNvSpPr/>
          <p:nvPr/>
        </p:nvSpPr>
        <p:spPr>
          <a:xfrm>
            <a:off x="228600" y="3962400"/>
            <a:ext cx="8915400" cy="1938992"/>
          </a:xfrm>
          <a:prstGeom prst="rect">
            <a:avLst/>
          </a:prstGeom>
        </p:spPr>
        <p:txBody>
          <a:bodyPr wrap="square">
            <a:spAutoFit/>
          </a:bodyPr>
          <a:lstStyle/>
          <a:p>
            <a:r>
              <a:rPr lang="en-US" dirty="0"/>
              <a:t>Normal visual acuity taken as 20/20--an individual with a 20/20 visual acuity can distinguish a letter that is subtended by an angle of 5' of arc ( 1/12 of a degree) at the eye--0.35 in therefore represents the height of a 20/20 </a:t>
            </a:r>
            <a:r>
              <a:rPr lang="en-US" dirty="0" smtClean="0"/>
              <a:t>letter – </a:t>
            </a:r>
            <a:r>
              <a:rPr lang="en-US" b="1" dirty="0" smtClean="0">
                <a:solidFill>
                  <a:srgbClr val="FF0000"/>
                </a:solidFill>
              </a:rPr>
              <a:t>prove?</a:t>
            </a:r>
            <a:endParaRPr lang="en-US" b="1" dirty="0">
              <a:solidFill>
                <a:srgbClr val="FF0000"/>
              </a:solidFill>
            </a:endParaRPr>
          </a:p>
        </p:txBody>
      </p:sp>
    </p:spTree>
    <p:extLst>
      <p:ext uri="{BB962C8B-B14F-4D97-AF65-F5344CB8AC3E}">
        <p14:creationId xmlns:p14="http://schemas.microsoft.com/office/powerpoint/2010/main" val="2484537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a:solidFill>
                  <a:srgbClr val="FF0000"/>
                </a:solidFill>
              </a:rPr>
              <a:t>In Class Problem </a:t>
            </a:r>
            <a:r>
              <a:rPr lang="en-US" sz="4000" b="1" u="sng" dirty="0" smtClean="0">
                <a:solidFill>
                  <a:srgbClr val="FF0000"/>
                </a:solidFill>
              </a:rPr>
              <a:t>1</a:t>
            </a:r>
            <a:r>
              <a:rPr lang="en-US" sz="4000" b="1" u="sng" dirty="0">
                <a:solidFill>
                  <a:srgbClr val="FF0000"/>
                </a:solidFill>
              </a:rPr>
              <a:t/>
            </a:r>
            <a:br>
              <a:rPr lang="en-US" sz="4000" b="1" u="sng" dirty="0">
                <a:solidFill>
                  <a:srgbClr val="FF0000"/>
                </a:solidFill>
              </a:rPr>
            </a:br>
            <a:endParaRPr lang="en-US" dirty="0"/>
          </a:p>
        </p:txBody>
      </p:sp>
      <p:sp>
        <p:nvSpPr>
          <p:cNvPr id="3" name="Content Placeholder 2"/>
          <p:cNvSpPr>
            <a:spLocks noGrp="1"/>
          </p:cNvSpPr>
          <p:nvPr>
            <p:ph idx="1"/>
          </p:nvPr>
        </p:nvSpPr>
        <p:spPr/>
        <p:txBody>
          <a:bodyPr/>
          <a:lstStyle/>
          <a:p>
            <a:pPr marL="0" indent="0">
              <a:buNone/>
            </a:pPr>
            <a:r>
              <a:rPr lang="en-US" sz="2800" b="1" dirty="0"/>
              <a:t>Example 3.1:</a:t>
            </a:r>
            <a:r>
              <a:rPr lang="en-US" sz="2800" dirty="0"/>
              <a:t> A driver with w visual acuity of 20/30 can just decipher a sign a distance 20 ft. from a sign. Determine the maximum distance from the sign at which drivers with the following visual acuity will be able to see the same sign: </a:t>
            </a:r>
            <a:r>
              <a:rPr lang="en-US" sz="2800" b="1" i="1" dirty="0"/>
              <a:t>[Ans. 40, 12 ft.]</a:t>
            </a:r>
            <a:endParaRPr lang="en-US" sz="2800" dirty="0"/>
          </a:p>
          <a:p>
            <a:pPr lvl="2"/>
            <a:r>
              <a:rPr lang="en-US" sz="2100" dirty="0"/>
              <a:t>20/15</a:t>
            </a:r>
          </a:p>
          <a:p>
            <a:pPr lvl="2"/>
            <a:r>
              <a:rPr lang="en-US" sz="2100" dirty="0"/>
              <a:t>20/50</a:t>
            </a:r>
          </a:p>
          <a:p>
            <a:endParaRPr lang="en-US" sz="2800" dirty="0"/>
          </a:p>
        </p:txBody>
      </p:sp>
    </p:spTree>
    <p:extLst>
      <p:ext uri="{BB962C8B-B14F-4D97-AF65-F5344CB8AC3E}">
        <p14:creationId xmlns:p14="http://schemas.microsoft.com/office/powerpoint/2010/main" val="2572301965"/>
      </p:ext>
    </p:extLst>
  </p:cSld>
  <p:clrMapOvr>
    <a:masterClrMapping/>
  </p:clrMapOvr>
</p:sld>
</file>

<file path=ppt/theme/theme1.xml><?xml version="1.0" encoding="utf-8"?>
<a:theme xmlns:a="http://schemas.openxmlformats.org/drawingml/2006/main" name="Profile">
  <a:themeElements>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fontScheme name="Profil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5951</TotalTime>
  <Words>3509</Words>
  <Application>Microsoft Office PowerPoint</Application>
  <PresentationFormat>On-screen Show (4:3)</PresentationFormat>
  <Paragraphs>411</Paragraphs>
  <Slides>29</Slides>
  <Notes>25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29</vt:i4>
      </vt:variant>
    </vt:vector>
  </HeadingPairs>
  <TitlesOfParts>
    <vt:vector size="35" baseType="lpstr">
      <vt:lpstr>Arial</vt:lpstr>
      <vt:lpstr>Tahoma</vt:lpstr>
      <vt:lpstr>Times New Roman</vt:lpstr>
      <vt:lpstr>Verdana</vt:lpstr>
      <vt:lpstr>Wingdings</vt:lpstr>
      <vt:lpstr>Profile</vt:lpstr>
      <vt:lpstr>PowerPoint Presentation</vt:lpstr>
      <vt:lpstr>CE 34500 – Transportation Engineering</vt:lpstr>
      <vt:lpstr>Characteristics of Driver, Pedestrian, Vehicle &amp; Road</vt:lpstr>
      <vt:lpstr>Characteristics of Driver, Pedestrian, Vehicle &amp; Road</vt:lpstr>
      <vt:lpstr>Driver Characteristics</vt:lpstr>
      <vt:lpstr>Driver Characteristics</vt:lpstr>
      <vt:lpstr>Driver Characteristics</vt:lpstr>
      <vt:lpstr>Visual Reception</vt:lpstr>
      <vt:lpstr>In Class Problem 1 </vt:lpstr>
      <vt:lpstr>Visual Reception</vt:lpstr>
      <vt:lpstr>Perception – Reaction Process</vt:lpstr>
      <vt:lpstr>Perception – Reaction Time</vt:lpstr>
      <vt:lpstr>Perception – Reaction Time</vt:lpstr>
      <vt:lpstr>PowerPoint Presentation</vt:lpstr>
      <vt:lpstr>Perception – Reaction Time</vt:lpstr>
      <vt:lpstr>Perception – Reaction Time</vt:lpstr>
      <vt:lpstr>Driver Expectancy</vt:lpstr>
      <vt:lpstr>Driver Expectancy</vt:lpstr>
      <vt:lpstr>Older Drivers</vt:lpstr>
      <vt:lpstr>Older Drivers</vt:lpstr>
      <vt:lpstr>Older Drivers</vt:lpstr>
      <vt:lpstr>Pedestrian Characteristics</vt:lpstr>
      <vt:lpstr>Pedestrian Characteristics</vt:lpstr>
      <vt:lpstr>Bicyclists and Bicycles</vt:lpstr>
      <vt:lpstr>Visual Reception</vt:lpstr>
      <vt:lpstr>Driver Expectancy</vt:lpstr>
      <vt:lpstr>Driver Expectancy</vt:lpstr>
      <vt:lpstr>Vehicle Characteristics</vt:lpstr>
      <vt:lpstr>Vehicle Characteristics</vt:lpstr>
    </vt:vector>
  </TitlesOfParts>
  <Company>University of Wyoming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2</dc:title>
  <dc:creator>Civil &amp; Architectural Engineering</dc:creator>
  <cp:lastModifiedBy>Promothes Saha</cp:lastModifiedBy>
  <cp:revision>341</cp:revision>
  <cp:lastPrinted>2012-09-10T00:38:33Z</cp:lastPrinted>
  <dcterms:created xsi:type="dcterms:W3CDTF">2001-09-24T18:35:11Z</dcterms:created>
  <dcterms:modified xsi:type="dcterms:W3CDTF">2020-01-15T19:51:29Z</dcterms:modified>
</cp:coreProperties>
</file>