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handoutMasterIdLst>
    <p:handoutMasterId r:id="rId45"/>
  </p:handoutMasterIdLst>
  <p:sldIdLst>
    <p:sldId id="303" r:id="rId2"/>
    <p:sldId id="351" r:id="rId3"/>
    <p:sldId id="352" r:id="rId4"/>
    <p:sldId id="312" r:id="rId5"/>
    <p:sldId id="258" r:id="rId6"/>
    <p:sldId id="261" r:id="rId7"/>
    <p:sldId id="262" r:id="rId8"/>
    <p:sldId id="354" r:id="rId9"/>
    <p:sldId id="263" r:id="rId10"/>
    <p:sldId id="313" r:id="rId11"/>
    <p:sldId id="314" r:id="rId12"/>
    <p:sldId id="315" r:id="rId13"/>
    <p:sldId id="316" r:id="rId14"/>
    <p:sldId id="320" r:id="rId15"/>
    <p:sldId id="332" r:id="rId16"/>
    <p:sldId id="319" r:id="rId17"/>
    <p:sldId id="321" r:id="rId18"/>
    <p:sldId id="322" r:id="rId19"/>
    <p:sldId id="323" r:id="rId20"/>
    <p:sldId id="324" r:id="rId21"/>
    <p:sldId id="325" r:id="rId22"/>
    <p:sldId id="326" r:id="rId23"/>
    <p:sldId id="327" r:id="rId24"/>
    <p:sldId id="333" r:id="rId25"/>
    <p:sldId id="328" r:id="rId26"/>
    <p:sldId id="335" r:id="rId27"/>
    <p:sldId id="329" r:id="rId28"/>
    <p:sldId id="348" r:id="rId29"/>
    <p:sldId id="350" r:id="rId30"/>
    <p:sldId id="330" r:id="rId31"/>
    <p:sldId id="355" r:id="rId32"/>
    <p:sldId id="353" r:id="rId33"/>
    <p:sldId id="338" r:id="rId34"/>
    <p:sldId id="339" r:id="rId35"/>
    <p:sldId id="340" r:id="rId36"/>
    <p:sldId id="341" r:id="rId37"/>
    <p:sldId id="342" r:id="rId38"/>
    <p:sldId id="343" r:id="rId39"/>
    <p:sldId id="344" r:id="rId40"/>
    <p:sldId id="347" r:id="rId41"/>
    <p:sldId id="349" r:id="rId42"/>
    <p:sldId id="345" r:id="rId43"/>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4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3" autoAdjust="0"/>
    <p:restoredTop sz="72209" autoAdjust="0"/>
  </p:normalViewPr>
  <p:slideViewPr>
    <p:cSldViewPr>
      <p:cViewPr varScale="1">
        <p:scale>
          <a:sx n="83" d="100"/>
          <a:sy n="83" d="100"/>
        </p:scale>
        <p:origin x="22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2418"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828A79AE-C9FD-4B97-919E-B3A0B517B8E2}" type="datetime1">
              <a:rPr lang="en-US"/>
              <a:pPr>
                <a:defRPr/>
              </a:pPr>
              <a:t>4/14/2020</a:t>
            </a:fld>
            <a:endParaRPr lang="en-US"/>
          </a:p>
        </p:txBody>
      </p:sp>
      <p:sp>
        <p:nvSpPr>
          <p:cNvPr id="5124" name="Rectangle 4"/>
          <p:cNvSpPr>
            <a:spLocks noGrp="1" noChangeArrowheads="1"/>
          </p:cNvSpPr>
          <p:nvPr>
            <p:ph type="ftr" sz="quarter" idx="2"/>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Purdue University Fort Wayne</a:t>
            </a:r>
          </a:p>
        </p:txBody>
      </p:sp>
      <p:sp>
        <p:nvSpPr>
          <p:cNvPr id="5125" name="Rectangle 5"/>
          <p:cNvSpPr>
            <a:spLocks noGrp="1" noChangeArrowheads="1"/>
          </p:cNvSpPr>
          <p:nvPr>
            <p:ph type="sldNum" sz="quarter" idx="3"/>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8BE026-2535-4E36-8C3B-BB5A983FC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15025087-EA77-44A7-ACEE-F4AB40675BDF}" type="datetime1">
              <a:rPr lang="en-US"/>
              <a:pPr>
                <a:defRPr/>
              </a:pPr>
              <a:t>4/14/2020</a:t>
            </a:fld>
            <a:endParaRPr lang="en-US"/>
          </a:p>
        </p:txBody>
      </p:sp>
      <p:sp>
        <p:nvSpPr>
          <p:cNvPr id="41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39838" y="3330575"/>
            <a:ext cx="68167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a:t>
            </a:r>
            <a:r>
              <a:rPr lang="en-US" dirty="0" smtClean="0"/>
              <a:t>Purdue University Fort Wayne</a:t>
            </a:r>
            <a:endParaRPr lang="en-US" dirty="0"/>
          </a:p>
        </p:txBody>
      </p:sp>
      <p:sp>
        <p:nvSpPr>
          <p:cNvPr id="3079" name="Rectangle 7"/>
          <p:cNvSpPr>
            <a:spLocks noGrp="1" noChangeArrowheads="1"/>
          </p:cNvSpPr>
          <p:nvPr>
            <p:ph type="sldNum" sz="quarter" idx="5"/>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5DD6223-0D57-4A28-AD71-B2F299CCB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4029075" cy="350838"/>
          </a:xfrm>
          <a:prstGeom prst="rect">
            <a:avLst/>
          </a:prstGeom>
        </p:spPr>
        <p:txBody>
          <a:bodyPr/>
          <a:lstStyle/>
          <a:p>
            <a:pPr>
              <a:defRPr/>
            </a:pPr>
            <a:r>
              <a:rPr lang="en-US"/>
              <a:t>Faculty Candidate: Promothes Saha, Ph.D., P.E.</a:t>
            </a:r>
          </a:p>
        </p:txBody>
      </p:sp>
      <p:sp>
        <p:nvSpPr>
          <p:cNvPr id="5" name="Date Placeholder 4"/>
          <p:cNvSpPr>
            <a:spLocks noGrp="1"/>
          </p:cNvSpPr>
          <p:nvPr>
            <p:ph type="dt" idx="11"/>
          </p:nvPr>
        </p:nvSpPr>
        <p:spPr/>
        <p:txBody>
          <a:bodyPr/>
          <a:lstStyle/>
          <a:p>
            <a:pPr>
              <a:defRPr/>
            </a:pPr>
            <a:fld id="{15025087-EA77-44A7-ACEE-F4AB40675BDF}" type="datetime1">
              <a:rPr lang="en-US" smtClean="0"/>
              <a:pPr>
                <a:defRPr/>
              </a:pPr>
              <a:t>4/14/2020</a:t>
            </a:fld>
            <a:endParaRPr lang="en-US"/>
          </a:p>
        </p:txBody>
      </p:sp>
      <p:sp>
        <p:nvSpPr>
          <p:cNvPr id="6" name="Footer Placeholder 5"/>
          <p:cNvSpPr>
            <a:spLocks noGrp="1"/>
          </p:cNvSpPr>
          <p:nvPr>
            <p:ph type="ftr" sz="quarter" idx="12"/>
          </p:nvPr>
        </p:nvSpPr>
        <p:spPr/>
        <p:txBody>
          <a:bodyPr/>
          <a:lstStyle/>
          <a:p>
            <a:pPr>
              <a:defRPr/>
            </a:pPr>
            <a:r>
              <a:rPr lang="en-US"/>
              <a:t>Dr. Saha - University of Wyoming</a:t>
            </a:r>
          </a:p>
        </p:txBody>
      </p:sp>
      <p:sp>
        <p:nvSpPr>
          <p:cNvPr id="7" name="Slide Number Placeholder 6"/>
          <p:cNvSpPr>
            <a:spLocks noGrp="1"/>
          </p:cNvSpPr>
          <p:nvPr>
            <p:ph type="sldNum" sz="quarter" idx="13"/>
          </p:nvPr>
        </p:nvSpPr>
        <p:spPr/>
        <p:txBody>
          <a:bodyPr/>
          <a:lstStyle/>
          <a:p>
            <a:pPr>
              <a:defRPr/>
            </a:pPr>
            <a:fld id="{55DD6223-0D57-4A28-AD71-B2F299CCB6FB}" type="slidenum">
              <a:rPr lang="en-US" altLang="en-US" smtClean="0"/>
              <a:pPr>
                <a:defRPr/>
              </a:pPr>
              <a:t>1</a:t>
            </a:fld>
            <a:endParaRPr lang="en-US" altLang="en-US"/>
          </a:p>
        </p:txBody>
      </p:sp>
    </p:spTree>
    <p:extLst>
      <p:ext uri="{BB962C8B-B14F-4D97-AF65-F5344CB8AC3E}">
        <p14:creationId xmlns:p14="http://schemas.microsoft.com/office/powerpoint/2010/main" val="137641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23FA7AB-3143-4B24-B616-B6908AF74408}"/>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7AEAA34C-CDCF-427B-8029-CB624548C6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Functional performance depends on structural performance</a:t>
            </a:r>
          </a:p>
        </p:txBody>
      </p:sp>
      <p:sp>
        <p:nvSpPr>
          <p:cNvPr id="24580" name="Slide Number Placeholder 3">
            <a:extLst>
              <a:ext uri="{FF2B5EF4-FFF2-40B4-BE49-F238E27FC236}">
                <a16:creationId xmlns:a16="http://schemas.microsoft.com/office/drawing/2014/main" id="{96E93DFC-92DD-473A-AB84-1A9C963505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4FCB418F-0964-4C6C-BF9C-FB39E6FE0ABB}"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24536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F66DE21-EFC7-4CB5-AD42-D30D5019ECBC}"/>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74171268-4FC4-4390-B559-8A72A6FE95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4086DA41-E532-428B-BF34-1149AC093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E8257BF4-B133-4BAD-94D6-E5416FC50B96}"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88999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AD3B6B1-C7F0-49AE-BE64-F0BEB3B03531}"/>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D54871EE-7DD8-45E5-8B8C-CFEA35D785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79859AFC-E19D-46D7-9880-DBD08EDA92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D9701D1D-2324-451A-9E1B-3C1F6A75B394}"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958284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92C6FC5-291B-4791-9818-F3056775BA19}"/>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55E8598D-917F-4583-9949-5DF1C070B3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To determine the ESAL, the number of different types of vehicles (cars, buses, single-unit trucks, and multiple-unit trucks) expected to use the facility during its lifetime must be known.</a:t>
            </a:r>
          </a:p>
          <a:p>
            <a:endParaRPr lang="en-US" altLang="en-US">
              <a:latin typeface="Arial" panose="020B0604020202020204" pitchFamily="34" charset="0"/>
            </a:endParaRPr>
          </a:p>
          <a:p>
            <a:r>
              <a:rPr lang="en-US" altLang="en-US">
                <a:latin typeface="Arial" panose="020B0604020202020204" pitchFamily="34" charset="0"/>
              </a:rPr>
              <a:t>The distribution of the different types of vehicles expected to use the proposed highway can be obtained from results of classification counts that are taken by state highway agencies at regular intervals.</a:t>
            </a:r>
          </a:p>
          <a:p>
            <a:endParaRPr lang="en-US" altLang="en-US">
              <a:latin typeface="Arial" panose="020B0604020202020204" pitchFamily="34" charset="0"/>
            </a:endParaRPr>
          </a:p>
          <a:p>
            <a:r>
              <a:rPr lang="en-US" altLang="en-US">
                <a:latin typeface="Arial" panose="020B0604020202020204" pitchFamily="34" charset="0"/>
              </a:rPr>
              <a:t>Flexible highway pavements are usually designed for a 10 to 20-year period.</a:t>
            </a:r>
          </a:p>
          <a:p>
            <a:endParaRPr lang="en-US" altLang="en-US">
              <a:latin typeface="Arial" panose="020B0604020202020204" pitchFamily="34" charset="0"/>
            </a:endParaRPr>
          </a:p>
          <a:p>
            <a:r>
              <a:rPr lang="en-US" altLang="en-US">
                <a:latin typeface="Arial" panose="020B0604020202020204" pitchFamily="34" charset="0"/>
              </a:rPr>
              <a:t>Since traffic volume does not remain constant over the design period of the pavement, it is essential that the rate of growth be determined and applied</a:t>
            </a:r>
          </a:p>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E76913E3-872C-492D-A9F7-755CF046DF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985E585F-C843-4863-A8CF-A0A0BEE58908}" type="slidenum">
              <a:rPr lang="en-US" altLang="en-US" smtClean="0">
                <a:latin typeface="Arial" panose="020B0604020202020204" pitchFamily="34" charset="0"/>
              </a:rPr>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40341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8A54D7D-43F1-400B-8EF9-C1F456029E12}"/>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8A142626-8DC6-4424-B623-5F72C40BB3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Table 19.5a:  Single Axles, pt = 2.5</a:t>
            </a:r>
          </a:p>
          <a:p>
            <a:endParaRPr lang="en-US" altLang="en-US">
              <a:latin typeface="Arial" panose="020B0604020202020204" pitchFamily="34" charset="0"/>
            </a:endParaRPr>
          </a:p>
          <a:p>
            <a:r>
              <a:rPr lang="en-US" altLang="en-US">
                <a:latin typeface="Arial" panose="020B0604020202020204" pitchFamily="34" charset="0"/>
              </a:rPr>
              <a:t>Add descriptions of different cases</a:t>
            </a:r>
          </a:p>
        </p:txBody>
      </p:sp>
      <p:sp>
        <p:nvSpPr>
          <p:cNvPr id="32772" name="Slide Number Placeholder 3">
            <a:extLst>
              <a:ext uri="{FF2B5EF4-FFF2-40B4-BE49-F238E27FC236}">
                <a16:creationId xmlns:a16="http://schemas.microsoft.com/office/drawing/2014/main" id="{B9F2D598-6097-474C-82C4-74095C87AB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22ED69A2-97F2-42F1-AD13-E2ED73DB821A}"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46207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441FC7F-08F9-40D8-A444-C516B67CFBA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913D1183-88D0-4554-9DB6-3FEC4A5A4D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Table 19.5b:  Tandem axles, pt = 2.5</a:t>
            </a:r>
          </a:p>
          <a:p>
            <a:endParaRPr lang="en-US" altLang="en-US">
              <a:latin typeface="Arial" panose="020B0604020202020204" pitchFamily="34" charset="0"/>
            </a:endParaRPr>
          </a:p>
          <a:p>
            <a:r>
              <a:rPr lang="en-US" altLang="en-US">
                <a:latin typeface="Arial" panose="020B0604020202020204" pitchFamily="34" charset="0"/>
              </a:rPr>
              <a:t>Add descriptions of different cases.</a:t>
            </a:r>
          </a:p>
        </p:txBody>
      </p:sp>
      <p:sp>
        <p:nvSpPr>
          <p:cNvPr id="34820" name="Slide Number Placeholder 3">
            <a:extLst>
              <a:ext uri="{FF2B5EF4-FFF2-40B4-BE49-F238E27FC236}">
                <a16:creationId xmlns:a16="http://schemas.microsoft.com/office/drawing/2014/main" id="{506DB993-8547-48DE-A553-65B8B1DBCC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D9F9A85C-97E9-4A86-86B5-758861A577D7}" type="slidenum">
              <a:rPr lang="en-US" altLang="en-US" smtClean="0">
                <a:latin typeface="Arial" panose="020B0604020202020204" pitchFamily="34" charset="0"/>
              </a:rPr>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71090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A86E46A-F56F-4549-939E-397CEFE8296C}"/>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B984327-55A6-4CDC-9C3A-594C5AD1C9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Growth factor is same as Uniform Series Compound Amount Factor:  F (total future value at end n years) given A (amount per year)</a:t>
            </a:r>
          </a:p>
          <a:p>
            <a:endParaRPr lang="en-US" altLang="en-US">
              <a:latin typeface="Arial" panose="020B0604020202020204" pitchFamily="34" charset="0"/>
            </a:endParaRPr>
          </a:p>
          <a:p>
            <a:r>
              <a:rPr lang="en-US" altLang="en-US">
                <a:latin typeface="Arial" panose="020B0604020202020204" pitchFamily="34" charset="0"/>
              </a:rPr>
              <a:t>r = rate of traffic increase per year  /  n = number of years</a:t>
            </a:r>
          </a:p>
          <a:p>
            <a:endParaRPr lang="en-US" altLang="en-US">
              <a:latin typeface="Arial" panose="020B0604020202020204" pitchFamily="34" charset="0"/>
            </a:endParaRPr>
          </a:p>
          <a:p>
            <a:r>
              <a:rPr lang="en-US" altLang="en-US">
                <a:latin typeface="Arial" panose="020B0604020202020204" pitchFamily="34" charset="0"/>
              </a:rPr>
              <a:t>fd = Design lane factor = Percent of traffic in design lane (given value in this text)</a:t>
            </a:r>
          </a:p>
          <a:p>
            <a:endParaRPr lang="en-US" altLang="en-US">
              <a:latin typeface="Arial" panose="020B0604020202020204" pitchFamily="34" charset="0"/>
            </a:endParaRPr>
          </a:p>
          <a:p>
            <a:r>
              <a:rPr lang="en-US" altLang="en-US">
                <a:latin typeface="Arial" panose="020B0604020202020204" pitchFamily="34" charset="0"/>
              </a:rPr>
              <a:t>AADT = First year Average Annual Daily Traffic (veh/day)</a:t>
            </a:r>
          </a:p>
          <a:p>
            <a:endParaRPr lang="en-US" altLang="en-US">
              <a:latin typeface="Arial" panose="020B0604020202020204" pitchFamily="34" charset="0"/>
            </a:endParaRPr>
          </a:p>
          <a:p>
            <a:r>
              <a:rPr lang="en-US" altLang="en-US">
                <a:latin typeface="Arial" panose="020B0604020202020204" pitchFamily="34" charset="0"/>
              </a:rPr>
              <a:t>N = Number of axles on each vehicle in category I</a:t>
            </a:r>
          </a:p>
          <a:p>
            <a:endParaRPr lang="en-US" altLang="en-US">
              <a:latin typeface="Arial" panose="020B0604020202020204" pitchFamily="34" charset="0"/>
            </a:endParaRPr>
          </a:p>
          <a:p>
            <a:r>
              <a:rPr lang="en-US" altLang="en-US">
                <a:latin typeface="Arial" panose="020B0604020202020204" pitchFamily="34" charset="0"/>
              </a:rPr>
              <a:t>FEi = Load equivalency factor for axle category i</a:t>
            </a:r>
          </a:p>
          <a:p>
            <a:endParaRPr lang="en-US" altLang="en-US">
              <a:latin typeface="Arial" panose="020B0604020202020204" pitchFamily="34" charset="0"/>
            </a:endParaRPr>
          </a:p>
          <a:p>
            <a:r>
              <a:rPr lang="en-US" altLang="en-US">
                <a:latin typeface="Arial" panose="020B0604020202020204" pitchFamily="34" charset="0"/>
              </a:rPr>
              <a:t>Gm = Growth factor (formula given above or from Table 19.6)</a:t>
            </a:r>
          </a:p>
        </p:txBody>
      </p:sp>
      <p:sp>
        <p:nvSpPr>
          <p:cNvPr id="36868" name="Slide Number Placeholder 3">
            <a:extLst>
              <a:ext uri="{FF2B5EF4-FFF2-40B4-BE49-F238E27FC236}">
                <a16:creationId xmlns:a16="http://schemas.microsoft.com/office/drawing/2014/main" id="{BA958B7E-EA8A-4F7E-AEBD-1D93821108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275C1B86-E375-4D17-944E-C71DA5F07E1F}" type="slidenum">
              <a:rPr lang="en-US" altLang="en-US" smtClean="0">
                <a:latin typeface="Arial" panose="020B0604020202020204" pitchFamily="34" charset="0"/>
              </a:rPr>
              <a:pPr/>
              <a:t>16</a:t>
            </a:fld>
            <a:endParaRPr lang="en-US" altLang="en-US">
              <a:latin typeface="Arial" panose="020B0604020202020204" pitchFamily="34" charset="0"/>
            </a:endParaRPr>
          </a:p>
        </p:txBody>
      </p:sp>
    </p:spTree>
    <p:extLst>
      <p:ext uri="{BB962C8B-B14F-4D97-AF65-F5344CB8AC3E}">
        <p14:creationId xmlns:p14="http://schemas.microsoft.com/office/powerpoint/2010/main" val="3479460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1D42B5-3526-4134-A3D3-0AE872149734}"/>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0A78BEA-3A6B-42F9-BEBD-93B7B1C5EC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Growth factor [(1.04)^20-1]/.04 = 29.78   (or table 19.6)</a:t>
            </a:r>
          </a:p>
          <a:p>
            <a:endParaRPr lang="en-US" altLang="en-US">
              <a:latin typeface="Arial" panose="020B0604020202020204" pitchFamily="34" charset="0"/>
            </a:endParaRPr>
          </a:p>
          <a:p>
            <a:r>
              <a:rPr lang="en-US" altLang="en-US">
                <a:latin typeface="Arial" panose="020B0604020202020204" pitchFamily="34" charset="0"/>
              </a:rPr>
              <a:t>All from Table 19.5a)</a:t>
            </a:r>
          </a:p>
          <a:p>
            <a:r>
              <a:rPr lang="en-US" altLang="en-US">
                <a:latin typeface="Arial" panose="020B0604020202020204" pitchFamily="34" charset="0"/>
              </a:rPr>
              <a:t>Passenger cars 0.00002  (extrapolate backwards)</a:t>
            </a:r>
          </a:p>
          <a:p>
            <a:r>
              <a:rPr lang="en-US" altLang="en-US">
                <a:latin typeface="Arial" panose="020B0604020202020204" pitchFamily="34" charset="0"/>
              </a:rPr>
              <a:t>2-axle SU 0.010</a:t>
            </a:r>
          </a:p>
          <a:p>
            <a:r>
              <a:rPr lang="en-US" altLang="en-US">
                <a:latin typeface="Arial" panose="020B0604020202020204" pitchFamily="34" charset="0"/>
              </a:rPr>
              <a:t>3-axle SU 0.088</a:t>
            </a:r>
          </a:p>
          <a:p>
            <a:endParaRPr lang="en-US" altLang="en-US">
              <a:latin typeface="Arial" panose="020B0604020202020204" pitchFamily="34" charset="0"/>
            </a:endParaRPr>
          </a:p>
          <a:p>
            <a:r>
              <a:rPr lang="en-US" altLang="en-US">
                <a:latin typeface="Arial" panose="020B0604020202020204" pitchFamily="34" charset="0"/>
              </a:rPr>
              <a:t>ESAL</a:t>
            </a:r>
            <a:r>
              <a:rPr lang="en-US" altLang="en-US" baseline="-25000">
                <a:latin typeface="Arial" panose="020B0604020202020204" pitchFamily="34" charset="0"/>
              </a:rPr>
              <a:t>i</a:t>
            </a:r>
            <a:r>
              <a:rPr lang="en-US" altLang="en-US">
                <a:latin typeface="Arial" panose="020B0604020202020204" pitchFamily="34" charset="0"/>
              </a:rPr>
              <a:t>= f</a:t>
            </a:r>
            <a:r>
              <a:rPr lang="en-US" altLang="en-US" baseline="-25000">
                <a:latin typeface="Arial" panose="020B0604020202020204" pitchFamily="34" charset="0"/>
              </a:rPr>
              <a:t>d</a:t>
            </a:r>
            <a:r>
              <a:rPr lang="en-US" altLang="en-US">
                <a:latin typeface="Arial" panose="020B0604020202020204" pitchFamily="34" charset="0"/>
              </a:rPr>
              <a:t> x G</a:t>
            </a:r>
            <a:r>
              <a:rPr lang="en-US" altLang="en-US" baseline="-25000">
                <a:latin typeface="Arial" panose="020B0604020202020204" pitchFamily="34" charset="0"/>
              </a:rPr>
              <a:t>rn</a:t>
            </a:r>
            <a:r>
              <a:rPr lang="en-US" altLang="en-US">
                <a:latin typeface="Arial" panose="020B0604020202020204" pitchFamily="34" charset="0"/>
              </a:rPr>
              <a:t> x AADT</a:t>
            </a:r>
            <a:r>
              <a:rPr lang="en-US" altLang="en-US" baseline="-25000">
                <a:latin typeface="Arial" panose="020B0604020202020204" pitchFamily="34" charset="0"/>
              </a:rPr>
              <a:t>i</a:t>
            </a:r>
            <a:r>
              <a:rPr lang="en-US" altLang="en-US">
                <a:latin typeface="Arial" panose="020B0604020202020204" pitchFamily="34" charset="0"/>
              </a:rPr>
              <a:t> x 365 x N</a:t>
            </a:r>
            <a:r>
              <a:rPr lang="en-US" altLang="en-US" baseline="-25000">
                <a:latin typeface="Arial" panose="020B0604020202020204" pitchFamily="34" charset="0"/>
              </a:rPr>
              <a:t>i</a:t>
            </a:r>
            <a:r>
              <a:rPr lang="en-US" altLang="en-US">
                <a:latin typeface="Arial" panose="020B0604020202020204" pitchFamily="34" charset="0"/>
              </a:rPr>
              <a:t> x F</a:t>
            </a:r>
            <a:r>
              <a:rPr lang="en-US" altLang="en-US" baseline="-25000">
                <a:latin typeface="Arial" panose="020B0604020202020204" pitchFamily="34" charset="0"/>
              </a:rPr>
              <a:t>ei</a:t>
            </a:r>
          </a:p>
          <a:p>
            <a:r>
              <a:rPr lang="en-US" altLang="en-US">
                <a:latin typeface="Arial" panose="020B0604020202020204" pitchFamily="34" charset="0"/>
              </a:rPr>
              <a:t>ESAL</a:t>
            </a:r>
            <a:r>
              <a:rPr lang="en-US" altLang="en-US" baseline="-25000">
                <a:latin typeface="Arial" panose="020B0604020202020204" pitchFamily="34" charset="0"/>
              </a:rPr>
              <a:t>pass</a:t>
            </a:r>
            <a:r>
              <a:rPr lang="en-US" altLang="en-US">
                <a:latin typeface="Arial" panose="020B0604020202020204" pitchFamily="34" charset="0"/>
              </a:rPr>
              <a:t>= 0.45 x 29.78 x (12000x0.50) x 365 x 2 x 0.00002 = 1,174 (negligible)</a:t>
            </a:r>
          </a:p>
          <a:p>
            <a:r>
              <a:rPr lang="en-US" altLang="en-US">
                <a:latin typeface="Arial" panose="020B0604020202020204" pitchFamily="34" charset="0"/>
              </a:rPr>
              <a:t>ESAL</a:t>
            </a:r>
            <a:r>
              <a:rPr lang="en-US" altLang="en-US" baseline="-25000">
                <a:latin typeface="Arial" panose="020B0604020202020204" pitchFamily="34" charset="0"/>
              </a:rPr>
              <a:t>2axleSU</a:t>
            </a:r>
            <a:r>
              <a:rPr lang="en-US" altLang="en-US">
                <a:latin typeface="Arial" panose="020B0604020202020204" pitchFamily="34" charset="0"/>
              </a:rPr>
              <a:t>= 0.45 x 29.78 x (12000x0.33) x 365 x 2 x 0.010  = 387,396</a:t>
            </a:r>
          </a:p>
          <a:p>
            <a:r>
              <a:rPr lang="en-US" altLang="en-US">
                <a:latin typeface="Arial" panose="020B0604020202020204" pitchFamily="34" charset="0"/>
              </a:rPr>
              <a:t>ESAL</a:t>
            </a:r>
            <a:r>
              <a:rPr lang="en-US" altLang="en-US" baseline="-25000">
                <a:latin typeface="Arial" panose="020B0604020202020204" pitchFamily="34" charset="0"/>
              </a:rPr>
              <a:t>3axleSU</a:t>
            </a:r>
            <a:r>
              <a:rPr lang="en-US" altLang="en-US">
                <a:latin typeface="Arial" panose="020B0604020202020204" pitchFamily="34" charset="0"/>
              </a:rPr>
              <a:t>= 0.45 x 29.78 x (12000x0.17) x 365 x 3 x 0.088 = 2,634,293</a:t>
            </a:r>
          </a:p>
          <a:p>
            <a:endParaRPr lang="en-US" altLang="en-US">
              <a:latin typeface="Arial" panose="020B0604020202020204" pitchFamily="34" charset="0"/>
            </a:endParaRPr>
          </a:p>
          <a:p>
            <a:r>
              <a:rPr lang="en-US" altLang="en-US">
                <a:latin typeface="Arial" panose="020B0604020202020204" pitchFamily="34" charset="0"/>
              </a:rPr>
              <a:t>ESAL = 3,022,863</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748DE9CD-6F2C-47BB-8F84-CB3A45E229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16BD5C73-2C40-4192-9DC4-14E8ADAFDA8D}" type="slidenum">
              <a:rPr lang="en-US" altLang="en-US" smtClean="0">
                <a:latin typeface="Arial" panose="020B0604020202020204" pitchFamily="34" charset="0"/>
              </a: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392306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759BF4C-88E4-48C3-809F-18E57A8C66B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30148F61-E6D4-46F5-A760-04B73CCD304A}"/>
              </a:ext>
            </a:extLst>
          </p:cNvPr>
          <p:cNvSpPr>
            <a:spLocks noGrp="1"/>
          </p:cNvSpPr>
          <p:nvPr>
            <p:ph type="body" idx="1"/>
          </p:nvPr>
        </p:nvSpPr>
        <p:spPr>
          <a:xfrm>
            <a:off x="708025" y="4276725"/>
            <a:ext cx="5661025" cy="427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rPr>
              <a:t>Reslient</a:t>
            </a:r>
            <a:r>
              <a:rPr lang="en-US" altLang="en-US" dirty="0">
                <a:latin typeface="Arial" panose="020B0604020202020204" pitchFamily="34" charset="0"/>
              </a:rPr>
              <a:t> modulus:</a:t>
            </a:r>
          </a:p>
          <a:p>
            <a:endParaRPr lang="en-US" altLang="en-US" dirty="0">
              <a:latin typeface="Arial" panose="020B0604020202020204" pitchFamily="34" charset="0"/>
            </a:endParaRPr>
          </a:p>
          <a:p>
            <a:r>
              <a:rPr lang="en-US" altLang="en-US" dirty="0">
                <a:latin typeface="Arial" panose="020B0604020202020204" pitchFamily="34" charset="0"/>
              </a:rPr>
              <a:t>Modulus of soil (something like E for linear elastic material) / under effects of cyclic load with realistic confining pressure.</a:t>
            </a:r>
          </a:p>
          <a:p>
            <a:r>
              <a:rPr lang="en-US" altLang="en-US" dirty="0">
                <a:latin typeface="Arial" panose="020B0604020202020204" pitchFamily="34" charset="0"/>
              </a:rPr>
              <a:t>Tough to measure / application of cyclic loads / tri-axial soil test equipment</a:t>
            </a:r>
          </a:p>
          <a:p>
            <a:r>
              <a:rPr lang="en-US" altLang="en-US" dirty="0">
                <a:latin typeface="Arial" panose="020B0604020202020204" pitchFamily="34" charset="0"/>
              </a:rPr>
              <a:t>CBR and R-values are often converted to resilient modulus values using equations given above.</a:t>
            </a:r>
          </a:p>
          <a:p>
            <a:endParaRPr lang="en-US" altLang="en-US" dirty="0">
              <a:latin typeface="Arial" panose="020B0604020202020204" pitchFamily="34" charset="0"/>
            </a:endParaRPr>
          </a:p>
          <a:p>
            <a:r>
              <a:rPr lang="en-US" altLang="en-US" dirty="0">
                <a:latin typeface="Arial" panose="020B0604020202020204" pitchFamily="34" charset="0"/>
              </a:rPr>
              <a:t>California Bearing Ratio (CBR):</a:t>
            </a:r>
          </a:p>
          <a:p>
            <a:endParaRPr lang="en-US" altLang="en-US" dirty="0">
              <a:latin typeface="Arial" panose="020B0604020202020204" pitchFamily="34" charset="0"/>
            </a:endParaRPr>
          </a:p>
          <a:p>
            <a:r>
              <a:rPr lang="en-US" altLang="en-US" dirty="0">
                <a:latin typeface="Arial" panose="020B0604020202020204" pitchFamily="34" charset="0"/>
              </a:rPr>
              <a:t>Common way of measuring subgrade’s resistance to deformation under load for pavement thickness design.</a:t>
            </a:r>
          </a:p>
          <a:p>
            <a:r>
              <a:rPr lang="en-US" altLang="en-US" dirty="0">
                <a:latin typeface="Arial" panose="020B0604020202020204" pitchFamily="34" charset="0"/>
              </a:rPr>
              <a:t>Ratio of psi for 0.1 in penetration of piston into subgrade material and psi for same penetration depth into crushed rock (taken to be 1000 psi) x 100</a:t>
            </a:r>
          </a:p>
          <a:p>
            <a:endParaRPr lang="en-US" altLang="en-US" dirty="0">
              <a:latin typeface="Arial" panose="020B0604020202020204" pitchFamily="34" charset="0"/>
            </a:endParaRPr>
          </a:p>
          <a:p>
            <a:r>
              <a:rPr lang="en-US" altLang="en-US" dirty="0">
                <a:latin typeface="Arial" panose="020B0604020202020204" pitchFamily="34" charset="0"/>
              </a:rPr>
              <a:t>R-value:</a:t>
            </a:r>
          </a:p>
          <a:p>
            <a:endParaRPr lang="en-US" altLang="en-US" dirty="0">
              <a:latin typeface="Arial" panose="020B0604020202020204" pitchFamily="34" charset="0"/>
            </a:endParaRPr>
          </a:p>
          <a:p>
            <a:r>
              <a:rPr lang="en-US" altLang="en-US" dirty="0">
                <a:latin typeface="Arial" panose="020B0604020202020204" pitchFamily="34" charset="0"/>
              </a:rPr>
              <a:t>Different test procedure / same idea as CBR / used by WYDOT</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DE1867D2-0B01-4CFC-9742-503205B969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A289FFD6-17EC-4FEE-8B3B-0475E39C168D}"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extLst>
      <p:ext uri="{BB962C8B-B14F-4D97-AF65-F5344CB8AC3E}">
        <p14:creationId xmlns:p14="http://schemas.microsoft.com/office/powerpoint/2010/main" val="417370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D505166-07A5-40F3-A8A1-4FD630AC8B6F}"/>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2AE1465B-415B-479B-9C1C-547A38EE6F23}"/>
              </a:ext>
            </a:extLst>
          </p:cNvPr>
          <p:cNvSpPr>
            <a:spLocks noGrp="1"/>
          </p:cNvSpPr>
          <p:nvPr>
            <p:ph type="body" idx="1"/>
          </p:nvPr>
        </p:nvSpPr>
        <p:spPr>
          <a:xfrm>
            <a:off x="708025" y="4276725"/>
            <a:ext cx="5661025" cy="427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t>
            </a:r>
          </a:p>
          <a:p>
            <a:r>
              <a:rPr lang="en-US" altLang="en-US" dirty="0">
                <a:latin typeface="Arial" panose="020B0604020202020204" pitchFamily="34" charset="0"/>
              </a:rPr>
              <a:t>Will be discussed later:  SN = a1 * D1 + a2 * D2 + a3 * D3</a:t>
            </a:r>
          </a:p>
          <a:p>
            <a:endParaRPr lang="en-US" altLang="en-US" dirty="0">
              <a:latin typeface="Arial" panose="020B0604020202020204" pitchFamily="34" charset="0"/>
            </a:endParaRPr>
          </a:p>
          <a:p>
            <a:r>
              <a:rPr lang="en-US" altLang="en-US" dirty="0">
                <a:latin typeface="Arial" panose="020B0604020202020204" pitchFamily="34" charset="0"/>
              </a:rPr>
              <a:t>SN = Structural number of subgrade material (roadbed soil)</a:t>
            </a:r>
          </a:p>
          <a:p>
            <a:r>
              <a:rPr lang="en-US" altLang="en-US" dirty="0">
                <a:latin typeface="Arial" panose="020B0604020202020204" pitchFamily="34" charset="0"/>
              </a:rPr>
              <a:t>SN depends on total number of ESAL’s, resilient modulus of subgrade, etc.</a:t>
            </a:r>
          </a:p>
          <a:p>
            <a:r>
              <a:rPr lang="en-US" altLang="en-US" dirty="0">
                <a:latin typeface="Arial" panose="020B0604020202020204" pitchFamily="34" charset="0"/>
              </a:rPr>
              <a:t>1 = Surface material (e.g. bit. pavement)</a:t>
            </a:r>
          </a:p>
          <a:p>
            <a:r>
              <a:rPr lang="en-US" altLang="en-US" dirty="0">
                <a:latin typeface="Arial" panose="020B0604020202020204" pitchFamily="34" charset="0"/>
              </a:rPr>
              <a:t>2 = Base material (e.g. crushed base)</a:t>
            </a:r>
          </a:p>
          <a:p>
            <a:r>
              <a:rPr lang="en-US" altLang="en-US" dirty="0">
                <a:latin typeface="Arial" panose="020B0604020202020204" pitchFamily="34" charset="0"/>
              </a:rPr>
              <a:t>3 = Subbase material (e.g. pit run base)</a:t>
            </a:r>
          </a:p>
          <a:p>
            <a:r>
              <a:rPr lang="en-US" altLang="en-US" dirty="0">
                <a:latin typeface="Arial" panose="020B0604020202020204" pitchFamily="34" charset="0"/>
              </a:rPr>
              <a:t>a = Layer coefficient</a:t>
            </a:r>
          </a:p>
          <a:p>
            <a:r>
              <a:rPr lang="en-US" altLang="en-US" dirty="0">
                <a:latin typeface="Arial" panose="020B0604020202020204" pitchFamily="34" charset="0"/>
              </a:rPr>
              <a:t>D = Depth of layer in inches</a:t>
            </a:r>
          </a:p>
          <a:p>
            <a:endParaRPr lang="en-US" altLang="en-US" dirty="0">
              <a:latin typeface="Arial" panose="020B0604020202020204" pitchFamily="34" charset="0"/>
            </a:endParaRPr>
          </a:p>
          <a:p>
            <a:r>
              <a:rPr lang="en-US" altLang="en-US" dirty="0">
                <a:latin typeface="Arial" panose="020B0604020202020204" pitchFamily="34" charset="0"/>
              </a:rPr>
              <a:t>Higher a-value indicates a “stronger” material that is more resistant to deformation under load</a:t>
            </a:r>
          </a:p>
          <a:p>
            <a:endParaRPr lang="en-US" altLang="en-US" dirty="0">
              <a:latin typeface="Arial" panose="020B0604020202020204" pitchFamily="34" charset="0"/>
            </a:endParaRPr>
          </a:p>
          <a:p>
            <a:r>
              <a:rPr lang="en-US" altLang="en-US" dirty="0">
                <a:latin typeface="Arial" panose="020B0604020202020204" pitchFamily="34" charset="0"/>
              </a:rPr>
              <a:t>a-values are obtained from results of traditional tests—CBR and R-value</a:t>
            </a:r>
          </a:p>
          <a:p>
            <a:endParaRPr lang="en-US" altLang="en-US" dirty="0">
              <a:latin typeface="Arial" panose="020B0604020202020204" pitchFamily="34" charset="0"/>
            </a:endParaRPr>
          </a:p>
          <a:p>
            <a:r>
              <a:rPr lang="en-US" altLang="en-US" b="1" dirty="0">
                <a:latin typeface="Arial" panose="020B0604020202020204" pitchFamily="34" charset="0"/>
              </a:rPr>
              <a:t>For our example:</a:t>
            </a:r>
            <a:r>
              <a:rPr lang="en-US" altLang="en-US" dirty="0">
                <a:latin typeface="Arial" panose="020B0604020202020204" pitchFamily="34" charset="0"/>
              </a:rPr>
              <a:t>  CBR = 22</a:t>
            </a:r>
          </a:p>
          <a:p>
            <a:r>
              <a:rPr lang="en-US" altLang="en-US" dirty="0">
                <a:latin typeface="Arial" panose="020B0604020202020204" pitchFamily="34" charset="0"/>
              </a:rPr>
              <a:t>                              a3 = 0.10</a:t>
            </a:r>
          </a:p>
          <a:p>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F4140AA7-9D82-49DC-994C-92253D0EE2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DDB6E92C-4139-4D87-823F-0ADB33A470F8}"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203239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2A2E5A9-8E62-4940-B643-911A732AB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A1F16E98-FB22-4588-85D3-F7629CF61743}"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8195" name="Rectangle 2">
            <a:extLst>
              <a:ext uri="{FF2B5EF4-FFF2-40B4-BE49-F238E27FC236}">
                <a16:creationId xmlns:a16="http://schemas.microsoft.com/office/drawing/2014/main" id="{72BC5FDD-B3F4-42CA-83F0-95DA6B8E8F1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5EC3976-426E-4A39-B220-BF566C1EEB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New:  Highway pavements are divided into two main categories: rigid and flexible.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Wearing surface of a rigid pavement usually is constructed of Portland cement concrete such that it acts like a beam over any irregularities in the underlying sup- porting material.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Wearing surface of flexible pavements, on the other hand, usually is constructed of bituminous materials such that they remain in contact with the underlying material even when minor irregularities occur.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Flexible pavements usually consist of a bituminous surface underlaid with a layer of granular material and a layer of a suitable mixture of coarse and fine materials.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Traffic loads are transferred by the wearing surface to the underlying supporting materials through the interlocking of aggregates, the fric- tional effect of granular materials, and cohesion of fine materials.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Flexible pavements are further divided into three subgroups: high type, intermediate type, and low type.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End new:  We will consider high-type pavements that have wearing surfaces which adequately support the expected traffic load without visible distress due to fatigue and are not susceptible to weather conditions.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Rigid – Portland cement concrete pavements – flexural strength of the concrete allows PCC pavements to act as a beam over subsurface irregularities.  Covered in Chapter 21.</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Flexible – all other pavement types</a:t>
            </a:r>
          </a:p>
        </p:txBody>
      </p:sp>
    </p:spTree>
    <p:extLst>
      <p:ext uri="{BB962C8B-B14F-4D97-AF65-F5344CB8AC3E}">
        <p14:creationId xmlns:p14="http://schemas.microsoft.com/office/powerpoint/2010/main" val="192793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4934484-6494-4D7B-972A-B32BE81768E8}"/>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11B13C5-CB54-4E47-BC50-6B390F00EADB}"/>
              </a:ext>
            </a:extLst>
          </p:cNvPr>
          <p:cNvSpPr>
            <a:spLocks noGrp="1"/>
          </p:cNvSpPr>
          <p:nvPr>
            <p:ph type="body" idx="1"/>
          </p:nvPr>
        </p:nvSpPr>
        <p:spPr>
          <a:xfrm>
            <a:off x="708025" y="4276725"/>
            <a:ext cx="5661025" cy="350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Will be discussed later:  SN = a1 * D1 + a2 * D2 + a3 * D3</a:t>
            </a:r>
          </a:p>
          <a:p>
            <a:endParaRPr lang="en-US" altLang="en-US">
              <a:latin typeface="Arial" panose="020B0604020202020204" pitchFamily="34" charset="0"/>
            </a:endParaRPr>
          </a:p>
          <a:p>
            <a:r>
              <a:rPr lang="en-US" altLang="en-US">
                <a:latin typeface="Arial" panose="020B0604020202020204" pitchFamily="34" charset="0"/>
              </a:rPr>
              <a:t>SN = Structural number of subgrade material (roadbed soil)</a:t>
            </a:r>
          </a:p>
          <a:p>
            <a:r>
              <a:rPr lang="en-US" altLang="en-US">
                <a:latin typeface="Arial" panose="020B0604020202020204" pitchFamily="34" charset="0"/>
              </a:rPr>
              <a:t>SN depends on total number of ESAL’s, resilient modulus of subgrade, etc.</a:t>
            </a:r>
          </a:p>
          <a:p>
            <a:r>
              <a:rPr lang="en-US" altLang="en-US">
                <a:latin typeface="Arial" panose="020B0604020202020204" pitchFamily="34" charset="0"/>
              </a:rPr>
              <a:t>1 = Surface material (e.g. bit. pavement)</a:t>
            </a:r>
          </a:p>
          <a:p>
            <a:r>
              <a:rPr lang="en-US" altLang="en-US">
                <a:latin typeface="Arial" panose="020B0604020202020204" pitchFamily="34" charset="0"/>
              </a:rPr>
              <a:t>2 = Base material (e.g. crushed base)</a:t>
            </a:r>
          </a:p>
          <a:p>
            <a:r>
              <a:rPr lang="en-US" altLang="en-US">
                <a:latin typeface="Arial" panose="020B0604020202020204" pitchFamily="34" charset="0"/>
              </a:rPr>
              <a:t>3 = Subbase material (e.g. pit run base)</a:t>
            </a:r>
          </a:p>
          <a:p>
            <a:r>
              <a:rPr lang="en-US" altLang="en-US">
                <a:latin typeface="Arial" panose="020B0604020202020204" pitchFamily="34" charset="0"/>
              </a:rPr>
              <a:t>a = Layer coefficient</a:t>
            </a:r>
          </a:p>
          <a:p>
            <a:r>
              <a:rPr lang="en-US" altLang="en-US">
                <a:latin typeface="Arial" panose="020B0604020202020204" pitchFamily="34" charset="0"/>
              </a:rPr>
              <a:t>D = Depth of layer in inches</a:t>
            </a:r>
          </a:p>
          <a:p>
            <a:endParaRPr lang="en-US" altLang="en-US">
              <a:latin typeface="Arial" panose="020B0604020202020204" pitchFamily="34" charset="0"/>
            </a:endParaRPr>
          </a:p>
          <a:p>
            <a:r>
              <a:rPr lang="en-US" altLang="en-US">
                <a:latin typeface="Arial" panose="020B0604020202020204" pitchFamily="34" charset="0"/>
              </a:rPr>
              <a:t>Higher a-value indicates a “stronger” material that is more resistant to deformation under load</a:t>
            </a:r>
          </a:p>
          <a:p>
            <a:endParaRPr lang="en-US" altLang="en-US">
              <a:latin typeface="Arial" panose="020B0604020202020204" pitchFamily="34" charset="0"/>
            </a:endParaRPr>
          </a:p>
          <a:p>
            <a:r>
              <a:rPr lang="en-US" altLang="en-US">
                <a:latin typeface="Arial" panose="020B0604020202020204" pitchFamily="34" charset="0"/>
              </a:rPr>
              <a:t>a-values are obtained from results of traditional tests—CBR and R-value</a:t>
            </a:r>
          </a:p>
          <a:p>
            <a:endParaRPr lang="en-US" altLang="en-US">
              <a:latin typeface="Arial" panose="020B0604020202020204" pitchFamily="34" charset="0"/>
            </a:endParaRPr>
          </a:p>
          <a:p>
            <a:r>
              <a:rPr lang="en-US" altLang="en-US" b="1">
                <a:latin typeface="Arial" panose="020B0604020202020204" pitchFamily="34" charset="0"/>
              </a:rPr>
              <a:t>For our example:</a:t>
            </a:r>
            <a:r>
              <a:rPr lang="en-US" altLang="en-US">
                <a:latin typeface="Arial" panose="020B0604020202020204" pitchFamily="34" charset="0"/>
              </a:rPr>
              <a:t>  CBR = 100</a:t>
            </a:r>
          </a:p>
          <a:p>
            <a:r>
              <a:rPr lang="en-US" altLang="en-US">
                <a:latin typeface="Arial" panose="020B0604020202020204" pitchFamily="34" charset="0"/>
              </a:rPr>
              <a:t>                              a2 = 0.14</a:t>
            </a:r>
          </a:p>
          <a:p>
            <a:endParaRPr lang="en-US" altLang="en-US">
              <a:latin typeface="Arial" panose="020B0604020202020204" pitchFamily="34" charset="0"/>
            </a:endParaRPr>
          </a:p>
          <a:p>
            <a:r>
              <a:rPr lang="en-US" altLang="en-US">
                <a:latin typeface="Arial" panose="020B0604020202020204" pitchFamily="34" charset="0"/>
              </a:rPr>
              <a:t>Better / stronger material than subbase—higher layer coefficient (0.14 v. 0.10)</a:t>
            </a:r>
          </a:p>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0F95CF72-9A5A-4986-88E0-69A670E79B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D94670B3-0B55-49CB-AE80-7B84241063BD}"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62180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FAD6136-DC07-4AB9-A234-8A2E1040528B}"/>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E37D17E6-2292-491F-A6EF-324FB2CAF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For our example:  </a:t>
            </a:r>
            <a:r>
              <a:rPr lang="en-US" altLang="en-US">
                <a:latin typeface="Arial" panose="020B0604020202020204" pitchFamily="34" charset="0"/>
              </a:rPr>
              <a:t>Mr (resilient modulus) @ 68 deg F = 450,000 psi</a:t>
            </a:r>
          </a:p>
          <a:p>
            <a:r>
              <a:rPr lang="en-US" altLang="en-US">
                <a:latin typeface="Arial" panose="020B0604020202020204" pitchFamily="34" charset="0"/>
              </a:rPr>
              <a:t>	       a3 = 0.44</a:t>
            </a:r>
          </a:p>
          <a:p>
            <a:endParaRPr lang="en-US" altLang="en-US">
              <a:latin typeface="Arial" panose="020B0604020202020204" pitchFamily="34" charset="0"/>
            </a:endParaRPr>
          </a:p>
          <a:p>
            <a:r>
              <a:rPr lang="en-US" altLang="en-US">
                <a:latin typeface="Arial" panose="020B0604020202020204" pitchFamily="34" charset="0"/>
              </a:rPr>
              <a:t>Better / stronger material than subbase—higher layer coefficient (0.44 v. 0.14)</a:t>
            </a:r>
          </a:p>
          <a:p>
            <a:endParaRPr lang="en-US" altLang="en-US">
              <a:latin typeface="Arial" panose="020B0604020202020204" pitchFamily="34" charset="0"/>
            </a:endParaRPr>
          </a:p>
          <a:p>
            <a:r>
              <a:rPr lang="en-US" altLang="en-US">
                <a:latin typeface="Arial" panose="020B0604020202020204" pitchFamily="34" charset="0"/>
              </a:rPr>
              <a:t>Thinner layer of pavement can have same contribution to SN as thicker layer of base</a:t>
            </a:r>
          </a:p>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BB4B9288-4EE6-45D5-9FA5-675426D77D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40D49726-5767-458B-87EB-7F6B19F128D3}" type="slidenum">
              <a:rPr lang="en-US" altLang="en-US" smtClean="0">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val="788226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739A2F1-8DB4-40C7-9324-E6E0D41A328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9F2153B2-D875-4766-B68F-07FE4454E0EB}"/>
              </a:ext>
            </a:extLst>
          </p:cNvPr>
          <p:cNvSpPr>
            <a:spLocks noGrp="1"/>
          </p:cNvSpPr>
          <p:nvPr>
            <p:ph type="body" idx="1"/>
          </p:nvPr>
        </p:nvSpPr>
        <p:spPr>
          <a:xfrm>
            <a:off x="708025" y="4276725"/>
            <a:ext cx="5661025" cy="4416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Won’t discuss in great detail / calling your attention to effective Mr for roadbed soils for future use</a:t>
            </a:r>
          </a:p>
          <a:p>
            <a:endParaRPr lang="en-US" altLang="en-US">
              <a:latin typeface="Arial" panose="020B0604020202020204" pitchFamily="34" charset="0"/>
            </a:endParaRPr>
          </a:p>
          <a:p>
            <a:r>
              <a:rPr lang="en-US" altLang="en-US">
                <a:latin typeface="Arial" panose="020B0604020202020204" pitchFamily="34" charset="0"/>
              </a:rPr>
              <a:t>Temperature and rainfall accounted for by using an effective annual roadbed soil resilient modulus</a:t>
            </a:r>
          </a:p>
          <a:p>
            <a:endParaRPr lang="en-US" altLang="en-US">
              <a:latin typeface="Arial" panose="020B0604020202020204" pitchFamily="34" charset="0"/>
            </a:endParaRPr>
          </a:p>
          <a:p>
            <a:r>
              <a:rPr lang="en-US" altLang="en-US">
                <a:latin typeface="Arial" panose="020B0604020202020204" pitchFamily="34" charset="0"/>
              </a:rPr>
              <a:t>Resilient modulus of subgrade material varies throughout year---22,000 in Jan/Feb when subgrade is frozen v. 5000 in April (spring thaw)</a:t>
            </a:r>
          </a:p>
          <a:p>
            <a:endParaRPr lang="en-US" altLang="en-US">
              <a:latin typeface="Arial" panose="020B0604020202020204" pitchFamily="34" charset="0"/>
            </a:endParaRPr>
          </a:p>
          <a:p>
            <a:r>
              <a:rPr lang="en-US" altLang="en-US">
                <a:latin typeface="Arial" panose="020B0604020202020204" pitchFamily="34" charset="0"/>
              </a:rPr>
              <a:t>Mr of frost susceptible soils during thaw period is 50% to 85% of summer/fall Mr</a:t>
            </a:r>
          </a:p>
          <a:p>
            <a:endParaRPr lang="en-US" altLang="en-US">
              <a:latin typeface="Arial" panose="020B0604020202020204" pitchFamily="34" charset="0"/>
            </a:endParaRPr>
          </a:p>
          <a:p>
            <a:r>
              <a:rPr lang="en-US" altLang="en-US">
                <a:latin typeface="Arial" panose="020B0604020202020204" pitchFamily="34" charset="0"/>
              </a:rPr>
              <a:t>Bar graph gives relative damage (uf) to pavement as function of Mr / Mr = 5x10^3 &gt;&gt; Uf = 0.3</a:t>
            </a:r>
          </a:p>
          <a:p>
            <a:endParaRPr lang="en-US" altLang="en-US">
              <a:latin typeface="Arial" panose="020B0604020202020204" pitchFamily="34" charset="0"/>
            </a:endParaRPr>
          </a:p>
          <a:p>
            <a:r>
              <a:rPr lang="en-US" altLang="en-US">
                <a:latin typeface="Arial" panose="020B0604020202020204" pitchFamily="34" charset="0"/>
              </a:rPr>
              <a:t>Average uf = (Sum uf for each month) / 12</a:t>
            </a:r>
          </a:p>
          <a:p>
            <a:endParaRPr lang="en-US" altLang="en-US">
              <a:latin typeface="Arial" panose="020B0604020202020204" pitchFamily="34" charset="0"/>
            </a:endParaRPr>
          </a:p>
          <a:p>
            <a:r>
              <a:rPr lang="en-US" altLang="en-US">
                <a:latin typeface="Arial" panose="020B0604020202020204" pitchFamily="34" charset="0"/>
              </a:rPr>
              <a:t>Effect Mr = Mr for average uf</a:t>
            </a:r>
          </a:p>
          <a:p>
            <a:endParaRPr lang="en-US" altLang="en-US">
              <a:latin typeface="Arial" panose="020B0604020202020204" pitchFamily="34" charset="0"/>
            </a:endParaRPr>
          </a:p>
          <a:p>
            <a:r>
              <a:rPr lang="en-US" altLang="en-US">
                <a:latin typeface="Arial" panose="020B0604020202020204" pitchFamily="34" charset="0"/>
              </a:rPr>
              <a:t>Assume given Mr is effective Mr for purposes of this class</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5FCB7228-3107-45CD-A83C-4527C9802E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9C64E156-E5B1-43C8-8393-5FD7F45F2951}"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3326246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7FEAD11-9E21-4AA1-BCC4-180F50058669}"/>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4DA58091-E342-42D8-A29A-81259F0D5D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Drainage factors (m2 &amp; m3) depend on:</a:t>
            </a:r>
          </a:p>
          <a:p>
            <a:endParaRPr lang="en-US" altLang="en-US">
              <a:latin typeface="Arial" panose="020B0604020202020204" pitchFamily="34" charset="0"/>
            </a:endParaRPr>
          </a:p>
          <a:p>
            <a:r>
              <a:rPr lang="en-US" altLang="en-US">
                <a:latin typeface="Arial" panose="020B0604020202020204" pitchFamily="34" charset="0"/>
              </a:rPr>
              <a:t>Time required to drain base layer to 50% saturation</a:t>
            </a:r>
          </a:p>
          <a:p>
            <a:r>
              <a:rPr lang="en-US" altLang="en-US">
                <a:latin typeface="Arial" panose="020B0604020202020204" pitchFamily="34" charset="0"/>
              </a:rPr>
              <a:t>Percentage of time pavement structure is exposed to moisture levels approaching saturation.</a:t>
            </a:r>
          </a:p>
        </p:txBody>
      </p:sp>
      <p:sp>
        <p:nvSpPr>
          <p:cNvPr id="51204" name="Slide Number Placeholder 3">
            <a:extLst>
              <a:ext uri="{FF2B5EF4-FFF2-40B4-BE49-F238E27FC236}">
                <a16:creationId xmlns:a16="http://schemas.microsoft.com/office/drawing/2014/main" id="{2301AEB6-C348-4DB1-8B7C-EA8FFD75C7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DEBD205E-2A5A-46BF-B18C-70A60F437875}"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extLst>
      <p:ext uri="{BB962C8B-B14F-4D97-AF65-F5344CB8AC3E}">
        <p14:creationId xmlns:p14="http://schemas.microsoft.com/office/powerpoint/2010/main" val="317986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7CAAC74-B79A-46C0-A0B2-9BC03060311D}"/>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6BB9E858-6F7B-47C4-B6D0-2B98DD8438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For our example:</a:t>
            </a:r>
          </a:p>
          <a:p>
            <a:endParaRPr lang="en-US" altLang="en-US" b="1">
              <a:latin typeface="Arial" panose="020B0604020202020204" pitchFamily="34" charset="0"/>
            </a:endParaRPr>
          </a:p>
          <a:p>
            <a:r>
              <a:rPr lang="en-US" altLang="en-US">
                <a:latin typeface="Arial" panose="020B0604020202020204" pitchFamily="34" charset="0"/>
              </a:rPr>
              <a:t>Time required to drain base layers to 50% saturation = 1 week &gt;&gt; Fair drainage</a:t>
            </a:r>
          </a:p>
          <a:p>
            <a:endParaRPr lang="en-US" altLang="en-US">
              <a:latin typeface="Arial" panose="020B0604020202020204" pitchFamily="34" charset="0"/>
            </a:endParaRPr>
          </a:p>
          <a:p>
            <a:r>
              <a:rPr lang="en-US" altLang="en-US">
                <a:latin typeface="Arial" panose="020B0604020202020204" pitchFamily="34" charset="0"/>
              </a:rPr>
              <a:t>Time pavement structure is exposed to moisture levels approaching saturation = 30% (&gt; 25%)</a:t>
            </a:r>
          </a:p>
          <a:p>
            <a:endParaRPr lang="en-US" altLang="en-US">
              <a:latin typeface="Arial" panose="020B0604020202020204" pitchFamily="34" charset="0"/>
            </a:endParaRPr>
          </a:p>
          <a:p>
            <a:r>
              <a:rPr lang="en-US" altLang="en-US">
                <a:latin typeface="Arial" panose="020B0604020202020204" pitchFamily="34" charset="0"/>
              </a:rPr>
              <a:t>Therefore:  m = 0.8</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BE97A54D-AF7D-4DB8-A328-1C672E39F7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E2FA9D28-DD24-4150-95CA-70B90B2DDFCC}" type="slidenum">
              <a:rPr lang="en-US" altLang="en-US" smtClean="0">
                <a:latin typeface="Arial" panose="020B0604020202020204" pitchFamily="34" charset="0"/>
              </a:rPr>
              <a:pPr/>
              <a:t>24</a:t>
            </a:fld>
            <a:endParaRPr lang="en-US" altLang="en-US">
              <a:latin typeface="Arial" panose="020B0604020202020204" pitchFamily="34" charset="0"/>
            </a:endParaRPr>
          </a:p>
        </p:txBody>
      </p:sp>
    </p:spTree>
    <p:extLst>
      <p:ext uri="{BB962C8B-B14F-4D97-AF65-F5344CB8AC3E}">
        <p14:creationId xmlns:p14="http://schemas.microsoft.com/office/powerpoint/2010/main" val="23027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D570993-8955-4655-B0B0-91093C20101A}"/>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AF800412-2D42-42DB-8A00-F1A566B76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 values are higher for roadways with higher functional classification, where consequences of pavement failure are more severe:</a:t>
            </a:r>
          </a:p>
          <a:p>
            <a:endParaRPr lang="en-US" altLang="en-US">
              <a:latin typeface="Arial" panose="020B0604020202020204" pitchFamily="34" charset="0"/>
            </a:endParaRPr>
          </a:p>
          <a:p>
            <a:r>
              <a:rPr lang="en-US" altLang="en-US" b="1">
                <a:latin typeface="Arial" panose="020B0604020202020204" pitchFamily="34" charset="0"/>
              </a:rPr>
              <a:t>For our example:</a:t>
            </a:r>
          </a:p>
          <a:p>
            <a:endParaRPr lang="en-US" altLang="en-US" b="1">
              <a:latin typeface="Arial" panose="020B0604020202020204" pitchFamily="34" charset="0"/>
            </a:endParaRPr>
          </a:p>
          <a:p>
            <a:r>
              <a:rPr lang="en-US" altLang="en-US">
                <a:latin typeface="Arial" panose="020B0604020202020204" pitchFamily="34" charset="0"/>
              </a:rPr>
              <a:t>Urban interstate highway</a:t>
            </a:r>
          </a:p>
          <a:p>
            <a:endParaRPr lang="en-US" altLang="en-US">
              <a:latin typeface="Arial" panose="020B0604020202020204" pitchFamily="34" charset="0"/>
            </a:endParaRPr>
          </a:p>
          <a:p>
            <a:r>
              <a:rPr lang="en-US" altLang="en-US">
                <a:latin typeface="Arial" panose="020B0604020202020204" pitchFamily="34" charset="0"/>
              </a:rPr>
              <a:t>Use R% = 99%</a:t>
            </a:r>
          </a:p>
        </p:txBody>
      </p:sp>
      <p:sp>
        <p:nvSpPr>
          <p:cNvPr id="55300" name="Slide Number Placeholder 3">
            <a:extLst>
              <a:ext uri="{FF2B5EF4-FFF2-40B4-BE49-F238E27FC236}">
                <a16:creationId xmlns:a16="http://schemas.microsoft.com/office/drawing/2014/main" id="{6632A746-8357-40C0-8392-7DB7E5856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483E109D-AEB2-4136-9379-12FF0674465E}"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extLst>
      <p:ext uri="{BB962C8B-B14F-4D97-AF65-F5344CB8AC3E}">
        <p14:creationId xmlns:p14="http://schemas.microsoft.com/office/powerpoint/2010/main" val="1184504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EBEEA8E-00FC-4C94-9664-33EF4BE1FD13}"/>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8AF8B1A1-4ABD-49DC-AE77-BC1F200BF2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  Standard deviation of level of reliability </a:t>
            </a:r>
          </a:p>
          <a:p>
            <a:endParaRPr lang="en-US" altLang="en-US">
              <a:latin typeface="Arial" panose="020B0604020202020204" pitchFamily="34" charset="0"/>
            </a:endParaRPr>
          </a:p>
          <a:p>
            <a:r>
              <a:rPr lang="en-US" altLang="en-US" b="1">
                <a:latin typeface="Arial" panose="020B0604020202020204" pitchFamily="34" charset="0"/>
              </a:rPr>
              <a:t>For our example:</a:t>
            </a:r>
          </a:p>
          <a:p>
            <a:endParaRPr lang="en-US" altLang="en-US">
              <a:latin typeface="Arial" panose="020B0604020202020204" pitchFamily="34" charset="0"/>
            </a:endParaRPr>
          </a:p>
          <a:p>
            <a:r>
              <a:rPr lang="en-US" altLang="en-US">
                <a:latin typeface="Arial" panose="020B0604020202020204" pitchFamily="34" charset="0"/>
              </a:rPr>
              <a:t>Flexible pavement: Use So = 0.49</a:t>
            </a:r>
          </a:p>
        </p:txBody>
      </p:sp>
      <p:sp>
        <p:nvSpPr>
          <p:cNvPr id="57348" name="Slide Number Placeholder 3">
            <a:extLst>
              <a:ext uri="{FF2B5EF4-FFF2-40B4-BE49-F238E27FC236}">
                <a16:creationId xmlns:a16="http://schemas.microsoft.com/office/drawing/2014/main" id="{BA25E7A3-C3C4-46AF-9D24-780F77B140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384EBFE9-AE5A-411F-9B0B-411DE63490E5}" type="slidenum">
              <a:rPr lang="en-US" altLang="en-US" smtClean="0">
                <a:latin typeface="Arial" panose="020B0604020202020204" pitchFamily="34" charset="0"/>
              </a:rPr>
              <a:pPr/>
              <a:t>26</a:t>
            </a:fld>
            <a:endParaRPr lang="en-US" altLang="en-US">
              <a:latin typeface="Arial" panose="020B0604020202020204" pitchFamily="34" charset="0"/>
            </a:endParaRPr>
          </a:p>
        </p:txBody>
      </p:sp>
    </p:spTree>
    <p:extLst>
      <p:ext uri="{BB962C8B-B14F-4D97-AF65-F5344CB8AC3E}">
        <p14:creationId xmlns:p14="http://schemas.microsoft.com/office/powerpoint/2010/main" val="3465756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6D30AA2-985B-4C8F-8529-011F71E6F58C}"/>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6EC593F2-E36D-460C-ACC7-1A94415C5BF5}"/>
              </a:ext>
            </a:extLst>
          </p:cNvPr>
          <p:cNvSpPr>
            <a:spLocks noGrp="1"/>
          </p:cNvSpPr>
          <p:nvPr>
            <p:ph type="body" idx="1"/>
          </p:nvPr>
        </p:nvSpPr>
        <p:spPr>
          <a:xfrm>
            <a:off x="708025" y="4276725"/>
            <a:ext cx="5661025" cy="373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Definitions of variables discussed previously</a:t>
            </a:r>
          </a:p>
          <a:p>
            <a:endParaRPr lang="en-US" altLang="en-US">
              <a:latin typeface="Arial" panose="020B0604020202020204" pitchFamily="34" charset="0"/>
            </a:endParaRPr>
          </a:p>
          <a:p>
            <a:r>
              <a:rPr lang="en-US" altLang="en-US">
                <a:latin typeface="Arial" panose="020B0604020202020204" pitchFamily="34" charset="0"/>
              </a:rPr>
              <a:t>For the sake of simplicity, we will come up with one possibility for thicknesses of asphalt concrete, base course and subbase course.</a:t>
            </a:r>
          </a:p>
          <a:p>
            <a:endParaRPr lang="en-US" altLang="en-US">
              <a:latin typeface="Arial" panose="020B0604020202020204" pitchFamily="34" charset="0"/>
            </a:endParaRPr>
          </a:p>
          <a:p>
            <a:r>
              <a:rPr lang="en-US" altLang="en-US">
                <a:latin typeface="Arial" panose="020B0604020202020204" pitchFamily="34" charset="0"/>
              </a:rPr>
              <a:t>However, the layer thicknesses should be determined working “from the top down,” to make sure that each layer is thick enough to achieve the SN for the underlaying layer.</a:t>
            </a:r>
          </a:p>
          <a:p>
            <a:endParaRPr lang="en-US" altLang="en-US">
              <a:latin typeface="Arial" panose="020B0604020202020204" pitchFamily="34" charset="0"/>
            </a:endParaRPr>
          </a:p>
          <a:p>
            <a:r>
              <a:rPr lang="en-US" altLang="en-US">
                <a:latin typeface="Arial" panose="020B0604020202020204" pitchFamily="34" charset="0"/>
              </a:rPr>
              <a:t>For example, Mr for the base course is 31,000 psi.</a:t>
            </a:r>
          </a:p>
          <a:p>
            <a:endParaRPr lang="en-US" altLang="en-US">
              <a:latin typeface="Arial" panose="020B0604020202020204" pitchFamily="34" charset="0"/>
            </a:endParaRPr>
          </a:p>
          <a:p>
            <a:r>
              <a:rPr lang="en-US" altLang="en-US">
                <a:latin typeface="Arial" panose="020B0604020202020204" pitchFamily="34" charset="0"/>
              </a:rPr>
              <a:t>Using this Mr in the nomograph results in SN1 = 2.6</a:t>
            </a:r>
          </a:p>
          <a:p>
            <a:endParaRPr lang="en-US" altLang="en-US">
              <a:latin typeface="Arial" panose="020B0604020202020204" pitchFamily="34" charset="0"/>
            </a:endParaRPr>
          </a:p>
          <a:p>
            <a:r>
              <a:rPr lang="en-US" altLang="en-US">
                <a:latin typeface="Arial" panose="020B0604020202020204" pitchFamily="34" charset="0"/>
              </a:rPr>
              <a:t>SN1 = a1 x D1 &gt;&gt;&gt; D1 = SN1 / a1 = 2.6  / 0.44 = 5.9 in</a:t>
            </a:r>
          </a:p>
          <a:p>
            <a:endParaRPr lang="en-US" altLang="en-US">
              <a:latin typeface="Arial" panose="020B0604020202020204" pitchFamily="34" charset="0"/>
            </a:endParaRPr>
          </a:p>
          <a:p>
            <a:r>
              <a:rPr lang="en-US" altLang="en-US">
                <a:latin typeface="Arial" panose="020B0604020202020204" pitchFamily="34" charset="0"/>
              </a:rPr>
              <a:t>Use D1 = 6 in.</a:t>
            </a:r>
          </a:p>
          <a:p>
            <a:endParaRPr lang="en-US" altLang="en-US">
              <a:latin typeface="Arial" panose="020B0604020202020204" pitchFamily="34" charset="0"/>
            </a:endParaRPr>
          </a:p>
          <a:p>
            <a:r>
              <a:rPr lang="en-US" altLang="en-US">
                <a:latin typeface="Arial" panose="020B0604020202020204" pitchFamily="34" charset="0"/>
              </a:rPr>
              <a:t>Determine SN2 based on Mr of subbase course:  SN2 = a1 x D1 + a2 * m2 * D1 = 0.44 * 6 + 0.14 * 0.8 X D2</a:t>
            </a:r>
          </a:p>
          <a:p>
            <a:endParaRPr lang="en-US" altLang="en-US">
              <a:latin typeface="Arial" panose="020B0604020202020204" pitchFamily="34" charset="0"/>
            </a:endParaRPr>
          </a:p>
          <a:p>
            <a:r>
              <a:rPr lang="en-US" altLang="en-US">
                <a:latin typeface="Arial" panose="020B0604020202020204" pitchFamily="34" charset="0"/>
              </a:rPr>
              <a:t>Ditto for SN3 based on Mr of subgrade to determine D3</a:t>
            </a:r>
          </a:p>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E2AA5568-5FD1-41F8-91CE-5DFB1F73A0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62F73774-385D-4908-B324-6CF351D71F0F}"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extLst>
      <p:ext uri="{BB962C8B-B14F-4D97-AF65-F5344CB8AC3E}">
        <p14:creationId xmlns:p14="http://schemas.microsoft.com/office/powerpoint/2010/main" val="2540149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AE570D2-831B-4A0F-92B7-3F23AC170221}"/>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A5C3B04D-3090-486C-A5B7-B522D001A0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Selection of layer thicknesses is based on constraints associated with maintenance and construction practices so that a practical design design is obtained.</a:t>
            </a:r>
          </a:p>
          <a:p>
            <a:endParaRPr lang="en-US" altLang="en-US">
              <a:latin typeface="Arial" panose="020B0604020202020204" pitchFamily="34" charset="0"/>
            </a:endParaRPr>
          </a:p>
          <a:p>
            <a:r>
              <a:rPr lang="en-US" altLang="en-US">
                <a:latin typeface="Arial" panose="020B0604020202020204" pitchFamily="34" charset="0"/>
              </a:rPr>
              <a:t>Normally impractical and uneconomical to construct any layer with a thickness less than some minimum value.</a:t>
            </a:r>
          </a:p>
          <a:p>
            <a:endParaRPr lang="en-US" altLang="en-US">
              <a:latin typeface="Arial" panose="020B0604020202020204" pitchFamily="34" charset="0"/>
            </a:endParaRPr>
          </a:p>
          <a:p>
            <a:r>
              <a:rPr lang="en-US" altLang="en-US">
                <a:latin typeface="Arial" panose="020B0604020202020204" pitchFamily="34" charset="0"/>
              </a:rPr>
              <a:t>Layer thicknesses are also rounded to facilitate construction– 4 in. of bit. pavement which can be placed in 2 – 2 in. lifts.</a:t>
            </a:r>
          </a:p>
          <a:p>
            <a:endParaRPr lang="en-US" altLang="en-US">
              <a:latin typeface="Arial" panose="020B0604020202020204" pitchFamily="34" charset="0"/>
            </a:endParaRPr>
          </a:p>
          <a:p>
            <a:r>
              <a:rPr lang="en-US" altLang="en-US">
                <a:latin typeface="Arial" panose="020B0604020202020204" pitchFamily="34" charset="0"/>
              </a:rPr>
              <a:t>Since the cost of material in each layer is different, layer thicknesses are also selected to minimize the total cost of the entire pavement structure.</a:t>
            </a:r>
          </a:p>
          <a:p>
            <a:endParaRPr lang="en-US" altLang="en-US">
              <a:latin typeface="Arial" panose="020B0604020202020204" pitchFamily="34" charset="0"/>
            </a:endParaRPr>
          </a:p>
          <a:p>
            <a:r>
              <a:rPr lang="en-US" altLang="en-US">
                <a:latin typeface="Arial" panose="020B0604020202020204" pitchFamily="34" charset="0"/>
              </a:rPr>
              <a:t>Price of ton of bit. pavement can be 2 to 3 times the cost of a ton of crushed base.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29D9CB91-CBAA-4988-A7A3-23135FF8CB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D49648B7-5E06-452F-B6C1-9EE5AF0F662B}" type="slidenum">
              <a:rPr lang="en-US" altLang="en-US" smtClean="0">
                <a:latin typeface="Arial" panose="020B0604020202020204" pitchFamily="34" charset="0"/>
              </a:rPr>
              <a:pPr/>
              <a:t>28</a:t>
            </a:fld>
            <a:endParaRPr lang="en-US" altLang="en-US">
              <a:latin typeface="Arial" panose="020B0604020202020204" pitchFamily="34" charset="0"/>
            </a:endParaRPr>
          </a:p>
        </p:txBody>
      </p:sp>
    </p:spTree>
    <p:extLst>
      <p:ext uri="{BB962C8B-B14F-4D97-AF65-F5344CB8AC3E}">
        <p14:creationId xmlns:p14="http://schemas.microsoft.com/office/powerpoint/2010/main" val="4221383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75EE70F-A727-4071-83C4-FBBEF70DE449}"/>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3A68ED24-03F4-48DB-B63A-21F357D9DF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B7ACFF86-653E-4B87-A9A6-CCE13221A2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BF3ADC5B-D124-4718-A198-BA2D52F5C952}" type="slidenum">
              <a:rPr lang="en-US" altLang="en-US" smtClean="0">
                <a:latin typeface="Arial" panose="020B0604020202020204" pitchFamily="34" charset="0"/>
              </a:rPr>
              <a:pPr/>
              <a:t>29</a:t>
            </a:fld>
            <a:endParaRPr lang="en-US" altLang="en-US">
              <a:latin typeface="Arial" panose="020B0604020202020204" pitchFamily="34" charset="0"/>
            </a:endParaRPr>
          </a:p>
        </p:txBody>
      </p:sp>
    </p:spTree>
    <p:extLst>
      <p:ext uri="{BB962C8B-B14F-4D97-AF65-F5344CB8AC3E}">
        <p14:creationId xmlns:p14="http://schemas.microsoft.com/office/powerpoint/2010/main" val="349046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AFF57EC-CC77-4BE0-B700-8DA86ED27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C94F24B3-2CE6-46D6-B1B8-50DD2928F9AD}" type="slidenum">
              <a:rPr lang="en-US" altLang="en-US" smtClean="0">
                <a:latin typeface="Arial" panose="020B0604020202020204" pitchFamily="34" charset="0"/>
              </a:rPr>
              <a:pPr/>
              <a:t>3</a:t>
            </a:fld>
            <a:endParaRPr lang="en-US" altLang="en-US">
              <a:latin typeface="Arial" panose="020B0604020202020204" pitchFamily="34" charset="0"/>
            </a:endParaRPr>
          </a:p>
        </p:txBody>
      </p:sp>
      <p:sp>
        <p:nvSpPr>
          <p:cNvPr id="10243" name="Rectangle 2">
            <a:extLst>
              <a:ext uri="{FF2B5EF4-FFF2-40B4-BE49-F238E27FC236}">
                <a16:creationId xmlns:a16="http://schemas.microsoft.com/office/drawing/2014/main" id="{4CBFC624-FF76-4C80-BED8-59965AE8370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0860687-A69D-43D3-8EFF-8787F6329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New:  Highway pavements are divided into two main categories: rigid and flexible.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Wearing surface of a rigid pavement usually is constructed of Portland cement concrete such that it acts like a beam over any irregularities in the underlying sup- porting material.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Wearing surface of flexible pavements, on the other hand, usually is constructed of bituminous materials such that they remain in contact with the underlying material even when minor irregularities occur.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Flexible pavements usually consist of a bituminous surface underlaid with a layer of granular material and a layer of a suitable mixture of coarse and fine materials.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Traffic loads are transferred by the wearing surface to the underlying supporting materials through the interlocking of aggregates, the fric- tional effect of granular materials, and cohesion of fine materials.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Flexible pavements are further divided into three subgroups: high type, intermediate type, and low type.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End new: We will consider high-type pavements that have wearing surfaces which adequately support the expected traffic load without visible distress due to fatigue and are not susceptible to weather conditions.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Rigid – Portland cement concrete pavements – flexural strength of the concrete allows PCC pavements to act as a beam over subsurface irregularities.  Covered in Chapter 21.</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Flexible – all other pavement types</a:t>
            </a:r>
          </a:p>
        </p:txBody>
      </p:sp>
    </p:spTree>
    <p:extLst>
      <p:ext uri="{BB962C8B-B14F-4D97-AF65-F5344CB8AC3E}">
        <p14:creationId xmlns:p14="http://schemas.microsoft.com/office/powerpoint/2010/main" val="3667937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F7B0F14-2D6B-4B9B-97E0-32715041D12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A3A6D27-88B7-476C-9072-A2B0FAC282FA}"/>
              </a:ext>
            </a:extLst>
          </p:cNvPr>
          <p:cNvSpPr>
            <a:spLocks noGrp="1"/>
          </p:cNvSpPr>
          <p:nvPr>
            <p:ph type="body" idx="1"/>
          </p:nvPr>
        </p:nvSpPr>
        <p:spPr/>
        <p:txBody>
          <a:bodyPr>
            <a:normAutofit fontScale="70000" lnSpcReduction="20000"/>
          </a:bodyPr>
          <a:lstStyle/>
          <a:p>
            <a:pPr>
              <a:defRPr/>
            </a:pPr>
            <a:r>
              <a:rPr lang="en-US" sz="1000" dirty="0" err="1"/>
              <a:t>Mr</a:t>
            </a:r>
            <a:r>
              <a:rPr lang="en-US" sz="1000" dirty="0"/>
              <a:t>  of subgrade = 6 * 1500 = 9000 lb/in^2</a:t>
            </a:r>
          </a:p>
          <a:p>
            <a:pPr>
              <a:defRPr/>
            </a:pPr>
            <a:r>
              <a:rPr lang="en-US" sz="1000" b="1" dirty="0"/>
              <a:t>Interstate Highway</a:t>
            </a:r>
          </a:p>
          <a:p>
            <a:pPr>
              <a:defRPr/>
            </a:pPr>
            <a:r>
              <a:rPr lang="en-US" sz="1000" dirty="0"/>
              <a:t>*Reliability (R%)  between 85 and 99.9 from table 19.7 .  Set at 99%</a:t>
            </a:r>
          </a:p>
          <a:p>
            <a:pPr>
              <a:defRPr/>
            </a:pPr>
            <a:r>
              <a:rPr lang="en-US" sz="1000" dirty="0"/>
              <a:t>*Standard Deviation (So) between 0.4 and 0.5.  Set at 0.49</a:t>
            </a:r>
          </a:p>
          <a:p>
            <a:pPr>
              <a:defRPr/>
            </a:pPr>
            <a:r>
              <a:rPr lang="en-US" sz="1000" dirty="0"/>
              <a:t>*Initial serviceability (pi) = 4.5</a:t>
            </a:r>
          </a:p>
          <a:p>
            <a:pPr>
              <a:defRPr/>
            </a:pPr>
            <a:r>
              <a:rPr lang="en-US" sz="1000" dirty="0"/>
              <a:t>*Terminal serviceability = 2.5</a:t>
            </a:r>
          </a:p>
          <a:p>
            <a:pPr>
              <a:defRPr/>
            </a:pPr>
            <a:endParaRPr lang="en-US" sz="1000" dirty="0"/>
          </a:p>
          <a:p>
            <a:pPr>
              <a:defRPr/>
            </a:pPr>
            <a:r>
              <a:rPr lang="en-US" sz="1000" b="1" dirty="0"/>
              <a:t>Nomograph Figure 19.8</a:t>
            </a:r>
          </a:p>
          <a:p>
            <a:pPr>
              <a:defRPr/>
            </a:pPr>
            <a:r>
              <a:rPr lang="en-US" sz="1000" dirty="0"/>
              <a:t>Step 1:  Reliability of 99% to S0 of 0.49.  Extend to intersect first turning line, TL</a:t>
            </a:r>
          </a:p>
          <a:p>
            <a:pPr>
              <a:defRPr/>
            </a:pPr>
            <a:r>
              <a:rPr lang="en-US" sz="1000" dirty="0"/>
              <a:t>Step 2:  Point A to ESAL of 2X10^6 and extend to second turning line</a:t>
            </a:r>
          </a:p>
          <a:p>
            <a:pPr>
              <a:defRPr/>
            </a:pPr>
            <a:r>
              <a:rPr lang="en-US" sz="1000" dirty="0"/>
              <a:t>Step 3: Draw line to resilient modulus of roadbed soil and intersect with design serviceability los chart at point C</a:t>
            </a:r>
          </a:p>
          <a:p>
            <a:pPr>
              <a:defRPr/>
            </a:pPr>
            <a:r>
              <a:rPr lang="en-US" sz="1000" dirty="0"/>
              <a:t>Step 4: Draw horizontal line from point C to design serviceability loss (delta PSI) at point D.  </a:t>
            </a:r>
            <a:r>
              <a:rPr lang="en-US" sz="1000" dirty="0" err="1"/>
              <a:t>Delat</a:t>
            </a:r>
            <a:r>
              <a:rPr lang="en-US" sz="1000" dirty="0"/>
              <a:t> PSI 4.5-2.5 = 2</a:t>
            </a:r>
          </a:p>
          <a:p>
            <a:pPr>
              <a:defRPr/>
            </a:pPr>
            <a:r>
              <a:rPr lang="en-US" sz="1000" dirty="0"/>
              <a:t>Step 5: Draw vertical line to intersect design SN and read this value of SN = 4.4</a:t>
            </a:r>
          </a:p>
          <a:p>
            <a:pPr>
              <a:defRPr/>
            </a:pPr>
            <a:r>
              <a:rPr lang="en-US" sz="1000" b="1" dirty="0"/>
              <a:t>Step 6: Using SN = 4.4</a:t>
            </a:r>
          </a:p>
          <a:p>
            <a:pPr>
              <a:defRPr/>
            </a:pPr>
            <a:r>
              <a:rPr lang="en-US" sz="1000" dirty="0"/>
              <a:t>*Using resilient value of asphalt, a1 = 0.44</a:t>
            </a:r>
          </a:p>
          <a:p>
            <a:pPr>
              <a:defRPr/>
            </a:pPr>
            <a:r>
              <a:rPr lang="en-US" sz="1000" dirty="0"/>
              <a:t>*CBR of base material = 100, a2 = 0.14</a:t>
            </a:r>
          </a:p>
          <a:p>
            <a:pPr>
              <a:defRPr/>
            </a:pPr>
            <a:r>
              <a:rPr lang="en-US" sz="1000" dirty="0"/>
              <a:t>*CBR of subbase material = 22, a3 = 0.10</a:t>
            </a:r>
          </a:p>
          <a:p>
            <a:pPr>
              <a:defRPr/>
            </a:pPr>
            <a:r>
              <a:rPr lang="en-US" sz="1000" b="1" dirty="0"/>
              <a:t>Step 7: </a:t>
            </a:r>
            <a:r>
              <a:rPr lang="en-US" sz="1000" dirty="0"/>
              <a:t>Drainage coefficients.  Same conditions for both base materials so </a:t>
            </a:r>
            <a:r>
              <a:rPr lang="en-US" sz="1000" dirty="0" err="1"/>
              <a:t>mx</a:t>
            </a:r>
            <a:r>
              <a:rPr lang="en-US" sz="1000" dirty="0"/>
              <a:t> = m2.  From Table 19.5 drainage condition fair.  Percent of time = 30</a:t>
            </a:r>
          </a:p>
          <a:p>
            <a:pPr>
              <a:defRPr/>
            </a:pPr>
            <a:r>
              <a:rPr lang="en-US" sz="1000" dirty="0"/>
              <a:t>So mi = 0.80</a:t>
            </a:r>
          </a:p>
          <a:p>
            <a:pPr>
              <a:defRPr/>
            </a:pPr>
            <a:r>
              <a:rPr lang="en-US" sz="1000" b="1" dirty="0"/>
              <a:t>Step 8 </a:t>
            </a:r>
            <a:r>
              <a:rPr lang="en-US" sz="1000" dirty="0"/>
              <a:t>determine appropriate layer thickness</a:t>
            </a:r>
          </a:p>
          <a:p>
            <a:pPr marL="0" lvl="2">
              <a:defRPr/>
            </a:pPr>
            <a:r>
              <a:rPr lang="en-US" sz="1000" dirty="0"/>
              <a:t>SN = a</a:t>
            </a:r>
            <a:r>
              <a:rPr lang="en-US" sz="1000" baseline="-25000" dirty="0"/>
              <a:t>1</a:t>
            </a:r>
            <a:r>
              <a:rPr lang="en-US" sz="1000" dirty="0"/>
              <a:t>D</a:t>
            </a:r>
            <a:r>
              <a:rPr lang="en-US" sz="1000" baseline="-25000" dirty="0"/>
              <a:t>1</a:t>
            </a:r>
            <a:r>
              <a:rPr lang="en-US" sz="1000" dirty="0"/>
              <a:t> + a</a:t>
            </a:r>
            <a:r>
              <a:rPr lang="en-US" sz="1000" baseline="-25000" dirty="0"/>
              <a:t>2</a:t>
            </a:r>
            <a:r>
              <a:rPr lang="en-US" sz="1000" dirty="0"/>
              <a:t>D</a:t>
            </a:r>
            <a:r>
              <a:rPr lang="en-US" sz="1000" baseline="-25000" dirty="0"/>
              <a:t>2</a:t>
            </a:r>
            <a:r>
              <a:rPr lang="en-US" sz="1000" dirty="0"/>
              <a:t>m</a:t>
            </a:r>
            <a:r>
              <a:rPr lang="en-US" sz="1000" baseline="-25000" dirty="0"/>
              <a:t>2</a:t>
            </a:r>
            <a:r>
              <a:rPr lang="en-US" sz="1000" dirty="0"/>
              <a:t> +a</a:t>
            </a:r>
            <a:r>
              <a:rPr lang="en-US" sz="1000" baseline="-25000" dirty="0"/>
              <a:t>3</a:t>
            </a:r>
            <a:r>
              <a:rPr lang="en-US" sz="1000" dirty="0"/>
              <a:t>D</a:t>
            </a:r>
            <a:r>
              <a:rPr lang="en-US" sz="1000" baseline="-25000" dirty="0"/>
              <a:t>3</a:t>
            </a:r>
            <a:r>
              <a:rPr lang="en-US" sz="1000" dirty="0"/>
              <a:t>m</a:t>
            </a:r>
            <a:r>
              <a:rPr lang="en-US" sz="1000" baseline="-25000" dirty="0"/>
              <a:t>3</a:t>
            </a:r>
          </a:p>
          <a:p>
            <a:pPr marL="0" lvl="2">
              <a:defRPr/>
            </a:pPr>
            <a:r>
              <a:rPr lang="en-US" sz="1000" dirty="0"/>
              <a:t>4.4 = (0.44)D</a:t>
            </a:r>
            <a:r>
              <a:rPr lang="en-US" sz="1000" baseline="-25000" dirty="0"/>
              <a:t>1</a:t>
            </a:r>
            <a:r>
              <a:rPr lang="en-US" sz="1000" dirty="0"/>
              <a:t> + (0.14)D</a:t>
            </a:r>
            <a:r>
              <a:rPr lang="en-US" sz="1000" baseline="-25000" dirty="0"/>
              <a:t>2</a:t>
            </a:r>
            <a:r>
              <a:rPr lang="en-US" sz="1000" dirty="0"/>
              <a:t>(0.80)+(0.10)D</a:t>
            </a:r>
            <a:r>
              <a:rPr lang="en-US" sz="1000" baseline="-25000" dirty="0"/>
              <a:t>3</a:t>
            </a:r>
            <a:r>
              <a:rPr lang="en-US" sz="1000" dirty="0"/>
              <a:t>(0.80)</a:t>
            </a:r>
          </a:p>
          <a:p>
            <a:pPr marL="0" lvl="2">
              <a:defRPr/>
            </a:pPr>
            <a:endParaRPr lang="en-US" sz="1000" dirty="0"/>
          </a:p>
          <a:p>
            <a:pPr marL="0" lvl="2">
              <a:defRPr/>
            </a:pPr>
            <a:r>
              <a:rPr lang="en-US" sz="1000" dirty="0"/>
              <a:t>-Layer thicknesses rounded to nearest ½ inch.  Multiple solutions.</a:t>
            </a:r>
            <a:endParaRPr lang="en-US" sz="1000" baseline="-25000" dirty="0"/>
          </a:p>
          <a:p>
            <a:pPr marL="0" lvl="2">
              <a:defRPr/>
            </a:pPr>
            <a:endParaRPr lang="en-US" sz="1000" baseline="-25000" dirty="0"/>
          </a:p>
          <a:p>
            <a:pPr>
              <a:defRPr/>
            </a:pPr>
            <a:endParaRPr lang="en-US" sz="1000" dirty="0"/>
          </a:p>
          <a:p>
            <a:pPr>
              <a:defRPr/>
            </a:pPr>
            <a:endParaRPr lang="en-US" sz="1000" dirty="0"/>
          </a:p>
        </p:txBody>
      </p:sp>
      <p:sp>
        <p:nvSpPr>
          <p:cNvPr id="65540" name="Slide Number Placeholder 3">
            <a:extLst>
              <a:ext uri="{FF2B5EF4-FFF2-40B4-BE49-F238E27FC236}">
                <a16:creationId xmlns:a16="http://schemas.microsoft.com/office/drawing/2014/main" id="{9D611DEE-9449-452E-88EA-FD0F633AE7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84EE88C0-6170-45E0-BE4E-C3B850ADECCF}" type="slidenum">
              <a:rPr lang="en-US" altLang="en-US" smtClean="0">
                <a:latin typeface="Arial" panose="020B0604020202020204" pitchFamily="34" charset="0"/>
              </a:rPr>
              <a:pPr/>
              <a:t>30</a:t>
            </a:fld>
            <a:endParaRPr lang="en-US" altLang="en-US">
              <a:latin typeface="Arial" panose="020B0604020202020204" pitchFamily="34" charset="0"/>
            </a:endParaRPr>
          </a:p>
        </p:txBody>
      </p:sp>
    </p:spTree>
    <p:extLst>
      <p:ext uri="{BB962C8B-B14F-4D97-AF65-F5344CB8AC3E}">
        <p14:creationId xmlns:p14="http://schemas.microsoft.com/office/powerpoint/2010/main" val="3090366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FB685D6-2C63-4F7E-B3B1-B99DD1D9FAF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A3A6D27-88B7-476C-9072-A2B0FAC282FA}"/>
              </a:ext>
            </a:extLst>
          </p:cNvPr>
          <p:cNvSpPr>
            <a:spLocks noGrp="1"/>
          </p:cNvSpPr>
          <p:nvPr>
            <p:ph type="body" idx="1"/>
          </p:nvPr>
        </p:nvSpPr>
        <p:spPr/>
        <p:txBody>
          <a:bodyPr>
            <a:normAutofit fontScale="77500" lnSpcReduction="20000"/>
          </a:bodyPr>
          <a:lstStyle/>
          <a:p>
            <a:pPr>
              <a:defRPr/>
            </a:pPr>
            <a:r>
              <a:rPr lang="en-US" sz="1000" dirty="0" err="1"/>
              <a:t>Mr</a:t>
            </a:r>
            <a:r>
              <a:rPr lang="en-US" sz="1000" dirty="0"/>
              <a:t>  of subgrade = 6 * 1500 = 9000 lb/in^2</a:t>
            </a:r>
          </a:p>
          <a:p>
            <a:pPr>
              <a:defRPr/>
            </a:pPr>
            <a:r>
              <a:rPr lang="en-US" sz="1000" b="1" dirty="0"/>
              <a:t>Interstate Highway</a:t>
            </a:r>
          </a:p>
          <a:p>
            <a:pPr>
              <a:defRPr/>
            </a:pPr>
            <a:r>
              <a:rPr lang="en-US" sz="1000" dirty="0"/>
              <a:t>*Reliability (R%)  between 85 and 99.9 from table 19.7 .  Set at 99%</a:t>
            </a:r>
          </a:p>
          <a:p>
            <a:pPr>
              <a:defRPr/>
            </a:pPr>
            <a:r>
              <a:rPr lang="en-US" sz="1000" dirty="0"/>
              <a:t>*Standard Deviation (So) between 0.4 and 0.5.  Set at 0.49</a:t>
            </a:r>
          </a:p>
          <a:p>
            <a:pPr>
              <a:defRPr/>
            </a:pPr>
            <a:r>
              <a:rPr lang="en-US" sz="1000" dirty="0"/>
              <a:t>*Initial serviceability (pi) = 4.5</a:t>
            </a:r>
          </a:p>
          <a:p>
            <a:pPr>
              <a:defRPr/>
            </a:pPr>
            <a:r>
              <a:rPr lang="en-US" sz="1000" dirty="0"/>
              <a:t>*Terminal serviceability = 2.5</a:t>
            </a:r>
          </a:p>
          <a:p>
            <a:pPr>
              <a:defRPr/>
            </a:pPr>
            <a:endParaRPr lang="en-US" sz="1000" dirty="0"/>
          </a:p>
          <a:p>
            <a:pPr>
              <a:defRPr/>
            </a:pPr>
            <a:r>
              <a:rPr lang="en-US" sz="1000" b="1" dirty="0"/>
              <a:t>Nomograph Figure 19.8</a:t>
            </a:r>
          </a:p>
          <a:p>
            <a:pPr>
              <a:defRPr/>
            </a:pPr>
            <a:r>
              <a:rPr lang="en-US" sz="1000" dirty="0"/>
              <a:t>Step 1:  Reliability of 99% to S0 of 0.49.  Extend to intersect first turning line, TL</a:t>
            </a:r>
          </a:p>
          <a:p>
            <a:pPr>
              <a:defRPr/>
            </a:pPr>
            <a:r>
              <a:rPr lang="en-US" sz="1000" dirty="0"/>
              <a:t>Step 2:  Point A to ESAL of 2X10^6 and extend to second turning line</a:t>
            </a:r>
          </a:p>
          <a:p>
            <a:pPr>
              <a:defRPr/>
            </a:pPr>
            <a:r>
              <a:rPr lang="en-US" sz="1000" dirty="0"/>
              <a:t>Step 3: Draw line to resilient modulus of roadbed soil and intersect with design serviceability los chart at point C</a:t>
            </a:r>
          </a:p>
          <a:p>
            <a:pPr>
              <a:defRPr/>
            </a:pPr>
            <a:r>
              <a:rPr lang="en-US" sz="1000" dirty="0"/>
              <a:t>Step 4: Draw horizontal line from point C to design serviceability loss (delta PSI) at point D.  </a:t>
            </a:r>
            <a:r>
              <a:rPr lang="en-US" sz="1000" dirty="0" err="1"/>
              <a:t>Delat</a:t>
            </a:r>
            <a:r>
              <a:rPr lang="en-US" sz="1000" dirty="0"/>
              <a:t> PSI 4.5-2.5 = 2</a:t>
            </a:r>
          </a:p>
          <a:p>
            <a:pPr>
              <a:defRPr/>
            </a:pPr>
            <a:r>
              <a:rPr lang="en-US" sz="1000" dirty="0"/>
              <a:t>Step 5: Draw </a:t>
            </a:r>
            <a:r>
              <a:rPr lang="en-US" sz="1000" dirty="0" err="1"/>
              <a:t>vetical</a:t>
            </a:r>
            <a:r>
              <a:rPr lang="en-US" sz="1000" dirty="0"/>
              <a:t> line to intersect design SN and read this value of SN = 4.4</a:t>
            </a:r>
          </a:p>
          <a:p>
            <a:pPr>
              <a:defRPr/>
            </a:pPr>
            <a:r>
              <a:rPr lang="en-US" sz="1000" b="1" dirty="0"/>
              <a:t>Step 6: Using SN = 4.4</a:t>
            </a:r>
          </a:p>
          <a:p>
            <a:pPr>
              <a:defRPr/>
            </a:pPr>
            <a:r>
              <a:rPr lang="en-US" sz="1000" dirty="0"/>
              <a:t>*Using resilient value of asphalt, a1 = 0.44</a:t>
            </a:r>
          </a:p>
          <a:p>
            <a:pPr>
              <a:defRPr/>
            </a:pPr>
            <a:r>
              <a:rPr lang="en-US" sz="1000" dirty="0"/>
              <a:t>*CBR of base material = 100, a2 = 0.14</a:t>
            </a:r>
          </a:p>
          <a:p>
            <a:pPr>
              <a:defRPr/>
            </a:pPr>
            <a:r>
              <a:rPr lang="en-US" sz="1000" dirty="0"/>
              <a:t>*CBR of subbase material = 22, a3 = 0.10</a:t>
            </a:r>
          </a:p>
          <a:p>
            <a:pPr>
              <a:defRPr/>
            </a:pPr>
            <a:r>
              <a:rPr lang="en-US" sz="1000" b="1" dirty="0"/>
              <a:t>Step 7: </a:t>
            </a:r>
            <a:r>
              <a:rPr lang="en-US" sz="1000" dirty="0"/>
              <a:t>Drainage coefficients.  Same conditions for both base materials so </a:t>
            </a:r>
            <a:r>
              <a:rPr lang="en-US" sz="1000" dirty="0" err="1"/>
              <a:t>mx</a:t>
            </a:r>
            <a:r>
              <a:rPr lang="en-US" sz="1000" dirty="0"/>
              <a:t> = m2.  From Table 19.5 drainage condition fair.  Percent of time = 30 so mi = 0.80</a:t>
            </a:r>
          </a:p>
          <a:p>
            <a:pPr>
              <a:defRPr/>
            </a:pPr>
            <a:r>
              <a:rPr lang="en-US" sz="1000" b="1" dirty="0"/>
              <a:t>Step 8 </a:t>
            </a:r>
            <a:r>
              <a:rPr lang="en-US" sz="1000" dirty="0"/>
              <a:t>determine appropriate layer thickness</a:t>
            </a:r>
          </a:p>
          <a:p>
            <a:pPr marL="0" lvl="2">
              <a:defRPr/>
            </a:pPr>
            <a:r>
              <a:rPr lang="en-US" sz="1000" dirty="0"/>
              <a:t>SN = a</a:t>
            </a:r>
            <a:r>
              <a:rPr lang="en-US" sz="1000" baseline="-25000" dirty="0"/>
              <a:t>1</a:t>
            </a:r>
            <a:r>
              <a:rPr lang="en-US" sz="1000" dirty="0"/>
              <a:t>D</a:t>
            </a:r>
            <a:r>
              <a:rPr lang="en-US" sz="1000" baseline="-25000" dirty="0"/>
              <a:t>1</a:t>
            </a:r>
            <a:r>
              <a:rPr lang="en-US" sz="1000" dirty="0"/>
              <a:t> + a</a:t>
            </a:r>
            <a:r>
              <a:rPr lang="en-US" sz="1000" baseline="-25000" dirty="0"/>
              <a:t>2</a:t>
            </a:r>
            <a:r>
              <a:rPr lang="en-US" sz="1000" dirty="0"/>
              <a:t>D</a:t>
            </a:r>
            <a:r>
              <a:rPr lang="en-US" sz="1000" baseline="-25000" dirty="0"/>
              <a:t>2</a:t>
            </a:r>
            <a:r>
              <a:rPr lang="en-US" sz="1000" dirty="0"/>
              <a:t>m</a:t>
            </a:r>
            <a:r>
              <a:rPr lang="en-US" sz="1000" baseline="-25000" dirty="0"/>
              <a:t>2</a:t>
            </a:r>
            <a:r>
              <a:rPr lang="en-US" sz="1000" dirty="0"/>
              <a:t> +a</a:t>
            </a:r>
            <a:r>
              <a:rPr lang="en-US" sz="1000" baseline="-25000" dirty="0"/>
              <a:t>3</a:t>
            </a:r>
            <a:r>
              <a:rPr lang="en-US" sz="1000" dirty="0"/>
              <a:t>D</a:t>
            </a:r>
            <a:r>
              <a:rPr lang="en-US" sz="1000" baseline="-25000" dirty="0"/>
              <a:t>3</a:t>
            </a:r>
            <a:r>
              <a:rPr lang="en-US" sz="1000" dirty="0"/>
              <a:t>m</a:t>
            </a:r>
            <a:r>
              <a:rPr lang="en-US" sz="1000" baseline="-25000" dirty="0"/>
              <a:t>3</a:t>
            </a:r>
          </a:p>
          <a:p>
            <a:pPr marL="0" lvl="2">
              <a:defRPr/>
            </a:pPr>
            <a:r>
              <a:rPr lang="en-US" sz="1000" dirty="0"/>
              <a:t>4.4 = (0.44)D</a:t>
            </a:r>
            <a:r>
              <a:rPr lang="en-US" sz="1000" baseline="-25000" dirty="0"/>
              <a:t>1</a:t>
            </a:r>
            <a:r>
              <a:rPr lang="en-US" sz="1000" dirty="0"/>
              <a:t> + (0.14)D</a:t>
            </a:r>
            <a:r>
              <a:rPr lang="en-US" sz="1000" baseline="-25000" dirty="0"/>
              <a:t>2</a:t>
            </a:r>
            <a:r>
              <a:rPr lang="en-US" sz="1000" dirty="0"/>
              <a:t>(0.80)+(0.10)D</a:t>
            </a:r>
            <a:r>
              <a:rPr lang="en-US" sz="1000" baseline="-25000" dirty="0"/>
              <a:t>3</a:t>
            </a:r>
            <a:r>
              <a:rPr lang="en-US" sz="1000" dirty="0"/>
              <a:t>(0.80)</a:t>
            </a:r>
          </a:p>
          <a:p>
            <a:pPr marL="0" lvl="2">
              <a:defRPr/>
            </a:pPr>
            <a:endParaRPr lang="en-US" sz="1000" dirty="0"/>
          </a:p>
          <a:p>
            <a:pPr marL="0" lvl="2">
              <a:defRPr/>
            </a:pPr>
            <a:r>
              <a:rPr lang="en-US" sz="1000" dirty="0"/>
              <a:t>-Layer thicknesses rounded to nearest ½ inch.  Multiple solutions.</a:t>
            </a:r>
            <a:endParaRPr lang="en-US" sz="1000" baseline="-25000" dirty="0"/>
          </a:p>
          <a:p>
            <a:pPr marL="0" lvl="2">
              <a:defRPr/>
            </a:pPr>
            <a:endParaRPr lang="en-US" sz="1000" baseline="-25000" dirty="0"/>
          </a:p>
          <a:p>
            <a:pPr>
              <a:defRPr/>
            </a:pPr>
            <a:endParaRPr lang="en-US" sz="1000" dirty="0"/>
          </a:p>
          <a:p>
            <a:pPr>
              <a:defRPr/>
            </a:pPr>
            <a:endParaRPr lang="en-US" sz="1000" dirty="0"/>
          </a:p>
        </p:txBody>
      </p:sp>
      <p:sp>
        <p:nvSpPr>
          <p:cNvPr id="67588" name="Slide Number Placeholder 3">
            <a:extLst>
              <a:ext uri="{FF2B5EF4-FFF2-40B4-BE49-F238E27FC236}">
                <a16:creationId xmlns:a16="http://schemas.microsoft.com/office/drawing/2014/main" id="{198CC7AA-F89A-49C5-BF1C-10CB6A432A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E1C82160-6729-44CD-8489-DCF3816F2745}"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extLst>
      <p:ext uri="{BB962C8B-B14F-4D97-AF65-F5344CB8AC3E}">
        <p14:creationId xmlns:p14="http://schemas.microsoft.com/office/powerpoint/2010/main" val="3032775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D51DBC6-44A2-40A3-9827-858291E4DC0D}"/>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D26B7FB2-1BE5-423F-A330-0BC93312B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F197C2F0-3DE5-4052-9C4C-06E6AC8D75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FED84377-1084-4A6A-B15D-A1080BACA276}" type="slidenum">
              <a:rPr lang="en-US" altLang="en-US" smtClean="0">
                <a:latin typeface="Arial" panose="020B0604020202020204" pitchFamily="34" charset="0"/>
              </a:rPr>
              <a:pPr/>
              <a:t>32</a:t>
            </a:fld>
            <a:endParaRPr lang="en-US" altLang="en-US">
              <a:latin typeface="Arial" panose="020B0604020202020204" pitchFamily="34" charset="0"/>
            </a:endParaRPr>
          </a:p>
        </p:txBody>
      </p:sp>
    </p:spTree>
    <p:extLst>
      <p:ext uri="{BB962C8B-B14F-4D97-AF65-F5344CB8AC3E}">
        <p14:creationId xmlns:p14="http://schemas.microsoft.com/office/powerpoint/2010/main" val="3042571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BDBC51B-0F1F-4ED4-84E0-962DD336BE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13A34E2D-7739-4C23-B100-F140E5251E3F}" type="slidenum">
              <a:rPr lang="en-US" altLang="en-US" smtClean="0">
                <a:latin typeface="Arial" panose="020B0604020202020204" pitchFamily="34" charset="0"/>
              </a:rPr>
              <a:pPr/>
              <a:t>33</a:t>
            </a:fld>
            <a:endParaRPr lang="en-US" altLang="en-US">
              <a:latin typeface="Arial" panose="020B0604020202020204" pitchFamily="34" charset="0"/>
            </a:endParaRPr>
          </a:p>
        </p:txBody>
      </p:sp>
      <p:sp>
        <p:nvSpPr>
          <p:cNvPr id="73731" name="Rectangle 2">
            <a:extLst>
              <a:ext uri="{FF2B5EF4-FFF2-40B4-BE49-F238E27FC236}">
                <a16:creationId xmlns:a16="http://schemas.microsoft.com/office/drawing/2014/main" id="{2D92780B-15A9-43B6-9EA3-6A6470A3E07A}"/>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E879DE6-4C03-4BB8-AD68-B1D766BC10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latin typeface="Arial" panose="020B0604020202020204" pitchFamily="34" charset="0"/>
              </a:rPr>
              <a:t>Mechanical stabilization – blending of different grades of soil to obtain a required gradation </a:t>
            </a:r>
          </a:p>
          <a:p>
            <a:pPr lvl="1" eaLnBrk="1" hangingPunct="1"/>
            <a:endParaRPr lang="en-US" altLang="en-US">
              <a:latin typeface="Arial" panose="020B0604020202020204" pitchFamily="34" charset="0"/>
            </a:endParaRPr>
          </a:p>
          <a:p>
            <a:pPr lvl="1" eaLnBrk="1" hangingPunct="1"/>
            <a:r>
              <a:rPr lang="en-US" altLang="en-US">
                <a:latin typeface="Arial" panose="020B0604020202020204" pitchFamily="34" charset="0"/>
              </a:rPr>
              <a:t>Chemical stabilization – blending of natural soil with chemical agents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9217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EF3294F-C89A-45F9-8028-8A19EC3355E6}"/>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B6F75E7D-5933-4B80-BB34-FB79E214B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F0B5B423-B5EB-46A5-9493-3BF8415076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Tahoma" panose="020B0604030504040204" pitchFamily="34" charset="0"/>
              </a:defRPr>
            </a:lvl1pPr>
            <a:lvl2pPr marL="741363" indent="-284163" defTabSz="908050">
              <a:defRPr>
                <a:solidFill>
                  <a:schemeClr val="tx1"/>
                </a:solidFill>
                <a:latin typeface="Tahoma" panose="020B0604030504040204" pitchFamily="34" charset="0"/>
              </a:defRPr>
            </a:lvl2pPr>
            <a:lvl3pPr marL="1141413" indent="-227013" defTabSz="908050">
              <a:defRPr>
                <a:solidFill>
                  <a:schemeClr val="tx1"/>
                </a:solidFill>
                <a:latin typeface="Tahoma" panose="020B0604030504040204" pitchFamily="34" charset="0"/>
              </a:defRPr>
            </a:lvl3pPr>
            <a:lvl4pPr marL="1598613" indent="-227013" defTabSz="908050">
              <a:defRPr>
                <a:solidFill>
                  <a:schemeClr val="tx1"/>
                </a:solidFill>
                <a:latin typeface="Tahoma" panose="020B0604030504040204" pitchFamily="34" charset="0"/>
              </a:defRPr>
            </a:lvl4pPr>
            <a:lvl5pPr marL="2055813" indent="-227013" defTabSz="908050">
              <a:defRPr>
                <a:solidFill>
                  <a:schemeClr val="tx1"/>
                </a:solidFill>
                <a:latin typeface="Tahoma" panose="020B0604030504040204" pitchFamily="34" charset="0"/>
              </a:defRPr>
            </a:lvl5pPr>
            <a:lvl6pPr marL="2513013" indent="-227013" defTabSz="908050" eaLnBrk="0" fontAlgn="base" hangingPunct="0">
              <a:spcBef>
                <a:spcPct val="0"/>
              </a:spcBef>
              <a:spcAft>
                <a:spcPct val="0"/>
              </a:spcAft>
              <a:defRPr>
                <a:solidFill>
                  <a:schemeClr val="tx1"/>
                </a:solidFill>
                <a:latin typeface="Tahoma" panose="020B0604030504040204" pitchFamily="34" charset="0"/>
              </a:defRPr>
            </a:lvl6pPr>
            <a:lvl7pPr marL="2970213" indent="-227013" defTabSz="908050" eaLnBrk="0" fontAlgn="base" hangingPunct="0">
              <a:spcBef>
                <a:spcPct val="0"/>
              </a:spcBef>
              <a:spcAft>
                <a:spcPct val="0"/>
              </a:spcAft>
              <a:defRPr>
                <a:solidFill>
                  <a:schemeClr val="tx1"/>
                </a:solidFill>
                <a:latin typeface="Tahoma" panose="020B0604030504040204" pitchFamily="34" charset="0"/>
              </a:defRPr>
            </a:lvl7pPr>
            <a:lvl8pPr marL="3427413" indent="-227013" defTabSz="908050" eaLnBrk="0" fontAlgn="base" hangingPunct="0">
              <a:spcBef>
                <a:spcPct val="0"/>
              </a:spcBef>
              <a:spcAft>
                <a:spcPct val="0"/>
              </a:spcAft>
              <a:defRPr>
                <a:solidFill>
                  <a:schemeClr val="tx1"/>
                </a:solidFill>
                <a:latin typeface="Tahoma" panose="020B0604030504040204" pitchFamily="34" charset="0"/>
              </a:defRPr>
            </a:lvl8pPr>
            <a:lvl9pPr marL="3884613" indent="-227013" defTabSz="908050" eaLnBrk="0" fontAlgn="base" hangingPunct="0">
              <a:spcBef>
                <a:spcPct val="0"/>
              </a:spcBef>
              <a:spcAft>
                <a:spcPct val="0"/>
              </a:spcAft>
              <a:defRPr>
                <a:solidFill>
                  <a:schemeClr val="tx1"/>
                </a:solidFill>
                <a:latin typeface="Tahoma" panose="020B0604030504040204" pitchFamily="34" charset="0"/>
              </a:defRPr>
            </a:lvl9pPr>
          </a:lstStyle>
          <a:p>
            <a:fld id="{CA15DA9E-8199-4C57-80C7-2422EFFEEAD5}" type="slidenum">
              <a:rPr lang="en-US" altLang="en-US" smtClean="0">
                <a:latin typeface="Arial" panose="020B0604020202020204" pitchFamily="34" charset="0"/>
              </a:rPr>
              <a:pPr/>
              <a:t>34</a:t>
            </a:fld>
            <a:endParaRPr lang="en-US" altLang="en-US">
              <a:latin typeface="Arial" panose="020B0604020202020204" pitchFamily="34" charset="0"/>
            </a:endParaRPr>
          </a:p>
        </p:txBody>
      </p:sp>
    </p:spTree>
    <p:extLst>
      <p:ext uri="{BB962C8B-B14F-4D97-AF65-F5344CB8AC3E}">
        <p14:creationId xmlns:p14="http://schemas.microsoft.com/office/powerpoint/2010/main" val="1403562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0AED6F9-43B4-4DDE-A5BD-DDF30C94A5D8}"/>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57554CD9-08D2-487C-996D-AC397CD13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9944CB6B-F2D7-441B-8D44-262696695D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Tahoma" panose="020B0604030504040204" pitchFamily="34" charset="0"/>
              </a:defRPr>
            </a:lvl1pPr>
            <a:lvl2pPr marL="741363" indent="-284163" defTabSz="908050">
              <a:defRPr>
                <a:solidFill>
                  <a:schemeClr val="tx1"/>
                </a:solidFill>
                <a:latin typeface="Tahoma" panose="020B0604030504040204" pitchFamily="34" charset="0"/>
              </a:defRPr>
            </a:lvl2pPr>
            <a:lvl3pPr marL="1141413" indent="-227013" defTabSz="908050">
              <a:defRPr>
                <a:solidFill>
                  <a:schemeClr val="tx1"/>
                </a:solidFill>
                <a:latin typeface="Tahoma" panose="020B0604030504040204" pitchFamily="34" charset="0"/>
              </a:defRPr>
            </a:lvl3pPr>
            <a:lvl4pPr marL="1598613" indent="-227013" defTabSz="908050">
              <a:defRPr>
                <a:solidFill>
                  <a:schemeClr val="tx1"/>
                </a:solidFill>
                <a:latin typeface="Tahoma" panose="020B0604030504040204" pitchFamily="34" charset="0"/>
              </a:defRPr>
            </a:lvl4pPr>
            <a:lvl5pPr marL="2055813" indent="-227013" defTabSz="908050">
              <a:defRPr>
                <a:solidFill>
                  <a:schemeClr val="tx1"/>
                </a:solidFill>
                <a:latin typeface="Tahoma" panose="020B0604030504040204" pitchFamily="34" charset="0"/>
              </a:defRPr>
            </a:lvl5pPr>
            <a:lvl6pPr marL="2513013" indent="-227013" defTabSz="908050" eaLnBrk="0" fontAlgn="base" hangingPunct="0">
              <a:spcBef>
                <a:spcPct val="0"/>
              </a:spcBef>
              <a:spcAft>
                <a:spcPct val="0"/>
              </a:spcAft>
              <a:defRPr>
                <a:solidFill>
                  <a:schemeClr val="tx1"/>
                </a:solidFill>
                <a:latin typeface="Tahoma" panose="020B0604030504040204" pitchFamily="34" charset="0"/>
              </a:defRPr>
            </a:lvl6pPr>
            <a:lvl7pPr marL="2970213" indent="-227013" defTabSz="908050" eaLnBrk="0" fontAlgn="base" hangingPunct="0">
              <a:spcBef>
                <a:spcPct val="0"/>
              </a:spcBef>
              <a:spcAft>
                <a:spcPct val="0"/>
              </a:spcAft>
              <a:defRPr>
                <a:solidFill>
                  <a:schemeClr val="tx1"/>
                </a:solidFill>
                <a:latin typeface="Tahoma" panose="020B0604030504040204" pitchFamily="34" charset="0"/>
              </a:defRPr>
            </a:lvl7pPr>
            <a:lvl8pPr marL="3427413" indent="-227013" defTabSz="908050" eaLnBrk="0" fontAlgn="base" hangingPunct="0">
              <a:spcBef>
                <a:spcPct val="0"/>
              </a:spcBef>
              <a:spcAft>
                <a:spcPct val="0"/>
              </a:spcAft>
              <a:defRPr>
                <a:solidFill>
                  <a:schemeClr val="tx1"/>
                </a:solidFill>
                <a:latin typeface="Tahoma" panose="020B0604030504040204" pitchFamily="34" charset="0"/>
              </a:defRPr>
            </a:lvl8pPr>
            <a:lvl9pPr marL="3884613" indent="-227013" defTabSz="908050" eaLnBrk="0" fontAlgn="base" hangingPunct="0">
              <a:spcBef>
                <a:spcPct val="0"/>
              </a:spcBef>
              <a:spcAft>
                <a:spcPct val="0"/>
              </a:spcAft>
              <a:defRPr>
                <a:solidFill>
                  <a:schemeClr val="tx1"/>
                </a:solidFill>
                <a:latin typeface="Tahoma" panose="020B0604030504040204" pitchFamily="34" charset="0"/>
              </a:defRPr>
            </a:lvl9pPr>
          </a:lstStyle>
          <a:p>
            <a:fld id="{50A3298E-2385-4EEC-82EE-0A653B9F34E6}" type="slidenum">
              <a:rPr lang="en-US" altLang="en-US" smtClean="0">
                <a:latin typeface="Arial" panose="020B0604020202020204" pitchFamily="34" charset="0"/>
              </a:rPr>
              <a:pPr/>
              <a:t>35</a:t>
            </a:fld>
            <a:endParaRPr lang="en-US" altLang="en-US">
              <a:latin typeface="Arial" panose="020B0604020202020204" pitchFamily="34" charset="0"/>
            </a:endParaRPr>
          </a:p>
        </p:txBody>
      </p:sp>
    </p:spTree>
    <p:extLst>
      <p:ext uri="{BB962C8B-B14F-4D97-AF65-F5344CB8AC3E}">
        <p14:creationId xmlns:p14="http://schemas.microsoft.com/office/powerpoint/2010/main" val="3279148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77AE0DD-40CC-4D6E-965A-91A48EE042BE}"/>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BA2FD25D-FFAD-46DB-A3BF-3AFDCA3E5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C109814D-2034-4FFE-A10B-A080A75BF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Tahoma" panose="020B0604030504040204" pitchFamily="34" charset="0"/>
              </a:defRPr>
            </a:lvl1pPr>
            <a:lvl2pPr marL="741363" indent="-284163" defTabSz="908050">
              <a:defRPr>
                <a:solidFill>
                  <a:schemeClr val="tx1"/>
                </a:solidFill>
                <a:latin typeface="Tahoma" panose="020B0604030504040204" pitchFamily="34" charset="0"/>
              </a:defRPr>
            </a:lvl2pPr>
            <a:lvl3pPr marL="1141413" indent="-227013" defTabSz="908050">
              <a:defRPr>
                <a:solidFill>
                  <a:schemeClr val="tx1"/>
                </a:solidFill>
                <a:latin typeface="Tahoma" panose="020B0604030504040204" pitchFamily="34" charset="0"/>
              </a:defRPr>
            </a:lvl3pPr>
            <a:lvl4pPr marL="1598613" indent="-227013" defTabSz="908050">
              <a:defRPr>
                <a:solidFill>
                  <a:schemeClr val="tx1"/>
                </a:solidFill>
                <a:latin typeface="Tahoma" panose="020B0604030504040204" pitchFamily="34" charset="0"/>
              </a:defRPr>
            </a:lvl4pPr>
            <a:lvl5pPr marL="2055813" indent="-227013" defTabSz="908050">
              <a:defRPr>
                <a:solidFill>
                  <a:schemeClr val="tx1"/>
                </a:solidFill>
                <a:latin typeface="Tahoma" panose="020B0604030504040204" pitchFamily="34" charset="0"/>
              </a:defRPr>
            </a:lvl5pPr>
            <a:lvl6pPr marL="2513013" indent="-227013" defTabSz="908050" eaLnBrk="0" fontAlgn="base" hangingPunct="0">
              <a:spcBef>
                <a:spcPct val="0"/>
              </a:spcBef>
              <a:spcAft>
                <a:spcPct val="0"/>
              </a:spcAft>
              <a:defRPr>
                <a:solidFill>
                  <a:schemeClr val="tx1"/>
                </a:solidFill>
                <a:latin typeface="Tahoma" panose="020B0604030504040204" pitchFamily="34" charset="0"/>
              </a:defRPr>
            </a:lvl6pPr>
            <a:lvl7pPr marL="2970213" indent="-227013" defTabSz="908050" eaLnBrk="0" fontAlgn="base" hangingPunct="0">
              <a:spcBef>
                <a:spcPct val="0"/>
              </a:spcBef>
              <a:spcAft>
                <a:spcPct val="0"/>
              </a:spcAft>
              <a:defRPr>
                <a:solidFill>
                  <a:schemeClr val="tx1"/>
                </a:solidFill>
                <a:latin typeface="Tahoma" panose="020B0604030504040204" pitchFamily="34" charset="0"/>
              </a:defRPr>
            </a:lvl7pPr>
            <a:lvl8pPr marL="3427413" indent="-227013" defTabSz="908050" eaLnBrk="0" fontAlgn="base" hangingPunct="0">
              <a:spcBef>
                <a:spcPct val="0"/>
              </a:spcBef>
              <a:spcAft>
                <a:spcPct val="0"/>
              </a:spcAft>
              <a:defRPr>
                <a:solidFill>
                  <a:schemeClr val="tx1"/>
                </a:solidFill>
                <a:latin typeface="Tahoma" panose="020B0604030504040204" pitchFamily="34" charset="0"/>
              </a:defRPr>
            </a:lvl8pPr>
            <a:lvl9pPr marL="3884613" indent="-227013" defTabSz="908050" eaLnBrk="0" fontAlgn="base" hangingPunct="0">
              <a:spcBef>
                <a:spcPct val="0"/>
              </a:spcBef>
              <a:spcAft>
                <a:spcPct val="0"/>
              </a:spcAft>
              <a:defRPr>
                <a:solidFill>
                  <a:schemeClr val="tx1"/>
                </a:solidFill>
                <a:latin typeface="Tahoma" panose="020B0604030504040204" pitchFamily="34" charset="0"/>
              </a:defRPr>
            </a:lvl9pPr>
          </a:lstStyle>
          <a:p>
            <a:fld id="{26D7945B-B371-4130-9A4E-64CA3882899B}" type="slidenum">
              <a:rPr lang="en-US" altLang="en-US" smtClean="0">
                <a:latin typeface="Arial" panose="020B0604020202020204" pitchFamily="34" charset="0"/>
              </a:rPr>
              <a:pPr/>
              <a:t>36</a:t>
            </a:fld>
            <a:endParaRPr lang="en-US" altLang="en-US">
              <a:latin typeface="Arial" panose="020B0604020202020204" pitchFamily="34" charset="0"/>
            </a:endParaRPr>
          </a:p>
        </p:txBody>
      </p:sp>
    </p:spTree>
    <p:extLst>
      <p:ext uri="{BB962C8B-B14F-4D97-AF65-F5344CB8AC3E}">
        <p14:creationId xmlns:p14="http://schemas.microsoft.com/office/powerpoint/2010/main" val="3012268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CE9A989-E7E4-4EE3-8619-B880005F0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4F15812F-ADA3-4D86-9E75-50F7184BB31B}" type="slidenum">
              <a:rPr lang="en-US" altLang="en-US" smtClean="0">
                <a:latin typeface="Arial" panose="020B0604020202020204" pitchFamily="34" charset="0"/>
              </a:rPr>
              <a:pPr/>
              <a:t>37</a:t>
            </a:fld>
            <a:endParaRPr lang="en-US" altLang="en-US">
              <a:latin typeface="Arial" panose="020B0604020202020204" pitchFamily="34" charset="0"/>
            </a:endParaRPr>
          </a:p>
        </p:txBody>
      </p:sp>
      <p:sp>
        <p:nvSpPr>
          <p:cNvPr id="81923" name="Rectangle 2">
            <a:extLst>
              <a:ext uri="{FF2B5EF4-FFF2-40B4-BE49-F238E27FC236}">
                <a16:creationId xmlns:a16="http://schemas.microsoft.com/office/drawing/2014/main" id="{B5FF4368-7726-40E4-BFFD-741AA6840AF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6440031C-899C-43E6-BF46-3619C091E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Subgrade soil properties (less desirable) and borrow material properties (more desirable)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Mechanical Analysis – weighted average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PI = (%A)(%#40A)(PI A) + (%B)(%#40B)(PI B) / [(%A)(%#40A) + (%B)(%#40B)]</a:t>
            </a:r>
          </a:p>
          <a:p>
            <a:pPr eaLnBrk="1" hangingPunct="1"/>
            <a:r>
              <a:rPr lang="en-US" altLang="en-US">
                <a:latin typeface="Arial" panose="020B0604020202020204" pitchFamily="34" charset="0"/>
              </a:rPr>
              <a:t>Liquid Limit conversion done similarly</a:t>
            </a:r>
          </a:p>
          <a:p>
            <a:pPr eaLnBrk="1" hangingPunct="1"/>
            <a:r>
              <a:rPr lang="en-US" altLang="en-US">
                <a:latin typeface="Arial" panose="020B0604020202020204" pitchFamily="34" charset="0"/>
              </a:rPr>
              <a:t>Ex: (50)(63)(10) + (50)(13)(2) / [((50)(63) +(50)(13)]</a:t>
            </a:r>
          </a:p>
        </p:txBody>
      </p:sp>
    </p:spTree>
    <p:extLst>
      <p:ext uri="{BB962C8B-B14F-4D97-AF65-F5344CB8AC3E}">
        <p14:creationId xmlns:p14="http://schemas.microsoft.com/office/powerpoint/2010/main" val="525758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4ABB311-9D44-44DB-BCD9-0179D0E69850}"/>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E4FEC859-60DC-4E0C-8D3B-1FB2256E0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9B315B1E-E28A-42AD-864A-51FF8269D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Tahoma" panose="020B0604030504040204" pitchFamily="34" charset="0"/>
              </a:defRPr>
            </a:lvl1pPr>
            <a:lvl2pPr marL="741363" indent="-284163" defTabSz="908050">
              <a:defRPr>
                <a:solidFill>
                  <a:schemeClr val="tx1"/>
                </a:solidFill>
                <a:latin typeface="Tahoma" panose="020B0604030504040204" pitchFamily="34" charset="0"/>
              </a:defRPr>
            </a:lvl2pPr>
            <a:lvl3pPr marL="1141413" indent="-227013" defTabSz="908050">
              <a:defRPr>
                <a:solidFill>
                  <a:schemeClr val="tx1"/>
                </a:solidFill>
                <a:latin typeface="Tahoma" panose="020B0604030504040204" pitchFamily="34" charset="0"/>
              </a:defRPr>
            </a:lvl3pPr>
            <a:lvl4pPr marL="1598613" indent="-227013" defTabSz="908050">
              <a:defRPr>
                <a:solidFill>
                  <a:schemeClr val="tx1"/>
                </a:solidFill>
                <a:latin typeface="Tahoma" panose="020B0604030504040204" pitchFamily="34" charset="0"/>
              </a:defRPr>
            </a:lvl4pPr>
            <a:lvl5pPr marL="2055813" indent="-227013" defTabSz="908050">
              <a:defRPr>
                <a:solidFill>
                  <a:schemeClr val="tx1"/>
                </a:solidFill>
                <a:latin typeface="Tahoma" panose="020B0604030504040204" pitchFamily="34" charset="0"/>
              </a:defRPr>
            </a:lvl5pPr>
            <a:lvl6pPr marL="2513013" indent="-227013" defTabSz="908050" eaLnBrk="0" fontAlgn="base" hangingPunct="0">
              <a:spcBef>
                <a:spcPct val="0"/>
              </a:spcBef>
              <a:spcAft>
                <a:spcPct val="0"/>
              </a:spcAft>
              <a:defRPr>
                <a:solidFill>
                  <a:schemeClr val="tx1"/>
                </a:solidFill>
                <a:latin typeface="Tahoma" panose="020B0604030504040204" pitchFamily="34" charset="0"/>
              </a:defRPr>
            </a:lvl6pPr>
            <a:lvl7pPr marL="2970213" indent="-227013" defTabSz="908050" eaLnBrk="0" fontAlgn="base" hangingPunct="0">
              <a:spcBef>
                <a:spcPct val="0"/>
              </a:spcBef>
              <a:spcAft>
                <a:spcPct val="0"/>
              </a:spcAft>
              <a:defRPr>
                <a:solidFill>
                  <a:schemeClr val="tx1"/>
                </a:solidFill>
                <a:latin typeface="Tahoma" panose="020B0604030504040204" pitchFamily="34" charset="0"/>
              </a:defRPr>
            </a:lvl7pPr>
            <a:lvl8pPr marL="3427413" indent="-227013" defTabSz="908050" eaLnBrk="0" fontAlgn="base" hangingPunct="0">
              <a:spcBef>
                <a:spcPct val="0"/>
              </a:spcBef>
              <a:spcAft>
                <a:spcPct val="0"/>
              </a:spcAft>
              <a:defRPr>
                <a:solidFill>
                  <a:schemeClr val="tx1"/>
                </a:solidFill>
                <a:latin typeface="Tahoma" panose="020B0604030504040204" pitchFamily="34" charset="0"/>
              </a:defRPr>
            </a:lvl8pPr>
            <a:lvl9pPr marL="3884613" indent="-227013" defTabSz="908050" eaLnBrk="0" fontAlgn="base" hangingPunct="0">
              <a:spcBef>
                <a:spcPct val="0"/>
              </a:spcBef>
              <a:spcAft>
                <a:spcPct val="0"/>
              </a:spcAft>
              <a:defRPr>
                <a:solidFill>
                  <a:schemeClr val="tx1"/>
                </a:solidFill>
                <a:latin typeface="Tahoma" panose="020B0604030504040204" pitchFamily="34" charset="0"/>
              </a:defRPr>
            </a:lvl9pPr>
          </a:lstStyle>
          <a:p>
            <a:fld id="{909297CA-645A-4423-9195-248C633E7504}" type="slidenum">
              <a:rPr lang="en-US" altLang="en-US" smtClean="0">
                <a:latin typeface="Arial" panose="020B0604020202020204" pitchFamily="34" charset="0"/>
              </a:rPr>
              <a:pPr/>
              <a:t>38</a:t>
            </a:fld>
            <a:endParaRPr lang="en-US" altLang="en-US">
              <a:latin typeface="Arial" panose="020B0604020202020204" pitchFamily="34" charset="0"/>
            </a:endParaRPr>
          </a:p>
        </p:txBody>
      </p:sp>
    </p:spTree>
    <p:extLst>
      <p:ext uri="{BB962C8B-B14F-4D97-AF65-F5344CB8AC3E}">
        <p14:creationId xmlns:p14="http://schemas.microsoft.com/office/powerpoint/2010/main" val="2494220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84B8CEA-7244-4C91-9448-6257EAF3761A}"/>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C1C98E33-AA2F-49A2-8F28-5BDEE9D4F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22E1F1E8-8320-48B7-BAD7-2B81A43975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Tahoma" panose="020B0604030504040204" pitchFamily="34" charset="0"/>
              </a:defRPr>
            </a:lvl1pPr>
            <a:lvl2pPr marL="741363" indent="-284163" defTabSz="908050">
              <a:defRPr>
                <a:solidFill>
                  <a:schemeClr val="tx1"/>
                </a:solidFill>
                <a:latin typeface="Tahoma" panose="020B0604030504040204" pitchFamily="34" charset="0"/>
              </a:defRPr>
            </a:lvl2pPr>
            <a:lvl3pPr marL="1141413" indent="-227013" defTabSz="908050">
              <a:defRPr>
                <a:solidFill>
                  <a:schemeClr val="tx1"/>
                </a:solidFill>
                <a:latin typeface="Tahoma" panose="020B0604030504040204" pitchFamily="34" charset="0"/>
              </a:defRPr>
            </a:lvl3pPr>
            <a:lvl4pPr marL="1598613" indent="-227013" defTabSz="908050">
              <a:defRPr>
                <a:solidFill>
                  <a:schemeClr val="tx1"/>
                </a:solidFill>
                <a:latin typeface="Tahoma" panose="020B0604030504040204" pitchFamily="34" charset="0"/>
              </a:defRPr>
            </a:lvl4pPr>
            <a:lvl5pPr marL="2055813" indent="-227013" defTabSz="908050">
              <a:defRPr>
                <a:solidFill>
                  <a:schemeClr val="tx1"/>
                </a:solidFill>
                <a:latin typeface="Tahoma" panose="020B0604030504040204" pitchFamily="34" charset="0"/>
              </a:defRPr>
            </a:lvl5pPr>
            <a:lvl6pPr marL="2513013" indent="-227013" defTabSz="908050" eaLnBrk="0" fontAlgn="base" hangingPunct="0">
              <a:spcBef>
                <a:spcPct val="0"/>
              </a:spcBef>
              <a:spcAft>
                <a:spcPct val="0"/>
              </a:spcAft>
              <a:defRPr>
                <a:solidFill>
                  <a:schemeClr val="tx1"/>
                </a:solidFill>
                <a:latin typeface="Tahoma" panose="020B0604030504040204" pitchFamily="34" charset="0"/>
              </a:defRPr>
            </a:lvl6pPr>
            <a:lvl7pPr marL="2970213" indent="-227013" defTabSz="908050" eaLnBrk="0" fontAlgn="base" hangingPunct="0">
              <a:spcBef>
                <a:spcPct val="0"/>
              </a:spcBef>
              <a:spcAft>
                <a:spcPct val="0"/>
              </a:spcAft>
              <a:defRPr>
                <a:solidFill>
                  <a:schemeClr val="tx1"/>
                </a:solidFill>
                <a:latin typeface="Tahoma" panose="020B0604030504040204" pitchFamily="34" charset="0"/>
              </a:defRPr>
            </a:lvl7pPr>
            <a:lvl8pPr marL="3427413" indent="-227013" defTabSz="908050" eaLnBrk="0" fontAlgn="base" hangingPunct="0">
              <a:spcBef>
                <a:spcPct val="0"/>
              </a:spcBef>
              <a:spcAft>
                <a:spcPct val="0"/>
              </a:spcAft>
              <a:defRPr>
                <a:solidFill>
                  <a:schemeClr val="tx1"/>
                </a:solidFill>
                <a:latin typeface="Tahoma" panose="020B0604030504040204" pitchFamily="34" charset="0"/>
              </a:defRPr>
            </a:lvl8pPr>
            <a:lvl9pPr marL="3884613" indent="-227013" defTabSz="908050" eaLnBrk="0" fontAlgn="base" hangingPunct="0">
              <a:spcBef>
                <a:spcPct val="0"/>
              </a:spcBef>
              <a:spcAft>
                <a:spcPct val="0"/>
              </a:spcAft>
              <a:defRPr>
                <a:solidFill>
                  <a:schemeClr val="tx1"/>
                </a:solidFill>
                <a:latin typeface="Tahoma" panose="020B0604030504040204" pitchFamily="34" charset="0"/>
              </a:defRPr>
            </a:lvl9pPr>
          </a:lstStyle>
          <a:p>
            <a:fld id="{4BF874FE-54DA-4145-AD86-625BF45B1D05}" type="slidenum">
              <a:rPr lang="en-US" altLang="en-US" smtClean="0">
                <a:latin typeface="Arial" panose="020B0604020202020204" pitchFamily="34" charset="0"/>
              </a:rPr>
              <a:pPr/>
              <a:t>39</a:t>
            </a:fld>
            <a:endParaRPr lang="en-US" altLang="en-US">
              <a:latin typeface="Arial" panose="020B0604020202020204" pitchFamily="34" charset="0"/>
            </a:endParaRPr>
          </a:p>
        </p:txBody>
      </p:sp>
    </p:spTree>
    <p:extLst>
      <p:ext uri="{BB962C8B-B14F-4D97-AF65-F5344CB8AC3E}">
        <p14:creationId xmlns:p14="http://schemas.microsoft.com/office/powerpoint/2010/main" val="77460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011A71A-F9B5-45C5-ABF2-1D958015C9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B56B901D-5ECE-4FDA-B3DD-699CC70A67C5}"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382249F5-9C93-4BA0-99DB-BA7E5AE2D54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D6A011A-CDA9-45E4-A4CF-97DAA8326E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a:latin typeface="Arial" panose="020B0604020202020204" pitchFamily="34" charset="0"/>
              </a:rPr>
              <a:t>Subgrade (Prepared road bed) – usually natural material but may also be a layer of select borrow material,  well compacted to prescribed level (i.e. 95% Procter density) / may be necessary treat subgrade material to achieve required strength properties</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Subbase – requirements are usually given in terms of gradation, plastic characteristics and strength / requirements may be omitted for high quality subgrade conditions / often imported granular or native material, usually not crushed</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Base course – granular materials such as crushed stone, crushed or uncrushed slag, crushed or uncrushed gravel and sand / has stricter requirements than subbase materials with regard to plasticity, gradation, and strength.</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Surface course – misture of  mineral aggregates and asphalt binder / capable of withstanding high tire pressure, resisting abrasive forces due to traffic, providing a skid resistant driving surface, and preventing penetration of surface water into underlying layers / thickness of surface course can vary from 3 to 6 or more inches</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Wearing course (not shown but usually present)—provides drainage and skid resistant surface / chip seal, plant mix wearing course, tec.</a:t>
            </a:r>
          </a:p>
          <a:p>
            <a:pPr eaLnBrk="1" hangingPunct="1">
              <a:lnSpc>
                <a:spcPct val="90000"/>
              </a:lnSpc>
            </a:pPr>
            <a:endParaRPr lang="en-US" altLang="en-US" sz="1000">
              <a:latin typeface="Arial" panose="020B0604020202020204" pitchFamily="34" charset="0"/>
            </a:endParaRPr>
          </a:p>
          <a:p>
            <a:pPr eaLnBrk="1" hangingPunct="1">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25941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12762F43-5628-4930-919A-7AEE5493E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764161C3-D723-4FBC-B963-530C85A5058F}" type="slidenum">
              <a:rPr lang="en-US" altLang="en-US" smtClean="0">
                <a:latin typeface="Arial" panose="020B0604020202020204" pitchFamily="34" charset="0"/>
              </a:rPr>
              <a:pPr/>
              <a:t>40</a:t>
            </a:fld>
            <a:endParaRPr lang="en-US" altLang="en-US">
              <a:latin typeface="Arial" panose="020B0604020202020204" pitchFamily="34" charset="0"/>
            </a:endParaRPr>
          </a:p>
        </p:txBody>
      </p:sp>
      <p:sp>
        <p:nvSpPr>
          <p:cNvPr id="88067" name="Rectangle 2">
            <a:extLst>
              <a:ext uri="{FF2B5EF4-FFF2-40B4-BE49-F238E27FC236}">
                <a16:creationId xmlns:a16="http://schemas.microsoft.com/office/drawing/2014/main" id="{BB85F297-0B68-4E0F-B1B5-863DA820826D}"/>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8B7ADBAB-FF90-45F7-97E5-24F984990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problem the traffic volume was given for the design lane.</a:t>
            </a:r>
          </a:p>
        </p:txBody>
      </p:sp>
    </p:spTree>
    <p:extLst>
      <p:ext uri="{BB962C8B-B14F-4D97-AF65-F5344CB8AC3E}">
        <p14:creationId xmlns:p14="http://schemas.microsoft.com/office/powerpoint/2010/main" val="577399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64C2A85-16E1-4E49-811E-B9AD1008AD4D}"/>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E2BA3E89-86D0-4B5A-A8AC-2608CFE42E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606B145E-FE12-437D-9BB6-AA31710510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6F21C4D4-E48E-49B1-A3EB-1D5EBD99E5FD}" type="slidenum">
              <a:rPr lang="en-US" altLang="en-US" smtClean="0">
                <a:latin typeface="Arial" panose="020B0604020202020204" pitchFamily="34" charset="0"/>
              </a:rPr>
              <a:pPr/>
              <a:t>42</a:t>
            </a:fld>
            <a:endParaRPr lang="en-US" altLang="en-US">
              <a:latin typeface="Arial" panose="020B0604020202020204" pitchFamily="34" charset="0"/>
            </a:endParaRPr>
          </a:p>
        </p:txBody>
      </p:sp>
    </p:spTree>
    <p:extLst>
      <p:ext uri="{BB962C8B-B14F-4D97-AF65-F5344CB8AC3E}">
        <p14:creationId xmlns:p14="http://schemas.microsoft.com/office/powerpoint/2010/main" val="398384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37D56FF-D998-4E40-B519-69187C7004FF}"/>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BD6B9D8-A744-4ECA-9E70-1FC38A5264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36377AA1-4224-4823-A031-04BACFB834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A4CA28BF-A303-4A67-87EC-E6E97EDE6902}"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248009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405C0EB-FB0A-4336-B4BE-F699D6FE85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D1EFF0B1-163B-4FDC-9450-177B81F3F060}"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88BF22EA-1A91-4C35-ADF0-D370C3431820}"/>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B718D82-F029-4CD0-88CC-623EF3E1A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Figure 19.4</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New: Maximum vertical stresses are compressive and occur directly under the wheel load.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Maximum horizontal stresses also occur directly under the wheel load but can be either tensile or compressive / When load and pavement thickness are within certain ranges, horizontal compressive stresses will occur above the neutral axis, whereas horizontal tensile stresses will occur below the neutral axis.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Vertical stresses “spread out” with depth below surface and decrease / pavement structure must be thick enough to “spread the vertical stresses far enough” / to achieve reduced vertical stress level at surface of subgrade that does not exceed the strength of the subgrade material.</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Temperature distribution within the pavement structure, as shown in Figure 19.4d, will also have an effect on the magnitude of the stresses.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Design of the pavement, therefore, is generally based on strain criteria that limit both the horizontal and vertical strains below those that will cause excessive cracking and excessive permanent deformation.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These criteria are considered in terms of repeated load applications because the accumulated repetitions of traffic loads are of significant importance to the development of cracks and permanent deformation of the pavement.</a:t>
            </a:r>
          </a:p>
        </p:txBody>
      </p:sp>
    </p:spTree>
    <p:extLst>
      <p:ext uri="{BB962C8B-B14F-4D97-AF65-F5344CB8AC3E}">
        <p14:creationId xmlns:p14="http://schemas.microsoft.com/office/powerpoint/2010/main" val="137551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61CCC2F-0C3D-44C8-BCA8-DCBAB05C0D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26FCDEA2-4615-4681-9B50-9EF6F28C62E0}"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18435" name="Rectangle 2">
            <a:extLst>
              <a:ext uri="{FF2B5EF4-FFF2-40B4-BE49-F238E27FC236}">
                <a16:creationId xmlns:a16="http://schemas.microsoft.com/office/drawing/2014/main" id="{F4F86DCF-7008-4C34-AFB1-56E3BDCCED1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D540C60-7777-4FB5-9815-1B5685FFA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Will consider only AASHTO Design Method in this class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101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E5D9304-C85A-4565-BF7D-2250A0EC2026}"/>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C7A025BF-77F5-4106-9A77-9383952F9E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New: Mechanistic-Empirical Pavement Design: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 I understand it, is coming into wider and wider use / gives better results than AASHTO method for pavement overlays, which are a major portion of surfacing work in many states (including Wyoming) because of shortage of funds for roadway construction.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(MEPD) method uses empirical relationships between cumulative damage and pavement distress to determine the adequacy of a pavement structure to carry the expected traffic load on the pavement.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procedure is iterative in that the designer first selects a trial design considering site conditions that include traffic, climate, and subgrade.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If the predicted performance criteria do not satisfy the input performance criteria at the specified reliability, the trial design is revised and the evaluation repeated.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 I understand it, a testing program must be carried out in the particular area in which MEPD method is being used to calibrate the method for that area / to determine appropriate values of empirical parameters that are used in this method.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UW has been involved in the MEPD calibration process for Wyoming.</a:t>
            </a:r>
          </a:p>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7DB86F83-C82F-4946-85CC-77A75F1076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3AA9F2F7-9E5D-4D6D-BC41-E66CA7E0A0C1}"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74489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4B994A2-FA95-45A4-9479-FB5CC4EF8B40}"/>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163B39CB-E906-4A58-A84E-7756883977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Each of considerations given above will be discussed individually</a:t>
            </a:r>
          </a:p>
          <a:p>
            <a:endParaRPr lang="en-US" altLang="en-US" dirty="0">
              <a:latin typeface="Arial" panose="020B0604020202020204" pitchFamily="34" charset="0"/>
            </a:endParaRPr>
          </a:p>
          <a:p>
            <a:r>
              <a:rPr lang="en-US" altLang="en-US" dirty="0">
                <a:latin typeface="Arial" panose="020B0604020202020204" pitchFamily="34" charset="0"/>
              </a:rPr>
              <a:t>New: The AASHTO method for design of highway pavements is based primarily on the results of the AASHTO road test that was conducted in Ottawa, Illinois</a:t>
            </a:r>
          </a:p>
          <a:p>
            <a:endParaRPr lang="en-US" altLang="en-US" dirty="0">
              <a:latin typeface="Arial" panose="020B0604020202020204" pitchFamily="34" charset="0"/>
            </a:endParaRPr>
          </a:p>
          <a:p>
            <a:r>
              <a:rPr lang="en-US" altLang="en-US" dirty="0">
                <a:latin typeface="Arial" panose="020B0604020202020204" pitchFamily="34" charset="0"/>
              </a:rPr>
              <a:t>Was a cooperative effort carried out under the auspices of 49 states, the District of Columbia, Puerto Rico, the Bureau of Public Roads, and several industry groups.</a:t>
            </a:r>
          </a:p>
          <a:p>
            <a:endParaRPr lang="en-US" altLang="en-US" dirty="0">
              <a:latin typeface="Arial" panose="020B0604020202020204" pitchFamily="34" charset="0"/>
            </a:endParaRPr>
          </a:p>
          <a:p>
            <a:r>
              <a:rPr lang="en-US" altLang="en-US" dirty="0">
                <a:latin typeface="Arial" panose="020B0604020202020204" pitchFamily="34" charset="0"/>
              </a:rPr>
              <a:t>Tests were conducted on test sections of flexible and rigid pavements constructed on Tests were conducted on short-span bridges and test sections of flexible and rigid pavements constructed on A-6 subgrade material (poor soils).</a:t>
            </a:r>
          </a:p>
          <a:p>
            <a:endParaRPr lang="en-US" altLang="en-US" dirty="0">
              <a:latin typeface="Arial" panose="020B0604020202020204" pitchFamily="34" charset="0"/>
            </a:endParaRPr>
          </a:p>
          <a:p>
            <a:r>
              <a:rPr lang="en-US" altLang="en-US" dirty="0">
                <a:latin typeface="Arial" panose="020B0604020202020204" pitchFamily="34" charset="0"/>
              </a:rPr>
              <a:t>The test sections consisted of two small loops and four larger ones, with each being a four-lane divided highway / tangent sections consisted of a successive set of pavement lengths of different designs.</a:t>
            </a:r>
          </a:p>
          <a:p>
            <a:endParaRPr lang="en-US" altLang="en-US" dirty="0">
              <a:latin typeface="Arial" panose="020B0604020202020204" pitchFamily="34" charset="0"/>
            </a:endParaRPr>
          </a:p>
          <a:p>
            <a:r>
              <a:rPr lang="en-US" altLang="en-US" dirty="0">
                <a:latin typeface="Arial" panose="020B0604020202020204" pitchFamily="34" charset="0"/>
              </a:rPr>
              <a:t>Three levels of surface thicknesses ranging from 1 to 6 in. were used in </a:t>
            </a:r>
            <a:r>
              <a:rPr lang="en-US" altLang="en-US" dirty="0" err="1">
                <a:latin typeface="Arial" panose="020B0604020202020204" pitchFamily="34" charset="0"/>
              </a:rPr>
              <a:t>combina</a:t>
            </a:r>
            <a:r>
              <a:rPr lang="en-US" altLang="en-US" dirty="0">
                <a:latin typeface="Arial" panose="020B0604020202020204" pitchFamily="34" charset="0"/>
              </a:rPr>
              <a:t>- </a:t>
            </a:r>
            <a:r>
              <a:rPr lang="en-US" altLang="en-US" dirty="0" err="1">
                <a:latin typeface="Arial" panose="020B0604020202020204" pitchFamily="34" charset="0"/>
              </a:rPr>
              <a:t>tion</a:t>
            </a:r>
            <a:r>
              <a:rPr lang="en-US" altLang="en-US" dirty="0">
                <a:latin typeface="Arial" panose="020B0604020202020204" pitchFamily="34" charset="0"/>
              </a:rPr>
              <a:t> with three levels of base thicknesses ranging from 0 to 9 in. Each of these nine combinations was then combined with three levels of subbase thicknesses ranging from 0 to 6 in.</a:t>
            </a:r>
          </a:p>
          <a:p>
            <a:endParaRPr lang="en-US" altLang="en-US" dirty="0">
              <a:latin typeface="Arial" panose="020B0604020202020204" pitchFamily="34" charset="0"/>
            </a:endParaRPr>
          </a:p>
          <a:p>
            <a:r>
              <a:rPr lang="en-US" altLang="en-US" dirty="0">
                <a:latin typeface="Arial" panose="020B0604020202020204" pitchFamily="34" charset="0"/>
              </a:rPr>
              <a:t>Test traffic consisting of both single-axle and tandem-axle vehicles was then driven over the test sections until several thousand load repetitions had been made. Ten different axle-arrangement and axle-load combinations were used, with single-axle loads ranging from 2000 to 30,000 pounds and tandem-axle loads ranging from 24,000 to 48,000 pounds.</a:t>
            </a:r>
          </a:p>
          <a:p>
            <a:endParaRPr lang="en-US" altLang="en-US" dirty="0">
              <a:latin typeface="Arial" panose="020B0604020202020204" pitchFamily="34" charset="0"/>
            </a:endParaRPr>
          </a:p>
          <a:p>
            <a:r>
              <a:rPr lang="en-US" altLang="en-US" dirty="0">
                <a:latin typeface="Arial" panose="020B0604020202020204" pitchFamily="34" charset="0"/>
              </a:rPr>
              <a:t>Data were then collected on the pavement condition with respect to the extent of cracking and amount of patching required to maintain the section in service / longitudinal and transverse profiles were also obtained to determine the extent of rutting, surface deflection caused by loaded vehicles moving at very slow speeds / stresses imposed on the subgrade surface / </a:t>
            </a:r>
          </a:p>
          <a:p>
            <a:r>
              <a:rPr lang="en-US" altLang="en-US" dirty="0">
                <a:latin typeface="Arial" panose="020B0604020202020204" pitchFamily="34" charset="0"/>
              </a:rPr>
              <a:t>temperature distribution in the pavement layers  / </a:t>
            </a:r>
            <a:r>
              <a:rPr lang="en-US" altLang="en-US" dirty="0" err="1">
                <a:latin typeface="Arial" panose="020B0604020202020204" pitchFamily="34" charset="0"/>
              </a:rPr>
              <a:t>etc</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These data then were analyzed thoroughly, and the results formed the basis for the AASHTO method of pavement design.</a:t>
            </a:r>
          </a:p>
          <a:p>
            <a:endParaRPr lang="en-US" altLang="en-US" dirty="0">
              <a:latin typeface="Arial" panose="020B0604020202020204" pitchFamily="34" charset="0"/>
            </a:endParaRPr>
          </a:p>
          <a:p>
            <a:r>
              <a:rPr lang="en-US" altLang="en-US" b="1" u="sng" dirty="0">
                <a:latin typeface="Arial" panose="020B0604020202020204" pitchFamily="34" charset="0"/>
              </a:rPr>
              <a:t>AASHTO initially published </a:t>
            </a:r>
            <a:r>
              <a:rPr lang="en-US" altLang="en-US" dirty="0">
                <a:latin typeface="Arial" panose="020B0604020202020204" pitchFamily="34" charset="0"/>
              </a:rPr>
              <a:t>an interim guide for the design of pavement structures </a:t>
            </a:r>
            <a:r>
              <a:rPr lang="en-US" altLang="en-US" b="1" u="sng" dirty="0">
                <a:latin typeface="Arial" panose="020B0604020202020204" pitchFamily="34" charset="0"/>
              </a:rPr>
              <a:t>in 1961 </a:t>
            </a:r>
            <a:r>
              <a:rPr lang="en-US" altLang="en-US" dirty="0">
                <a:latin typeface="Arial" panose="020B0604020202020204" pitchFamily="34" charset="0"/>
              </a:rPr>
              <a:t> (tests began in 1950’s) / revised in 1972 / further revision was published in 1986 / another edition in 1993, mainly involving changes to the overlay design procedure.</a:t>
            </a:r>
          </a:p>
          <a:p>
            <a:endParaRPr lang="en-US" altLang="en-US" dirty="0">
              <a:latin typeface="Arial" panose="020B0604020202020204" pitchFamily="34" charset="0"/>
            </a:endParaRPr>
          </a:p>
          <a:p>
            <a:r>
              <a:rPr lang="en-US" altLang="en-US" dirty="0">
                <a:latin typeface="Arial" panose="020B0604020202020204" pitchFamily="34" charset="0"/>
              </a:rPr>
              <a:t>Design procedure presented cannot possibly include all conditions that relate to any one specific site.</a:t>
            </a:r>
          </a:p>
          <a:p>
            <a:r>
              <a:rPr lang="en-US" altLang="en-US" dirty="0">
                <a:latin typeface="Arial" panose="020B0604020202020204" pitchFamily="34" charset="0"/>
              </a:rPr>
              <a:t> / therefore recommended that, in using the guide, local experience be used to augment the procedures given in the guide.</a:t>
            </a:r>
          </a:p>
          <a:p>
            <a:endParaRPr lang="en-US" altLang="en-US" dirty="0">
              <a:latin typeface="Arial" panose="020B0604020202020204" pitchFamily="34" charset="0"/>
            </a:endParaRPr>
          </a:p>
          <a:p>
            <a:r>
              <a:rPr lang="en-US" altLang="en-US" dirty="0">
                <a:latin typeface="Arial" panose="020B0604020202020204" pitchFamily="34" charset="0"/>
              </a:rPr>
              <a:t>The AASHTO design method is test-based / is not a theory-mechanistic based method—hence MEPD.</a:t>
            </a:r>
          </a:p>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BDF2CB1F-62C7-424D-ABC3-70A37C0955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1363" indent="-284163" defTabSz="906463">
              <a:defRPr>
                <a:solidFill>
                  <a:schemeClr val="tx1"/>
                </a:solidFill>
                <a:latin typeface="Tahoma" panose="020B0604030504040204" pitchFamily="34" charset="0"/>
              </a:defRPr>
            </a:lvl2pPr>
            <a:lvl3pPr marL="1141413" indent="-227013" defTabSz="906463">
              <a:defRPr>
                <a:solidFill>
                  <a:schemeClr val="tx1"/>
                </a:solidFill>
                <a:latin typeface="Tahoma" panose="020B0604030504040204" pitchFamily="34" charset="0"/>
              </a:defRPr>
            </a:lvl3pPr>
            <a:lvl4pPr marL="1598613" indent="-227013" defTabSz="906463">
              <a:defRPr>
                <a:solidFill>
                  <a:schemeClr val="tx1"/>
                </a:solidFill>
                <a:latin typeface="Tahoma" panose="020B0604030504040204" pitchFamily="34" charset="0"/>
              </a:defRPr>
            </a:lvl4pPr>
            <a:lvl5pPr marL="2055813" indent="-227013" defTabSz="906463">
              <a:defRPr>
                <a:solidFill>
                  <a:schemeClr val="tx1"/>
                </a:solidFill>
                <a:latin typeface="Tahoma" panose="020B0604030504040204" pitchFamily="34" charset="0"/>
              </a:defRPr>
            </a:lvl5pPr>
            <a:lvl6pPr marL="2513013" indent="-227013" defTabSz="906463" eaLnBrk="0" fontAlgn="base" hangingPunct="0">
              <a:spcBef>
                <a:spcPct val="0"/>
              </a:spcBef>
              <a:spcAft>
                <a:spcPct val="0"/>
              </a:spcAft>
              <a:defRPr>
                <a:solidFill>
                  <a:schemeClr val="tx1"/>
                </a:solidFill>
                <a:latin typeface="Tahoma" panose="020B0604030504040204" pitchFamily="34" charset="0"/>
              </a:defRPr>
            </a:lvl6pPr>
            <a:lvl7pPr marL="2970213" indent="-227013" defTabSz="906463" eaLnBrk="0" fontAlgn="base" hangingPunct="0">
              <a:spcBef>
                <a:spcPct val="0"/>
              </a:spcBef>
              <a:spcAft>
                <a:spcPct val="0"/>
              </a:spcAft>
              <a:defRPr>
                <a:solidFill>
                  <a:schemeClr val="tx1"/>
                </a:solidFill>
                <a:latin typeface="Tahoma" panose="020B0604030504040204" pitchFamily="34" charset="0"/>
              </a:defRPr>
            </a:lvl7pPr>
            <a:lvl8pPr marL="3427413" indent="-227013" defTabSz="906463" eaLnBrk="0" fontAlgn="base" hangingPunct="0">
              <a:spcBef>
                <a:spcPct val="0"/>
              </a:spcBef>
              <a:spcAft>
                <a:spcPct val="0"/>
              </a:spcAft>
              <a:defRPr>
                <a:solidFill>
                  <a:schemeClr val="tx1"/>
                </a:solidFill>
                <a:latin typeface="Tahoma" panose="020B0604030504040204" pitchFamily="34" charset="0"/>
              </a:defRPr>
            </a:lvl8pPr>
            <a:lvl9pPr marL="3884613" indent="-227013" defTabSz="906463" eaLnBrk="0" fontAlgn="base" hangingPunct="0">
              <a:spcBef>
                <a:spcPct val="0"/>
              </a:spcBef>
              <a:spcAft>
                <a:spcPct val="0"/>
              </a:spcAft>
              <a:defRPr>
                <a:solidFill>
                  <a:schemeClr val="tx1"/>
                </a:solidFill>
                <a:latin typeface="Tahoma" panose="020B0604030504040204" pitchFamily="34" charset="0"/>
              </a:defRPr>
            </a:lvl9pPr>
          </a:lstStyle>
          <a:p>
            <a:fld id="{2F11C7C6-A4CB-46F9-8CC4-F84B73763CD9}"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extLst>
      <p:ext uri="{BB962C8B-B14F-4D97-AF65-F5344CB8AC3E}">
        <p14:creationId xmlns:p14="http://schemas.microsoft.com/office/powerpoint/2010/main" val="289502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599" y="0"/>
            <a:ext cx="7951659" cy="1481608"/>
          </a:xfrm>
        </p:spPr>
        <p:txBody>
          <a:bodyPr anchor="ctr"/>
          <a:lstStyle>
            <a:lvl1pPr algn="ctr">
              <a:defRPr sz="4800" b="1">
                <a:solidFill>
                  <a:srgbClr val="000099"/>
                </a:solidFill>
              </a:defRPr>
            </a:lvl1pPr>
          </a:lstStyle>
          <a:p>
            <a:endParaRPr lang="en-US" dirty="0"/>
          </a:p>
        </p:txBody>
      </p:sp>
      <p:sp>
        <p:nvSpPr>
          <p:cNvPr id="3" name="Subtitle 2"/>
          <p:cNvSpPr>
            <a:spLocks noGrp="1"/>
          </p:cNvSpPr>
          <p:nvPr>
            <p:ph type="subTitle" idx="1"/>
          </p:nvPr>
        </p:nvSpPr>
        <p:spPr>
          <a:xfrm>
            <a:off x="609599" y="1752600"/>
            <a:ext cx="7951659" cy="4356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8"/>
          <p:cNvSpPr>
            <a:spLocks noGrp="1" noChangeArrowheads="1"/>
          </p:cNvSpPr>
          <p:nvPr>
            <p:ph type="sldNum" sz="quarter" idx="12"/>
          </p:nvPr>
        </p:nvSpPr>
        <p:spPr>
          <a:ln/>
        </p:spPr>
        <p:txBody>
          <a:bodyPr/>
          <a:lstStyle>
            <a:lvl1pPr>
              <a:defRPr/>
            </a:lvl1pPr>
          </a:lstStyle>
          <a:p>
            <a:pPr>
              <a:defRPr/>
            </a:pPr>
            <a:fld id="{E983B6AD-7947-4BB8-9215-4AD4F0E5A3BF}" type="slidenum">
              <a:rPr lang="en-US" altLang="en-US"/>
              <a:pPr>
                <a:defRPr/>
              </a:pPr>
              <a:t>‹#›</a:t>
            </a:fld>
            <a:endParaRPr lang="en-US" altLang="en-US"/>
          </a:p>
        </p:txBody>
      </p:sp>
    </p:spTree>
    <p:extLst>
      <p:ext uri="{BB962C8B-B14F-4D97-AF65-F5344CB8AC3E}">
        <p14:creationId xmlns:p14="http://schemas.microsoft.com/office/powerpoint/2010/main" val="27460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53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711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5240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5240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8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38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77200" cy="1295400"/>
          </a:xfrm>
        </p:spPr>
        <p:txBody>
          <a:bodyPr/>
          <a:lstStyle/>
          <a:p>
            <a:r>
              <a:rPr lang="en-US"/>
              <a:t>Click to edit Master title style</a:t>
            </a:r>
          </a:p>
        </p:txBody>
      </p:sp>
      <p:sp>
        <p:nvSpPr>
          <p:cNvPr id="3" name="Text Placeholder 2"/>
          <p:cNvSpPr>
            <a:spLocks noGrp="1"/>
          </p:cNvSpPr>
          <p:nvPr>
            <p:ph type="body" sz="half" idx="1"/>
          </p:nvPr>
        </p:nvSpPr>
        <p:spPr>
          <a:xfrm>
            <a:off x="1066800" y="15240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5240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77200" cy="1295400"/>
          </a:xfrm>
        </p:spPr>
        <p:txBody>
          <a:bodyPr/>
          <a:lstStyle/>
          <a:p>
            <a:r>
              <a:rPr lang="en-US"/>
              <a:t>Click to edit Master title style</a:t>
            </a:r>
          </a:p>
        </p:txBody>
      </p:sp>
      <p:sp>
        <p:nvSpPr>
          <p:cNvPr id="3" name="Text Placeholder 2"/>
          <p:cNvSpPr>
            <a:spLocks noGrp="1"/>
          </p:cNvSpPr>
          <p:nvPr>
            <p:ph type="body" sz="half" idx="1"/>
          </p:nvPr>
        </p:nvSpPr>
        <p:spPr>
          <a:xfrm>
            <a:off x="1066800" y="15240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524000"/>
            <a:ext cx="38862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3886200"/>
            <a:ext cx="38862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65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3366FF"/>
          </a:solidFill>
          <a:ln w="9525">
            <a:solidFill>
              <a:srgbClr val="3366FF"/>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Rectangle 8"/>
          <p:cNvSpPr>
            <a:spLocks noGrp="1" noChangeArrowheads="1"/>
          </p:cNvSpPr>
          <p:nvPr>
            <p:ph type="sldNum" sz="quarter" idx="4"/>
          </p:nvPr>
        </p:nvSpPr>
        <p:spPr bwMode="auto">
          <a:xfrm>
            <a:off x="6580059" y="6379692"/>
            <a:ext cx="1981200" cy="3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121DFDC-69F0-4303-8758-4CE007CFD35B}" type="slidenum">
              <a:rPr lang="en-US" altLang="en-US"/>
              <a:pPr>
                <a:defRPr/>
              </a:pPr>
              <a:t>‹#›</a:t>
            </a:fld>
            <a:endParaRPr lang="en-US" altLang="en-US"/>
          </a:p>
        </p:txBody>
      </p:sp>
      <p:pic>
        <p:nvPicPr>
          <p:cNvPr id="9" name="Picture 2" descr="Image result for purdue university fort wayn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09600" y="6270625"/>
            <a:ext cx="1031421" cy="5191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6600FF"/>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6600FF"/>
        </a:buClr>
        <a:buChar char="o"/>
        <a:defRPr sz="2600">
          <a:solidFill>
            <a:schemeClr val="tx1"/>
          </a:solidFill>
          <a:latin typeface="+mn-lt"/>
        </a:defRPr>
      </a:lvl2pPr>
      <a:lvl3pPr marL="1304925" indent="-395288" algn="l" rtl="0" eaLnBrk="0" fontAlgn="base" hangingPunct="0">
        <a:spcBef>
          <a:spcPct val="20000"/>
        </a:spcBef>
        <a:spcAft>
          <a:spcPct val="0"/>
        </a:spcAft>
        <a:buClr>
          <a:srgbClr val="6600FF"/>
        </a:buClr>
        <a:buFont typeface="Wingdings" panose="05000000000000000000" pitchFamily="2" charset="2"/>
        <a:buChar char="q"/>
        <a:defRPr sz="2300">
          <a:solidFill>
            <a:schemeClr val="tx1"/>
          </a:solidFill>
          <a:latin typeface="+mn-lt"/>
        </a:defRPr>
      </a:lvl3pPr>
      <a:lvl4pPr marL="1693863" indent="-387350" algn="l" rtl="0" eaLnBrk="0" fontAlgn="base" hangingPunct="0">
        <a:spcBef>
          <a:spcPct val="20000"/>
        </a:spcBef>
        <a:spcAft>
          <a:spcPct val="0"/>
        </a:spcAft>
        <a:buClr>
          <a:srgbClr val="6600FF"/>
        </a:buClr>
        <a:buChar char="•"/>
        <a:defRPr sz="2000">
          <a:solidFill>
            <a:schemeClr val="tx1"/>
          </a:solidFill>
          <a:latin typeface="+mn-lt"/>
        </a:defRPr>
      </a:lvl4pPr>
      <a:lvl5pPr marL="2093913" indent="-398463" algn="l" rtl="0" eaLnBrk="0" fontAlgn="base" hangingPunct="0">
        <a:spcBef>
          <a:spcPct val="25000"/>
        </a:spcBef>
        <a:spcAft>
          <a:spcPct val="0"/>
        </a:spcAft>
        <a:buClr>
          <a:srgbClr val="6600FF"/>
        </a:buClr>
        <a:buFont typeface="Wingdings" panose="05000000000000000000" pitchFamily="2" charset="2"/>
        <a:buChar char="ü"/>
        <a:defRPr sz="2000">
          <a:solidFill>
            <a:schemeClr val="tx1"/>
          </a:solidFill>
          <a:latin typeface="+mn-lt"/>
        </a:defRPr>
      </a:lvl5pPr>
      <a:lvl6pPr marL="25511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6pPr>
      <a:lvl7pPr marL="30083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7pPr>
      <a:lvl8pPr marL="34655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8pPr>
      <a:lvl9pPr marL="39227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494478"/>
          </a:xfrm>
        </p:spPr>
        <p:txBody>
          <a:bodyPr/>
          <a:lstStyle/>
          <a:p>
            <a:r>
              <a:rPr lang="en-US" sz="4400" dirty="0"/>
              <a:t>CE 34500 – Transportation Engineering</a:t>
            </a:r>
          </a:p>
        </p:txBody>
      </p:sp>
      <p:sp>
        <p:nvSpPr>
          <p:cNvPr id="3" name="Subtitle 2"/>
          <p:cNvSpPr>
            <a:spLocks noGrp="1"/>
          </p:cNvSpPr>
          <p:nvPr>
            <p:ph type="subTitle" idx="1"/>
          </p:nvPr>
        </p:nvSpPr>
        <p:spPr>
          <a:xfrm>
            <a:off x="0" y="2743200"/>
            <a:ext cx="5181600" cy="2895600"/>
          </a:xfrm>
        </p:spPr>
        <p:txBody>
          <a:bodyPr/>
          <a:lstStyle/>
          <a:p>
            <a:pPr eaLnBrk="1" hangingPunct="1">
              <a:defRPr/>
            </a:pPr>
            <a:r>
              <a:rPr lang="en-US" sz="2800" b="1" dirty="0">
                <a:solidFill>
                  <a:srgbClr val="000099"/>
                </a:solidFill>
              </a:rPr>
              <a:t>Chapter </a:t>
            </a:r>
            <a:r>
              <a:rPr lang="en-US" sz="2800" b="1" dirty="0" smtClean="0">
                <a:solidFill>
                  <a:srgbClr val="000099"/>
                </a:solidFill>
              </a:rPr>
              <a:t>19: </a:t>
            </a:r>
            <a:r>
              <a:rPr lang="en-US" sz="2800" dirty="0" smtClean="0"/>
              <a:t>Design of Flexible Highway Pavements</a:t>
            </a:r>
            <a:endParaRPr lang="en-US" sz="2800" dirty="0"/>
          </a:p>
        </p:txBody>
      </p:sp>
      <p:sp>
        <p:nvSpPr>
          <p:cNvPr id="5" name="Slide Number Placeholder 4"/>
          <p:cNvSpPr>
            <a:spLocks noGrp="1"/>
          </p:cNvSpPr>
          <p:nvPr>
            <p:ph type="sldNum" sz="quarter" idx="12"/>
          </p:nvPr>
        </p:nvSpPr>
        <p:spPr/>
        <p:txBody>
          <a:bodyPr/>
          <a:lstStyle/>
          <a:p>
            <a:pPr>
              <a:defRPr/>
            </a:pPr>
            <a:fld id="{E983B6AD-7947-4BB8-9215-4AD4F0E5A3BF}" type="slidenum">
              <a:rPr lang="en-US" altLang="en-US" smtClean="0"/>
              <a:pPr>
                <a:defRPr/>
              </a:pPr>
              <a:t>1</a:t>
            </a:fld>
            <a:endParaRPr lang="en-US" altLang="en-US"/>
          </a:p>
        </p:txBody>
      </p:sp>
      <p:pic>
        <p:nvPicPr>
          <p:cNvPr id="6" name="Picture 2" descr="Image result for traffic and highway engineering garber and hoel">
            <a:extLst>
              <a:ext uri="{FF2B5EF4-FFF2-40B4-BE49-F238E27FC236}">
                <a16:creationId xmlns:a16="http://schemas.microsoft.com/office/drawing/2014/main" id="{55784221-127E-43B5-B35F-FF0D11103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135" y="1854285"/>
            <a:ext cx="32908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0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B477-EE3E-4B68-AD7B-F786B4A4B16F}"/>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03521AFD-5ED8-4EC0-9161-56C6931F1C1E}"/>
              </a:ext>
            </a:extLst>
          </p:cNvPr>
          <p:cNvSpPr>
            <a:spLocks noGrp="1"/>
          </p:cNvSpPr>
          <p:nvPr>
            <p:ph idx="1"/>
          </p:nvPr>
        </p:nvSpPr>
        <p:spPr>
          <a:xfrm>
            <a:off x="574675" y="1752600"/>
            <a:ext cx="8077200" cy="5410200"/>
          </a:xfrm>
        </p:spPr>
        <p:txBody>
          <a:bodyPr/>
          <a:lstStyle/>
          <a:p>
            <a:pPr marL="0" indent="0">
              <a:buNone/>
              <a:defRPr/>
            </a:pPr>
            <a:r>
              <a:rPr lang="en-US" b="1" dirty="0">
                <a:effectLst/>
              </a:rPr>
              <a:t>Pavement Performance</a:t>
            </a:r>
          </a:p>
          <a:p>
            <a:pPr lvl="1">
              <a:defRPr/>
            </a:pPr>
            <a:r>
              <a:rPr lang="en-US" dirty="0"/>
              <a:t>Structural performance</a:t>
            </a:r>
          </a:p>
          <a:p>
            <a:pPr lvl="2">
              <a:defRPr/>
            </a:pPr>
            <a:r>
              <a:rPr lang="en-US" dirty="0"/>
              <a:t>Physical condition of pavement with respect to factors having negative impact on capability of pavement to carry traffic load</a:t>
            </a:r>
          </a:p>
          <a:p>
            <a:pPr lvl="3">
              <a:defRPr/>
            </a:pPr>
            <a:r>
              <a:rPr lang="en-US" dirty="0"/>
              <a:t>Cracking faulting, raveling, etc.</a:t>
            </a:r>
          </a:p>
          <a:p>
            <a:pPr lvl="1">
              <a:defRPr/>
            </a:pPr>
            <a:r>
              <a:rPr lang="en-US" dirty="0"/>
              <a:t>Functional performance</a:t>
            </a:r>
          </a:p>
          <a:p>
            <a:pPr lvl="2">
              <a:defRPr/>
            </a:pPr>
            <a:r>
              <a:rPr lang="en-US" dirty="0"/>
              <a:t>Indication of how effectively pavement serves user</a:t>
            </a:r>
          </a:p>
          <a:p>
            <a:pPr lvl="2">
              <a:defRPr/>
            </a:pPr>
            <a:r>
              <a:rPr lang="en-US" dirty="0"/>
              <a:t>Riding comfort</a:t>
            </a:r>
          </a:p>
          <a:p>
            <a:pPr lvl="1">
              <a:defRPr/>
            </a:pPr>
            <a:endParaRPr lang="en-US" dirty="0"/>
          </a:p>
          <a:p>
            <a:pPr lvl="1">
              <a:defRPr/>
            </a:pPr>
            <a:endParaRPr lang="en-US" dirty="0"/>
          </a:p>
        </p:txBody>
      </p:sp>
    </p:spTree>
    <p:extLst>
      <p:ext uri="{BB962C8B-B14F-4D97-AF65-F5344CB8AC3E}">
        <p14:creationId xmlns:p14="http://schemas.microsoft.com/office/powerpoint/2010/main" val="331667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1066-A4A7-4B3B-A24E-FCAD2EB7572E}"/>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244C8D3F-FE00-454F-B2C3-89A0C3B85EFB}"/>
              </a:ext>
            </a:extLst>
          </p:cNvPr>
          <p:cNvSpPr>
            <a:spLocks noGrp="1"/>
          </p:cNvSpPr>
          <p:nvPr>
            <p:ph idx="1"/>
          </p:nvPr>
        </p:nvSpPr>
        <p:spPr>
          <a:xfrm>
            <a:off x="583356" y="1752600"/>
            <a:ext cx="8077200" cy="5410200"/>
          </a:xfrm>
        </p:spPr>
        <p:txBody>
          <a:bodyPr/>
          <a:lstStyle/>
          <a:p>
            <a:pPr marL="0" indent="0">
              <a:buNone/>
              <a:defRPr/>
            </a:pPr>
            <a:r>
              <a:rPr lang="en-US" b="1" dirty="0">
                <a:effectLst/>
              </a:rPr>
              <a:t>Pavement Performance</a:t>
            </a:r>
          </a:p>
          <a:p>
            <a:pPr lvl="1">
              <a:defRPr/>
            </a:pPr>
            <a:r>
              <a:rPr lang="en-US" dirty="0"/>
              <a:t>Serviceability Performance</a:t>
            </a:r>
          </a:p>
          <a:p>
            <a:pPr lvl="2">
              <a:defRPr/>
            </a:pPr>
            <a:r>
              <a:rPr lang="en-US" dirty="0">
                <a:effectLst/>
              </a:rPr>
              <a:t>Present Serviceability Index</a:t>
            </a:r>
            <a:r>
              <a:rPr lang="en-US" b="1" dirty="0"/>
              <a:t> </a:t>
            </a:r>
            <a:r>
              <a:rPr lang="en-US" dirty="0"/>
              <a:t>(PSI) based on roughness and distress (extent of cracking, patching &amp; rut depth)</a:t>
            </a:r>
          </a:p>
          <a:p>
            <a:pPr lvl="3">
              <a:defRPr/>
            </a:pPr>
            <a:r>
              <a:rPr lang="en-US" dirty="0"/>
              <a:t>Ranges from 0 to 5 with 0 as lowest</a:t>
            </a:r>
          </a:p>
          <a:p>
            <a:pPr lvl="2">
              <a:defRPr/>
            </a:pPr>
            <a:r>
              <a:rPr lang="en-US" dirty="0">
                <a:effectLst/>
              </a:rPr>
              <a:t>Initial Serviceability Index </a:t>
            </a:r>
            <a:r>
              <a:rPr lang="en-US" dirty="0"/>
              <a:t>(p</a:t>
            </a:r>
            <a:r>
              <a:rPr lang="en-US" baseline="-25000" dirty="0"/>
              <a:t>i</a:t>
            </a:r>
            <a:r>
              <a:rPr lang="en-US" dirty="0"/>
              <a:t>) immediately after construction</a:t>
            </a:r>
          </a:p>
          <a:p>
            <a:pPr lvl="2">
              <a:defRPr/>
            </a:pPr>
            <a:r>
              <a:rPr lang="en-US" dirty="0">
                <a:effectLst/>
              </a:rPr>
              <a:t>Terminal Serviceability Index </a:t>
            </a:r>
            <a:r>
              <a:rPr lang="en-US" dirty="0"/>
              <a:t>(p</a:t>
            </a:r>
            <a:r>
              <a:rPr lang="en-US" baseline="-25000" dirty="0"/>
              <a:t>t</a:t>
            </a:r>
            <a:r>
              <a:rPr lang="en-US" dirty="0"/>
              <a:t>) minimum acceptable value before resurfacing or reconstruction necessary</a:t>
            </a:r>
          </a:p>
          <a:p>
            <a:pPr lvl="1">
              <a:defRPr/>
            </a:pPr>
            <a:endParaRPr lang="en-US" dirty="0"/>
          </a:p>
          <a:p>
            <a:pPr lvl="1">
              <a:defRPr/>
            </a:pPr>
            <a:endParaRPr lang="en-US" dirty="0"/>
          </a:p>
        </p:txBody>
      </p:sp>
    </p:spTree>
    <p:extLst>
      <p:ext uri="{BB962C8B-B14F-4D97-AF65-F5344CB8AC3E}">
        <p14:creationId xmlns:p14="http://schemas.microsoft.com/office/powerpoint/2010/main" val="54850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4457-85ED-438D-AA9D-0AA855EC4757}"/>
              </a:ext>
            </a:extLst>
          </p:cNvPr>
          <p:cNvSpPr>
            <a:spLocks noGrp="1"/>
          </p:cNvSpPr>
          <p:nvPr>
            <p:ph type="title"/>
          </p:nvPr>
        </p:nvSpPr>
        <p:spPr>
          <a:xfrm>
            <a:off x="574675" y="304801"/>
            <a:ext cx="8001000" cy="9144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9DB55D43-DC45-4E7E-9205-493135769B9A}"/>
              </a:ext>
            </a:extLst>
          </p:cNvPr>
          <p:cNvSpPr>
            <a:spLocks noGrp="1"/>
          </p:cNvSpPr>
          <p:nvPr>
            <p:ph idx="1"/>
          </p:nvPr>
        </p:nvSpPr>
        <p:spPr>
          <a:xfrm>
            <a:off x="574675" y="1752600"/>
            <a:ext cx="8077200" cy="5410200"/>
          </a:xfrm>
        </p:spPr>
        <p:txBody>
          <a:bodyPr/>
          <a:lstStyle/>
          <a:p>
            <a:pPr marL="0" indent="0">
              <a:buNone/>
              <a:defRPr/>
            </a:pPr>
            <a:r>
              <a:rPr lang="en-US" b="1" dirty="0">
                <a:effectLst/>
              </a:rPr>
              <a:t>Pavement Performance</a:t>
            </a:r>
          </a:p>
          <a:p>
            <a:pPr lvl="1">
              <a:defRPr/>
            </a:pPr>
            <a:r>
              <a:rPr lang="en-US" dirty="0"/>
              <a:t>Initial Serviceability Index (p</a:t>
            </a:r>
            <a:r>
              <a:rPr lang="en-US" baseline="-25000" dirty="0"/>
              <a:t>i</a:t>
            </a:r>
            <a:r>
              <a:rPr lang="en-US" dirty="0"/>
              <a:t>) </a:t>
            </a:r>
          </a:p>
          <a:p>
            <a:pPr lvl="2">
              <a:defRPr/>
            </a:pPr>
            <a:r>
              <a:rPr lang="en-US" dirty="0"/>
              <a:t>4.2 or value estimated by agency </a:t>
            </a:r>
          </a:p>
          <a:p>
            <a:pPr lvl="1">
              <a:defRPr/>
            </a:pPr>
            <a:r>
              <a:rPr lang="en-US" dirty="0"/>
              <a:t>Terminal Serviceability Index</a:t>
            </a:r>
            <a:r>
              <a:rPr lang="en-US" b="1" dirty="0"/>
              <a:t> </a:t>
            </a:r>
            <a:r>
              <a:rPr lang="en-US" dirty="0"/>
              <a:t>(p</a:t>
            </a:r>
            <a:r>
              <a:rPr lang="en-US" baseline="-25000" dirty="0"/>
              <a:t>t</a:t>
            </a:r>
            <a:r>
              <a:rPr lang="en-US" dirty="0"/>
              <a:t>)</a:t>
            </a:r>
          </a:p>
          <a:p>
            <a:pPr lvl="2">
              <a:defRPr/>
            </a:pPr>
            <a:r>
              <a:rPr lang="en-US" dirty="0"/>
              <a:t>2.5 or 3.0 for major highways</a:t>
            </a:r>
          </a:p>
          <a:p>
            <a:pPr lvl="2">
              <a:defRPr/>
            </a:pPr>
            <a:r>
              <a:rPr lang="en-US" dirty="0"/>
              <a:t>2.0 for lower classification roadways</a:t>
            </a:r>
          </a:p>
          <a:p>
            <a:pPr lvl="2">
              <a:defRPr/>
            </a:pPr>
            <a:r>
              <a:rPr lang="en-US" dirty="0"/>
              <a:t>1.5 for special cases (lowest roadway classification, economic constraints, etc.)</a:t>
            </a:r>
          </a:p>
          <a:p>
            <a:pPr lvl="1">
              <a:defRPr/>
            </a:pPr>
            <a:endParaRPr lang="en-US" dirty="0"/>
          </a:p>
          <a:p>
            <a:pPr lvl="1">
              <a:defRPr/>
            </a:pPr>
            <a:endParaRPr lang="en-US" dirty="0"/>
          </a:p>
        </p:txBody>
      </p:sp>
    </p:spTree>
    <p:extLst>
      <p:ext uri="{BB962C8B-B14F-4D97-AF65-F5344CB8AC3E}">
        <p14:creationId xmlns:p14="http://schemas.microsoft.com/office/powerpoint/2010/main" val="345540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2EE4-D44C-4529-8FBA-1740804F5AD0}"/>
              </a:ext>
            </a:extLst>
          </p:cNvPr>
          <p:cNvSpPr>
            <a:spLocks noGrp="1"/>
          </p:cNvSpPr>
          <p:nvPr>
            <p:ph type="title"/>
          </p:nvPr>
        </p:nvSpPr>
        <p:spPr>
          <a:xfrm>
            <a:off x="574675" y="304801"/>
            <a:ext cx="8001000" cy="8382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C05636FE-C973-4AE0-B91B-3E939916F5AB}"/>
              </a:ext>
            </a:extLst>
          </p:cNvPr>
          <p:cNvSpPr>
            <a:spLocks noGrp="1"/>
          </p:cNvSpPr>
          <p:nvPr>
            <p:ph idx="1"/>
          </p:nvPr>
        </p:nvSpPr>
        <p:spPr>
          <a:xfrm>
            <a:off x="536575" y="1752600"/>
            <a:ext cx="8077200" cy="5410200"/>
          </a:xfrm>
        </p:spPr>
        <p:txBody>
          <a:bodyPr/>
          <a:lstStyle/>
          <a:p>
            <a:pPr marL="0" indent="0">
              <a:buNone/>
              <a:defRPr/>
            </a:pPr>
            <a:r>
              <a:rPr lang="en-US" sz="2400" b="1" dirty="0">
                <a:effectLst/>
              </a:rPr>
              <a:t>Traffic Load</a:t>
            </a:r>
          </a:p>
          <a:p>
            <a:pPr lvl="1">
              <a:defRPr/>
            </a:pPr>
            <a:r>
              <a:rPr lang="en-US" sz="2000" dirty="0"/>
              <a:t>Traffic load in terms of number of repetitions of 18,000 lb single-axle load </a:t>
            </a:r>
          </a:p>
          <a:p>
            <a:pPr lvl="1">
              <a:defRPr/>
            </a:pPr>
            <a:r>
              <a:rPr lang="en-US" sz="2000" b="1" dirty="0"/>
              <a:t>Equivalent single axle loads </a:t>
            </a:r>
            <a:r>
              <a:rPr lang="en-US" sz="2000" dirty="0"/>
              <a:t>(ESALs)</a:t>
            </a:r>
          </a:p>
          <a:p>
            <a:pPr lvl="2">
              <a:defRPr/>
            </a:pPr>
            <a:r>
              <a:rPr lang="en-US" sz="1800" dirty="0"/>
              <a:t>Tire contact area:  dual tires 4.51” radius, 13.57” apart (70 psi tire pressure)</a:t>
            </a:r>
          </a:p>
          <a:p>
            <a:pPr lvl="1">
              <a:defRPr/>
            </a:pPr>
            <a:r>
              <a:rPr lang="en-US" sz="2000" dirty="0"/>
              <a:t>Equivalence values based on axle type, terminal serviceability index, and pavement structural number</a:t>
            </a:r>
          </a:p>
          <a:p>
            <a:pPr lvl="2">
              <a:defRPr/>
            </a:pPr>
            <a:r>
              <a:rPr lang="en-US" sz="1800" dirty="0"/>
              <a:t>Need distribution of vehicle types, AADT, design period, and traffic growth factor</a:t>
            </a:r>
          </a:p>
          <a:p>
            <a:pPr lvl="1">
              <a:defRPr/>
            </a:pPr>
            <a:r>
              <a:rPr lang="en-US" sz="2000" dirty="0"/>
              <a:t>Convert to single ESAL value for design life of pavement</a:t>
            </a:r>
          </a:p>
          <a:p>
            <a:pPr lvl="1">
              <a:defRPr/>
            </a:pPr>
            <a:endParaRPr lang="en-US" sz="2000" dirty="0"/>
          </a:p>
          <a:p>
            <a:pPr lvl="1">
              <a:defRPr/>
            </a:pPr>
            <a:endParaRPr lang="en-US" sz="2000" dirty="0"/>
          </a:p>
          <a:p>
            <a:pPr lvl="1">
              <a:defRPr/>
            </a:pPr>
            <a:endParaRPr lang="en-US" sz="2000" dirty="0"/>
          </a:p>
        </p:txBody>
      </p:sp>
    </p:spTree>
    <p:extLst>
      <p:ext uri="{BB962C8B-B14F-4D97-AF65-F5344CB8AC3E}">
        <p14:creationId xmlns:p14="http://schemas.microsoft.com/office/powerpoint/2010/main" val="181535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D416-8A94-4B64-B3A9-FA5C029041E1}"/>
              </a:ext>
            </a:extLst>
          </p:cNvPr>
          <p:cNvSpPr>
            <a:spLocks noGrp="1"/>
          </p:cNvSpPr>
          <p:nvPr>
            <p:ph type="title"/>
          </p:nvPr>
        </p:nvSpPr>
        <p:spPr>
          <a:xfrm>
            <a:off x="574675" y="304801"/>
            <a:ext cx="8001000" cy="1066800"/>
          </a:xfrm>
        </p:spPr>
        <p:txBody>
          <a:bodyPr/>
          <a:lstStyle/>
          <a:p>
            <a:pPr algn="ctr">
              <a:defRPr/>
            </a:pPr>
            <a:r>
              <a:rPr lang="en-US" sz="4200" b="1" dirty="0">
                <a:solidFill>
                  <a:srgbClr val="000099"/>
                </a:solidFill>
              </a:rPr>
              <a:t>AASHTO Design Method</a:t>
            </a:r>
          </a:p>
        </p:txBody>
      </p:sp>
      <p:pic>
        <p:nvPicPr>
          <p:cNvPr id="31747" name="Picture 4">
            <a:extLst>
              <a:ext uri="{FF2B5EF4-FFF2-40B4-BE49-F238E27FC236}">
                <a16:creationId xmlns:a16="http://schemas.microsoft.com/office/drawing/2014/main" id="{7E6A1CD3-A66B-454B-81D6-71C6C6869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316663" cy="491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6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57F25E78-90C7-420A-8B21-5CAA3D454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161925"/>
            <a:ext cx="5313362"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42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DC90-D218-452D-9274-86C54F578B78}"/>
              </a:ext>
            </a:extLst>
          </p:cNvPr>
          <p:cNvSpPr>
            <a:spLocks noGrp="1"/>
          </p:cNvSpPr>
          <p:nvPr>
            <p:ph type="title"/>
          </p:nvPr>
        </p:nvSpPr>
        <p:spPr>
          <a:xfrm>
            <a:off x="574675" y="304801"/>
            <a:ext cx="8001000" cy="94615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6BC9831F-7DA8-4228-9C18-5C33AF460663}"/>
              </a:ext>
            </a:extLst>
          </p:cNvPr>
          <p:cNvSpPr>
            <a:spLocks noGrp="1"/>
          </p:cNvSpPr>
          <p:nvPr>
            <p:ph idx="1"/>
          </p:nvPr>
        </p:nvSpPr>
        <p:spPr>
          <a:xfrm>
            <a:off x="650875" y="1676400"/>
            <a:ext cx="7924800" cy="4800600"/>
          </a:xfrm>
        </p:spPr>
        <p:txBody>
          <a:bodyPr/>
          <a:lstStyle/>
          <a:p>
            <a:pPr>
              <a:defRPr/>
            </a:pPr>
            <a:r>
              <a:rPr lang="en-US" b="1" dirty="0">
                <a:effectLst/>
              </a:rPr>
              <a:t>Growth Factor</a:t>
            </a:r>
          </a:p>
          <a:p>
            <a:pPr lvl="1">
              <a:defRPr/>
            </a:pPr>
            <a:r>
              <a:rPr lang="en-US" dirty="0">
                <a:effectLst/>
              </a:rPr>
              <a:t>Based on growth rate (r)  and design life (n) in years</a:t>
            </a:r>
            <a:r>
              <a:rPr lang="en-US" dirty="0"/>
              <a:t> </a:t>
            </a:r>
          </a:p>
          <a:p>
            <a:pPr lvl="1">
              <a:defRPr/>
            </a:pPr>
            <a:endParaRPr lang="en-US" dirty="0"/>
          </a:p>
          <a:p>
            <a:pPr lvl="1">
              <a:buFontTx/>
              <a:buNone/>
              <a:defRPr/>
            </a:pPr>
            <a:endParaRPr lang="en-US" dirty="0"/>
          </a:p>
          <a:p>
            <a:pPr lvl="1">
              <a:buFontTx/>
              <a:buNone/>
              <a:defRPr/>
            </a:pPr>
            <a:endParaRPr lang="en-US" dirty="0"/>
          </a:p>
          <a:p>
            <a:pPr>
              <a:defRPr/>
            </a:pPr>
            <a:r>
              <a:rPr lang="en-US" b="1" dirty="0" err="1">
                <a:effectLst/>
              </a:rPr>
              <a:t>ESAL</a:t>
            </a:r>
            <a:r>
              <a:rPr lang="en-US" b="1" baseline="-25000" dirty="0" err="1">
                <a:effectLst/>
              </a:rPr>
              <a:t>i</a:t>
            </a:r>
            <a:r>
              <a:rPr lang="en-US" b="1" dirty="0">
                <a:effectLst/>
              </a:rPr>
              <a:t> = </a:t>
            </a:r>
            <a:r>
              <a:rPr lang="en-US" b="1" dirty="0" err="1">
                <a:effectLst/>
              </a:rPr>
              <a:t>f</a:t>
            </a:r>
            <a:r>
              <a:rPr lang="en-US" b="1" baseline="-25000" dirty="0" err="1">
                <a:effectLst/>
              </a:rPr>
              <a:t>d</a:t>
            </a:r>
            <a:r>
              <a:rPr lang="en-US" b="1" dirty="0">
                <a:effectLst/>
              </a:rPr>
              <a:t> x </a:t>
            </a:r>
            <a:r>
              <a:rPr lang="en-US" b="1" dirty="0" err="1">
                <a:effectLst/>
              </a:rPr>
              <a:t>G</a:t>
            </a:r>
            <a:r>
              <a:rPr lang="en-US" b="1" baseline="-25000" dirty="0" err="1">
                <a:effectLst/>
              </a:rPr>
              <a:t>rn</a:t>
            </a:r>
            <a:r>
              <a:rPr lang="en-US" b="1" dirty="0">
                <a:effectLst/>
              </a:rPr>
              <a:t> x </a:t>
            </a:r>
            <a:r>
              <a:rPr lang="en-US" b="1" dirty="0" err="1">
                <a:effectLst/>
              </a:rPr>
              <a:t>AADT</a:t>
            </a:r>
            <a:r>
              <a:rPr lang="en-US" b="1" baseline="-25000" dirty="0" err="1">
                <a:effectLst/>
              </a:rPr>
              <a:t>i</a:t>
            </a:r>
            <a:r>
              <a:rPr lang="en-US" b="1" dirty="0">
                <a:effectLst/>
              </a:rPr>
              <a:t> x 365 x N</a:t>
            </a:r>
            <a:r>
              <a:rPr lang="en-US" b="1" baseline="-25000" dirty="0">
                <a:effectLst/>
              </a:rPr>
              <a:t>i</a:t>
            </a:r>
            <a:endParaRPr lang="en-US" b="1" dirty="0">
              <a:effectLst/>
            </a:endParaRPr>
          </a:p>
          <a:p>
            <a:pPr marL="0" indent="0">
              <a:buFont typeface="Wingdings" panose="05000000000000000000" pitchFamily="2" charset="2"/>
              <a:buNone/>
              <a:defRPr/>
            </a:pPr>
            <a:r>
              <a:rPr lang="en-US" b="1" dirty="0">
                <a:effectLst/>
              </a:rPr>
              <a:t>                     x  </a:t>
            </a:r>
            <a:r>
              <a:rPr lang="en-US" b="1" dirty="0" err="1">
                <a:effectLst/>
              </a:rPr>
              <a:t>F</a:t>
            </a:r>
            <a:r>
              <a:rPr lang="en-US" b="1" baseline="-25000" dirty="0" err="1">
                <a:effectLst/>
              </a:rPr>
              <a:t>Ei</a:t>
            </a:r>
            <a:endParaRPr lang="en-US" b="1" baseline="-25000" dirty="0">
              <a:effectLst/>
            </a:endParaRPr>
          </a:p>
          <a:p>
            <a:pPr lvl="1">
              <a:defRPr/>
            </a:pPr>
            <a:r>
              <a:rPr lang="en-US" dirty="0"/>
              <a:t>Sum over all axle categories (</a:t>
            </a:r>
            <a:r>
              <a:rPr lang="en-US" dirty="0" err="1"/>
              <a:t>i</a:t>
            </a:r>
            <a:r>
              <a:rPr lang="en-US" dirty="0"/>
              <a:t>)</a:t>
            </a:r>
          </a:p>
        </p:txBody>
      </p:sp>
      <p:graphicFrame>
        <p:nvGraphicFramePr>
          <p:cNvPr id="35844" name="Object 2">
            <a:extLst>
              <a:ext uri="{FF2B5EF4-FFF2-40B4-BE49-F238E27FC236}">
                <a16:creationId xmlns:a16="http://schemas.microsoft.com/office/drawing/2014/main" id="{BA0F977B-7176-4A67-9C94-249E3F5F8E24}"/>
              </a:ext>
            </a:extLst>
          </p:cNvPr>
          <p:cNvGraphicFramePr>
            <a:graphicFrameLocks noChangeAspect="1"/>
          </p:cNvGraphicFramePr>
          <p:nvPr/>
        </p:nvGraphicFramePr>
        <p:xfrm>
          <a:off x="2078038" y="3178175"/>
          <a:ext cx="2951162" cy="1219200"/>
        </p:xfrm>
        <a:graphic>
          <a:graphicData uri="http://schemas.openxmlformats.org/presentationml/2006/ole">
            <mc:AlternateContent xmlns:mc="http://schemas.openxmlformats.org/markup-compatibility/2006">
              <mc:Choice xmlns:v="urn:schemas-microsoft-com:vml" Requires="v">
                <p:oleObj spid="_x0000_s1049" name="Equation" r:id="rId4" imgW="1167893" imgH="482391" progId="Equation.DSMT4">
                  <p:embed/>
                </p:oleObj>
              </mc:Choice>
              <mc:Fallback>
                <p:oleObj name="Equation" r:id="rId4" imgW="1167893" imgH="482391" progId="Equation.DSMT4">
                  <p:embed/>
                  <p:pic>
                    <p:nvPicPr>
                      <p:cNvPr id="35844" name="Object 2">
                        <a:extLst>
                          <a:ext uri="{FF2B5EF4-FFF2-40B4-BE49-F238E27FC236}">
                            <a16:creationId xmlns:a16="http://schemas.microsoft.com/office/drawing/2014/main" id="{BA0F977B-7176-4A67-9C94-249E3F5F8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038" y="3178175"/>
                        <a:ext cx="2951162"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5" name="TextBox 4">
            <a:extLst>
              <a:ext uri="{FF2B5EF4-FFF2-40B4-BE49-F238E27FC236}">
                <a16:creationId xmlns:a16="http://schemas.microsoft.com/office/drawing/2014/main" id="{8B08FBF6-FF0E-4C75-B76D-9FF02568DECD}"/>
              </a:ext>
            </a:extLst>
          </p:cNvPr>
          <p:cNvSpPr txBox="1">
            <a:spLocks noChangeArrowheads="1"/>
          </p:cNvSpPr>
          <p:nvPr/>
        </p:nvSpPr>
        <p:spPr bwMode="auto">
          <a:xfrm>
            <a:off x="5230813" y="3395663"/>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a:t>or Table 19.6</a:t>
            </a:r>
          </a:p>
        </p:txBody>
      </p:sp>
    </p:spTree>
    <p:extLst>
      <p:ext uri="{BB962C8B-B14F-4D97-AF65-F5344CB8AC3E}">
        <p14:creationId xmlns:p14="http://schemas.microsoft.com/office/powerpoint/2010/main" val="8296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1B52-C91E-4DBE-81D0-9E7CA5DC5A89}"/>
              </a:ext>
            </a:extLst>
          </p:cNvPr>
          <p:cNvSpPr>
            <a:spLocks noGrp="1"/>
          </p:cNvSpPr>
          <p:nvPr>
            <p:ph type="title"/>
          </p:nvPr>
        </p:nvSpPr>
        <p:spPr>
          <a:xfrm>
            <a:off x="562136" y="457200"/>
            <a:ext cx="8001000" cy="685800"/>
          </a:xfrm>
        </p:spPr>
        <p:txBody>
          <a:bodyPr/>
          <a:lstStyle/>
          <a:p>
            <a:pPr algn="ctr">
              <a:defRPr/>
            </a:pPr>
            <a:r>
              <a:rPr lang="en-US" sz="4200" b="1" dirty="0" smtClean="0">
                <a:solidFill>
                  <a:srgbClr val="C00000"/>
                </a:solidFill>
              </a:rPr>
              <a:t>Example 19.1</a:t>
            </a:r>
            <a:endParaRPr lang="en-US" sz="4200" b="1" dirty="0">
              <a:solidFill>
                <a:srgbClr val="C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814CD7-2778-403B-9065-A63AC303C170}"/>
                  </a:ext>
                </a:extLst>
              </p:cNvPr>
              <p:cNvSpPr>
                <a:spLocks noGrp="1"/>
              </p:cNvSpPr>
              <p:nvPr>
                <p:ph idx="1"/>
              </p:nvPr>
            </p:nvSpPr>
            <p:spPr>
              <a:xfrm>
                <a:off x="562136" y="1752600"/>
                <a:ext cx="7924800" cy="5334000"/>
              </a:xfrm>
            </p:spPr>
            <p:txBody>
              <a:bodyPr/>
              <a:lstStyle/>
              <a:p>
                <a:pPr marL="0" indent="0">
                  <a:buNone/>
                </a:pPr>
                <a:r>
                  <a:rPr lang="en-US" sz="1600" dirty="0"/>
                  <a:t>An eight-lane divided highway is to be constructed on a new alignment. Traffic volume forecasts indicate that the average annual daily traffic (AADT) in both directions during the first year of operation will be 12,000, with the following vehicle mix and axle loads.</a:t>
                </a:r>
              </a:p>
              <a:p>
                <a:pPr lvl="1"/>
                <a:r>
                  <a:rPr lang="en-US" sz="1200" dirty="0"/>
                  <a:t>	Passenger cars (2000 </a:t>
                </a:r>
                <a:r>
                  <a:rPr lang="en-US" sz="1200" dirty="0" err="1"/>
                  <a:t>Ib</a:t>
                </a:r>
                <a:r>
                  <a:rPr lang="en-US" sz="1200" dirty="0"/>
                  <a:t>/axle) = 50%</a:t>
                </a:r>
              </a:p>
              <a:p>
                <a:pPr lvl="1"/>
                <a:r>
                  <a:rPr lang="en-US" sz="1200" dirty="0"/>
                  <a:t>	2-axle single-unit trucks (6000 </a:t>
                </a:r>
                <a:r>
                  <a:rPr lang="en-US" sz="1200" dirty="0" err="1"/>
                  <a:t>Ib</a:t>
                </a:r>
                <a:r>
                  <a:rPr lang="en-US" sz="1200" dirty="0"/>
                  <a:t>/axle) = 33%</a:t>
                </a:r>
              </a:p>
              <a:p>
                <a:pPr lvl="1"/>
                <a:r>
                  <a:rPr lang="en-US" sz="1200" dirty="0"/>
                  <a:t>	3-axle single-unit trucks (10,000 </a:t>
                </a:r>
                <a:r>
                  <a:rPr lang="en-US" sz="1200" dirty="0" err="1"/>
                  <a:t>Ib</a:t>
                </a:r>
                <a:r>
                  <a:rPr lang="en-US" sz="1200" dirty="0"/>
                  <a:t>/axle) = 17%</a:t>
                </a:r>
              </a:p>
              <a:p>
                <a:pPr marL="0" indent="0">
                  <a:buNone/>
                </a:pPr>
                <a:r>
                  <a:rPr lang="en-US" sz="1600" dirty="0" smtClean="0"/>
                  <a:t>The </a:t>
                </a:r>
                <a:r>
                  <a:rPr lang="en-US" sz="1600" dirty="0"/>
                  <a:t>vehicle mix is expected to remain the same throughout the design life of the pavement. If the expected annual growth rate is 4% for all vehicles, determine the design ESAL, given a design period of 20 years. The percent of traffic on the design lane is 45%, the pavement has a terminal serviceability index (</a:t>
                </a:r>
                <a14:m>
                  <m:oMath xmlns:m="http://schemas.openxmlformats.org/officeDocument/2006/math">
                    <m:sSub>
                      <m:sSubPr>
                        <m:ctrlPr>
                          <a:rPr lang="en-US" sz="1600" i="1"/>
                        </m:ctrlPr>
                      </m:sSubPr>
                      <m:e>
                        <m:r>
                          <a:rPr lang="en-US" sz="1600" i="1"/>
                          <m:t>𝑝</m:t>
                        </m:r>
                      </m:e>
                      <m:sub>
                        <m:r>
                          <a:rPr lang="en-US" sz="1600" i="1"/>
                          <m:t>𝑡</m:t>
                        </m:r>
                      </m:sub>
                    </m:sSub>
                    <m:r>
                      <a:rPr lang="en-US" sz="1600" i="1"/>
                      <m:t> </m:t>
                    </m:r>
                  </m:oMath>
                </a14:m>
                <a:r>
                  <a:rPr lang="en-US" sz="1600" dirty="0"/>
                  <a:t>) of 2.5 and NS of 5.</a:t>
                </a:r>
              </a:p>
              <a:p>
                <a:endParaRPr lang="en-US" sz="1600" dirty="0"/>
              </a:p>
            </p:txBody>
          </p:sp>
        </mc:Choice>
        <mc:Fallback>
          <p:sp>
            <p:nvSpPr>
              <p:cNvPr id="3" name="Content Placeholder 2">
                <a:extLst>
                  <a:ext uri="{FF2B5EF4-FFF2-40B4-BE49-F238E27FC236}">
                    <a16:creationId xmlns:a16="http://schemas.microsoft.com/office/drawing/2014/main" id="{4F814CD7-2778-403B-9065-A63AC303C170}"/>
                  </a:ext>
                </a:extLst>
              </p:cNvPr>
              <p:cNvSpPr>
                <a:spLocks noGrp="1" noRot="1" noChangeAspect="1" noMove="1" noResize="1" noEditPoints="1" noAdjustHandles="1" noChangeArrowheads="1" noChangeShapeType="1" noTextEdit="1"/>
              </p:cNvSpPr>
              <p:nvPr>
                <p:ph idx="1"/>
              </p:nvPr>
            </p:nvSpPr>
            <p:spPr>
              <a:xfrm>
                <a:off x="562136" y="1752600"/>
                <a:ext cx="7924800" cy="5334000"/>
              </a:xfrm>
              <a:blipFill>
                <a:blip r:embed="rId3"/>
                <a:stretch>
                  <a:fillRect l="-385" t="-343" r="-769"/>
                </a:stretch>
              </a:blipFill>
            </p:spPr>
            <p:txBody>
              <a:bodyPr/>
              <a:lstStyle/>
              <a:p>
                <a:r>
                  <a:rPr lang="en-US">
                    <a:noFill/>
                  </a:rPr>
                  <a:t> </a:t>
                </a:r>
              </a:p>
            </p:txBody>
          </p:sp>
        </mc:Fallback>
      </mc:AlternateContent>
    </p:spTree>
    <p:extLst>
      <p:ext uri="{BB962C8B-B14F-4D97-AF65-F5344CB8AC3E}">
        <p14:creationId xmlns:p14="http://schemas.microsoft.com/office/powerpoint/2010/main" val="257697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100A-A134-42A6-89C6-FDE20A6C1B13}"/>
              </a:ext>
            </a:extLst>
          </p:cNvPr>
          <p:cNvSpPr>
            <a:spLocks noGrp="1"/>
          </p:cNvSpPr>
          <p:nvPr>
            <p:ph type="title"/>
          </p:nvPr>
        </p:nvSpPr>
        <p:spPr>
          <a:xfrm>
            <a:off x="574675" y="304801"/>
            <a:ext cx="8001000" cy="8382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DDC610E5-565A-4EC8-9965-0814E7065A85}"/>
              </a:ext>
            </a:extLst>
          </p:cNvPr>
          <p:cNvSpPr>
            <a:spLocks noGrp="1"/>
          </p:cNvSpPr>
          <p:nvPr>
            <p:ph idx="1"/>
          </p:nvPr>
        </p:nvSpPr>
        <p:spPr/>
        <p:txBody>
          <a:bodyPr/>
          <a:lstStyle/>
          <a:p>
            <a:pPr marL="0" indent="0">
              <a:buNone/>
              <a:defRPr/>
            </a:pPr>
            <a:r>
              <a:rPr lang="en-US" sz="2800" b="1" dirty="0"/>
              <a:t>Roadbed Soils (Subgrade Material)</a:t>
            </a:r>
          </a:p>
          <a:p>
            <a:pPr lvl="1">
              <a:defRPr/>
            </a:pPr>
            <a:r>
              <a:rPr lang="en-US" sz="2400" dirty="0"/>
              <a:t>Resilient modulus (</a:t>
            </a:r>
            <a:r>
              <a:rPr lang="en-US" sz="2400" dirty="0" err="1"/>
              <a:t>M</a:t>
            </a:r>
            <a:r>
              <a:rPr lang="en-US" sz="2400" baseline="-25000" dirty="0" err="1"/>
              <a:t>r</a:t>
            </a:r>
            <a:r>
              <a:rPr lang="en-US" sz="2400" dirty="0"/>
              <a:t>) in lb/in</a:t>
            </a:r>
            <a:r>
              <a:rPr lang="en-US" sz="2400" baseline="30000" dirty="0"/>
              <a:t>2</a:t>
            </a:r>
          </a:p>
          <a:p>
            <a:pPr lvl="1">
              <a:defRPr/>
            </a:pPr>
            <a:r>
              <a:rPr lang="en-US" sz="2400" dirty="0"/>
              <a:t>Given directly or converted</a:t>
            </a:r>
          </a:p>
          <a:p>
            <a:pPr lvl="2">
              <a:defRPr/>
            </a:pPr>
            <a:r>
              <a:rPr lang="en-US" sz="2000" dirty="0" err="1"/>
              <a:t>M</a:t>
            </a:r>
            <a:r>
              <a:rPr lang="en-US" sz="2000" baseline="-25000" dirty="0" err="1"/>
              <a:t>r</a:t>
            </a:r>
            <a:r>
              <a:rPr lang="en-US" sz="2000" dirty="0"/>
              <a:t> = 1500 CBR</a:t>
            </a:r>
          </a:p>
          <a:p>
            <a:pPr lvl="3">
              <a:defRPr/>
            </a:pPr>
            <a:r>
              <a:rPr lang="en-US" sz="1800" dirty="0"/>
              <a:t>CBR:  California Bearing Ratio </a:t>
            </a:r>
          </a:p>
          <a:p>
            <a:pPr lvl="3">
              <a:defRPr/>
            </a:pPr>
            <a:r>
              <a:rPr lang="en-US" sz="1800" dirty="0"/>
              <a:t>For fine-grain soils with soaked CBR of 10 or less</a:t>
            </a:r>
          </a:p>
          <a:p>
            <a:pPr lvl="2">
              <a:defRPr/>
            </a:pPr>
            <a:r>
              <a:rPr lang="en-US" sz="2000" dirty="0" err="1"/>
              <a:t>M</a:t>
            </a:r>
            <a:r>
              <a:rPr lang="en-US" sz="2000" baseline="-25000" dirty="0" err="1"/>
              <a:t>r</a:t>
            </a:r>
            <a:r>
              <a:rPr lang="en-US" sz="2000" dirty="0"/>
              <a:t> = 1000 + 555 R value (for R≤20)</a:t>
            </a:r>
          </a:p>
          <a:p>
            <a:pPr lvl="3">
              <a:defRPr/>
            </a:pPr>
            <a:r>
              <a:rPr lang="en-US" sz="1800" dirty="0"/>
              <a:t>R: R-Value</a:t>
            </a:r>
          </a:p>
          <a:p>
            <a:pPr lvl="3">
              <a:defRPr/>
            </a:pPr>
            <a:r>
              <a:rPr lang="en-US" sz="1800" dirty="0"/>
              <a:t>For R &lt;= 20</a:t>
            </a:r>
          </a:p>
        </p:txBody>
      </p:sp>
    </p:spTree>
    <p:extLst>
      <p:ext uri="{BB962C8B-B14F-4D97-AF65-F5344CB8AC3E}">
        <p14:creationId xmlns:p14="http://schemas.microsoft.com/office/powerpoint/2010/main" val="384272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8AE1-C438-4FBE-B95D-FB0E6EFAA79E}"/>
              </a:ext>
            </a:extLst>
          </p:cNvPr>
          <p:cNvSpPr>
            <a:spLocks noGrp="1"/>
          </p:cNvSpPr>
          <p:nvPr>
            <p:ph type="title"/>
          </p:nvPr>
        </p:nvSpPr>
        <p:spPr>
          <a:xfrm>
            <a:off x="574675" y="304801"/>
            <a:ext cx="8001000" cy="9144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AA9CD680-BD3A-4427-8769-2B17B78081A0}"/>
              </a:ext>
            </a:extLst>
          </p:cNvPr>
          <p:cNvSpPr>
            <a:spLocks noGrp="1"/>
          </p:cNvSpPr>
          <p:nvPr>
            <p:ph idx="1"/>
          </p:nvPr>
        </p:nvSpPr>
        <p:spPr/>
        <p:txBody>
          <a:bodyPr/>
          <a:lstStyle/>
          <a:p>
            <a:pPr marL="0" indent="0">
              <a:buNone/>
              <a:defRPr/>
            </a:pPr>
            <a:r>
              <a:rPr lang="en-US" b="1" dirty="0"/>
              <a:t>Materials of Construction</a:t>
            </a:r>
          </a:p>
          <a:p>
            <a:pPr lvl="1">
              <a:defRPr/>
            </a:pPr>
            <a:r>
              <a:rPr lang="en-US" dirty="0"/>
              <a:t>Subbase construction Materials </a:t>
            </a:r>
          </a:p>
          <a:p>
            <a:pPr lvl="2">
              <a:buFont typeface="Wingdings" panose="05000000000000000000" pitchFamily="2" charset="2"/>
              <a:buNone/>
              <a:defRPr/>
            </a:pPr>
            <a:endParaRPr lang="en-US" baseline="-25000" dirty="0"/>
          </a:p>
        </p:txBody>
      </p:sp>
      <p:pic>
        <p:nvPicPr>
          <p:cNvPr id="41988" name="Picture 3">
            <a:extLst>
              <a:ext uri="{FF2B5EF4-FFF2-40B4-BE49-F238E27FC236}">
                <a16:creationId xmlns:a16="http://schemas.microsoft.com/office/drawing/2014/main" id="{CD128123-4D98-49D9-8A23-47184A2BA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670" y="2895600"/>
            <a:ext cx="45577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a:extLst>
              <a:ext uri="{FF2B5EF4-FFF2-40B4-BE49-F238E27FC236}">
                <a16:creationId xmlns:a16="http://schemas.microsoft.com/office/drawing/2014/main" id="{32DFE913-8CC5-4400-BA8C-69AD52E7EF93}"/>
              </a:ext>
            </a:extLst>
          </p:cNvPr>
          <p:cNvSpPr txBox="1">
            <a:spLocks noChangeArrowheads="1"/>
          </p:cNvSpPr>
          <p:nvPr/>
        </p:nvSpPr>
        <p:spPr bwMode="auto">
          <a:xfrm>
            <a:off x="2270126" y="6368255"/>
            <a:ext cx="4876800" cy="3698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dirty="0"/>
              <a:t>Figure 19.5 Subbase Layer Coefficient a</a:t>
            </a:r>
            <a:r>
              <a:rPr lang="en-US" altLang="en-US" sz="1800" b="1" baseline="-25000" dirty="0"/>
              <a:t>3</a:t>
            </a:r>
          </a:p>
        </p:txBody>
      </p:sp>
    </p:spTree>
    <p:extLst>
      <p:ext uri="{BB962C8B-B14F-4D97-AF65-F5344CB8AC3E}">
        <p14:creationId xmlns:p14="http://schemas.microsoft.com/office/powerpoint/2010/main" val="159003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a:extLst>
              <a:ext uri="{FF2B5EF4-FFF2-40B4-BE49-F238E27FC236}">
                <a16:creationId xmlns:a16="http://schemas.microsoft.com/office/drawing/2014/main" id="{70246DBD-F926-4334-AC7B-6AF6F8900AE2}"/>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Pavement Design</a:t>
            </a:r>
          </a:p>
        </p:txBody>
      </p:sp>
      <p:sp>
        <p:nvSpPr>
          <p:cNvPr id="1263619" name="Rectangle 3">
            <a:extLst>
              <a:ext uri="{FF2B5EF4-FFF2-40B4-BE49-F238E27FC236}">
                <a16:creationId xmlns:a16="http://schemas.microsoft.com/office/drawing/2014/main" id="{0C035408-5768-4107-893A-4050CEFA0608}"/>
              </a:ext>
            </a:extLst>
          </p:cNvPr>
          <p:cNvSpPr>
            <a:spLocks noGrp="1" noChangeArrowheads="1"/>
          </p:cNvSpPr>
          <p:nvPr>
            <p:ph type="body" idx="1"/>
          </p:nvPr>
        </p:nvSpPr>
        <p:spPr>
          <a:xfrm>
            <a:off x="574675" y="1828800"/>
            <a:ext cx="8416925" cy="4953000"/>
          </a:xfrm>
        </p:spPr>
        <p:txBody>
          <a:bodyPr/>
          <a:lstStyle/>
          <a:p>
            <a:pPr marL="0" indent="0" eaLnBrk="1" hangingPunct="1">
              <a:buNone/>
              <a:defRPr/>
            </a:pPr>
            <a:r>
              <a:rPr lang="en-US" sz="2800" b="1" dirty="0">
                <a:effectLst/>
              </a:rPr>
              <a:t>Two Main Categories of Pavement Design</a:t>
            </a:r>
          </a:p>
          <a:p>
            <a:pPr lvl="1" eaLnBrk="1" hangingPunct="1">
              <a:defRPr/>
            </a:pPr>
            <a:r>
              <a:rPr lang="en-US" sz="2400" dirty="0"/>
              <a:t>Rigid</a:t>
            </a:r>
          </a:p>
          <a:p>
            <a:pPr lvl="2" eaLnBrk="1" hangingPunct="1">
              <a:defRPr/>
            </a:pPr>
            <a:r>
              <a:rPr lang="en-US" sz="2000" dirty="0"/>
              <a:t>Wearing surface is usually Portland cement concrete</a:t>
            </a:r>
          </a:p>
          <a:p>
            <a:pPr lvl="2" eaLnBrk="1" hangingPunct="1">
              <a:defRPr/>
            </a:pPr>
            <a:r>
              <a:rPr lang="en-US" sz="2000" dirty="0"/>
              <a:t>Acts as beam over irregularities in underlying supporting materials</a:t>
            </a:r>
          </a:p>
          <a:p>
            <a:pPr lvl="1" eaLnBrk="1" hangingPunct="1">
              <a:defRPr/>
            </a:pPr>
            <a:r>
              <a:rPr lang="en-US" sz="2400" dirty="0"/>
              <a:t>Flexible</a:t>
            </a:r>
          </a:p>
          <a:p>
            <a:pPr lvl="2" eaLnBrk="1" hangingPunct="1">
              <a:defRPr/>
            </a:pPr>
            <a:r>
              <a:rPr lang="en-US" sz="2000" dirty="0"/>
              <a:t>Wearing surface is usually asphalt concrete</a:t>
            </a:r>
          </a:p>
          <a:p>
            <a:pPr lvl="2" eaLnBrk="1" hangingPunct="1">
              <a:defRPr/>
            </a:pPr>
            <a:r>
              <a:rPr lang="en-US" sz="2000" dirty="0"/>
              <a:t>Layers of surfacing material remain in contact with underlying material when minor irregularities occur</a:t>
            </a:r>
          </a:p>
        </p:txBody>
      </p:sp>
    </p:spTree>
    <p:extLst>
      <p:ext uri="{BB962C8B-B14F-4D97-AF65-F5344CB8AC3E}">
        <p14:creationId xmlns:p14="http://schemas.microsoft.com/office/powerpoint/2010/main" val="372123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50B6C-309E-4739-BFAF-029BA35D0394}"/>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9D4DF8F2-BE8B-4183-A7B9-883E7C60D94F}"/>
              </a:ext>
            </a:extLst>
          </p:cNvPr>
          <p:cNvSpPr>
            <a:spLocks noGrp="1"/>
          </p:cNvSpPr>
          <p:nvPr>
            <p:ph idx="1"/>
          </p:nvPr>
        </p:nvSpPr>
        <p:spPr/>
        <p:txBody>
          <a:bodyPr/>
          <a:lstStyle/>
          <a:p>
            <a:pPr marL="0" indent="0">
              <a:buNone/>
              <a:defRPr/>
            </a:pPr>
            <a:r>
              <a:rPr lang="en-US" b="1" dirty="0"/>
              <a:t>Materials of Construction</a:t>
            </a:r>
          </a:p>
          <a:p>
            <a:pPr lvl="1">
              <a:defRPr/>
            </a:pPr>
            <a:r>
              <a:rPr lang="en-US" dirty="0"/>
              <a:t>Base Course Construction Materials </a:t>
            </a:r>
          </a:p>
          <a:p>
            <a:pPr lvl="2">
              <a:buFont typeface="Wingdings" panose="05000000000000000000" pitchFamily="2" charset="2"/>
              <a:buNone/>
              <a:defRPr/>
            </a:pPr>
            <a:endParaRPr lang="en-US" baseline="-25000" dirty="0"/>
          </a:p>
        </p:txBody>
      </p:sp>
      <p:pic>
        <p:nvPicPr>
          <p:cNvPr id="44036" name="Picture 3">
            <a:extLst>
              <a:ext uri="{FF2B5EF4-FFF2-40B4-BE49-F238E27FC236}">
                <a16:creationId xmlns:a16="http://schemas.microsoft.com/office/drawing/2014/main" id="{BCFFD48E-14CC-40C8-B6D1-8EA10B0C4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42241"/>
            <a:ext cx="53244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5">
            <a:extLst>
              <a:ext uri="{FF2B5EF4-FFF2-40B4-BE49-F238E27FC236}">
                <a16:creationId xmlns:a16="http://schemas.microsoft.com/office/drawing/2014/main" id="{FECED312-D210-489C-A4EF-8AA94A774C1E}"/>
              </a:ext>
            </a:extLst>
          </p:cNvPr>
          <p:cNvSpPr txBox="1">
            <a:spLocks noChangeArrowheads="1"/>
          </p:cNvSpPr>
          <p:nvPr/>
        </p:nvSpPr>
        <p:spPr bwMode="auto">
          <a:xfrm>
            <a:off x="2209800" y="6460140"/>
            <a:ext cx="5527675"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dirty="0"/>
              <a:t>Figure 19.6 Granular Base Layer Coefficient a</a:t>
            </a:r>
            <a:r>
              <a:rPr lang="en-US" altLang="en-US" sz="1800" b="1" baseline="-25000" dirty="0"/>
              <a:t>2</a:t>
            </a:r>
          </a:p>
        </p:txBody>
      </p:sp>
    </p:spTree>
    <p:extLst>
      <p:ext uri="{BB962C8B-B14F-4D97-AF65-F5344CB8AC3E}">
        <p14:creationId xmlns:p14="http://schemas.microsoft.com/office/powerpoint/2010/main" val="285579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9919-8C3E-4C3C-8522-6DB22523043B}"/>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C0DE8E7F-4B05-45C8-B981-207EE7F780B7}"/>
              </a:ext>
            </a:extLst>
          </p:cNvPr>
          <p:cNvSpPr>
            <a:spLocks noGrp="1"/>
          </p:cNvSpPr>
          <p:nvPr>
            <p:ph idx="1"/>
          </p:nvPr>
        </p:nvSpPr>
        <p:spPr/>
        <p:txBody>
          <a:bodyPr/>
          <a:lstStyle/>
          <a:p>
            <a:pPr marL="0" indent="0">
              <a:buNone/>
              <a:defRPr/>
            </a:pPr>
            <a:r>
              <a:rPr lang="en-US" dirty="0"/>
              <a:t>Materials of Construction</a:t>
            </a:r>
          </a:p>
          <a:p>
            <a:pPr lvl="1">
              <a:defRPr/>
            </a:pPr>
            <a:r>
              <a:rPr lang="en-US" dirty="0"/>
              <a:t>Surface Course Construction Materials </a:t>
            </a:r>
          </a:p>
          <a:p>
            <a:pPr lvl="2">
              <a:buFont typeface="Wingdings" panose="05000000000000000000" pitchFamily="2" charset="2"/>
              <a:buNone/>
              <a:defRPr/>
            </a:pPr>
            <a:endParaRPr lang="en-US" baseline="-25000" dirty="0"/>
          </a:p>
        </p:txBody>
      </p:sp>
      <p:pic>
        <p:nvPicPr>
          <p:cNvPr id="46084" name="Picture 3">
            <a:extLst>
              <a:ext uri="{FF2B5EF4-FFF2-40B4-BE49-F238E27FC236}">
                <a16:creationId xmlns:a16="http://schemas.microsoft.com/office/drawing/2014/main" id="{70780137-E6E0-44CD-9617-D5716EC1F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56053"/>
            <a:ext cx="74961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93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EEF3-5258-4C4B-9A74-A0330998B7A9}"/>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4" name="Content Placeholder 3">
            <a:extLst>
              <a:ext uri="{FF2B5EF4-FFF2-40B4-BE49-F238E27FC236}">
                <a16:creationId xmlns:a16="http://schemas.microsoft.com/office/drawing/2014/main" id="{89EC507B-A59D-428C-A770-32B7AC6E66F3}"/>
              </a:ext>
            </a:extLst>
          </p:cNvPr>
          <p:cNvSpPr>
            <a:spLocks noGrp="1"/>
          </p:cNvSpPr>
          <p:nvPr>
            <p:ph idx="1"/>
          </p:nvPr>
        </p:nvSpPr>
        <p:spPr/>
        <p:txBody>
          <a:bodyPr/>
          <a:lstStyle/>
          <a:p>
            <a:pPr marL="0" indent="0">
              <a:buNone/>
              <a:defRPr/>
            </a:pPr>
            <a:r>
              <a:rPr lang="en-US" b="1" dirty="0"/>
              <a:t>Effective </a:t>
            </a:r>
            <a:r>
              <a:rPr lang="en-US" b="1" dirty="0" err="1"/>
              <a:t>M</a:t>
            </a:r>
            <a:r>
              <a:rPr lang="en-US" b="1" baseline="-25000" dirty="0" err="1"/>
              <a:t>r</a:t>
            </a:r>
            <a:r>
              <a:rPr lang="en-US" b="1" baseline="-25000" dirty="0"/>
              <a:t> </a:t>
            </a:r>
            <a:r>
              <a:rPr lang="en-US" b="1" dirty="0"/>
              <a:t>for Subgrade (Roadbed Soils)</a:t>
            </a:r>
          </a:p>
          <a:p>
            <a:pPr marL="0" indent="0">
              <a:buFont typeface="Wingdings" panose="05000000000000000000" pitchFamily="2" charset="2"/>
              <a:buNone/>
              <a:defRPr/>
            </a:pPr>
            <a:endParaRPr lang="en-US" dirty="0"/>
          </a:p>
        </p:txBody>
      </p:sp>
      <p:pic>
        <p:nvPicPr>
          <p:cNvPr id="48132" name="Picture 2">
            <a:extLst>
              <a:ext uri="{FF2B5EF4-FFF2-40B4-BE49-F238E27FC236}">
                <a16:creationId xmlns:a16="http://schemas.microsoft.com/office/drawing/2014/main" id="{5D1F2010-AA98-4478-AC8B-E8A327197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91800"/>
            <a:ext cx="45720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71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2352-BFEE-4F13-8E64-76C16DA0109D}"/>
              </a:ext>
            </a:extLst>
          </p:cNvPr>
          <p:cNvSpPr>
            <a:spLocks noGrp="1"/>
          </p:cNvSpPr>
          <p:nvPr>
            <p:ph type="title"/>
          </p:nvPr>
        </p:nvSpPr>
        <p:spPr>
          <a:xfrm>
            <a:off x="574675" y="304801"/>
            <a:ext cx="8001000" cy="10668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427E18ED-3403-4B6B-ABFD-3B5893D00907}"/>
              </a:ext>
            </a:extLst>
          </p:cNvPr>
          <p:cNvSpPr>
            <a:spLocks noGrp="1"/>
          </p:cNvSpPr>
          <p:nvPr>
            <p:ph idx="1"/>
          </p:nvPr>
        </p:nvSpPr>
        <p:spPr>
          <a:xfrm>
            <a:off x="574675" y="1828800"/>
            <a:ext cx="8077200" cy="4572000"/>
          </a:xfrm>
        </p:spPr>
        <p:txBody>
          <a:bodyPr/>
          <a:lstStyle/>
          <a:p>
            <a:pPr marL="0" indent="0">
              <a:buNone/>
              <a:defRPr/>
            </a:pPr>
            <a:r>
              <a:rPr lang="en-US" b="1" dirty="0"/>
              <a:t>Drainage</a:t>
            </a:r>
          </a:p>
          <a:p>
            <a:pPr lvl="1">
              <a:defRPr/>
            </a:pPr>
            <a:r>
              <a:rPr lang="en-US" dirty="0"/>
              <a:t>Presence of water reduces strength of base material and roadbed soil</a:t>
            </a:r>
          </a:p>
          <a:p>
            <a:pPr lvl="1">
              <a:defRPr/>
            </a:pPr>
            <a:r>
              <a:rPr lang="en-US" dirty="0"/>
              <a:t>Provide suitable layer of porous material (part of subbase or beneath subbase) to promote rapid drainage of free water</a:t>
            </a:r>
          </a:p>
          <a:p>
            <a:pPr lvl="1">
              <a:defRPr/>
            </a:pPr>
            <a:r>
              <a:rPr lang="en-US" dirty="0"/>
              <a:t>Apply drainage factor m</a:t>
            </a:r>
            <a:r>
              <a:rPr lang="en-US" baseline="-25000" dirty="0"/>
              <a:t>i</a:t>
            </a:r>
            <a:r>
              <a:rPr lang="en-US" dirty="0"/>
              <a:t> to base and subbase layer coefficients (a</a:t>
            </a:r>
            <a:r>
              <a:rPr lang="en-US" baseline="-25000" dirty="0"/>
              <a:t>2</a:t>
            </a:r>
            <a:r>
              <a:rPr lang="en-US" dirty="0"/>
              <a:t> and a</a:t>
            </a:r>
            <a:r>
              <a:rPr lang="en-US" baseline="-25000" dirty="0"/>
              <a:t>3</a:t>
            </a:r>
            <a:r>
              <a:rPr lang="en-US" dirty="0"/>
              <a:t>) to allow for drainage effects</a:t>
            </a:r>
          </a:p>
          <a:p>
            <a:pPr lvl="1">
              <a:defRPr/>
            </a:pPr>
            <a:endParaRPr lang="en-US" dirty="0"/>
          </a:p>
          <a:p>
            <a:pPr lvl="1">
              <a:defRPr/>
            </a:pPr>
            <a:endParaRPr lang="en-US" dirty="0"/>
          </a:p>
          <a:p>
            <a:pPr lvl="2">
              <a:defRPr/>
            </a:pPr>
            <a:endParaRPr lang="en-US" baseline="-25000" dirty="0"/>
          </a:p>
        </p:txBody>
      </p:sp>
    </p:spTree>
    <p:extLst>
      <p:ext uri="{BB962C8B-B14F-4D97-AF65-F5344CB8AC3E}">
        <p14:creationId xmlns:p14="http://schemas.microsoft.com/office/powerpoint/2010/main" val="184101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7A08-352E-4A3C-9947-5A0BE927A98D}"/>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52227" name="Content Placeholder 2">
            <a:extLst>
              <a:ext uri="{FF2B5EF4-FFF2-40B4-BE49-F238E27FC236}">
                <a16:creationId xmlns:a16="http://schemas.microsoft.com/office/drawing/2014/main" id="{D572D6CE-25EC-4A25-8DE0-BA4467A2FD20}"/>
              </a:ext>
            </a:extLst>
          </p:cNvPr>
          <p:cNvSpPr>
            <a:spLocks noGrp="1" noChangeArrowheads="1"/>
          </p:cNvSpPr>
          <p:nvPr>
            <p:ph idx="1"/>
          </p:nvPr>
        </p:nvSpPr>
        <p:spPr/>
        <p:txBody>
          <a:bodyPr/>
          <a:lstStyle/>
          <a:p>
            <a:r>
              <a:rPr lang="en-US" altLang="en-US" b="1" dirty="0">
                <a:effectLst/>
              </a:rPr>
              <a:t>Drainage</a:t>
            </a:r>
          </a:p>
        </p:txBody>
      </p:sp>
      <p:pic>
        <p:nvPicPr>
          <p:cNvPr id="52228" name="Picture 3">
            <a:extLst>
              <a:ext uri="{FF2B5EF4-FFF2-40B4-BE49-F238E27FC236}">
                <a16:creationId xmlns:a16="http://schemas.microsoft.com/office/drawing/2014/main" id="{FCA106CC-EFA7-4222-BC16-7EC1F4800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503487"/>
            <a:ext cx="56007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a:extLst>
              <a:ext uri="{FF2B5EF4-FFF2-40B4-BE49-F238E27FC236}">
                <a16:creationId xmlns:a16="http://schemas.microsoft.com/office/drawing/2014/main" id="{2615FA8B-35F4-4AB4-AB58-8F3E1034C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4587875"/>
            <a:ext cx="56292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0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21C4-403F-48B5-933F-30BCE05FE5C9}"/>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40D70F1B-08DB-4029-80F1-32119892985A}"/>
              </a:ext>
            </a:extLst>
          </p:cNvPr>
          <p:cNvSpPr>
            <a:spLocks noGrp="1"/>
          </p:cNvSpPr>
          <p:nvPr>
            <p:ph idx="1"/>
          </p:nvPr>
        </p:nvSpPr>
        <p:spPr/>
        <p:txBody>
          <a:bodyPr/>
          <a:lstStyle/>
          <a:p>
            <a:pPr>
              <a:defRPr/>
            </a:pPr>
            <a:r>
              <a:rPr lang="en-US" b="1" dirty="0"/>
              <a:t>Reliability</a:t>
            </a:r>
          </a:p>
          <a:p>
            <a:pPr lvl="1">
              <a:defRPr/>
            </a:pPr>
            <a:r>
              <a:rPr lang="en-US" dirty="0"/>
              <a:t>Reliability design level (R%) considers uncertainties in predictions of traffic and performance</a:t>
            </a:r>
          </a:p>
          <a:p>
            <a:pPr lvl="2">
              <a:defRPr/>
            </a:pPr>
            <a:endParaRPr lang="en-US" baseline="-25000" dirty="0"/>
          </a:p>
        </p:txBody>
      </p:sp>
      <p:pic>
        <p:nvPicPr>
          <p:cNvPr id="54276" name="Picture 3">
            <a:extLst>
              <a:ext uri="{FF2B5EF4-FFF2-40B4-BE49-F238E27FC236}">
                <a16:creationId xmlns:a16="http://schemas.microsoft.com/office/drawing/2014/main" id="{C9BF4CE8-39C9-495F-AF4B-C3DF79613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41762"/>
            <a:ext cx="85344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2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5869-0567-44B1-A204-E15DD0A65EB7}"/>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08A68A8C-512F-40CE-9BA1-9D547B45A13E}"/>
              </a:ext>
            </a:extLst>
          </p:cNvPr>
          <p:cNvSpPr>
            <a:spLocks noGrp="1"/>
          </p:cNvSpPr>
          <p:nvPr>
            <p:ph idx="1"/>
          </p:nvPr>
        </p:nvSpPr>
        <p:spPr/>
        <p:txBody>
          <a:bodyPr/>
          <a:lstStyle/>
          <a:p>
            <a:pPr>
              <a:defRPr/>
            </a:pPr>
            <a:r>
              <a:rPr lang="en-US" dirty="0"/>
              <a:t>Reliability</a:t>
            </a:r>
          </a:p>
          <a:p>
            <a:pPr lvl="1">
              <a:defRPr/>
            </a:pPr>
            <a:r>
              <a:rPr lang="en-US" dirty="0"/>
              <a:t>Overall variation (S</a:t>
            </a:r>
            <a:r>
              <a:rPr lang="en-US" baseline="-25000" dirty="0"/>
              <a:t>o</a:t>
            </a:r>
            <a:r>
              <a:rPr lang="en-US" dirty="0"/>
              <a:t>) accounts for chance variation in traffic forecast and pavement performance</a:t>
            </a:r>
          </a:p>
          <a:p>
            <a:pPr lvl="2">
              <a:defRPr/>
            </a:pPr>
            <a:r>
              <a:rPr lang="en-US" dirty="0"/>
              <a:t>Flexible pavements 0.40 – 0.50</a:t>
            </a:r>
          </a:p>
          <a:p>
            <a:pPr lvl="2">
              <a:defRPr/>
            </a:pPr>
            <a:r>
              <a:rPr lang="en-US" dirty="0"/>
              <a:t>Rigid pavement 0.30 – 0.40</a:t>
            </a:r>
          </a:p>
          <a:p>
            <a:pPr lvl="2">
              <a:defRPr/>
            </a:pPr>
            <a:endParaRPr lang="en-US" baseline="-25000" dirty="0"/>
          </a:p>
        </p:txBody>
      </p:sp>
    </p:spTree>
    <p:extLst>
      <p:ext uri="{BB962C8B-B14F-4D97-AF65-F5344CB8AC3E}">
        <p14:creationId xmlns:p14="http://schemas.microsoft.com/office/powerpoint/2010/main" val="328075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173F-4D25-4D26-8FC2-4B19A89EE35F}"/>
              </a:ext>
            </a:extLst>
          </p:cNvPr>
          <p:cNvSpPr>
            <a:spLocks noGrp="1"/>
          </p:cNvSpPr>
          <p:nvPr>
            <p:ph type="title"/>
          </p:nvPr>
        </p:nvSpPr>
        <p:spPr>
          <a:xfrm>
            <a:off x="574675" y="304801"/>
            <a:ext cx="8001000" cy="9144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7D1535A2-C61B-45FC-ACD8-CB88B7476CF9}"/>
              </a:ext>
            </a:extLst>
          </p:cNvPr>
          <p:cNvSpPr>
            <a:spLocks noGrp="1"/>
          </p:cNvSpPr>
          <p:nvPr>
            <p:ph idx="1"/>
          </p:nvPr>
        </p:nvSpPr>
        <p:spPr/>
        <p:txBody>
          <a:bodyPr/>
          <a:lstStyle/>
          <a:p>
            <a:pPr marL="0" indent="0">
              <a:buNone/>
              <a:defRPr/>
            </a:pPr>
            <a:r>
              <a:rPr lang="en-US" b="1" dirty="0"/>
              <a:t>Structural design</a:t>
            </a:r>
          </a:p>
          <a:p>
            <a:pPr lvl="1">
              <a:defRPr/>
            </a:pPr>
            <a:r>
              <a:rPr lang="en-US" dirty="0"/>
              <a:t>Determine flexible pavement structural number (SN) adequate to carry projected design ESAL’s</a:t>
            </a:r>
          </a:p>
          <a:p>
            <a:pPr marL="857250" lvl="2" indent="0">
              <a:buFont typeface="Wingdings" panose="05000000000000000000" pitchFamily="2" charset="2"/>
              <a:buNone/>
              <a:defRPr/>
            </a:pPr>
            <a:r>
              <a:rPr lang="en-US" sz="2800" dirty="0"/>
              <a:t>      SN = a</a:t>
            </a:r>
            <a:r>
              <a:rPr lang="en-US" sz="2800" baseline="-25000" dirty="0"/>
              <a:t>1</a:t>
            </a:r>
            <a:r>
              <a:rPr lang="en-US" sz="2800" dirty="0"/>
              <a:t>D</a:t>
            </a:r>
            <a:r>
              <a:rPr lang="en-US" sz="2800" baseline="-25000" dirty="0"/>
              <a:t>1</a:t>
            </a:r>
            <a:r>
              <a:rPr lang="en-US" sz="2800" dirty="0"/>
              <a:t> + a</a:t>
            </a:r>
            <a:r>
              <a:rPr lang="en-US" sz="2800" baseline="-25000" dirty="0"/>
              <a:t>2</a:t>
            </a:r>
            <a:r>
              <a:rPr lang="en-US" sz="2800" dirty="0"/>
              <a:t>D</a:t>
            </a:r>
            <a:r>
              <a:rPr lang="en-US" sz="2800" baseline="-25000" dirty="0"/>
              <a:t>2</a:t>
            </a:r>
            <a:r>
              <a:rPr lang="en-US" sz="2800" dirty="0"/>
              <a:t>m</a:t>
            </a:r>
            <a:r>
              <a:rPr lang="en-US" sz="2800" baseline="-25000" dirty="0"/>
              <a:t>2</a:t>
            </a:r>
            <a:r>
              <a:rPr lang="en-US" sz="2800" dirty="0"/>
              <a:t> +a</a:t>
            </a:r>
            <a:r>
              <a:rPr lang="en-US" sz="2800" baseline="-25000" dirty="0"/>
              <a:t>3</a:t>
            </a:r>
            <a:r>
              <a:rPr lang="en-US" sz="2800" dirty="0"/>
              <a:t>D</a:t>
            </a:r>
            <a:r>
              <a:rPr lang="en-US" sz="2800" baseline="-25000" dirty="0"/>
              <a:t>3</a:t>
            </a:r>
            <a:r>
              <a:rPr lang="en-US" sz="2800" dirty="0"/>
              <a:t>m</a:t>
            </a:r>
            <a:r>
              <a:rPr lang="en-US" sz="2800" baseline="-25000" dirty="0"/>
              <a:t>3</a:t>
            </a:r>
          </a:p>
          <a:p>
            <a:pPr lvl="1">
              <a:defRPr/>
            </a:pPr>
            <a:r>
              <a:rPr lang="en-US" dirty="0"/>
              <a:t>Determine thickness of each layer working from “top to bottom,” using SN for underlying layer</a:t>
            </a:r>
            <a:endParaRPr lang="en-US" baseline="-25000" dirty="0"/>
          </a:p>
          <a:p>
            <a:pPr marL="914400" lvl="2" indent="0">
              <a:buFont typeface="Wingdings" panose="05000000000000000000" pitchFamily="2" charset="2"/>
              <a:buNone/>
              <a:defRPr/>
            </a:pPr>
            <a:endParaRPr lang="en-US" baseline="-25000" dirty="0"/>
          </a:p>
          <a:p>
            <a:pPr lvl="2">
              <a:defRPr/>
            </a:pPr>
            <a:endParaRPr lang="en-US" baseline="-25000" dirty="0"/>
          </a:p>
        </p:txBody>
      </p:sp>
    </p:spTree>
    <p:extLst>
      <p:ext uri="{BB962C8B-B14F-4D97-AF65-F5344CB8AC3E}">
        <p14:creationId xmlns:p14="http://schemas.microsoft.com/office/powerpoint/2010/main" val="1011539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3E42-C7FD-479E-9ACA-69705305832B}"/>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sp>
        <p:nvSpPr>
          <p:cNvPr id="4" name="Content Placeholder 3">
            <a:extLst>
              <a:ext uri="{FF2B5EF4-FFF2-40B4-BE49-F238E27FC236}">
                <a16:creationId xmlns:a16="http://schemas.microsoft.com/office/drawing/2014/main" id="{1C4D26BA-3201-484F-9661-C1BCA30E0194}"/>
              </a:ext>
            </a:extLst>
          </p:cNvPr>
          <p:cNvSpPr>
            <a:spLocks noGrp="1"/>
          </p:cNvSpPr>
          <p:nvPr>
            <p:ph idx="1"/>
          </p:nvPr>
        </p:nvSpPr>
        <p:spPr/>
        <p:txBody>
          <a:bodyPr/>
          <a:lstStyle/>
          <a:p>
            <a:pPr marL="0" indent="0">
              <a:buNone/>
              <a:defRPr/>
            </a:pPr>
            <a:r>
              <a:rPr lang="en-US" b="1" dirty="0"/>
              <a:t>Structural Design</a:t>
            </a:r>
          </a:p>
        </p:txBody>
      </p:sp>
      <p:pic>
        <p:nvPicPr>
          <p:cNvPr id="60420" name="Picture 4">
            <a:extLst>
              <a:ext uri="{FF2B5EF4-FFF2-40B4-BE49-F238E27FC236}">
                <a16:creationId xmlns:a16="http://schemas.microsoft.com/office/drawing/2014/main" id="{2E362833-87C8-48DB-95FA-3BBA32CFC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2438400"/>
            <a:ext cx="877728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71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3BB8-CA02-4E15-8BBD-3B3CDB1FA13D}"/>
              </a:ext>
            </a:extLst>
          </p:cNvPr>
          <p:cNvSpPr>
            <a:spLocks noGrp="1"/>
          </p:cNvSpPr>
          <p:nvPr>
            <p:ph type="title"/>
          </p:nvPr>
        </p:nvSpPr>
        <p:spPr>
          <a:xfrm>
            <a:off x="574675" y="304801"/>
            <a:ext cx="8001000" cy="914400"/>
          </a:xfrm>
        </p:spPr>
        <p:txBody>
          <a:bodyPr/>
          <a:lstStyle/>
          <a:p>
            <a:pPr algn="ctr">
              <a:defRPr/>
            </a:pPr>
            <a:r>
              <a:rPr lang="en-US" sz="4200" b="1" dirty="0">
                <a:solidFill>
                  <a:srgbClr val="000099"/>
                </a:solidFill>
              </a:rPr>
              <a:t>AASHTO Design Method</a:t>
            </a:r>
          </a:p>
        </p:txBody>
      </p:sp>
      <p:pic>
        <p:nvPicPr>
          <p:cNvPr id="62467" name="Picture 5" descr="C:\Users\Jim Kladianos\Pictures\2009-11-16\001.jpg">
            <a:extLst>
              <a:ext uri="{FF2B5EF4-FFF2-40B4-BE49-F238E27FC236}">
                <a16:creationId xmlns:a16="http://schemas.microsoft.com/office/drawing/2014/main" id="{D2C6E695-D5A4-4F94-B314-4B4350757975}"/>
              </a:ext>
            </a:extLst>
          </p:cNvPr>
          <p:cNvPicPr>
            <a:picLocks noGrp="1" noChangeAspect="1" noChangeArrowheads="1"/>
          </p:cNvPicPr>
          <p:nvPr>
            <p:ph idx="1"/>
          </p:nvPr>
        </p:nvPicPr>
        <p:blipFill>
          <a:blip r:embed="rId3">
            <a:lum bright="-20000" contrast="30000"/>
            <a:extLst>
              <a:ext uri="{28A0092B-C50C-407E-A947-70E740481C1C}">
                <a14:useLocalDpi xmlns:a14="http://schemas.microsoft.com/office/drawing/2010/main" val="0"/>
              </a:ext>
            </a:extLst>
          </a:blip>
          <a:srcRect/>
          <a:stretch>
            <a:fillRect/>
          </a:stretch>
        </p:blipFill>
        <p:spPr>
          <a:xfrm>
            <a:off x="0" y="1639888"/>
            <a:ext cx="9144000" cy="45323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5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a:extLst>
              <a:ext uri="{FF2B5EF4-FFF2-40B4-BE49-F238E27FC236}">
                <a16:creationId xmlns:a16="http://schemas.microsoft.com/office/drawing/2014/main" id="{70246DBD-F926-4334-AC7B-6AF6F8900AE2}"/>
              </a:ext>
            </a:extLst>
          </p:cNvPr>
          <p:cNvSpPr>
            <a:spLocks noGrp="1" noChangeArrowheads="1"/>
          </p:cNvSpPr>
          <p:nvPr>
            <p:ph type="title"/>
          </p:nvPr>
        </p:nvSpPr>
        <p:spPr>
          <a:xfrm>
            <a:off x="574675" y="304801"/>
            <a:ext cx="8001000" cy="838200"/>
          </a:xfrm>
        </p:spPr>
        <p:txBody>
          <a:bodyPr/>
          <a:lstStyle/>
          <a:p>
            <a:pPr algn="ctr" eaLnBrk="1" hangingPunct="1">
              <a:defRPr/>
            </a:pPr>
            <a:r>
              <a:rPr lang="en-US" sz="4200" b="1" dirty="0">
                <a:solidFill>
                  <a:srgbClr val="000099"/>
                </a:solidFill>
              </a:rPr>
              <a:t>Pavement Design</a:t>
            </a:r>
          </a:p>
        </p:txBody>
      </p:sp>
      <p:sp>
        <p:nvSpPr>
          <p:cNvPr id="1263619" name="Rectangle 3">
            <a:extLst>
              <a:ext uri="{FF2B5EF4-FFF2-40B4-BE49-F238E27FC236}">
                <a16:creationId xmlns:a16="http://schemas.microsoft.com/office/drawing/2014/main" id="{0C035408-5768-4107-893A-4050CEFA0608}"/>
              </a:ext>
            </a:extLst>
          </p:cNvPr>
          <p:cNvSpPr>
            <a:spLocks noGrp="1" noChangeArrowheads="1"/>
          </p:cNvSpPr>
          <p:nvPr>
            <p:ph type="body" idx="1"/>
          </p:nvPr>
        </p:nvSpPr>
        <p:spPr>
          <a:xfrm>
            <a:off x="537753" y="1752600"/>
            <a:ext cx="7924800" cy="5410200"/>
          </a:xfrm>
        </p:spPr>
        <p:txBody>
          <a:bodyPr/>
          <a:lstStyle/>
          <a:p>
            <a:pPr marL="0" indent="0" eaLnBrk="1" hangingPunct="1">
              <a:buNone/>
              <a:defRPr/>
            </a:pPr>
            <a:r>
              <a:rPr lang="en-US" b="1" dirty="0">
                <a:effectLst/>
              </a:rPr>
              <a:t>Two Main Categories of Pavement Design</a:t>
            </a:r>
          </a:p>
          <a:p>
            <a:pPr lvl="1" eaLnBrk="1" hangingPunct="1">
              <a:defRPr/>
            </a:pPr>
            <a:r>
              <a:rPr lang="en-US" dirty="0"/>
              <a:t>Flexible</a:t>
            </a:r>
          </a:p>
          <a:p>
            <a:pPr lvl="2" eaLnBrk="1" hangingPunct="1">
              <a:defRPr/>
            </a:pPr>
            <a:r>
              <a:rPr lang="en-US" dirty="0"/>
              <a:t>Further divided into three sub-groups: high, intermediate and low types</a:t>
            </a:r>
          </a:p>
          <a:p>
            <a:pPr lvl="2" eaLnBrk="1" hangingPunct="1">
              <a:defRPr/>
            </a:pPr>
            <a:r>
              <a:rPr lang="en-US" dirty="0"/>
              <a:t>High-type pavements have wearing surfaces that adequately support traffic loads without visible distress and are not susceptible to weather conditions</a:t>
            </a:r>
          </a:p>
        </p:txBody>
      </p:sp>
    </p:spTree>
    <p:extLst>
      <p:ext uri="{BB962C8B-B14F-4D97-AF65-F5344CB8AC3E}">
        <p14:creationId xmlns:p14="http://schemas.microsoft.com/office/powerpoint/2010/main" val="3460057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AC44-0D01-4FCC-9F7A-4500A4408878}"/>
              </a:ext>
            </a:extLst>
          </p:cNvPr>
          <p:cNvSpPr>
            <a:spLocks noGrp="1"/>
          </p:cNvSpPr>
          <p:nvPr>
            <p:ph type="title"/>
          </p:nvPr>
        </p:nvSpPr>
        <p:spPr>
          <a:xfrm>
            <a:off x="574675" y="304801"/>
            <a:ext cx="8001000" cy="914400"/>
          </a:xfrm>
        </p:spPr>
        <p:txBody>
          <a:bodyPr/>
          <a:lstStyle/>
          <a:p>
            <a:pPr algn="ctr">
              <a:defRPr/>
            </a:pPr>
            <a:r>
              <a:rPr lang="en-US" sz="4200" b="1" dirty="0" smtClean="0">
                <a:solidFill>
                  <a:srgbClr val="C00000"/>
                </a:solidFill>
              </a:rPr>
              <a:t>Example 19.3</a:t>
            </a:r>
            <a:endParaRPr lang="en-US" sz="4200" b="1" dirty="0">
              <a:solidFill>
                <a:srgbClr val="C00000"/>
              </a:solidFill>
            </a:endParaRPr>
          </a:p>
        </p:txBody>
      </p:sp>
      <p:sp>
        <p:nvSpPr>
          <p:cNvPr id="3" name="Content Placeholder 2">
            <a:extLst>
              <a:ext uri="{FF2B5EF4-FFF2-40B4-BE49-F238E27FC236}">
                <a16:creationId xmlns:a16="http://schemas.microsoft.com/office/drawing/2014/main" id="{5A3E1162-BD5E-4CAC-A318-4A2D734DECA4}"/>
              </a:ext>
            </a:extLst>
          </p:cNvPr>
          <p:cNvSpPr>
            <a:spLocks noGrp="1"/>
          </p:cNvSpPr>
          <p:nvPr>
            <p:ph idx="1"/>
          </p:nvPr>
        </p:nvSpPr>
        <p:spPr/>
        <p:txBody>
          <a:bodyPr/>
          <a:lstStyle/>
          <a:p>
            <a:pPr marL="0" indent="0">
              <a:buNone/>
              <a:defRPr/>
            </a:pPr>
            <a:r>
              <a:rPr lang="en-US" sz="2000" dirty="0"/>
              <a:t>Interstate Highway with a design ESAL of 2 X 10</a:t>
            </a:r>
            <a:r>
              <a:rPr lang="en-US" sz="2000" baseline="30000" dirty="0"/>
              <a:t>6</a:t>
            </a:r>
            <a:r>
              <a:rPr lang="en-US" sz="2000" dirty="0"/>
              <a:t>. Takes a week for water to be drained from pavement and pavement will be exposed to moisture levels approaching saturation for 30% of the time.</a:t>
            </a:r>
          </a:p>
          <a:p>
            <a:pPr marL="723900" lvl="1" indent="-285750">
              <a:defRPr/>
            </a:pPr>
            <a:r>
              <a:rPr lang="en-US" sz="1600" dirty="0"/>
              <a:t>Resilient modulus of asphalt concrete at 68°F = 450,000 lb/in</a:t>
            </a:r>
            <a:r>
              <a:rPr lang="en-US" sz="1600" baseline="30000" dirty="0"/>
              <a:t>2</a:t>
            </a:r>
          </a:p>
          <a:p>
            <a:pPr marL="723900" lvl="1" indent="-285750">
              <a:defRPr/>
            </a:pPr>
            <a:r>
              <a:rPr lang="en-US" sz="1600" dirty="0"/>
              <a:t>CBR base = 100, </a:t>
            </a:r>
            <a:r>
              <a:rPr lang="en-US" sz="1600" dirty="0" err="1"/>
              <a:t>M</a:t>
            </a:r>
            <a:r>
              <a:rPr lang="en-US" sz="1600" baseline="-25000" dirty="0" err="1"/>
              <a:t>r</a:t>
            </a:r>
            <a:r>
              <a:rPr lang="en-US" sz="1600" dirty="0"/>
              <a:t> = 31,000 lb/in</a:t>
            </a:r>
            <a:r>
              <a:rPr lang="en-US" sz="1600" baseline="30000" dirty="0"/>
              <a:t>2</a:t>
            </a:r>
          </a:p>
          <a:p>
            <a:pPr marL="723900" lvl="1" indent="-285750">
              <a:defRPr/>
            </a:pPr>
            <a:r>
              <a:rPr lang="en-US" sz="1600" dirty="0"/>
              <a:t>CBR subbase = 22, </a:t>
            </a:r>
            <a:r>
              <a:rPr lang="en-US" sz="1600" dirty="0" err="1"/>
              <a:t>M</a:t>
            </a:r>
            <a:r>
              <a:rPr lang="en-US" sz="1600" baseline="-25000" dirty="0" err="1"/>
              <a:t>r</a:t>
            </a:r>
            <a:r>
              <a:rPr lang="en-US" sz="1600" dirty="0"/>
              <a:t> = 13,500 lb/in</a:t>
            </a:r>
            <a:r>
              <a:rPr lang="en-US" sz="1600" baseline="30000" dirty="0"/>
              <a:t>2</a:t>
            </a:r>
          </a:p>
          <a:p>
            <a:pPr marL="723900" lvl="1" indent="-285750">
              <a:defRPr/>
            </a:pPr>
            <a:r>
              <a:rPr lang="en-US" sz="1600" dirty="0"/>
              <a:t>CBR of subgrade = 6</a:t>
            </a:r>
          </a:p>
          <a:p>
            <a:pPr marL="0" indent="0">
              <a:buNone/>
              <a:defRPr/>
            </a:pPr>
            <a:r>
              <a:rPr lang="en-US" sz="2000" b="1" dirty="0"/>
              <a:t>Determine suitable pavement structure</a:t>
            </a:r>
          </a:p>
          <a:p>
            <a:pPr marL="0" indent="0">
              <a:buNone/>
              <a:defRPr/>
            </a:pPr>
            <a:endParaRPr lang="en-US" sz="2000" dirty="0"/>
          </a:p>
          <a:p>
            <a:pPr marL="0" indent="0">
              <a:buNone/>
              <a:defRPr/>
            </a:pPr>
            <a:endParaRPr lang="en-US" sz="2400" dirty="0"/>
          </a:p>
        </p:txBody>
      </p:sp>
    </p:spTree>
    <p:extLst>
      <p:ext uri="{BB962C8B-B14F-4D97-AF65-F5344CB8AC3E}">
        <p14:creationId xmlns:p14="http://schemas.microsoft.com/office/powerpoint/2010/main" val="295518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AC44-0D01-4FCC-9F7A-4500A4408878}"/>
              </a:ext>
            </a:extLst>
          </p:cNvPr>
          <p:cNvSpPr>
            <a:spLocks noGrp="1"/>
          </p:cNvSpPr>
          <p:nvPr>
            <p:ph type="title"/>
          </p:nvPr>
        </p:nvSpPr>
        <p:spPr>
          <a:xfrm>
            <a:off x="533400" y="166165"/>
            <a:ext cx="8077200" cy="976835"/>
          </a:xfrm>
        </p:spPr>
        <p:txBody>
          <a:bodyPr/>
          <a:lstStyle/>
          <a:p>
            <a:pPr algn="ctr">
              <a:defRPr/>
            </a:pPr>
            <a:r>
              <a:rPr lang="en-US" sz="4000" b="1" dirty="0">
                <a:solidFill>
                  <a:srgbClr val="C00000"/>
                </a:solidFill>
              </a:rPr>
              <a:t>Example 19.3</a:t>
            </a:r>
            <a:endParaRPr lang="en-US" dirty="0"/>
          </a:p>
        </p:txBody>
      </p:sp>
      <p:sp>
        <p:nvSpPr>
          <p:cNvPr id="3" name="Content Placeholder 2">
            <a:extLst>
              <a:ext uri="{FF2B5EF4-FFF2-40B4-BE49-F238E27FC236}">
                <a16:creationId xmlns:a16="http://schemas.microsoft.com/office/drawing/2014/main" id="{5A3E1162-BD5E-4CAC-A318-4A2D734DECA4}"/>
              </a:ext>
            </a:extLst>
          </p:cNvPr>
          <p:cNvSpPr>
            <a:spLocks noGrp="1"/>
          </p:cNvSpPr>
          <p:nvPr>
            <p:ph idx="4294967295"/>
          </p:nvPr>
        </p:nvSpPr>
        <p:spPr>
          <a:xfrm>
            <a:off x="1219200" y="1524000"/>
            <a:ext cx="7924800" cy="4572000"/>
          </a:xfrm>
        </p:spPr>
        <p:txBody>
          <a:bodyPr/>
          <a:lstStyle/>
          <a:p>
            <a:pPr>
              <a:defRPr/>
            </a:pPr>
            <a:endParaRPr lang="en-US" sz="2800" dirty="0"/>
          </a:p>
          <a:p>
            <a:pPr>
              <a:defRPr/>
            </a:pPr>
            <a:endParaRPr lang="en-US" dirty="0"/>
          </a:p>
        </p:txBody>
      </p:sp>
      <p:pic>
        <p:nvPicPr>
          <p:cNvPr id="66564" name="Picture 3">
            <a:extLst>
              <a:ext uri="{FF2B5EF4-FFF2-40B4-BE49-F238E27FC236}">
                <a16:creationId xmlns:a16="http://schemas.microsoft.com/office/drawing/2014/main" id="{8C132F20-6E05-4FA4-B50A-A00C2E3C0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914525"/>
            <a:ext cx="89344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2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a:extLst>
              <a:ext uri="{FF2B5EF4-FFF2-40B4-BE49-F238E27FC236}">
                <a16:creationId xmlns:a16="http://schemas.microsoft.com/office/drawing/2014/main" id="{9831486E-3BAB-4F33-A0C0-A87BD81F36B9}"/>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Flexible Pavement Design</a:t>
            </a:r>
          </a:p>
        </p:txBody>
      </p:sp>
      <p:sp>
        <p:nvSpPr>
          <p:cNvPr id="1268739" name="Rectangle 3">
            <a:extLst>
              <a:ext uri="{FF2B5EF4-FFF2-40B4-BE49-F238E27FC236}">
                <a16:creationId xmlns:a16="http://schemas.microsoft.com/office/drawing/2014/main" id="{D50E0450-08DE-4117-B459-9F0845D3B33D}"/>
              </a:ext>
            </a:extLst>
          </p:cNvPr>
          <p:cNvSpPr>
            <a:spLocks noGrp="1" noChangeArrowheads="1"/>
          </p:cNvSpPr>
          <p:nvPr>
            <p:ph type="body" idx="1"/>
          </p:nvPr>
        </p:nvSpPr>
        <p:spPr/>
        <p:txBody>
          <a:bodyPr/>
          <a:lstStyle/>
          <a:p>
            <a:pPr marL="0" indent="0" eaLnBrk="1" hangingPunct="1">
              <a:buNone/>
              <a:defRPr/>
            </a:pPr>
            <a:r>
              <a:rPr lang="en-US" dirty="0"/>
              <a:t>Combined thickness of subbase (if used), base, and surface layers must be great enough to reduce stresses in subgrade to values that will not cause significant distortion or displacement of the </a:t>
            </a:r>
            <a:r>
              <a:rPr lang="en-US" dirty="0" smtClean="0"/>
              <a:t>subgrade.</a:t>
            </a:r>
            <a:endParaRPr lang="en-US" dirty="0"/>
          </a:p>
        </p:txBody>
      </p:sp>
    </p:spTree>
    <p:extLst>
      <p:ext uri="{BB962C8B-B14F-4D97-AF65-F5344CB8AC3E}">
        <p14:creationId xmlns:p14="http://schemas.microsoft.com/office/powerpoint/2010/main" val="201828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a:extLst>
              <a:ext uri="{FF2B5EF4-FFF2-40B4-BE49-F238E27FC236}">
                <a16:creationId xmlns:a16="http://schemas.microsoft.com/office/drawing/2014/main" id="{106CA540-EA30-41C6-9AB6-781B21CB8B08}"/>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Soil Stabilization</a:t>
            </a:r>
          </a:p>
        </p:txBody>
      </p:sp>
      <p:sp>
        <p:nvSpPr>
          <p:cNvPr id="1300483" name="Rectangle 3">
            <a:extLst>
              <a:ext uri="{FF2B5EF4-FFF2-40B4-BE49-F238E27FC236}">
                <a16:creationId xmlns:a16="http://schemas.microsoft.com/office/drawing/2014/main" id="{FC751302-7588-42E6-A735-FB9701DA0151}"/>
              </a:ext>
            </a:extLst>
          </p:cNvPr>
          <p:cNvSpPr>
            <a:spLocks noGrp="1" noChangeArrowheads="1"/>
          </p:cNvSpPr>
          <p:nvPr>
            <p:ph type="body" idx="1"/>
          </p:nvPr>
        </p:nvSpPr>
        <p:spPr/>
        <p:txBody>
          <a:bodyPr/>
          <a:lstStyle/>
          <a:p>
            <a:pPr eaLnBrk="1" hangingPunct="1">
              <a:defRPr/>
            </a:pPr>
            <a:r>
              <a:rPr lang="en-US" dirty="0"/>
              <a:t>Soil stabilization is the treatment of natural soil to improve its engineering properties</a:t>
            </a:r>
          </a:p>
          <a:p>
            <a:pPr eaLnBrk="1" hangingPunct="1">
              <a:defRPr/>
            </a:pPr>
            <a:r>
              <a:rPr lang="en-US" dirty="0"/>
              <a:t>Two categories</a:t>
            </a:r>
          </a:p>
          <a:p>
            <a:pPr lvl="1" eaLnBrk="1" hangingPunct="1">
              <a:defRPr/>
            </a:pPr>
            <a:r>
              <a:rPr lang="en-US" dirty="0"/>
              <a:t>Mechanical stabilization</a:t>
            </a:r>
          </a:p>
          <a:p>
            <a:pPr lvl="1" eaLnBrk="1" hangingPunct="1">
              <a:defRPr/>
            </a:pPr>
            <a:endParaRPr lang="en-US" dirty="0"/>
          </a:p>
          <a:p>
            <a:pPr lvl="1" eaLnBrk="1" hangingPunct="1">
              <a:defRPr/>
            </a:pPr>
            <a:r>
              <a:rPr lang="en-US" dirty="0"/>
              <a:t>Chemical stabilization</a:t>
            </a:r>
          </a:p>
        </p:txBody>
      </p:sp>
    </p:spTree>
    <p:extLst>
      <p:ext uri="{BB962C8B-B14F-4D97-AF65-F5344CB8AC3E}">
        <p14:creationId xmlns:p14="http://schemas.microsoft.com/office/powerpoint/2010/main" val="3698924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a:extLst>
              <a:ext uri="{FF2B5EF4-FFF2-40B4-BE49-F238E27FC236}">
                <a16:creationId xmlns:a16="http://schemas.microsoft.com/office/drawing/2014/main" id="{AE752A90-48A8-4A5E-94ED-8965145E5567}"/>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Soil Stabilization</a:t>
            </a:r>
          </a:p>
        </p:txBody>
      </p:sp>
      <p:sp>
        <p:nvSpPr>
          <p:cNvPr id="1347587" name="Rectangle 3">
            <a:extLst>
              <a:ext uri="{FF2B5EF4-FFF2-40B4-BE49-F238E27FC236}">
                <a16:creationId xmlns:a16="http://schemas.microsoft.com/office/drawing/2014/main" id="{BE44B9E3-C355-4336-A3EF-EA0A6BA8E92C}"/>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sz="2400" dirty="0"/>
              <a:t>Cement Stabilization</a:t>
            </a:r>
          </a:p>
          <a:p>
            <a:pPr eaLnBrk="1" hangingPunct="1">
              <a:lnSpc>
                <a:spcPct val="90000"/>
              </a:lnSpc>
              <a:defRPr/>
            </a:pPr>
            <a:r>
              <a:rPr lang="en-US" sz="2400" dirty="0"/>
              <a:t>5 to 14% by volume Portland cement</a:t>
            </a:r>
          </a:p>
          <a:p>
            <a:pPr eaLnBrk="1" hangingPunct="1">
              <a:lnSpc>
                <a:spcPct val="90000"/>
              </a:lnSpc>
              <a:defRPr/>
            </a:pPr>
            <a:r>
              <a:rPr lang="en-US" sz="2400" dirty="0"/>
              <a:t>Primarily for base course materials</a:t>
            </a:r>
          </a:p>
          <a:p>
            <a:pPr eaLnBrk="1" hangingPunct="1">
              <a:lnSpc>
                <a:spcPct val="90000"/>
              </a:lnSpc>
              <a:defRPr/>
            </a:pPr>
            <a:r>
              <a:rPr lang="en-US" sz="2400" dirty="0"/>
              <a:t>Best results on well-graded granular material but can be used on all types of soils</a:t>
            </a:r>
          </a:p>
          <a:p>
            <a:pPr eaLnBrk="1" hangingPunct="1">
              <a:lnSpc>
                <a:spcPct val="90000"/>
              </a:lnSpc>
              <a:defRPr/>
            </a:pPr>
            <a:r>
              <a:rPr lang="en-US" sz="2400" dirty="0"/>
              <a:t>Process</a:t>
            </a:r>
          </a:p>
          <a:p>
            <a:pPr lvl="1" eaLnBrk="1" hangingPunct="1">
              <a:lnSpc>
                <a:spcPct val="90000"/>
              </a:lnSpc>
              <a:defRPr/>
            </a:pPr>
            <a:r>
              <a:rPr lang="en-US" sz="2000" dirty="0"/>
              <a:t>Pulverize the soil</a:t>
            </a:r>
          </a:p>
          <a:p>
            <a:pPr lvl="1" eaLnBrk="1" hangingPunct="1">
              <a:lnSpc>
                <a:spcPct val="90000"/>
              </a:lnSpc>
              <a:defRPr/>
            </a:pPr>
            <a:r>
              <a:rPr lang="en-US" sz="2000" dirty="0"/>
              <a:t>Mixing in required cement (road or plant mixing)</a:t>
            </a:r>
          </a:p>
          <a:p>
            <a:pPr lvl="1" eaLnBrk="1" hangingPunct="1">
              <a:lnSpc>
                <a:spcPct val="90000"/>
              </a:lnSpc>
              <a:defRPr/>
            </a:pPr>
            <a:r>
              <a:rPr lang="en-US" sz="2000" dirty="0"/>
              <a:t>Compact mixture</a:t>
            </a:r>
          </a:p>
          <a:p>
            <a:pPr lvl="1" eaLnBrk="1" hangingPunct="1">
              <a:lnSpc>
                <a:spcPct val="90000"/>
              </a:lnSpc>
              <a:defRPr/>
            </a:pPr>
            <a:r>
              <a:rPr lang="en-US" sz="2000" dirty="0"/>
              <a:t>Cure the compacted layer</a:t>
            </a:r>
          </a:p>
        </p:txBody>
      </p:sp>
    </p:spTree>
    <p:extLst>
      <p:ext uri="{BB962C8B-B14F-4D97-AF65-F5344CB8AC3E}">
        <p14:creationId xmlns:p14="http://schemas.microsoft.com/office/powerpoint/2010/main" val="353370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a:extLst>
              <a:ext uri="{FF2B5EF4-FFF2-40B4-BE49-F238E27FC236}">
                <a16:creationId xmlns:a16="http://schemas.microsoft.com/office/drawing/2014/main" id="{299F0647-B336-4FFE-B5C0-76C4D6852574}"/>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Soil Stabilization</a:t>
            </a:r>
          </a:p>
        </p:txBody>
      </p:sp>
      <p:sp>
        <p:nvSpPr>
          <p:cNvPr id="1350659" name="Rectangle 3">
            <a:extLst>
              <a:ext uri="{FF2B5EF4-FFF2-40B4-BE49-F238E27FC236}">
                <a16:creationId xmlns:a16="http://schemas.microsoft.com/office/drawing/2014/main" id="{8472ABDD-9B5E-43BE-B1E6-A9028F95D205}"/>
              </a:ext>
            </a:extLst>
          </p:cNvPr>
          <p:cNvSpPr>
            <a:spLocks noGrp="1" noChangeArrowheads="1"/>
          </p:cNvSpPr>
          <p:nvPr>
            <p:ph type="body" idx="1"/>
          </p:nvPr>
        </p:nvSpPr>
        <p:spPr>
          <a:xfrm>
            <a:off x="602647" y="1828800"/>
            <a:ext cx="8077200" cy="4876800"/>
          </a:xfrm>
        </p:spPr>
        <p:txBody>
          <a:bodyPr/>
          <a:lstStyle/>
          <a:p>
            <a:pPr eaLnBrk="1" hangingPunct="1">
              <a:lnSpc>
                <a:spcPct val="80000"/>
              </a:lnSpc>
              <a:buFont typeface="Wingdings" panose="05000000000000000000" pitchFamily="2" charset="2"/>
              <a:buNone/>
              <a:defRPr/>
            </a:pPr>
            <a:r>
              <a:rPr lang="en-US" sz="2400" dirty="0"/>
              <a:t>Asphalt (Bituminous) Stabilization</a:t>
            </a:r>
          </a:p>
          <a:p>
            <a:pPr eaLnBrk="1" hangingPunct="1">
              <a:lnSpc>
                <a:spcPct val="80000"/>
              </a:lnSpc>
              <a:defRPr/>
            </a:pPr>
            <a:r>
              <a:rPr lang="en-US" sz="2400" dirty="0"/>
              <a:t>Used to:</a:t>
            </a:r>
          </a:p>
          <a:p>
            <a:pPr lvl="1" eaLnBrk="1" hangingPunct="1">
              <a:lnSpc>
                <a:spcPct val="80000"/>
              </a:lnSpc>
              <a:defRPr/>
            </a:pPr>
            <a:r>
              <a:rPr lang="en-US" sz="2000" dirty="0"/>
              <a:t>Waterproof Natural Materials</a:t>
            </a:r>
          </a:p>
          <a:p>
            <a:pPr lvl="2" eaLnBrk="1" hangingPunct="1">
              <a:lnSpc>
                <a:spcPct val="80000"/>
              </a:lnSpc>
              <a:defRPr/>
            </a:pPr>
            <a:r>
              <a:rPr lang="en-US" sz="1800" dirty="0"/>
              <a:t>Maintain water content at required level</a:t>
            </a:r>
          </a:p>
          <a:p>
            <a:pPr lvl="2" eaLnBrk="1" hangingPunct="1">
              <a:lnSpc>
                <a:spcPct val="80000"/>
              </a:lnSpc>
              <a:defRPr/>
            </a:pPr>
            <a:r>
              <a:rPr lang="en-US" sz="1800" dirty="0"/>
              <a:t>Prevent seepage to subgrade</a:t>
            </a:r>
          </a:p>
          <a:p>
            <a:pPr lvl="1" eaLnBrk="1" hangingPunct="1">
              <a:lnSpc>
                <a:spcPct val="80000"/>
              </a:lnSpc>
              <a:defRPr/>
            </a:pPr>
            <a:r>
              <a:rPr lang="en-US" sz="2000" dirty="0"/>
              <a:t>Bind Natural Materials</a:t>
            </a:r>
          </a:p>
          <a:p>
            <a:pPr lvl="2" eaLnBrk="1" hangingPunct="1">
              <a:lnSpc>
                <a:spcPct val="80000"/>
              </a:lnSpc>
              <a:defRPr/>
            </a:pPr>
            <a:r>
              <a:rPr lang="en-US" sz="1800" dirty="0"/>
              <a:t>Improve durability of natural soil by providing adhesion </a:t>
            </a:r>
          </a:p>
          <a:p>
            <a:pPr eaLnBrk="1" hangingPunct="1">
              <a:lnSpc>
                <a:spcPct val="80000"/>
              </a:lnSpc>
              <a:defRPr/>
            </a:pPr>
            <a:r>
              <a:rPr lang="en-US" sz="2400" dirty="0"/>
              <a:t>Best for soils &lt;25% passing No. 200</a:t>
            </a:r>
          </a:p>
          <a:p>
            <a:pPr eaLnBrk="1" hangingPunct="1">
              <a:lnSpc>
                <a:spcPct val="80000"/>
              </a:lnSpc>
              <a:defRPr/>
            </a:pPr>
            <a:r>
              <a:rPr lang="en-US" sz="2400" dirty="0"/>
              <a:t>Process</a:t>
            </a:r>
          </a:p>
          <a:p>
            <a:pPr lvl="1" eaLnBrk="1" hangingPunct="1">
              <a:lnSpc>
                <a:spcPct val="80000"/>
              </a:lnSpc>
              <a:defRPr/>
            </a:pPr>
            <a:r>
              <a:rPr lang="en-US" sz="2000" dirty="0"/>
              <a:t>Mixing done by plant or road mixing</a:t>
            </a:r>
          </a:p>
          <a:p>
            <a:pPr lvl="1" eaLnBrk="1" hangingPunct="1">
              <a:lnSpc>
                <a:spcPct val="80000"/>
              </a:lnSpc>
              <a:defRPr/>
            </a:pPr>
            <a:r>
              <a:rPr lang="en-US" sz="2000" dirty="0"/>
              <a:t>Spread layers of uniform thickness (2 to 6 in)</a:t>
            </a:r>
          </a:p>
          <a:p>
            <a:pPr lvl="1" eaLnBrk="1" hangingPunct="1">
              <a:lnSpc>
                <a:spcPct val="80000"/>
              </a:lnSpc>
              <a:defRPr/>
            </a:pPr>
            <a:r>
              <a:rPr lang="en-US" sz="2000" dirty="0"/>
              <a:t>Aerate to remove volatile materials</a:t>
            </a:r>
          </a:p>
          <a:p>
            <a:pPr lvl="1" eaLnBrk="1" hangingPunct="1">
              <a:lnSpc>
                <a:spcPct val="80000"/>
              </a:lnSpc>
              <a:defRPr/>
            </a:pPr>
            <a:r>
              <a:rPr lang="en-US" sz="2000" dirty="0"/>
              <a:t>Compact Each Layer</a:t>
            </a:r>
          </a:p>
        </p:txBody>
      </p:sp>
    </p:spTree>
    <p:extLst>
      <p:ext uri="{BB962C8B-B14F-4D97-AF65-F5344CB8AC3E}">
        <p14:creationId xmlns:p14="http://schemas.microsoft.com/office/powerpoint/2010/main" val="1605133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a:extLst>
              <a:ext uri="{FF2B5EF4-FFF2-40B4-BE49-F238E27FC236}">
                <a16:creationId xmlns:a16="http://schemas.microsoft.com/office/drawing/2014/main" id="{20F29390-DA29-4F6A-98DD-2A3D3DC1FDD1}"/>
              </a:ext>
            </a:extLst>
          </p:cNvPr>
          <p:cNvSpPr>
            <a:spLocks noGrp="1" noChangeArrowheads="1"/>
          </p:cNvSpPr>
          <p:nvPr>
            <p:ph type="title"/>
          </p:nvPr>
        </p:nvSpPr>
        <p:spPr>
          <a:xfrm>
            <a:off x="574675" y="304801"/>
            <a:ext cx="8001000" cy="1066800"/>
          </a:xfrm>
        </p:spPr>
        <p:txBody>
          <a:bodyPr/>
          <a:lstStyle/>
          <a:p>
            <a:pPr algn="ctr" eaLnBrk="1" hangingPunct="1">
              <a:defRPr/>
            </a:pPr>
            <a:r>
              <a:rPr lang="en-US" sz="4200" b="1" dirty="0">
                <a:solidFill>
                  <a:srgbClr val="000099"/>
                </a:solidFill>
              </a:rPr>
              <a:t>Soil Stabilization</a:t>
            </a:r>
          </a:p>
        </p:txBody>
      </p:sp>
      <p:sp>
        <p:nvSpPr>
          <p:cNvPr id="1351683" name="Rectangle 3">
            <a:extLst>
              <a:ext uri="{FF2B5EF4-FFF2-40B4-BE49-F238E27FC236}">
                <a16:creationId xmlns:a16="http://schemas.microsoft.com/office/drawing/2014/main" id="{44205ED4-C7AE-4EC7-91EE-0E41A60896E9}"/>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t>Lime Stabilization</a:t>
            </a:r>
          </a:p>
          <a:p>
            <a:pPr eaLnBrk="1" hangingPunct="1">
              <a:defRPr/>
            </a:pPr>
            <a:r>
              <a:rPr lang="en-US"/>
              <a:t>Best for clayey materials with PI&lt;10</a:t>
            </a:r>
          </a:p>
          <a:p>
            <a:pPr eaLnBrk="1" hangingPunct="1">
              <a:defRPr/>
            </a:pPr>
            <a:r>
              <a:rPr lang="en-US"/>
              <a:t>Percentage of lime varies but 3 to 10% most common</a:t>
            </a:r>
          </a:p>
        </p:txBody>
      </p:sp>
    </p:spTree>
    <p:extLst>
      <p:ext uri="{BB962C8B-B14F-4D97-AF65-F5344CB8AC3E}">
        <p14:creationId xmlns:p14="http://schemas.microsoft.com/office/powerpoint/2010/main" val="3667972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a:extLst>
              <a:ext uri="{FF2B5EF4-FFF2-40B4-BE49-F238E27FC236}">
                <a16:creationId xmlns:a16="http://schemas.microsoft.com/office/drawing/2014/main" id="{2013015E-A05F-42C5-A3B2-6C4A46C847E6}"/>
              </a:ext>
            </a:extLst>
          </p:cNvPr>
          <p:cNvSpPr>
            <a:spLocks noGrp="1" noChangeArrowheads="1"/>
          </p:cNvSpPr>
          <p:nvPr>
            <p:ph type="title"/>
          </p:nvPr>
        </p:nvSpPr>
        <p:spPr>
          <a:xfrm>
            <a:off x="533400" y="6752"/>
            <a:ext cx="8077200" cy="1295400"/>
          </a:xfrm>
        </p:spPr>
        <p:txBody>
          <a:bodyPr/>
          <a:lstStyle/>
          <a:p>
            <a:pPr algn="ctr" eaLnBrk="1" hangingPunct="1">
              <a:defRPr/>
            </a:pPr>
            <a:r>
              <a:rPr lang="en-US" sz="4200" b="1" dirty="0">
                <a:solidFill>
                  <a:srgbClr val="000099"/>
                </a:solidFill>
              </a:rPr>
              <a:t>Soil Stabilized Roads</a:t>
            </a:r>
          </a:p>
        </p:txBody>
      </p:sp>
      <p:sp>
        <p:nvSpPr>
          <p:cNvPr id="1308675" name="Rectangle 3">
            <a:extLst>
              <a:ext uri="{FF2B5EF4-FFF2-40B4-BE49-F238E27FC236}">
                <a16:creationId xmlns:a16="http://schemas.microsoft.com/office/drawing/2014/main" id="{A34D84B8-7769-4CA7-BB9A-A44768FE806B}"/>
              </a:ext>
            </a:extLst>
          </p:cNvPr>
          <p:cNvSpPr>
            <a:spLocks noGrp="1" noChangeArrowheads="1"/>
          </p:cNvSpPr>
          <p:nvPr>
            <p:ph type="body" sz="half" idx="1"/>
          </p:nvPr>
        </p:nvSpPr>
        <p:spPr>
          <a:xfrm>
            <a:off x="533400" y="1752600"/>
            <a:ext cx="7772400" cy="1600200"/>
          </a:xfrm>
        </p:spPr>
        <p:txBody>
          <a:bodyPr/>
          <a:lstStyle/>
          <a:p>
            <a:pPr eaLnBrk="1" hangingPunct="1">
              <a:lnSpc>
                <a:spcPct val="90000"/>
              </a:lnSpc>
              <a:buFont typeface="Wingdings" panose="05000000000000000000" pitchFamily="2" charset="2"/>
              <a:buNone/>
              <a:defRPr/>
            </a:pPr>
            <a:r>
              <a:rPr lang="en-US" dirty="0"/>
              <a:t>Mechanical Soil Stabilization</a:t>
            </a:r>
          </a:p>
          <a:p>
            <a:pPr eaLnBrk="1" hangingPunct="1">
              <a:lnSpc>
                <a:spcPct val="90000"/>
              </a:lnSpc>
              <a:defRPr/>
            </a:pPr>
            <a:r>
              <a:rPr lang="en-US" dirty="0"/>
              <a:t>How do you obtain the desired materials mix?</a:t>
            </a:r>
          </a:p>
        </p:txBody>
      </p:sp>
      <p:pic>
        <p:nvPicPr>
          <p:cNvPr id="80900" name="Picture 4" descr="table18-2">
            <a:extLst>
              <a:ext uri="{FF2B5EF4-FFF2-40B4-BE49-F238E27FC236}">
                <a16:creationId xmlns:a16="http://schemas.microsoft.com/office/drawing/2014/main" id="{47597B26-A371-4800-82FD-9E58A030318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0429" t="6110" r="29915" b="71075"/>
          <a:stretch>
            <a:fillRect/>
          </a:stretch>
        </p:blipFill>
        <p:spPr>
          <a:xfrm>
            <a:off x="1143000" y="3129243"/>
            <a:ext cx="7467600" cy="37258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102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a:extLst>
              <a:ext uri="{FF2B5EF4-FFF2-40B4-BE49-F238E27FC236}">
                <a16:creationId xmlns:a16="http://schemas.microsoft.com/office/drawing/2014/main" id="{EEA13479-B257-4F33-B01E-A4B919D9EE3F}"/>
              </a:ext>
            </a:extLst>
          </p:cNvPr>
          <p:cNvSpPr>
            <a:spLocks noGrp="1" noChangeArrowheads="1"/>
          </p:cNvSpPr>
          <p:nvPr>
            <p:ph type="title"/>
          </p:nvPr>
        </p:nvSpPr>
        <p:spPr/>
        <p:txBody>
          <a:bodyPr/>
          <a:lstStyle/>
          <a:p>
            <a:pPr algn="ctr" eaLnBrk="1" hangingPunct="1">
              <a:defRPr/>
            </a:pPr>
            <a:r>
              <a:rPr lang="en-US" sz="4200" b="1" dirty="0">
                <a:solidFill>
                  <a:srgbClr val="000099"/>
                </a:solidFill>
              </a:rPr>
              <a:t>Soil Stabilized Roads</a:t>
            </a:r>
          </a:p>
        </p:txBody>
      </p:sp>
      <p:pic>
        <p:nvPicPr>
          <p:cNvPr id="82947" name="Picture 3">
            <a:extLst>
              <a:ext uri="{FF2B5EF4-FFF2-40B4-BE49-F238E27FC236}">
                <a16:creationId xmlns:a16="http://schemas.microsoft.com/office/drawing/2014/main" id="{8825FFC1-9A18-41A8-BEFB-2AABFD58499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2552700"/>
            <a:ext cx="6365875" cy="4040044"/>
          </a:xfrm>
        </p:spPr>
      </p:pic>
      <p:sp>
        <p:nvSpPr>
          <p:cNvPr id="1312772" name="Rectangle 4">
            <a:extLst>
              <a:ext uri="{FF2B5EF4-FFF2-40B4-BE49-F238E27FC236}">
                <a16:creationId xmlns:a16="http://schemas.microsoft.com/office/drawing/2014/main" id="{D88B84BA-229A-413F-9C82-A0B3C8459DC9}"/>
              </a:ext>
            </a:extLst>
          </p:cNvPr>
          <p:cNvSpPr>
            <a:spLocks noChangeArrowheads="1"/>
          </p:cNvSpPr>
          <p:nvPr/>
        </p:nvSpPr>
        <p:spPr bwMode="auto">
          <a:xfrm>
            <a:off x="3276600" y="1752600"/>
            <a:ext cx="7772400" cy="1600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70000"/>
              <a:buFont typeface="Wingdings" pitchFamily="2" charset="2"/>
              <a:buNone/>
              <a:defRPr/>
            </a:pPr>
            <a:r>
              <a:rPr lang="en-US" sz="3200" dirty="0">
                <a:effectLst>
                  <a:outerShdw blurRad="38100" dist="38100" dir="2700000" algn="tl">
                    <a:srgbClr val="FFFFFF"/>
                  </a:outerShdw>
                </a:effectLst>
              </a:rPr>
              <a:t>Road Mixing</a:t>
            </a:r>
          </a:p>
        </p:txBody>
      </p:sp>
    </p:spTree>
    <p:extLst>
      <p:ext uri="{BB962C8B-B14F-4D97-AF65-F5344CB8AC3E}">
        <p14:creationId xmlns:p14="http://schemas.microsoft.com/office/powerpoint/2010/main" val="22796922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a:extLst>
              <a:ext uri="{FF2B5EF4-FFF2-40B4-BE49-F238E27FC236}">
                <a16:creationId xmlns:a16="http://schemas.microsoft.com/office/drawing/2014/main" id="{A5ABC43E-4ABF-4F8D-BD76-10B3A48E2310}"/>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Soil Stabilized Roads</a:t>
            </a:r>
          </a:p>
        </p:txBody>
      </p:sp>
      <p:pic>
        <p:nvPicPr>
          <p:cNvPr id="84995" name="Picture 3">
            <a:extLst>
              <a:ext uri="{FF2B5EF4-FFF2-40B4-BE49-F238E27FC236}">
                <a16:creationId xmlns:a16="http://schemas.microsoft.com/office/drawing/2014/main" id="{9E24903C-165B-4423-B14A-A1DA08CD2D8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19200" y="2514600"/>
            <a:ext cx="7005743" cy="4041775"/>
          </a:xfrm>
        </p:spPr>
      </p:pic>
      <p:sp>
        <p:nvSpPr>
          <p:cNvPr id="1313796" name="Rectangle 4">
            <a:extLst>
              <a:ext uri="{FF2B5EF4-FFF2-40B4-BE49-F238E27FC236}">
                <a16:creationId xmlns:a16="http://schemas.microsoft.com/office/drawing/2014/main" id="{060B3442-602C-4197-8014-74E16C4EF5CF}"/>
              </a:ext>
            </a:extLst>
          </p:cNvPr>
          <p:cNvSpPr>
            <a:spLocks noChangeArrowheads="1"/>
          </p:cNvSpPr>
          <p:nvPr/>
        </p:nvSpPr>
        <p:spPr bwMode="auto">
          <a:xfrm>
            <a:off x="3352800" y="1828800"/>
            <a:ext cx="2743200" cy="1600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70000"/>
              <a:buFont typeface="Wingdings" pitchFamily="2" charset="2"/>
              <a:buNone/>
              <a:defRPr/>
            </a:pPr>
            <a:r>
              <a:rPr lang="en-US" sz="3200" dirty="0">
                <a:effectLst>
                  <a:outerShdw blurRad="38100" dist="38100" dir="2700000" algn="tl">
                    <a:srgbClr val="FFFFFF"/>
                  </a:outerShdw>
                </a:effectLst>
              </a:rPr>
              <a:t>Plant Mixing</a:t>
            </a:r>
          </a:p>
        </p:txBody>
      </p:sp>
    </p:spTree>
    <p:extLst>
      <p:ext uri="{BB962C8B-B14F-4D97-AF65-F5344CB8AC3E}">
        <p14:creationId xmlns:p14="http://schemas.microsoft.com/office/powerpoint/2010/main" val="6467513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a:extLst>
              <a:ext uri="{FF2B5EF4-FFF2-40B4-BE49-F238E27FC236}">
                <a16:creationId xmlns:a16="http://schemas.microsoft.com/office/drawing/2014/main" id="{791415E8-88B2-48E1-B050-2A0843D100A0}"/>
              </a:ext>
            </a:extLst>
          </p:cNvPr>
          <p:cNvSpPr>
            <a:spLocks noGrp="1" noChangeArrowheads="1"/>
          </p:cNvSpPr>
          <p:nvPr>
            <p:ph type="title"/>
          </p:nvPr>
        </p:nvSpPr>
        <p:spPr/>
        <p:txBody>
          <a:bodyPr/>
          <a:lstStyle/>
          <a:p>
            <a:pPr algn="ctr" eaLnBrk="1" hangingPunct="1">
              <a:defRPr/>
            </a:pPr>
            <a:r>
              <a:rPr lang="en-US" sz="4200" b="1" dirty="0">
                <a:solidFill>
                  <a:srgbClr val="000099"/>
                </a:solidFill>
              </a:rPr>
              <a:t>Structural Components of Flexible Pavement</a:t>
            </a:r>
          </a:p>
        </p:txBody>
      </p:sp>
      <p:sp>
        <p:nvSpPr>
          <p:cNvPr id="1266691" name="Rectangle 3">
            <a:extLst>
              <a:ext uri="{FF2B5EF4-FFF2-40B4-BE49-F238E27FC236}">
                <a16:creationId xmlns:a16="http://schemas.microsoft.com/office/drawing/2014/main" id="{3EEA0A0C-BA2F-4AF2-9CBD-C0BC2E38D80D}"/>
              </a:ext>
            </a:extLst>
          </p:cNvPr>
          <p:cNvSpPr>
            <a:spLocks noGrp="1" noChangeArrowheads="1"/>
          </p:cNvSpPr>
          <p:nvPr>
            <p:ph type="body" sz="half" idx="4294967295"/>
          </p:nvPr>
        </p:nvSpPr>
        <p:spPr>
          <a:xfrm>
            <a:off x="574675" y="1905000"/>
            <a:ext cx="8112125" cy="609600"/>
          </a:xfrm>
        </p:spPr>
        <p:txBody>
          <a:bodyPr/>
          <a:lstStyle/>
          <a:p>
            <a:pPr marL="0" indent="0" eaLnBrk="1" hangingPunct="1">
              <a:buNone/>
              <a:defRPr/>
            </a:pPr>
            <a:r>
              <a:rPr lang="en-US" sz="2800" b="1" dirty="0"/>
              <a:t>Typical Section for Flexible Pavements</a:t>
            </a:r>
          </a:p>
        </p:txBody>
      </p:sp>
      <p:pic>
        <p:nvPicPr>
          <p:cNvPr id="11268" name="Picture 5">
            <a:extLst>
              <a:ext uri="{FF2B5EF4-FFF2-40B4-BE49-F238E27FC236}">
                <a16:creationId xmlns:a16="http://schemas.microsoft.com/office/drawing/2014/main" id="{F7FFF03E-A52C-4FCD-A4E1-3F9A8334A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7" y="2590800"/>
            <a:ext cx="7889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580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a:extLst>
              <a:ext uri="{FF2B5EF4-FFF2-40B4-BE49-F238E27FC236}">
                <a16:creationId xmlns:a16="http://schemas.microsoft.com/office/drawing/2014/main" id="{73E2AAB9-7A2B-4534-B3E0-DB10D5B7C17A}"/>
              </a:ext>
            </a:extLst>
          </p:cNvPr>
          <p:cNvSpPr>
            <a:spLocks noGrp="1" noChangeArrowheads="1"/>
          </p:cNvSpPr>
          <p:nvPr>
            <p:ph type="title"/>
          </p:nvPr>
        </p:nvSpPr>
        <p:spPr>
          <a:xfrm>
            <a:off x="762000" y="190500"/>
            <a:ext cx="8077200" cy="1009650"/>
          </a:xfrm>
        </p:spPr>
        <p:txBody>
          <a:bodyPr/>
          <a:lstStyle/>
          <a:p>
            <a:pPr algn="ctr" eaLnBrk="1" hangingPunct="1">
              <a:defRPr/>
            </a:pPr>
            <a:r>
              <a:rPr lang="en-US" sz="4200" b="1" dirty="0">
                <a:solidFill>
                  <a:srgbClr val="000099"/>
                </a:solidFill>
              </a:rPr>
              <a:t>Flexible Pavement Design</a:t>
            </a:r>
          </a:p>
        </p:txBody>
      </p:sp>
      <p:sp>
        <p:nvSpPr>
          <p:cNvPr id="1278979" name="Rectangle 3">
            <a:extLst>
              <a:ext uri="{FF2B5EF4-FFF2-40B4-BE49-F238E27FC236}">
                <a16:creationId xmlns:a16="http://schemas.microsoft.com/office/drawing/2014/main" id="{DA9C7EE1-94CD-469A-9EA9-028CA22B157A}"/>
              </a:ext>
            </a:extLst>
          </p:cNvPr>
          <p:cNvSpPr>
            <a:spLocks noGrp="1" noChangeArrowheads="1"/>
          </p:cNvSpPr>
          <p:nvPr>
            <p:ph type="body" sz="half" idx="1"/>
          </p:nvPr>
        </p:nvSpPr>
        <p:spPr>
          <a:xfrm>
            <a:off x="533400" y="1676400"/>
            <a:ext cx="7772400" cy="4572000"/>
          </a:xfrm>
        </p:spPr>
        <p:txBody>
          <a:bodyPr/>
          <a:lstStyle/>
          <a:p>
            <a:pPr marL="0" indent="0" eaLnBrk="1" hangingPunct="1">
              <a:buNone/>
              <a:defRPr/>
            </a:pPr>
            <a:r>
              <a:rPr lang="en-US" dirty="0"/>
              <a:t>Percentage of Trucks in Design Lane (</a:t>
            </a:r>
            <a:r>
              <a:rPr lang="en-US" dirty="0" err="1"/>
              <a:t>f</a:t>
            </a:r>
            <a:r>
              <a:rPr lang="en-US" baseline="-25000" dirty="0" err="1"/>
              <a:t>d</a:t>
            </a:r>
            <a:r>
              <a:rPr lang="en-US" dirty="0"/>
              <a:t>)</a:t>
            </a:r>
          </a:p>
          <a:p>
            <a:pPr marL="609600" indent="-609600" eaLnBrk="1" hangingPunct="1">
              <a:buFont typeface="Wingdings" panose="05000000000000000000" pitchFamily="2" charset="2"/>
              <a:buNone/>
              <a:defRPr/>
            </a:pPr>
            <a:endParaRPr lang="en-US" dirty="0"/>
          </a:p>
        </p:txBody>
      </p:sp>
      <p:graphicFrame>
        <p:nvGraphicFramePr>
          <p:cNvPr id="1279006" name="Group 30">
            <a:extLst>
              <a:ext uri="{FF2B5EF4-FFF2-40B4-BE49-F238E27FC236}">
                <a16:creationId xmlns:a16="http://schemas.microsoft.com/office/drawing/2014/main" id="{B80E8262-D38D-45B1-BA0E-C33C5CBC8FE6}"/>
              </a:ext>
            </a:extLst>
          </p:cNvPr>
          <p:cNvGraphicFramePr>
            <a:graphicFrameLocks noGrp="1"/>
          </p:cNvGraphicFramePr>
          <p:nvPr>
            <p:ph sz="quarter" idx="3"/>
            <p:extLst>
              <p:ext uri="{D42A27DB-BD31-4B8C-83A1-F6EECF244321}">
                <p14:modId xmlns:p14="http://schemas.microsoft.com/office/powerpoint/2010/main" val="3404452085"/>
              </p:ext>
            </p:extLst>
          </p:nvPr>
        </p:nvGraphicFramePr>
        <p:xfrm>
          <a:off x="2057400" y="2895600"/>
          <a:ext cx="5486400" cy="302895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552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pitchFamily="34" charset="0"/>
                        </a:rPr>
                        <a:t>Number of Traffic Lanes </a:t>
                      </a:r>
                      <a:r>
                        <a:rPr kumimoji="0" lang="en-US" sz="2400" b="0" i="0" u="none" strike="noStrike" cap="none" normalizeH="0" baseline="0" dirty="0">
                          <a:ln>
                            <a:noFill/>
                          </a:ln>
                          <a:solidFill>
                            <a:schemeClr val="tx1"/>
                          </a:solidFill>
                          <a:effectLst>
                            <a:outerShdw blurRad="38100" dist="38100" dir="2700000" algn="tl">
                              <a:srgbClr val="FFFFFF"/>
                            </a:outerShdw>
                          </a:effectLst>
                          <a:latin typeface="Tahoma" pitchFamily="34" charset="0"/>
                        </a:rPr>
                        <a:t>(Two Directions)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pitchFamily="34" charset="0"/>
                        </a:rPr>
                        <a:t>Percentage of Trucks in Design Lane (</a:t>
                      </a:r>
                      <a:r>
                        <a:rPr kumimoji="0" lang="en-US" sz="2800" b="0" i="0" u="none" strike="noStrike" cap="none" normalizeH="0" baseline="0" dirty="0" err="1">
                          <a:ln>
                            <a:noFill/>
                          </a:ln>
                          <a:solidFill>
                            <a:schemeClr val="tx1"/>
                          </a:solidFill>
                          <a:effectLst>
                            <a:outerShdw blurRad="38100" dist="38100" dir="2700000" algn="tl">
                              <a:srgbClr val="FFFFFF"/>
                            </a:outerShdw>
                          </a:effectLst>
                          <a:latin typeface="Tahoma" pitchFamily="34" charset="0"/>
                        </a:rPr>
                        <a:t>f</a:t>
                      </a:r>
                      <a:r>
                        <a:rPr kumimoji="0" lang="en-US" sz="2800" b="0" i="0" u="none" strike="noStrike" cap="none" normalizeH="0" baseline="-25000" dirty="0" err="1">
                          <a:ln>
                            <a:noFill/>
                          </a:ln>
                          <a:solidFill>
                            <a:schemeClr val="tx1"/>
                          </a:solidFill>
                          <a:effectLst>
                            <a:outerShdw blurRad="38100" dist="38100" dir="2700000" algn="tl">
                              <a:srgbClr val="FFFFFF"/>
                            </a:outerShdw>
                          </a:effectLst>
                          <a:latin typeface="Tahoma" pitchFamily="34" charset="0"/>
                        </a:rPr>
                        <a:t>d</a:t>
                      </a: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pitchFamily="34" charset="0"/>
                        </a:rPr>
                        <a:t>45 (35-48)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pitchFamily="34" charset="0"/>
                        </a:rPr>
                        <a:t>6 or More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pitchFamily="34" charset="0"/>
                        </a:rPr>
                        <a:t>40 (25-48)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626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FD83-771B-4496-A8F1-C1563F92A81E}"/>
              </a:ext>
            </a:extLst>
          </p:cNvPr>
          <p:cNvSpPr>
            <a:spLocks noGrp="1"/>
          </p:cNvSpPr>
          <p:nvPr>
            <p:ph type="title"/>
          </p:nvPr>
        </p:nvSpPr>
        <p:spPr>
          <a:xfrm>
            <a:off x="574675" y="304801"/>
            <a:ext cx="8001000" cy="990600"/>
          </a:xfrm>
        </p:spPr>
        <p:txBody>
          <a:bodyPr/>
          <a:lstStyle/>
          <a:p>
            <a:pPr algn="ctr">
              <a:defRPr/>
            </a:pPr>
            <a:r>
              <a:rPr lang="en-US" sz="4200" b="1" dirty="0">
                <a:solidFill>
                  <a:srgbClr val="000099"/>
                </a:solidFill>
              </a:rPr>
              <a:t>AASHTO Design Method</a:t>
            </a:r>
          </a:p>
        </p:txBody>
      </p:sp>
      <p:pic>
        <p:nvPicPr>
          <p:cNvPr id="89091" name="Picture 2">
            <a:extLst>
              <a:ext uri="{FF2B5EF4-FFF2-40B4-BE49-F238E27FC236}">
                <a16:creationId xmlns:a16="http://schemas.microsoft.com/office/drawing/2014/main" id="{7009DEDC-D95D-4AB3-8EAE-C9E2FAAE34A8}"/>
              </a:ext>
            </a:extLst>
          </p:cNvPr>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b="4443"/>
          <a:stretch>
            <a:fillRect/>
          </a:stretch>
        </p:blipFill>
        <p:spPr bwMode="auto">
          <a:xfrm rot="-60000">
            <a:off x="180975" y="1981200"/>
            <a:ext cx="88392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077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C71E-3A17-4A68-9DF3-103D2867AB82}"/>
              </a:ext>
            </a:extLst>
          </p:cNvPr>
          <p:cNvSpPr>
            <a:spLocks noGrp="1"/>
          </p:cNvSpPr>
          <p:nvPr>
            <p:ph type="title"/>
          </p:nvPr>
        </p:nvSpPr>
        <p:spPr>
          <a:xfrm>
            <a:off x="574675" y="304801"/>
            <a:ext cx="8001000" cy="1066800"/>
          </a:xfrm>
        </p:spPr>
        <p:txBody>
          <a:bodyPr/>
          <a:lstStyle/>
          <a:p>
            <a:pPr algn="ctr">
              <a:defRPr/>
            </a:pPr>
            <a:r>
              <a:rPr lang="en-US" sz="4200" b="1" dirty="0">
                <a:solidFill>
                  <a:srgbClr val="000099"/>
                </a:solidFill>
              </a:rPr>
              <a:t>AASHTO Design Method</a:t>
            </a:r>
          </a:p>
        </p:txBody>
      </p:sp>
      <p:sp>
        <p:nvSpPr>
          <p:cNvPr id="3" name="Content Placeholder 2">
            <a:extLst>
              <a:ext uri="{FF2B5EF4-FFF2-40B4-BE49-F238E27FC236}">
                <a16:creationId xmlns:a16="http://schemas.microsoft.com/office/drawing/2014/main" id="{EB77D975-E0AB-49EC-BA23-DC91C168AB92}"/>
              </a:ext>
            </a:extLst>
          </p:cNvPr>
          <p:cNvSpPr>
            <a:spLocks noGrp="1"/>
          </p:cNvSpPr>
          <p:nvPr>
            <p:ph idx="1"/>
          </p:nvPr>
        </p:nvSpPr>
        <p:spPr/>
        <p:txBody>
          <a:bodyPr/>
          <a:lstStyle/>
          <a:p>
            <a:pPr>
              <a:defRPr/>
            </a:pPr>
            <a:endParaRPr lang="en-US"/>
          </a:p>
        </p:txBody>
      </p:sp>
      <p:pic>
        <p:nvPicPr>
          <p:cNvPr id="90116" name="Picture 2">
            <a:extLst>
              <a:ext uri="{FF2B5EF4-FFF2-40B4-BE49-F238E27FC236}">
                <a16:creationId xmlns:a16="http://schemas.microsoft.com/office/drawing/2014/main" id="{A4B0E224-81BC-414A-A19D-18E8211C5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 t="5357" r="1659"/>
          <a:stretch>
            <a:fillRect/>
          </a:stretch>
        </p:blipFill>
        <p:spPr bwMode="auto">
          <a:xfrm>
            <a:off x="22185" y="1905000"/>
            <a:ext cx="9121815" cy="427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96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a:extLst>
              <a:ext uri="{FF2B5EF4-FFF2-40B4-BE49-F238E27FC236}">
                <a16:creationId xmlns:a16="http://schemas.microsoft.com/office/drawing/2014/main" id="{DB2CD879-F143-4076-988A-EE40B25BF20E}"/>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Flexible Pavement Design</a:t>
            </a:r>
          </a:p>
        </p:txBody>
      </p:sp>
      <p:sp>
        <p:nvSpPr>
          <p:cNvPr id="1265667" name="Rectangle 3">
            <a:extLst>
              <a:ext uri="{FF2B5EF4-FFF2-40B4-BE49-F238E27FC236}">
                <a16:creationId xmlns:a16="http://schemas.microsoft.com/office/drawing/2014/main" id="{D381C853-9813-4E60-B8BC-1D3FD33BCCAB}"/>
              </a:ext>
            </a:extLst>
          </p:cNvPr>
          <p:cNvSpPr>
            <a:spLocks noGrp="1" noChangeArrowheads="1"/>
          </p:cNvSpPr>
          <p:nvPr>
            <p:ph type="body" idx="1"/>
          </p:nvPr>
        </p:nvSpPr>
        <p:spPr>
          <a:xfrm>
            <a:off x="548632" y="1752600"/>
            <a:ext cx="8416925" cy="4800600"/>
          </a:xfrm>
        </p:spPr>
        <p:txBody>
          <a:bodyPr/>
          <a:lstStyle/>
          <a:p>
            <a:pPr marL="0" indent="0" eaLnBrk="1" hangingPunct="1">
              <a:buNone/>
              <a:defRPr/>
            </a:pPr>
            <a:r>
              <a:rPr lang="en-US" sz="2800" b="1" dirty="0">
                <a:effectLst/>
              </a:rPr>
              <a:t>Flexible Pavement Structure</a:t>
            </a:r>
          </a:p>
          <a:p>
            <a:pPr lvl="1" eaLnBrk="1" hangingPunct="1">
              <a:buFont typeface="Wingdings" panose="05000000000000000000" pitchFamily="2" charset="2"/>
              <a:buChar char="§"/>
              <a:defRPr/>
            </a:pPr>
            <a:r>
              <a:rPr lang="en-US" sz="2400" dirty="0">
                <a:solidFill>
                  <a:srgbClr val="FF0000"/>
                </a:solidFill>
                <a:effectLst>
                  <a:outerShdw blurRad="38100" dist="38100" dir="2700000" algn="tl">
                    <a:srgbClr val="000000"/>
                  </a:outerShdw>
                </a:effectLst>
              </a:rPr>
              <a:t>Maintains contact</a:t>
            </a:r>
            <a:r>
              <a:rPr lang="en-US" sz="2400" dirty="0"/>
              <a:t> with and distributes loads to the subgrade</a:t>
            </a:r>
          </a:p>
          <a:p>
            <a:pPr lvl="1" eaLnBrk="1" hangingPunct="1">
              <a:buFont typeface="Wingdings" panose="05000000000000000000" pitchFamily="2" charset="2"/>
              <a:buChar char="§"/>
              <a:defRPr/>
            </a:pPr>
            <a:r>
              <a:rPr lang="en-US" sz="2400" dirty="0"/>
              <a:t>Depends on aggregate interlock, particle friction, and cohesion for pavement stability</a:t>
            </a:r>
          </a:p>
          <a:p>
            <a:pPr lvl="1" eaLnBrk="1" hangingPunct="1">
              <a:buFont typeface="Wingdings" panose="05000000000000000000" pitchFamily="2" charset="2"/>
              <a:buChar char="§"/>
              <a:defRPr/>
            </a:pPr>
            <a:r>
              <a:rPr lang="en-US" sz="2400" dirty="0"/>
              <a:t>Combined thickness of subbase (if used), base, and surface layers must be great enough to reduce stresses in subgrade to values that will not cause significant distortion or displacement of subgrade</a:t>
            </a:r>
          </a:p>
          <a:p>
            <a:pPr lvl="1" eaLnBrk="1" hangingPunct="1">
              <a:buFont typeface="Wingdings" panose="05000000000000000000" pitchFamily="2" charset="2"/>
              <a:buChar char="§"/>
              <a:defRPr/>
            </a:pPr>
            <a:endParaRPr lang="en-US" sz="2400" dirty="0"/>
          </a:p>
        </p:txBody>
      </p:sp>
    </p:spTree>
    <p:extLst>
      <p:ext uri="{BB962C8B-B14F-4D97-AF65-F5344CB8AC3E}">
        <p14:creationId xmlns:p14="http://schemas.microsoft.com/office/powerpoint/2010/main" val="19201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a:extLst>
              <a:ext uri="{FF2B5EF4-FFF2-40B4-BE49-F238E27FC236}">
                <a16:creationId xmlns:a16="http://schemas.microsoft.com/office/drawing/2014/main" id="{32F305B0-FF7D-43AD-9B23-5FBE3F83F1A1}"/>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Flexible Pavement Design</a:t>
            </a:r>
          </a:p>
        </p:txBody>
      </p:sp>
      <p:pic>
        <p:nvPicPr>
          <p:cNvPr id="15363" name="Picture 1">
            <a:extLst>
              <a:ext uri="{FF2B5EF4-FFF2-40B4-BE49-F238E27FC236}">
                <a16:creationId xmlns:a16="http://schemas.microsoft.com/office/drawing/2014/main" id="{C970EBFF-687A-43CC-80C1-DCD35F5EC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70" y="1776974"/>
            <a:ext cx="7510209" cy="504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01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a:extLst>
              <a:ext uri="{FF2B5EF4-FFF2-40B4-BE49-F238E27FC236}">
                <a16:creationId xmlns:a16="http://schemas.microsoft.com/office/drawing/2014/main" id="{D9B7C46A-83BC-4513-B2D5-1E3D8D79C676}"/>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Flexible Pavement Design</a:t>
            </a:r>
          </a:p>
        </p:txBody>
      </p:sp>
      <p:sp>
        <p:nvSpPr>
          <p:cNvPr id="1271811" name="Rectangle 3">
            <a:extLst>
              <a:ext uri="{FF2B5EF4-FFF2-40B4-BE49-F238E27FC236}">
                <a16:creationId xmlns:a16="http://schemas.microsoft.com/office/drawing/2014/main" id="{0A5FB96D-695D-4A62-A467-DFBE8AC0F93A}"/>
              </a:ext>
            </a:extLst>
          </p:cNvPr>
          <p:cNvSpPr>
            <a:spLocks noGrp="1" noChangeArrowheads="1"/>
          </p:cNvSpPr>
          <p:nvPr>
            <p:ph type="body" idx="1"/>
          </p:nvPr>
        </p:nvSpPr>
        <p:spPr/>
        <p:txBody>
          <a:bodyPr/>
          <a:lstStyle/>
          <a:p>
            <a:pPr marL="0" indent="0" eaLnBrk="1" hangingPunct="1">
              <a:buNone/>
              <a:defRPr/>
            </a:pPr>
            <a:r>
              <a:rPr lang="en-US" b="1" dirty="0">
                <a:effectLst/>
              </a:rPr>
              <a:t>Major Design Methods</a:t>
            </a:r>
          </a:p>
          <a:p>
            <a:pPr lvl="1" eaLnBrk="1" hangingPunct="1">
              <a:defRPr/>
            </a:pPr>
            <a:r>
              <a:rPr lang="en-US" b="1" dirty="0"/>
              <a:t>AASHTO Design Method</a:t>
            </a:r>
          </a:p>
          <a:p>
            <a:pPr lvl="1" eaLnBrk="1" hangingPunct="1">
              <a:defRPr/>
            </a:pPr>
            <a:r>
              <a:rPr lang="en-US" dirty="0"/>
              <a:t>California (</a:t>
            </a:r>
            <a:r>
              <a:rPr lang="en-US" dirty="0" err="1"/>
              <a:t>Hveem</a:t>
            </a:r>
            <a:r>
              <a:rPr lang="en-US" dirty="0"/>
              <a:t>) Design </a:t>
            </a:r>
            <a:r>
              <a:rPr lang="en-US" dirty="0" smtClean="0"/>
              <a:t>Method</a:t>
            </a:r>
            <a:endParaRPr lang="en-US" dirty="0"/>
          </a:p>
          <a:p>
            <a:pPr lvl="1" eaLnBrk="1" hangingPunct="1">
              <a:defRPr/>
            </a:pPr>
            <a:r>
              <a:rPr lang="en-US" dirty="0"/>
              <a:t>Mechanistic-Empirical Pavement Design Method (MEPD)</a:t>
            </a:r>
          </a:p>
          <a:p>
            <a:pPr lvl="1" eaLnBrk="1" hangingPunct="1">
              <a:defRPr/>
            </a:pPr>
            <a:r>
              <a:rPr lang="en-US" dirty="0"/>
              <a:t>Asphalt Institute Method (not in this edition of text)</a:t>
            </a:r>
          </a:p>
        </p:txBody>
      </p:sp>
    </p:spTree>
    <p:extLst>
      <p:ext uri="{BB962C8B-B14F-4D97-AF65-F5344CB8AC3E}">
        <p14:creationId xmlns:p14="http://schemas.microsoft.com/office/powerpoint/2010/main" val="35985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a:extLst>
              <a:ext uri="{FF2B5EF4-FFF2-40B4-BE49-F238E27FC236}">
                <a16:creationId xmlns:a16="http://schemas.microsoft.com/office/drawing/2014/main" id="{616044C0-7C53-4360-944C-1DD4B1603177}"/>
              </a:ext>
            </a:extLst>
          </p:cNvPr>
          <p:cNvSpPr>
            <a:spLocks noGrp="1" noChangeArrowheads="1"/>
          </p:cNvSpPr>
          <p:nvPr>
            <p:ph type="title"/>
          </p:nvPr>
        </p:nvSpPr>
        <p:spPr/>
        <p:txBody>
          <a:bodyPr/>
          <a:lstStyle/>
          <a:p>
            <a:pPr algn="ctr" eaLnBrk="1" hangingPunct="1">
              <a:defRPr/>
            </a:pPr>
            <a:r>
              <a:rPr lang="en-US" b="1" dirty="0">
                <a:solidFill>
                  <a:srgbClr val="000099"/>
                </a:solidFill>
              </a:rPr>
              <a:t>Mechanistic-Empirical Design (MEPD) Method</a:t>
            </a:r>
          </a:p>
        </p:txBody>
      </p:sp>
      <p:sp>
        <p:nvSpPr>
          <p:cNvPr id="1273859" name="Rectangle 3">
            <a:extLst>
              <a:ext uri="{FF2B5EF4-FFF2-40B4-BE49-F238E27FC236}">
                <a16:creationId xmlns:a16="http://schemas.microsoft.com/office/drawing/2014/main" id="{995D45AA-55E0-47E5-9A4A-C2044B4E7D8B}"/>
              </a:ext>
            </a:extLst>
          </p:cNvPr>
          <p:cNvSpPr>
            <a:spLocks noGrp="1" noChangeArrowheads="1"/>
          </p:cNvSpPr>
          <p:nvPr>
            <p:ph type="body" idx="1"/>
          </p:nvPr>
        </p:nvSpPr>
        <p:spPr>
          <a:xfrm>
            <a:off x="574675" y="1828800"/>
            <a:ext cx="8077200" cy="4495800"/>
          </a:xfrm>
        </p:spPr>
        <p:txBody>
          <a:bodyPr/>
          <a:lstStyle/>
          <a:p>
            <a:pPr marL="0" indent="0" eaLnBrk="1" hangingPunct="1">
              <a:buNone/>
              <a:defRPr/>
            </a:pPr>
            <a:r>
              <a:rPr lang="en-US" sz="2800" b="1" dirty="0"/>
              <a:t>To Determine Adequacy of Pavement Structure</a:t>
            </a:r>
          </a:p>
          <a:p>
            <a:pPr marL="1009650" lvl="1" indent="-609600" eaLnBrk="1" hangingPunct="1">
              <a:defRPr/>
            </a:pPr>
            <a:r>
              <a:rPr lang="en-US" sz="2000" dirty="0"/>
              <a:t>Empirical relationships between cumulative damage and pavement distress are used</a:t>
            </a:r>
          </a:p>
          <a:p>
            <a:pPr marL="1009650" lvl="1" indent="-609600" eaLnBrk="1" hangingPunct="1">
              <a:defRPr/>
            </a:pPr>
            <a:r>
              <a:rPr lang="en-US" sz="2000" dirty="0"/>
              <a:t>Site conditions including traffic, climate, subgrade, etc. are considered</a:t>
            </a:r>
          </a:p>
          <a:p>
            <a:pPr marL="1009650" lvl="1" indent="-609600" eaLnBrk="1" hangingPunct="1">
              <a:defRPr/>
            </a:pPr>
            <a:r>
              <a:rPr lang="en-US" sz="2000" dirty="0"/>
              <a:t>Design process is iterative, starting with trial design</a:t>
            </a:r>
          </a:p>
          <a:p>
            <a:pPr marL="1009650" lvl="1" indent="-609600" eaLnBrk="1" hangingPunct="1">
              <a:defRPr/>
            </a:pPr>
            <a:r>
              <a:rPr lang="en-US" sz="2000" dirty="0"/>
              <a:t>If predicted performance criteria for trial design are not adequate, design is revised</a:t>
            </a:r>
          </a:p>
          <a:p>
            <a:pPr marL="1409700" lvl="2" indent="-609600" eaLnBrk="1" hangingPunct="1">
              <a:defRPr/>
            </a:pPr>
            <a:r>
              <a:rPr lang="en-US" sz="2000" dirty="0"/>
              <a:t>Predicted performance criteria include pavement distresses (rutting, faulting, cracking, etc.) and pavement smoothness</a:t>
            </a:r>
          </a:p>
          <a:p>
            <a:pPr marL="400050" lvl="1" indent="0" eaLnBrk="1" hangingPunct="1">
              <a:buFontTx/>
              <a:buNone/>
              <a:defRPr/>
            </a:pPr>
            <a:endParaRPr lang="en-US" sz="2400" dirty="0"/>
          </a:p>
          <a:p>
            <a:pPr marL="400050" lvl="1" indent="0" eaLnBrk="1" hangingPunct="1">
              <a:buFontTx/>
              <a:buNone/>
              <a:defRPr/>
            </a:pPr>
            <a:endParaRPr lang="en-US" sz="2400" dirty="0"/>
          </a:p>
        </p:txBody>
      </p:sp>
    </p:spTree>
    <p:extLst>
      <p:ext uri="{BB962C8B-B14F-4D97-AF65-F5344CB8AC3E}">
        <p14:creationId xmlns:p14="http://schemas.microsoft.com/office/powerpoint/2010/main" val="169068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a:extLst>
              <a:ext uri="{FF2B5EF4-FFF2-40B4-BE49-F238E27FC236}">
                <a16:creationId xmlns:a16="http://schemas.microsoft.com/office/drawing/2014/main" id="{616044C0-7C53-4360-944C-1DD4B1603177}"/>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AASHTO Design Method</a:t>
            </a:r>
          </a:p>
        </p:txBody>
      </p:sp>
      <p:sp>
        <p:nvSpPr>
          <p:cNvPr id="1273859" name="Rectangle 3">
            <a:extLst>
              <a:ext uri="{FF2B5EF4-FFF2-40B4-BE49-F238E27FC236}">
                <a16:creationId xmlns:a16="http://schemas.microsoft.com/office/drawing/2014/main" id="{995D45AA-55E0-47E5-9A4A-C2044B4E7D8B}"/>
              </a:ext>
            </a:extLst>
          </p:cNvPr>
          <p:cNvSpPr>
            <a:spLocks noGrp="1" noChangeArrowheads="1"/>
          </p:cNvSpPr>
          <p:nvPr>
            <p:ph type="body" idx="1"/>
          </p:nvPr>
        </p:nvSpPr>
        <p:spPr>
          <a:xfrm>
            <a:off x="574675" y="1752600"/>
            <a:ext cx="8077200" cy="4495800"/>
          </a:xfrm>
        </p:spPr>
        <p:txBody>
          <a:bodyPr/>
          <a:lstStyle/>
          <a:p>
            <a:pPr marL="0" indent="0" eaLnBrk="1" hangingPunct="1">
              <a:buNone/>
              <a:defRPr/>
            </a:pPr>
            <a:r>
              <a:rPr lang="en-US" b="1" dirty="0"/>
              <a:t>Design Considerations</a:t>
            </a:r>
          </a:p>
          <a:p>
            <a:pPr marL="1009650" lvl="1" indent="-609600" eaLnBrk="1" hangingPunct="1">
              <a:defRPr/>
            </a:pPr>
            <a:r>
              <a:rPr lang="en-US" dirty="0"/>
              <a:t>Pavement performance</a:t>
            </a:r>
          </a:p>
          <a:p>
            <a:pPr marL="1009650" lvl="1" indent="-609600" eaLnBrk="1" hangingPunct="1">
              <a:defRPr/>
            </a:pPr>
            <a:r>
              <a:rPr lang="en-US" dirty="0"/>
              <a:t>Traffic</a:t>
            </a:r>
          </a:p>
          <a:p>
            <a:pPr marL="1009650" lvl="1" indent="-609600" eaLnBrk="1" hangingPunct="1">
              <a:defRPr/>
            </a:pPr>
            <a:r>
              <a:rPr lang="en-US" dirty="0"/>
              <a:t>Roadbed soils (subgrade material)</a:t>
            </a:r>
          </a:p>
          <a:p>
            <a:pPr marL="1009650" lvl="1" indent="-609600" eaLnBrk="1" hangingPunct="1">
              <a:defRPr/>
            </a:pPr>
            <a:r>
              <a:rPr lang="en-US" dirty="0"/>
              <a:t>Materials of construction</a:t>
            </a:r>
          </a:p>
          <a:p>
            <a:pPr marL="1009650" lvl="1" indent="-609600" eaLnBrk="1" hangingPunct="1">
              <a:defRPr/>
            </a:pPr>
            <a:r>
              <a:rPr lang="en-US" dirty="0"/>
              <a:t>Environment</a:t>
            </a:r>
          </a:p>
          <a:p>
            <a:pPr marL="1009650" lvl="1" indent="-609600" eaLnBrk="1" hangingPunct="1">
              <a:defRPr/>
            </a:pPr>
            <a:r>
              <a:rPr lang="en-US" dirty="0"/>
              <a:t>Drainage</a:t>
            </a:r>
          </a:p>
          <a:p>
            <a:pPr marL="1009650" lvl="1" indent="-609600" eaLnBrk="1" hangingPunct="1">
              <a:defRPr/>
            </a:pPr>
            <a:r>
              <a:rPr lang="en-US" dirty="0"/>
              <a:t>Reliability</a:t>
            </a:r>
          </a:p>
        </p:txBody>
      </p:sp>
    </p:spTree>
    <p:extLst>
      <p:ext uri="{BB962C8B-B14F-4D97-AF65-F5344CB8AC3E}">
        <p14:creationId xmlns:p14="http://schemas.microsoft.com/office/powerpoint/2010/main" val="566729488"/>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5927</TotalTime>
  <Words>4887</Words>
  <Application>Microsoft Office PowerPoint</Application>
  <PresentationFormat>On-screen Show (4:3)</PresentationFormat>
  <Paragraphs>569</Paragraphs>
  <Slides>42</Slides>
  <Notes>41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Tahoma</vt:lpstr>
      <vt:lpstr>Times New Roman</vt:lpstr>
      <vt:lpstr>Verdana</vt:lpstr>
      <vt:lpstr>Wingdings</vt:lpstr>
      <vt:lpstr>Profile</vt:lpstr>
      <vt:lpstr>Equation</vt:lpstr>
      <vt:lpstr>CE 34500 – Transportation Engineering</vt:lpstr>
      <vt:lpstr>Pavement Design</vt:lpstr>
      <vt:lpstr>Pavement Design</vt:lpstr>
      <vt:lpstr>Structural Components of Flexible Pavement</vt:lpstr>
      <vt:lpstr>Flexible Pavement Design</vt:lpstr>
      <vt:lpstr>Flexible Pavement Design</vt:lpstr>
      <vt:lpstr>Flexible Pavement Design</vt:lpstr>
      <vt:lpstr>Mechanistic-Empirical Design (MEPD) Method</vt:lpstr>
      <vt:lpstr>AASHTO Design Method</vt:lpstr>
      <vt:lpstr>AASHTO Design Method</vt:lpstr>
      <vt:lpstr>AASHTO Design Method</vt:lpstr>
      <vt:lpstr>AASHTO Design Method</vt:lpstr>
      <vt:lpstr>AASHTO Design Method</vt:lpstr>
      <vt:lpstr>AASHTO Design Method</vt:lpstr>
      <vt:lpstr>PowerPoint Presentation</vt:lpstr>
      <vt:lpstr>AASHTO Design Method</vt:lpstr>
      <vt:lpstr>Example 19.1</vt:lpstr>
      <vt:lpstr>AASHTO Design Method</vt:lpstr>
      <vt:lpstr>AASHTO Design Method</vt:lpstr>
      <vt:lpstr>AASHTO Design Method</vt:lpstr>
      <vt:lpstr>AASHTO Design Method</vt:lpstr>
      <vt:lpstr>AASHTO Design Method</vt:lpstr>
      <vt:lpstr>AASHTO Design Method</vt:lpstr>
      <vt:lpstr>AASHTO Design Method</vt:lpstr>
      <vt:lpstr>AASHTO Design Method</vt:lpstr>
      <vt:lpstr>AASHTO Design Method</vt:lpstr>
      <vt:lpstr>AASHTO Design Method</vt:lpstr>
      <vt:lpstr>AASHTO Design Method</vt:lpstr>
      <vt:lpstr>AASHTO Design Method</vt:lpstr>
      <vt:lpstr>Example 19.3</vt:lpstr>
      <vt:lpstr>Example 19.3</vt:lpstr>
      <vt:lpstr>Flexible Pavement Design</vt:lpstr>
      <vt:lpstr>Soil Stabilization</vt:lpstr>
      <vt:lpstr>Soil Stabilization</vt:lpstr>
      <vt:lpstr>Soil Stabilization</vt:lpstr>
      <vt:lpstr>Soil Stabilization</vt:lpstr>
      <vt:lpstr>Soil Stabilized Roads</vt:lpstr>
      <vt:lpstr>Soil Stabilized Roads</vt:lpstr>
      <vt:lpstr>Soil Stabilized Roads</vt:lpstr>
      <vt:lpstr>Flexible Pavement Design</vt:lpstr>
      <vt:lpstr>AASHTO Design Method</vt:lpstr>
      <vt:lpstr>AASHTO Design Method</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Civil &amp; Architectural Engineering</dc:creator>
  <cp:lastModifiedBy>Promothes Saha</cp:lastModifiedBy>
  <cp:revision>339</cp:revision>
  <cp:lastPrinted>2012-09-10T00:38:33Z</cp:lastPrinted>
  <dcterms:created xsi:type="dcterms:W3CDTF">2001-09-24T18:35:11Z</dcterms:created>
  <dcterms:modified xsi:type="dcterms:W3CDTF">2020-04-15T04:10:06Z</dcterms:modified>
</cp:coreProperties>
</file>