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notesMasterIdLst>
    <p:notesMasterId r:id="rId19"/>
  </p:notesMasterIdLst>
  <p:handoutMasterIdLst>
    <p:handoutMasterId r:id="rId20"/>
  </p:handoutMasterIdLst>
  <p:sldIdLst>
    <p:sldId id="256" r:id="rId2"/>
    <p:sldId id="445" r:id="rId3"/>
    <p:sldId id="446" r:id="rId4"/>
    <p:sldId id="257" r:id="rId5"/>
    <p:sldId id="428" r:id="rId6"/>
    <p:sldId id="429" r:id="rId7"/>
    <p:sldId id="441" r:id="rId8"/>
    <p:sldId id="443" r:id="rId9"/>
    <p:sldId id="444" r:id="rId10"/>
    <p:sldId id="430" r:id="rId11"/>
    <p:sldId id="442" r:id="rId12"/>
    <p:sldId id="431" r:id="rId13"/>
    <p:sldId id="449" r:id="rId14"/>
    <p:sldId id="448" r:id="rId15"/>
    <p:sldId id="435" r:id="rId16"/>
    <p:sldId id="438" r:id="rId17"/>
    <p:sldId id="43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2922" autoAdjust="0"/>
  </p:normalViewPr>
  <p:slideViewPr>
    <p:cSldViewPr>
      <p:cViewPr varScale="1">
        <p:scale>
          <a:sx n="107" d="100"/>
          <a:sy n="107" d="100"/>
        </p:scale>
        <p:origin x="1548" y="102"/>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DCF782-8071-49DC-9CBB-3B669E2C34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A8D1AD5-F784-48A5-BA38-C92D5A8086CA}"/>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7A556A9-12FA-401B-B62B-37DFAB6EAC2B}" type="datetimeFigureOut">
              <a:rPr lang="en-US"/>
              <a:pPr>
                <a:defRPr/>
              </a:pPr>
              <a:t>4/13/2020</a:t>
            </a:fld>
            <a:endParaRPr lang="en-US"/>
          </a:p>
        </p:txBody>
      </p:sp>
      <p:sp>
        <p:nvSpPr>
          <p:cNvPr id="4" name="Footer Placeholder 3">
            <a:extLst>
              <a:ext uri="{FF2B5EF4-FFF2-40B4-BE49-F238E27FC236}">
                <a16:creationId xmlns:a16="http://schemas.microsoft.com/office/drawing/2014/main" id="{2D733FFA-16D5-4D98-B95C-89C4909E87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AA2115D-5ADC-4FF5-862A-3B40F3651C8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8B279A5-B8EC-48FC-AA9F-A7FAFA0496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856489-33AF-47F9-BDB9-A31E58AE3B2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B9CB809-025E-4D08-99D9-C6A45F2FEB1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F6F46DB-1444-4B2D-914A-F6F4697DEA19}" type="datetimeFigureOut">
              <a:rPr lang="en-US"/>
              <a:pPr>
                <a:defRPr/>
              </a:pPr>
              <a:t>4/13/2020</a:t>
            </a:fld>
            <a:endParaRPr lang="en-US"/>
          </a:p>
        </p:txBody>
      </p:sp>
      <p:sp>
        <p:nvSpPr>
          <p:cNvPr id="4" name="Slide Image Placeholder 3">
            <a:extLst>
              <a:ext uri="{FF2B5EF4-FFF2-40B4-BE49-F238E27FC236}">
                <a16:creationId xmlns:a16="http://schemas.microsoft.com/office/drawing/2014/main" id="{9E37CC28-6C80-4A76-9100-3D5449124F1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134FCF9-C530-4665-B757-57C696A3B0F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8DF00A-3F63-4DC4-A1D9-9B051BA9C20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4987C2A-E9A9-4AB8-8625-AC68B780076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57D1A5B-C565-43AE-B3BB-2E3F5BE2D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47D3D9E-C16C-487D-B9E7-65AE5ED6413A}" type="datetime1">
              <a:rPr lang="en-US" smtClean="0"/>
              <a:pPr>
                <a:defRPr/>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3E95F6E-BAE7-4357-93ED-26E9AD262B4E}" type="slidenum">
              <a:rPr lang="en-US" altLang="en-US" smtClean="0"/>
              <a:pPr>
                <a:defRPr/>
              </a:pPr>
              <a:t>‹#›</a:t>
            </a:fld>
            <a:endParaRPr lang="en-US" altLang="en-US"/>
          </a:p>
        </p:txBody>
      </p:sp>
    </p:spTree>
    <p:extLst>
      <p:ext uri="{BB962C8B-B14F-4D97-AF65-F5344CB8AC3E}">
        <p14:creationId xmlns:p14="http://schemas.microsoft.com/office/powerpoint/2010/main" val="257585626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2015 Cengage Learning Engineering. All Rights Reserved. </a:t>
            </a:r>
            <a:endParaRPr lang="en-US"/>
          </a:p>
        </p:txBody>
      </p:sp>
      <p:sp>
        <p:nvSpPr>
          <p:cNvPr id="6" name="Slide Number Placeholder 5"/>
          <p:cNvSpPr>
            <a:spLocks noGrp="1"/>
          </p:cNvSpPr>
          <p:nvPr>
            <p:ph type="sldNum" sz="quarter" idx="12"/>
          </p:nvPr>
        </p:nvSpPr>
        <p:spPr/>
        <p:txBody>
          <a:bodyPr/>
          <a:lstStyle/>
          <a:p>
            <a:pPr>
              <a:defRPr/>
            </a:pPr>
            <a:fld id="{8A398146-89E0-408C-9796-B49884C52CFB}" type="slidenum">
              <a:rPr lang="en-US" altLang="en-US" smtClean="0"/>
              <a:pPr>
                <a:defRPr/>
              </a:pPr>
              <a:t>‹#›</a:t>
            </a:fld>
            <a:endParaRPr lang="en-US" altLang="en-US"/>
          </a:p>
        </p:txBody>
      </p:sp>
    </p:spTree>
    <p:extLst>
      <p:ext uri="{BB962C8B-B14F-4D97-AF65-F5344CB8AC3E}">
        <p14:creationId xmlns:p14="http://schemas.microsoft.com/office/powerpoint/2010/main" val="288531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54DDAD8-A4F7-4D59-BA52-D239DAA402E8}" type="datetime1">
              <a:rPr lang="en-US" smtClean="0"/>
              <a:pPr>
                <a:defRPr/>
              </a:pPr>
              <a:t>4/13/2020</a:t>
            </a:fld>
            <a:endParaRPr lang="en-US"/>
          </a:p>
        </p:txBody>
      </p:sp>
      <p:sp>
        <p:nvSpPr>
          <p:cNvPr id="5" name="Footer Placeholder 4"/>
          <p:cNvSpPr>
            <a:spLocks noGrp="1"/>
          </p:cNvSpPr>
          <p:nvPr>
            <p:ph type="ftr" sz="quarter" idx="11"/>
          </p:nvPr>
        </p:nvSpPr>
        <p:spPr/>
        <p:txBody>
          <a:bodyPr/>
          <a:lstStyle/>
          <a:p>
            <a:pPr>
              <a:defRPr/>
            </a:pPr>
            <a:r>
              <a:rPr lang="en-US" smtClean="0"/>
              <a:t>© 2015 Cengage Learning Engineering. All Rights Reserved. </a:t>
            </a:r>
            <a:endParaRPr lang="en-US"/>
          </a:p>
        </p:txBody>
      </p:sp>
      <p:sp>
        <p:nvSpPr>
          <p:cNvPr id="6" name="Slide Number Placeholder 5"/>
          <p:cNvSpPr>
            <a:spLocks noGrp="1"/>
          </p:cNvSpPr>
          <p:nvPr>
            <p:ph type="sldNum" sz="quarter" idx="12"/>
          </p:nvPr>
        </p:nvSpPr>
        <p:spPr/>
        <p:txBody>
          <a:bodyPr/>
          <a:lstStyle/>
          <a:p>
            <a:pPr>
              <a:defRPr/>
            </a:pPr>
            <a:fld id="{452BD531-C846-4FD0-8C22-81B9F2A54749}" type="slidenum">
              <a:rPr lang="en-US" altLang="en-US" smtClean="0"/>
              <a:pPr>
                <a:defRPr/>
              </a:pPr>
              <a:t>‹#›</a:t>
            </a:fld>
            <a:endParaRPr lang="en-US" altLang="en-US"/>
          </a:p>
        </p:txBody>
      </p:sp>
    </p:spTree>
    <p:extLst>
      <p:ext uri="{BB962C8B-B14F-4D97-AF65-F5344CB8AC3E}">
        <p14:creationId xmlns:p14="http://schemas.microsoft.com/office/powerpoint/2010/main" val="67785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914400"/>
            <a:ext cx="7851648" cy="1828800"/>
          </a:xfrm>
          <a:ln>
            <a:noFill/>
          </a:ln>
        </p:spPr>
        <p:txBody>
          <a:bodyPr tIns="0" rIns="18288" anchor="ctr">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3600" b="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sz="quarter" idx="13"/>
          </p:nvPr>
        </p:nvSpPr>
        <p:spPr>
          <a:xfrm>
            <a:off x="533400" y="3048000"/>
            <a:ext cx="8077200" cy="289560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a:extLst>
              <a:ext uri="{FF2B5EF4-FFF2-40B4-BE49-F238E27FC236}">
                <a16:creationId xmlns:a16="http://schemas.microsoft.com/office/drawing/2014/main" id="{9DFFD980-F33F-4D64-AF6D-32080C21F761}"/>
              </a:ext>
            </a:extLst>
          </p:cNvPr>
          <p:cNvSpPr>
            <a:spLocks noGrp="1"/>
          </p:cNvSpPr>
          <p:nvPr>
            <p:ph type="sldNum" sz="quarter" idx="14"/>
          </p:nvPr>
        </p:nvSpPr>
        <p:spPr/>
        <p:txBody>
          <a:bodyPr/>
          <a:lstStyle>
            <a:lvl1pPr>
              <a:defRPr>
                <a:solidFill>
                  <a:srgbClr val="3C3E42"/>
                </a:solidFill>
              </a:defRPr>
            </a:lvl1pPr>
          </a:lstStyle>
          <a:p>
            <a:pPr>
              <a:defRPr/>
            </a:pPr>
            <a:fld id="{BDCE20DC-9225-49F7-A313-7DAEC31CCA10}" type="slidenum">
              <a:rPr lang="en-US" altLang="en-US"/>
              <a:pPr>
                <a:defRPr/>
              </a:pPr>
              <a:t>‹#›</a:t>
            </a:fld>
            <a:endParaRPr lang="en-US" altLang="en-US"/>
          </a:p>
        </p:txBody>
      </p:sp>
    </p:spTree>
    <p:extLst>
      <p:ext uri="{BB962C8B-B14F-4D97-AF65-F5344CB8AC3E}">
        <p14:creationId xmlns:p14="http://schemas.microsoft.com/office/powerpoint/2010/main" val="63926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05225D-56D6-4B7D-A184-D1732090AED1}"/>
              </a:ext>
            </a:extLst>
          </p:cNvPr>
          <p:cNvSpPr txBox="1">
            <a:spLocks noChangeArrowheads="1"/>
          </p:cNvSpPr>
          <p:nvPr userDrawn="1"/>
        </p:nvSpPr>
        <p:spPr bwMode="auto">
          <a:xfrm>
            <a:off x="685800" y="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r>
              <a:rPr lang="en-US" altLang="en-US" sz="1200">
                <a:solidFill>
                  <a:srgbClr val="3C3E42"/>
                </a:solidFill>
                <a:latin typeface="Verdana" pitchFamily="34" charset="0"/>
                <a:ea typeface="Verdana" pitchFamily="34" charset="0"/>
                <a:cs typeface="Verdana" pitchFamily="34" charset="0"/>
              </a:rPr>
              <a:t>Traffic &amp; Highway Engineering, 5</a:t>
            </a:r>
            <a:r>
              <a:rPr lang="en-US" altLang="en-US" sz="1200" baseline="30000">
                <a:solidFill>
                  <a:srgbClr val="3C3E42"/>
                </a:solidFill>
                <a:latin typeface="Verdana" pitchFamily="34" charset="0"/>
                <a:ea typeface="Verdana" pitchFamily="34" charset="0"/>
                <a:cs typeface="Verdana" pitchFamily="34" charset="0"/>
              </a:rPr>
              <a:t>th</a:t>
            </a:r>
            <a:r>
              <a:rPr lang="en-US" altLang="en-US" sz="1200">
                <a:solidFill>
                  <a:srgbClr val="3C3E42"/>
                </a:solidFill>
                <a:latin typeface="Verdana" pitchFamily="34" charset="0"/>
                <a:ea typeface="Verdana" pitchFamily="34" charset="0"/>
                <a:cs typeface="Verdana" pitchFamily="34" charset="0"/>
              </a:rPr>
              <a:t> Edition				  Garber &amp; Hoel</a:t>
            </a:r>
          </a:p>
        </p:txBody>
      </p:sp>
      <p:sp>
        <p:nvSpPr>
          <p:cNvPr id="5" name="Slide Number Placeholder 2">
            <a:extLst>
              <a:ext uri="{FF2B5EF4-FFF2-40B4-BE49-F238E27FC236}">
                <a16:creationId xmlns:a16="http://schemas.microsoft.com/office/drawing/2014/main" id="{29746E2A-C27A-4E3C-8CEC-062BD9B20B78}"/>
              </a:ext>
            </a:extLst>
          </p:cNvPr>
          <p:cNvSpPr txBox="1">
            <a:spLocks/>
          </p:cNvSpPr>
          <p:nvPr userDrawn="1"/>
        </p:nvSpPr>
        <p:spPr>
          <a:xfrm>
            <a:off x="7924800" y="6356350"/>
            <a:ext cx="762000" cy="365125"/>
          </a:xfrm>
          <a:prstGeom prst="rect">
            <a:avLst/>
          </a:prstGeom>
        </p:spPr>
        <p:txBody>
          <a:bodyPr lIns="0" tIns="0" rIns="0" bIns="0" anchor="b"/>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algn="r" eaLnBrk="1" hangingPunct="1">
              <a:defRPr/>
            </a:pPr>
            <a:fld id="{D03DA4DE-9402-4ACC-8359-CB39D7B86296}" type="slidenum">
              <a:rPr lang="en-US" altLang="en-US" sz="1200" smtClean="0">
                <a:solidFill>
                  <a:srgbClr val="F3E896"/>
                </a:solidFill>
              </a:rPr>
              <a:pPr algn="r" eaLnBrk="1" hangingPunct="1">
                <a:defRPr/>
              </a:pPr>
              <a:t>‹#›</a:t>
            </a:fld>
            <a:endParaRPr lang="en-US" altLang="en-US" sz="1200">
              <a:solidFill>
                <a:srgbClr val="F3E896"/>
              </a:solidFill>
            </a:endParaRPr>
          </a:p>
        </p:txBody>
      </p:sp>
      <p:sp>
        <p:nvSpPr>
          <p:cNvPr id="6" name="Vertical Title 1">
            <a:extLst>
              <a:ext uri="{FF2B5EF4-FFF2-40B4-BE49-F238E27FC236}">
                <a16:creationId xmlns:a16="http://schemas.microsoft.com/office/drawing/2014/main" id="{C93490C6-BE56-4585-A240-3E1C1175E3D2}"/>
              </a:ext>
            </a:extLst>
          </p:cNvPr>
          <p:cNvSpPr txBox="1">
            <a:spLocks/>
          </p:cNvSpPr>
          <p:nvPr userDrawn="1"/>
        </p:nvSpPr>
        <p:spPr>
          <a:xfrm>
            <a:off x="471488" y="985838"/>
            <a:ext cx="8229600" cy="1300162"/>
          </a:xfrm>
          <a:prstGeom prst="rect">
            <a:avLst/>
          </a:prstGeom>
        </p:spPr>
        <p:txBody>
          <a:bodyPr anchor="ctr">
            <a:normAutofit/>
          </a:bodyPr>
          <a:lstStyle>
            <a:lvl1pPr algn="l" rtl="0" eaLnBrk="1" latinLnBrk="0" hangingPunct="1">
              <a:spcBef>
                <a:spcPct val="0"/>
              </a:spcBef>
              <a:buNone/>
              <a:defRPr kumimoji="0" sz="3600" b="0" kern="120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defRPr/>
            </a:pPr>
            <a:endParaRPr lang="en-US" dirty="0">
              <a:solidFill>
                <a:schemeClr val="accent5"/>
              </a:solidFill>
            </a:endParaRPr>
          </a:p>
        </p:txBody>
      </p:sp>
      <p:sp>
        <p:nvSpPr>
          <p:cNvPr id="16" name="Title 15"/>
          <p:cNvSpPr>
            <a:spLocks noGrp="1"/>
          </p:cNvSpPr>
          <p:nvPr>
            <p:ph type="title"/>
          </p:nvPr>
        </p:nvSpPr>
        <p:spPr>
          <a:xfrm>
            <a:off x="457200" y="838200"/>
            <a:ext cx="8229600" cy="1143000"/>
          </a:xfrm>
        </p:spPr>
        <p:txBody>
          <a:bodyPr anchor="ct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0" name="Text Placeholder 19"/>
          <p:cNvSpPr>
            <a:spLocks noGrp="1"/>
          </p:cNvSpPr>
          <p:nvPr>
            <p:ph type="body" sz="quarter" idx="13"/>
          </p:nvPr>
        </p:nvSpPr>
        <p:spPr>
          <a:xfrm>
            <a:off x="838200" y="2362200"/>
            <a:ext cx="7086600" cy="342900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2">
            <a:extLst>
              <a:ext uri="{FF2B5EF4-FFF2-40B4-BE49-F238E27FC236}">
                <a16:creationId xmlns:a16="http://schemas.microsoft.com/office/drawing/2014/main" id="{98F33A11-87DC-421F-ACA1-C071F9E1CC5F}"/>
              </a:ext>
            </a:extLst>
          </p:cNvPr>
          <p:cNvSpPr>
            <a:spLocks noGrp="1"/>
          </p:cNvSpPr>
          <p:nvPr>
            <p:ph type="ftr" sz="quarter" idx="14"/>
          </p:nvPr>
        </p:nvSpPr>
        <p:spPr>
          <a:xfrm>
            <a:off x="2895600" y="6356350"/>
            <a:ext cx="4114800" cy="365125"/>
          </a:xfrm>
          <a:prstGeom prst="rect">
            <a:avLst/>
          </a:prstGeom>
        </p:spPr>
        <p:txBody>
          <a:bodyPr/>
          <a:lstStyle>
            <a:lvl1pPr>
              <a:defRPr>
                <a:solidFill>
                  <a:schemeClr val="bg2"/>
                </a:solidFill>
              </a:defRPr>
            </a:lvl1pPr>
          </a:lstStyle>
          <a:p>
            <a:pPr>
              <a:defRPr/>
            </a:pPr>
            <a:r>
              <a:rPr lang="en-US"/>
              <a:t>© 2015 Cengage Learning Engineering. All Rights Reserved. </a:t>
            </a:r>
          </a:p>
        </p:txBody>
      </p:sp>
      <p:sp>
        <p:nvSpPr>
          <p:cNvPr id="8" name="Slide Number Placeholder 3">
            <a:extLst>
              <a:ext uri="{FF2B5EF4-FFF2-40B4-BE49-F238E27FC236}">
                <a16:creationId xmlns:a16="http://schemas.microsoft.com/office/drawing/2014/main" id="{0FBAC6C3-E6E5-4850-9F36-814A89E911FC}"/>
              </a:ext>
            </a:extLst>
          </p:cNvPr>
          <p:cNvSpPr>
            <a:spLocks noGrp="1"/>
          </p:cNvSpPr>
          <p:nvPr>
            <p:ph type="sldNum" sz="quarter" idx="15"/>
          </p:nvPr>
        </p:nvSpPr>
        <p:spPr/>
        <p:txBody>
          <a:bodyPr/>
          <a:lstStyle>
            <a:lvl1pPr>
              <a:defRPr>
                <a:solidFill>
                  <a:schemeClr val="bg2"/>
                </a:solidFill>
              </a:defRPr>
            </a:lvl1pPr>
          </a:lstStyle>
          <a:p>
            <a:pPr>
              <a:defRPr/>
            </a:pPr>
            <a:fld id="{59B6145E-53ED-4FBB-949E-C09C0D38F781}" type="slidenum">
              <a:rPr lang="en-US" altLang="en-US"/>
              <a:pPr>
                <a:defRPr/>
              </a:pPr>
              <a:t>‹#›</a:t>
            </a:fld>
            <a:endParaRPr lang="en-US" altLang="en-US"/>
          </a:p>
        </p:txBody>
      </p:sp>
    </p:spTree>
    <p:extLst>
      <p:ext uri="{BB962C8B-B14F-4D97-AF65-F5344CB8AC3E}">
        <p14:creationId xmlns:p14="http://schemas.microsoft.com/office/powerpoint/2010/main" val="106122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964F7-6C3E-4233-92E5-D2BAC15C33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5CF6A47-474D-4C9B-81D0-7CECB93FD8B9}" type="slidenum">
              <a:rPr lang="en-US" altLang="en-US" smtClean="0"/>
              <a:pPr>
                <a:defRPr/>
              </a:pPr>
              <a:t>‹#›</a:t>
            </a:fld>
            <a:endParaRPr lang="en-US" altLang="en-US"/>
          </a:p>
        </p:txBody>
      </p:sp>
    </p:spTree>
    <p:extLst>
      <p:ext uri="{BB962C8B-B14F-4D97-AF65-F5344CB8AC3E}">
        <p14:creationId xmlns:p14="http://schemas.microsoft.com/office/powerpoint/2010/main" val="269722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FFA1A521-45B8-412D-8FD3-1D568B33C9F7}" type="datetime1">
              <a:rPr lang="en-US" smtClean="0"/>
              <a:pPr>
                <a:defRPr/>
              </a:pPr>
              <a:t>4/13/2020</a:t>
            </a:fld>
            <a:endParaRPr lang="en-US"/>
          </a:p>
        </p:txBody>
      </p:sp>
      <p:sp>
        <p:nvSpPr>
          <p:cNvPr id="5" name="Footer Placeholder 4"/>
          <p:cNvSpPr>
            <a:spLocks noGrp="1"/>
          </p:cNvSpPr>
          <p:nvPr>
            <p:ph type="ftr" sz="quarter" idx="11"/>
          </p:nvPr>
        </p:nvSpPr>
        <p:spPr/>
        <p:txBody>
          <a:bodyPr/>
          <a:lstStyle/>
          <a:p>
            <a:pPr>
              <a:defRPr/>
            </a:pPr>
            <a:r>
              <a:rPr lang="en-US" smtClean="0"/>
              <a:t>© 2015 Cengage Learning Engineering. All Rights Reserved. </a:t>
            </a:r>
            <a:endParaRPr lang="en-US"/>
          </a:p>
        </p:txBody>
      </p:sp>
      <p:sp>
        <p:nvSpPr>
          <p:cNvPr id="6" name="Slide Number Placeholder 5"/>
          <p:cNvSpPr>
            <a:spLocks noGrp="1"/>
          </p:cNvSpPr>
          <p:nvPr>
            <p:ph type="sldNum" sz="quarter" idx="12"/>
          </p:nvPr>
        </p:nvSpPr>
        <p:spPr/>
        <p:txBody>
          <a:bodyPr/>
          <a:lstStyle/>
          <a:p>
            <a:pPr>
              <a:defRPr/>
            </a:pPr>
            <a:fld id="{9034D32C-CA71-42C6-8E22-C2265BDB805F}" type="slidenum">
              <a:rPr lang="en-US" altLang="en-US" smtClean="0"/>
              <a:pPr>
                <a:defRPr/>
              </a:pPr>
              <a:t>‹#›</a:t>
            </a:fld>
            <a:endParaRPr lang="en-US" altLang="en-US"/>
          </a:p>
        </p:txBody>
      </p:sp>
    </p:spTree>
    <p:extLst>
      <p:ext uri="{BB962C8B-B14F-4D97-AF65-F5344CB8AC3E}">
        <p14:creationId xmlns:p14="http://schemas.microsoft.com/office/powerpoint/2010/main" val="75967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6A66822-E97C-4B1D-ADF7-90ED3C4F6D7F}" type="datetime1">
              <a:rPr lang="en-US" smtClean="0"/>
              <a:pPr>
                <a:defRPr/>
              </a:pPr>
              <a:t>4/13/2020</a:t>
            </a:fld>
            <a:endParaRPr lang="en-US"/>
          </a:p>
        </p:txBody>
      </p:sp>
      <p:sp>
        <p:nvSpPr>
          <p:cNvPr id="6" name="Footer Placeholder 5"/>
          <p:cNvSpPr>
            <a:spLocks noGrp="1"/>
          </p:cNvSpPr>
          <p:nvPr>
            <p:ph type="ftr" sz="quarter" idx="11"/>
          </p:nvPr>
        </p:nvSpPr>
        <p:spPr/>
        <p:txBody>
          <a:bodyPr/>
          <a:lstStyle/>
          <a:p>
            <a:pPr>
              <a:defRPr/>
            </a:pPr>
            <a:r>
              <a:rPr lang="en-US" smtClean="0"/>
              <a:t>© 2015 Cengage Learning Engineering. All Rights Reserved. </a:t>
            </a:r>
            <a:endParaRPr lang="en-US"/>
          </a:p>
        </p:txBody>
      </p:sp>
      <p:sp>
        <p:nvSpPr>
          <p:cNvPr id="7" name="Slide Number Placeholder 6"/>
          <p:cNvSpPr>
            <a:spLocks noGrp="1"/>
          </p:cNvSpPr>
          <p:nvPr>
            <p:ph type="sldNum" sz="quarter" idx="12"/>
          </p:nvPr>
        </p:nvSpPr>
        <p:spPr/>
        <p:txBody>
          <a:bodyPr/>
          <a:lstStyle/>
          <a:p>
            <a:pPr>
              <a:defRPr/>
            </a:pPr>
            <a:fld id="{1D2AD466-BB45-4D11-AAD0-01E6E0070394}" type="slidenum">
              <a:rPr lang="en-US" altLang="en-US" smtClean="0"/>
              <a:pPr>
                <a:defRPr/>
              </a:pPr>
              <a:t>‹#›</a:t>
            </a:fld>
            <a:endParaRPr lang="en-US" altLang="en-US"/>
          </a:p>
        </p:txBody>
      </p:sp>
    </p:spTree>
    <p:extLst>
      <p:ext uri="{BB962C8B-B14F-4D97-AF65-F5344CB8AC3E}">
        <p14:creationId xmlns:p14="http://schemas.microsoft.com/office/powerpoint/2010/main" val="16825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96F1F8C-9A1C-487A-A7AC-6E731946B843}" type="datetime1">
              <a:rPr lang="en-US" smtClean="0"/>
              <a:pPr>
                <a:defRPr/>
              </a:pPr>
              <a:t>4/13/2020</a:t>
            </a:fld>
            <a:endParaRPr lang="en-US"/>
          </a:p>
        </p:txBody>
      </p:sp>
      <p:sp>
        <p:nvSpPr>
          <p:cNvPr id="8" name="Footer Placeholder 7"/>
          <p:cNvSpPr>
            <a:spLocks noGrp="1"/>
          </p:cNvSpPr>
          <p:nvPr>
            <p:ph type="ftr" sz="quarter" idx="11"/>
          </p:nvPr>
        </p:nvSpPr>
        <p:spPr/>
        <p:txBody>
          <a:bodyPr/>
          <a:lstStyle/>
          <a:p>
            <a:pPr>
              <a:defRPr/>
            </a:pPr>
            <a:r>
              <a:rPr lang="en-US" smtClean="0"/>
              <a:t>© 2015 Cengage Learning Engineering. All Rights Reserved. </a:t>
            </a:r>
            <a:endParaRPr lang="en-US"/>
          </a:p>
        </p:txBody>
      </p:sp>
      <p:sp>
        <p:nvSpPr>
          <p:cNvPr id="9" name="Slide Number Placeholder 8"/>
          <p:cNvSpPr>
            <a:spLocks noGrp="1"/>
          </p:cNvSpPr>
          <p:nvPr>
            <p:ph type="sldNum" sz="quarter" idx="12"/>
          </p:nvPr>
        </p:nvSpPr>
        <p:spPr/>
        <p:txBody>
          <a:bodyPr/>
          <a:lstStyle/>
          <a:p>
            <a:pPr>
              <a:defRPr/>
            </a:pPr>
            <a:fld id="{7B1EF1A8-27B6-4EF2-AA67-5A441FB97DCF}" type="slidenum">
              <a:rPr lang="en-US" altLang="en-US" smtClean="0"/>
              <a:pPr>
                <a:defRPr/>
              </a:pPr>
              <a:t>‹#›</a:t>
            </a:fld>
            <a:endParaRPr lang="en-US" altLang="en-US"/>
          </a:p>
        </p:txBody>
      </p:sp>
    </p:spTree>
    <p:extLst>
      <p:ext uri="{BB962C8B-B14F-4D97-AF65-F5344CB8AC3E}">
        <p14:creationId xmlns:p14="http://schemas.microsoft.com/office/powerpoint/2010/main" val="236625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9F193E5-4572-4209-B381-CF8D93D7EA2C}" type="datetime1">
              <a:rPr lang="en-US" smtClean="0"/>
              <a:pPr>
                <a:defRPr/>
              </a:pPr>
              <a:t>4/13/2020</a:t>
            </a:fld>
            <a:endParaRPr lang="en-US"/>
          </a:p>
        </p:txBody>
      </p:sp>
      <p:sp>
        <p:nvSpPr>
          <p:cNvPr id="4" name="Footer Placeholder 3"/>
          <p:cNvSpPr>
            <a:spLocks noGrp="1"/>
          </p:cNvSpPr>
          <p:nvPr>
            <p:ph type="ftr" sz="quarter" idx="11"/>
          </p:nvPr>
        </p:nvSpPr>
        <p:spPr/>
        <p:txBody>
          <a:bodyPr/>
          <a:lstStyle/>
          <a:p>
            <a:pPr>
              <a:defRPr/>
            </a:pPr>
            <a:r>
              <a:rPr lang="en-US" smtClean="0"/>
              <a:t>© 2015 Cengage Learning Engineering. All Rights Reserved. </a:t>
            </a:r>
            <a:endParaRPr lang="en-US"/>
          </a:p>
        </p:txBody>
      </p:sp>
      <p:sp>
        <p:nvSpPr>
          <p:cNvPr id="5" name="Slide Number Placeholder 4"/>
          <p:cNvSpPr>
            <a:spLocks noGrp="1"/>
          </p:cNvSpPr>
          <p:nvPr>
            <p:ph type="sldNum" sz="quarter" idx="12"/>
          </p:nvPr>
        </p:nvSpPr>
        <p:spPr/>
        <p:txBody>
          <a:bodyPr/>
          <a:lstStyle/>
          <a:p>
            <a:pPr>
              <a:defRPr/>
            </a:pPr>
            <a:fld id="{6637B9C4-A7DC-4F9D-907E-383A9B458F0F}" type="slidenum">
              <a:rPr lang="en-US" altLang="en-US" smtClean="0"/>
              <a:pPr>
                <a:defRPr/>
              </a:pPr>
              <a:t>‹#›</a:t>
            </a:fld>
            <a:endParaRPr lang="en-US" altLang="en-US"/>
          </a:p>
        </p:txBody>
      </p:sp>
    </p:spTree>
    <p:extLst>
      <p:ext uri="{BB962C8B-B14F-4D97-AF65-F5344CB8AC3E}">
        <p14:creationId xmlns:p14="http://schemas.microsoft.com/office/powerpoint/2010/main" val="2879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47D3D9E-C16C-487D-B9E7-65AE5ED6413A}" type="datetime1">
              <a:rPr lang="en-US" smtClean="0"/>
              <a:pPr>
                <a:defRPr/>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3E95F6E-BAE7-4357-93ED-26E9AD262B4E}" type="slidenum">
              <a:rPr lang="en-US" altLang="en-US" smtClean="0"/>
              <a:pPr>
                <a:defRPr/>
              </a:pPr>
              <a:t>‹#›</a:t>
            </a:fld>
            <a:endParaRPr lang="en-US" altLang="en-US"/>
          </a:p>
        </p:txBody>
      </p:sp>
    </p:spTree>
    <p:extLst>
      <p:ext uri="{BB962C8B-B14F-4D97-AF65-F5344CB8AC3E}">
        <p14:creationId xmlns:p14="http://schemas.microsoft.com/office/powerpoint/2010/main" val="373216821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AD964F7-6C3E-4233-92E5-D2BAC15C3320}" type="datetimeFigureOut">
              <a:rPr lang="en-US" smtClean="0"/>
              <a:t>4/13/2020</a:t>
            </a:fld>
            <a:endParaRPr lang="en-US"/>
          </a:p>
        </p:txBody>
      </p:sp>
      <p:sp>
        <p:nvSpPr>
          <p:cNvPr id="6" name="Footer Placeholder 5"/>
          <p:cNvSpPr>
            <a:spLocks noGrp="1"/>
          </p:cNvSpPr>
          <p:nvPr>
            <p:ph type="ftr" sz="quarter" idx="11"/>
          </p:nvPr>
        </p:nvSpPr>
        <p:spPr/>
        <p:txBody>
          <a:bodyPr/>
          <a:lstStyle/>
          <a:p>
            <a:pPr>
              <a:defRPr/>
            </a:pPr>
            <a:r>
              <a:rPr lang="en-US" smtClean="0"/>
              <a:t>© 2015 Cengage Learning Engineering. All Rights Reserved. </a:t>
            </a:r>
            <a:endParaRPr lang="en-US"/>
          </a:p>
        </p:txBody>
      </p:sp>
      <p:sp>
        <p:nvSpPr>
          <p:cNvPr id="7" name="Slide Number Placeholder 6"/>
          <p:cNvSpPr>
            <a:spLocks noGrp="1"/>
          </p:cNvSpPr>
          <p:nvPr>
            <p:ph type="sldNum" sz="quarter" idx="12"/>
          </p:nvPr>
        </p:nvSpPr>
        <p:spPr/>
        <p:txBody>
          <a:bodyPr/>
          <a:lstStyle/>
          <a:p>
            <a:pPr>
              <a:defRPr/>
            </a:pPr>
            <a:fld id="{BCA2193F-EC39-4D7F-9ECA-74020BC6BF64}" type="slidenum">
              <a:rPr lang="en-US" altLang="en-US" smtClean="0"/>
              <a:pPr>
                <a:defRPr/>
              </a:pPr>
              <a:t>‹#›</a:t>
            </a:fld>
            <a:endParaRPr lang="en-US" altLang="en-US"/>
          </a:p>
        </p:txBody>
      </p:sp>
    </p:spTree>
    <p:extLst>
      <p:ext uri="{BB962C8B-B14F-4D97-AF65-F5344CB8AC3E}">
        <p14:creationId xmlns:p14="http://schemas.microsoft.com/office/powerpoint/2010/main" val="298331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47D3D9E-C16C-487D-B9E7-65AE5ED6413A}" type="datetime1">
              <a:rPr lang="en-US" smtClean="0"/>
              <a:pPr>
                <a:defRPr/>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3E95F6E-BAE7-4357-93ED-26E9AD262B4E}" type="slidenum">
              <a:rPr lang="en-US" altLang="en-US" smtClean="0"/>
              <a:pPr>
                <a:defRPr/>
              </a:pPr>
              <a:t>‹#›</a:t>
            </a:fld>
            <a:endParaRPr lang="en-US" altLang="en-US"/>
          </a:p>
        </p:txBody>
      </p:sp>
    </p:spTree>
    <p:extLst>
      <p:ext uri="{BB962C8B-B14F-4D97-AF65-F5344CB8AC3E}">
        <p14:creationId xmlns:p14="http://schemas.microsoft.com/office/powerpoint/2010/main" val="318929555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47D3D9E-C16C-487D-B9E7-65AE5ED6413A}" type="datetime1">
              <a:rPr lang="en-US" smtClean="0"/>
              <a:pPr>
                <a:defRPr/>
              </a:pPr>
              <a:t>4/13/2020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3E95F6E-BAE7-4357-93ED-26E9AD262B4E}" type="slidenum">
              <a:rPr lang="en-US" altLang="en-US" smtClean="0"/>
              <a:pPr>
                <a:defRPr/>
              </a:pPr>
              <a:t>‹#›</a:t>
            </a:fld>
            <a:endParaRPr lang="en-US" altLang="en-US"/>
          </a:p>
        </p:txBody>
      </p:sp>
    </p:spTree>
    <p:extLst>
      <p:ext uri="{BB962C8B-B14F-4D97-AF65-F5344CB8AC3E}">
        <p14:creationId xmlns:p14="http://schemas.microsoft.com/office/powerpoint/2010/main" val="315386637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43"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0B09-1EA6-4DAC-A17A-A34890B1778E}"/>
              </a:ext>
            </a:extLst>
          </p:cNvPr>
          <p:cNvSpPr>
            <a:spLocks noGrp="1"/>
          </p:cNvSpPr>
          <p:nvPr>
            <p:ph type="ctrTitle"/>
          </p:nvPr>
        </p:nvSpPr>
        <p:spPr>
          <a:xfrm>
            <a:off x="533400" y="2133600"/>
            <a:ext cx="3432048" cy="2590800"/>
          </a:xfrm>
          <a:extLst/>
        </p:spPr>
        <p:txBody>
          <a:bodyPr>
            <a:normAutofit/>
          </a:bodyPr>
          <a:lstStyle/>
          <a:p>
            <a:pPr>
              <a:defRPr/>
            </a:pPr>
            <a:r>
              <a:rPr lang="en-US" sz="3200" b="1" dirty="0">
                <a:latin typeface="Arial" panose="020B0604020202020204" pitchFamily="34" charset="0"/>
                <a:cs typeface="Arial" panose="020B0604020202020204" pitchFamily="34" charset="0"/>
              </a:rPr>
              <a:t>Chapter </a:t>
            </a:r>
            <a:r>
              <a:rPr lang="en-US" sz="3200" b="1" dirty="0" smtClean="0">
                <a:latin typeface="Arial" panose="020B0604020202020204" pitchFamily="34" charset="0"/>
                <a:cs typeface="Arial" panose="020B0604020202020204" pitchFamily="34" charset="0"/>
              </a:rPr>
              <a:t>17: </a:t>
            </a:r>
            <a:r>
              <a:rPr lang="en-US" altLang="en-US" sz="3200" dirty="0">
                <a:latin typeface="Arial" panose="020B0604020202020204" pitchFamily="34" charset="0"/>
                <a:cs typeface="Arial" panose="020B0604020202020204" pitchFamily="34" charset="0"/>
              </a:rPr>
              <a:t>Soil Engineering for Highway Design</a:t>
            </a:r>
            <a:br>
              <a:rPr lang="en-US" alt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14341" name="Slide Number Placeholder 7"/>
          <p:cNvSpPr>
            <a:spLocks noGrp="1"/>
          </p:cNvSpPr>
          <p:nvPr>
            <p:ph type="sldNum" sz="quarter" idx="14"/>
          </p:nvPr>
        </p:nvSpPr>
        <p:spPr bwMode="auto">
          <a:xfrm>
            <a:off x="6542087" y="62039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66368A83-C44C-493F-BD41-55FC75792633}" type="slidenum">
              <a:rPr lang="en-US" altLang="en-US" smtClean="0">
                <a:solidFill>
                  <a:srgbClr val="002060"/>
                </a:solidFill>
                <a:latin typeface="Arial" panose="020B0604020202020204" pitchFamily="34" charset="0"/>
                <a:cs typeface="Arial" panose="020B0604020202020204" pitchFamily="34" charset="0"/>
              </a:rPr>
              <a:pPr/>
              <a:t>1</a:t>
            </a:fld>
            <a:endParaRPr lang="en-US" altLang="en-US" smtClean="0">
              <a:solidFill>
                <a:srgbClr val="002060"/>
              </a:solidFill>
              <a:latin typeface="Arial" panose="020B0604020202020204" pitchFamily="34" charset="0"/>
              <a:cs typeface="Arial" panose="020B0604020202020204" pitchFamily="34" charset="0"/>
            </a:endParaRPr>
          </a:p>
        </p:txBody>
      </p:sp>
      <p:pic>
        <p:nvPicPr>
          <p:cNvPr id="143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95313"/>
            <a:ext cx="4657769"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 y="152400"/>
            <a:ext cx="9144000" cy="1143000"/>
          </a:xfrm>
        </p:spPr>
        <p:txBody>
          <a:bodyPr/>
          <a:lstStyle/>
          <a:p>
            <a:pPr algn="ctr" eaLnBrk="1" hangingPunct="1"/>
            <a:r>
              <a:rPr lang="en-US" altLang="en-US" sz="4800" b="1" dirty="0" err="1" smtClean="0">
                <a:solidFill>
                  <a:srgbClr val="002060"/>
                </a:solidFill>
              </a:rPr>
              <a:t>Atterberg</a:t>
            </a:r>
            <a:r>
              <a:rPr lang="en-US" altLang="en-US" sz="4800" b="1" dirty="0" smtClean="0">
                <a:solidFill>
                  <a:srgbClr val="002060"/>
                </a:solidFill>
              </a:rPr>
              <a:t> Limits</a:t>
            </a:r>
          </a:p>
        </p:txBody>
      </p:sp>
      <p:sp>
        <p:nvSpPr>
          <p:cNvPr id="19459" name="Content Placeholder 2"/>
          <p:cNvSpPr>
            <a:spLocks noGrp="1"/>
          </p:cNvSpPr>
          <p:nvPr>
            <p:ph idx="1"/>
          </p:nvPr>
        </p:nvSpPr>
        <p:spPr>
          <a:xfrm>
            <a:off x="457200" y="1285875"/>
            <a:ext cx="8001000" cy="4114800"/>
          </a:xfrm>
        </p:spPr>
        <p:txBody>
          <a:bodyPr/>
          <a:lstStyle/>
          <a:p>
            <a:pPr eaLnBrk="1" hangingPunct="1"/>
            <a:r>
              <a:rPr lang="en-US" altLang="en-US" smtClean="0">
                <a:solidFill>
                  <a:srgbClr val="002060"/>
                </a:solidFill>
              </a:rPr>
              <a:t>Soil with low moisture will form solids</a:t>
            </a:r>
          </a:p>
          <a:p>
            <a:pPr eaLnBrk="1" hangingPunct="1"/>
            <a:r>
              <a:rPr lang="en-US" altLang="en-US" smtClean="0">
                <a:solidFill>
                  <a:srgbClr val="002060"/>
                </a:solidFill>
              </a:rPr>
              <a:t>As water content increases, soil becomes plastic</a:t>
            </a:r>
          </a:p>
          <a:p>
            <a:pPr eaLnBrk="1" hangingPunct="1"/>
            <a:r>
              <a:rPr lang="en-US" altLang="en-US" b="1" smtClean="0">
                <a:solidFill>
                  <a:srgbClr val="002060"/>
                </a:solidFill>
              </a:rPr>
              <a:t>Shrinkage Limit: </a:t>
            </a:r>
            <a:r>
              <a:rPr lang="en-US" altLang="en-US" smtClean="0">
                <a:solidFill>
                  <a:srgbClr val="002060"/>
                </a:solidFill>
              </a:rPr>
              <a:t>V</a:t>
            </a:r>
            <a:r>
              <a:rPr lang="en-US" altLang="en-US" sz="2400" smtClean="0">
                <a:solidFill>
                  <a:srgbClr val="002060"/>
                </a:solidFill>
              </a:rPr>
              <a:t>olume shrinks with drying</a:t>
            </a:r>
            <a:endParaRPr lang="en-US" altLang="en-US" sz="2400" b="1" smtClean="0">
              <a:solidFill>
                <a:srgbClr val="002060"/>
              </a:solidFill>
            </a:endParaRPr>
          </a:p>
          <a:p>
            <a:pPr eaLnBrk="1" hangingPunct="1"/>
            <a:r>
              <a:rPr lang="en-US" altLang="en-US" b="1" smtClean="0">
                <a:solidFill>
                  <a:srgbClr val="002060"/>
                </a:solidFill>
              </a:rPr>
              <a:t>Plastic Limit: </a:t>
            </a:r>
            <a:r>
              <a:rPr lang="en-US" altLang="en-US" sz="2400" smtClean="0">
                <a:solidFill>
                  <a:srgbClr val="002060"/>
                </a:solidFill>
              </a:rPr>
              <a:t>Point where soil crumbles</a:t>
            </a:r>
            <a:endParaRPr lang="en-US" altLang="en-US" b="1" smtClean="0">
              <a:solidFill>
                <a:srgbClr val="002060"/>
              </a:solidFill>
            </a:endParaRPr>
          </a:p>
          <a:p>
            <a:pPr eaLnBrk="1" hangingPunct="1"/>
            <a:r>
              <a:rPr lang="en-US" altLang="en-US" b="1" smtClean="0">
                <a:solidFill>
                  <a:srgbClr val="002060"/>
                </a:solidFill>
              </a:rPr>
              <a:t>Liquid Limit: </a:t>
            </a:r>
            <a:r>
              <a:rPr lang="en-US" altLang="en-US" sz="2400" smtClean="0">
                <a:solidFill>
                  <a:srgbClr val="002060"/>
                </a:solidFill>
              </a:rPr>
              <a:t>Minimum moisture for flow</a:t>
            </a:r>
            <a:endParaRPr lang="en-US" altLang="en-US" b="1" smtClean="0">
              <a:solidFill>
                <a:srgbClr val="002060"/>
              </a:solidFill>
            </a:endParaRPr>
          </a:p>
        </p:txBody>
      </p:sp>
      <p:sp>
        <p:nvSpPr>
          <p:cNvPr id="19460" name="Slide Number Placeholder 4"/>
          <p:cNvSpPr>
            <a:spLocks noGrp="1"/>
          </p:cNvSpPr>
          <p:nvPr>
            <p:ph type="sldNum" sz="quarter" idx="4294967295"/>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F3261753-6F29-43EA-84D8-16C26F9C3719}" type="slidenum">
              <a:rPr lang="en-US" altLang="en-US" smtClean="0">
                <a:solidFill>
                  <a:srgbClr val="2C3036"/>
                </a:solidFill>
              </a:rPr>
              <a:pPr/>
              <a:t>10</a:t>
            </a:fld>
            <a:endParaRPr lang="en-US" altLang="en-US" smtClean="0">
              <a:solidFill>
                <a:srgbClr val="2C3036"/>
              </a:solidFill>
            </a:endParaRPr>
          </a:p>
        </p:txBody>
      </p:sp>
      <p:pic>
        <p:nvPicPr>
          <p:cNvPr id="194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93" y="4097337"/>
            <a:ext cx="7516389"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200" b="1" dirty="0" smtClean="0">
                <a:solidFill>
                  <a:srgbClr val="002060"/>
                </a:solidFill>
              </a:rPr>
              <a:t>AASHTO Soil Classification</a:t>
            </a:r>
            <a:endParaRPr lang="en-US" sz="4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497568" y="-408551"/>
            <a:ext cx="4148863" cy="8471165"/>
          </a:xfr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5CF6A47-474D-4C9B-81D0-7CECB93FD8B9}" type="slidenum">
              <a:rPr lang="en-US" altLang="en-US" smtClean="0"/>
              <a:pPr>
                <a:defRPr/>
              </a:pPr>
              <a:t>11</a:t>
            </a:fld>
            <a:endParaRPr lang="en-US" altLang="en-US"/>
          </a:p>
        </p:txBody>
      </p:sp>
    </p:spTree>
    <p:extLst>
      <p:ext uri="{BB962C8B-B14F-4D97-AF65-F5344CB8AC3E}">
        <p14:creationId xmlns:p14="http://schemas.microsoft.com/office/powerpoint/2010/main" val="118368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4800"/>
            <a:ext cx="9144000" cy="1143000"/>
          </a:xfrm>
        </p:spPr>
        <p:txBody>
          <a:bodyPr/>
          <a:lstStyle/>
          <a:p>
            <a:pPr algn="ctr" eaLnBrk="1" hangingPunct="1"/>
            <a:r>
              <a:rPr lang="en-US" altLang="en-US" sz="4800" b="1" dirty="0" smtClean="0">
                <a:solidFill>
                  <a:srgbClr val="002060"/>
                </a:solidFill>
              </a:rPr>
              <a:t>AASHTO Soil Classification</a:t>
            </a:r>
          </a:p>
        </p:txBody>
      </p:sp>
      <p:sp>
        <p:nvSpPr>
          <p:cNvPr id="20483" name="Content Placeholder 2"/>
          <p:cNvSpPr>
            <a:spLocks noGrp="1"/>
          </p:cNvSpPr>
          <p:nvPr>
            <p:ph idx="1"/>
          </p:nvPr>
        </p:nvSpPr>
        <p:spPr>
          <a:xfrm>
            <a:off x="533400" y="1400175"/>
            <a:ext cx="8001000" cy="4114800"/>
          </a:xfrm>
        </p:spPr>
        <p:txBody>
          <a:bodyPr/>
          <a:lstStyle/>
          <a:p>
            <a:pPr eaLnBrk="1" hangingPunct="1"/>
            <a:r>
              <a:rPr lang="en-US" altLang="en-US" dirty="0" smtClean="0">
                <a:solidFill>
                  <a:srgbClr val="002060"/>
                </a:solidFill>
              </a:rPr>
              <a:t>Based on the Public Roads Classification System</a:t>
            </a:r>
          </a:p>
          <a:p>
            <a:pPr eaLnBrk="1" hangingPunct="1"/>
            <a:r>
              <a:rPr lang="en-US" altLang="en-US" dirty="0" smtClean="0">
                <a:solidFill>
                  <a:srgbClr val="002060"/>
                </a:solidFill>
              </a:rPr>
              <a:t>Soils classified in to seven groups</a:t>
            </a:r>
          </a:p>
          <a:p>
            <a:pPr eaLnBrk="1" hangingPunct="1"/>
            <a:r>
              <a:rPr lang="en-US" altLang="en-US" dirty="0" smtClean="0">
                <a:solidFill>
                  <a:srgbClr val="002060"/>
                </a:solidFill>
              </a:rPr>
              <a:t>Evaluated by using an empirical </a:t>
            </a:r>
            <a:r>
              <a:rPr lang="en-US" altLang="en-US" dirty="0" smtClean="0">
                <a:solidFill>
                  <a:srgbClr val="002060"/>
                </a:solidFill>
              </a:rPr>
              <a:t>formula</a:t>
            </a:r>
          </a:p>
          <a:p>
            <a:pPr eaLnBrk="1" hangingPunct="1"/>
            <a:r>
              <a:rPr lang="en-US" altLang="en-US" dirty="0" smtClean="0">
                <a:solidFill>
                  <a:srgbClr val="002060"/>
                </a:solidFill>
              </a:rPr>
              <a:t>GI values near  indicate good soils, while values of  or more indicate very poor soils.</a:t>
            </a:r>
            <a:endParaRPr lang="en-US" altLang="en-US" dirty="0" smtClean="0">
              <a:solidFill>
                <a:srgbClr val="002060"/>
              </a:solidFill>
            </a:endParaRPr>
          </a:p>
        </p:txBody>
      </p:sp>
      <p:sp>
        <p:nvSpPr>
          <p:cNvPr id="20484" name="Slide Number Placeholder 4"/>
          <p:cNvSpPr>
            <a:spLocks noGrp="1"/>
          </p:cNvSpPr>
          <p:nvPr>
            <p:ph type="sldNum" sz="quarter" idx="4294967295"/>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92226FDA-D240-4183-AD07-A0D422BC62F0}" type="slidenum">
              <a:rPr lang="en-US" altLang="en-US" smtClean="0">
                <a:solidFill>
                  <a:srgbClr val="2C3036"/>
                </a:solidFill>
              </a:rPr>
              <a:pPr/>
              <a:t>12</a:t>
            </a:fld>
            <a:endParaRPr lang="en-US" altLang="en-US" smtClean="0">
              <a:solidFill>
                <a:srgbClr val="2C3036"/>
              </a:solidFill>
            </a:endParaRPr>
          </a:p>
        </p:txBody>
      </p:sp>
      <p:pic>
        <p:nvPicPr>
          <p:cNvPr id="204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3276600"/>
            <a:ext cx="71056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Suitability of Soil for use in highway Construction</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Subgrade or subbase: A-1-a, A-1-b, A-2-4, A-2-5, and A-3</a:t>
            </a:r>
          </a:p>
          <a:p>
            <a:r>
              <a:rPr lang="en-US" sz="2800" dirty="0" smtClean="0"/>
              <a:t>Materials classified as A-2-6, A-2-7, A-4, A-5, a-6, A-7-5, and A-7-6 will require a layer of subbase material if used as subgrade.</a:t>
            </a:r>
          </a:p>
          <a:p>
            <a:r>
              <a:rPr lang="en-US" sz="2800" dirty="0"/>
              <a:t> </a:t>
            </a:r>
            <a:r>
              <a:rPr lang="en-US" sz="2800" dirty="0" smtClean="0"/>
              <a:t>When soils are properly drained and compacted, their value as subgrade material decreases as the GI increases.</a:t>
            </a:r>
          </a:p>
          <a:p>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5CF6A47-474D-4C9B-81D0-7CECB93FD8B9}" type="slidenum">
              <a:rPr lang="en-US" altLang="en-US" smtClean="0"/>
              <a:pPr>
                <a:defRPr/>
              </a:pPr>
              <a:t>13</a:t>
            </a:fld>
            <a:endParaRPr lang="en-US" altLang="en-US"/>
          </a:p>
        </p:txBody>
      </p:sp>
    </p:spTree>
    <p:extLst>
      <p:ext uri="{BB962C8B-B14F-4D97-AF65-F5344CB8AC3E}">
        <p14:creationId xmlns:p14="http://schemas.microsoft.com/office/powerpoint/2010/main" val="289119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0080A4-94A8-4BB8-8AB6-903710B99EFF}"/>
              </a:ext>
            </a:extLst>
          </p:cNvPr>
          <p:cNvSpPr>
            <a:spLocks noGrp="1"/>
          </p:cNvSpPr>
          <p:nvPr>
            <p:ph type="subTitle" idx="1"/>
          </p:nvPr>
        </p:nvSpPr>
        <p:spPr>
          <a:xfrm>
            <a:off x="914400" y="1524000"/>
            <a:ext cx="6858000" cy="1295400"/>
          </a:xfrm>
        </p:spPr>
        <p:txBody>
          <a:bodyPr>
            <a:normAutofit/>
          </a:bodyPr>
          <a:lstStyle/>
          <a:p>
            <a:pPr algn="l"/>
            <a:r>
              <a:rPr lang="en-US" sz="2400" dirty="0"/>
              <a:t>The following data were obtained for a soil sample</a:t>
            </a:r>
            <a:r>
              <a:rPr lang="en-US" sz="2400" dirty="0" smtClean="0"/>
              <a:t>.</a:t>
            </a:r>
            <a:endParaRPr lang="en-US" sz="2400" dirty="0"/>
          </a:p>
        </p:txBody>
      </p:sp>
      <p:sp>
        <p:nvSpPr>
          <p:cNvPr id="4" name="Slide Number Placeholder 3">
            <a:extLst>
              <a:ext uri="{FF2B5EF4-FFF2-40B4-BE49-F238E27FC236}">
                <a16:creationId xmlns:a16="http://schemas.microsoft.com/office/drawing/2014/main" id="{E128B61B-86E1-4CBE-B473-52905D44A741}"/>
              </a:ext>
            </a:extLst>
          </p:cNvPr>
          <p:cNvSpPr>
            <a:spLocks noGrp="1"/>
          </p:cNvSpPr>
          <p:nvPr>
            <p:ph type="sldNum" sz="quarter" idx="12"/>
          </p:nvPr>
        </p:nvSpPr>
        <p:spPr/>
        <p:txBody>
          <a:bodyPr/>
          <a:lstStyle/>
          <a:p>
            <a:pPr>
              <a:defRPr/>
            </a:pPr>
            <a:fld id="{E983B6AD-7947-4BB8-9215-4AD4F0E5A3BF}" type="slidenum">
              <a:rPr lang="en-US" altLang="en-US" smtClean="0"/>
              <a:pPr>
                <a:defRPr/>
              </a:pPr>
              <a:t>14</a:t>
            </a:fld>
            <a:endParaRPr lang="en-US" altLang="en-US"/>
          </a:p>
        </p:txBody>
      </p:sp>
      <p:graphicFrame>
        <p:nvGraphicFramePr>
          <p:cNvPr id="5" name="Table 4">
            <a:extLst>
              <a:ext uri="{FF2B5EF4-FFF2-40B4-BE49-F238E27FC236}">
                <a16:creationId xmlns:a16="http://schemas.microsoft.com/office/drawing/2014/main" id="{41458473-39B0-4528-869E-927D2BCB5269}"/>
              </a:ext>
            </a:extLst>
          </p:cNvPr>
          <p:cNvGraphicFramePr>
            <a:graphicFrameLocks noGrp="1"/>
          </p:cNvGraphicFramePr>
          <p:nvPr>
            <p:extLst>
              <p:ext uri="{D42A27DB-BD31-4B8C-83A1-F6EECF244321}">
                <p14:modId xmlns:p14="http://schemas.microsoft.com/office/powerpoint/2010/main" val="3291272672"/>
              </p:ext>
            </p:extLst>
          </p:nvPr>
        </p:nvGraphicFramePr>
        <p:xfrm>
          <a:off x="1524000" y="2144873"/>
          <a:ext cx="6096000" cy="237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04720656"/>
                    </a:ext>
                  </a:extLst>
                </a:gridCol>
                <a:gridCol w="2032000">
                  <a:extLst>
                    <a:ext uri="{9D8B030D-6E8A-4147-A177-3AD203B41FA5}">
                      <a16:colId xmlns:a16="http://schemas.microsoft.com/office/drawing/2014/main" val="3417442726"/>
                    </a:ext>
                  </a:extLst>
                </a:gridCol>
                <a:gridCol w="2032000">
                  <a:extLst>
                    <a:ext uri="{9D8B030D-6E8A-4147-A177-3AD203B41FA5}">
                      <a16:colId xmlns:a16="http://schemas.microsoft.com/office/drawing/2014/main" val="968702527"/>
                    </a:ext>
                  </a:extLst>
                </a:gridCol>
              </a:tblGrid>
              <a:tr h="370840">
                <a:tc>
                  <a:txBody>
                    <a:bodyPr/>
                    <a:lstStyle/>
                    <a:p>
                      <a:r>
                        <a:rPr lang="en-US" sz="2000" dirty="0"/>
                        <a:t>Sieve No.</a:t>
                      </a:r>
                    </a:p>
                  </a:txBody>
                  <a:tcPr/>
                </a:tc>
                <a:tc>
                  <a:txBody>
                    <a:bodyPr/>
                    <a:lstStyle/>
                    <a:p>
                      <a:r>
                        <a:rPr lang="en-US" sz="2000" dirty="0"/>
                        <a:t>Percent Finer</a:t>
                      </a:r>
                    </a:p>
                  </a:txBody>
                  <a:tcPr/>
                </a:tc>
                <a:tc>
                  <a:txBody>
                    <a:bodyPr/>
                    <a:lstStyle/>
                    <a:p>
                      <a:r>
                        <a:rPr lang="en-US" sz="2000" dirty="0"/>
                        <a:t>Plasticity Tests</a:t>
                      </a:r>
                    </a:p>
                  </a:txBody>
                  <a:tcPr/>
                </a:tc>
                <a:extLst>
                  <a:ext uri="{0D108BD9-81ED-4DB2-BD59-A6C34878D82A}">
                    <a16:rowId xmlns:a16="http://schemas.microsoft.com/office/drawing/2014/main" val="874958797"/>
                  </a:ext>
                </a:extLst>
              </a:tr>
              <a:tr h="370840">
                <a:tc>
                  <a:txBody>
                    <a:bodyPr/>
                    <a:lstStyle/>
                    <a:p>
                      <a:r>
                        <a:rPr lang="en-US" sz="2000" dirty="0"/>
                        <a:t>4</a:t>
                      </a:r>
                    </a:p>
                  </a:txBody>
                  <a:tcPr/>
                </a:tc>
                <a:tc>
                  <a:txBody>
                    <a:bodyPr/>
                    <a:lstStyle/>
                    <a:p>
                      <a:r>
                        <a:rPr lang="en-US" sz="2000" dirty="0"/>
                        <a:t>97</a:t>
                      </a:r>
                    </a:p>
                  </a:txBody>
                  <a:tcPr/>
                </a:tc>
                <a:tc rowSpan="5">
                  <a:txBody>
                    <a:bodyPr/>
                    <a:lstStyle/>
                    <a:p>
                      <a:r>
                        <a:rPr lang="en-US" sz="2000" dirty="0"/>
                        <a:t>LL=48%</a:t>
                      </a:r>
                    </a:p>
                    <a:p>
                      <a:r>
                        <a:rPr lang="en-US" sz="2000" dirty="0"/>
                        <a:t>PL=26%</a:t>
                      </a:r>
                    </a:p>
                  </a:txBody>
                  <a:tcPr/>
                </a:tc>
                <a:extLst>
                  <a:ext uri="{0D108BD9-81ED-4DB2-BD59-A6C34878D82A}">
                    <a16:rowId xmlns:a16="http://schemas.microsoft.com/office/drawing/2014/main" val="3514386904"/>
                  </a:ext>
                </a:extLst>
              </a:tr>
              <a:tr h="370840">
                <a:tc>
                  <a:txBody>
                    <a:bodyPr/>
                    <a:lstStyle/>
                    <a:p>
                      <a:r>
                        <a:rPr lang="en-US" sz="2000" dirty="0"/>
                        <a:t>10</a:t>
                      </a:r>
                    </a:p>
                  </a:txBody>
                  <a:tcPr/>
                </a:tc>
                <a:tc>
                  <a:txBody>
                    <a:bodyPr/>
                    <a:lstStyle/>
                    <a:p>
                      <a:r>
                        <a:rPr lang="en-US" sz="2000" dirty="0"/>
                        <a:t>93</a:t>
                      </a:r>
                    </a:p>
                  </a:txBody>
                  <a:tcPr/>
                </a:tc>
                <a:tc vMerge="1">
                  <a:txBody>
                    <a:bodyPr/>
                    <a:lstStyle/>
                    <a:p>
                      <a:endParaRPr lang="en-US" dirty="0"/>
                    </a:p>
                  </a:txBody>
                  <a:tcPr/>
                </a:tc>
                <a:extLst>
                  <a:ext uri="{0D108BD9-81ED-4DB2-BD59-A6C34878D82A}">
                    <a16:rowId xmlns:a16="http://schemas.microsoft.com/office/drawing/2014/main" val="1369616429"/>
                  </a:ext>
                </a:extLst>
              </a:tr>
              <a:tr h="370840">
                <a:tc>
                  <a:txBody>
                    <a:bodyPr/>
                    <a:lstStyle/>
                    <a:p>
                      <a:r>
                        <a:rPr lang="en-US" sz="2000" dirty="0"/>
                        <a:t>40</a:t>
                      </a:r>
                    </a:p>
                  </a:txBody>
                  <a:tcPr/>
                </a:tc>
                <a:tc>
                  <a:txBody>
                    <a:bodyPr/>
                    <a:lstStyle/>
                    <a:p>
                      <a:r>
                        <a:rPr lang="en-US" sz="2000" dirty="0"/>
                        <a:t>88</a:t>
                      </a:r>
                    </a:p>
                  </a:txBody>
                  <a:tcPr/>
                </a:tc>
                <a:tc vMerge="1">
                  <a:txBody>
                    <a:bodyPr/>
                    <a:lstStyle/>
                    <a:p>
                      <a:endParaRPr lang="en-US" dirty="0"/>
                    </a:p>
                  </a:txBody>
                  <a:tcPr/>
                </a:tc>
                <a:extLst>
                  <a:ext uri="{0D108BD9-81ED-4DB2-BD59-A6C34878D82A}">
                    <a16:rowId xmlns:a16="http://schemas.microsoft.com/office/drawing/2014/main" val="745312074"/>
                  </a:ext>
                </a:extLst>
              </a:tr>
              <a:tr h="370840">
                <a:tc>
                  <a:txBody>
                    <a:bodyPr/>
                    <a:lstStyle/>
                    <a:p>
                      <a:r>
                        <a:rPr lang="en-US" sz="2000" dirty="0"/>
                        <a:t>100</a:t>
                      </a:r>
                    </a:p>
                  </a:txBody>
                  <a:tcPr/>
                </a:tc>
                <a:tc>
                  <a:txBody>
                    <a:bodyPr/>
                    <a:lstStyle/>
                    <a:p>
                      <a:r>
                        <a:rPr lang="en-US" sz="2000" dirty="0"/>
                        <a:t>78</a:t>
                      </a:r>
                    </a:p>
                  </a:txBody>
                  <a:tcPr/>
                </a:tc>
                <a:tc vMerge="1">
                  <a:txBody>
                    <a:bodyPr/>
                    <a:lstStyle/>
                    <a:p>
                      <a:endParaRPr lang="en-US" dirty="0"/>
                    </a:p>
                  </a:txBody>
                  <a:tcPr/>
                </a:tc>
                <a:extLst>
                  <a:ext uri="{0D108BD9-81ED-4DB2-BD59-A6C34878D82A}">
                    <a16:rowId xmlns:a16="http://schemas.microsoft.com/office/drawing/2014/main" val="3194832361"/>
                  </a:ext>
                </a:extLst>
              </a:tr>
              <a:tr h="370840">
                <a:tc>
                  <a:txBody>
                    <a:bodyPr/>
                    <a:lstStyle/>
                    <a:p>
                      <a:r>
                        <a:rPr lang="en-US" sz="2000" dirty="0"/>
                        <a:t>200</a:t>
                      </a:r>
                    </a:p>
                  </a:txBody>
                  <a:tcPr/>
                </a:tc>
                <a:tc>
                  <a:txBody>
                    <a:bodyPr/>
                    <a:lstStyle/>
                    <a:p>
                      <a:r>
                        <a:rPr lang="en-US" sz="2000" dirty="0"/>
                        <a:t>70</a:t>
                      </a:r>
                    </a:p>
                  </a:txBody>
                  <a:tcPr/>
                </a:tc>
                <a:tc vMerge="1">
                  <a:txBody>
                    <a:bodyPr/>
                    <a:lstStyle/>
                    <a:p>
                      <a:endParaRPr lang="en-US" dirty="0"/>
                    </a:p>
                  </a:txBody>
                  <a:tcPr/>
                </a:tc>
                <a:extLst>
                  <a:ext uri="{0D108BD9-81ED-4DB2-BD59-A6C34878D82A}">
                    <a16:rowId xmlns:a16="http://schemas.microsoft.com/office/drawing/2014/main" val="1228435466"/>
                  </a:ext>
                </a:extLst>
              </a:tr>
            </a:tbl>
          </a:graphicData>
        </a:graphic>
      </p:graphicFrame>
      <p:sp>
        <p:nvSpPr>
          <p:cNvPr id="6" name="Title 1"/>
          <p:cNvSpPr txBox="1">
            <a:spLocks/>
          </p:cNvSpPr>
          <p:nvPr/>
        </p:nvSpPr>
        <p:spPr>
          <a:xfrm>
            <a:off x="628650" y="365127"/>
            <a:ext cx="7886700" cy="100647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200" b="1" dirty="0" smtClean="0">
                <a:solidFill>
                  <a:srgbClr val="C00000"/>
                </a:solidFill>
              </a:rPr>
              <a:t>Example 17.3</a:t>
            </a:r>
            <a:endParaRPr lang="en-US" sz="4200" b="1" dirty="0">
              <a:solidFill>
                <a:srgbClr val="C00000"/>
              </a:solidFill>
            </a:endParaRPr>
          </a:p>
        </p:txBody>
      </p:sp>
      <p:sp>
        <p:nvSpPr>
          <p:cNvPr id="8" name="Subtitle 2">
            <a:extLst>
              <a:ext uri="{FF2B5EF4-FFF2-40B4-BE49-F238E27FC236}">
                <a16:creationId xmlns:a16="http://schemas.microsoft.com/office/drawing/2014/main" id="{9F0080A4-94A8-4BB8-8AB6-903710B99EFF}"/>
              </a:ext>
            </a:extLst>
          </p:cNvPr>
          <p:cNvSpPr txBox="1">
            <a:spLocks/>
          </p:cNvSpPr>
          <p:nvPr/>
        </p:nvSpPr>
        <p:spPr>
          <a:xfrm>
            <a:off x="838200" y="4700589"/>
            <a:ext cx="7239000" cy="165576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000" dirty="0" smtClean="0"/>
              <a:t>Using AASHTO method for classifying soil, determine the classification of the soil and state whether this materials is suitable in its natural state for use as a subbase material.</a:t>
            </a:r>
          </a:p>
          <a:p>
            <a:pPr algn="l"/>
            <a:endParaRPr lang="en-US" sz="3200" dirty="0"/>
          </a:p>
        </p:txBody>
      </p:sp>
    </p:spTree>
    <p:extLst>
      <p:ext uri="{BB962C8B-B14F-4D97-AF65-F5344CB8AC3E}">
        <p14:creationId xmlns:p14="http://schemas.microsoft.com/office/powerpoint/2010/main" val="197456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71050"/>
            <a:ext cx="3733800" cy="23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a:xfrm>
            <a:off x="0" y="304800"/>
            <a:ext cx="6781800" cy="1143000"/>
          </a:xfrm>
        </p:spPr>
        <p:txBody>
          <a:bodyPr/>
          <a:lstStyle/>
          <a:p>
            <a:pPr algn="ctr" eaLnBrk="1" hangingPunct="1"/>
            <a:r>
              <a:rPr lang="en-US" altLang="en-US" sz="4800" b="1" dirty="0" smtClean="0">
                <a:solidFill>
                  <a:srgbClr val="002060"/>
                </a:solidFill>
              </a:rPr>
              <a:t>Soil </a:t>
            </a:r>
            <a:r>
              <a:rPr lang="en-US" altLang="en-US" sz="4800" b="1" dirty="0" smtClean="0">
                <a:solidFill>
                  <a:srgbClr val="002060"/>
                </a:solidFill>
              </a:rPr>
              <a:t>Compaction</a:t>
            </a:r>
          </a:p>
        </p:txBody>
      </p:sp>
      <p:sp>
        <p:nvSpPr>
          <p:cNvPr id="25605" name="Content Placeholder 2"/>
          <p:cNvSpPr>
            <a:spLocks noGrp="1"/>
          </p:cNvSpPr>
          <p:nvPr>
            <p:ph idx="1"/>
          </p:nvPr>
        </p:nvSpPr>
        <p:spPr>
          <a:xfrm>
            <a:off x="-9525" y="1524000"/>
            <a:ext cx="5114925" cy="4114800"/>
          </a:xfrm>
        </p:spPr>
        <p:txBody>
          <a:bodyPr/>
          <a:lstStyle/>
          <a:p>
            <a:pPr eaLnBrk="1" hangingPunct="1"/>
            <a:r>
              <a:rPr lang="en-US" altLang="en-US" sz="2400" smtClean="0">
                <a:solidFill>
                  <a:srgbClr val="002060"/>
                </a:solidFill>
              </a:rPr>
              <a:t>Essential that soil be placed in uniform layers and compacted to high density</a:t>
            </a:r>
          </a:p>
          <a:p>
            <a:pPr eaLnBrk="1" hangingPunct="1"/>
            <a:r>
              <a:rPr lang="en-US" altLang="en-US" sz="2400" smtClean="0">
                <a:solidFill>
                  <a:srgbClr val="002060"/>
                </a:solidFill>
              </a:rPr>
              <a:t>Compaction reduces subsequent settlement and volume change which enhances the strength of embankments or subbase</a:t>
            </a:r>
          </a:p>
          <a:p>
            <a:pPr eaLnBrk="1" hangingPunct="1"/>
            <a:r>
              <a:rPr lang="en-US" altLang="en-US" sz="2400" smtClean="0">
                <a:solidFill>
                  <a:srgbClr val="002060"/>
                </a:solidFill>
              </a:rPr>
              <a:t>Strength is directly related to the maximum dry density achieved through compaction</a:t>
            </a:r>
          </a:p>
        </p:txBody>
      </p:sp>
      <p:sp>
        <p:nvSpPr>
          <p:cNvPr id="25604" name="Slide Number Placeholder 4"/>
          <p:cNvSpPr>
            <a:spLocks noGrp="1"/>
          </p:cNvSpPr>
          <p:nvPr>
            <p:ph type="sldNum" sz="quarter" idx="4294967295"/>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46FF1B12-17AE-441C-934A-F4B94B1E8D3C}" type="slidenum">
              <a:rPr lang="en-US" altLang="en-US" smtClean="0">
                <a:solidFill>
                  <a:srgbClr val="2C3036"/>
                </a:solidFill>
              </a:rPr>
              <a:pPr/>
              <a:t>15</a:t>
            </a:fld>
            <a:endParaRPr lang="en-US" altLang="en-US" smtClean="0">
              <a:solidFill>
                <a:srgbClr val="2C3036"/>
              </a:solidFill>
            </a:endParaRPr>
          </a:p>
        </p:txBody>
      </p:sp>
      <p:pic>
        <p:nvPicPr>
          <p:cNvPr id="25607" name="Picture 7" descr="Water Truck Rental | BigRen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878" y="0"/>
            <a:ext cx="3276600" cy="2169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374" y="2169837"/>
            <a:ext cx="3287104" cy="225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28600"/>
            <a:ext cx="9144000" cy="1143000"/>
          </a:xfrm>
        </p:spPr>
        <p:txBody>
          <a:bodyPr/>
          <a:lstStyle/>
          <a:p>
            <a:pPr algn="ctr" eaLnBrk="1" hangingPunct="1"/>
            <a:r>
              <a:rPr lang="en-US" altLang="en-US" sz="4800" b="1" dirty="0" smtClean="0">
                <a:solidFill>
                  <a:srgbClr val="002060"/>
                </a:solidFill>
              </a:rPr>
              <a:t>Special Soil Tests</a:t>
            </a:r>
          </a:p>
        </p:txBody>
      </p:sp>
      <p:sp>
        <p:nvSpPr>
          <p:cNvPr id="28675" name="Content Placeholder 2"/>
          <p:cNvSpPr>
            <a:spLocks noGrp="1"/>
          </p:cNvSpPr>
          <p:nvPr>
            <p:ph idx="1"/>
          </p:nvPr>
        </p:nvSpPr>
        <p:spPr>
          <a:xfrm>
            <a:off x="457200" y="1295400"/>
            <a:ext cx="8001000" cy="4114800"/>
          </a:xfrm>
        </p:spPr>
        <p:txBody>
          <a:bodyPr/>
          <a:lstStyle/>
          <a:p>
            <a:pPr eaLnBrk="1" hangingPunct="1"/>
            <a:r>
              <a:rPr lang="en-US" altLang="en-US" sz="2400" smtClean="0">
                <a:solidFill>
                  <a:srgbClr val="002060"/>
                </a:solidFill>
              </a:rPr>
              <a:t>Tests undertaken to determine the strength of a soil for use as a subgrade or subbase material</a:t>
            </a:r>
          </a:p>
          <a:p>
            <a:pPr eaLnBrk="1" hangingPunct="1"/>
            <a:r>
              <a:rPr lang="en-US" altLang="en-US" sz="2400" smtClean="0">
                <a:solidFill>
                  <a:srgbClr val="002060"/>
                </a:solidFill>
              </a:rPr>
              <a:t>Two commonly used tests</a:t>
            </a:r>
          </a:p>
          <a:p>
            <a:pPr lvl="1" eaLnBrk="1" hangingPunct="1"/>
            <a:r>
              <a:rPr lang="en-US" altLang="en-US" sz="2000" smtClean="0">
                <a:solidFill>
                  <a:srgbClr val="002060"/>
                </a:solidFill>
              </a:rPr>
              <a:t>California Bearing ratio (CBR) Test</a:t>
            </a:r>
          </a:p>
          <a:p>
            <a:pPr lvl="1" eaLnBrk="1" hangingPunct="1"/>
            <a:r>
              <a:rPr lang="en-US" altLang="en-US" sz="2000" smtClean="0">
                <a:solidFill>
                  <a:srgbClr val="002060"/>
                </a:solidFill>
              </a:rPr>
              <a:t>Hveem Stabilometer Test</a:t>
            </a:r>
          </a:p>
          <a:p>
            <a:pPr lvl="1" eaLnBrk="1" hangingPunct="1"/>
            <a:endParaRPr lang="en-US" altLang="en-US" sz="2000" smtClean="0">
              <a:solidFill>
                <a:srgbClr val="002060"/>
              </a:solidFill>
            </a:endParaRPr>
          </a:p>
          <a:p>
            <a:pPr lvl="1" eaLnBrk="1" hangingPunct="1"/>
            <a:endParaRPr lang="en-US" altLang="en-US" sz="2000" smtClean="0">
              <a:solidFill>
                <a:srgbClr val="002060"/>
              </a:solidFill>
            </a:endParaRPr>
          </a:p>
        </p:txBody>
      </p:sp>
      <p:sp>
        <p:nvSpPr>
          <p:cNvPr id="28676" name="Slide Number Placeholder 4"/>
          <p:cNvSpPr>
            <a:spLocks noGrp="1"/>
          </p:cNvSpPr>
          <p:nvPr>
            <p:ph type="sldNum" sz="quarter" idx="4294967295"/>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FBC938E2-98E4-4022-BCD8-BB124067F74D}" type="slidenum">
              <a:rPr lang="en-US" altLang="en-US" smtClean="0">
                <a:solidFill>
                  <a:srgbClr val="2C3036"/>
                </a:solidFill>
              </a:rPr>
              <a:pPr/>
              <a:t>16</a:t>
            </a:fld>
            <a:endParaRPr lang="en-US" altLang="en-US" smtClean="0">
              <a:solidFill>
                <a:srgbClr val="2C3036"/>
              </a:solidFill>
            </a:endParaRPr>
          </a:p>
        </p:txBody>
      </p:sp>
      <p:pic>
        <p:nvPicPr>
          <p:cNvPr id="286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3214688"/>
            <a:ext cx="561022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525" y="457200"/>
            <a:ext cx="9144000" cy="1143000"/>
          </a:xfrm>
        </p:spPr>
        <p:txBody>
          <a:bodyPr/>
          <a:lstStyle/>
          <a:p>
            <a:pPr algn="ctr" eaLnBrk="1" hangingPunct="1"/>
            <a:r>
              <a:rPr lang="en-US" altLang="en-US" sz="4800" b="1" dirty="0" smtClean="0">
                <a:solidFill>
                  <a:srgbClr val="002060"/>
                </a:solidFill>
              </a:rPr>
              <a:t>Frost </a:t>
            </a:r>
            <a:r>
              <a:rPr lang="en-US" altLang="en-US" sz="4800" b="1" dirty="0" smtClean="0">
                <a:solidFill>
                  <a:srgbClr val="002060"/>
                </a:solidFill>
              </a:rPr>
              <a:t>Action in Soils</a:t>
            </a:r>
          </a:p>
        </p:txBody>
      </p:sp>
      <p:sp>
        <p:nvSpPr>
          <p:cNvPr id="29699" name="Content Placeholder 2"/>
          <p:cNvSpPr>
            <a:spLocks noGrp="1"/>
          </p:cNvSpPr>
          <p:nvPr>
            <p:ph idx="1"/>
          </p:nvPr>
        </p:nvSpPr>
        <p:spPr>
          <a:xfrm>
            <a:off x="457200" y="1600200"/>
            <a:ext cx="8001000" cy="4114800"/>
          </a:xfrm>
        </p:spPr>
        <p:txBody>
          <a:bodyPr>
            <a:normAutofit/>
          </a:bodyPr>
          <a:lstStyle/>
          <a:p>
            <a:pPr eaLnBrk="1" hangingPunct="1"/>
            <a:r>
              <a:rPr lang="en-US" altLang="en-US" sz="2800" dirty="0" smtClean="0"/>
              <a:t>When ambient temperature falls below freezing, ice forms</a:t>
            </a:r>
          </a:p>
          <a:p>
            <a:pPr eaLnBrk="1" hangingPunct="1"/>
            <a:r>
              <a:rPr lang="en-US" altLang="en-US" sz="2800" dirty="0" smtClean="0"/>
              <a:t>As water expands, frost heave may occur</a:t>
            </a:r>
          </a:p>
          <a:p>
            <a:pPr eaLnBrk="1" hangingPunct="1"/>
            <a:r>
              <a:rPr lang="en-US" altLang="en-US" sz="2800" dirty="0" smtClean="0"/>
              <a:t>Three conditions for severe frost action:</a:t>
            </a:r>
          </a:p>
          <a:p>
            <a:pPr lvl="1" eaLnBrk="1" hangingPunct="1"/>
            <a:r>
              <a:rPr lang="en-US" altLang="en-US" sz="2400" dirty="0" smtClean="0"/>
              <a:t>Ambient temperature below freezing for several days</a:t>
            </a:r>
          </a:p>
          <a:p>
            <a:pPr lvl="1" eaLnBrk="1" hangingPunct="1"/>
            <a:r>
              <a:rPr lang="en-US" altLang="en-US" sz="2400" dirty="0" smtClean="0"/>
              <a:t>Shallow water table that provides capillary water to the frost line</a:t>
            </a:r>
          </a:p>
          <a:p>
            <a:pPr lvl="1" eaLnBrk="1" hangingPunct="1"/>
            <a:r>
              <a:rPr lang="en-US" altLang="en-US" sz="2400" dirty="0" smtClean="0"/>
              <a:t>Soil must be susceptible to frost action</a:t>
            </a:r>
          </a:p>
          <a:p>
            <a:pPr lvl="1" eaLnBrk="1" hangingPunct="1"/>
            <a:endParaRPr lang="en-US" altLang="en-US" sz="2400" dirty="0" smtClean="0"/>
          </a:p>
          <a:p>
            <a:pPr lvl="1" eaLnBrk="1" hangingPunct="1"/>
            <a:endParaRPr lang="en-US" altLang="en-US" sz="2400" dirty="0" smtClean="0"/>
          </a:p>
        </p:txBody>
      </p:sp>
      <p:sp>
        <p:nvSpPr>
          <p:cNvPr id="29700" name="Slide Number Placeholder 4"/>
          <p:cNvSpPr>
            <a:spLocks noGrp="1"/>
          </p:cNvSpPr>
          <p:nvPr>
            <p:ph type="sldNum" sz="quarter" idx="4294967295"/>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22B9BC8B-1D0E-45AC-82C5-ED8AD7DD09C7}" type="slidenum">
              <a:rPr lang="en-US" altLang="en-US" smtClean="0">
                <a:solidFill>
                  <a:srgbClr val="2C3036"/>
                </a:solidFill>
              </a:rPr>
              <a:pPr/>
              <a:t>17</a:t>
            </a:fld>
            <a:endParaRPr lang="en-US" altLang="en-US" smtClean="0">
              <a:solidFill>
                <a:srgbClr val="2C303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D38E-C502-45A4-9617-93CEE69CE64C}"/>
              </a:ext>
            </a:extLst>
          </p:cNvPr>
          <p:cNvSpPr>
            <a:spLocks noGrp="1"/>
          </p:cNvSpPr>
          <p:nvPr>
            <p:ph type="ctrTitle"/>
          </p:nvPr>
        </p:nvSpPr>
        <p:spPr/>
        <p:txBody>
          <a:bodyPr/>
          <a:lstStyle/>
          <a:p>
            <a:r>
              <a:rPr lang="en-US" dirty="0"/>
              <a:t>Pavement Types</a:t>
            </a:r>
          </a:p>
        </p:txBody>
      </p:sp>
      <p:sp>
        <p:nvSpPr>
          <p:cNvPr id="4" name="Slide Number Placeholder 3">
            <a:extLst>
              <a:ext uri="{FF2B5EF4-FFF2-40B4-BE49-F238E27FC236}">
                <a16:creationId xmlns:a16="http://schemas.microsoft.com/office/drawing/2014/main" id="{5E37CC6B-3B59-43C1-BDE3-D34A1974DAE7}"/>
              </a:ext>
            </a:extLst>
          </p:cNvPr>
          <p:cNvSpPr>
            <a:spLocks noGrp="1"/>
          </p:cNvSpPr>
          <p:nvPr>
            <p:ph type="sldNum" sz="quarter" idx="12"/>
          </p:nvPr>
        </p:nvSpPr>
        <p:spPr/>
        <p:txBody>
          <a:bodyPr/>
          <a:lstStyle/>
          <a:p>
            <a:pPr>
              <a:defRPr/>
            </a:pPr>
            <a:fld id="{E983B6AD-7947-4BB8-9215-4AD4F0E5A3BF}" type="slidenum">
              <a:rPr lang="en-US" altLang="en-US" smtClean="0"/>
              <a:pPr>
                <a:defRPr/>
              </a:pPr>
              <a:t>2</a:t>
            </a:fld>
            <a:endParaRPr lang="en-US" altLang="en-US"/>
          </a:p>
        </p:txBody>
      </p:sp>
      <p:pic>
        <p:nvPicPr>
          <p:cNvPr id="5122" name="Picture 2" descr="Image result for flexible pavements">
            <a:extLst>
              <a:ext uri="{FF2B5EF4-FFF2-40B4-BE49-F238E27FC236}">
                <a16:creationId xmlns:a16="http://schemas.microsoft.com/office/drawing/2014/main" id="{E4C09450-172C-469F-8A64-13ED627E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39" y="1763171"/>
            <a:ext cx="8645777" cy="29217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flexible pavements">
            <a:extLst>
              <a:ext uri="{FF2B5EF4-FFF2-40B4-BE49-F238E27FC236}">
                <a16:creationId xmlns:a16="http://schemas.microsoft.com/office/drawing/2014/main" id="{FC176673-7FAA-4EE6-AE25-72110B13F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071" y="4893857"/>
            <a:ext cx="2438400" cy="16226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rigid pavement">
            <a:extLst>
              <a:ext uri="{FF2B5EF4-FFF2-40B4-BE49-F238E27FC236}">
                <a16:creationId xmlns:a16="http://schemas.microsoft.com/office/drawing/2014/main" id="{658186E2-F462-41E0-8962-CA6753EBBE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894539"/>
            <a:ext cx="2456327" cy="164437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189631"/>
            <a:ext cx="9144000" cy="1143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4800" b="1" dirty="0" smtClean="0">
                <a:solidFill>
                  <a:srgbClr val="0070C0"/>
                </a:solidFill>
              </a:rPr>
              <a:t>Pavement types</a:t>
            </a:r>
            <a:endParaRPr lang="en-US" altLang="en-US" sz="4800" b="1" dirty="0">
              <a:solidFill>
                <a:srgbClr val="0070C0"/>
              </a:solidFill>
            </a:endParaRPr>
          </a:p>
        </p:txBody>
      </p:sp>
    </p:spTree>
    <p:extLst>
      <p:ext uri="{BB962C8B-B14F-4D97-AF65-F5344CB8AC3E}">
        <p14:creationId xmlns:p14="http://schemas.microsoft.com/office/powerpoint/2010/main" val="323399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779C-0DED-47A1-B80B-C12D93687284}"/>
              </a:ext>
            </a:extLst>
          </p:cNvPr>
          <p:cNvSpPr>
            <a:spLocks noGrp="1"/>
          </p:cNvSpPr>
          <p:nvPr>
            <p:ph type="ctrTitle"/>
          </p:nvPr>
        </p:nvSpPr>
        <p:spPr/>
        <p:txBody>
          <a:bodyPr/>
          <a:lstStyle/>
          <a:p>
            <a:r>
              <a:rPr lang="en-US" dirty="0"/>
              <a:t>Pavement Materials</a:t>
            </a:r>
          </a:p>
        </p:txBody>
      </p:sp>
      <p:sp>
        <p:nvSpPr>
          <p:cNvPr id="3" name="Subtitle 2">
            <a:extLst>
              <a:ext uri="{FF2B5EF4-FFF2-40B4-BE49-F238E27FC236}">
                <a16:creationId xmlns:a16="http://schemas.microsoft.com/office/drawing/2014/main" id="{82B06077-C883-44F7-A564-51FECAA766AE}"/>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A6386946-9B72-4106-8717-55D41507745E}"/>
              </a:ext>
            </a:extLst>
          </p:cNvPr>
          <p:cNvSpPr>
            <a:spLocks noGrp="1"/>
          </p:cNvSpPr>
          <p:nvPr>
            <p:ph type="sldNum" sz="quarter" idx="12"/>
          </p:nvPr>
        </p:nvSpPr>
        <p:spPr/>
        <p:txBody>
          <a:bodyPr/>
          <a:lstStyle/>
          <a:p>
            <a:pPr>
              <a:defRPr/>
            </a:pPr>
            <a:fld id="{E983B6AD-7947-4BB8-9215-4AD4F0E5A3BF}" type="slidenum">
              <a:rPr lang="en-US" altLang="en-US" smtClean="0"/>
              <a:pPr>
                <a:defRPr/>
              </a:pPr>
              <a:t>3</a:t>
            </a:fld>
            <a:endParaRPr lang="en-US" altLang="en-US"/>
          </a:p>
        </p:txBody>
      </p:sp>
      <p:pic>
        <p:nvPicPr>
          <p:cNvPr id="6146" name="Picture 2" descr="Image result for subbase material">
            <a:extLst>
              <a:ext uri="{FF2B5EF4-FFF2-40B4-BE49-F238E27FC236}">
                <a16:creationId xmlns:a16="http://schemas.microsoft.com/office/drawing/2014/main" id="{C9630E32-F14E-4456-8038-750F98777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12984"/>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a:extLst>
              <a:ext uri="{FF2B5EF4-FFF2-40B4-BE49-F238E27FC236}">
                <a16:creationId xmlns:a16="http://schemas.microsoft.com/office/drawing/2014/main" id="{A63CC83D-B710-43FA-A1FF-739A8574A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118" y="1512984"/>
            <a:ext cx="3802852" cy="2533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compaction on soil roadway">
            <a:extLst>
              <a:ext uri="{FF2B5EF4-FFF2-40B4-BE49-F238E27FC236}">
                <a16:creationId xmlns:a16="http://schemas.microsoft.com/office/drawing/2014/main" id="{6F917B7F-6226-4F1B-96EE-B8FECD4B0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194" y="3826454"/>
            <a:ext cx="3853611" cy="2374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A8ECDC-EC38-422C-BB33-EC9DDEA547EF}"/>
              </a:ext>
            </a:extLst>
          </p:cNvPr>
          <p:cNvSpPr txBox="1"/>
          <p:nvPr/>
        </p:nvSpPr>
        <p:spPr>
          <a:xfrm>
            <a:off x="838200" y="2819400"/>
            <a:ext cx="2286000" cy="461665"/>
          </a:xfrm>
          <a:prstGeom prst="rect">
            <a:avLst/>
          </a:prstGeom>
          <a:noFill/>
        </p:spPr>
        <p:txBody>
          <a:bodyPr wrap="square" rtlCol="0">
            <a:spAutoFit/>
          </a:bodyPr>
          <a:lstStyle/>
          <a:p>
            <a:pPr algn="ctr"/>
            <a:r>
              <a:rPr lang="en-US" dirty="0">
                <a:solidFill>
                  <a:srgbClr val="FF0000"/>
                </a:solidFill>
              </a:rPr>
              <a:t>Subbase</a:t>
            </a:r>
          </a:p>
        </p:txBody>
      </p:sp>
      <p:sp>
        <p:nvSpPr>
          <p:cNvPr id="9" name="Title 1"/>
          <p:cNvSpPr txBox="1">
            <a:spLocks/>
          </p:cNvSpPr>
          <p:nvPr/>
        </p:nvSpPr>
        <p:spPr>
          <a:xfrm>
            <a:off x="4482" y="80387"/>
            <a:ext cx="9144000" cy="1143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4800" b="1" dirty="0" smtClean="0">
                <a:solidFill>
                  <a:srgbClr val="0070C0"/>
                </a:solidFill>
              </a:rPr>
              <a:t>Pavement Materials</a:t>
            </a:r>
            <a:endParaRPr lang="en-US" altLang="en-US" sz="4800" b="1" dirty="0">
              <a:solidFill>
                <a:srgbClr val="0070C0"/>
              </a:solidFill>
            </a:endParaRPr>
          </a:p>
        </p:txBody>
      </p:sp>
    </p:spTree>
    <p:extLst>
      <p:ext uri="{BB962C8B-B14F-4D97-AF65-F5344CB8AC3E}">
        <p14:creationId xmlns:p14="http://schemas.microsoft.com/office/powerpoint/2010/main" val="405666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946F-588A-4B0A-A85F-5D789770457B}"/>
              </a:ext>
            </a:extLst>
          </p:cNvPr>
          <p:cNvSpPr>
            <a:spLocks noGrp="1"/>
          </p:cNvSpPr>
          <p:nvPr>
            <p:ph type="ctrTitle"/>
          </p:nvPr>
        </p:nvSpPr>
        <p:spPr>
          <a:xfrm>
            <a:off x="609600" y="533400"/>
            <a:ext cx="7851648" cy="958849"/>
          </a:xfrm>
          <a:extLst/>
        </p:spPr>
        <p:txBody>
          <a:bodyPr>
            <a:normAutofit/>
          </a:bodyPr>
          <a:lstStyle/>
          <a:p>
            <a:pPr eaLnBrk="1" fontAlgn="auto" hangingPunct="1">
              <a:spcAft>
                <a:spcPts val="0"/>
              </a:spcAft>
              <a:defRPr/>
            </a:pPr>
            <a:r>
              <a:rPr lang="en-US" sz="4200" b="1" dirty="0" smtClean="0">
                <a:solidFill>
                  <a:srgbClr val="0070C0"/>
                </a:solidFill>
              </a:rPr>
              <a:t>Chapter Outline</a:t>
            </a:r>
            <a:endParaRPr lang="en-US" sz="4200" b="1" dirty="0">
              <a:solidFill>
                <a:srgbClr val="0070C0"/>
              </a:solidFill>
            </a:endParaRPr>
          </a:p>
        </p:txBody>
      </p:sp>
      <p:sp>
        <p:nvSpPr>
          <p:cNvPr id="15364" name="Text Placeholder 3"/>
          <p:cNvSpPr>
            <a:spLocks noGrp="1"/>
          </p:cNvSpPr>
          <p:nvPr>
            <p:ph type="body" sz="quarter" idx="13"/>
          </p:nvPr>
        </p:nvSpPr>
        <p:spPr>
          <a:xfrm>
            <a:off x="605118" y="1600200"/>
            <a:ext cx="8077200" cy="3581400"/>
          </a:xfrm>
        </p:spPr>
        <p:txBody>
          <a:bodyPr>
            <a:normAutofit/>
          </a:bodyPr>
          <a:lstStyle/>
          <a:p>
            <a:pPr>
              <a:buFont typeface="Wingdings" panose="05000000000000000000" pitchFamily="2" charset="2"/>
              <a:buChar char="ü"/>
            </a:pPr>
            <a:r>
              <a:rPr lang="en-US" altLang="en-US" sz="3600" dirty="0" smtClean="0"/>
              <a:t>basic </a:t>
            </a:r>
            <a:r>
              <a:rPr lang="en-US" altLang="en-US" sz="3600" dirty="0" smtClean="0"/>
              <a:t>characteristics of a soil sample</a:t>
            </a:r>
          </a:p>
          <a:p>
            <a:pPr>
              <a:buFont typeface="Wingdings" panose="05000000000000000000" pitchFamily="2" charset="2"/>
              <a:buChar char="ü"/>
            </a:pPr>
            <a:r>
              <a:rPr lang="en-US" altLang="en-US" sz="3600" dirty="0" smtClean="0"/>
              <a:t>procedure </a:t>
            </a:r>
            <a:r>
              <a:rPr lang="en-US" altLang="en-US" sz="3600" dirty="0" smtClean="0"/>
              <a:t>for classifying soils</a:t>
            </a:r>
          </a:p>
          <a:p>
            <a:pPr>
              <a:buFont typeface="Wingdings" panose="05000000000000000000" pitchFamily="2" charset="2"/>
              <a:buChar char="ü"/>
            </a:pPr>
            <a:r>
              <a:rPr lang="en-US" altLang="en-US" sz="3600" dirty="0" smtClean="0"/>
              <a:t>procedures </a:t>
            </a:r>
            <a:r>
              <a:rPr lang="en-US" altLang="en-US" sz="3600" dirty="0" smtClean="0"/>
              <a:t>and equipment used in compacting soils</a:t>
            </a:r>
          </a:p>
          <a:p>
            <a:pPr>
              <a:buFont typeface="Wingdings" panose="05000000000000000000" pitchFamily="2" charset="2"/>
              <a:buChar char="ü"/>
            </a:pPr>
            <a:r>
              <a:rPr lang="en-US" altLang="en-US" sz="3600" dirty="0" smtClean="0"/>
              <a:t>procedures </a:t>
            </a:r>
            <a:r>
              <a:rPr lang="en-US" altLang="en-US" sz="3600" dirty="0" smtClean="0"/>
              <a:t>for testing soils</a:t>
            </a:r>
          </a:p>
          <a:p>
            <a:pPr>
              <a:buFont typeface="Wingdings" panose="05000000000000000000" pitchFamily="2" charset="2"/>
              <a:buChar char="ü"/>
            </a:pPr>
            <a:r>
              <a:rPr lang="en-US" altLang="en-US" sz="3600" dirty="0" smtClean="0"/>
              <a:t>effect </a:t>
            </a:r>
            <a:r>
              <a:rPr lang="en-US" altLang="en-US" sz="3600" dirty="0" smtClean="0"/>
              <a:t>of frost action</a:t>
            </a:r>
          </a:p>
        </p:txBody>
      </p:sp>
      <p:sp>
        <p:nvSpPr>
          <p:cNvPr id="15363"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A3B96F6D-3C36-4D88-BB75-0EC8657A74C4}" type="slidenum">
              <a:rPr lang="en-US" altLang="en-US" smtClean="0">
                <a:solidFill>
                  <a:srgbClr val="3C3E42"/>
                </a:solidFill>
              </a:rPr>
              <a:pPr/>
              <a:t>4</a:t>
            </a:fld>
            <a:endParaRPr lang="en-US" altLang="en-US" smtClean="0">
              <a:solidFill>
                <a:srgbClr val="3C3E42"/>
              </a:solidFill>
            </a:endParaRPr>
          </a:p>
        </p:txBody>
      </p:sp>
      <p:sp>
        <p:nvSpPr>
          <p:cNvPr id="4" name="TextBox 3"/>
          <p:cNvSpPr txBox="1"/>
          <p:nvPr/>
        </p:nvSpPr>
        <p:spPr>
          <a:xfrm>
            <a:off x="609600" y="5280586"/>
            <a:ext cx="8077200" cy="954107"/>
          </a:xfrm>
          <a:prstGeom prst="rect">
            <a:avLst/>
          </a:prstGeom>
          <a:noFill/>
        </p:spPr>
        <p:txBody>
          <a:bodyPr wrap="square" rtlCol="0">
            <a:spAutoFit/>
          </a:bodyPr>
          <a:lstStyle/>
          <a:p>
            <a:pPr algn="ctr"/>
            <a:r>
              <a:rPr lang="en-US" sz="2800" b="1" dirty="0" smtClean="0">
                <a:solidFill>
                  <a:srgbClr val="00B050"/>
                </a:solidFill>
              </a:rPr>
              <a:t>Course outcome: </a:t>
            </a:r>
            <a:r>
              <a:rPr lang="en-US" sz="2800" dirty="0" smtClean="0">
                <a:solidFill>
                  <a:srgbClr val="00B050"/>
                </a:solidFill>
              </a:rPr>
              <a:t>Understand and use AASHTO method for soil classification. </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65125"/>
            <a:ext cx="9144000" cy="1143000"/>
          </a:xfrm>
        </p:spPr>
        <p:txBody>
          <a:bodyPr>
            <a:normAutofit/>
          </a:bodyPr>
          <a:lstStyle/>
          <a:p>
            <a:pPr eaLnBrk="1" hangingPunct="1"/>
            <a:r>
              <a:rPr lang="en-US" altLang="en-US" sz="4800" b="1" dirty="0" smtClean="0">
                <a:solidFill>
                  <a:srgbClr val="0070C0"/>
                </a:solidFill>
              </a:rPr>
              <a:t>Basic </a:t>
            </a:r>
            <a:r>
              <a:rPr lang="en-US" altLang="en-US" sz="4800" b="1" dirty="0" smtClean="0">
                <a:solidFill>
                  <a:srgbClr val="0070C0"/>
                </a:solidFill>
              </a:rPr>
              <a:t>Engineering </a:t>
            </a:r>
            <a:r>
              <a:rPr lang="en-US" altLang="en-US" sz="4800" b="1" dirty="0" smtClean="0">
                <a:solidFill>
                  <a:srgbClr val="0070C0"/>
                </a:solidFill>
              </a:rPr>
              <a:t>Properties of Soil</a:t>
            </a:r>
            <a:endParaRPr lang="en-US" altLang="en-US" sz="4800" b="1" dirty="0" smtClean="0">
              <a:solidFill>
                <a:srgbClr val="0070C0"/>
              </a:solidFill>
            </a:endParaRPr>
          </a:p>
        </p:txBody>
      </p:sp>
      <p:sp>
        <p:nvSpPr>
          <p:cNvPr id="17411" name="Content Placeholder 2"/>
          <p:cNvSpPr>
            <a:spLocks noGrp="1"/>
          </p:cNvSpPr>
          <p:nvPr>
            <p:ph idx="1"/>
          </p:nvPr>
        </p:nvSpPr>
        <p:spPr>
          <a:xfrm>
            <a:off x="528918" y="1508125"/>
            <a:ext cx="8229600" cy="4572000"/>
          </a:xfrm>
        </p:spPr>
        <p:txBody>
          <a:bodyPr>
            <a:normAutofit/>
          </a:bodyPr>
          <a:lstStyle/>
          <a:p>
            <a:pPr eaLnBrk="1" hangingPunct="1">
              <a:buFont typeface="Wingdings" panose="05000000000000000000" pitchFamily="2" charset="2"/>
              <a:buChar char="ü"/>
            </a:pPr>
            <a:r>
              <a:rPr lang="en-US" altLang="en-US" sz="3200" dirty="0" smtClean="0">
                <a:solidFill>
                  <a:srgbClr val="002060"/>
                </a:solidFill>
              </a:rPr>
              <a:t>Must be familiar with properties and behavior under various external loads</a:t>
            </a:r>
          </a:p>
          <a:p>
            <a:pPr lvl="1" eaLnBrk="1" hangingPunct="1">
              <a:buFont typeface="Wingdings" panose="05000000000000000000" pitchFamily="2" charset="2"/>
              <a:buChar char="ü"/>
            </a:pPr>
            <a:r>
              <a:rPr lang="en-US" altLang="en-US" sz="2800" dirty="0" smtClean="0">
                <a:solidFill>
                  <a:srgbClr val="002060"/>
                </a:solidFill>
              </a:rPr>
              <a:t>Phase Relations</a:t>
            </a:r>
          </a:p>
          <a:p>
            <a:pPr lvl="2" eaLnBrk="1" hangingPunct="1">
              <a:buFont typeface="Wingdings" panose="05000000000000000000" pitchFamily="2" charset="2"/>
              <a:buChar char="ü"/>
            </a:pPr>
            <a:r>
              <a:rPr lang="en-US" altLang="en-US" sz="2000" dirty="0" smtClean="0">
                <a:solidFill>
                  <a:srgbClr val="002060"/>
                </a:solidFill>
              </a:rPr>
              <a:t>Porosity</a:t>
            </a:r>
          </a:p>
          <a:p>
            <a:pPr lvl="2" eaLnBrk="1" hangingPunct="1">
              <a:buFont typeface="Wingdings" panose="05000000000000000000" pitchFamily="2" charset="2"/>
              <a:buChar char="ü"/>
            </a:pPr>
            <a:r>
              <a:rPr lang="en-US" altLang="en-US" sz="2000" dirty="0" smtClean="0">
                <a:solidFill>
                  <a:srgbClr val="002060"/>
                </a:solidFill>
              </a:rPr>
              <a:t>Void Ratio</a:t>
            </a:r>
          </a:p>
          <a:p>
            <a:pPr lvl="2" eaLnBrk="1" hangingPunct="1">
              <a:buFont typeface="Wingdings" panose="05000000000000000000" pitchFamily="2" charset="2"/>
              <a:buChar char="ü"/>
            </a:pPr>
            <a:r>
              <a:rPr lang="en-US" altLang="en-US" sz="2000" dirty="0" smtClean="0">
                <a:solidFill>
                  <a:srgbClr val="002060"/>
                </a:solidFill>
              </a:rPr>
              <a:t>Moisture Content</a:t>
            </a:r>
          </a:p>
          <a:p>
            <a:pPr lvl="2" eaLnBrk="1" hangingPunct="1">
              <a:buFont typeface="Wingdings" panose="05000000000000000000" pitchFamily="2" charset="2"/>
              <a:buChar char="ü"/>
            </a:pPr>
            <a:r>
              <a:rPr lang="en-US" altLang="en-US" sz="2000" dirty="0" smtClean="0">
                <a:solidFill>
                  <a:srgbClr val="002060"/>
                </a:solidFill>
              </a:rPr>
              <a:t>Degree of Saturation</a:t>
            </a:r>
          </a:p>
          <a:p>
            <a:pPr lvl="2" eaLnBrk="1" hangingPunct="1">
              <a:buFont typeface="Wingdings" panose="05000000000000000000" pitchFamily="2" charset="2"/>
              <a:buChar char="ü"/>
            </a:pPr>
            <a:r>
              <a:rPr lang="en-US" altLang="en-US" sz="2000" dirty="0" smtClean="0">
                <a:solidFill>
                  <a:srgbClr val="002060"/>
                </a:solidFill>
              </a:rPr>
              <a:t>Density of Soil</a:t>
            </a:r>
          </a:p>
          <a:p>
            <a:pPr lvl="2" eaLnBrk="1" hangingPunct="1">
              <a:buFont typeface="Wingdings" panose="05000000000000000000" pitchFamily="2" charset="2"/>
              <a:buChar char="ü"/>
            </a:pPr>
            <a:r>
              <a:rPr lang="en-US" altLang="en-US" sz="2000" dirty="0" smtClean="0">
                <a:solidFill>
                  <a:srgbClr val="002060"/>
                </a:solidFill>
              </a:rPr>
              <a:t>Specific Gravity</a:t>
            </a:r>
          </a:p>
          <a:p>
            <a:pPr lvl="1" eaLnBrk="1" hangingPunct="1">
              <a:buFont typeface="Wingdings" panose="05000000000000000000" pitchFamily="2" charset="2"/>
              <a:buChar char="ü"/>
            </a:pPr>
            <a:r>
              <a:rPr lang="en-US" altLang="en-US" sz="2800" dirty="0" err="1" smtClean="0">
                <a:solidFill>
                  <a:srgbClr val="002060"/>
                </a:solidFill>
              </a:rPr>
              <a:t>Atterberg</a:t>
            </a:r>
            <a:r>
              <a:rPr lang="en-US" altLang="en-US" sz="2800" dirty="0" smtClean="0">
                <a:solidFill>
                  <a:srgbClr val="002060"/>
                </a:solidFill>
              </a:rPr>
              <a:t> Limits</a:t>
            </a:r>
          </a:p>
        </p:txBody>
      </p:sp>
      <p:sp>
        <p:nvSpPr>
          <p:cNvPr id="17412" name="Slide Number Placeholder 4"/>
          <p:cNvSpPr>
            <a:spLocks noGrp="1"/>
          </p:cNvSpPr>
          <p:nvPr>
            <p:ph type="sldNum" sz="quarter" idx="4294967295"/>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69BB3A10-C284-4C1D-A002-89DF2C1D2E23}" type="slidenum">
              <a:rPr lang="en-US" altLang="en-US" smtClean="0">
                <a:solidFill>
                  <a:srgbClr val="2C3036"/>
                </a:solidFill>
              </a:rPr>
              <a:pPr/>
              <a:t>5</a:t>
            </a:fld>
            <a:endParaRPr lang="en-US" altLang="en-US" smtClean="0">
              <a:solidFill>
                <a:srgbClr val="2C303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57600"/>
            <a:ext cx="714248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a:xfrm>
            <a:off x="-28575" y="76200"/>
            <a:ext cx="9144000" cy="1143000"/>
          </a:xfrm>
        </p:spPr>
        <p:txBody>
          <a:bodyPr/>
          <a:lstStyle/>
          <a:p>
            <a:pPr algn="ctr" eaLnBrk="1" hangingPunct="1"/>
            <a:r>
              <a:rPr lang="en-US" altLang="en-US" sz="4800" b="1" dirty="0" smtClean="0">
                <a:solidFill>
                  <a:srgbClr val="0070C0"/>
                </a:solidFill>
              </a:rPr>
              <a:t>Phase Relations</a:t>
            </a:r>
          </a:p>
        </p:txBody>
      </p:sp>
      <p:sp>
        <p:nvSpPr>
          <p:cNvPr id="18436" name="Content Placeholder 2"/>
          <p:cNvSpPr>
            <a:spLocks noGrp="1"/>
          </p:cNvSpPr>
          <p:nvPr>
            <p:ph idx="1"/>
          </p:nvPr>
        </p:nvSpPr>
        <p:spPr>
          <a:xfrm>
            <a:off x="457200" y="1182688"/>
            <a:ext cx="8001000" cy="4114800"/>
          </a:xfrm>
        </p:spPr>
        <p:txBody>
          <a:bodyPr/>
          <a:lstStyle/>
          <a:p>
            <a:pPr eaLnBrk="1" hangingPunct="1"/>
            <a:r>
              <a:rPr lang="en-US" altLang="en-US" smtClean="0">
                <a:solidFill>
                  <a:srgbClr val="002060"/>
                </a:solidFill>
              </a:rPr>
              <a:t>Three-phase systems: air, water, and solids</a:t>
            </a:r>
          </a:p>
          <a:p>
            <a:pPr eaLnBrk="1" hangingPunct="1"/>
            <a:r>
              <a:rPr lang="en-US" altLang="en-US" b="1" smtClean="0">
                <a:solidFill>
                  <a:srgbClr val="002060"/>
                </a:solidFill>
              </a:rPr>
              <a:t>Porosity: </a:t>
            </a:r>
            <a:r>
              <a:rPr lang="en-US" altLang="en-US" smtClean="0">
                <a:solidFill>
                  <a:srgbClr val="002060"/>
                </a:solidFill>
              </a:rPr>
              <a:t>Relative amount of voids</a:t>
            </a:r>
          </a:p>
          <a:p>
            <a:pPr eaLnBrk="1" hangingPunct="1"/>
            <a:r>
              <a:rPr lang="en-US" altLang="en-US" b="1" smtClean="0">
                <a:solidFill>
                  <a:srgbClr val="002060"/>
                </a:solidFill>
              </a:rPr>
              <a:t>Void Ratio:</a:t>
            </a:r>
            <a:r>
              <a:rPr lang="en-US" altLang="en-US" smtClean="0">
                <a:solidFill>
                  <a:srgbClr val="002060"/>
                </a:solidFill>
              </a:rPr>
              <a:t> Vol. of voids to vol. of solids</a:t>
            </a:r>
          </a:p>
          <a:p>
            <a:pPr eaLnBrk="1" hangingPunct="1"/>
            <a:r>
              <a:rPr lang="en-US" altLang="en-US" b="1" smtClean="0">
                <a:solidFill>
                  <a:srgbClr val="002060"/>
                </a:solidFill>
              </a:rPr>
              <a:t>Moisture Content:</a:t>
            </a:r>
            <a:r>
              <a:rPr lang="en-US" altLang="en-US" smtClean="0">
                <a:solidFill>
                  <a:srgbClr val="002060"/>
                </a:solidFill>
              </a:rPr>
              <a:t> Mass of water to solid</a:t>
            </a:r>
          </a:p>
          <a:p>
            <a:pPr eaLnBrk="1" hangingPunct="1"/>
            <a:r>
              <a:rPr lang="en-US" altLang="en-US" b="1" smtClean="0">
                <a:solidFill>
                  <a:srgbClr val="002060"/>
                </a:solidFill>
              </a:rPr>
              <a:t>Density of Soil</a:t>
            </a:r>
            <a:r>
              <a:rPr lang="en-US" altLang="en-US" smtClean="0">
                <a:solidFill>
                  <a:srgbClr val="002060"/>
                </a:solidFill>
              </a:rPr>
              <a:t>: Ratio of mass to volume</a:t>
            </a:r>
          </a:p>
          <a:p>
            <a:pPr eaLnBrk="1" hangingPunct="1"/>
            <a:r>
              <a:rPr lang="en-US" altLang="en-US" b="1" smtClean="0">
                <a:solidFill>
                  <a:srgbClr val="002060"/>
                </a:solidFill>
              </a:rPr>
              <a:t>Specific Gravity: </a:t>
            </a:r>
            <a:r>
              <a:rPr lang="en-US" altLang="en-US" smtClean="0">
                <a:solidFill>
                  <a:srgbClr val="002060"/>
                </a:solidFill>
              </a:rPr>
              <a:t>ratio of density to density of water</a:t>
            </a:r>
            <a:endParaRPr lang="en-US" altLang="en-US" b="1" smtClean="0">
              <a:solidFill>
                <a:srgbClr val="002060"/>
              </a:solidFill>
            </a:endParaRPr>
          </a:p>
        </p:txBody>
      </p:sp>
      <p:sp>
        <p:nvSpPr>
          <p:cNvPr id="18437" name="Slide Number Placeholder 4"/>
          <p:cNvSpPr>
            <a:spLocks noGrp="1"/>
          </p:cNvSpPr>
          <p:nvPr>
            <p:ph type="sldNum" sz="quarter" idx="4294967295"/>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6CE387F6-B7F9-4DD6-B371-21380FC0B0DE}" type="slidenum">
              <a:rPr lang="en-US" altLang="en-US" smtClean="0">
                <a:solidFill>
                  <a:srgbClr val="2C3036"/>
                </a:solidFill>
              </a:rPr>
              <a:pPr/>
              <a:t>6</a:t>
            </a:fld>
            <a:endParaRPr lang="en-US" altLang="en-US" smtClean="0">
              <a:solidFill>
                <a:srgbClr val="2C303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0070C0"/>
                </a:solidFill>
              </a:rPr>
              <a:t>Equations of Phase Relations</a:t>
            </a:r>
            <a:endParaRPr lang="en-US" sz="4800" b="1"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𝑃𝑜𝑟𝑜𝑠𝑖𝑡𝑦</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𝑣</m:t>
                            </m:r>
                          </m:sub>
                        </m:sSub>
                      </m:num>
                      <m:den>
                        <m:r>
                          <a:rPr lang="en-US" b="0" i="1" smtClean="0">
                            <a:latin typeface="Cambria Math" panose="02040503050406030204" pitchFamily="18" charset="0"/>
                          </a:rPr>
                          <m:t>𝑉</m:t>
                        </m:r>
                      </m:den>
                    </m:f>
                  </m:oMath>
                </a14:m>
                <a:endParaRPr lang="en-US" dirty="0" smtClean="0"/>
              </a:p>
              <a:p>
                <a14:m>
                  <m:oMath xmlns:m="http://schemas.openxmlformats.org/officeDocument/2006/math">
                    <m:r>
                      <a:rPr lang="en-US" b="0" i="1" smtClean="0">
                        <a:latin typeface="Cambria Math" panose="02040503050406030204" pitchFamily="18" charset="0"/>
                      </a:rPr>
                      <m:t>𝑣𝑜𝑖𝑑</m:t>
                    </m:r>
                    <m:r>
                      <a:rPr lang="en-US" b="0" i="1" smtClean="0">
                        <a:latin typeface="Cambria Math" panose="02040503050406030204" pitchFamily="18" charset="0"/>
                      </a:rPr>
                      <m:t> </m:t>
                    </m:r>
                    <m:r>
                      <a:rPr lang="en-US" b="0" i="1" smtClean="0">
                        <a:latin typeface="Cambria Math" panose="02040503050406030204" pitchFamily="18" charset="0"/>
                      </a:rPr>
                      <m:t>𝑟𝑎𝑡𝑖𝑜</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𝑣</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m:t>
                            </m:r>
                          </m:sub>
                        </m:sSub>
                      </m:den>
                    </m:f>
                  </m:oMath>
                </a14:m>
                <a:endParaRPr lang="en-US" dirty="0" smtClean="0"/>
              </a:p>
              <a:p>
                <a14:m>
                  <m:oMath xmlns:m="http://schemas.openxmlformats.org/officeDocument/2006/math">
                    <m:r>
                      <a:rPr lang="en-US" b="0" i="1" smtClean="0">
                        <a:latin typeface="Cambria Math" panose="02040503050406030204" pitchFamily="18" charset="0"/>
                      </a:rPr>
                      <m:t>𝐷𝑒𝑔𝑟𝑒𝑒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𝑆𝑎𝑡𝑢𝑟𝑎𝑡𝑖𝑜𝑛</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𝑤</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𝑣</m:t>
                            </m:r>
                          </m:sub>
                        </m:sSub>
                      </m:den>
                    </m:f>
                  </m:oMath>
                </a14:m>
                <a:endParaRPr lang="en-US" dirty="0" smtClean="0"/>
              </a:p>
              <a:p>
                <a14:m>
                  <m:oMath xmlns:m="http://schemas.openxmlformats.org/officeDocument/2006/math">
                    <m:r>
                      <a:rPr lang="en-US" b="0" i="1" smtClean="0">
                        <a:latin typeface="Cambria Math" panose="02040503050406030204" pitchFamily="18" charset="0"/>
                      </a:rPr>
                      <m:t>𝑚𝑜𝑖𝑠𝑡𝑢𝑟𝑒</m:t>
                    </m:r>
                    <m:r>
                      <a:rPr lang="en-US" b="0" i="1" smtClean="0">
                        <a:latin typeface="Cambria Math" panose="02040503050406030204" pitchFamily="18" charset="0"/>
                      </a:rPr>
                      <m:t> </m:t>
                    </m:r>
                    <m:r>
                      <a:rPr lang="en-US" b="0" i="1" smtClean="0">
                        <a:latin typeface="Cambria Math" panose="02040503050406030204" pitchFamily="18" charset="0"/>
                      </a:rPr>
                      <m:t>𝑐𝑜𝑛𝑡𝑒𝑛𝑡</m:t>
                    </m:r>
                    <m:r>
                      <a:rPr lang="en-US" b="0" i="1" smtClean="0">
                        <a:latin typeface="Cambria Math" panose="02040503050406030204" pitchFamily="18" charset="0"/>
                      </a:rPr>
                      <m:t>, </m:t>
                    </m:r>
                    <m:r>
                      <a:rPr lang="en-US" b="0" i="1" smtClean="0">
                        <a:latin typeface="Cambria Math" panose="02040503050406030204" pitchFamily="18" charset="0"/>
                      </a:rPr>
                      <m:t>𝑤</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𝑤</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den>
                    </m:f>
                  </m:oMath>
                </a14:m>
                <a:endParaRPr lang="en-US" dirty="0" smtClean="0"/>
              </a:p>
              <a:p>
                <a14:m>
                  <m:oMath xmlns:m="http://schemas.openxmlformats.org/officeDocument/2006/math">
                    <m:r>
                      <a:rPr lang="en-US" b="0" i="1" smtClean="0">
                        <a:latin typeface="Cambria Math" panose="02040503050406030204" pitchFamily="18" charset="0"/>
                      </a:rPr>
                      <m:t>𝐷𝑒𝑛𝑠𝑖𝑡𝑦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𝑆𝑜𝑖𝑙</m:t>
                    </m:r>
                    <m:r>
                      <a:rPr lang="en-US" b="0" i="1" smtClean="0">
                        <a:latin typeface="Cambria Math" panose="02040503050406030204" pitchFamily="18" charset="0"/>
                      </a:rPr>
                      <m:t>, </m:t>
                    </m:r>
                    <m:r>
                      <a:rPr lang="en-US" b="0" i="1" smtClean="0">
                        <a:latin typeface="Cambria Math" panose="02040503050406030204" pitchFamily="18" charset="0"/>
                      </a:rPr>
                      <m:t>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𝑊</m:t>
                        </m:r>
                      </m:num>
                      <m:den>
                        <m:r>
                          <a:rPr lang="en-US" b="0" i="1" smtClean="0">
                            <a:latin typeface="Cambria Math" panose="02040503050406030204" pitchFamily="18" charset="0"/>
                          </a:rPr>
                          <m:t>𝑉</m:t>
                        </m:r>
                      </m:den>
                    </m:f>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𝛾</m:t>
                        </m:r>
                      </m:num>
                      <m:den>
                        <m:r>
                          <a:rPr lang="en-US" b="0" i="1" smtClean="0">
                            <a:latin typeface="Cambria Math" panose="02040503050406030204" pitchFamily="18" charset="0"/>
                          </a:rPr>
                          <m:t>1+</m:t>
                        </m:r>
                        <m:r>
                          <a:rPr lang="en-US" b="0" i="1" smtClean="0">
                            <a:latin typeface="Cambria Math" panose="02040503050406030204" pitchFamily="18" charset="0"/>
                          </a:rPr>
                          <m:t>𝑤</m:t>
                        </m:r>
                      </m:den>
                    </m:f>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𝑠𝑎𝑡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𝑤</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𝑤</m:t>
                            </m:r>
                          </m:sub>
                        </m:sSub>
                      </m:den>
                    </m:f>
                  </m:oMath>
                </a14:m>
                <a:endParaRPr lang="en-US" dirty="0" smtClean="0"/>
              </a:p>
              <a:p>
                <a14:m>
                  <m:oMath xmlns:m="http://schemas.openxmlformats.org/officeDocument/2006/math">
                    <m:r>
                      <a:rPr lang="en-US" b="0" i="1" smtClean="0">
                        <a:latin typeface="Cambria Math" panose="02040503050406030204" pitchFamily="18" charset="0"/>
                      </a:rPr>
                      <m:t>𝑆𝑝𝑒𝑐𝑖𝑓𝑖𝑐</m:t>
                    </m:r>
                    <m:r>
                      <a:rPr lang="en-US" b="0" i="1" smtClean="0">
                        <a:latin typeface="Cambria Math" panose="02040503050406030204" pitchFamily="18" charset="0"/>
                      </a:rPr>
                      <m:t> </m:t>
                    </m:r>
                    <m:r>
                      <a:rPr lang="en-US" b="0" i="1" smtClean="0">
                        <a:latin typeface="Cambria Math" panose="02040503050406030204" pitchFamily="18" charset="0"/>
                      </a:rPr>
                      <m:t>𝑔𝑟𝑎𝑣𝑖𝑡𝑦</m:t>
                    </m:r>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1+</m:t>
                        </m:r>
                        <m:r>
                          <a:rPr lang="en-US" b="0" i="1" smtClean="0">
                            <a:latin typeface="Cambria Math" panose="02040503050406030204" pitchFamily="18" charset="0"/>
                          </a:rPr>
                          <m:t>𝑒</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𝑤</m:t>
                        </m:r>
                      </m:sub>
                    </m:sSub>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5CF6A47-474D-4C9B-81D0-7CECB93FD8B9}" type="slidenum">
              <a:rPr lang="en-US" altLang="en-US" smtClean="0"/>
              <a:pPr>
                <a:defRPr/>
              </a:pPr>
              <a:t>7</a:t>
            </a:fld>
            <a:endParaRPr lang="en-US" altLang="en-US"/>
          </a:p>
        </p:txBody>
      </p:sp>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9872" r="8250" b="15789"/>
          <a:stretch/>
        </p:blipFill>
        <p:spPr bwMode="auto">
          <a:xfrm>
            <a:off x="4558553" y="1295400"/>
            <a:ext cx="441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4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pPr algn="ctr"/>
            <a:r>
              <a:rPr lang="en-US" sz="4200" b="1" dirty="0" smtClean="0">
                <a:solidFill>
                  <a:srgbClr val="C00000"/>
                </a:solidFill>
              </a:rPr>
              <a:t>Example 17.1</a:t>
            </a:r>
            <a:endParaRPr lang="en-US" sz="4200" b="1" dirty="0">
              <a:solidFill>
                <a:srgbClr val="C00000"/>
              </a:solidFill>
            </a:endParaRPr>
          </a:p>
        </p:txBody>
      </p:sp>
      <p:sp>
        <p:nvSpPr>
          <p:cNvPr id="3" name="Content Placeholder 2"/>
          <p:cNvSpPr>
            <a:spLocks noGrp="1"/>
          </p:cNvSpPr>
          <p:nvPr>
            <p:ph idx="1"/>
          </p:nvPr>
        </p:nvSpPr>
        <p:spPr>
          <a:xfrm>
            <a:off x="628650" y="1447800"/>
            <a:ext cx="7886700" cy="4351338"/>
          </a:xfrm>
        </p:spPr>
        <p:txBody>
          <a:bodyPr/>
          <a:lstStyle/>
          <a:p>
            <a:pPr marL="0" indent="0">
              <a:buNone/>
            </a:pPr>
            <a:r>
              <a:rPr lang="en-US" dirty="0" smtClean="0"/>
              <a:t>The wet weight of a specimen of soil is 340g and the dried weight is 230g. The volume of the soil before drying is 210 cc. If the specific gravity of the soil particles is 2.75, determine void ratio, porosity, degree of saturation, and dry density.</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5CF6A47-474D-4C9B-81D0-7CECB93FD8B9}" type="slidenum">
              <a:rPr lang="en-US" altLang="en-US" smtClean="0"/>
              <a:pPr>
                <a:defRPr/>
              </a:pPr>
              <a:t>8</a:t>
            </a:fld>
            <a:endParaRPr lang="en-US" altLang="en-US"/>
          </a:p>
        </p:txBody>
      </p:sp>
    </p:spTree>
    <p:extLst>
      <p:ext uri="{BB962C8B-B14F-4D97-AF65-F5344CB8AC3E}">
        <p14:creationId xmlns:p14="http://schemas.microsoft.com/office/powerpoint/2010/main" val="10822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pPr algn="ctr"/>
            <a:r>
              <a:rPr lang="en-US" sz="4200" b="1" dirty="0" smtClean="0">
                <a:solidFill>
                  <a:srgbClr val="C00000"/>
                </a:solidFill>
              </a:rPr>
              <a:t>Example 17.2</a:t>
            </a:r>
            <a:endParaRPr lang="en-US" sz="4200" b="1" dirty="0">
              <a:solidFill>
                <a:srgbClr val="C00000"/>
              </a:solidFill>
            </a:endParaRPr>
          </a:p>
        </p:txBody>
      </p:sp>
      <p:sp>
        <p:nvSpPr>
          <p:cNvPr id="3" name="Content Placeholder 2"/>
          <p:cNvSpPr>
            <a:spLocks noGrp="1"/>
          </p:cNvSpPr>
          <p:nvPr>
            <p:ph idx="1"/>
          </p:nvPr>
        </p:nvSpPr>
        <p:spPr>
          <a:xfrm>
            <a:off x="628650" y="1447800"/>
            <a:ext cx="7886700" cy="4351338"/>
          </a:xfrm>
        </p:spPr>
        <p:txBody>
          <a:bodyPr/>
          <a:lstStyle/>
          <a:p>
            <a:pPr marL="0" indent="0">
              <a:buNone/>
            </a:pPr>
            <a:r>
              <a:rPr lang="en-US" dirty="0" smtClean="0"/>
              <a:t>The moisture content of a specimen of soil is 26%, the bulk density is 116 </a:t>
            </a:r>
            <a:r>
              <a:rPr lang="en-US" dirty="0" err="1" smtClean="0"/>
              <a:t>Ib</a:t>
            </a:r>
            <a:r>
              <a:rPr lang="en-US" dirty="0" smtClean="0"/>
              <a:t>/ft3. If the specific gravity of the soil particles is 2.76, determine the void ratio and the degree of saturation.</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5CF6A47-474D-4C9B-81D0-7CECB93FD8B9}" type="slidenum">
              <a:rPr lang="en-US" altLang="en-US" smtClean="0"/>
              <a:pPr>
                <a:defRPr/>
              </a:pPr>
              <a:t>9</a:t>
            </a:fld>
            <a:endParaRPr lang="en-US" altLang="en-US"/>
          </a:p>
        </p:txBody>
      </p:sp>
    </p:spTree>
    <p:extLst>
      <p:ext uri="{BB962C8B-B14F-4D97-AF65-F5344CB8AC3E}">
        <p14:creationId xmlns:p14="http://schemas.microsoft.com/office/powerpoint/2010/main" val="2948203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5943</TotalTime>
  <Words>759</Words>
  <Application>Microsoft Office PowerPoint</Application>
  <PresentationFormat>On-screen Show (4:3)</PresentationFormat>
  <Paragraphs>108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Constantia</vt:lpstr>
      <vt:lpstr>Arial</vt:lpstr>
      <vt:lpstr>Calibri</vt:lpstr>
      <vt:lpstr>Verdana</vt:lpstr>
      <vt:lpstr>Wingdings 2</vt:lpstr>
      <vt:lpstr>Office Theme</vt:lpstr>
      <vt:lpstr>Chapter 17: Soil Engineering for Highway Design </vt:lpstr>
      <vt:lpstr>Pavement Types</vt:lpstr>
      <vt:lpstr>Pavement Materials</vt:lpstr>
      <vt:lpstr>Chapter Outline</vt:lpstr>
      <vt:lpstr>Basic Engineering Properties of Soil</vt:lpstr>
      <vt:lpstr>Phase Relations</vt:lpstr>
      <vt:lpstr>Equations of Phase Relations</vt:lpstr>
      <vt:lpstr>Example 17.1</vt:lpstr>
      <vt:lpstr>Example 17.2</vt:lpstr>
      <vt:lpstr>Atterberg Limits</vt:lpstr>
      <vt:lpstr>AASHTO Soil Classification</vt:lpstr>
      <vt:lpstr>AASHTO Soil Classification</vt:lpstr>
      <vt:lpstr>Suitability of Soil for use in highway Construction</vt:lpstr>
      <vt:lpstr>PowerPoint Presentation</vt:lpstr>
      <vt:lpstr>Soil Compaction</vt:lpstr>
      <vt:lpstr>Special Soil Tests</vt:lpstr>
      <vt:lpstr>Frost Action in Soils</vt:lpstr>
    </vt:vector>
  </TitlesOfParts>
  <Company>NTL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Promothes Saha</cp:lastModifiedBy>
  <cp:revision>174</cp:revision>
  <dcterms:created xsi:type="dcterms:W3CDTF">2013-10-11T17:23:38Z</dcterms:created>
  <dcterms:modified xsi:type="dcterms:W3CDTF">2020-04-13T15:01:32Z</dcterms:modified>
</cp:coreProperties>
</file>