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handoutMasterIdLst>
    <p:handoutMasterId r:id="rId18"/>
  </p:handoutMasterIdLst>
  <p:sldIdLst>
    <p:sldId id="303" r:id="rId2"/>
    <p:sldId id="436" r:id="rId3"/>
    <p:sldId id="402" r:id="rId4"/>
    <p:sldId id="298" r:id="rId5"/>
    <p:sldId id="299" r:id="rId6"/>
    <p:sldId id="300" r:id="rId7"/>
    <p:sldId id="301" r:id="rId8"/>
    <p:sldId id="432" r:id="rId9"/>
    <p:sldId id="434" r:id="rId10"/>
    <p:sldId id="304" r:id="rId11"/>
    <p:sldId id="305" r:id="rId12"/>
    <p:sldId id="433" r:id="rId13"/>
    <p:sldId id="308" r:id="rId14"/>
    <p:sldId id="309" r:id="rId15"/>
    <p:sldId id="310" r:id="rId16"/>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3" autoAdjust="0"/>
    <p:restoredTop sz="61988" autoAdjust="0"/>
  </p:normalViewPr>
  <p:slideViewPr>
    <p:cSldViewPr>
      <p:cViewPr>
        <p:scale>
          <a:sx n="75" d="100"/>
          <a:sy n="75" d="100"/>
        </p:scale>
        <p:origin x="24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2418" y="11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5" Type="http://schemas.openxmlformats.org/officeDocument/2006/relationships/image" Target="../media/image13.emf"/><Relationship Id="rId4"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dt" sz="quarter" idx="1"/>
          </p:nvPr>
        </p:nvSpPr>
        <p:spPr bwMode="auto">
          <a:xfrm>
            <a:off x="5267325"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fld id="{828A79AE-C9FD-4B97-919E-B3A0B517B8E2}" type="datetime1">
              <a:rPr lang="en-US"/>
              <a:pPr>
                <a:defRPr/>
              </a:pPr>
              <a:t>4/7/2020</a:t>
            </a:fld>
            <a:endParaRPr lang="en-US"/>
          </a:p>
        </p:txBody>
      </p:sp>
      <p:sp>
        <p:nvSpPr>
          <p:cNvPr id="5124" name="Rectangle 4"/>
          <p:cNvSpPr>
            <a:spLocks noGrp="1" noChangeArrowheads="1"/>
          </p:cNvSpPr>
          <p:nvPr>
            <p:ph type="ftr" sz="quarter" idx="2"/>
          </p:nvPr>
        </p:nvSpPr>
        <p:spPr bwMode="auto">
          <a:xfrm>
            <a:off x="0"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dirty="0"/>
              <a:t>Dr. Saha - Purdue University Fort Wayne</a:t>
            </a:r>
          </a:p>
        </p:txBody>
      </p:sp>
      <p:sp>
        <p:nvSpPr>
          <p:cNvPr id="5125" name="Rectangle 5"/>
          <p:cNvSpPr>
            <a:spLocks noGrp="1" noChangeArrowheads="1"/>
          </p:cNvSpPr>
          <p:nvPr>
            <p:ph type="sldNum" sz="quarter" idx="3"/>
          </p:nvPr>
        </p:nvSpPr>
        <p:spPr bwMode="auto">
          <a:xfrm>
            <a:off x="5267325"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DF8BE026-2535-4E36-8C3B-BB5A983FC7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5267325"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fld id="{15025087-EA77-44A7-ACEE-F4AB40675BDF}" type="datetime1">
              <a:rPr lang="en-US"/>
              <a:pPr>
                <a:defRPr/>
              </a:pPr>
              <a:t>4/7/2020</a:t>
            </a:fld>
            <a:endParaRPr lang="en-US"/>
          </a:p>
        </p:txBody>
      </p:sp>
      <p:sp>
        <p:nvSpPr>
          <p:cNvPr id="41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39838" y="3330575"/>
            <a:ext cx="6816725"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dirty="0"/>
              <a:t>Dr. Saha - </a:t>
            </a:r>
            <a:r>
              <a:rPr lang="en-US" dirty="0" smtClean="0"/>
              <a:t>Purdue University Fort Wayne</a:t>
            </a:r>
            <a:endParaRPr lang="en-US" dirty="0"/>
          </a:p>
        </p:txBody>
      </p:sp>
      <p:sp>
        <p:nvSpPr>
          <p:cNvPr id="3079" name="Rectangle 7"/>
          <p:cNvSpPr>
            <a:spLocks noGrp="1" noChangeArrowheads="1"/>
          </p:cNvSpPr>
          <p:nvPr>
            <p:ph type="sldNum" sz="quarter" idx="5"/>
          </p:nvPr>
        </p:nvSpPr>
        <p:spPr bwMode="auto">
          <a:xfrm>
            <a:off x="5267325"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5DD6223-0D57-4A28-AD71-B2F299CCB6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4029075" cy="350838"/>
          </a:xfrm>
          <a:prstGeom prst="rect">
            <a:avLst/>
          </a:prstGeom>
        </p:spPr>
        <p:txBody>
          <a:bodyPr/>
          <a:lstStyle/>
          <a:p>
            <a:pPr>
              <a:defRPr/>
            </a:pPr>
            <a:r>
              <a:rPr lang="en-US"/>
              <a:t>Faculty Candidate: Promothes Saha, Ph.D., P.E.</a:t>
            </a:r>
          </a:p>
        </p:txBody>
      </p:sp>
      <p:sp>
        <p:nvSpPr>
          <p:cNvPr id="5" name="Date Placeholder 4"/>
          <p:cNvSpPr>
            <a:spLocks noGrp="1"/>
          </p:cNvSpPr>
          <p:nvPr>
            <p:ph type="dt" idx="11"/>
          </p:nvPr>
        </p:nvSpPr>
        <p:spPr/>
        <p:txBody>
          <a:bodyPr/>
          <a:lstStyle/>
          <a:p>
            <a:pPr>
              <a:defRPr/>
            </a:pPr>
            <a:fld id="{15025087-EA77-44A7-ACEE-F4AB40675BDF}" type="datetime1">
              <a:rPr lang="en-US" smtClean="0"/>
              <a:pPr>
                <a:defRPr/>
              </a:pPr>
              <a:t>4/7/2020</a:t>
            </a:fld>
            <a:endParaRPr lang="en-US"/>
          </a:p>
        </p:txBody>
      </p:sp>
      <p:sp>
        <p:nvSpPr>
          <p:cNvPr id="6" name="Footer Placeholder 5"/>
          <p:cNvSpPr>
            <a:spLocks noGrp="1"/>
          </p:cNvSpPr>
          <p:nvPr>
            <p:ph type="ftr" sz="quarter" idx="12"/>
          </p:nvPr>
        </p:nvSpPr>
        <p:spPr/>
        <p:txBody>
          <a:bodyPr/>
          <a:lstStyle/>
          <a:p>
            <a:pPr>
              <a:defRPr/>
            </a:pPr>
            <a:r>
              <a:rPr lang="en-US"/>
              <a:t>Dr. Saha - University of Wyoming</a:t>
            </a:r>
          </a:p>
        </p:txBody>
      </p:sp>
      <p:sp>
        <p:nvSpPr>
          <p:cNvPr id="7" name="Slide Number Placeholder 6"/>
          <p:cNvSpPr>
            <a:spLocks noGrp="1"/>
          </p:cNvSpPr>
          <p:nvPr>
            <p:ph type="sldNum" sz="quarter" idx="13"/>
          </p:nvPr>
        </p:nvSpPr>
        <p:spPr/>
        <p:txBody>
          <a:bodyPr/>
          <a:lstStyle/>
          <a:p>
            <a:pPr>
              <a:defRPr/>
            </a:pPr>
            <a:fld id="{55DD6223-0D57-4A28-AD71-B2F299CCB6FB}" type="slidenum">
              <a:rPr lang="en-US" altLang="en-US" smtClean="0"/>
              <a:pPr>
                <a:defRPr/>
              </a:pPr>
              <a:t>1</a:t>
            </a:fld>
            <a:endParaRPr lang="en-US" altLang="en-US"/>
          </a:p>
        </p:txBody>
      </p:sp>
    </p:spTree>
    <p:extLst>
      <p:ext uri="{BB962C8B-B14F-4D97-AF65-F5344CB8AC3E}">
        <p14:creationId xmlns:p14="http://schemas.microsoft.com/office/powerpoint/2010/main" val="1376410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F55A156D-6688-4AC4-9B91-AB12A490BE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4947B689-B490-4B70-8C80-476A15C69728}"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B909A414-8313-4293-8F7C-185156536986}"/>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7CFF2DC3-158C-47A3-9048-40A8B9B04B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Figure 15.18</a:t>
            </a:r>
          </a:p>
          <a:p>
            <a:pPr eaLnBrk="1" hangingPunct="1"/>
            <a:r>
              <a:rPr lang="en-US" altLang="en-US">
                <a:latin typeface="Arial" panose="020B0604020202020204" pitchFamily="34" charset="0"/>
              </a:rPr>
              <a:t>Simple Curve is a segment of a circle with radius R</a:t>
            </a:r>
          </a:p>
          <a:p>
            <a:pPr eaLnBrk="1" hangingPunct="1"/>
            <a:r>
              <a:rPr lang="en-US" altLang="en-US">
                <a:latin typeface="Arial" panose="020B0604020202020204" pitchFamily="34" charset="0"/>
              </a:rPr>
              <a:t>PC = point of curvature</a:t>
            </a:r>
          </a:p>
          <a:p>
            <a:pPr eaLnBrk="1" hangingPunct="1"/>
            <a:r>
              <a:rPr lang="en-US" altLang="en-US">
                <a:latin typeface="Arial" panose="020B0604020202020204" pitchFamily="34" charset="0"/>
              </a:rPr>
              <a:t>PT = point of tangency</a:t>
            </a:r>
          </a:p>
          <a:p>
            <a:pPr eaLnBrk="1" hangingPunct="1"/>
            <a:r>
              <a:rPr lang="en-US" altLang="en-US">
                <a:latin typeface="Arial" panose="020B0604020202020204" pitchFamily="34" charset="0"/>
              </a:rPr>
              <a:t>PI = point of intersection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Stationing for horizontal alignment runs along the curve itself</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5025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96E058A-40FC-4DC1-A573-BC8E77BC46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40AE6DE2-DF73-420C-860B-261C2A1F66DE}" type="slidenum">
              <a:rPr lang="en-US" altLang="en-US" smtClean="0">
                <a:latin typeface="Arial" panose="020B0604020202020204" pitchFamily="34" charset="0"/>
              </a:rPr>
              <a:pPr/>
              <a:t>11</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B37D36F0-0D1E-4CCE-9C17-F76764A80A67}"/>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84F99D62-0BC0-4A86-941C-35EFBDE50A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Equations 15.20, etc.</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See various elements of curve on previous slide Fig. 15.18</a:t>
            </a:r>
          </a:p>
          <a:p>
            <a:pPr eaLnBrk="1" hangingPunct="1"/>
            <a:r>
              <a:rPr lang="en-US" altLang="en-US">
                <a:latin typeface="Arial" panose="020B0604020202020204" pitchFamily="34" charset="0"/>
              </a:rPr>
              <a:t>R = curve radius</a:t>
            </a:r>
          </a:p>
          <a:p>
            <a:pPr eaLnBrk="1" hangingPunct="1"/>
            <a:r>
              <a:rPr lang="en-US" altLang="en-US">
                <a:latin typeface="Arial" panose="020B0604020202020204" pitchFamily="34" charset="0"/>
              </a:rPr>
              <a:t>Da = Degree of curvature (arc definition)</a:t>
            </a:r>
          </a:p>
          <a:p>
            <a:pPr eaLnBrk="1" hangingPunct="1"/>
            <a:r>
              <a:rPr lang="en-US" altLang="en-US">
                <a:latin typeface="Arial" panose="020B0604020202020204" pitchFamily="34" charset="0"/>
              </a:rPr>
              <a:t>T = tangent lengths – equal in length (Distance from PC to PI = Distance from PI to PT)</a:t>
            </a:r>
          </a:p>
          <a:p>
            <a:pPr eaLnBrk="1" hangingPunct="1"/>
            <a:r>
              <a:rPr lang="en-US" altLang="en-US">
                <a:latin typeface="Arial" panose="020B0604020202020204" pitchFamily="34" charset="0"/>
              </a:rPr>
              <a:t>Delta = deflection angle</a:t>
            </a:r>
          </a:p>
          <a:p>
            <a:pPr eaLnBrk="1" hangingPunct="1"/>
            <a:r>
              <a:rPr lang="en-US" altLang="en-US">
                <a:latin typeface="Arial" panose="020B0604020202020204" pitchFamily="34" charset="0"/>
              </a:rPr>
              <a:t>Etc,</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See handwritten notes for derivation of the formulas given above—basically just simple right triangle geometry.</a:t>
            </a:r>
          </a:p>
        </p:txBody>
      </p:sp>
    </p:spTree>
    <p:extLst>
      <p:ext uri="{BB962C8B-B14F-4D97-AF65-F5344CB8AC3E}">
        <p14:creationId xmlns:p14="http://schemas.microsoft.com/office/powerpoint/2010/main" val="1032061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30BD86C-8E5C-4A80-9EFC-F9E9192ED9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BF160D32-4445-479D-8D67-EBAEA4CFC500}" type="slidenum">
              <a:rPr lang="en-US" altLang="en-US" smtClean="0">
                <a:latin typeface="Arial" panose="020B0604020202020204" pitchFamily="34" charset="0"/>
              </a:rPr>
              <a:pPr/>
              <a:t>12</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EE6459D2-565C-460A-8C30-A09DE8F56881}"/>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D0FB9B11-8E5C-4FD9-9106-CCAF632940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5737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8DEF8B31-5508-43B3-B20E-8585ACA68D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0CBB00B7-4BF5-4CE3-B26F-5F5731B5A5E1}" type="slidenum">
              <a:rPr lang="en-US" altLang="en-US" smtClean="0">
                <a:latin typeface="Arial" panose="020B0604020202020204" pitchFamily="34" charset="0"/>
              </a:rPr>
              <a:pPr/>
              <a:t>13</a:t>
            </a:fld>
            <a:endParaRPr lang="en-US" altLang="en-US">
              <a:latin typeface="Arial" panose="020B0604020202020204" pitchFamily="34" charset="0"/>
            </a:endParaRPr>
          </a:p>
        </p:txBody>
      </p:sp>
      <p:sp>
        <p:nvSpPr>
          <p:cNvPr id="104451" name="Rectangle 2">
            <a:extLst>
              <a:ext uri="{FF2B5EF4-FFF2-40B4-BE49-F238E27FC236}">
                <a16:creationId xmlns:a16="http://schemas.microsoft.com/office/drawing/2014/main" id="{3AC1804E-FC6B-4C2F-B425-6D0AC8A818AE}"/>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1D06FDE1-3E77-4A11-9975-827D21CD21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Do not include this slide in lecture outline-compound curves are relatively uncommon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Figure 16.23</a:t>
            </a:r>
          </a:p>
        </p:txBody>
      </p:sp>
    </p:spTree>
    <p:extLst>
      <p:ext uri="{BB962C8B-B14F-4D97-AF65-F5344CB8AC3E}">
        <p14:creationId xmlns:p14="http://schemas.microsoft.com/office/powerpoint/2010/main" val="2965731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76568D7B-7306-472B-A9A4-9CF25D1489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7DD3BADB-B1C7-47DF-B070-594E6157A092}" type="slidenum">
              <a:rPr lang="en-US" altLang="en-US" smtClean="0">
                <a:latin typeface="Arial" panose="020B0604020202020204" pitchFamily="34" charset="0"/>
              </a:rPr>
              <a:pPr/>
              <a:t>14</a:t>
            </a:fld>
            <a:endParaRPr lang="en-US" altLang="en-US">
              <a:latin typeface="Arial" panose="020B0604020202020204" pitchFamily="34" charset="0"/>
            </a:endParaRPr>
          </a:p>
        </p:txBody>
      </p:sp>
      <p:sp>
        <p:nvSpPr>
          <p:cNvPr id="106499" name="Rectangle 2">
            <a:extLst>
              <a:ext uri="{FF2B5EF4-FFF2-40B4-BE49-F238E27FC236}">
                <a16:creationId xmlns:a16="http://schemas.microsoft.com/office/drawing/2014/main" id="{80FBEBA3-E382-4456-B602-85631FC86EF4}"/>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6D820459-710C-42BE-B61F-1BF1D51AD8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Do not include this slide in lecture outline-reverse curves are relatively uncommon/ need tangent between curves for proper super runout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Figure 16.25</a:t>
            </a:r>
          </a:p>
        </p:txBody>
      </p:sp>
    </p:spTree>
    <p:extLst>
      <p:ext uri="{BB962C8B-B14F-4D97-AF65-F5344CB8AC3E}">
        <p14:creationId xmlns:p14="http://schemas.microsoft.com/office/powerpoint/2010/main" val="1213225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D3982CBC-CDCA-43E2-A6C0-BD46D27B64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9EBAE1B9-41AC-4316-8652-EE6037B6C503}"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108547" name="Rectangle 2">
            <a:extLst>
              <a:ext uri="{FF2B5EF4-FFF2-40B4-BE49-F238E27FC236}">
                <a16:creationId xmlns:a16="http://schemas.microsoft.com/office/drawing/2014/main" id="{FA442F84-CDB3-4900-BC1D-EC3A86535134}"/>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098BCF50-B819-47EB-95A4-BCF2904ED3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Do not include this slide in lecture outlines.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Short’s formula (given above) is not usually used to determine the min. length of highway spirals , although it is apparently used for railroad spirals</a:t>
            </a:r>
          </a:p>
        </p:txBody>
      </p:sp>
    </p:spTree>
    <p:extLst>
      <p:ext uri="{BB962C8B-B14F-4D97-AF65-F5344CB8AC3E}">
        <p14:creationId xmlns:p14="http://schemas.microsoft.com/office/powerpoint/2010/main" val="4210467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F55A156D-6688-4AC4-9B91-AB12A490BE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4947B689-B490-4B70-8C80-476A15C69728}" type="slidenum">
              <a:rPr lang="en-US" altLang="en-US" smtClean="0">
                <a:latin typeface="Arial" panose="020B0604020202020204" pitchFamily="34" charset="0"/>
              </a:rPr>
              <a:pPr/>
              <a:t>2</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B909A414-8313-4293-8F7C-185156536986}"/>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7CFF2DC3-158C-47A3-9048-40A8B9B04B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Figure 15.18</a:t>
            </a:r>
          </a:p>
          <a:p>
            <a:pPr eaLnBrk="1" hangingPunct="1"/>
            <a:r>
              <a:rPr lang="en-US" altLang="en-US">
                <a:latin typeface="Arial" panose="020B0604020202020204" pitchFamily="34" charset="0"/>
              </a:rPr>
              <a:t>Simple Curve is a segment of a circle with radius R</a:t>
            </a:r>
          </a:p>
          <a:p>
            <a:pPr eaLnBrk="1" hangingPunct="1"/>
            <a:r>
              <a:rPr lang="en-US" altLang="en-US">
                <a:latin typeface="Arial" panose="020B0604020202020204" pitchFamily="34" charset="0"/>
              </a:rPr>
              <a:t>PC = point of curvature</a:t>
            </a:r>
          </a:p>
          <a:p>
            <a:pPr eaLnBrk="1" hangingPunct="1"/>
            <a:r>
              <a:rPr lang="en-US" altLang="en-US">
                <a:latin typeface="Arial" panose="020B0604020202020204" pitchFamily="34" charset="0"/>
              </a:rPr>
              <a:t>PT = point of tangency</a:t>
            </a:r>
          </a:p>
          <a:p>
            <a:pPr eaLnBrk="1" hangingPunct="1"/>
            <a:r>
              <a:rPr lang="en-US" altLang="en-US">
                <a:latin typeface="Arial" panose="020B0604020202020204" pitchFamily="34" charset="0"/>
              </a:rPr>
              <a:t>PI = point of intersection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Stationing for horizontal alignment runs along the curve itself</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82824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53CD444-8F3C-421B-9C2E-67062D5CB955}"/>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33FD59C1-D30B-4CA3-AD30-709E944E03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lecture will cover the basics of horizontal alignment design and an introduction to roadside design.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Roadside design information is taken from AASHTO Roadside Design Guide / lastest version is 4</a:t>
            </a:r>
            <a:r>
              <a:rPr lang="en-US" altLang="en-US" baseline="30000">
                <a:latin typeface="Arial" panose="020B0604020202020204" pitchFamily="34" charset="0"/>
              </a:rPr>
              <a:t>th</a:t>
            </a:r>
            <a:r>
              <a:rPr lang="en-US" altLang="en-US">
                <a:latin typeface="Arial" panose="020B0604020202020204" pitchFamily="34" charset="0"/>
              </a:rPr>
              <a:t> Ed., 2011</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horizontal alignment consists of straight sections of the road (known as tangents) connected by curves / curves are usually segments of circles, which have radii that will provide for a smooth flow of traffic. </a:t>
            </a:r>
          </a:p>
          <a:p>
            <a:pPr eaLnBrk="1" hangingPunct="1"/>
            <a:endParaRPr lang="en-US" altLang="en-US">
              <a:latin typeface="Arial" panose="020B0604020202020204" pitchFamily="34" charset="0"/>
            </a:endParaRPr>
          </a:p>
        </p:txBody>
      </p:sp>
      <p:sp>
        <p:nvSpPr>
          <p:cNvPr id="8196" name="Slide Number Placeholder 3">
            <a:extLst>
              <a:ext uri="{FF2B5EF4-FFF2-40B4-BE49-F238E27FC236}">
                <a16:creationId xmlns:a16="http://schemas.microsoft.com/office/drawing/2014/main" id="{E6C91AEC-BB51-4B07-82CC-DE2A267F03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516FD807-FEDA-45E0-83A0-1C512D0D76B2}" type="slidenum">
              <a:rPr lang="en-US" altLang="en-US" smtClean="0">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val="414137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4EC2226-3990-40E0-B237-30E6B536F8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AA53FFBB-1748-48C5-8D1D-250F95546EC5}" type="slidenum">
              <a:rPr lang="en-US" altLang="en-US" smtClean="0">
                <a:latin typeface="Arial" panose="020B0604020202020204" pitchFamily="34" charset="0"/>
              </a:rPr>
              <a:pPr/>
              <a:t>4</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963B81B0-A37D-4840-86CE-8E9D2C009882}"/>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682ACD7B-D4CE-4236-AE26-B31145658C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3785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4E092D1B-7853-43E9-ACA9-9EC4DA3B59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168A2ED7-A8C7-437B-8863-A9975C0CA6CF}" type="slidenum">
              <a:rPr lang="en-US" altLang="en-US" smtClean="0">
                <a:latin typeface="Arial" panose="020B0604020202020204" pitchFamily="34" charset="0"/>
              </a:rPr>
              <a:pPr/>
              <a:t>5</a:t>
            </a:fld>
            <a:endParaRPr lang="en-US" altLang="en-US">
              <a:latin typeface="Arial" panose="020B0604020202020204" pitchFamily="34" charset="0"/>
            </a:endParaRPr>
          </a:p>
        </p:txBody>
      </p:sp>
      <p:sp>
        <p:nvSpPr>
          <p:cNvPr id="12291" name="Rectangle 2">
            <a:extLst>
              <a:ext uri="{FF2B5EF4-FFF2-40B4-BE49-F238E27FC236}">
                <a16:creationId xmlns:a16="http://schemas.microsoft.com/office/drawing/2014/main" id="{7F729816-4646-4ED6-838E-7A3862D91768}"/>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FB195085-2452-4A4A-ABDA-FEFD8D4FDA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latin typeface="Arial" panose="020B0604020202020204" pitchFamily="34" charset="0"/>
              </a:rPr>
              <a:t>Eqn. 3.34</a:t>
            </a:r>
          </a:p>
          <a:p>
            <a:pPr eaLnBrk="1" hangingPunct="1">
              <a:lnSpc>
                <a:spcPct val="90000"/>
              </a:lnSpc>
            </a:pPr>
            <a:r>
              <a:rPr lang="en-US" altLang="en-US">
                <a:latin typeface="Arial" panose="020B0604020202020204" pitchFamily="34" charset="0"/>
              </a:rPr>
              <a:t>R = minimum radius in feet</a:t>
            </a:r>
          </a:p>
          <a:p>
            <a:pPr eaLnBrk="1" hangingPunct="1">
              <a:lnSpc>
                <a:spcPct val="90000"/>
              </a:lnSpc>
            </a:pPr>
            <a:r>
              <a:rPr lang="en-US" altLang="en-US">
                <a:latin typeface="Arial" panose="020B0604020202020204" pitchFamily="34" charset="0"/>
              </a:rPr>
              <a:t>u = design speed in mph</a:t>
            </a:r>
          </a:p>
          <a:p>
            <a:pPr eaLnBrk="1" hangingPunct="1">
              <a:lnSpc>
                <a:spcPct val="90000"/>
              </a:lnSpc>
            </a:pPr>
            <a:r>
              <a:rPr lang="en-US" altLang="en-US">
                <a:latin typeface="Arial" panose="020B0604020202020204" pitchFamily="34" charset="0"/>
              </a:rPr>
              <a:t>e = rate of superelevation (0.08 max in WY due to winter weather)</a:t>
            </a:r>
          </a:p>
          <a:p>
            <a:pPr eaLnBrk="1" hangingPunct="1">
              <a:lnSpc>
                <a:spcPct val="90000"/>
              </a:lnSpc>
            </a:pPr>
            <a:r>
              <a:rPr lang="en-US" altLang="en-US">
                <a:latin typeface="Arial" panose="020B0604020202020204" pitchFamily="34" charset="0"/>
              </a:rPr>
              <a:t>fs = coefficient of side friction (Table 3.3, range from 0.16 to 0.10, decreases with speed)</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a:latin typeface="Arial" panose="020B0604020202020204" pitchFamily="34" charset="0"/>
              </a:rPr>
              <a:t>Back to Chapter 3, where this formula was derived</a:t>
            </a:r>
          </a:p>
          <a:p>
            <a:pPr eaLnBrk="1" hangingPunct="1">
              <a:lnSpc>
                <a:spcPct val="90000"/>
              </a:lnSpc>
            </a:pPr>
            <a:r>
              <a:rPr lang="en-US" altLang="en-US">
                <a:latin typeface="Arial" panose="020B0604020202020204" pitchFamily="34" charset="0"/>
              </a:rPr>
              <a:t>e + fs = u^2 / ( 15 * R)</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a:latin typeface="Arial" panose="020B0604020202020204" pitchFamily="34" charset="0"/>
              </a:rPr>
              <a:t>Recall that this is fundamentally an equilibrium of forces parallel to roadway.</a:t>
            </a:r>
          </a:p>
          <a:p>
            <a:pPr eaLnBrk="1" hangingPunct="1">
              <a:lnSpc>
                <a:spcPct val="90000"/>
              </a:lnSpc>
            </a:pPr>
            <a:r>
              <a:rPr lang="en-US" altLang="en-US">
                <a:latin typeface="Arial" panose="020B0604020202020204" pitchFamily="34" charset="0"/>
              </a:rPr>
              <a:t>Left side = Resisting forces = Component of weight of vehicle (e) + Side friction (fs)</a:t>
            </a:r>
          </a:p>
          <a:p>
            <a:pPr eaLnBrk="1" hangingPunct="1">
              <a:lnSpc>
                <a:spcPct val="90000"/>
              </a:lnSpc>
            </a:pPr>
            <a:r>
              <a:rPr lang="en-US" altLang="en-US">
                <a:latin typeface="Arial" panose="020B0604020202020204" pitchFamily="34" charset="0"/>
              </a:rPr>
              <a:t>Right side = Motivating force = Centrifugal force</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a:latin typeface="Arial" panose="020B0604020202020204" pitchFamily="34" charset="0"/>
              </a:rPr>
              <a:t>fs = Coefficient of “side friction” / based on driver comfort</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a:latin typeface="Arial" panose="020B0604020202020204" pitchFamily="34" charset="0"/>
              </a:rPr>
              <a:t>Can use any curve with R &lt; Min R in design.</a:t>
            </a:r>
          </a:p>
          <a:p>
            <a:pPr eaLnBrk="1" hangingPunct="1">
              <a:lnSpc>
                <a:spcPct val="90000"/>
              </a:lnSpc>
            </a:pPr>
            <a:r>
              <a:rPr lang="en-US" altLang="en-US">
                <a:latin typeface="Arial" panose="020B0604020202020204" pitchFamily="34" charset="0"/>
              </a:rPr>
              <a:t>Green Book contains tables giving e values for different R’s for rural/ high speed roadways and for low speed urban streets based on Max e and design speed.</a:t>
            </a:r>
          </a:p>
          <a:p>
            <a:pPr eaLnBrk="1" hangingPunct="1">
              <a:lnSpc>
                <a:spcPct val="90000"/>
              </a:lnSpc>
            </a:pPr>
            <a:endParaRPr lang="en-US" altLang="en-US">
              <a:latin typeface="Arial" panose="020B0604020202020204" pitchFamily="34" charset="0"/>
            </a:endParaRPr>
          </a:p>
        </p:txBody>
      </p:sp>
    </p:spTree>
    <p:extLst>
      <p:ext uri="{BB962C8B-B14F-4D97-AF65-F5344CB8AC3E}">
        <p14:creationId xmlns:p14="http://schemas.microsoft.com/office/powerpoint/2010/main" val="301576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EE6A1E6-55C1-4EB6-A609-3CA0DCA644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A1D32573-DDF7-4E2D-996C-B5E748D538F7}" type="slidenum">
              <a:rPr lang="en-US" altLang="en-US" smtClean="0">
                <a:latin typeface="Arial" panose="020B0604020202020204" pitchFamily="34" charset="0"/>
              </a:rPr>
              <a:pPr/>
              <a:t>6</a:t>
            </a:fld>
            <a:endParaRPr lang="en-US" altLang="en-US">
              <a:latin typeface="Arial" panose="020B0604020202020204" pitchFamily="34" charset="0"/>
            </a:endParaRPr>
          </a:p>
        </p:txBody>
      </p:sp>
      <p:sp>
        <p:nvSpPr>
          <p:cNvPr id="14339" name="Rectangle 2">
            <a:extLst>
              <a:ext uri="{FF2B5EF4-FFF2-40B4-BE49-F238E27FC236}">
                <a16:creationId xmlns:a16="http://schemas.microsoft.com/office/drawing/2014/main" id="{D3CDFC6F-92AE-4A69-B77D-FEA790FD9A8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585071BF-D848-40A3-8256-5191D6F785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Object must be far enough from the roadway to allow the driver to see far enough ahead to stop at the design speed—i.e., to see a portion of the roadway of length 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Show right triangles used to develop formula on following slide</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81836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D124929-6E11-43D4-BFEB-4180EEA098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695BE4AA-7758-4F4E-BAF3-E7ECBDEB50EA}" type="slidenum">
              <a:rPr lang="en-US" altLang="en-US" smtClean="0">
                <a:latin typeface="Arial" panose="020B0604020202020204" pitchFamily="34" charset="0"/>
              </a:rPr>
              <a:pPr/>
              <a:t>7</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F3715EB4-0FB3-4687-9C97-CCA64198BAF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B1C705AF-5C6C-44DE-AA7F-5B4BBD0C2E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 = Middle ordinate from CL lane to sight obstruction</a:t>
            </a:r>
          </a:p>
          <a:p>
            <a:pPr eaLnBrk="1" hangingPunct="1"/>
            <a:r>
              <a:rPr lang="en-US" altLang="en-US">
                <a:latin typeface="Arial" panose="020B0604020202020204" pitchFamily="34" charset="0"/>
              </a:rPr>
              <a:t>R = radius of horizontal curve</a:t>
            </a:r>
          </a:p>
          <a:p>
            <a:pPr eaLnBrk="1" hangingPunct="1"/>
            <a:r>
              <a:rPr lang="en-US" altLang="en-US">
                <a:latin typeface="Arial" panose="020B0604020202020204" pitchFamily="34" charset="0"/>
              </a:rPr>
              <a:t>S = sight distance provided (length of arc)</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Formula is based on simple right triangle geometry shown on previous slide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See handwritten notes for derivation of horizontal sight distance formula given above / omit or shorten derivation depending on available lecture time</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15840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9407023-BFC6-48B6-AC9B-3B379A75C9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7F81A796-E305-4502-A280-0CBCB5BCC2B7}" type="slidenum">
              <a:rPr lang="en-US" altLang="en-US" smtClean="0">
                <a:latin typeface="Arial" panose="020B0604020202020204" pitchFamily="34" charset="0"/>
              </a:rPr>
              <a:pPr/>
              <a:t>8</a:t>
            </a:fld>
            <a:endParaRPr lang="en-US" altLang="en-US">
              <a:latin typeface="Arial" panose="020B0604020202020204" pitchFamily="34" charset="0"/>
            </a:endParaRPr>
          </a:p>
        </p:txBody>
      </p:sp>
      <p:sp>
        <p:nvSpPr>
          <p:cNvPr id="18435" name="Rectangle 2">
            <a:extLst>
              <a:ext uri="{FF2B5EF4-FFF2-40B4-BE49-F238E27FC236}">
                <a16:creationId xmlns:a16="http://schemas.microsoft.com/office/drawing/2014/main" id="{50341467-6234-4ACA-97F9-4A4741A00907}"/>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728173B1-AAB8-4ABC-8302-172A9FBEF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Fig. 15.26(b)</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Note that scale for radius is NOT linear.</a:t>
            </a:r>
          </a:p>
        </p:txBody>
      </p:sp>
    </p:spTree>
    <p:extLst>
      <p:ext uri="{BB962C8B-B14F-4D97-AF65-F5344CB8AC3E}">
        <p14:creationId xmlns:p14="http://schemas.microsoft.com/office/powerpoint/2010/main" val="3453346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D619C37-4C12-4E23-8E3D-80CBDEA47F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04850" indent="-271463">
              <a:defRPr>
                <a:solidFill>
                  <a:schemeClr val="tx1"/>
                </a:solidFill>
                <a:latin typeface="Tahoma" panose="020B0604030504040204" pitchFamily="34" charset="0"/>
              </a:defRPr>
            </a:lvl2pPr>
            <a:lvl3pPr marL="1085850" indent="-215900">
              <a:defRPr>
                <a:solidFill>
                  <a:schemeClr val="tx1"/>
                </a:solidFill>
                <a:latin typeface="Tahoma" panose="020B0604030504040204" pitchFamily="34" charset="0"/>
              </a:defRPr>
            </a:lvl3pPr>
            <a:lvl4pPr marL="1520825" indent="-215900">
              <a:defRPr>
                <a:solidFill>
                  <a:schemeClr val="tx1"/>
                </a:solidFill>
                <a:latin typeface="Tahoma" panose="020B0604030504040204" pitchFamily="34" charset="0"/>
              </a:defRPr>
            </a:lvl4pPr>
            <a:lvl5pPr marL="1954213" indent="-215900">
              <a:defRPr>
                <a:solidFill>
                  <a:schemeClr val="tx1"/>
                </a:solidFill>
                <a:latin typeface="Tahoma" panose="020B0604030504040204" pitchFamily="34" charset="0"/>
              </a:defRPr>
            </a:lvl5pPr>
            <a:lvl6pPr marL="2411413" indent="-215900" eaLnBrk="0" fontAlgn="base" hangingPunct="0">
              <a:spcBef>
                <a:spcPct val="0"/>
              </a:spcBef>
              <a:spcAft>
                <a:spcPct val="0"/>
              </a:spcAft>
              <a:defRPr>
                <a:solidFill>
                  <a:schemeClr val="tx1"/>
                </a:solidFill>
                <a:latin typeface="Tahoma" panose="020B0604030504040204" pitchFamily="34" charset="0"/>
              </a:defRPr>
            </a:lvl6pPr>
            <a:lvl7pPr marL="2868613" indent="-215900" eaLnBrk="0" fontAlgn="base" hangingPunct="0">
              <a:spcBef>
                <a:spcPct val="0"/>
              </a:spcBef>
              <a:spcAft>
                <a:spcPct val="0"/>
              </a:spcAft>
              <a:defRPr>
                <a:solidFill>
                  <a:schemeClr val="tx1"/>
                </a:solidFill>
                <a:latin typeface="Tahoma" panose="020B0604030504040204" pitchFamily="34" charset="0"/>
              </a:defRPr>
            </a:lvl7pPr>
            <a:lvl8pPr marL="3325813" indent="-215900" eaLnBrk="0" fontAlgn="base" hangingPunct="0">
              <a:spcBef>
                <a:spcPct val="0"/>
              </a:spcBef>
              <a:spcAft>
                <a:spcPct val="0"/>
              </a:spcAft>
              <a:defRPr>
                <a:solidFill>
                  <a:schemeClr val="tx1"/>
                </a:solidFill>
                <a:latin typeface="Tahoma" panose="020B0604030504040204" pitchFamily="34" charset="0"/>
              </a:defRPr>
            </a:lvl8pPr>
            <a:lvl9pPr marL="3783013" indent="-215900" eaLnBrk="0" fontAlgn="base" hangingPunct="0">
              <a:spcBef>
                <a:spcPct val="0"/>
              </a:spcBef>
              <a:spcAft>
                <a:spcPct val="0"/>
              </a:spcAft>
              <a:defRPr>
                <a:solidFill>
                  <a:schemeClr val="tx1"/>
                </a:solidFill>
                <a:latin typeface="Tahoma" panose="020B0604030504040204" pitchFamily="34" charset="0"/>
              </a:defRPr>
            </a:lvl9pPr>
          </a:lstStyle>
          <a:p>
            <a:fld id="{F672CE73-66F7-46EA-BC05-D98DFFBBD293}" type="slidenum">
              <a:rPr lang="en-US" altLang="en-US" smtClean="0">
                <a:latin typeface="Arial" panose="020B0604020202020204" pitchFamily="34" charset="0"/>
              </a:rPr>
              <a:pPr/>
              <a:t>9</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202DF347-F412-4922-9815-B59ACEEFDD2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882963B-7F7B-4F7E-8BE8-946924CB12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Four types of horizontal curves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By far, single, simple curves are the most common type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Compound curves are usually used at intersections to accommodate large design vehicles or on sharp curves at interchange ramps.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Transition or spiral curves:  on sharp, circular curves with high speeds, precede and follow the circular curve with spirals to provide a spiral path that follows the actual path of the vehicle/ to minimize encroachment on adjoining lanes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Use of spirals, as shown in the next slide, also presents a more pleasing, smoothly flowing appearance.</a:t>
            </a:r>
          </a:p>
        </p:txBody>
      </p:sp>
    </p:spTree>
    <p:extLst>
      <p:ext uri="{BB962C8B-B14F-4D97-AF65-F5344CB8AC3E}">
        <p14:creationId xmlns:p14="http://schemas.microsoft.com/office/powerpoint/2010/main" val="155894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599" y="0"/>
            <a:ext cx="7951659" cy="1481608"/>
          </a:xfrm>
        </p:spPr>
        <p:txBody>
          <a:bodyPr anchor="ctr"/>
          <a:lstStyle>
            <a:lvl1pPr algn="ctr">
              <a:defRPr sz="4800" b="1">
                <a:solidFill>
                  <a:srgbClr val="000099"/>
                </a:solidFill>
              </a:defRPr>
            </a:lvl1pPr>
          </a:lstStyle>
          <a:p>
            <a:endParaRPr lang="en-US" dirty="0"/>
          </a:p>
        </p:txBody>
      </p:sp>
      <p:sp>
        <p:nvSpPr>
          <p:cNvPr id="3" name="Subtitle 2"/>
          <p:cNvSpPr>
            <a:spLocks noGrp="1"/>
          </p:cNvSpPr>
          <p:nvPr>
            <p:ph type="subTitle" idx="1"/>
          </p:nvPr>
        </p:nvSpPr>
        <p:spPr>
          <a:xfrm>
            <a:off x="609599" y="1752600"/>
            <a:ext cx="7951659" cy="43561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8"/>
          <p:cNvSpPr>
            <a:spLocks noGrp="1" noChangeArrowheads="1"/>
          </p:cNvSpPr>
          <p:nvPr>
            <p:ph type="sldNum" sz="quarter" idx="12"/>
          </p:nvPr>
        </p:nvSpPr>
        <p:spPr>
          <a:ln/>
        </p:spPr>
        <p:txBody>
          <a:bodyPr/>
          <a:lstStyle>
            <a:lvl1pPr>
              <a:defRPr/>
            </a:lvl1pPr>
          </a:lstStyle>
          <a:p>
            <a:pPr>
              <a:defRPr/>
            </a:pPr>
            <a:fld id="{E983B6AD-7947-4BB8-9215-4AD4F0E5A3BF}" type="slidenum">
              <a:rPr lang="en-US" altLang="en-US"/>
              <a:pPr>
                <a:defRPr/>
              </a:pPr>
              <a:t>‹#›</a:t>
            </a:fld>
            <a:endParaRPr lang="en-US" altLang="en-US"/>
          </a:p>
        </p:txBody>
      </p:sp>
    </p:spTree>
    <p:extLst>
      <p:ext uri="{BB962C8B-B14F-4D97-AF65-F5344CB8AC3E}">
        <p14:creationId xmlns:p14="http://schemas.microsoft.com/office/powerpoint/2010/main" val="274603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097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3780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3366FF"/>
          </a:solidFill>
          <a:ln w="9525">
            <a:solidFill>
              <a:srgbClr val="3366FF"/>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Rectangle 8"/>
          <p:cNvSpPr>
            <a:spLocks noGrp="1" noChangeArrowheads="1"/>
          </p:cNvSpPr>
          <p:nvPr>
            <p:ph type="sldNum" sz="quarter" idx="4"/>
          </p:nvPr>
        </p:nvSpPr>
        <p:spPr bwMode="auto">
          <a:xfrm>
            <a:off x="6580059" y="6379692"/>
            <a:ext cx="1981200" cy="341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121DFDC-69F0-4303-8758-4CE007CFD35B}" type="slidenum">
              <a:rPr lang="en-US" altLang="en-US"/>
              <a:pPr>
                <a:defRPr/>
              </a:pPr>
              <a:t>‹#›</a:t>
            </a:fld>
            <a:endParaRPr lang="en-US" altLang="en-US"/>
          </a:p>
        </p:txBody>
      </p:sp>
      <p:pic>
        <p:nvPicPr>
          <p:cNvPr id="9" name="Picture 2" descr="Image result for purdue university fort wayne"/>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09600" y="6270625"/>
            <a:ext cx="1031421" cy="51910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Lst>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rgbClr val="6600FF"/>
        </a:buClr>
        <a:buFont typeface="Wingdings" panose="05000000000000000000" pitchFamily="2" charset="2"/>
        <a:buChar char="§"/>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6600FF"/>
        </a:buClr>
        <a:buChar char="o"/>
        <a:defRPr sz="2600">
          <a:solidFill>
            <a:schemeClr val="tx1"/>
          </a:solidFill>
          <a:latin typeface="+mn-lt"/>
        </a:defRPr>
      </a:lvl2pPr>
      <a:lvl3pPr marL="1304925" indent="-395288" algn="l" rtl="0" eaLnBrk="0" fontAlgn="base" hangingPunct="0">
        <a:spcBef>
          <a:spcPct val="20000"/>
        </a:spcBef>
        <a:spcAft>
          <a:spcPct val="0"/>
        </a:spcAft>
        <a:buClr>
          <a:srgbClr val="6600FF"/>
        </a:buClr>
        <a:buFont typeface="Wingdings" panose="05000000000000000000" pitchFamily="2" charset="2"/>
        <a:buChar char="q"/>
        <a:defRPr sz="2300">
          <a:solidFill>
            <a:schemeClr val="tx1"/>
          </a:solidFill>
          <a:latin typeface="+mn-lt"/>
        </a:defRPr>
      </a:lvl3pPr>
      <a:lvl4pPr marL="1693863" indent="-387350" algn="l" rtl="0" eaLnBrk="0" fontAlgn="base" hangingPunct="0">
        <a:spcBef>
          <a:spcPct val="20000"/>
        </a:spcBef>
        <a:spcAft>
          <a:spcPct val="0"/>
        </a:spcAft>
        <a:buClr>
          <a:srgbClr val="6600FF"/>
        </a:buClr>
        <a:buChar char="•"/>
        <a:defRPr sz="2000">
          <a:solidFill>
            <a:schemeClr val="tx1"/>
          </a:solidFill>
          <a:latin typeface="+mn-lt"/>
        </a:defRPr>
      </a:lvl4pPr>
      <a:lvl5pPr marL="2093913" indent="-398463" algn="l" rtl="0" eaLnBrk="0" fontAlgn="base" hangingPunct="0">
        <a:spcBef>
          <a:spcPct val="25000"/>
        </a:spcBef>
        <a:spcAft>
          <a:spcPct val="0"/>
        </a:spcAft>
        <a:buClr>
          <a:srgbClr val="6600FF"/>
        </a:buClr>
        <a:buFont typeface="Wingdings" panose="05000000000000000000" pitchFamily="2" charset="2"/>
        <a:buChar char="ü"/>
        <a:defRPr sz="2000">
          <a:solidFill>
            <a:schemeClr val="tx1"/>
          </a:solidFill>
          <a:latin typeface="+mn-lt"/>
        </a:defRPr>
      </a:lvl5pPr>
      <a:lvl6pPr marL="25511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6pPr>
      <a:lvl7pPr marL="30083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7pPr>
      <a:lvl8pPr marL="34655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8pPr>
      <a:lvl9pPr marL="39227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6.bin"/><Relationship Id="rId3" Type="http://schemas.openxmlformats.org/officeDocument/2006/relationships/notesSlide" Target="../notesSlides/notesSlide11.xml"/><Relationship Id="rId7" Type="http://schemas.openxmlformats.org/officeDocument/2006/relationships/image" Target="../media/image10.emf"/><Relationship Id="rId12"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oleObject" Target="../embeddings/oleObject5.bin"/><Relationship Id="rId5" Type="http://schemas.openxmlformats.org/officeDocument/2006/relationships/image" Target="../media/image9.emf"/><Relationship Id="rId10" Type="http://schemas.openxmlformats.org/officeDocument/2006/relationships/image" Target="../media/image14.png"/><Relationship Id="rId4" Type="http://schemas.openxmlformats.org/officeDocument/2006/relationships/oleObject" Target="../embeddings/oleObject2.bin"/><Relationship Id="rId9" Type="http://schemas.openxmlformats.org/officeDocument/2006/relationships/image" Target="../media/image11.emf"/><Relationship Id="rId1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8.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1494478"/>
          </a:xfrm>
        </p:spPr>
        <p:txBody>
          <a:bodyPr/>
          <a:lstStyle/>
          <a:p>
            <a:r>
              <a:rPr lang="en-US" sz="4400" dirty="0"/>
              <a:t>CE 34500 – Transportation Engineering</a:t>
            </a:r>
          </a:p>
        </p:txBody>
      </p:sp>
      <p:sp>
        <p:nvSpPr>
          <p:cNvPr id="3" name="Subtitle 2"/>
          <p:cNvSpPr>
            <a:spLocks noGrp="1"/>
          </p:cNvSpPr>
          <p:nvPr>
            <p:ph type="subTitle" idx="1"/>
          </p:nvPr>
        </p:nvSpPr>
        <p:spPr>
          <a:xfrm>
            <a:off x="0" y="2743200"/>
            <a:ext cx="5181600" cy="2895600"/>
          </a:xfrm>
        </p:spPr>
        <p:txBody>
          <a:bodyPr/>
          <a:lstStyle/>
          <a:p>
            <a:pPr eaLnBrk="1" hangingPunct="1">
              <a:defRPr/>
            </a:pPr>
            <a:r>
              <a:rPr lang="en-US" sz="2800" b="1" dirty="0">
                <a:solidFill>
                  <a:srgbClr val="000099"/>
                </a:solidFill>
              </a:rPr>
              <a:t>Chapter </a:t>
            </a:r>
            <a:r>
              <a:rPr lang="en-US" sz="2800" b="1" dirty="0" smtClean="0">
                <a:solidFill>
                  <a:srgbClr val="000099"/>
                </a:solidFill>
              </a:rPr>
              <a:t>15: </a:t>
            </a:r>
            <a:r>
              <a:rPr lang="en-US" sz="2800" dirty="0" smtClean="0"/>
              <a:t>Geometric Design and Highway Facilities</a:t>
            </a:r>
            <a:endParaRPr lang="en-US" sz="2800" dirty="0"/>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1</a:t>
            </a:fld>
            <a:endParaRPr lang="en-US" altLang="en-US"/>
          </a:p>
        </p:txBody>
      </p:sp>
      <p:pic>
        <p:nvPicPr>
          <p:cNvPr id="6" name="Picture 2" descr="Image result for traffic and highway engineering garber and hoel">
            <a:extLst>
              <a:ext uri="{FF2B5EF4-FFF2-40B4-BE49-F238E27FC236}">
                <a16:creationId xmlns:a16="http://schemas.microsoft.com/office/drawing/2014/main" id="{55784221-127E-43B5-B35F-FF0D11103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1135" y="1854285"/>
            <a:ext cx="3290888"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40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a:extLst>
              <a:ext uri="{FF2B5EF4-FFF2-40B4-BE49-F238E27FC236}">
                <a16:creationId xmlns:a16="http://schemas.microsoft.com/office/drawing/2014/main" id="{9C3D6D5F-095F-4DD4-90BF-40C50BDEB974}"/>
              </a:ext>
            </a:extLst>
          </p:cNvPr>
          <p:cNvSpPr>
            <a:spLocks noGrp="1" noChangeArrowheads="1"/>
          </p:cNvSpPr>
          <p:nvPr>
            <p:ph type="title"/>
          </p:nvPr>
        </p:nvSpPr>
        <p:spPr/>
        <p:txBody>
          <a:bodyPr/>
          <a:lstStyle/>
          <a:p>
            <a:pPr eaLnBrk="1" hangingPunct="1">
              <a:defRPr/>
            </a:pPr>
            <a:r>
              <a:rPr lang="en-US"/>
              <a:t>Simple Curves</a:t>
            </a:r>
          </a:p>
        </p:txBody>
      </p:sp>
      <p:pic>
        <p:nvPicPr>
          <p:cNvPr id="27651" name="Picture 1">
            <a:extLst>
              <a:ext uri="{FF2B5EF4-FFF2-40B4-BE49-F238E27FC236}">
                <a16:creationId xmlns:a16="http://schemas.microsoft.com/office/drawing/2014/main" id="{87BCC918-BED1-4AAA-9276-7FFDF659C9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1574800"/>
            <a:ext cx="643890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538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2">
            <a:extLst>
              <a:ext uri="{FF2B5EF4-FFF2-40B4-BE49-F238E27FC236}">
                <a16:creationId xmlns:a16="http://schemas.microsoft.com/office/drawing/2014/main" id="{A3423DB6-D62F-44B8-9E4C-7CC845EFBFD4}"/>
              </a:ext>
            </a:extLst>
          </p:cNvPr>
          <p:cNvSpPr>
            <a:spLocks noGrp="1" noChangeArrowheads="1"/>
          </p:cNvSpPr>
          <p:nvPr>
            <p:ph type="title"/>
          </p:nvPr>
        </p:nvSpPr>
        <p:spPr>
          <a:xfrm>
            <a:off x="574675" y="304800"/>
            <a:ext cx="8001000" cy="1020763"/>
          </a:xfrm>
        </p:spPr>
        <p:txBody>
          <a:bodyPr/>
          <a:lstStyle/>
          <a:p>
            <a:pPr algn="ctr" eaLnBrk="1" hangingPunct="1">
              <a:defRPr/>
            </a:pPr>
            <a:r>
              <a:rPr lang="en-US" sz="4200" b="1">
                <a:solidFill>
                  <a:srgbClr val="000099"/>
                </a:solidFill>
              </a:rPr>
              <a:t>Simple Curves</a:t>
            </a:r>
          </a:p>
        </p:txBody>
      </p:sp>
      <p:graphicFrame>
        <p:nvGraphicFramePr>
          <p:cNvPr id="29699" name="Object 3">
            <a:extLst>
              <a:ext uri="{FF2B5EF4-FFF2-40B4-BE49-F238E27FC236}">
                <a16:creationId xmlns:a16="http://schemas.microsoft.com/office/drawing/2014/main" id="{4513208F-9162-4CCA-B56F-EB082DDADE01}"/>
              </a:ext>
            </a:extLst>
          </p:cNvPr>
          <p:cNvGraphicFramePr>
            <a:graphicFrameLocks noChangeAspect="1"/>
          </p:cNvGraphicFramePr>
          <p:nvPr>
            <p:extLst>
              <p:ext uri="{D42A27DB-BD31-4B8C-83A1-F6EECF244321}">
                <p14:modId xmlns:p14="http://schemas.microsoft.com/office/powerpoint/2010/main" val="3529854282"/>
              </p:ext>
            </p:extLst>
          </p:nvPr>
        </p:nvGraphicFramePr>
        <p:xfrm>
          <a:off x="1096964" y="3235326"/>
          <a:ext cx="2203450" cy="1157287"/>
        </p:xfrm>
        <a:graphic>
          <a:graphicData uri="http://schemas.openxmlformats.org/presentationml/2006/ole">
            <mc:AlternateContent xmlns:mc="http://schemas.openxmlformats.org/markup-compatibility/2006">
              <mc:Choice xmlns:v="urn:schemas-microsoft-com:vml" Requires="v">
                <p:oleObj spid="_x0000_s3134" name="Equation" r:id="rId4" imgW="708540" imgH="358211" progId="Equation.3">
                  <p:embed/>
                </p:oleObj>
              </mc:Choice>
              <mc:Fallback>
                <p:oleObj name="Equation" r:id="rId4" imgW="708540" imgH="358211" progId="Equation.3">
                  <p:embed/>
                  <p:pic>
                    <p:nvPicPr>
                      <p:cNvPr id="29699" name="Object 3">
                        <a:extLst>
                          <a:ext uri="{FF2B5EF4-FFF2-40B4-BE49-F238E27FC236}">
                            <a16:creationId xmlns:a16="http://schemas.microsoft.com/office/drawing/2014/main" id="{4513208F-9162-4CCA-B56F-EB082DDADE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6964" y="3235326"/>
                        <a:ext cx="2203450"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00" name="Object 4">
            <a:extLst>
              <a:ext uri="{FF2B5EF4-FFF2-40B4-BE49-F238E27FC236}">
                <a16:creationId xmlns:a16="http://schemas.microsoft.com/office/drawing/2014/main" id="{3590D283-B068-4127-BCB3-5DD34F4E0152}"/>
              </a:ext>
            </a:extLst>
          </p:cNvPr>
          <p:cNvGraphicFramePr>
            <a:graphicFrameLocks noChangeAspect="1"/>
          </p:cNvGraphicFramePr>
          <p:nvPr/>
        </p:nvGraphicFramePr>
        <p:xfrm>
          <a:off x="5410200" y="1752600"/>
          <a:ext cx="2427288" cy="1157288"/>
        </p:xfrm>
        <a:graphic>
          <a:graphicData uri="http://schemas.openxmlformats.org/presentationml/2006/ole">
            <mc:AlternateContent xmlns:mc="http://schemas.openxmlformats.org/markup-compatibility/2006">
              <mc:Choice xmlns:v="urn:schemas-microsoft-com:vml" Requires="v">
                <p:oleObj spid="_x0000_s3135" name="Equation" r:id="rId6" imgW="784820" imgH="358211" progId="Equation.3">
                  <p:embed/>
                </p:oleObj>
              </mc:Choice>
              <mc:Fallback>
                <p:oleObj name="Equation" r:id="rId6" imgW="784820" imgH="358211" progId="Equation.3">
                  <p:embed/>
                  <p:pic>
                    <p:nvPicPr>
                      <p:cNvPr id="29700" name="Object 4">
                        <a:extLst>
                          <a:ext uri="{FF2B5EF4-FFF2-40B4-BE49-F238E27FC236}">
                            <a16:creationId xmlns:a16="http://schemas.microsoft.com/office/drawing/2014/main" id="{3590D283-B068-4127-BCB3-5DD34F4E01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1752600"/>
                        <a:ext cx="2427288" cy="1157288"/>
                      </a:xfrm>
                      <a:prstGeom prst="rect">
                        <a:avLst/>
                      </a:prstGeom>
                      <a:noFill/>
                      <a:ln>
                        <a:noFill/>
                      </a:ln>
                      <a:effectLst/>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1" name="Object 5">
            <a:extLst>
              <a:ext uri="{FF2B5EF4-FFF2-40B4-BE49-F238E27FC236}">
                <a16:creationId xmlns:a16="http://schemas.microsoft.com/office/drawing/2014/main" id="{599F1C63-ABA7-4259-A35B-316CBBE53A71}"/>
              </a:ext>
            </a:extLst>
          </p:cNvPr>
          <p:cNvGraphicFramePr>
            <a:graphicFrameLocks noChangeAspect="1"/>
          </p:cNvGraphicFramePr>
          <p:nvPr/>
        </p:nvGraphicFramePr>
        <p:xfrm>
          <a:off x="941388" y="4144963"/>
          <a:ext cx="3249612" cy="2314575"/>
        </p:xfrm>
        <a:graphic>
          <a:graphicData uri="http://schemas.openxmlformats.org/presentationml/2006/ole">
            <mc:AlternateContent xmlns:mc="http://schemas.openxmlformats.org/markup-compatibility/2006">
              <mc:Choice xmlns:v="urn:schemas-microsoft-com:vml" Requires="v">
                <p:oleObj spid="_x0000_s3136" name="Equation" r:id="rId8" imgW="1066960" imgH="746725" progId="Equation.3">
                  <p:embed/>
                </p:oleObj>
              </mc:Choice>
              <mc:Fallback>
                <p:oleObj name="Equation" r:id="rId8" imgW="1066960" imgH="746725" progId="Equation.3">
                  <p:embed/>
                  <p:pic>
                    <p:nvPicPr>
                      <p:cNvPr id="29701" name="Object 5">
                        <a:extLst>
                          <a:ext uri="{FF2B5EF4-FFF2-40B4-BE49-F238E27FC236}">
                            <a16:creationId xmlns:a16="http://schemas.microsoft.com/office/drawing/2014/main" id="{599F1C63-ABA7-4259-A35B-316CBBE53A7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1388" y="4144963"/>
                        <a:ext cx="3249612" cy="2314575"/>
                      </a:xfrm>
                      <a:prstGeom prst="rect">
                        <a:avLst/>
                      </a:prstGeom>
                      <a:noFill/>
                      <a:ln>
                        <a:noFill/>
                      </a:ln>
                      <a:effectLst/>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9702" name="Picture 1">
            <a:extLst>
              <a:ext uri="{FF2B5EF4-FFF2-40B4-BE49-F238E27FC236}">
                <a16:creationId xmlns:a16="http://schemas.microsoft.com/office/drawing/2014/main" id="{56278845-E7EB-4D15-B05C-A73D3F63253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0100" y="1754187"/>
            <a:ext cx="302736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9703" name="Object 6">
            <a:extLst>
              <a:ext uri="{FF2B5EF4-FFF2-40B4-BE49-F238E27FC236}">
                <a16:creationId xmlns:a16="http://schemas.microsoft.com/office/drawing/2014/main" id="{E0DFF4E8-4182-4E3B-90DB-8ED07C986E78}"/>
              </a:ext>
            </a:extLst>
          </p:cNvPr>
          <p:cNvGraphicFramePr>
            <a:graphicFrameLocks noChangeAspect="1"/>
          </p:cNvGraphicFramePr>
          <p:nvPr/>
        </p:nvGraphicFramePr>
        <p:xfrm>
          <a:off x="4953000" y="3124200"/>
          <a:ext cx="3322638" cy="1268413"/>
        </p:xfrm>
        <a:graphic>
          <a:graphicData uri="http://schemas.openxmlformats.org/presentationml/2006/ole">
            <mc:AlternateContent xmlns:mc="http://schemas.openxmlformats.org/markup-compatibility/2006">
              <mc:Choice xmlns:v="urn:schemas-microsoft-com:vml" Requires="v">
                <p:oleObj spid="_x0000_s3137" name="Equation" r:id="rId11" imgW="1089620" imgH="396169" progId="Equation.3">
                  <p:embed/>
                </p:oleObj>
              </mc:Choice>
              <mc:Fallback>
                <p:oleObj name="Equation" r:id="rId11" imgW="1089620" imgH="396169" progId="Equation.3">
                  <p:embed/>
                  <p:pic>
                    <p:nvPicPr>
                      <p:cNvPr id="29703" name="Object 6">
                        <a:extLst>
                          <a:ext uri="{FF2B5EF4-FFF2-40B4-BE49-F238E27FC236}">
                            <a16:creationId xmlns:a16="http://schemas.microsoft.com/office/drawing/2014/main" id="{E0DFF4E8-4182-4E3B-90DB-8ED07C986E7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53000" y="3124200"/>
                        <a:ext cx="3322638" cy="1268413"/>
                      </a:xfrm>
                      <a:prstGeom prst="rect">
                        <a:avLst/>
                      </a:prstGeom>
                      <a:noFill/>
                      <a:ln>
                        <a:noFill/>
                      </a:ln>
                      <a:effectLst/>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4" name="Object 7">
            <a:extLst>
              <a:ext uri="{FF2B5EF4-FFF2-40B4-BE49-F238E27FC236}">
                <a16:creationId xmlns:a16="http://schemas.microsoft.com/office/drawing/2014/main" id="{D012FCD2-A965-4DD2-B023-6E339C18E713}"/>
              </a:ext>
            </a:extLst>
          </p:cNvPr>
          <p:cNvGraphicFramePr>
            <a:graphicFrameLocks noChangeAspect="1"/>
          </p:cNvGraphicFramePr>
          <p:nvPr/>
        </p:nvGraphicFramePr>
        <p:xfrm>
          <a:off x="5715000" y="4724400"/>
          <a:ext cx="1792288" cy="1155700"/>
        </p:xfrm>
        <a:graphic>
          <a:graphicData uri="http://schemas.openxmlformats.org/presentationml/2006/ole">
            <mc:AlternateContent xmlns:mc="http://schemas.openxmlformats.org/markup-compatibility/2006">
              <mc:Choice xmlns:v="urn:schemas-microsoft-com:vml" Requires="v">
                <p:oleObj spid="_x0000_s3138" name="Equation" r:id="rId13" imgW="571620" imgH="358211" progId="Equation.3">
                  <p:embed/>
                </p:oleObj>
              </mc:Choice>
              <mc:Fallback>
                <p:oleObj name="Equation" r:id="rId13" imgW="571620" imgH="358211" progId="Equation.3">
                  <p:embed/>
                  <p:pic>
                    <p:nvPicPr>
                      <p:cNvPr id="29704" name="Object 7">
                        <a:extLst>
                          <a:ext uri="{FF2B5EF4-FFF2-40B4-BE49-F238E27FC236}">
                            <a16:creationId xmlns:a16="http://schemas.microsoft.com/office/drawing/2014/main" id="{D012FCD2-A965-4DD2-B023-6E339C18E71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15000" y="4724400"/>
                        <a:ext cx="1792288" cy="1155700"/>
                      </a:xfrm>
                      <a:prstGeom prst="rect">
                        <a:avLst/>
                      </a:prstGeom>
                      <a:noFill/>
                      <a:ln>
                        <a:noFill/>
                      </a:ln>
                      <a:effectLst/>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262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a:extLst>
              <a:ext uri="{FF2B5EF4-FFF2-40B4-BE49-F238E27FC236}">
                <a16:creationId xmlns:a16="http://schemas.microsoft.com/office/drawing/2014/main" id="{403A1B61-8E46-4AED-81DE-891C0FFF8F24}"/>
              </a:ext>
            </a:extLst>
          </p:cNvPr>
          <p:cNvSpPr>
            <a:spLocks noGrp="1" noChangeArrowheads="1"/>
          </p:cNvSpPr>
          <p:nvPr>
            <p:ph type="title"/>
          </p:nvPr>
        </p:nvSpPr>
        <p:spPr>
          <a:xfrm>
            <a:off x="574675" y="304801"/>
            <a:ext cx="8001000" cy="1066800"/>
          </a:xfrm>
        </p:spPr>
        <p:txBody>
          <a:bodyPr/>
          <a:lstStyle/>
          <a:p>
            <a:pPr algn="ctr" eaLnBrk="1" hangingPunct="1">
              <a:defRPr/>
            </a:pPr>
            <a:r>
              <a:rPr lang="en-US" b="1" dirty="0" smtClean="0">
                <a:solidFill>
                  <a:srgbClr val="C00000"/>
                </a:solidFill>
              </a:rPr>
              <a:t>Example 15.6</a:t>
            </a:r>
            <a:endParaRPr lang="en-US" b="1" dirty="0">
              <a:solidFill>
                <a:srgbClr val="C00000"/>
              </a:solidFill>
            </a:endParaRPr>
          </a:p>
        </p:txBody>
      </p:sp>
      <p:sp>
        <p:nvSpPr>
          <p:cNvPr id="3" name="Content Placeholder 2"/>
          <p:cNvSpPr>
            <a:spLocks noGrp="1"/>
          </p:cNvSpPr>
          <p:nvPr>
            <p:ph idx="1"/>
          </p:nvPr>
        </p:nvSpPr>
        <p:spPr/>
        <p:txBody>
          <a:bodyPr/>
          <a:lstStyle/>
          <a:p>
            <a:pPr marL="0" indent="0">
              <a:buNone/>
            </a:pPr>
            <a:r>
              <a:rPr lang="en-US" sz="1600" dirty="0" smtClean="0"/>
              <a:t>The </a:t>
            </a:r>
            <a:r>
              <a:rPr lang="en-US" sz="1600" dirty="0"/>
              <a:t>intersection of a 4</a:t>
            </a:r>
            <a:r>
              <a:rPr lang="en-US" sz="1600" baseline="30000" dirty="0"/>
              <a:t>0</a:t>
            </a:r>
            <a:r>
              <a:rPr lang="en-US" sz="1600" dirty="0"/>
              <a:t> curve is 55</a:t>
            </a:r>
            <a:r>
              <a:rPr lang="en-US" sz="1600" baseline="30000" dirty="0"/>
              <a:t>0</a:t>
            </a:r>
            <a:r>
              <a:rPr lang="en-US" sz="1600" dirty="0"/>
              <a:t>25’, and the PC is located at station 238+44.75. Determine the length of the curve, the station of the PT, the deflection angles, and the chord lengths for setting out the curve at whole stations from the PC. Figure 15.21 illustrates a layout of the curve.</a:t>
            </a:r>
          </a:p>
          <a:p>
            <a:endParaRPr lang="en-US" sz="1600"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2819400"/>
            <a:ext cx="4915535" cy="3810000"/>
          </a:xfrm>
          <a:prstGeom prst="rect">
            <a:avLst/>
          </a:prstGeom>
          <a:noFill/>
          <a:ln>
            <a:noFill/>
          </a:ln>
        </p:spPr>
      </p:pic>
    </p:spTree>
    <p:extLst>
      <p:ext uri="{BB962C8B-B14F-4D97-AF65-F5344CB8AC3E}">
        <p14:creationId xmlns:p14="http://schemas.microsoft.com/office/powerpoint/2010/main" val="209806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a:extLst>
              <a:ext uri="{FF2B5EF4-FFF2-40B4-BE49-F238E27FC236}">
                <a16:creationId xmlns:a16="http://schemas.microsoft.com/office/drawing/2014/main" id="{845F844D-2C44-4FDD-86BF-90126EFA0C0C}"/>
              </a:ext>
            </a:extLst>
          </p:cNvPr>
          <p:cNvSpPr>
            <a:spLocks noGrp="1" noChangeArrowheads="1"/>
          </p:cNvSpPr>
          <p:nvPr>
            <p:ph type="title"/>
          </p:nvPr>
        </p:nvSpPr>
        <p:spPr>
          <a:xfrm>
            <a:off x="574675" y="304801"/>
            <a:ext cx="8001000" cy="914400"/>
          </a:xfrm>
        </p:spPr>
        <p:txBody>
          <a:bodyPr/>
          <a:lstStyle/>
          <a:p>
            <a:pPr algn="ctr" eaLnBrk="1" hangingPunct="1">
              <a:defRPr/>
            </a:pPr>
            <a:r>
              <a:rPr lang="en-US" sz="4200" b="1" dirty="0">
                <a:solidFill>
                  <a:srgbClr val="000099"/>
                </a:solidFill>
              </a:rPr>
              <a:t>Compound Curve</a:t>
            </a:r>
          </a:p>
        </p:txBody>
      </p:sp>
      <p:pic>
        <p:nvPicPr>
          <p:cNvPr id="103427" name="Picture 3" descr="fig16-23">
            <a:extLst>
              <a:ext uri="{FF2B5EF4-FFF2-40B4-BE49-F238E27FC236}">
                <a16:creationId xmlns:a16="http://schemas.microsoft.com/office/drawing/2014/main" id="{4C2CDAC4-11F8-4A4F-9B81-1BB24F369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409700"/>
            <a:ext cx="40259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075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a:extLst>
              <a:ext uri="{FF2B5EF4-FFF2-40B4-BE49-F238E27FC236}">
                <a16:creationId xmlns:a16="http://schemas.microsoft.com/office/drawing/2014/main" id="{EFFB8A87-E919-4834-ACC7-4C2DA6C6CEDC}"/>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a:solidFill>
                  <a:srgbClr val="000099"/>
                </a:solidFill>
              </a:rPr>
              <a:t>Reverse Curve</a:t>
            </a:r>
          </a:p>
        </p:txBody>
      </p:sp>
      <p:pic>
        <p:nvPicPr>
          <p:cNvPr id="105475" name="Picture 3" descr="fig16-25">
            <a:extLst>
              <a:ext uri="{FF2B5EF4-FFF2-40B4-BE49-F238E27FC236}">
                <a16:creationId xmlns:a16="http://schemas.microsoft.com/office/drawing/2014/main" id="{5AA197EE-F5DE-4947-8324-34D0286CD4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78013"/>
            <a:ext cx="7543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6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Rectangle 2">
            <a:extLst>
              <a:ext uri="{FF2B5EF4-FFF2-40B4-BE49-F238E27FC236}">
                <a16:creationId xmlns:a16="http://schemas.microsoft.com/office/drawing/2014/main" id="{1991169D-7220-4A4E-B54E-DA8ED9897BF7}"/>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dirty="0">
                <a:solidFill>
                  <a:srgbClr val="000099"/>
                </a:solidFill>
              </a:rPr>
              <a:t>Transition (Spiral) Curves</a:t>
            </a:r>
          </a:p>
        </p:txBody>
      </p:sp>
      <p:graphicFrame>
        <p:nvGraphicFramePr>
          <p:cNvPr id="107523" name="Object 3">
            <a:extLst>
              <a:ext uri="{FF2B5EF4-FFF2-40B4-BE49-F238E27FC236}">
                <a16:creationId xmlns:a16="http://schemas.microsoft.com/office/drawing/2014/main" id="{9589E32E-562B-441D-AFA1-72AE1EE1D17F}"/>
              </a:ext>
            </a:extLst>
          </p:cNvPr>
          <p:cNvGraphicFramePr>
            <a:graphicFrameLocks noGrp="1" noChangeAspect="1"/>
          </p:cNvGraphicFramePr>
          <p:nvPr>
            <p:ph idx="1"/>
          </p:nvPr>
        </p:nvGraphicFramePr>
        <p:xfrm>
          <a:off x="2667000" y="1662113"/>
          <a:ext cx="3781425" cy="2314575"/>
        </p:xfrm>
        <a:graphic>
          <a:graphicData uri="http://schemas.openxmlformats.org/presentationml/2006/ole">
            <mc:AlternateContent xmlns:mc="http://schemas.openxmlformats.org/markup-compatibility/2006">
              <mc:Choice xmlns:v="urn:schemas-microsoft-com:vml" Requires="v">
                <p:oleObj spid="_x0000_s9230" name="Equation" r:id="rId4" imgW="685880" imgH="380858" progId="Equation.DSMT4">
                  <p:embed/>
                </p:oleObj>
              </mc:Choice>
              <mc:Fallback>
                <p:oleObj name="Equation" r:id="rId4" imgW="685880" imgH="380858" progId="Equation.DSMT4">
                  <p:embed/>
                  <p:pic>
                    <p:nvPicPr>
                      <p:cNvPr id="107523" name="Object 3">
                        <a:extLst>
                          <a:ext uri="{FF2B5EF4-FFF2-40B4-BE49-F238E27FC236}">
                            <a16:creationId xmlns:a16="http://schemas.microsoft.com/office/drawing/2014/main" id="{9589E32E-562B-441D-AFA1-72AE1EE1D17F}"/>
                          </a:ext>
                        </a:extLst>
                      </p:cNvPr>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662113"/>
                        <a:ext cx="3781425" cy="2314575"/>
                      </a:xfrm>
                      <a:prstGeom prst="rect">
                        <a:avLst/>
                      </a:prstGeom>
                      <a:noFill/>
                      <a:ln>
                        <a:noFill/>
                      </a:ln>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53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a:extLst>
              <a:ext uri="{FF2B5EF4-FFF2-40B4-BE49-F238E27FC236}">
                <a16:creationId xmlns:a16="http://schemas.microsoft.com/office/drawing/2014/main" id="{9C3D6D5F-095F-4DD4-90BF-40C50BDEB974}"/>
              </a:ext>
            </a:extLst>
          </p:cNvPr>
          <p:cNvSpPr>
            <a:spLocks noGrp="1" noChangeArrowheads="1"/>
          </p:cNvSpPr>
          <p:nvPr>
            <p:ph type="title"/>
          </p:nvPr>
        </p:nvSpPr>
        <p:spPr>
          <a:xfrm>
            <a:off x="574675" y="304801"/>
            <a:ext cx="8001000" cy="914400"/>
          </a:xfrm>
        </p:spPr>
        <p:txBody>
          <a:bodyPr/>
          <a:lstStyle/>
          <a:p>
            <a:pPr algn="ctr" eaLnBrk="1" hangingPunct="1">
              <a:defRPr/>
            </a:pPr>
            <a:r>
              <a:rPr lang="en-US" sz="4200" b="1" dirty="0">
                <a:solidFill>
                  <a:srgbClr val="000099"/>
                </a:solidFill>
              </a:rPr>
              <a:t>Simple Curves</a:t>
            </a:r>
          </a:p>
        </p:txBody>
      </p:sp>
      <p:pic>
        <p:nvPicPr>
          <p:cNvPr id="27651" name="Picture 1">
            <a:extLst>
              <a:ext uri="{FF2B5EF4-FFF2-40B4-BE49-F238E27FC236}">
                <a16:creationId xmlns:a16="http://schemas.microsoft.com/office/drawing/2014/main" id="{87BCC918-BED1-4AAA-9276-7FFDF659C9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5725" y="1789953"/>
            <a:ext cx="643890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53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a:extLst>
              <a:ext uri="{FF2B5EF4-FFF2-40B4-BE49-F238E27FC236}">
                <a16:creationId xmlns:a16="http://schemas.microsoft.com/office/drawing/2014/main" id="{8852F802-7A63-4232-8A0F-A654F374183F}"/>
              </a:ext>
            </a:extLst>
          </p:cNvPr>
          <p:cNvSpPr>
            <a:spLocks noGrp="1" noChangeArrowheads="1"/>
          </p:cNvSpPr>
          <p:nvPr>
            <p:ph type="title"/>
          </p:nvPr>
        </p:nvSpPr>
        <p:spPr>
          <a:xfrm>
            <a:off x="574675" y="304801"/>
            <a:ext cx="8001000" cy="838200"/>
          </a:xfrm>
        </p:spPr>
        <p:txBody>
          <a:bodyPr/>
          <a:lstStyle/>
          <a:p>
            <a:pPr algn="ctr" eaLnBrk="1" hangingPunct="1">
              <a:defRPr/>
            </a:pPr>
            <a:r>
              <a:rPr lang="en-US" sz="4200" b="1" dirty="0">
                <a:solidFill>
                  <a:srgbClr val="000099"/>
                </a:solidFill>
              </a:rPr>
              <a:t>Geometric Design</a:t>
            </a:r>
          </a:p>
        </p:txBody>
      </p:sp>
      <p:sp>
        <p:nvSpPr>
          <p:cNvPr id="1026051" name="Rectangle 3">
            <a:extLst>
              <a:ext uri="{FF2B5EF4-FFF2-40B4-BE49-F238E27FC236}">
                <a16:creationId xmlns:a16="http://schemas.microsoft.com/office/drawing/2014/main" id="{BA43FC6E-BCB2-4969-BCD8-22241AB34E55}"/>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dirty="0"/>
              <a:t>Geometric Design consists of four major</a:t>
            </a:r>
          </a:p>
          <a:p>
            <a:pPr eaLnBrk="1" hangingPunct="1">
              <a:buFont typeface="Wingdings" panose="05000000000000000000" pitchFamily="2" charset="2"/>
              <a:buNone/>
              <a:defRPr/>
            </a:pPr>
            <a:r>
              <a:rPr lang="en-US" dirty="0"/>
              <a:t>components</a:t>
            </a:r>
          </a:p>
          <a:p>
            <a:pPr eaLnBrk="1" hangingPunct="1">
              <a:defRPr/>
            </a:pPr>
            <a:r>
              <a:rPr lang="en-US" b="1" dirty="0"/>
              <a:t>Roadway Cross Section</a:t>
            </a:r>
          </a:p>
          <a:p>
            <a:pPr eaLnBrk="1" hangingPunct="1">
              <a:defRPr/>
            </a:pPr>
            <a:r>
              <a:rPr lang="en-US" b="1" dirty="0"/>
              <a:t>Vertical Alignment</a:t>
            </a:r>
          </a:p>
          <a:p>
            <a:pPr eaLnBrk="1" hangingPunct="1">
              <a:defRPr/>
            </a:pPr>
            <a:r>
              <a:rPr lang="en-US" b="1" dirty="0"/>
              <a:t>Horizontal Alignment</a:t>
            </a:r>
          </a:p>
          <a:p>
            <a:pPr eaLnBrk="1" hangingPunct="1">
              <a:defRPr/>
            </a:pPr>
            <a:r>
              <a:rPr lang="en-US" b="1" dirty="0"/>
              <a:t>Roadside Area</a:t>
            </a:r>
          </a:p>
        </p:txBody>
      </p:sp>
    </p:spTree>
    <p:extLst>
      <p:ext uri="{BB962C8B-B14F-4D97-AF65-F5344CB8AC3E}">
        <p14:creationId xmlns:p14="http://schemas.microsoft.com/office/powerpoint/2010/main" val="31321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a:extLst>
              <a:ext uri="{FF2B5EF4-FFF2-40B4-BE49-F238E27FC236}">
                <a16:creationId xmlns:a16="http://schemas.microsoft.com/office/drawing/2014/main" id="{5CC5A367-4E92-4150-A486-B2E8C78DFCEC}"/>
              </a:ext>
            </a:extLst>
          </p:cNvPr>
          <p:cNvSpPr>
            <a:spLocks noGrp="1" noChangeArrowheads="1"/>
          </p:cNvSpPr>
          <p:nvPr>
            <p:ph type="title"/>
          </p:nvPr>
        </p:nvSpPr>
        <p:spPr>
          <a:xfrm>
            <a:off x="574675" y="304801"/>
            <a:ext cx="8001000" cy="914400"/>
          </a:xfrm>
        </p:spPr>
        <p:txBody>
          <a:bodyPr/>
          <a:lstStyle/>
          <a:p>
            <a:pPr algn="ctr" eaLnBrk="1" hangingPunct="1">
              <a:defRPr/>
            </a:pPr>
            <a:r>
              <a:rPr lang="en-US" sz="4200" b="1" dirty="0">
                <a:solidFill>
                  <a:srgbClr val="000099"/>
                </a:solidFill>
              </a:rPr>
              <a:t>Horizontal Alignment</a:t>
            </a:r>
          </a:p>
        </p:txBody>
      </p:sp>
      <p:sp>
        <p:nvSpPr>
          <p:cNvPr id="1026051" name="Rectangle 3">
            <a:extLst>
              <a:ext uri="{FF2B5EF4-FFF2-40B4-BE49-F238E27FC236}">
                <a16:creationId xmlns:a16="http://schemas.microsoft.com/office/drawing/2014/main" id="{EAD05041-96E3-41D5-B437-8226D4373494}"/>
              </a:ext>
            </a:extLst>
          </p:cNvPr>
          <p:cNvSpPr>
            <a:spLocks noGrp="1" noChangeArrowheads="1"/>
          </p:cNvSpPr>
          <p:nvPr>
            <p:ph type="body" idx="1"/>
          </p:nvPr>
        </p:nvSpPr>
        <p:spPr>
          <a:xfrm>
            <a:off x="561228" y="1703294"/>
            <a:ext cx="7924800" cy="5181600"/>
          </a:xfrm>
        </p:spPr>
        <p:txBody>
          <a:bodyPr/>
          <a:lstStyle/>
          <a:p>
            <a:pPr eaLnBrk="1" hangingPunct="1">
              <a:defRPr/>
            </a:pPr>
            <a:r>
              <a:rPr lang="en-US" sz="2800" b="1" dirty="0">
                <a:effectLst/>
              </a:rPr>
              <a:t>Tangent</a:t>
            </a:r>
            <a:r>
              <a:rPr lang="en-US" sz="2800" b="1" dirty="0"/>
              <a:t> Sections</a:t>
            </a:r>
          </a:p>
          <a:p>
            <a:pPr eaLnBrk="1" hangingPunct="1">
              <a:defRPr/>
            </a:pPr>
            <a:r>
              <a:rPr lang="en-US" sz="2800" b="1" dirty="0">
                <a:effectLst/>
              </a:rPr>
              <a:t>Horizontal Curves</a:t>
            </a:r>
          </a:p>
          <a:p>
            <a:pPr lvl="1" eaLnBrk="1" hangingPunct="1">
              <a:defRPr/>
            </a:pPr>
            <a:r>
              <a:rPr lang="en-US" sz="2400" dirty="0">
                <a:effectLst/>
              </a:rPr>
              <a:t>Design criteria</a:t>
            </a:r>
          </a:p>
          <a:p>
            <a:pPr lvl="2" eaLnBrk="1" hangingPunct="1">
              <a:defRPr/>
            </a:pPr>
            <a:r>
              <a:rPr lang="en-US" sz="2000" dirty="0"/>
              <a:t>Centrifugal Force: Resisted by friction force between tires &amp; roadway and by component of vehicle’s weight resulting from </a:t>
            </a:r>
            <a:r>
              <a:rPr lang="en-US" sz="2000" dirty="0" err="1"/>
              <a:t>superelevation</a:t>
            </a:r>
            <a:endParaRPr lang="en-US" sz="2000" dirty="0"/>
          </a:p>
          <a:p>
            <a:pPr lvl="2" eaLnBrk="1" hangingPunct="1">
              <a:defRPr/>
            </a:pPr>
            <a:r>
              <a:rPr lang="en-US" sz="2000" dirty="0"/>
              <a:t>Sight Distance: Roadside obstacle must be far enough from edge of roadway to allow a driver to see far enough ahead to  react and stop to avoid striking an obstacle in roadway (stopping sight distance)</a:t>
            </a:r>
          </a:p>
        </p:txBody>
      </p:sp>
    </p:spTree>
    <p:extLst>
      <p:ext uri="{BB962C8B-B14F-4D97-AF65-F5344CB8AC3E}">
        <p14:creationId xmlns:p14="http://schemas.microsoft.com/office/powerpoint/2010/main" val="262427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Rectangle 2">
            <a:extLst>
              <a:ext uri="{FF2B5EF4-FFF2-40B4-BE49-F238E27FC236}">
                <a16:creationId xmlns:a16="http://schemas.microsoft.com/office/drawing/2014/main" id="{01F9375C-8064-41AF-B1E2-80BAB49C2310}"/>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a:solidFill>
                  <a:srgbClr val="000099"/>
                </a:solidFill>
              </a:rPr>
              <a:t>Horizontal Alignment</a:t>
            </a:r>
          </a:p>
        </p:txBody>
      </p:sp>
      <p:sp>
        <p:nvSpPr>
          <p:cNvPr id="2" name="Content Placeholder 1">
            <a:extLst>
              <a:ext uri="{FF2B5EF4-FFF2-40B4-BE49-F238E27FC236}">
                <a16:creationId xmlns:a16="http://schemas.microsoft.com/office/drawing/2014/main" id="{929BBC8E-E429-4917-9A86-88A27228C769}"/>
              </a:ext>
            </a:extLst>
          </p:cNvPr>
          <p:cNvSpPr>
            <a:spLocks noGrp="1"/>
          </p:cNvSpPr>
          <p:nvPr>
            <p:ph idx="1"/>
          </p:nvPr>
        </p:nvSpPr>
        <p:spPr>
          <a:xfrm>
            <a:off x="606051" y="1846729"/>
            <a:ext cx="7924800" cy="838200"/>
          </a:xfrm>
        </p:spPr>
        <p:txBody>
          <a:bodyPr/>
          <a:lstStyle/>
          <a:p>
            <a:pPr>
              <a:defRPr/>
            </a:pPr>
            <a:r>
              <a:rPr lang="en-US" b="1" dirty="0"/>
              <a:t>Centrifugal Force Criterion</a:t>
            </a:r>
          </a:p>
        </p:txBody>
      </p:sp>
      <p:graphicFrame>
        <p:nvGraphicFramePr>
          <p:cNvPr id="11268" name="Object 3">
            <a:extLst>
              <a:ext uri="{FF2B5EF4-FFF2-40B4-BE49-F238E27FC236}">
                <a16:creationId xmlns:a16="http://schemas.microsoft.com/office/drawing/2014/main" id="{431B5119-7D04-4B9D-A9C4-C5A83AE53CF2}"/>
              </a:ext>
            </a:extLst>
          </p:cNvPr>
          <p:cNvGraphicFramePr>
            <a:graphicFrameLocks noChangeAspect="1"/>
          </p:cNvGraphicFramePr>
          <p:nvPr/>
        </p:nvGraphicFramePr>
        <p:xfrm>
          <a:off x="2400300" y="2667000"/>
          <a:ext cx="4343400" cy="2232025"/>
        </p:xfrm>
        <a:graphic>
          <a:graphicData uri="http://schemas.openxmlformats.org/presentationml/2006/ole">
            <mc:AlternateContent xmlns:mc="http://schemas.openxmlformats.org/markup-compatibility/2006">
              <mc:Choice xmlns:v="urn:schemas-microsoft-com:vml" Requires="v">
                <p:oleObj spid="_x0000_s1038" name="Equation" r:id="rId4" imgW="853440" imgH="419135" progId="Equation.3">
                  <p:embed/>
                </p:oleObj>
              </mc:Choice>
              <mc:Fallback>
                <p:oleObj name="Equation" r:id="rId4" imgW="853440" imgH="419135" progId="Equation.3">
                  <p:embed/>
                  <p:pic>
                    <p:nvPicPr>
                      <p:cNvPr id="11268" name="Object 3">
                        <a:extLst>
                          <a:ext uri="{FF2B5EF4-FFF2-40B4-BE49-F238E27FC236}">
                            <a16:creationId xmlns:a16="http://schemas.microsoft.com/office/drawing/2014/main" id="{431B5119-7D04-4B9D-A9C4-C5A83AE53C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300" y="2667000"/>
                        <a:ext cx="4343400" cy="2232025"/>
                      </a:xfrm>
                      <a:prstGeom prst="rect">
                        <a:avLst/>
                      </a:prstGeom>
                      <a:noFill/>
                      <a:ln>
                        <a:noFill/>
                      </a:ln>
                      <a:effectLst/>
                      <a:extLst>
                        <a:ext uri="{909E8E84-426E-40DD-AFC4-6F175D3DCCD1}">
                          <a14:hiddenFill xmlns:a14="http://schemas.microsoft.com/office/drawing/2010/main">
                            <a:solidFill>
                              <a:srgbClr val="190076">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3167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a:extLst>
              <a:ext uri="{FF2B5EF4-FFF2-40B4-BE49-F238E27FC236}">
                <a16:creationId xmlns:a16="http://schemas.microsoft.com/office/drawing/2014/main" id="{85CFA53A-DD68-4706-9729-3871CEB65BF6}"/>
              </a:ext>
            </a:extLst>
          </p:cNvPr>
          <p:cNvSpPr>
            <a:spLocks noGrp="1" noChangeArrowheads="1"/>
          </p:cNvSpPr>
          <p:nvPr>
            <p:ph type="title"/>
          </p:nvPr>
        </p:nvSpPr>
        <p:spPr>
          <a:xfrm>
            <a:off x="574675" y="304801"/>
            <a:ext cx="8001000" cy="914400"/>
          </a:xfrm>
        </p:spPr>
        <p:txBody>
          <a:bodyPr/>
          <a:lstStyle/>
          <a:p>
            <a:pPr algn="ctr" eaLnBrk="1" hangingPunct="1">
              <a:defRPr/>
            </a:pPr>
            <a:r>
              <a:rPr lang="en-US" sz="4200" b="1" dirty="0">
                <a:solidFill>
                  <a:srgbClr val="000099"/>
                </a:solidFill>
              </a:rPr>
              <a:t>Horizontal Alignment</a:t>
            </a:r>
          </a:p>
        </p:txBody>
      </p:sp>
      <p:sp>
        <p:nvSpPr>
          <p:cNvPr id="2" name="Content Placeholder 1">
            <a:extLst>
              <a:ext uri="{FF2B5EF4-FFF2-40B4-BE49-F238E27FC236}">
                <a16:creationId xmlns:a16="http://schemas.microsoft.com/office/drawing/2014/main" id="{470AC84F-E35E-4662-B6BC-B3AD90B67933}"/>
              </a:ext>
            </a:extLst>
          </p:cNvPr>
          <p:cNvSpPr>
            <a:spLocks noGrp="1"/>
          </p:cNvSpPr>
          <p:nvPr>
            <p:ph idx="1"/>
          </p:nvPr>
        </p:nvSpPr>
        <p:spPr>
          <a:xfrm>
            <a:off x="457200" y="2895600"/>
            <a:ext cx="4267200" cy="609600"/>
          </a:xfrm>
        </p:spPr>
        <p:txBody>
          <a:bodyPr/>
          <a:lstStyle/>
          <a:p>
            <a:pPr marL="0" indent="0">
              <a:buNone/>
              <a:defRPr/>
            </a:pPr>
            <a:r>
              <a:rPr lang="en-US" b="1" dirty="0"/>
              <a:t>Horizontal Sight Distance Criterion</a:t>
            </a:r>
          </a:p>
        </p:txBody>
      </p:sp>
      <p:pic>
        <p:nvPicPr>
          <p:cNvPr id="13316" name="Picture 4">
            <a:extLst>
              <a:ext uri="{FF2B5EF4-FFF2-40B4-BE49-F238E27FC236}">
                <a16:creationId xmlns:a16="http://schemas.microsoft.com/office/drawing/2014/main" id="{C88B59EA-8BE1-4F64-A5B2-24F0C23768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788" y="1824318"/>
            <a:ext cx="3914775"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40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a:extLst>
              <a:ext uri="{FF2B5EF4-FFF2-40B4-BE49-F238E27FC236}">
                <a16:creationId xmlns:a16="http://schemas.microsoft.com/office/drawing/2014/main" id="{403A1B61-8E46-4AED-81DE-891C0FFF8F24}"/>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dirty="0">
                <a:solidFill>
                  <a:srgbClr val="000099"/>
                </a:solidFill>
              </a:rPr>
              <a:t>Horizontal Alignment</a:t>
            </a:r>
          </a:p>
        </p:txBody>
      </p:sp>
      <p:sp>
        <p:nvSpPr>
          <p:cNvPr id="2" name="Content Placeholder 1">
            <a:extLst>
              <a:ext uri="{FF2B5EF4-FFF2-40B4-BE49-F238E27FC236}">
                <a16:creationId xmlns:a16="http://schemas.microsoft.com/office/drawing/2014/main" id="{601B3CA3-A4C4-4EAF-813D-CBD4585D2F47}"/>
              </a:ext>
            </a:extLst>
          </p:cNvPr>
          <p:cNvSpPr>
            <a:spLocks noGrp="1"/>
          </p:cNvSpPr>
          <p:nvPr>
            <p:ph idx="1"/>
          </p:nvPr>
        </p:nvSpPr>
        <p:spPr>
          <a:xfrm>
            <a:off x="914400" y="1905000"/>
            <a:ext cx="7924800" cy="914400"/>
          </a:xfrm>
        </p:spPr>
        <p:txBody>
          <a:bodyPr/>
          <a:lstStyle/>
          <a:p>
            <a:pPr marL="0" indent="0">
              <a:buNone/>
              <a:defRPr/>
            </a:pPr>
            <a:r>
              <a:rPr lang="en-US" b="1" dirty="0"/>
              <a:t>Horizontal Sight Distance Criterion</a:t>
            </a:r>
          </a:p>
          <a:p>
            <a:pPr marL="0" indent="0">
              <a:buNone/>
              <a:defRPr/>
            </a:pPr>
            <a:endParaRPr lang="en-US" dirty="0"/>
          </a:p>
        </p:txBody>
      </p:sp>
      <mc:AlternateContent xmlns:mc="http://schemas.openxmlformats.org/markup-compatibility/2006">
        <mc:Choice xmlns:a14="http://schemas.microsoft.com/office/drawing/2010/main" Requires="a14">
          <p:sp>
            <p:nvSpPr>
              <p:cNvPr id="3" name="TextBox 2"/>
              <p:cNvSpPr txBox="1"/>
              <p:nvPr/>
            </p:nvSpPr>
            <p:spPr>
              <a:xfrm>
                <a:off x="1752600" y="3048000"/>
                <a:ext cx="5917774" cy="128144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𝑀</m:t>
                      </m:r>
                      <m:r>
                        <a:rPr lang="en-US" sz="4400" b="0" i="1" smtClean="0">
                          <a:latin typeface="Cambria Math" panose="02040503050406030204" pitchFamily="18" charset="0"/>
                        </a:rPr>
                        <m:t>=</m:t>
                      </m:r>
                      <m:r>
                        <a:rPr lang="en-US" sz="4400" b="0" i="1" smtClean="0">
                          <a:latin typeface="Cambria Math" panose="02040503050406030204" pitchFamily="18" charset="0"/>
                        </a:rPr>
                        <m:t>𝑅</m:t>
                      </m:r>
                      <m:r>
                        <a:rPr lang="en-US" sz="4400" b="0" i="1" smtClean="0">
                          <a:latin typeface="Cambria Math" panose="02040503050406030204" pitchFamily="18" charset="0"/>
                        </a:rPr>
                        <m:t>(1−</m:t>
                      </m:r>
                      <m:r>
                        <a:rPr lang="en-US" sz="4400" b="0" i="1" smtClean="0">
                          <a:latin typeface="Cambria Math" panose="02040503050406030204" pitchFamily="18" charset="0"/>
                        </a:rPr>
                        <m:t>𝑐𝑜𝑠</m:t>
                      </m:r>
                      <m:f>
                        <m:fPr>
                          <m:ctrlPr>
                            <a:rPr lang="en-US" sz="4400" b="0" i="1" smtClean="0">
                              <a:latin typeface="Cambria Math" panose="02040503050406030204" pitchFamily="18" charset="0"/>
                            </a:rPr>
                          </m:ctrlPr>
                        </m:fPr>
                        <m:num>
                          <m:r>
                            <a:rPr lang="en-US" sz="4400" b="0" i="1" smtClean="0">
                              <a:latin typeface="Cambria Math" panose="02040503050406030204" pitchFamily="18" charset="0"/>
                            </a:rPr>
                            <m:t>28.65</m:t>
                          </m:r>
                        </m:num>
                        <m:den>
                          <m:r>
                            <a:rPr lang="en-US" sz="4400" b="0" i="1" smtClean="0">
                              <a:latin typeface="Cambria Math" panose="02040503050406030204" pitchFamily="18" charset="0"/>
                            </a:rPr>
                            <m:t>𝑅</m:t>
                          </m:r>
                        </m:den>
                      </m:f>
                      <m:r>
                        <a:rPr lang="en-US" sz="4400" b="0" i="1" smtClean="0">
                          <a:latin typeface="Cambria Math" panose="02040503050406030204" pitchFamily="18" charset="0"/>
                        </a:rPr>
                        <m:t>𝑠</m:t>
                      </m:r>
                      <m:r>
                        <a:rPr lang="en-US" sz="4400" b="0" i="1" smtClean="0">
                          <a:latin typeface="Cambria Math" panose="02040503050406030204" pitchFamily="18" charset="0"/>
                        </a:rPr>
                        <m:t>)</m:t>
                      </m:r>
                    </m:oMath>
                  </m:oMathPara>
                </a14:m>
                <a:endParaRPr lang="en-US" sz="4400" dirty="0"/>
              </a:p>
            </p:txBody>
          </p:sp>
        </mc:Choice>
        <mc:Fallback>
          <p:sp>
            <p:nvSpPr>
              <p:cNvPr id="3" name="TextBox 2"/>
              <p:cNvSpPr txBox="1">
                <a:spLocks noRot="1" noChangeAspect="1" noMove="1" noResize="1" noEditPoints="1" noAdjustHandles="1" noChangeArrowheads="1" noChangeShapeType="1" noTextEdit="1"/>
              </p:cNvSpPr>
              <p:nvPr/>
            </p:nvSpPr>
            <p:spPr>
              <a:xfrm>
                <a:off x="1752600" y="3048000"/>
                <a:ext cx="5917774" cy="1281441"/>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1495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a:extLst>
              <a:ext uri="{FF2B5EF4-FFF2-40B4-BE49-F238E27FC236}">
                <a16:creationId xmlns:a16="http://schemas.microsoft.com/office/drawing/2014/main" id="{403A1B61-8E46-4AED-81DE-891C0FFF8F24}"/>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dirty="0">
                <a:solidFill>
                  <a:srgbClr val="000099"/>
                </a:solidFill>
              </a:rPr>
              <a:t>Horizontal Alignment</a:t>
            </a:r>
          </a:p>
        </p:txBody>
      </p:sp>
      <p:sp>
        <p:nvSpPr>
          <p:cNvPr id="2" name="Content Placeholder 1">
            <a:extLst>
              <a:ext uri="{FF2B5EF4-FFF2-40B4-BE49-F238E27FC236}">
                <a16:creationId xmlns:a16="http://schemas.microsoft.com/office/drawing/2014/main" id="{601B3CA3-A4C4-4EAF-813D-CBD4585D2F47}"/>
              </a:ext>
            </a:extLst>
          </p:cNvPr>
          <p:cNvSpPr>
            <a:spLocks noGrp="1"/>
          </p:cNvSpPr>
          <p:nvPr>
            <p:ph idx="1"/>
          </p:nvPr>
        </p:nvSpPr>
        <p:spPr>
          <a:xfrm>
            <a:off x="1066800" y="1524000"/>
            <a:ext cx="7924800" cy="914400"/>
          </a:xfrm>
        </p:spPr>
        <p:txBody>
          <a:bodyPr/>
          <a:lstStyle/>
          <a:p>
            <a:pPr marL="0" indent="0">
              <a:buNone/>
              <a:defRPr/>
            </a:pPr>
            <a:r>
              <a:rPr lang="en-US" b="1" dirty="0"/>
              <a:t>Horizontal Sight Distance Criterion</a:t>
            </a:r>
          </a:p>
          <a:p>
            <a:pPr>
              <a:defRPr/>
            </a:pPr>
            <a:endParaRPr lang="en-US" dirty="0"/>
          </a:p>
        </p:txBody>
      </p:sp>
      <p:pic>
        <p:nvPicPr>
          <p:cNvPr id="17412" name="Picture 3">
            <a:extLst>
              <a:ext uri="{FF2B5EF4-FFF2-40B4-BE49-F238E27FC236}">
                <a16:creationId xmlns:a16="http://schemas.microsoft.com/office/drawing/2014/main" id="{44F2263F-06AB-4D66-B391-3D05F97E1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3013" y="2055813"/>
            <a:ext cx="4119562"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20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a:extLst>
              <a:ext uri="{FF2B5EF4-FFF2-40B4-BE49-F238E27FC236}">
                <a16:creationId xmlns:a16="http://schemas.microsoft.com/office/drawing/2014/main" id="{55BE9845-48D9-464A-A6A2-2E73C5128236}"/>
              </a:ext>
            </a:extLst>
          </p:cNvPr>
          <p:cNvSpPr>
            <a:spLocks noGrp="1" noChangeArrowheads="1"/>
          </p:cNvSpPr>
          <p:nvPr>
            <p:ph type="title"/>
          </p:nvPr>
        </p:nvSpPr>
        <p:spPr>
          <a:xfrm>
            <a:off x="574675" y="304801"/>
            <a:ext cx="8001000" cy="990600"/>
          </a:xfrm>
        </p:spPr>
        <p:txBody>
          <a:bodyPr/>
          <a:lstStyle/>
          <a:p>
            <a:pPr algn="ctr" eaLnBrk="1" hangingPunct="1">
              <a:defRPr/>
            </a:pPr>
            <a:r>
              <a:rPr lang="en-US" sz="4200" b="1" dirty="0">
                <a:solidFill>
                  <a:srgbClr val="000099"/>
                </a:solidFill>
              </a:rPr>
              <a:t>Horizontal Curves</a:t>
            </a:r>
          </a:p>
        </p:txBody>
      </p:sp>
      <p:sp>
        <p:nvSpPr>
          <p:cNvPr id="1034243" name="Rectangle 3">
            <a:extLst>
              <a:ext uri="{FF2B5EF4-FFF2-40B4-BE49-F238E27FC236}">
                <a16:creationId xmlns:a16="http://schemas.microsoft.com/office/drawing/2014/main" id="{DB1CF756-B109-42A3-9FA7-0C0C0F01F2FF}"/>
              </a:ext>
            </a:extLst>
          </p:cNvPr>
          <p:cNvSpPr>
            <a:spLocks noGrp="1" noChangeArrowheads="1"/>
          </p:cNvSpPr>
          <p:nvPr>
            <p:ph type="body" idx="1"/>
          </p:nvPr>
        </p:nvSpPr>
        <p:spPr/>
        <p:txBody>
          <a:bodyPr/>
          <a:lstStyle/>
          <a:p>
            <a:pPr eaLnBrk="1" hangingPunct="1">
              <a:defRPr/>
            </a:pPr>
            <a:r>
              <a:rPr lang="en-US" sz="2800" b="1" dirty="0"/>
              <a:t>Types of Horizontal Curves</a:t>
            </a:r>
          </a:p>
          <a:p>
            <a:pPr lvl="1" eaLnBrk="1" hangingPunct="1">
              <a:defRPr/>
            </a:pPr>
            <a:r>
              <a:rPr lang="en-US" sz="2400" b="1" dirty="0"/>
              <a:t>Simple: </a:t>
            </a:r>
            <a:r>
              <a:rPr lang="en-US" sz="2400" dirty="0"/>
              <a:t>single circular curve connecting two tangents</a:t>
            </a:r>
          </a:p>
          <a:p>
            <a:pPr lvl="1" eaLnBrk="1" hangingPunct="1">
              <a:defRPr/>
            </a:pPr>
            <a:r>
              <a:rPr lang="en-US" sz="2400" b="1" dirty="0"/>
              <a:t>Compound: </a:t>
            </a:r>
            <a:r>
              <a:rPr lang="en-US" sz="2400" dirty="0"/>
              <a:t>combination of two back-to-back circular curves in same direction with no tangent section between them (PCC)</a:t>
            </a:r>
          </a:p>
          <a:p>
            <a:pPr lvl="1" eaLnBrk="1" hangingPunct="1">
              <a:defRPr/>
            </a:pPr>
            <a:r>
              <a:rPr lang="en-US" sz="2400" b="1" dirty="0"/>
              <a:t>Reverse Curve: </a:t>
            </a:r>
            <a:r>
              <a:rPr lang="en-US" sz="2400" dirty="0"/>
              <a:t>same as compound curve, except curves are in opposite direction</a:t>
            </a:r>
          </a:p>
          <a:p>
            <a:pPr lvl="1" eaLnBrk="1" hangingPunct="1">
              <a:defRPr/>
            </a:pPr>
            <a:r>
              <a:rPr lang="en-US" sz="2400" b="1" dirty="0"/>
              <a:t>Transition (Spiral): </a:t>
            </a:r>
            <a:r>
              <a:rPr lang="en-US" sz="2400" dirty="0"/>
              <a:t>single circular curve with spiral curves (varying radii) at each end)</a:t>
            </a:r>
          </a:p>
        </p:txBody>
      </p:sp>
    </p:spTree>
    <p:extLst>
      <p:ext uri="{BB962C8B-B14F-4D97-AF65-F5344CB8AC3E}">
        <p14:creationId xmlns:p14="http://schemas.microsoft.com/office/powerpoint/2010/main" val="1063380940"/>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5923</TotalTime>
  <Words>990</Words>
  <Application>Microsoft Office PowerPoint</Application>
  <PresentationFormat>On-screen Show (4:3)</PresentationFormat>
  <Paragraphs>135</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Cambria Math</vt:lpstr>
      <vt:lpstr>Times New Roman</vt:lpstr>
      <vt:lpstr>Verdana</vt:lpstr>
      <vt:lpstr>Wingdings</vt:lpstr>
      <vt:lpstr>Profile</vt:lpstr>
      <vt:lpstr>Equation</vt:lpstr>
      <vt:lpstr>CE 34500 – Transportation Engineering</vt:lpstr>
      <vt:lpstr>Simple Curves</vt:lpstr>
      <vt:lpstr>Geometric Design</vt:lpstr>
      <vt:lpstr>Horizontal Alignment</vt:lpstr>
      <vt:lpstr>Horizontal Alignment</vt:lpstr>
      <vt:lpstr>Horizontal Alignment</vt:lpstr>
      <vt:lpstr>Horizontal Alignment</vt:lpstr>
      <vt:lpstr>Horizontal Alignment</vt:lpstr>
      <vt:lpstr>Horizontal Curves</vt:lpstr>
      <vt:lpstr>Simple Curves</vt:lpstr>
      <vt:lpstr>Simple Curves</vt:lpstr>
      <vt:lpstr>Example 15.6</vt:lpstr>
      <vt:lpstr>Compound Curve</vt:lpstr>
      <vt:lpstr>Reverse Curve</vt:lpstr>
      <vt:lpstr>Transition (Spiral) Curves</vt:lpstr>
    </vt:vector>
  </TitlesOfParts>
  <Company>University of Wyoming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Civil &amp; Architectural Engineering</dc:creator>
  <cp:lastModifiedBy>Promothes Saha</cp:lastModifiedBy>
  <cp:revision>328</cp:revision>
  <cp:lastPrinted>2012-09-10T00:38:33Z</cp:lastPrinted>
  <dcterms:created xsi:type="dcterms:W3CDTF">2001-09-24T18:35:11Z</dcterms:created>
  <dcterms:modified xsi:type="dcterms:W3CDTF">2020-04-08T01:36:08Z</dcterms:modified>
</cp:coreProperties>
</file>