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handoutMasterIdLst>
    <p:handoutMasterId r:id="rId27"/>
  </p:handoutMasterIdLst>
  <p:sldIdLst>
    <p:sldId id="303" r:id="rId2"/>
    <p:sldId id="276" r:id="rId3"/>
    <p:sldId id="277" r:id="rId4"/>
    <p:sldId id="278" r:id="rId5"/>
    <p:sldId id="279" r:id="rId6"/>
    <p:sldId id="281" r:id="rId7"/>
    <p:sldId id="302" r:id="rId8"/>
    <p:sldId id="283" r:id="rId9"/>
    <p:sldId id="282" r:id="rId10"/>
    <p:sldId id="286" r:id="rId11"/>
    <p:sldId id="287" r:id="rId12"/>
    <p:sldId id="288" r:id="rId13"/>
    <p:sldId id="297" r:id="rId14"/>
    <p:sldId id="289" r:id="rId15"/>
    <p:sldId id="304" r:id="rId16"/>
    <p:sldId id="309" r:id="rId17"/>
    <p:sldId id="310" r:id="rId18"/>
    <p:sldId id="291" r:id="rId19"/>
    <p:sldId id="313" r:id="rId20"/>
    <p:sldId id="293" r:id="rId21"/>
    <p:sldId id="305" r:id="rId22"/>
    <p:sldId id="314" r:id="rId23"/>
    <p:sldId id="315" r:id="rId24"/>
    <p:sldId id="316" r:id="rId25"/>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61988" autoAdjust="0"/>
  </p:normalViewPr>
  <p:slideViewPr>
    <p:cSldViewPr>
      <p:cViewPr varScale="1">
        <p:scale>
          <a:sx n="71" d="100"/>
          <a:sy n="71" d="100"/>
        </p:scale>
        <p:origin x="19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2418"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828A79AE-C9FD-4B97-919E-B3A0B517B8E2}" type="datetime1">
              <a:rPr lang="en-US"/>
              <a:pPr>
                <a:defRPr/>
              </a:pPr>
              <a:t>4/4/2020</a:t>
            </a:fld>
            <a:endParaRPr lang="en-US"/>
          </a:p>
        </p:txBody>
      </p:sp>
      <p:sp>
        <p:nvSpPr>
          <p:cNvPr id="5124" name="Rectangle 4"/>
          <p:cNvSpPr>
            <a:spLocks noGrp="1" noChangeArrowheads="1"/>
          </p:cNvSpPr>
          <p:nvPr>
            <p:ph type="ftr" sz="quarter" idx="2"/>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Purdue University Fort Wayne</a:t>
            </a:r>
          </a:p>
        </p:txBody>
      </p:sp>
      <p:sp>
        <p:nvSpPr>
          <p:cNvPr id="5125" name="Rectangle 5"/>
          <p:cNvSpPr>
            <a:spLocks noGrp="1" noChangeArrowheads="1"/>
          </p:cNvSpPr>
          <p:nvPr>
            <p:ph type="sldNum" sz="quarter" idx="3"/>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8BE026-2535-4E36-8C3B-BB5A983FC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5267325"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fld id="{15025087-EA77-44A7-ACEE-F4AB40675BDF}" type="datetime1">
              <a:rPr lang="en-US"/>
              <a:pPr>
                <a:defRPr/>
              </a:pPr>
              <a:t>4/4/2020</a:t>
            </a:fld>
            <a:endParaRPr lang="en-US"/>
          </a:p>
        </p:txBody>
      </p:sp>
      <p:sp>
        <p:nvSpPr>
          <p:cNvPr id="41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39838" y="3330575"/>
            <a:ext cx="68167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a:t>
            </a:r>
            <a:r>
              <a:rPr lang="en-US"/>
              <a:t>- </a:t>
            </a:r>
            <a:r>
              <a:rPr lang="en-US" smtClean="0"/>
              <a:t>Purdue University Fort Wayne</a:t>
            </a:r>
            <a:endParaRPr lang="en-US" dirty="0"/>
          </a:p>
        </p:txBody>
      </p:sp>
      <p:sp>
        <p:nvSpPr>
          <p:cNvPr id="3079" name="Rectangle 7"/>
          <p:cNvSpPr>
            <a:spLocks noGrp="1" noChangeArrowheads="1"/>
          </p:cNvSpPr>
          <p:nvPr>
            <p:ph type="sldNum" sz="quarter" idx="5"/>
          </p:nvPr>
        </p:nvSpPr>
        <p:spPr bwMode="auto">
          <a:xfrm>
            <a:off x="5267325" y="6659563"/>
            <a:ext cx="40290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5DD6223-0D57-4A28-AD71-B2F299CCB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4029075" cy="350838"/>
          </a:xfrm>
          <a:prstGeom prst="rect">
            <a:avLst/>
          </a:prstGeom>
        </p:spPr>
        <p:txBody>
          <a:bodyPr/>
          <a:lstStyle/>
          <a:p>
            <a:pPr>
              <a:defRPr/>
            </a:pPr>
            <a:r>
              <a:rPr lang="en-US" dirty="0"/>
              <a:t>Faculty Candidate: Promothes Saha, Ph.D., P.E.</a:t>
            </a:r>
          </a:p>
        </p:txBody>
      </p:sp>
      <p:sp>
        <p:nvSpPr>
          <p:cNvPr id="5" name="Date Placeholder 4"/>
          <p:cNvSpPr>
            <a:spLocks noGrp="1"/>
          </p:cNvSpPr>
          <p:nvPr>
            <p:ph type="dt" idx="11"/>
          </p:nvPr>
        </p:nvSpPr>
        <p:spPr/>
        <p:txBody>
          <a:bodyPr/>
          <a:lstStyle/>
          <a:p>
            <a:pPr>
              <a:defRPr/>
            </a:pPr>
            <a:fld id="{15025087-EA77-44A7-ACEE-F4AB40675BDF}" type="datetime1">
              <a:rPr lang="en-US" smtClean="0"/>
              <a:pPr>
                <a:defRPr/>
              </a:pPr>
              <a:t>4/4/2020</a:t>
            </a:fld>
            <a:endParaRPr lang="en-US" dirty="0"/>
          </a:p>
        </p:txBody>
      </p:sp>
      <p:sp>
        <p:nvSpPr>
          <p:cNvPr id="6" name="Footer Placeholder 5"/>
          <p:cNvSpPr>
            <a:spLocks noGrp="1"/>
          </p:cNvSpPr>
          <p:nvPr>
            <p:ph type="ftr" sz="quarter" idx="12"/>
          </p:nvPr>
        </p:nvSpPr>
        <p:spPr/>
        <p:txBody>
          <a:bodyPr/>
          <a:lstStyle/>
          <a:p>
            <a:pPr>
              <a:defRPr/>
            </a:pPr>
            <a:r>
              <a:rPr lang="en-US" dirty="0"/>
              <a:t>Dr. Saha - University of Wyoming</a:t>
            </a:r>
          </a:p>
        </p:txBody>
      </p:sp>
      <p:sp>
        <p:nvSpPr>
          <p:cNvPr id="7" name="Slide Number Placeholder 6"/>
          <p:cNvSpPr>
            <a:spLocks noGrp="1"/>
          </p:cNvSpPr>
          <p:nvPr>
            <p:ph type="sldNum" sz="quarter" idx="13"/>
          </p:nvPr>
        </p:nvSpPr>
        <p:spPr/>
        <p:txBody>
          <a:bodyPr/>
          <a:lstStyle/>
          <a:p>
            <a:pPr>
              <a:defRPr/>
            </a:pPr>
            <a:fld id="{55DD6223-0D57-4A28-AD71-B2F299CCB6FB}" type="slidenum">
              <a:rPr lang="en-US" altLang="en-US" smtClean="0"/>
              <a:pPr>
                <a:defRPr/>
              </a:pPr>
              <a:t>1</a:t>
            </a:fld>
            <a:endParaRPr lang="en-US" altLang="en-US" dirty="0"/>
          </a:p>
        </p:txBody>
      </p:sp>
    </p:spTree>
    <p:extLst>
      <p:ext uri="{BB962C8B-B14F-4D97-AF65-F5344CB8AC3E}">
        <p14:creationId xmlns:p14="http://schemas.microsoft.com/office/powerpoint/2010/main" val="137641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4971E85-0074-42C3-949B-2E10394D9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90AC01-0444-4B3C-B3CB-741FFA4B8CC4}" type="slidenum">
              <a:rPr lang="en-US" altLang="en-US" smtClean="0"/>
              <a:pPr>
                <a:spcBef>
                  <a:spcPct val="0"/>
                </a:spcBef>
              </a:pPr>
              <a:t>10</a:t>
            </a:fld>
            <a:endParaRPr lang="en-US" altLang="en-US"/>
          </a:p>
        </p:txBody>
      </p:sp>
      <p:sp>
        <p:nvSpPr>
          <p:cNvPr id="28675" name="Rectangle 2">
            <a:extLst>
              <a:ext uri="{FF2B5EF4-FFF2-40B4-BE49-F238E27FC236}">
                <a16:creationId xmlns:a16="http://schemas.microsoft.com/office/drawing/2014/main" id="{A3BE6F36-ABAA-4046-A0D0-4EB5FDAFD87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1769C60-81A5-4BED-9F9C-7EC3D425E0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 sight restriction associated with a sag vertical curve during daylight hours—driver can see the entire curve.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Formulas used to determine the length of sag vertical curves are based on headlight sight distance/ providing vertical curve long enough so that the headlights illuminate a length of roadway &gt;= SSD at design speed.</a:t>
            </a:r>
          </a:p>
          <a:p>
            <a:pPr eaLnBrk="1" hangingPunct="1"/>
            <a:r>
              <a:rPr lang="en-US" altLang="en-US">
                <a:latin typeface="Arial" panose="020B0604020202020204" pitchFamily="34" charset="0"/>
              </a:rPr>
              <a:t>Headlight height = 2.0 ft.</a:t>
            </a:r>
          </a:p>
          <a:p>
            <a:pPr eaLnBrk="1" hangingPunct="1"/>
            <a:r>
              <a:rPr lang="en-US" altLang="en-US">
                <a:latin typeface="Arial" panose="020B0604020202020204" pitchFamily="34" charset="0"/>
              </a:rPr>
              <a:t>Headlight beam diverges 1 degree upward from a tangent to vertical curve.</a:t>
            </a:r>
          </a:p>
        </p:txBody>
      </p:sp>
    </p:spTree>
    <p:extLst>
      <p:ext uri="{BB962C8B-B14F-4D97-AF65-F5344CB8AC3E}">
        <p14:creationId xmlns:p14="http://schemas.microsoft.com/office/powerpoint/2010/main" val="342918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E2BADFE-6B8E-41FF-8239-B62BD86E12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2FAE2-28CB-4DB0-ADF7-D7A4230776D0}" type="slidenum">
              <a:rPr lang="en-US" altLang="en-US" smtClean="0"/>
              <a:pPr>
                <a:spcBef>
                  <a:spcPct val="0"/>
                </a:spcBef>
              </a:pPr>
              <a:t>11</a:t>
            </a:fld>
            <a:endParaRPr lang="en-US" altLang="en-US"/>
          </a:p>
        </p:txBody>
      </p:sp>
      <p:sp>
        <p:nvSpPr>
          <p:cNvPr id="30723" name="Rectangle 2">
            <a:extLst>
              <a:ext uri="{FF2B5EF4-FFF2-40B4-BE49-F238E27FC236}">
                <a16:creationId xmlns:a16="http://schemas.microsoft.com/office/drawing/2014/main" id="{C2C812EB-CDF4-4D18-961C-0DF304FA7DE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A24021D-B859-4A70-B421-DC09BAB7F4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Equation 15.6: LMIN for S &gt; L</a:t>
            </a:r>
          </a:p>
          <a:p>
            <a:pPr eaLnBrk="1" hangingPunct="1"/>
            <a:r>
              <a:rPr lang="en-US" altLang="en-US">
                <a:latin typeface="Arial" panose="020B0604020202020204" pitchFamily="34" charset="0"/>
              </a:rPr>
              <a:t>Figure 15.14</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Equation 16.8: LMIN for S &lt; 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 for crest vertical curves, the formula for S &lt; L gives conservative VC lengths and is routinely used for design.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H = Headlight ht. = 2.0 ft. and B = Upward divergence of headlight beam = 1 degree :</a:t>
            </a:r>
          </a:p>
          <a:p>
            <a:pPr eaLnBrk="1" hangingPunct="1"/>
            <a:r>
              <a:rPr lang="en-US" altLang="en-US">
                <a:latin typeface="Arial" panose="020B0604020202020204" pitchFamily="34" charset="0"/>
              </a:rPr>
              <a:t>L = A * S^2 / (400 + 3.5 * S)  or K = L/A = S^2 / (400 + 3.5 * 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routine design:</a:t>
            </a:r>
          </a:p>
          <a:p>
            <a:pPr eaLnBrk="1" hangingPunct="1"/>
            <a:r>
              <a:rPr lang="en-US" altLang="en-US">
                <a:latin typeface="Arial" panose="020B0604020202020204" pitchFamily="34" charset="0"/>
              </a:rPr>
              <a:t>LMIN = K * A, where K values for sag vertical curves are given in Table 15.5. p. 797</a:t>
            </a:r>
          </a:p>
        </p:txBody>
      </p:sp>
    </p:spTree>
    <p:extLst>
      <p:ext uri="{BB962C8B-B14F-4D97-AF65-F5344CB8AC3E}">
        <p14:creationId xmlns:p14="http://schemas.microsoft.com/office/powerpoint/2010/main" val="289127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72A54CD-0ECD-4719-84F7-B21B80A81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8B220F-CDC8-4870-B785-682A2D30D8B6}" type="slidenum">
              <a:rPr lang="en-US" altLang="en-US" smtClean="0"/>
              <a:pPr>
                <a:spcBef>
                  <a:spcPct val="0"/>
                </a:spcBef>
              </a:pPr>
              <a:t>12</a:t>
            </a:fld>
            <a:endParaRPr lang="en-US" altLang="en-US"/>
          </a:p>
        </p:txBody>
      </p:sp>
      <p:sp>
        <p:nvSpPr>
          <p:cNvPr id="32771" name="Rectangle 2">
            <a:extLst>
              <a:ext uri="{FF2B5EF4-FFF2-40B4-BE49-F238E27FC236}">
                <a16:creationId xmlns:a16="http://schemas.microsoft.com/office/drawing/2014/main" id="{A5B515B2-D116-4206-A88B-0482E814051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2EFB824-CBB7-479A-A45F-C6168D98D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Equation 15.10</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expression assumes that a comfortable ride will be provided if the radial acceleration of the vehicle as it traverses a sag VC is &lt;= 1 ft/sec^2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length obtained from Eq. 15.10 is typically about 75 percent of that obtained from the headlight sight distance requirement. Minimum Length of Curve Based on Appearance Criterion. The criterion for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distance is usually about 75% of that obtained from the headlight sight distance requirement, and thus does not govern for design.</a:t>
            </a:r>
          </a:p>
        </p:txBody>
      </p:sp>
    </p:spTree>
    <p:extLst>
      <p:ext uri="{BB962C8B-B14F-4D97-AF65-F5344CB8AC3E}">
        <p14:creationId xmlns:p14="http://schemas.microsoft.com/office/powerpoint/2010/main" val="143013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5F69FD5-5826-4BEB-B15B-E7B703C79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1AD732-9B74-4D62-BD70-DA7529E24676}" type="slidenum">
              <a:rPr lang="en-US" altLang="en-US" smtClean="0"/>
              <a:pPr>
                <a:spcBef>
                  <a:spcPct val="0"/>
                </a:spcBef>
              </a:pPr>
              <a:t>13</a:t>
            </a:fld>
            <a:endParaRPr lang="en-US" altLang="en-US"/>
          </a:p>
        </p:txBody>
      </p:sp>
      <p:sp>
        <p:nvSpPr>
          <p:cNvPr id="34819" name="Rectangle 2">
            <a:extLst>
              <a:ext uri="{FF2B5EF4-FFF2-40B4-BE49-F238E27FC236}">
                <a16:creationId xmlns:a16="http://schemas.microsoft.com/office/drawing/2014/main" id="{B3D99D73-29A1-455A-9F1D-2D9725D1C8A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52A4AF8-0D15-4870-BAB1-5937AF9B20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It has been observed that the maximum length determined using this drainage criteria is usually greater that the minimum lengths for the other criteria for speeds up to 60 mph and about the same for a speed of 70 mph.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Green Book gives max K value (167) based on drainage/ recommends that special attention be paid to providing proper drainage if the recommended values are exceeded. </a:t>
            </a:r>
          </a:p>
        </p:txBody>
      </p:sp>
    </p:spTree>
    <p:extLst>
      <p:ext uri="{BB962C8B-B14F-4D97-AF65-F5344CB8AC3E}">
        <p14:creationId xmlns:p14="http://schemas.microsoft.com/office/powerpoint/2010/main" val="247910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2696AF1-B241-4334-90EA-CFCB61C90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274B0E-05EF-4351-ABE2-8C348DEA824D}" type="slidenum">
              <a:rPr lang="en-US" altLang="en-US" smtClean="0"/>
              <a:pPr>
                <a:spcBef>
                  <a:spcPct val="0"/>
                </a:spcBef>
              </a:pPr>
              <a:t>14</a:t>
            </a:fld>
            <a:endParaRPr lang="en-US" altLang="en-US"/>
          </a:p>
        </p:txBody>
      </p:sp>
      <p:sp>
        <p:nvSpPr>
          <p:cNvPr id="36867" name="Rectangle 2">
            <a:extLst>
              <a:ext uri="{FF2B5EF4-FFF2-40B4-BE49-F238E27FC236}">
                <a16:creationId xmlns:a16="http://schemas.microsoft.com/office/drawing/2014/main" id="{B62B7AD9-6B66-44F1-BCA3-8ADFD0048EF4}"/>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1A8F8E4-2967-4C10-8970-3A0201A54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Equation 15.10</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eqn. is a rule of thumb/ is equivalent to using a minimum K value of 100/ corresponds to using a minimum design speed of 50 mph.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K values &lt; 100/ design speeds &lt; 50 mph are often used in design.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Experience has shown that longer curves are frequently necessary for high-type highways if the general appearance of the highways is to be improved.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Green Book recommends providing a minimum vertical curve length of 3 * design speed in mph.</a:t>
            </a:r>
          </a:p>
        </p:txBody>
      </p:sp>
    </p:spTree>
    <p:extLst>
      <p:ext uri="{BB962C8B-B14F-4D97-AF65-F5344CB8AC3E}">
        <p14:creationId xmlns:p14="http://schemas.microsoft.com/office/powerpoint/2010/main" val="3384917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AC3C60F-2249-421D-9CB9-38894CD32C6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F9E3F313-46A4-4ADD-9A59-BC59FA6F7E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EF0561A9-EC8D-4F5C-9CF6-30CE9F073A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D4C8DB-1044-4E34-97A2-FDAB52DE69C7}"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95704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7B5361B-E18F-4E12-B8A9-78C82288CFDB}"/>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AE4AFF1B-3C8F-4DCE-9790-6D8A0A69CB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D5CBD557-608D-4DCF-BC45-2C8D2AB32B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B2D38A-992F-46ED-A963-48B353E5A415}" type="slidenum">
              <a:rPr lang="en-US" altLang="en-US" smtClean="0"/>
              <a:pPr>
                <a:spcBef>
                  <a:spcPct val="0"/>
                </a:spcBef>
              </a:pPr>
              <a:t>16</a:t>
            </a:fld>
            <a:endParaRPr lang="en-US" altLang="en-US"/>
          </a:p>
        </p:txBody>
      </p:sp>
    </p:spTree>
    <p:extLst>
      <p:ext uri="{BB962C8B-B14F-4D97-AF65-F5344CB8AC3E}">
        <p14:creationId xmlns:p14="http://schemas.microsoft.com/office/powerpoint/2010/main" val="227025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6E0BC07-C2B4-4AD1-9F31-94731F011595}"/>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6634929-67A2-4794-AB1B-608AF8B76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8B0890B8-8395-4559-98EC-D275DF35E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9CAD9A-70E5-42CB-927F-E9FEC637B729}"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814848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31CFF42-0326-4832-955C-E4D1CF7818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4DACCE-4F97-4B39-B2FF-671A67A6C4CC}" type="slidenum">
              <a:rPr lang="en-US" altLang="en-US" smtClean="0"/>
              <a:pPr>
                <a:spcBef>
                  <a:spcPct val="0"/>
                </a:spcBef>
              </a:pPr>
              <a:t>18</a:t>
            </a:fld>
            <a:endParaRPr lang="en-US" altLang="en-US"/>
          </a:p>
        </p:txBody>
      </p:sp>
      <p:sp>
        <p:nvSpPr>
          <p:cNvPr id="45059" name="Rectangle 2">
            <a:extLst>
              <a:ext uri="{FF2B5EF4-FFF2-40B4-BE49-F238E27FC236}">
                <a16:creationId xmlns:a16="http://schemas.microsoft.com/office/drawing/2014/main" id="{09F9A17B-5531-4AB9-A0AB-2683CCDFD7C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83E70AC-40CD-44B9-8AF3-8FEF7BAF6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 15.15</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Vertical curve is a parabola, and equations for computing elevations on VC can be derived using the equation of a parabola.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See handwritten notes.</a:t>
            </a:r>
          </a:p>
        </p:txBody>
      </p:sp>
    </p:spTree>
    <p:extLst>
      <p:ext uri="{BB962C8B-B14F-4D97-AF65-F5344CB8AC3E}">
        <p14:creationId xmlns:p14="http://schemas.microsoft.com/office/powerpoint/2010/main" val="60958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EF9CF46-3DD0-4358-9B3C-3E04B9983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19EB1-3001-4834-AFA6-A474C1318513}" type="slidenum">
              <a:rPr lang="en-US" altLang="en-US" smtClean="0"/>
              <a:pPr>
                <a:spcBef>
                  <a:spcPct val="0"/>
                </a:spcBef>
              </a:pPr>
              <a:t>19</a:t>
            </a:fld>
            <a:endParaRPr lang="en-US" altLang="en-US"/>
          </a:p>
        </p:txBody>
      </p:sp>
      <p:sp>
        <p:nvSpPr>
          <p:cNvPr id="47107" name="Rectangle 2">
            <a:extLst>
              <a:ext uri="{FF2B5EF4-FFF2-40B4-BE49-F238E27FC236}">
                <a16:creationId xmlns:a16="http://schemas.microsoft.com/office/drawing/2014/main" id="{FD1B34E5-5D32-49AA-AFD9-5FFEB517A55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C7DD844-13B4-48C3-8D9B-BBC9C7822E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7517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459F67B-A7A1-4ADF-925F-979949E94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92E81F-E332-4D00-8E93-52812682ED0E}" type="slidenum">
              <a:rPr lang="en-US" altLang="en-US" smtClean="0"/>
              <a:pPr>
                <a:spcBef>
                  <a:spcPct val="0"/>
                </a:spcBef>
              </a:pPr>
              <a:t>2</a:t>
            </a:fld>
            <a:endParaRPr lang="en-US" altLang="en-US" dirty="0"/>
          </a:p>
        </p:txBody>
      </p:sp>
      <p:sp>
        <p:nvSpPr>
          <p:cNvPr id="10243" name="Rectangle 2">
            <a:extLst>
              <a:ext uri="{FF2B5EF4-FFF2-40B4-BE49-F238E27FC236}">
                <a16:creationId xmlns:a16="http://schemas.microsoft.com/office/drawing/2014/main" id="{490CD152-6C88-4240-8AFA-563E3505D57D}"/>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C1AECE8-9978-4D61-B755-E94070D34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topography of the area through which the road traverses has a significant impact on the design of the vertical alignment; e.g., grades of tangents  / steeper grades used in mountainous terrain.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Station = Horizontal distance measured along centerline of roadway</a:t>
            </a:r>
          </a:p>
          <a:p>
            <a:pPr eaLnBrk="1" hangingPunct="1"/>
            <a:r>
              <a:rPr lang="en-US" altLang="en-US" dirty="0">
                <a:latin typeface="Arial" panose="020B0604020202020204" pitchFamily="34" charset="0"/>
              </a:rPr>
              <a:t>1 Station = 100 ft.</a:t>
            </a:r>
          </a:p>
          <a:p>
            <a:pPr eaLnBrk="1" hangingPunct="1"/>
            <a:r>
              <a:rPr lang="en-US" altLang="en-US" dirty="0">
                <a:latin typeface="Arial" panose="020B0604020202020204" pitchFamily="34" charset="0"/>
              </a:rPr>
              <a:t>Stations expressed as 5 + 21 = 5 stations (500 ft.) + 21 ft.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Grade between two points =  (Vertical distance between points) / (Horizontal distance between points)</a:t>
            </a:r>
          </a:p>
          <a:p>
            <a:pPr eaLnBrk="1" hangingPunct="1"/>
            <a:r>
              <a:rPr lang="en-US" altLang="en-US" dirty="0">
                <a:latin typeface="Arial" panose="020B0604020202020204" pitchFamily="34" charset="0"/>
              </a:rPr>
              <a:t>                                             = (Difference between elevations) / (Difference in stations)—expressed as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To set a vertical alignment / “</a:t>
            </a:r>
            <a:r>
              <a:rPr lang="en-US" altLang="en-US" dirty="0" err="1">
                <a:latin typeface="Arial" panose="020B0604020202020204" pitchFamily="34" charset="0"/>
              </a:rPr>
              <a:t>gradeline</a:t>
            </a:r>
            <a:r>
              <a:rPr lang="en-US" altLang="en-US">
                <a:latin typeface="Arial" panose="020B0604020202020204" pitchFamily="34" charset="0"/>
              </a:rPr>
              <a:t>”:</a:t>
            </a:r>
          </a:p>
          <a:p>
            <a:pPr eaLnBrk="1" hangingPunct="1"/>
            <a:r>
              <a:rPr lang="en-US" altLang="en-US">
                <a:latin typeface="Arial" panose="020B0604020202020204" pitchFamily="34" charset="0"/>
              </a:rPr>
              <a:t>Select PVI stations/ elevations—establishes tangent grades</a:t>
            </a:r>
          </a:p>
          <a:p>
            <a:pPr eaLnBrk="1" hangingPunct="1"/>
            <a:r>
              <a:rPr lang="en-US" altLang="en-US">
                <a:latin typeface="Arial" panose="020B0604020202020204" pitchFamily="34" charset="0"/>
              </a:rPr>
              <a:t>Select vertical curve lengths to furnish stopping sight distance at design speed—will discuss this in detail shortly.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Recommended maximum grades are shown on following slides based 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Functional classification—arterial, collector or local (not given)</a:t>
            </a:r>
          </a:p>
          <a:p>
            <a:pPr eaLnBrk="1" hangingPunct="1"/>
            <a:r>
              <a:rPr lang="en-US" altLang="en-US">
                <a:latin typeface="Arial" panose="020B0604020202020204" pitchFamily="34" charset="0"/>
              </a:rPr>
              <a:t>Rural or urban</a:t>
            </a:r>
          </a:p>
          <a:p>
            <a:pPr eaLnBrk="1" hangingPunct="1"/>
            <a:r>
              <a:rPr lang="en-US" altLang="en-US">
                <a:latin typeface="Arial" panose="020B0604020202020204" pitchFamily="34" charset="0"/>
              </a:rPr>
              <a:t>Type of terrain—level, rolling or mountainous</a:t>
            </a:r>
          </a:p>
          <a:p>
            <a:pPr eaLnBrk="1" hangingPunct="1"/>
            <a:r>
              <a:rPr lang="en-US" altLang="en-US">
                <a:latin typeface="Arial" panose="020B0604020202020204" pitchFamily="34" charset="0"/>
              </a:rPr>
              <a:t>Type of facility—Freeways are a special case</a:t>
            </a:r>
          </a:p>
          <a:p>
            <a:pPr eaLnBrk="1" hangingPunct="1"/>
            <a:r>
              <a:rPr lang="en-US" altLang="en-US">
                <a:latin typeface="Arial" panose="020B0604020202020204" pitchFamily="34" charset="0"/>
              </a:rPr>
              <a:t>Note that values given are from 2004 GB—not latest 2011 GB</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3111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22919CD-A997-4FDE-A26C-EBF07FFC7E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1D1287-F22F-46B8-AD38-C6F31870D650}" type="slidenum">
              <a:rPr lang="en-US" altLang="en-US" smtClean="0"/>
              <a:pPr>
                <a:spcBef>
                  <a:spcPct val="0"/>
                </a:spcBef>
              </a:pPr>
              <a:t>20</a:t>
            </a:fld>
            <a:endParaRPr lang="en-US" altLang="en-US"/>
          </a:p>
        </p:txBody>
      </p:sp>
      <p:sp>
        <p:nvSpPr>
          <p:cNvPr id="49155" name="Rectangle 2">
            <a:extLst>
              <a:ext uri="{FF2B5EF4-FFF2-40B4-BE49-F238E27FC236}">
                <a16:creationId xmlns:a16="http://schemas.microsoft.com/office/drawing/2014/main" id="{C7BA0C94-F43F-4615-BD83-2D735918617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DB493EC-AFEE-45FC-B4F3-633CBB9D5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4158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887626D-779F-47DE-87B3-A55C3DC1FA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33D04-46ED-4177-860B-0FE19C5E4A02}" type="slidenum">
              <a:rPr lang="en-US" altLang="en-US" smtClean="0"/>
              <a:pPr>
                <a:spcBef>
                  <a:spcPct val="0"/>
                </a:spcBef>
              </a:pPr>
              <a:t>21</a:t>
            </a:fld>
            <a:endParaRPr lang="en-US" altLang="en-US"/>
          </a:p>
        </p:txBody>
      </p:sp>
      <p:sp>
        <p:nvSpPr>
          <p:cNvPr id="59395" name="Rectangle 2">
            <a:extLst>
              <a:ext uri="{FF2B5EF4-FFF2-40B4-BE49-F238E27FC236}">
                <a16:creationId xmlns:a16="http://schemas.microsoft.com/office/drawing/2014/main" id="{018AF9E1-A385-42E7-9C65-7E757741E1E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79765CF-EB45-4E97-AA13-F09600D20D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3670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B8228D5-CA9B-4483-9B0D-DCD267C7EC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287037-FD3D-430B-8BA0-5F23871F10A1}" type="slidenum">
              <a:rPr lang="en-US" altLang="en-US" smtClean="0"/>
              <a:pPr>
                <a:spcBef>
                  <a:spcPct val="0"/>
                </a:spcBef>
              </a:pPr>
              <a:t>3</a:t>
            </a:fld>
            <a:endParaRPr lang="en-US" altLang="en-US"/>
          </a:p>
        </p:txBody>
      </p:sp>
      <p:sp>
        <p:nvSpPr>
          <p:cNvPr id="12291" name="Rectangle 2">
            <a:extLst>
              <a:ext uri="{FF2B5EF4-FFF2-40B4-BE49-F238E27FC236}">
                <a16:creationId xmlns:a16="http://schemas.microsoft.com/office/drawing/2014/main" id="{C787C684-D95F-4A9B-8D3D-9176A09DBDB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0F413B4E-57DF-4ACA-B960-95B4EDFC4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Table 15-3—Recommended Maximum Grades from Green Book for rural/ urban collectors and rural arterials</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Speed of a heavy vehicle can be reduced significantly if grade is steep and/ or long.</a:t>
            </a:r>
          </a:p>
          <a:p>
            <a:pPr eaLnBrk="1" hangingPunct="1">
              <a:lnSpc>
                <a:spcPct val="90000"/>
              </a:lnSpc>
              <a:buFont typeface="Symbol" panose="05050102010706020507" pitchFamily="18" charset="2"/>
              <a:buChar char="Þ"/>
            </a:pPr>
            <a:r>
              <a:rPr lang="en-US" altLang="en-US">
                <a:latin typeface="Arial" panose="020B0604020202020204" pitchFamily="34" charset="0"/>
              </a:rPr>
              <a:t>To limit effects of grades on vehicular operations, max. grades on any highway should be selected judiciously.</a:t>
            </a:r>
          </a:p>
          <a:p>
            <a:pPr eaLnBrk="1" hangingPunct="1">
              <a:lnSpc>
                <a:spcPct val="90000"/>
              </a:lnSpc>
              <a:buFont typeface="Symbol" panose="05050102010706020507" pitchFamily="18" charset="2"/>
              <a:buChar char="Þ"/>
            </a:pPr>
            <a:endParaRPr lang="en-US" altLang="en-US">
              <a:latin typeface="Arial" panose="020B0604020202020204" pitchFamily="34" charset="0"/>
            </a:endParaRPr>
          </a:p>
          <a:p>
            <a:pPr eaLnBrk="1" hangingPunct="1">
              <a:lnSpc>
                <a:spcPct val="90000"/>
              </a:lnSpc>
              <a:buFont typeface="Symbol" panose="05050102010706020507" pitchFamily="18" charset="2"/>
              <a:buNone/>
            </a:pPr>
            <a:r>
              <a:rPr lang="en-US" altLang="en-US">
                <a:latin typeface="Arial" panose="020B0604020202020204" pitchFamily="34" charset="0"/>
              </a:rPr>
              <a:t>Grade depends on design speed—lower max. grades for higher design speeds (less horsepower available to counteract grade resistance at higher speeds)</a:t>
            </a:r>
          </a:p>
          <a:p>
            <a:pPr eaLnBrk="1" hangingPunct="1">
              <a:lnSpc>
                <a:spcPct val="90000"/>
              </a:lnSpc>
              <a:buFont typeface="Symbol" panose="05050102010706020507" pitchFamily="18" charset="2"/>
              <a:buNone/>
            </a:pPr>
            <a:endParaRPr lang="en-US" altLang="en-US">
              <a:latin typeface="Arial" panose="020B0604020202020204" pitchFamily="34" charset="0"/>
            </a:endParaRPr>
          </a:p>
          <a:p>
            <a:pPr eaLnBrk="1" hangingPunct="1">
              <a:lnSpc>
                <a:spcPct val="90000"/>
              </a:lnSpc>
              <a:buFont typeface="Symbol" panose="05050102010706020507" pitchFamily="18" charset="2"/>
              <a:buNone/>
            </a:pPr>
            <a:r>
              <a:rPr lang="en-US" altLang="en-US">
                <a:latin typeface="Arial" panose="020B0604020202020204" pitchFamily="34" charset="0"/>
              </a:rPr>
              <a:t>Note that steeper grades are allowed on lower class roadways for the same design speed.</a:t>
            </a:r>
          </a:p>
          <a:p>
            <a:pPr eaLnBrk="1" hangingPunct="1">
              <a:lnSpc>
                <a:spcPct val="90000"/>
              </a:lnSpc>
              <a:buFont typeface="Symbol" panose="05050102010706020507" pitchFamily="18" charset="2"/>
              <a:buNone/>
            </a:pPr>
            <a:endParaRPr lang="en-US" altLang="en-US">
              <a:latin typeface="Arial" panose="020B0604020202020204" pitchFamily="34" charset="0"/>
            </a:endParaRPr>
          </a:p>
          <a:p>
            <a:pPr eaLnBrk="1" hangingPunct="1">
              <a:lnSpc>
                <a:spcPct val="90000"/>
              </a:lnSpc>
              <a:buFont typeface="Symbol" panose="05050102010706020507" pitchFamily="18" charset="2"/>
              <a:buNone/>
            </a:pPr>
            <a:r>
              <a:rPr lang="en-US" altLang="en-US">
                <a:latin typeface="Arial" panose="020B0604020202020204" pitchFamily="34" charset="0"/>
              </a:rPr>
              <a:t>Don’t use max. grades from table frequently—esp. over long lengths/ if there are lots of trucks.</a:t>
            </a:r>
          </a:p>
          <a:p>
            <a:pPr eaLnBrk="1" hangingPunct="1">
              <a:lnSpc>
                <a:spcPct val="90000"/>
              </a:lnSpc>
              <a:buFont typeface="Symbol" panose="05050102010706020507" pitchFamily="18" charset="2"/>
              <a:buNone/>
            </a:pPr>
            <a:endParaRPr lang="en-US" altLang="en-US">
              <a:latin typeface="Arial" panose="020B0604020202020204" pitchFamily="34" charset="0"/>
            </a:endParaRPr>
          </a:p>
          <a:p>
            <a:pPr eaLnBrk="1" hangingPunct="1">
              <a:lnSpc>
                <a:spcPct val="90000"/>
              </a:lnSpc>
              <a:buFont typeface="Symbol" panose="05050102010706020507" pitchFamily="18" charset="2"/>
              <a:buNone/>
            </a:pPr>
            <a:r>
              <a:rPr lang="en-US" altLang="en-US">
                <a:latin typeface="Arial" panose="020B0604020202020204" pitchFamily="34" charset="0"/>
              </a:rPr>
              <a:t>Be careful not to make grade too flat---could result in drainage problems.</a:t>
            </a:r>
          </a:p>
          <a:p>
            <a:pPr eaLnBrk="1" hangingPunct="1">
              <a:lnSpc>
                <a:spcPct val="90000"/>
              </a:lnSpc>
              <a:buFont typeface="Symbol" panose="05050102010706020507" pitchFamily="18" charset="2"/>
              <a:buNone/>
            </a:pPr>
            <a:r>
              <a:rPr lang="en-US" altLang="en-US">
                <a:latin typeface="Arial" panose="020B0604020202020204" pitchFamily="34" charset="0"/>
              </a:rPr>
              <a:t>0% grades can be used (over short lenghs / only if necessary) on uncurbed pvmts. w/ cross slopes steep enough to laterally drain the water.</a:t>
            </a:r>
          </a:p>
          <a:p>
            <a:pPr eaLnBrk="1" hangingPunct="1">
              <a:lnSpc>
                <a:spcPct val="90000"/>
              </a:lnSpc>
              <a:buFont typeface="Symbol" panose="05050102010706020507" pitchFamily="18" charset="2"/>
              <a:buNone/>
            </a:pPr>
            <a:r>
              <a:rPr lang="en-US" altLang="en-US">
                <a:latin typeface="Arial" panose="020B0604020202020204" pitchFamily="34" charset="0"/>
              </a:rPr>
              <a:t>Use 0.5% min. (possibly down to 0.3%) on curbed pavements to drain water longitudinally.</a:t>
            </a:r>
          </a:p>
          <a:p>
            <a:pPr eaLnBrk="1" hangingPunct="1">
              <a:lnSpc>
                <a:spcPct val="90000"/>
              </a:lnSpc>
              <a:buFont typeface="Symbol" panose="05050102010706020507" pitchFamily="18" charset="2"/>
              <a:buNone/>
            </a:pPr>
            <a:endParaRPr lang="en-US" altLang="en-US">
              <a:latin typeface="Arial" panose="020B0604020202020204" pitchFamily="34" charset="0"/>
            </a:endParaRPr>
          </a:p>
          <a:p>
            <a:pPr eaLnBrk="1" hangingPunct="1">
              <a:lnSpc>
                <a:spcPct val="90000"/>
              </a:lnSpc>
              <a:buFont typeface="Symbol" panose="05050102010706020507" pitchFamily="18" charset="2"/>
              <a:buNone/>
            </a:pPr>
            <a:endParaRPr lang="en-US" altLang="en-US" sz="1000">
              <a:latin typeface="Arial" panose="020B0604020202020204" pitchFamily="34" charset="0"/>
            </a:endParaRPr>
          </a:p>
        </p:txBody>
      </p:sp>
    </p:spTree>
    <p:extLst>
      <p:ext uri="{BB962C8B-B14F-4D97-AF65-F5344CB8AC3E}">
        <p14:creationId xmlns:p14="http://schemas.microsoft.com/office/powerpoint/2010/main" val="63803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C78666E-6B47-4F40-90AD-4A6926B4B8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AA28A-77A1-46F1-914C-DA69A5A7F778}" type="slidenum">
              <a:rPr lang="en-US" altLang="en-US" smtClean="0"/>
              <a:pPr>
                <a:spcBef>
                  <a:spcPct val="0"/>
                </a:spcBef>
              </a:pPr>
              <a:t>4</a:t>
            </a:fld>
            <a:endParaRPr lang="en-US" altLang="en-US"/>
          </a:p>
        </p:txBody>
      </p:sp>
      <p:sp>
        <p:nvSpPr>
          <p:cNvPr id="14339" name="Rectangle 2">
            <a:extLst>
              <a:ext uri="{FF2B5EF4-FFF2-40B4-BE49-F238E27FC236}">
                <a16:creationId xmlns:a16="http://schemas.microsoft.com/office/drawing/2014/main" id="{89B4816A-6800-4468-ADC5-82F47CCCA81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134704C-1BEF-4376-AA15-69A34F53E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Table 15.3 :  Maximum Grades from Green Book for rural/ urban freeways and urban arterials</a:t>
            </a:r>
          </a:p>
        </p:txBody>
      </p:sp>
    </p:spTree>
    <p:extLst>
      <p:ext uri="{BB962C8B-B14F-4D97-AF65-F5344CB8AC3E}">
        <p14:creationId xmlns:p14="http://schemas.microsoft.com/office/powerpoint/2010/main" val="1527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B9BC4C0-D19D-4D1F-9058-CA6E15A8BF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A77DE6-FD6F-45A3-B37F-B27E445BAABF}" type="slidenum">
              <a:rPr lang="en-US" altLang="en-US" smtClean="0"/>
              <a:pPr>
                <a:spcBef>
                  <a:spcPct val="0"/>
                </a:spcBef>
              </a:pPr>
              <a:t>5</a:t>
            </a:fld>
            <a:endParaRPr lang="en-US" altLang="en-US"/>
          </a:p>
        </p:txBody>
      </p:sp>
      <p:sp>
        <p:nvSpPr>
          <p:cNvPr id="18435" name="Rectangle 2">
            <a:extLst>
              <a:ext uri="{FF2B5EF4-FFF2-40B4-BE49-F238E27FC236}">
                <a16:creationId xmlns:a16="http://schemas.microsoft.com/office/drawing/2014/main" id="{363FF9A3-37BA-482A-A3D2-BFDE63D4598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1CCFE25-0103-4127-835F-934040283F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Vertical curves:  Provide gradual change from one tangent grade to another.  Are parabolic in shape.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Main design criteria for vertical curves are given above.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Note that the textbook author checks min. length for drainage only for sag VC’s only.  Green Book has these requirements for crest VC’s also.</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Comfortable operation considerations are mainly applicable to sag VC’s because the force due to the radial acceleration of vehicle and gravity effects are additive.</a:t>
            </a:r>
          </a:p>
        </p:txBody>
      </p:sp>
    </p:spTree>
    <p:extLst>
      <p:ext uri="{BB962C8B-B14F-4D97-AF65-F5344CB8AC3E}">
        <p14:creationId xmlns:p14="http://schemas.microsoft.com/office/powerpoint/2010/main" val="381540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30FE7D0-92CA-4C90-BA1F-031219EDCE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360629-A79C-4147-9F03-5F0EF9099DEB}" type="slidenum">
              <a:rPr lang="en-US" altLang="en-US" smtClean="0"/>
              <a:pPr>
                <a:spcBef>
                  <a:spcPct val="0"/>
                </a:spcBef>
              </a:pPr>
              <a:t>6</a:t>
            </a:fld>
            <a:endParaRPr lang="en-US" altLang="en-US"/>
          </a:p>
        </p:txBody>
      </p:sp>
      <p:sp>
        <p:nvSpPr>
          <p:cNvPr id="20483" name="Rectangle 2">
            <a:extLst>
              <a:ext uri="{FF2B5EF4-FFF2-40B4-BE49-F238E27FC236}">
                <a16:creationId xmlns:a16="http://schemas.microsoft.com/office/drawing/2014/main" id="{8077F07A-64A0-436D-9075-B2D394EE1AD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4C83603-A346-4524-BC28-D97D7E74BA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Sight distance &gt; L:  Eye and object are both on VC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Sight distance &lt; L:  Eye on tangent/ object on VC</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2990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10BCFB5-2224-4DEB-8567-27D2E34FD7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8C378E-B648-4B67-8C48-C716FD66A73F}" type="slidenum">
              <a:rPr lang="en-US" altLang="en-US" smtClean="0"/>
              <a:pPr>
                <a:spcBef>
                  <a:spcPct val="0"/>
                </a:spcBef>
              </a:pPr>
              <a:t>7</a:t>
            </a:fld>
            <a:endParaRPr lang="en-US" altLang="en-US"/>
          </a:p>
        </p:txBody>
      </p:sp>
      <p:sp>
        <p:nvSpPr>
          <p:cNvPr id="22531" name="Rectangle 2">
            <a:extLst>
              <a:ext uri="{FF2B5EF4-FFF2-40B4-BE49-F238E27FC236}">
                <a16:creationId xmlns:a16="http://schemas.microsoft.com/office/drawing/2014/main" id="{44BD6374-EF67-4DBD-9988-ADB0F78C8AF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F4BF93B-793F-436D-95EE-35261EC0B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8635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CC19E65-3CBC-456F-8C75-404F8D524B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73339B-DBCE-4532-BA55-790AD7564E51}" type="slidenum">
              <a:rPr lang="en-US" altLang="en-US" smtClean="0"/>
              <a:pPr>
                <a:spcBef>
                  <a:spcPct val="0"/>
                </a:spcBef>
              </a:pPr>
              <a:t>8</a:t>
            </a:fld>
            <a:endParaRPr lang="en-US" altLang="en-US"/>
          </a:p>
        </p:txBody>
      </p:sp>
      <p:sp>
        <p:nvSpPr>
          <p:cNvPr id="24579" name="Rectangle 2">
            <a:extLst>
              <a:ext uri="{FF2B5EF4-FFF2-40B4-BE49-F238E27FC236}">
                <a16:creationId xmlns:a16="http://schemas.microsoft.com/office/drawing/2014/main" id="{88082141-A016-481B-9AE0-59AC7D7FCA7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574A649-C6D1-4965-9401-1D2E19FEA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 15.13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Equation 15.4:  Min. length of a crest vertical curve. For S &lt; 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 = Algebraic difference in grade in % = Abs (G1 – G2)</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H1 = Eye ht. = 3.5 ft. and H2 = Object height = 2.0 ft.: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LMIN =  A * S^2/ ( 200  * (3.5^0.5 + 2.0^0.5)^2 ) = A * S^2 / 2158 (Eqn 15.5)</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K = LMIN / A = S^2 / 2158&gt;&gt;&gt;&gt;Given in Table 15.4, p. 796</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Determine minimum length for vertical curve very simply in design:</a:t>
            </a:r>
          </a:p>
          <a:p>
            <a:pPr eaLnBrk="1" hangingPunct="1"/>
            <a:r>
              <a:rPr lang="en-US" altLang="en-US">
                <a:latin typeface="Arial" panose="020B0604020202020204" pitchFamily="34" charset="0"/>
              </a:rPr>
              <a:t>	LMIN = K * A</a:t>
            </a:r>
          </a:p>
        </p:txBody>
      </p:sp>
    </p:spTree>
    <p:extLst>
      <p:ext uri="{BB962C8B-B14F-4D97-AF65-F5344CB8AC3E}">
        <p14:creationId xmlns:p14="http://schemas.microsoft.com/office/powerpoint/2010/main" val="54418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F00E6B6-3B1D-451E-AAE3-9A0E0C218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E00177-8A0C-41FB-B834-9D2BBFC46DEF}" type="slidenum">
              <a:rPr lang="en-US" altLang="en-US" smtClean="0"/>
              <a:pPr>
                <a:spcBef>
                  <a:spcPct val="0"/>
                </a:spcBef>
              </a:pPr>
              <a:t>9</a:t>
            </a:fld>
            <a:endParaRPr lang="en-US" altLang="en-US"/>
          </a:p>
        </p:txBody>
      </p:sp>
      <p:sp>
        <p:nvSpPr>
          <p:cNvPr id="26627" name="Rectangle 2">
            <a:extLst>
              <a:ext uri="{FF2B5EF4-FFF2-40B4-BE49-F238E27FC236}">
                <a16:creationId xmlns:a16="http://schemas.microsoft.com/office/drawing/2014/main" id="{67117F59-66B6-4CBA-812C-2B44F57D977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B8710A7-60EA-4B94-960E-0A02F4FBA5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Figure 15.12</a:t>
            </a:r>
          </a:p>
          <a:p>
            <a:pPr eaLnBrk="1" hangingPunct="1"/>
            <a:r>
              <a:rPr lang="en-US" altLang="en-US">
                <a:latin typeface="Arial" panose="020B0604020202020204" pitchFamily="34" charset="0"/>
              </a:rPr>
              <a:t>Equation 15.2: Min. length of a crest vertical curve. For S &gt; 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formula is used very seldom in practice, because the use of the formulas given on the previous slide for S &gt; L is conservative/ always yields vertical curve lengths which are longer than those produced  by Eqn. 15.4.</a:t>
            </a:r>
          </a:p>
        </p:txBody>
      </p:sp>
    </p:spTree>
    <p:extLst>
      <p:ext uri="{BB962C8B-B14F-4D97-AF65-F5344CB8AC3E}">
        <p14:creationId xmlns:p14="http://schemas.microsoft.com/office/powerpoint/2010/main" val="201893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0"/>
            <a:ext cx="7951659" cy="1481608"/>
          </a:xfrm>
        </p:spPr>
        <p:txBody>
          <a:bodyPr anchor="ctr"/>
          <a:lstStyle>
            <a:lvl1pPr algn="ctr">
              <a:defRPr sz="4800" b="1">
                <a:solidFill>
                  <a:srgbClr val="000099"/>
                </a:solidFill>
              </a:defRPr>
            </a:lvl1pPr>
          </a:lstStyle>
          <a:p>
            <a:endParaRPr lang="en-US" dirty="0"/>
          </a:p>
        </p:txBody>
      </p:sp>
      <p:sp>
        <p:nvSpPr>
          <p:cNvPr id="3" name="Subtitle 2"/>
          <p:cNvSpPr>
            <a:spLocks noGrp="1"/>
          </p:cNvSpPr>
          <p:nvPr>
            <p:ph type="subTitle" idx="1"/>
          </p:nvPr>
        </p:nvSpPr>
        <p:spPr>
          <a:xfrm>
            <a:off x="609599" y="1752600"/>
            <a:ext cx="7951659" cy="435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ln/>
        </p:spPr>
        <p:txBody>
          <a:bodyPr/>
          <a:lstStyle>
            <a:lvl1pPr>
              <a:defRPr/>
            </a:lvl1pPr>
          </a:lstStyle>
          <a:p>
            <a:pPr>
              <a:defRPr/>
            </a:pPr>
            <a:fld id="{E983B6AD-7947-4BB8-9215-4AD4F0E5A3BF}" type="slidenum">
              <a:rPr lang="en-US" altLang="en-US"/>
              <a:pPr>
                <a:defRPr/>
              </a:pPr>
              <a:t>‹#›</a:t>
            </a:fld>
            <a:endParaRPr lang="en-US" altLang="en-US"/>
          </a:p>
        </p:txBody>
      </p:sp>
    </p:spTree>
    <p:extLst>
      <p:ext uri="{BB962C8B-B14F-4D97-AF65-F5344CB8AC3E}">
        <p14:creationId xmlns:p14="http://schemas.microsoft.com/office/powerpoint/2010/main" val="27460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34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66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77200" cy="1295400"/>
          </a:xfrm>
        </p:spPr>
        <p:txBody>
          <a:bodyPr/>
          <a:lstStyle/>
          <a:p>
            <a:r>
              <a:rPr lang="en-US"/>
              <a:t>Click to edit Master title style</a:t>
            </a:r>
          </a:p>
        </p:txBody>
      </p:sp>
      <p:sp>
        <p:nvSpPr>
          <p:cNvPr id="3" name="Text Placeholder 2"/>
          <p:cNvSpPr>
            <a:spLocks noGrp="1"/>
          </p:cNvSpPr>
          <p:nvPr>
            <p:ph type="body" sz="half" idx="1"/>
          </p:nvPr>
        </p:nvSpPr>
        <p:spPr>
          <a:xfrm>
            <a:off x="1066800" y="15240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5240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76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0550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3366FF"/>
          </a:solidFill>
          <a:ln w="9525">
            <a:solidFill>
              <a:srgbClr val="3366FF"/>
            </a:solidFill>
            <a:round/>
            <a:headEnd/>
            <a:tailEnd/>
          </a:ln>
        </p:spPr>
        <p:txBody>
          <a:bodyPr/>
          <a:lstStyle/>
          <a:p>
            <a:endParaRPr lang="en-US"/>
          </a:p>
        </p:txBody>
      </p:sp>
      <p:sp>
        <p:nvSpPr>
          <p:cNvPr id="41992" name="Rectangle 8"/>
          <p:cNvSpPr>
            <a:spLocks noGrp="1" noChangeArrowheads="1"/>
          </p:cNvSpPr>
          <p:nvPr>
            <p:ph type="sldNum" sz="quarter" idx="4"/>
          </p:nvPr>
        </p:nvSpPr>
        <p:spPr bwMode="auto">
          <a:xfrm>
            <a:off x="6580059" y="6379692"/>
            <a:ext cx="1981200" cy="3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121DFDC-69F0-4303-8758-4CE007CFD3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6600FF"/>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6600FF"/>
        </a:buClr>
        <a:buChar char="o"/>
        <a:defRPr sz="2600">
          <a:solidFill>
            <a:schemeClr val="tx1"/>
          </a:solidFill>
          <a:latin typeface="+mn-lt"/>
        </a:defRPr>
      </a:lvl2pPr>
      <a:lvl3pPr marL="1304925" indent="-395288" algn="l" rtl="0" eaLnBrk="0" fontAlgn="base" hangingPunct="0">
        <a:spcBef>
          <a:spcPct val="20000"/>
        </a:spcBef>
        <a:spcAft>
          <a:spcPct val="0"/>
        </a:spcAft>
        <a:buClr>
          <a:srgbClr val="6600FF"/>
        </a:buClr>
        <a:buFont typeface="Wingdings" panose="05000000000000000000" pitchFamily="2" charset="2"/>
        <a:buChar char="q"/>
        <a:defRPr sz="2300">
          <a:solidFill>
            <a:schemeClr val="tx1"/>
          </a:solidFill>
          <a:latin typeface="+mn-lt"/>
        </a:defRPr>
      </a:lvl3pPr>
      <a:lvl4pPr marL="1693863" indent="-387350" algn="l" rtl="0" eaLnBrk="0" fontAlgn="base" hangingPunct="0">
        <a:spcBef>
          <a:spcPct val="20000"/>
        </a:spcBef>
        <a:spcAft>
          <a:spcPct val="0"/>
        </a:spcAft>
        <a:buClr>
          <a:srgbClr val="6600FF"/>
        </a:buClr>
        <a:buChar char="•"/>
        <a:defRPr sz="2000">
          <a:solidFill>
            <a:schemeClr val="tx1"/>
          </a:solidFill>
          <a:latin typeface="+mn-lt"/>
        </a:defRPr>
      </a:lvl4pPr>
      <a:lvl5pPr marL="2093913" indent="-398463" algn="l" rtl="0" eaLnBrk="0" fontAlgn="base" hangingPunct="0">
        <a:spcBef>
          <a:spcPct val="25000"/>
        </a:spcBef>
        <a:spcAft>
          <a:spcPct val="0"/>
        </a:spcAft>
        <a:buClr>
          <a:srgbClr val="6600FF"/>
        </a:buClr>
        <a:buFont typeface="Wingdings" panose="05000000000000000000" pitchFamily="2" charset="2"/>
        <a:buChar char="ü"/>
        <a:defRPr sz="2000">
          <a:solidFill>
            <a:schemeClr val="tx1"/>
          </a:solidFill>
          <a:latin typeface="+mn-lt"/>
        </a:defRPr>
      </a:lvl5pPr>
      <a:lvl6pPr marL="25511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6pPr>
      <a:lvl7pPr marL="30083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7pPr>
      <a:lvl8pPr marL="34655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8pPr>
      <a:lvl9pPr marL="39227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1.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19.emf"/><Relationship Id="rId4" Type="http://schemas.openxmlformats.org/officeDocument/2006/relationships/oleObject" Target="../embeddings/oleObject8.bin"/><Relationship Id="rId9"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494478"/>
          </a:xfrm>
        </p:spPr>
        <p:txBody>
          <a:bodyPr/>
          <a:lstStyle/>
          <a:p>
            <a:r>
              <a:rPr lang="en-US" sz="4400" dirty="0"/>
              <a:t>CE 34500 – Transportation Engineering</a:t>
            </a:r>
          </a:p>
        </p:txBody>
      </p:sp>
      <p:sp>
        <p:nvSpPr>
          <p:cNvPr id="3" name="Subtitle 2"/>
          <p:cNvSpPr>
            <a:spLocks noGrp="1"/>
          </p:cNvSpPr>
          <p:nvPr>
            <p:ph type="subTitle" idx="1"/>
          </p:nvPr>
        </p:nvSpPr>
        <p:spPr>
          <a:xfrm>
            <a:off x="0" y="2743200"/>
            <a:ext cx="5181600" cy="2895600"/>
          </a:xfrm>
        </p:spPr>
        <p:txBody>
          <a:bodyPr/>
          <a:lstStyle/>
          <a:p>
            <a:pPr eaLnBrk="1" hangingPunct="1">
              <a:defRPr/>
            </a:pPr>
            <a:r>
              <a:rPr lang="en-US" sz="2800" b="1" dirty="0">
                <a:solidFill>
                  <a:srgbClr val="000099"/>
                </a:solidFill>
              </a:rPr>
              <a:t>Chapter </a:t>
            </a:r>
            <a:r>
              <a:rPr lang="en-US" sz="2800" b="1" dirty="0" smtClean="0">
                <a:solidFill>
                  <a:srgbClr val="000099"/>
                </a:solidFill>
              </a:rPr>
              <a:t>15: </a:t>
            </a:r>
            <a:r>
              <a:rPr lang="en-US" sz="2800" dirty="0" smtClean="0"/>
              <a:t>Geometric Design of Highway Facilities</a:t>
            </a:r>
            <a:endParaRPr lang="en-US" sz="2800" dirty="0"/>
          </a:p>
        </p:txBody>
      </p:sp>
      <p:sp>
        <p:nvSpPr>
          <p:cNvPr id="5" name="Slide Number Placeholder 4"/>
          <p:cNvSpPr>
            <a:spLocks noGrp="1"/>
          </p:cNvSpPr>
          <p:nvPr>
            <p:ph type="sldNum" sz="quarter" idx="12"/>
          </p:nvPr>
        </p:nvSpPr>
        <p:spPr/>
        <p:txBody>
          <a:bodyPr/>
          <a:lstStyle/>
          <a:p>
            <a:pPr>
              <a:defRPr/>
            </a:pPr>
            <a:fld id="{E983B6AD-7947-4BB8-9215-4AD4F0E5A3BF}" type="slidenum">
              <a:rPr lang="en-US" altLang="en-US" smtClean="0"/>
              <a:pPr>
                <a:defRPr/>
              </a:pPr>
              <a:t>1</a:t>
            </a:fld>
            <a:endParaRPr lang="en-US" altLang="en-US" dirty="0"/>
          </a:p>
        </p:txBody>
      </p:sp>
      <p:pic>
        <p:nvPicPr>
          <p:cNvPr id="6" name="Picture 2" descr="Image result for traffic and highway engineering garber and hoel">
            <a:extLst>
              <a:ext uri="{FF2B5EF4-FFF2-40B4-BE49-F238E27FC236}">
                <a16:creationId xmlns:a16="http://schemas.microsoft.com/office/drawing/2014/main" id="{55784221-127E-43B5-B35F-FF0D1110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135" y="1854285"/>
            <a:ext cx="32908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0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a:extLst>
              <a:ext uri="{FF2B5EF4-FFF2-40B4-BE49-F238E27FC236}">
                <a16:creationId xmlns:a16="http://schemas.microsoft.com/office/drawing/2014/main" id="{AB9F5815-C39D-494D-A8EC-DCEDE0B3DE3B}"/>
              </a:ext>
            </a:extLst>
          </p:cNvPr>
          <p:cNvSpPr>
            <a:spLocks noGrp="1" noChangeArrowheads="1"/>
          </p:cNvSpPr>
          <p:nvPr>
            <p:ph type="title"/>
          </p:nvPr>
        </p:nvSpPr>
        <p:spPr>
          <a:xfrm>
            <a:off x="609600" y="22412"/>
            <a:ext cx="8001000" cy="1216025"/>
          </a:xfrm>
        </p:spPr>
        <p:txBody>
          <a:bodyPr/>
          <a:lstStyle/>
          <a:p>
            <a:pPr algn="ctr" eaLnBrk="1" hangingPunct="1">
              <a:defRPr/>
            </a:pPr>
            <a:r>
              <a:rPr lang="en-US" sz="4200" b="1" dirty="0">
                <a:solidFill>
                  <a:srgbClr val="000099"/>
                </a:solidFill>
              </a:rPr>
              <a:t>Sag Vertical Curve</a:t>
            </a:r>
          </a:p>
        </p:txBody>
      </p:sp>
      <p:sp>
        <p:nvSpPr>
          <p:cNvPr id="1003523" name="Rectangle 3">
            <a:extLst>
              <a:ext uri="{FF2B5EF4-FFF2-40B4-BE49-F238E27FC236}">
                <a16:creationId xmlns:a16="http://schemas.microsoft.com/office/drawing/2014/main" id="{F14C826B-E596-4D7C-B784-AB3B5BF55156}"/>
              </a:ext>
            </a:extLst>
          </p:cNvPr>
          <p:cNvSpPr>
            <a:spLocks noGrp="1" noChangeArrowheads="1"/>
          </p:cNvSpPr>
          <p:nvPr>
            <p:ph type="body" idx="1"/>
          </p:nvPr>
        </p:nvSpPr>
        <p:spPr>
          <a:xfrm>
            <a:off x="0" y="1828800"/>
            <a:ext cx="8839200" cy="5181600"/>
          </a:xfrm>
        </p:spPr>
        <p:txBody>
          <a:bodyPr/>
          <a:lstStyle/>
          <a:p>
            <a:pPr marL="0" indent="0" eaLnBrk="1" hangingPunct="1">
              <a:buNone/>
              <a:defRPr/>
            </a:pPr>
            <a:r>
              <a:rPr lang="en-US" sz="2400" b="1" dirty="0"/>
              <a:t>Four criteria for length</a:t>
            </a:r>
          </a:p>
          <a:p>
            <a:pPr lvl="1" eaLnBrk="1" hangingPunct="1">
              <a:defRPr/>
            </a:pPr>
            <a:r>
              <a:rPr lang="en-US" sz="2000" dirty="0"/>
              <a:t>Sight distance provided by the headlight beam is &gt;= Stopping sight distance</a:t>
            </a:r>
          </a:p>
          <a:p>
            <a:pPr lvl="2" eaLnBrk="1" hangingPunct="1">
              <a:defRPr/>
            </a:pPr>
            <a:r>
              <a:rPr lang="en-US" sz="1800" dirty="0"/>
              <a:t>Headlight height = 2.0 ft.</a:t>
            </a:r>
          </a:p>
          <a:p>
            <a:pPr lvl="2" eaLnBrk="1" hangingPunct="1">
              <a:defRPr/>
            </a:pPr>
            <a:r>
              <a:rPr lang="en-US" sz="1800" dirty="0"/>
              <a:t>Upward divergence of headlight beam = 1</a:t>
            </a:r>
            <a:r>
              <a:rPr lang="en-US" sz="1800" baseline="30000" dirty="0"/>
              <a:t>o</a:t>
            </a:r>
          </a:p>
          <a:p>
            <a:pPr lvl="1" eaLnBrk="1" hangingPunct="1">
              <a:defRPr/>
            </a:pPr>
            <a:r>
              <a:rPr lang="en-US" sz="2000" dirty="0"/>
              <a:t>Driver comfort: Radial acceleration           &lt;= 1 </a:t>
            </a:r>
            <a:r>
              <a:rPr lang="en-US" sz="2000" dirty="0" err="1"/>
              <a:t>ft</a:t>
            </a:r>
            <a:r>
              <a:rPr lang="en-US" sz="2000" dirty="0"/>
              <a:t>/sec</a:t>
            </a:r>
            <a:r>
              <a:rPr lang="en-US" sz="2000" baseline="30000" dirty="0"/>
              <a:t>2</a:t>
            </a:r>
          </a:p>
          <a:p>
            <a:pPr lvl="1" eaLnBrk="1" hangingPunct="1">
              <a:defRPr/>
            </a:pPr>
            <a:r>
              <a:rPr lang="en-US" sz="2000" dirty="0"/>
              <a:t>Control of drainage:  “Almost flat spot” not too long </a:t>
            </a:r>
          </a:p>
          <a:p>
            <a:pPr lvl="1" eaLnBrk="1" hangingPunct="1">
              <a:defRPr/>
            </a:pPr>
            <a:r>
              <a:rPr lang="en-US" sz="2000" dirty="0"/>
              <a:t>General appearance:  Vertical curve doesn’t “look like a kink” </a:t>
            </a:r>
          </a:p>
        </p:txBody>
      </p:sp>
    </p:spTree>
    <p:extLst>
      <p:ext uri="{BB962C8B-B14F-4D97-AF65-F5344CB8AC3E}">
        <p14:creationId xmlns:p14="http://schemas.microsoft.com/office/powerpoint/2010/main" val="150648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a:extLst>
              <a:ext uri="{FF2B5EF4-FFF2-40B4-BE49-F238E27FC236}">
                <a16:creationId xmlns:a16="http://schemas.microsoft.com/office/drawing/2014/main" id="{9A97B785-BFA1-411F-86BE-13AEA34FEFFD}"/>
              </a:ext>
            </a:extLst>
          </p:cNvPr>
          <p:cNvSpPr>
            <a:spLocks noGrp="1" noChangeArrowheads="1"/>
          </p:cNvSpPr>
          <p:nvPr>
            <p:ph type="title"/>
          </p:nvPr>
        </p:nvSpPr>
        <p:spPr>
          <a:xfrm>
            <a:off x="574675" y="304801"/>
            <a:ext cx="8001000" cy="838200"/>
          </a:xfrm>
        </p:spPr>
        <p:txBody>
          <a:bodyPr/>
          <a:lstStyle/>
          <a:p>
            <a:pPr algn="ctr" eaLnBrk="1" hangingPunct="1">
              <a:defRPr/>
            </a:pPr>
            <a:r>
              <a:rPr lang="en-US" sz="4200" b="1">
                <a:solidFill>
                  <a:srgbClr val="000099"/>
                </a:solidFill>
              </a:rPr>
              <a:t>Sag Vertical Curve</a:t>
            </a:r>
          </a:p>
        </p:txBody>
      </p:sp>
      <p:graphicFrame>
        <p:nvGraphicFramePr>
          <p:cNvPr id="29699" name="Object 3">
            <a:extLst>
              <a:ext uri="{FF2B5EF4-FFF2-40B4-BE49-F238E27FC236}">
                <a16:creationId xmlns:a16="http://schemas.microsoft.com/office/drawing/2014/main" id="{96621E6A-84D7-48C6-9B5E-8C7F724E3E61}"/>
              </a:ext>
            </a:extLst>
          </p:cNvPr>
          <p:cNvGraphicFramePr>
            <a:graphicFrameLocks noChangeAspect="1"/>
          </p:cNvGraphicFramePr>
          <p:nvPr>
            <p:extLst>
              <p:ext uri="{D42A27DB-BD31-4B8C-83A1-F6EECF244321}">
                <p14:modId xmlns:p14="http://schemas.microsoft.com/office/powerpoint/2010/main" val="1011521777"/>
              </p:ext>
            </p:extLst>
          </p:nvPr>
        </p:nvGraphicFramePr>
        <p:xfrm>
          <a:off x="269875" y="1806575"/>
          <a:ext cx="8610600" cy="955675"/>
        </p:xfrm>
        <a:graphic>
          <a:graphicData uri="http://schemas.openxmlformats.org/presentationml/2006/ole">
            <mc:AlternateContent xmlns:mc="http://schemas.openxmlformats.org/markup-compatibility/2006">
              <mc:Choice xmlns:v="urn:schemas-microsoft-com:vml" Requires="v">
                <p:oleObj spid="_x0000_s3104" name="Equation" r:id="rId4" imgW="3512700" imgH="365866" progId="Equation.DSMT4">
                  <p:embed/>
                </p:oleObj>
              </mc:Choice>
              <mc:Fallback>
                <p:oleObj name="Equation" r:id="rId4" imgW="3512700" imgH="365866" progId="Equation.DSMT4">
                  <p:embed/>
                  <p:pic>
                    <p:nvPicPr>
                      <p:cNvPr id="29699" name="Object 3">
                        <a:extLst>
                          <a:ext uri="{FF2B5EF4-FFF2-40B4-BE49-F238E27FC236}">
                            <a16:creationId xmlns:a16="http://schemas.microsoft.com/office/drawing/2014/main" id="{96621E6A-84D7-48C6-9B5E-8C7F724E3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1806575"/>
                        <a:ext cx="8610600" cy="955675"/>
                      </a:xfrm>
                      <a:prstGeom prst="rect">
                        <a:avLst/>
                      </a:prstGeom>
                      <a:solidFill>
                        <a:schemeClr val="bg1">
                          <a:lumMod val="85000"/>
                        </a:schemeClr>
                      </a:solidFill>
                      <a:ln>
                        <a:noFill/>
                      </a:ln>
                      <a:effectLst/>
                      <a:extLst/>
                    </p:spPr>
                  </p:pic>
                </p:oleObj>
              </mc:Fallback>
            </mc:AlternateContent>
          </a:graphicData>
        </a:graphic>
      </p:graphicFrame>
      <p:graphicFrame>
        <p:nvGraphicFramePr>
          <p:cNvPr id="29700" name="Object 4">
            <a:extLst>
              <a:ext uri="{FF2B5EF4-FFF2-40B4-BE49-F238E27FC236}">
                <a16:creationId xmlns:a16="http://schemas.microsoft.com/office/drawing/2014/main" id="{17D3A6C9-7108-4B9A-870B-B83EEC21374B}"/>
              </a:ext>
            </a:extLst>
          </p:cNvPr>
          <p:cNvGraphicFramePr>
            <a:graphicFrameLocks noChangeAspect="1"/>
          </p:cNvGraphicFramePr>
          <p:nvPr>
            <p:extLst>
              <p:ext uri="{D42A27DB-BD31-4B8C-83A1-F6EECF244321}">
                <p14:modId xmlns:p14="http://schemas.microsoft.com/office/powerpoint/2010/main" val="1762567022"/>
              </p:ext>
            </p:extLst>
          </p:nvPr>
        </p:nvGraphicFramePr>
        <p:xfrm>
          <a:off x="310963" y="5590463"/>
          <a:ext cx="8242300" cy="1200150"/>
        </p:xfrm>
        <a:graphic>
          <a:graphicData uri="http://schemas.openxmlformats.org/presentationml/2006/ole">
            <mc:AlternateContent xmlns:mc="http://schemas.openxmlformats.org/markup-compatibility/2006">
              <mc:Choice xmlns:v="urn:schemas-microsoft-com:vml" Requires="v">
                <p:oleObj spid="_x0000_s3105" name="Equation" r:id="rId6" imgW="3017680" imgH="411480" progId="Equation.DSMT4">
                  <p:embed/>
                </p:oleObj>
              </mc:Choice>
              <mc:Fallback>
                <p:oleObj name="Equation" r:id="rId6" imgW="3017680" imgH="411480" progId="Equation.DSMT4">
                  <p:embed/>
                  <p:pic>
                    <p:nvPicPr>
                      <p:cNvPr id="29700" name="Object 4">
                        <a:extLst>
                          <a:ext uri="{FF2B5EF4-FFF2-40B4-BE49-F238E27FC236}">
                            <a16:creationId xmlns:a16="http://schemas.microsoft.com/office/drawing/2014/main" id="{17D3A6C9-7108-4B9A-870B-B83EEC213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963" y="5590463"/>
                        <a:ext cx="8242300" cy="1200150"/>
                      </a:xfrm>
                      <a:prstGeom prst="rect">
                        <a:avLst/>
                      </a:prstGeom>
                      <a:solidFill>
                        <a:schemeClr val="bg1">
                          <a:lumMod val="85000"/>
                        </a:schemeClr>
                      </a:solidFill>
                      <a:ln>
                        <a:noFill/>
                      </a:ln>
                      <a:effectLst/>
                      <a:extLst/>
                    </p:spPr>
                  </p:pic>
                </p:oleObj>
              </mc:Fallback>
            </mc:AlternateContent>
          </a:graphicData>
        </a:graphic>
      </p:graphicFrame>
      <p:pic>
        <p:nvPicPr>
          <p:cNvPr id="29702" name="Picture 7">
            <a:extLst>
              <a:ext uri="{FF2B5EF4-FFF2-40B4-BE49-F238E27FC236}">
                <a16:creationId xmlns:a16="http://schemas.microsoft.com/office/drawing/2014/main" id="{E7D239B4-7F10-4339-95D2-DED553017F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0237" y="2782048"/>
            <a:ext cx="6051176" cy="278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a:extLst>
              <a:ext uri="{FF2B5EF4-FFF2-40B4-BE49-F238E27FC236}">
                <a16:creationId xmlns:a16="http://schemas.microsoft.com/office/drawing/2014/main" id="{18D24F62-3BF8-48B7-845E-3D8F759B6600}"/>
              </a:ext>
            </a:extLst>
          </p:cNvPr>
          <p:cNvSpPr txBox="1">
            <a:spLocks noChangeArrowheads="1"/>
          </p:cNvSpPr>
          <p:nvPr/>
        </p:nvSpPr>
        <p:spPr bwMode="auto">
          <a:xfrm>
            <a:off x="1972236" y="3443753"/>
            <a:ext cx="1828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dirty="0"/>
              <a:t>H=2’</a:t>
            </a:r>
          </a:p>
          <a:p>
            <a:pPr>
              <a:spcBef>
                <a:spcPct val="50000"/>
              </a:spcBef>
              <a:buClrTx/>
              <a:buSzTx/>
              <a:buFontTx/>
              <a:buNone/>
            </a:pPr>
            <a:r>
              <a:rPr lang="el-GR" altLang="en-US" sz="1800" dirty="0">
                <a:cs typeface="Tahoma" panose="020B0604030504040204" pitchFamily="34" charset="0"/>
              </a:rPr>
              <a:t>β</a:t>
            </a:r>
            <a:r>
              <a:rPr lang="en-US" altLang="en-US" sz="1800" dirty="0">
                <a:cs typeface="Tahoma" panose="020B0604030504040204" pitchFamily="34" charset="0"/>
              </a:rPr>
              <a:t> = 1 degree</a:t>
            </a:r>
            <a:endParaRPr lang="el-GR" altLang="en-US" sz="1800" dirty="0">
              <a:cs typeface="Tahoma" panose="020B0604030504040204" pitchFamily="34" charset="0"/>
            </a:endParaRPr>
          </a:p>
        </p:txBody>
      </p:sp>
    </p:spTree>
    <p:extLst>
      <p:ext uri="{BB962C8B-B14F-4D97-AF65-F5344CB8AC3E}">
        <p14:creationId xmlns:p14="http://schemas.microsoft.com/office/powerpoint/2010/main" val="54612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a:extLst>
              <a:ext uri="{FF2B5EF4-FFF2-40B4-BE49-F238E27FC236}">
                <a16:creationId xmlns:a16="http://schemas.microsoft.com/office/drawing/2014/main" id="{AC502FCE-6AB2-44A0-9293-17783696B0A0}"/>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Sag Vertical Curve</a:t>
            </a:r>
          </a:p>
        </p:txBody>
      </p:sp>
      <p:sp>
        <p:nvSpPr>
          <p:cNvPr id="1006595" name="Rectangle 3">
            <a:extLst>
              <a:ext uri="{FF2B5EF4-FFF2-40B4-BE49-F238E27FC236}">
                <a16:creationId xmlns:a16="http://schemas.microsoft.com/office/drawing/2014/main" id="{33F720D6-BF64-43B3-8347-78D4AB2D18D8}"/>
              </a:ext>
            </a:extLst>
          </p:cNvPr>
          <p:cNvSpPr>
            <a:spLocks noGrp="1" noChangeArrowheads="1"/>
          </p:cNvSpPr>
          <p:nvPr>
            <p:ph type="body" idx="1"/>
          </p:nvPr>
        </p:nvSpPr>
        <p:spPr/>
        <p:txBody>
          <a:bodyPr/>
          <a:lstStyle/>
          <a:p>
            <a:pPr eaLnBrk="1" hangingPunct="1">
              <a:defRPr/>
            </a:pPr>
            <a:r>
              <a:rPr lang="en-US" b="1" dirty="0"/>
              <a:t>Comfort Criterion</a:t>
            </a:r>
          </a:p>
        </p:txBody>
      </p:sp>
      <p:graphicFrame>
        <p:nvGraphicFramePr>
          <p:cNvPr id="31748" name="Object 4">
            <a:extLst>
              <a:ext uri="{FF2B5EF4-FFF2-40B4-BE49-F238E27FC236}">
                <a16:creationId xmlns:a16="http://schemas.microsoft.com/office/drawing/2014/main" id="{2622ECB7-7286-40F7-A768-26B008E1F721}"/>
              </a:ext>
            </a:extLst>
          </p:cNvPr>
          <p:cNvGraphicFramePr>
            <a:graphicFrameLocks noChangeAspect="1"/>
          </p:cNvGraphicFramePr>
          <p:nvPr>
            <p:extLst>
              <p:ext uri="{D42A27DB-BD31-4B8C-83A1-F6EECF244321}">
                <p14:modId xmlns:p14="http://schemas.microsoft.com/office/powerpoint/2010/main" val="124971878"/>
              </p:ext>
            </p:extLst>
          </p:nvPr>
        </p:nvGraphicFramePr>
        <p:xfrm>
          <a:off x="3048000" y="2667000"/>
          <a:ext cx="2501900" cy="1795463"/>
        </p:xfrm>
        <a:graphic>
          <a:graphicData uri="http://schemas.openxmlformats.org/presentationml/2006/ole">
            <mc:AlternateContent xmlns:mc="http://schemas.openxmlformats.org/markup-compatibility/2006">
              <mc:Choice xmlns:v="urn:schemas-microsoft-com:vml" Requires="v">
                <p:oleObj spid="_x0000_s4113" name="Equation" r:id="rId4" imgW="556300" imgH="388514" progId="Equation.3">
                  <p:embed/>
                </p:oleObj>
              </mc:Choice>
              <mc:Fallback>
                <p:oleObj name="Equation" r:id="rId4" imgW="556300" imgH="388514" progId="Equation.3">
                  <p:embed/>
                  <p:pic>
                    <p:nvPicPr>
                      <p:cNvPr id="31748" name="Object 4">
                        <a:extLst>
                          <a:ext uri="{FF2B5EF4-FFF2-40B4-BE49-F238E27FC236}">
                            <a16:creationId xmlns:a16="http://schemas.microsoft.com/office/drawing/2014/main" id="{2622ECB7-7286-40F7-A768-26B008E1F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667000"/>
                        <a:ext cx="2501900" cy="1795463"/>
                      </a:xfrm>
                      <a:prstGeom prst="rect">
                        <a:avLst/>
                      </a:prstGeom>
                      <a:noFill/>
                      <a:ln>
                        <a:noFill/>
                      </a:ln>
                      <a:effectLst/>
                      <a:extLst>
                        <a:ext uri="{909E8E84-426E-40DD-AFC4-6F175D3DCCD1}">
                          <a14:hiddenFill xmlns:a14="http://schemas.microsoft.com/office/drawing/2010/main">
                            <a:solidFill>
                              <a:srgbClr val="190076">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9804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a:extLst>
              <a:ext uri="{FF2B5EF4-FFF2-40B4-BE49-F238E27FC236}">
                <a16:creationId xmlns:a16="http://schemas.microsoft.com/office/drawing/2014/main" id="{724AED87-ABD6-4295-84F2-35AA999AED6F}"/>
              </a:ext>
            </a:extLst>
          </p:cNvPr>
          <p:cNvSpPr>
            <a:spLocks noGrp="1" noChangeArrowheads="1"/>
          </p:cNvSpPr>
          <p:nvPr>
            <p:ph type="title"/>
          </p:nvPr>
        </p:nvSpPr>
        <p:spPr>
          <a:xfrm>
            <a:off x="574675" y="304801"/>
            <a:ext cx="8001000" cy="1066800"/>
          </a:xfrm>
        </p:spPr>
        <p:txBody>
          <a:bodyPr/>
          <a:lstStyle/>
          <a:p>
            <a:pPr algn="ctr" eaLnBrk="1" hangingPunct="1">
              <a:defRPr/>
            </a:pPr>
            <a:r>
              <a:rPr lang="en-US" sz="4200" b="1" dirty="0">
                <a:solidFill>
                  <a:srgbClr val="000099"/>
                </a:solidFill>
              </a:rPr>
              <a:t>Sag Vertical Curve</a:t>
            </a:r>
          </a:p>
        </p:txBody>
      </p:sp>
      <p:sp>
        <p:nvSpPr>
          <p:cNvPr id="1024003" name="Rectangle 3">
            <a:extLst>
              <a:ext uri="{FF2B5EF4-FFF2-40B4-BE49-F238E27FC236}">
                <a16:creationId xmlns:a16="http://schemas.microsoft.com/office/drawing/2014/main" id="{F7E78FDA-AFAA-4821-A055-0E1C535C5FF1}"/>
              </a:ext>
            </a:extLst>
          </p:cNvPr>
          <p:cNvSpPr>
            <a:spLocks noGrp="1" noChangeArrowheads="1"/>
          </p:cNvSpPr>
          <p:nvPr>
            <p:ph type="body" idx="1"/>
          </p:nvPr>
        </p:nvSpPr>
        <p:spPr/>
        <p:txBody>
          <a:bodyPr/>
          <a:lstStyle/>
          <a:p>
            <a:pPr eaLnBrk="1" hangingPunct="1">
              <a:defRPr/>
            </a:pPr>
            <a:r>
              <a:rPr lang="en-US" b="1" dirty="0"/>
              <a:t>Drainage Criterion</a:t>
            </a:r>
          </a:p>
          <a:p>
            <a:pPr lvl="1" eaLnBrk="1" hangingPunct="1">
              <a:defRPr/>
            </a:pPr>
            <a:r>
              <a:rPr lang="en-US" dirty="0"/>
              <a:t>Use when road has curbs</a:t>
            </a:r>
          </a:p>
          <a:p>
            <a:pPr lvl="1" eaLnBrk="1" hangingPunct="1">
              <a:defRPr/>
            </a:pPr>
            <a:r>
              <a:rPr lang="en-US" dirty="0"/>
              <a:t>Maximum length instead of minimum</a:t>
            </a:r>
          </a:p>
          <a:p>
            <a:pPr lvl="2" eaLnBrk="1" hangingPunct="1">
              <a:defRPr/>
            </a:pPr>
            <a:r>
              <a:rPr lang="en-US" dirty="0"/>
              <a:t>“Almost flat spot”:  Minimum grade of 0.35% provided within 50 ft of the level point</a:t>
            </a:r>
          </a:p>
          <a:p>
            <a:pPr lvl="2" eaLnBrk="1" hangingPunct="1">
              <a:defRPr/>
            </a:pPr>
            <a:r>
              <a:rPr lang="en-US" dirty="0"/>
              <a:t>K &lt;= 167</a:t>
            </a:r>
          </a:p>
          <a:p>
            <a:pPr lvl="1" eaLnBrk="1" hangingPunct="1">
              <a:buFontTx/>
              <a:buNone/>
              <a:defRPr/>
            </a:pPr>
            <a:endParaRPr lang="en-US" dirty="0"/>
          </a:p>
        </p:txBody>
      </p:sp>
    </p:spTree>
    <p:extLst>
      <p:ext uri="{BB962C8B-B14F-4D97-AF65-F5344CB8AC3E}">
        <p14:creationId xmlns:p14="http://schemas.microsoft.com/office/powerpoint/2010/main" val="47168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a:extLst>
              <a:ext uri="{FF2B5EF4-FFF2-40B4-BE49-F238E27FC236}">
                <a16:creationId xmlns:a16="http://schemas.microsoft.com/office/drawing/2014/main" id="{5544C42F-54E8-4618-A5A7-1DF0275C2A3F}"/>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Sag Vertical Curve</a:t>
            </a:r>
          </a:p>
        </p:txBody>
      </p:sp>
      <p:sp>
        <p:nvSpPr>
          <p:cNvPr id="1008643" name="Rectangle 3">
            <a:extLst>
              <a:ext uri="{FF2B5EF4-FFF2-40B4-BE49-F238E27FC236}">
                <a16:creationId xmlns:a16="http://schemas.microsoft.com/office/drawing/2014/main" id="{E666E9AB-A031-44C6-81E7-03DC340B93B4}"/>
              </a:ext>
            </a:extLst>
          </p:cNvPr>
          <p:cNvSpPr>
            <a:spLocks noGrp="1" noChangeArrowheads="1"/>
          </p:cNvSpPr>
          <p:nvPr>
            <p:ph type="body" idx="1"/>
          </p:nvPr>
        </p:nvSpPr>
        <p:spPr>
          <a:xfrm>
            <a:off x="650875" y="1828800"/>
            <a:ext cx="7924800" cy="4419600"/>
          </a:xfrm>
        </p:spPr>
        <p:txBody>
          <a:bodyPr/>
          <a:lstStyle/>
          <a:p>
            <a:pPr eaLnBrk="1" hangingPunct="1">
              <a:defRPr/>
            </a:pPr>
            <a:r>
              <a:rPr lang="en-US" b="1" dirty="0">
                <a:effectLst/>
              </a:rPr>
              <a:t>Appearance Criterion</a:t>
            </a:r>
          </a:p>
          <a:p>
            <a:pPr eaLnBrk="1" hangingPunct="1">
              <a:defRPr/>
            </a:pPr>
            <a:endParaRPr lang="en-US" b="1" dirty="0">
              <a:effectLst/>
            </a:endParaRPr>
          </a:p>
          <a:p>
            <a:pPr eaLnBrk="1" hangingPunct="1">
              <a:defRPr/>
            </a:pPr>
            <a:endParaRPr lang="en-US" b="1" dirty="0">
              <a:effectLst/>
            </a:endParaRPr>
          </a:p>
          <a:p>
            <a:pPr eaLnBrk="1" hangingPunct="1">
              <a:defRPr/>
            </a:pPr>
            <a:endParaRPr lang="en-US" b="1" dirty="0">
              <a:effectLst/>
            </a:endParaRPr>
          </a:p>
          <a:p>
            <a:pPr lvl="1" eaLnBrk="1" hangingPunct="1">
              <a:defRPr/>
            </a:pPr>
            <a:r>
              <a:rPr lang="en-US" dirty="0"/>
              <a:t>Per AASHTO Green Book for Sag and Crest Vertical Curves:</a:t>
            </a:r>
          </a:p>
          <a:p>
            <a:pPr marL="457200" lvl="1" indent="0">
              <a:buFontTx/>
              <a:buNone/>
              <a:defRPr/>
            </a:pPr>
            <a:r>
              <a:rPr lang="en-US" dirty="0"/>
              <a:t>   L</a:t>
            </a:r>
            <a:r>
              <a:rPr lang="en-US" baseline="-25000" dirty="0"/>
              <a:t>MIN</a:t>
            </a:r>
            <a:r>
              <a:rPr lang="en-US" dirty="0"/>
              <a:t> (</a:t>
            </a:r>
            <a:r>
              <a:rPr lang="en-US" dirty="0" err="1"/>
              <a:t>ft</a:t>
            </a:r>
            <a:r>
              <a:rPr lang="en-US" dirty="0"/>
              <a:t>) = 3 x Design Speed (mph)</a:t>
            </a:r>
          </a:p>
          <a:p>
            <a:pPr lvl="1" eaLnBrk="1" hangingPunct="1">
              <a:defRPr/>
            </a:pPr>
            <a:endParaRPr lang="en-US" dirty="0"/>
          </a:p>
          <a:p>
            <a:pPr marL="457200" lvl="1" indent="0" eaLnBrk="1" hangingPunct="1">
              <a:buFontTx/>
              <a:buNone/>
              <a:defRPr/>
            </a:pPr>
            <a:endParaRPr lang="en-US" dirty="0"/>
          </a:p>
          <a:p>
            <a:pPr lvl="1" eaLnBrk="1" hangingPunct="1">
              <a:defRPr/>
            </a:pPr>
            <a:endParaRPr lang="en-US" b="1" dirty="0">
              <a:effectLst/>
            </a:endParaRPr>
          </a:p>
          <a:p>
            <a:pPr eaLnBrk="1" hangingPunct="1">
              <a:defRPr/>
            </a:pPr>
            <a:endParaRPr lang="en-US" b="1" dirty="0">
              <a:effectLst/>
            </a:endParaRPr>
          </a:p>
          <a:p>
            <a:pPr eaLnBrk="1" hangingPunct="1">
              <a:defRPr/>
            </a:pPr>
            <a:endParaRPr lang="en-US" b="1" dirty="0">
              <a:effectLst/>
            </a:endParaRPr>
          </a:p>
          <a:p>
            <a:pPr eaLnBrk="1" hangingPunct="1">
              <a:defRPr/>
            </a:pPr>
            <a:endParaRPr lang="en-US" b="1" dirty="0">
              <a:effectLst/>
            </a:endParaRPr>
          </a:p>
        </p:txBody>
      </p:sp>
      <p:graphicFrame>
        <p:nvGraphicFramePr>
          <p:cNvPr id="35844" name="Object 4">
            <a:extLst>
              <a:ext uri="{FF2B5EF4-FFF2-40B4-BE49-F238E27FC236}">
                <a16:creationId xmlns:a16="http://schemas.microsoft.com/office/drawing/2014/main" id="{0C0FFF82-221E-4299-AEA2-44E8C83537DA}"/>
              </a:ext>
            </a:extLst>
          </p:cNvPr>
          <p:cNvGraphicFramePr>
            <a:graphicFrameLocks noChangeAspect="1"/>
          </p:cNvGraphicFramePr>
          <p:nvPr>
            <p:extLst>
              <p:ext uri="{D42A27DB-BD31-4B8C-83A1-F6EECF244321}">
                <p14:modId xmlns:p14="http://schemas.microsoft.com/office/powerpoint/2010/main" val="3518421909"/>
              </p:ext>
            </p:extLst>
          </p:nvPr>
        </p:nvGraphicFramePr>
        <p:xfrm>
          <a:off x="3270250" y="2590800"/>
          <a:ext cx="2609850" cy="762000"/>
        </p:xfrm>
        <a:graphic>
          <a:graphicData uri="http://schemas.openxmlformats.org/presentationml/2006/ole">
            <mc:AlternateContent xmlns:mc="http://schemas.openxmlformats.org/markup-compatibility/2006">
              <mc:Choice xmlns:v="urn:schemas-microsoft-com:vml" Requires="v">
                <p:oleObj spid="_x0000_s5137" name="Equation" r:id="rId4" imgW="579280" imgH="144815" progId="Equation.3">
                  <p:embed/>
                </p:oleObj>
              </mc:Choice>
              <mc:Fallback>
                <p:oleObj name="Equation" r:id="rId4" imgW="579280" imgH="144815" progId="Equation.3">
                  <p:embed/>
                  <p:pic>
                    <p:nvPicPr>
                      <p:cNvPr id="35844" name="Object 4">
                        <a:extLst>
                          <a:ext uri="{FF2B5EF4-FFF2-40B4-BE49-F238E27FC236}">
                            <a16:creationId xmlns:a16="http://schemas.microsoft.com/office/drawing/2014/main" id="{0C0FFF82-221E-4299-AEA2-44E8C8353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2590800"/>
                        <a:ext cx="2609850" cy="762000"/>
                      </a:xfrm>
                      <a:prstGeom prst="rect">
                        <a:avLst/>
                      </a:prstGeom>
                      <a:noFill/>
                      <a:ln>
                        <a:noFill/>
                      </a:ln>
                      <a:effectLst/>
                      <a:extLst>
                        <a:ext uri="{909E8E84-426E-40DD-AFC4-6F175D3DCCD1}">
                          <a14:hiddenFill xmlns:a14="http://schemas.microsoft.com/office/drawing/2010/main">
                            <a:solidFill>
                              <a:srgbClr val="190076">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5017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a:extLst>
              <a:ext uri="{FF2B5EF4-FFF2-40B4-BE49-F238E27FC236}">
                <a16:creationId xmlns:a16="http://schemas.microsoft.com/office/drawing/2014/main" id="{58886C26-6BC8-4412-9657-39A8823AE85B}"/>
              </a:ext>
            </a:extLst>
          </p:cNvPr>
          <p:cNvSpPr>
            <a:spLocks noGrp="1" noChangeArrowheads="1"/>
          </p:cNvSpPr>
          <p:nvPr>
            <p:ph type="title"/>
          </p:nvPr>
        </p:nvSpPr>
        <p:spPr>
          <a:xfrm>
            <a:off x="228600" y="76200"/>
            <a:ext cx="8915400" cy="1295400"/>
          </a:xfrm>
        </p:spPr>
        <p:txBody>
          <a:bodyPr/>
          <a:lstStyle/>
          <a:p>
            <a:pPr algn="ctr" eaLnBrk="1" hangingPunct="1">
              <a:defRPr/>
            </a:pPr>
            <a:r>
              <a:rPr lang="en-US" sz="4200" b="1" dirty="0">
                <a:solidFill>
                  <a:srgbClr val="000099"/>
                </a:solidFill>
              </a:rPr>
              <a:t>Crest  &amp; Sag Vertical Curve</a:t>
            </a:r>
          </a:p>
        </p:txBody>
      </p:sp>
      <p:sp>
        <p:nvSpPr>
          <p:cNvPr id="1030147" name="Rectangle 3">
            <a:extLst>
              <a:ext uri="{FF2B5EF4-FFF2-40B4-BE49-F238E27FC236}">
                <a16:creationId xmlns:a16="http://schemas.microsoft.com/office/drawing/2014/main" id="{2B038C9A-ECD1-4343-9F67-43CE53D16FD0}"/>
              </a:ext>
            </a:extLst>
          </p:cNvPr>
          <p:cNvSpPr>
            <a:spLocks noGrp="1" noChangeArrowheads="1"/>
          </p:cNvSpPr>
          <p:nvPr>
            <p:ph type="body" sz="half" idx="1"/>
          </p:nvPr>
        </p:nvSpPr>
        <p:spPr>
          <a:xfrm>
            <a:off x="647700" y="1751947"/>
            <a:ext cx="8077200" cy="5065712"/>
          </a:xfrm>
        </p:spPr>
        <p:txBody>
          <a:bodyPr/>
          <a:lstStyle/>
          <a:p>
            <a:pPr eaLnBrk="1" hangingPunct="1">
              <a:defRPr/>
            </a:pPr>
            <a:r>
              <a:rPr lang="en-US" sz="2800" dirty="0"/>
              <a:t>K is length of vertical curve per % change in A</a:t>
            </a:r>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r>
              <a:rPr lang="en-US" sz="2800" dirty="0"/>
              <a:t>K values for </a:t>
            </a:r>
            <a:r>
              <a:rPr lang="en-US" sz="2800" b="1" dirty="0"/>
              <a:t>crest</a:t>
            </a:r>
            <a:r>
              <a:rPr lang="en-US" sz="2800" dirty="0"/>
              <a:t> vertical curves for a given design speed found in </a:t>
            </a:r>
            <a:r>
              <a:rPr lang="en-US" sz="2800" b="1" dirty="0"/>
              <a:t>Table 15.4</a:t>
            </a:r>
          </a:p>
          <a:p>
            <a:pPr eaLnBrk="1" hangingPunct="1">
              <a:defRPr/>
            </a:pPr>
            <a:r>
              <a:rPr lang="en-US" sz="2800" dirty="0"/>
              <a:t>K values for </a:t>
            </a:r>
            <a:r>
              <a:rPr lang="en-US" sz="2800" b="1" dirty="0"/>
              <a:t>sag</a:t>
            </a:r>
            <a:r>
              <a:rPr lang="en-US" sz="2800" dirty="0"/>
              <a:t> vertical curves for a given design speed found in </a:t>
            </a:r>
            <a:r>
              <a:rPr lang="en-US" sz="2800" b="1" dirty="0"/>
              <a:t>Table 15.5</a:t>
            </a:r>
          </a:p>
          <a:p>
            <a:pPr marL="0" indent="0" eaLnBrk="1" hangingPunct="1">
              <a:buFont typeface="Wingdings" panose="05000000000000000000" pitchFamily="2" charset="2"/>
              <a:buNone/>
              <a:defRPr/>
            </a:pPr>
            <a:endParaRPr lang="en-US" sz="2800" b="1" dirty="0"/>
          </a:p>
          <a:p>
            <a:pPr eaLnBrk="1" hangingPunct="1">
              <a:defRPr/>
            </a:pPr>
            <a:endParaRPr lang="en-US" sz="2800" dirty="0"/>
          </a:p>
        </p:txBody>
      </p:sp>
      <p:graphicFrame>
        <p:nvGraphicFramePr>
          <p:cNvPr id="37892" name="Object 4">
            <a:extLst>
              <a:ext uri="{FF2B5EF4-FFF2-40B4-BE49-F238E27FC236}">
                <a16:creationId xmlns:a16="http://schemas.microsoft.com/office/drawing/2014/main" id="{7F91040B-6490-49D8-8041-211CAD9BA64C}"/>
              </a:ext>
            </a:extLst>
          </p:cNvPr>
          <p:cNvGraphicFramePr>
            <a:graphicFrameLocks noGrp="1" noChangeAspect="1"/>
          </p:cNvGraphicFramePr>
          <p:nvPr>
            <p:ph sz="half" idx="2"/>
          </p:nvPr>
        </p:nvGraphicFramePr>
        <p:xfrm>
          <a:off x="3124200" y="2743200"/>
          <a:ext cx="2776538" cy="1041400"/>
        </p:xfrm>
        <a:graphic>
          <a:graphicData uri="http://schemas.openxmlformats.org/presentationml/2006/ole">
            <mc:AlternateContent xmlns:mc="http://schemas.openxmlformats.org/markup-compatibility/2006">
              <mc:Choice xmlns:v="urn:schemas-microsoft-com:vml" Requires="v">
                <p:oleObj spid="_x0000_s6161" name="Equation" r:id="rId4" imgW="579280" imgH="198085" progId="Equation.DSMT4">
                  <p:embed/>
                </p:oleObj>
              </mc:Choice>
              <mc:Fallback>
                <p:oleObj name="Equation" r:id="rId4" imgW="579280" imgH="198085" progId="Equation.DSMT4">
                  <p:embed/>
                  <p:pic>
                    <p:nvPicPr>
                      <p:cNvPr id="37892" name="Object 4">
                        <a:extLst>
                          <a:ext uri="{FF2B5EF4-FFF2-40B4-BE49-F238E27FC236}">
                            <a16:creationId xmlns:a16="http://schemas.microsoft.com/office/drawing/2014/main" id="{7F91040B-6490-49D8-8041-211CAD9BA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743200"/>
                        <a:ext cx="2776538" cy="1041400"/>
                      </a:xfrm>
                      <a:prstGeom prst="rect">
                        <a:avLst/>
                      </a:prstGeom>
                      <a:noFill/>
                      <a:ln>
                        <a:noFill/>
                      </a:ln>
                      <a:effectLst/>
                      <a:extLst>
                        <a:ext uri="{909E8E84-426E-40DD-AFC4-6F175D3DCCD1}">
                          <a14:hiddenFill xmlns:a14="http://schemas.microsoft.com/office/drawing/2010/main">
                            <a:solidFill>
                              <a:srgbClr val="190076">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4910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a:extLst>
              <a:ext uri="{FF2B5EF4-FFF2-40B4-BE49-F238E27FC236}">
                <a16:creationId xmlns:a16="http://schemas.microsoft.com/office/drawing/2014/main" id="{CB409B19-E0FC-40B5-903E-7789D3CFF100}"/>
              </a:ext>
            </a:extLst>
          </p:cNvPr>
          <p:cNvSpPr>
            <a:spLocks noGrp="1" noChangeArrowheads="1"/>
          </p:cNvSpPr>
          <p:nvPr>
            <p:ph type="title"/>
          </p:nvPr>
        </p:nvSpPr>
        <p:spPr/>
        <p:txBody>
          <a:bodyPr/>
          <a:lstStyle/>
          <a:p>
            <a:pPr algn="ctr" eaLnBrk="1" hangingPunct="1">
              <a:defRPr/>
            </a:pPr>
            <a:r>
              <a:rPr lang="en-US" sz="4200" b="1" dirty="0">
                <a:solidFill>
                  <a:srgbClr val="000099"/>
                </a:solidFill>
              </a:rPr>
              <a:t>Crest  &amp; Sag Vertical Curve</a:t>
            </a:r>
          </a:p>
        </p:txBody>
      </p:sp>
      <p:sp>
        <p:nvSpPr>
          <p:cNvPr id="1030147" name="Rectangle 3">
            <a:extLst>
              <a:ext uri="{FF2B5EF4-FFF2-40B4-BE49-F238E27FC236}">
                <a16:creationId xmlns:a16="http://schemas.microsoft.com/office/drawing/2014/main" id="{C0B8854F-7137-4054-AF3A-A5C2AAC3E3AF}"/>
              </a:ext>
            </a:extLst>
          </p:cNvPr>
          <p:cNvSpPr>
            <a:spLocks noGrp="1" noChangeArrowheads="1"/>
          </p:cNvSpPr>
          <p:nvPr>
            <p:ph type="body" sz="half" idx="4294967295"/>
          </p:nvPr>
        </p:nvSpPr>
        <p:spPr>
          <a:xfrm>
            <a:off x="1066800" y="1524000"/>
            <a:ext cx="8077200" cy="4572000"/>
          </a:xfrm>
        </p:spPr>
        <p:txBody>
          <a:bodyPr/>
          <a:lstStyle/>
          <a:p>
            <a:pPr eaLnBrk="1" hangingPunct="1">
              <a:buFont typeface="Wingdings" panose="05000000000000000000" pitchFamily="2" charset="2"/>
              <a:buNone/>
              <a:defRPr/>
            </a:pPr>
            <a:endParaRPr lang="en-US" sz="3000" b="1" dirty="0"/>
          </a:p>
          <a:p>
            <a:pPr eaLnBrk="1" hangingPunct="1">
              <a:defRPr/>
            </a:pPr>
            <a:endParaRPr lang="en-US" dirty="0"/>
          </a:p>
        </p:txBody>
      </p:sp>
      <p:pic>
        <p:nvPicPr>
          <p:cNvPr id="39940" name="Picture 1">
            <a:extLst>
              <a:ext uri="{FF2B5EF4-FFF2-40B4-BE49-F238E27FC236}">
                <a16:creationId xmlns:a16="http://schemas.microsoft.com/office/drawing/2014/main" id="{C4E09820-E73F-4057-A20A-8DC08B772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573213"/>
            <a:ext cx="75565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24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a:extLst>
              <a:ext uri="{FF2B5EF4-FFF2-40B4-BE49-F238E27FC236}">
                <a16:creationId xmlns:a16="http://schemas.microsoft.com/office/drawing/2014/main" id="{0D250A9D-F980-43ED-A61B-712A9C910FC1}"/>
              </a:ext>
            </a:extLst>
          </p:cNvPr>
          <p:cNvSpPr>
            <a:spLocks noGrp="1" noChangeArrowheads="1"/>
          </p:cNvSpPr>
          <p:nvPr>
            <p:ph type="title"/>
          </p:nvPr>
        </p:nvSpPr>
        <p:spPr/>
        <p:txBody>
          <a:bodyPr/>
          <a:lstStyle/>
          <a:p>
            <a:pPr eaLnBrk="1" hangingPunct="1">
              <a:defRPr/>
            </a:pPr>
            <a:r>
              <a:rPr lang="en-US" dirty="0"/>
              <a:t>Crest  &amp; Sag Vertical Curve</a:t>
            </a:r>
          </a:p>
        </p:txBody>
      </p:sp>
      <p:sp>
        <p:nvSpPr>
          <p:cNvPr id="1030147" name="Rectangle 3">
            <a:extLst>
              <a:ext uri="{FF2B5EF4-FFF2-40B4-BE49-F238E27FC236}">
                <a16:creationId xmlns:a16="http://schemas.microsoft.com/office/drawing/2014/main" id="{59E7E6DE-FBBF-4C31-AA50-AA6F542D5898}"/>
              </a:ext>
            </a:extLst>
          </p:cNvPr>
          <p:cNvSpPr>
            <a:spLocks noGrp="1" noChangeArrowheads="1"/>
          </p:cNvSpPr>
          <p:nvPr>
            <p:ph type="body" sz="half" idx="4294967295"/>
          </p:nvPr>
        </p:nvSpPr>
        <p:spPr>
          <a:xfrm>
            <a:off x="1066800" y="1524000"/>
            <a:ext cx="8077200" cy="4572000"/>
          </a:xfrm>
        </p:spPr>
        <p:txBody>
          <a:bodyPr/>
          <a:lstStyle/>
          <a:p>
            <a:pPr eaLnBrk="1" hangingPunct="1">
              <a:buFont typeface="Wingdings" panose="05000000000000000000" pitchFamily="2" charset="2"/>
              <a:buNone/>
              <a:defRPr/>
            </a:pPr>
            <a:endParaRPr lang="en-US" sz="3000" b="1" dirty="0"/>
          </a:p>
          <a:p>
            <a:pPr eaLnBrk="1" hangingPunct="1">
              <a:defRPr/>
            </a:pPr>
            <a:endParaRPr lang="en-US" dirty="0"/>
          </a:p>
        </p:txBody>
      </p:sp>
      <p:pic>
        <p:nvPicPr>
          <p:cNvPr id="41988" name="Picture 1">
            <a:extLst>
              <a:ext uri="{FF2B5EF4-FFF2-40B4-BE49-F238E27FC236}">
                <a16:creationId xmlns:a16="http://schemas.microsoft.com/office/drawing/2014/main" id="{7AA705DE-225B-40E0-9EBC-AE2EFA8B9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63" y="1446213"/>
            <a:ext cx="7434262"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68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a:extLst>
              <a:ext uri="{FF2B5EF4-FFF2-40B4-BE49-F238E27FC236}">
                <a16:creationId xmlns:a16="http://schemas.microsoft.com/office/drawing/2014/main" id="{4AF02CD9-C8A7-4355-8290-C972C4E90564}"/>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Vertical Curve Elevations</a:t>
            </a:r>
          </a:p>
        </p:txBody>
      </p:sp>
      <p:pic>
        <p:nvPicPr>
          <p:cNvPr id="44035" name="Picture 4">
            <a:extLst>
              <a:ext uri="{FF2B5EF4-FFF2-40B4-BE49-F238E27FC236}">
                <a16:creationId xmlns:a16="http://schemas.microsoft.com/office/drawing/2014/main" id="{43D31A5E-05CB-41D0-A8DE-6C9A81607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0866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52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a:extLst>
              <a:ext uri="{FF2B5EF4-FFF2-40B4-BE49-F238E27FC236}">
                <a16:creationId xmlns:a16="http://schemas.microsoft.com/office/drawing/2014/main" id="{00E10402-0ED0-4218-89C5-41FE28AEF218}"/>
              </a:ext>
            </a:extLst>
          </p:cNvPr>
          <p:cNvSpPr>
            <a:spLocks noGrp="1" noChangeArrowheads="1"/>
          </p:cNvSpPr>
          <p:nvPr>
            <p:ph type="title"/>
          </p:nvPr>
        </p:nvSpPr>
        <p:spPr>
          <a:xfrm>
            <a:off x="574675" y="304801"/>
            <a:ext cx="8001000" cy="838200"/>
          </a:xfrm>
        </p:spPr>
        <p:txBody>
          <a:bodyPr/>
          <a:lstStyle/>
          <a:p>
            <a:pPr algn="ctr" eaLnBrk="1" hangingPunct="1">
              <a:defRPr/>
            </a:pPr>
            <a:r>
              <a:rPr lang="en-US" b="1" dirty="0">
                <a:solidFill>
                  <a:srgbClr val="000099"/>
                </a:solidFill>
              </a:rPr>
              <a:t>Vertical Curve Elevations</a:t>
            </a:r>
          </a:p>
        </p:txBody>
      </p:sp>
      <p:sp>
        <p:nvSpPr>
          <p:cNvPr id="1024003" name="Rectangle 3">
            <a:extLst>
              <a:ext uri="{FF2B5EF4-FFF2-40B4-BE49-F238E27FC236}">
                <a16:creationId xmlns:a16="http://schemas.microsoft.com/office/drawing/2014/main" id="{600F0CC9-BF99-4CA0-A1D4-2287EE352E63}"/>
              </a:ext>
            </a:extLst>
          </p:cNvPr>
          <p:cNvSpPr>
            <a:spLocks noGrp="1" noChangeArrowheads="1"/>
          </p:cNvSpPr>
          <p:nvPr>
            <p:ph type="body" idx="1"/>
          </p:nvPr>
        </p:nvSpPr>
        <p:spPr/>
        <p:txBody>
          <a:bodyPr/>
          <a:lstStyle/>
          <a:p>
            <a:pPr eaLnBrk="1" hangingPunct="1">
              <a:defRPr/>
            </a:pPr>
            <a:r>
              <a:rPr lang="en-US" dirty="0"/>
              <a:t>Vertical curves are parabolas with origin at BVC</a:t>
            </a:r>
          </a:p>
          <a:p>
            <a:pPr lvl="1" eaLnBrk="1" hangingPunct="1">
              <a:defRPr/>
            </a:pPr>
            <a:r>
              <a:rPr lang="en-US" dirty="0"/>
              <a:t>  General form of a parabola:</a:t>
            </a:r>
          </a:p>
          <a:p>
            <a:pPr lvl="1" eaLnBrk="1" hangingPunct="1">
              <a:buFontTx/>
              <a:buNone/>
              <a:defRPr/>
            </a:pPr>
            <a:r>
              <a:rPr lang="en-US" dirty="0"/>
              <a:t>     y = c + </a:t>
            </a:r>
            <a:r>
              <a:rPr lang="en-US" dirty="0" err="1"/>
              <a:t>bx</a:t>
            </a:r>
            <a:r>
              <a:rPr lang="en-US" dirty="0"/>
              <a:t> + ax</a:t>
            </a:r>
            <a:r>
              <a:rPr lang="en-US" baseline="30000" dirty="0"/>
              <a:t>2</a:t>
            </a:r>
          </a:p>
          <a:p>
            <a:pPr eaLnBrk="1" hangingPunct="1">
              <a:defRPr/>
            </a:pPr>
            <a:r>
              <a:rPr lang="en-US" dirty="0"/>
              <a:t> Vertical curve </a:t>
            </a:r>
            <a:r>
              <a:rPr lang="en-US" dirty="0" err="1"/>
              <a:t>fomula</a:t>
            </a:r>
            <a:r>
              <a:rPr lang="en-US" dirty="0"/>
              <a:t>:</a:t>
            </a:r>
          </a:p>
          <a:p>
            <a:pPr lvl="1" eaLnBrk="1" hangingPunct="1">
              <a:defRPr/>
            </a:pPr>
            <a:r>
              <a:rPr lang="en-US" dirty="0"/>
              <a:t>  y = </a:t>
            </a:r>
            <a:r>
              <a:rPr lang="en-US" dirty="0" err="1"/>
              <a:t>y</a:t>
            </a:r>
            <a:r>
              <a:rPr lang="en-US" baseline="-25000" dirty="0" err="1"/>
              <a:t>BVC</a:t>
            </a:r>
            <a:r>
              <a:rPr lang="en-US" baseline="-25000" dirty="0"/>
              <a:t> </a:t>
            </a:r>
            <a:r>
              <a:rPr lang="en-US" dirty="0"/>
              <a:t>+ G</a:t>
            </a:r>
            <a:r>
              <a:rPr lang="en-US" baseline="-25000" dirty="0"/>
              <a:t>1</a:t>
            </a:r>
            <a:r>
              <a:rPr lang="en-US" dirty="0"/>
              <a:t> * x + a * x</a:t>
            </a:r>
            <a:r>
              <a:rPr lang="en-US" baseline="30000" dirty="0"/>
              <a:t>2</a:t>
            </a:r>
          </a:p>
          <a:p>
            <a:pPr lvl="1" eaLnBrk="1" hangingPunct="1">
              <a:defRPr/>
            </a:pPr>
            <a:r>
              <a:rPr lang="en-US" dirty="0"/>
              <a:t>  a = ( G</a:t>
            </a:r>
            <a:r>
              <a:rPr lang="en-US" baseline="-25000" dirty="0"/>
              <a:t>2</a:t>
            </a:r>
            <a:r>
              <a:rPr lang="en-US" dirty="0"/>
              <a:t> - G</a:t>
            </a:r>
            <a:r>
              <a:rPr lang="en-US" baseline="-25000" dirty="0"/>
              <a:t>1 </a:t>
            </a:r>
            <a:r>
              <a:rPr lang="en-US" dirty="0"/>
              <a:t>) / ( 2 * L) </a:t>
            </a:r>
          </a:p>
          <a:p>
            <a:pPr lvl="1" eaLnBrk="1" hangingPunct="1">
              <a:defRPr/>
            </a:pPr>
            <a:r>
              <a:rPr lang="en-US" dirty="0"/>
              <a:t> High or low point: </a:t>
            </a:r>
            <a:r>
              <a:rPr lang="en-US" dirty="0" err="1"/>
              <a:t>dy</a:t>
            </a:r>
            <a:r>
              <a:rPr lang="en-US" dirty="0"/>
              <a:t>/</a:t>
            </a:r>
            <a:r>
              <a:rPr lang="en-US" dirty="0" err="1"/>
              <a:t>dx</a:t>
            </a:r>
            <a:r>
              <a:rPr lang="en-US" dirty="0"/>
              <a:t> = 0 </a:t>
            </a:r>
          </a:p>
          <a:p>
            <a:pPr lvl="1" eaLnBrk="1" hangingPunct="1">
              <a:buFontTx/>
              <a:buNone/>
              <a:defRPr/>
            </a:pPr>
            <a:endParaRPr lang="en-US" dirty="0"/>
          </a:p>
        </p:txBody>
      </p:sp>
    </p:spTree>
    <p:extLst>
      <p:ext uri="{BB962C8B-B14F-4D97-AF65-F5344CB8AC3E}">
        <p14:creationId xmlns:p14="http://schemas.microsoft.com/office/powerpoint/2010/main" val="260211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a:extLst>
              <a:ext uri="{FF2B5EF4-FFF2-40B4-BE49-F238E27FC236}">
                <a16:creationId xmlns:a16="http://schemas.microsoft.com/office/drawing/2014/main" id="{860EE21F-3727-4088-9291-425F5C6BBF07}"/>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Vertical Alignment</a:t>
            </a:r>
          </a:p>
        </p:txBody>
      </p:sp>
      <p:pic>
        <p:nvPicPr>
          <p:cNvPr id="9220" name="Picture 4">
            <a:extLst>
              <a:ext uri="{FF2B5EF4-FFF2-40B4-BE49-F238E27FC236}">
                <a16:creationId xmlns:a16="http://schemas.microsoft.com/office/drawing/2014/main" id="{32F18721-9243-4C67-A37E-DEFC5A23D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707741"/>
            <a:ext cx="7340599" cy="515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82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a:extLst>
              <a:ext uri="{FF2B5EF4-FFF2-40B4-BE49-F238E27FC236}">
                <a16:creationId xmlns:a16="http://schemas.microsoft.com/office/drawing/2014/main" id="{384FF3E4-38B1-4533-B5CA-9179F4E88C67}"/>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Vertical Curve Elevations</a:t>
            </a:r>
          </a:p>
        </p:txBody>
      </p:sp>
      <p:sp>
        <p:nvSpPr>
          <p:cNvPr id="1016835" name="Rectangle 3">
            <a:extLst>
              <a:ext uri="{FF2B5EF4-FFF2-40B4-BE49-F238E27FC236}">
                <a16:creationId xmlns:a16="http://schemas.microsoft.com/office/drawing/2014/main" id="{9D667427-DD07-48D3-9DA9-F5617B897ED0}"/>
              </a:ext>
            </a:extLst>
          </p:cNvPr>
          <p:cNvSpPr>
            <a:spLocks noGrp="1" noChangeArrowheads="1"/>
          </p:cNvSpPr>
          <p:nvPr>
            <p:ph type="body" idx="1"/>
          </p:nvPr>
        </p:nvSpPr>
        <p:spPr>
          <a:xfrm>
            <a:off x="574675" y="1828800"/>
            <a:ext cx="8001000" cy="4495800"/>
          </a:xfrm>
        </p:spPr>
        <p:txBody>
          <a:bodyPr/>
          <a:lstStyle/>
          <a:p>
            <a:pPr marL="609600" indent="-609600" eaLnBrk="1" hangingPunct="1">
              <a:lnSpc>
                <a:spcPct val="80000"/>
              </a:lnSpc>
              <a:spcBef>
                <a:spcPct val="10000"/>
              </a:spcBef>
              <a:buSzPct val="85000"/>
              <a:buFont typeface="Wingdings" panose="05000000000000000000" pitchFamily="2" charset="2"/>
              <a:buAutoNum type="arabicPeriod"/>
              <a:defRPr/>
            </a:pPr>
            <a:r>
              <a:rPr lang="en-US" sz="2400" dirty="0"/>
              <a:t>Determine the minimum length of curve to satisfy sight distance requirements  (and other requirements, if desired).</a:t>
            </a:r>
          </a:p>
          <a:p>
            <a:pPr marL="609600" indent="-609600" eaLnBrk="1" hangingPunct="1">
              <a:lnSpc>
                <a:spcPct val="80000"/>
              </a:lnSpc>
              <a:spcBef>
                <a:spcPct val="10000"/>
              </a:spcBef>
              <a:buSzPct val="85000"/>
              <a:buFont typeface="Wingdings" panose="05000000000000000000" pitchFamily="2" charset="2"/>
              <a:buAutoNum type="arabicPeriod"/>
              <a:defRPr/>
            </a:pPr>
            <a:r>
              <a:rPr lang="en-US" sz="2400" dirty="0"/>
              <a:t>Determine from the plan sheet the station and elevation of the PVI—that is, the point where the grades intersect and the grades on either side of the PVI are given,</a:t>
            </a:r>
          </a:p>
          <a:p>
            <a:pPr marL="609600" indent="-609600" eaLnBrk="1" hangingPunct="1">
              <a:lnSpc>
                <a:spcPct val="80000"/>
              </a:lnSpc>
              <a:spcBef>
                <a:spcPct val="10000"/>
              </a:spcBef>
              <a:buSzPct val="85000"/>
              <a:buFont typeface="Wingdings" panose="05000000000000000000" pitchFamily="2" charset="2"/>
              <a:buAutoNum type="arabicPeriod"/>
              <a:defRPr/>
            </a:pPr>
            <a:r>
              <a:rPr lang="en-US" sz="2400" dirty="0"/>
              <a:t>Compute the elevations of the BVC and EVC.</a:t>
            </a:r>
          </a:p>
          <a:p>
            <a:pPr marL="609600" indent="-609600" eaLnBrk="1" hangingPunct="1">
              <a:lnSpc>
                <a:spcPct val="80000"/>
              </a:lnSpc>
              <a:spcBef>
                <a:spcPct val="10000"/>
              </a:spcBef>
              <a:buSzPct val="85000"/>
              <a:buFont typeface="Wingdings" panose="05000000000000000000" pitchFamily="2" charset="2"/>
              <a:buAutoNum type="arabicPeriod"/>
              <a:defRPr/>
            </a:pPr>
            <a:r>
              <a:rPr lang="en-US" sz="2400" dirty="0"/>
              <a:t>Compute elevations on the curve, usually 100 ft. apart at even stations, beginning with the first whole station after the BVC.</a:t>
            </a:r>
          </a:p>
          <a:p>
            <a:pPr marL="609600" indent="-609600" eaLnBrk="1" hangingPunct="1">
              <a:lnSpc>
                <a:spcPct val="80000"/>
              </a:lnSpc>
              <a:spcBef>
                <a:spcPct val="10000"/>
              </a:spcBef>
              <a:buSzPct val="85000"/>
              <a:buFont typeface="Wingdings" panose="05000000000000000000" pitchFamily="2" charset="2"/>
              <a:buAutoNum type="arabicPeriod"/>
              <a:defRPr/>
            </a:pPr>
            <a:r>
              <a:rPr lang="en-US" sz="2400" dirty="0"/>
              <a:t>If necessary, compute station and elevation of high or low point.</a:t>
            </a:r>
          </a:p>
        </p:txBody>
      </p:sp>
    </p:spTree>
    <p:extLst>
      <p:ext uri="{BB962C8B-B14F-4D97-AF65-F5344CB8AC3E}">
        <p14:creationId xmlns:p14="http://schemas.microsoft.com/office/powerpoint/2010/main" val="220558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a:extLst>
              <a:ext uri="{FF2B5EF4-FFF2-40B4-BE49-F238E27FC236}">
                <a16:creationId xmlns:a16="http://schemas.microsoft.com/office/drawing/2014/main" id="{E12495AA-0270-4219-909E-7178B2D2E9A4}"/>
              </a:ext>
            </a:extLst>
          </p:cNvPr>
          <p:cNvSpPr>
            <a:spLocks noGrp="1" noChangeArrowheads="1"/>
          </p:cNvSpPr>
          <p:nvPr>
            <p:ph type="title"/>
          </p:nvPr>
        </p:nvSpPr>
        <p:spPr>
          <a:xfrm>
            <a:off x="574675" y="304801"/>
            <a:ext cx="8001000" cy="757238"/>
          </a:xfrm>
        </p:spPr>
        <p:txBody>
          <a:bodyPr/>
          <a:lstStyle/>
          <a:p>
            <a:pPr algn="ctr" eaLnBrk="1" hangingPunct="1">
              <a:defRPr/>
            </a:pPr>
            <a:r>
              <a:rPr lang="en-US" sz="4200" b="1" dirty="0">
                <a:solidFill>
                  <a:srgbClr val="000099"/>
                </a:solidFill>
              </a:rPr>
              <a:t>Vertical Curves</a:t>
            </a:r>
          </a:p>
        </p:txBody>
      </p:sp>
      <p:graphicFrame>
        <p:nvGraphicFramePr>
          <p:cNvPr id="58371" name="Object 3">
            <a:extLst>
              <a:ext uri="{FF2B5EF4-FFF2-40B4-BE49-F238E27FC236}">
                <a16:creationId xmlns:a16="http://schemas.microsoft.com/office/drawing/2014/main" id="{EF19B033-B17E-4009-A619-DBCC5E3F72FF}"/>
              </a:ext>
            </a:extLst>
          </p:cNvPr>
          <p:cNvGraphicFramePr>
            <a:graphicFrameLocks noChangeAspect="1"/>
          </p:cNvGraphicFramePr>
          <p:nvPr>
            <p:extLst>
              <p:ext uri="{D42A27DB-BD31-4B8C-83A1-F6EECF244321}">
                <p14:modId xmlns:p14="http://schemas.microsoft.com/office/powerpoint/2010/main" val="4080828435"/>
              </p:ext>
            </p:extLst>
          </p:nvPr>
        </p:nvGraphicFramePr>
        <p:xfrm>
          <a:off x="272116" y="1842293"/>
          <a:ext cx="2609850" cy="1284288"/>
        </p:xfrm>
        <a:graphic>
          <a:graphicData uri="http://schemas.openxmlformats.org/presentationml/2006/ole">
            <mc:AlternateContent xmlns:mc="http://schemas.openxmlformats.org/markup-compatibility/2006">
              <mc:Choice xmlns:v="urn:schemas-microsoft-com:vml" Requires="v">
                <p:oleObj spid="_x0000_s7215" name="Equation" r:id="rId4" imgW="769500" imgH="365866" progId="Equation.3">
                  <p:embed/>
                </p:oleObj>
              </mc:Choice>
              <mc:Fallback>
                <p:oleObj name="Equation" r:id="rId4" imgW="769500" imgH="365866" progId="Equation.3">
                  <p:embed/>
                  <p:pic>
                    <p:nvPicPr>
                      <p:cNvPr id="58371" name="Object 3">
                        <a:extLst>
                          <a:ext uri="{FF2B5EF4-FFF2-40B4-BE49-F238E27FC236}">
                            <a16:creationId xmlns:a16="http://schemas.microsoft.com/office/drawing/2014/main" id="{EF19B033-B17E-4009-A619-DBCC5E3F7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16" y="1842293"/>
                        <a:ext cx="2609850" cy="1284288"/>
                      </a:xfrm>
                      <a:prstGeom prst="rect">
                        <a:avLst/>
                      </a:prstGeom>
                      <a:noFill/>
                      <a:ln>
                        <a:noFill/>
                      </a:ln>
                      <a:effectLst/>
                      <a:extLst>
                        <a:ext uri="{909E8E84-426E-40DD-AFC4-6F175D3DCCD1}">
                          <a14:hiddenFill xmlns:a14="http://schemas.microsoft.com/office/drawing/2010/main">
                            <a:solidFill>
                              <a:srgbClr val="190076">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2" name="Object 4">
            <a:extLst>
              <a:ext uri="{FF2B5EF4-FFF2-40B4-BE49-F238E27FC236}">
                <a16:creationId xmlns:a16="http://schemas.microsoft.com/office/drawing/2014/main" id="{19B46F9E-AE78-41BE-9BCF-CD66F0B96053}"/>
              </a:ext>
            </a:extLst>
          </p:cNvPr>
          <p:cNvGraphicFramePr>
            <a:graphicFrameLocks noChangeAspect="1"/>
          </p:cNvGraphicFramePr>
          <p:nvPr>
            <p:extLst>
              <p:ext uri="{D42A27DB-BD31-4B8C-83A1-F6EECF244321}">
                <p14:modId xmlns:p14="http://schemas.microsoft.com/office/powerpoint/2010/main" val="2598188869"/>
              </p:ext>
            </p:extLst>
          </p:nvPr>
        </p:nvGraphicFramePr>
        <p:xfrm>
          <a:off x="228600" y="3126581"/>
          <a:ext cx="6858000" cy="1319901"/>
        </p:xfrm>
        <a:graphic>
          <a:graphicData uri="http://schemas.openxmlformats.org/presentationml/2006/ole">
            <mc:AlternateContent xmlns:mc="http://schemas.openxmlformats.org/markup-compatibility/2006">
              <mc:Choice xmlns:v="urn:schemas-microsoft-com:vml" Requires="v">
                <p:oleObj spid="_x0000_s7216" name="Equation" r:id="rId6" imgW="2278500" imgH="411480" progId="Equation.DSMT4">
                  <p:embed/>
                </p:oleObj>
              </mc:Choice>
              <mc:Fallback>
                <p:oleObj name="Equation" r:id="rId6" imgW="2278500" imgH="411480" progId="Equation.DSMT4">
                  <p:embed/>
                  <p:pic>
                    <p:nvPicPr>
                      <p:cNvPr id="58372" name="Object 4">
                        <a:extLst>
                          <a:ext uri="{FF2B5EF4-FFF2-40B4-BE49-F238E27FC236}">
                            <a16:creationId xmlns:a16="http://schemas.microsoft.com/office/drawing/2014/main" id="{19B46F9E-AE78-41BE-9BCF-CD66F0B96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126581"/>
                        <a:ext cx="6858000" cy="1319901"/>
                      </a:xfrm>
                      <a:prstGeom prst="rect">
                        <a:avLst/>
                      </a:prstGeom>
                      <a:noFill/>
                      <a:ln>
                        <a:noFill/>
                      </a:ln>
                      <a:effectLst/>
                      <a:extLst/>
                    </p:spPr>
                  </p:pic>
                </p:oleObj>
              </mc:Fallback>
            </mc:AlternateContent>
          </a:graphicData>
        </a:graphic>
      </p:graphicFrame>
      <p:graphicFrame>
        <p:nvGraphicFramePr>
          <p:cNvPr id="58373" name="Object 5">
            <a:extLst>
              <a:ext uri="{FF2B5EF4-FFF2-40B4-BE49-F238E27FC236}">
                <a16:creationId xmlns:a16="http://schemas.microsoft.com/office/drawing/2014/main" id="{DE546D4F-1E8C-4F28-8549-90CDDF7BFC75}"/>
              </a:ext>
            </a:extLst>
          </p:cNvPr>
          <p:cNvGraphicFramePr>
            <a:graphicFrameLocks noChangeAspect="1"/>
          </p:cNvGraphicFramePr>
          <p:nvPr>
            <p:extLst>
              <p:ext uri="{D42A27DB-BD31-4B8C-83A1-F6EECF244321}">
                <p14:modId xmlns:p14="http://schemas.microsoft.com/office/powerpoint/2010/main" val="2326326301"/>
              </p:ext>
            </p:extLst>
          </p:nvPr>
        </p:nvGraphicFramePr>
        <p:xfrm>
          <a:off x="258669" y="4772025"/>
          <a:ext cx="5094288" cy="1533525"/>
        </p:xfrm>
        <a:graphic>
          <a:graphicData uri="http://schemas.openxmlformats.org/presentationml/2006/ole">
            <mc:AlternateContent xmlns:mc="http://schemas.openxmlformats.org/markup-compatibility/2006">
              <mc:Choice xmlns:v="urn:schemas-microsoft-com:vml" Requires="v">
                <p:oleObj spid="_x0000_s7217" name="Equation" r:id="rId8" imgW="1531660" imgH="442102" progId="Equation.DSMT4">
                  <p:embed/>
                </p:oleObj>
              </mc:Choice>
              <mc:Fallback>
                <p:oleObj name="Equation" r:id="rId8" imgW="1531660" imgH="442102" progId="Equation.DSMT4">
                  <p:embed/>
                  <p:pic>
                    <p:nvPicPr>
                      <p:cNvPr id="58373" name="Object 5">
                        <a:extLst>
                          <a:ext uri="{FF2B5EF4-FFF2-40B4-BE49-F238E27FC236}">
                            <a16:creationId xmlns:a16="http://schemas.microsoft.com/office/drawing/2014/main" id="{DE546D4F-1E8C-4F28-8549-90CDDF7BFC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669" y="4772025"/>
                        <a:ext cx="5094288" cy="1533525"/>
                      </a:xfrm>
                      <a:prstGeom prst="rect">
                        <a:avLst/>
                      </a:prstGeom>
                      <a:noFill/>
                      <a:ln>
                        <a:noFill/>
                      </a:ln>
                      <a:effectLst/>
                      <a:extLst>
                        <a:ext uri="{909E8E84-426E-40DD-AFC4-6F175D3DCCD1}">
                          <a14:hiddenFill xmlns:a14="http://schemas.microsoft.com/office/drawing/2010/main">
                            <a:solidFill>
                              <a:srgbClr val="190076">
                                <a:alpha val="5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4" name="TextBox 5">
            <a:extLst>
              <a:ext uri="{FF2B5EF4-FFF2-40B4-BE49-F238E27FC236}">
                <a16:creationId xmlns:a16="http://schemas.microsoft.com/office/drawing/2014/main" id="{4D8900EA-742A-4D7B-AF64-58E33CF83B96}"/>
              </a:ext>
            </a:extLst>
          </p:cNvPr>
          <p:cNvSpPr txBox="1">
            <a:spLocks noChangeArrowheads="1"/>
          </p:cNvSpPr>
          <p:nvPr/>
        </p:nvSpPr>
        <p:spPr bwMode="auto">
          <a:xfrm>
            <a:off x="3657600" y="2029011"/>
            <a:ext cx="2971800" cy="830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t>Offset from tangent elevation</a:t>
            </a:r>
          </a:p>
        </p:txBody>
      </p:sp>
      <p:sp>
        <p:nvSpPr>
          <p:cNvPr id="58375" name="TextBox 6">
            <a:extLst>
              <a:ext uri="{FF2B5EF4-FFF2-40B4-BE49-F238E27FC236}">
                <a16:creationId xmlns:a16="http://schemas.microsoft.com/office/drawing/2014/main" id="{93FD4DB5-0FFC-4B60-9D47-2C03180A74AC}"/>
              </a:ext>
            </a:extLst>
          </p:cNvPr>
          <p:cNvSpPr txBox="1">
            <a:spLocks noChangeArrowheads="1"/>
          </p:cNvSpPr>
          <p:nvPr/>
        </p:nvSpPr>
        <p:spPr bwMode="auto">
          <a:xfrm>
            <a:off x="7543800" y="3429000"/>
            <a:ext cx="1524000" cy="8302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t>Distance from BVC</a:t>
            </a:r>
          </a:p>
        </p:txBody>
      </p:sp>
      <p:sp>
        <p:nvSpPr>
          <p:cNvPr id="58376" name="TextBox 7">
            <a:extLst>
              <a:ext uri="{FF2B5EF4-FFF2-40B4-BE49-F238E27FC236}">
                <a16:creationId xmlns:a16="http://schemas.microsoft.com/office/drawing/2014/main" id="{E96E6789-D97C-4E98-8AD9-A7910B112494}"/>
              </a:ext>
            </a:extLst>
          </p:cNvPr>
          <p:cNvSpPr txBox="1">
            <a:spLocks noChangeArrowheads="1"/>
          </p:cNvSpPr>
          <p:nvPr/>
        </p:nvSpPr>
        <p:spPr bwMode="auto">
          <a:xfrm>
            <a:off x="5791200" y="5226235"/>
            <a:ext cx="2362200" cy="8309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t>Offset from BVC Elevation</a:t>
            </a:r>
          </a:p>
        </p:txBody>
      </p:sp>
    </p:spTree>
    <p:extLst>
      <p:ext uri="{BB962C8B-B14F-4D97-AF65-F5344CB8AC3E}">
        <p14:creationId xmlns:p14="http://schemas.microsoft.com/office/powerpoint/2010/main" val="3815239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990600"/>
          </a:xfrm>
        </p:spPr>
        <p:txBody>
          <a:bodyPr/>
          <a:lstStyle/>
          <a:p>
            <a:pPr algn="ctr"/>
            <a:r>
              <a:rPr lang="en-US" b="1" dirty="0" smtClean="0">
                <a:solidFill>
                  <a:srgbClr val="C00000"/>
                </a:solidFill>
              </a:rPr>
              <a:t>Example 15.3</a:t>
            </a:r>
            <a:endParaRPr lang="en-US" b="1" dirty="0">
              <a:solidFill>
                <a:srgbClr val="C00000"/>
              </a:solidFill>
            </a:endParaRPr>
          </a:p>
        </p:txBody>
      </p:sp>
      <p:sp>
        <p:nvSpPr>
          <p:cNvPr id="3" name="Content Placeholder 2"/>
          <p:cNvSpPr>
            <a:spLocks noGrp="1"/>
          </p:cNvSpPr>
          <p:nvPr>
            <p:ph idx="1"/>
          </p:nvPr>
        </p:nvSpPr>
        <p:spPr/>
        <p:txBody>
          <a:bodyPr/>
          <a:lstStyle/>
          <a:p>
            <a:pPr marL="0" indent="0">
              <a:buNone/>
            </a:pPr>
            <a:r>
              <a:rPr lang="en-US" sz="2000" dirty="0"/>
              <a:t>A sag vertical curve is to be designed to join a -5% grade to a +2% grade. If the design speed is 40 mph, determine the minimum length of the curve that will satisfy all criteria. Assume </a:t>
            </a:r>
            <a:r>
              <a:rPr lang="en-US" sz="2000" i="1" dirty="0"/>
              <a:t>a</a:t>
            </a:r>
            <a:r>
              <a:rPr lang="en-US" sz="2000" dirty="0"/>
              <a:t> = 11.2 </a:t>
            </a:r>
            <a:r>
              <a:rPr lang="en-US" sz="2000" dirty="0" err="1"/>
              <a:t>ft</a:t>
            </a:r>
            <a:r>
              <a:rPr lang="en-US" sz="2000" dirty="0"/>
              <a:t>/sec</a:t>
            </a:r>
            <a:r>
              <a:rPr lang="en-US" sz="2000" baseline="30000" dirty="0"/>
              <a:t>2</a:t>
            </a:r>
            <a:r>
              <a:rPr lang="en-US" sz="2000" dirty="0"/>
              <a:t> and perception-reaction time = 2.5 sec.</a:t>
            </a:r>
            <a:endParaRPr lang="en-US" sz="2000" dirty="0"/>
          </a:p>
        </p:txBody>
      </p:sp>
    </p:spTree>
    <p:extLst>
      <p:ext uri="{BB962C8B-B14F-4D97-AF65-F5344CB8AC3E}">
        <p14:creationId xmlns:p14="http://schemas.microsoft.com/office/powerpoint/2010/main" val="43480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911225"/>
          </a:xfrm>
        </p:spPr>
        <p:txBody>
          <a:bodyPr/>
          <a:lstStyle/>
          <a:p>
            <a:pPr algn="ctr"/>
            <a:r>
              <a:rPr lang="en-US" b="1" dirty="0">
                <a:solidFill>
                  <a:srgbClr val="C00000"/>
                </a:solidFill>
              </a:rPr>
              <a:t>Example </a:t>
            </a:r>
            <a:r>
              <a:rPr lang="en-US" b="1" dirty="0" smtClean="0">
                <a:solidFill>
                  <a:srgbClr val="C00000"/>
                </a:solidFill>
              </a:rPr>
              <a:t>15.4</a:t>
            </a:r>
            <a:endParaRPr lang="en-US" dirty="0"/>
          </a:p>
        </p:txBody>
      </p:sp>
      <p:sp>
        <p:nvSpPr>
          <p:cNvPr id="3" name="Content Placeholder 2"/>
          <p:cNvSpPr>
            <a:spLocks noGrp="1"/>
          </p:cNvSpPr>
          <p:nvPr>
            <p:ph idx="1"/>
          </p:nvPr>
        </p:nvSpPr>
        <p:spPr/>
        <p:txBody>
          <a:bodyPr/>
          <a:lstStyle/>
          <a:p>
            <a:pPr marL="0" indent="0">
              <a:buNone/>
            </a:pPr>
            <a:r>
              <a:rPr lang="en-US" sz="1800" dirty="0"/>
              <a:t>A crest vertical curve joining a +3% and a -4% grade is to be designed for 75 mph. If the tangents intersect at station (345+60.00) at an elevation of 250 </a:t>
            </a:r>
            <a:r>
              <a:rPr lang="en-US" sz="1800" dirty="0" err="1"/>
              <a:t>ft</a:t>
            </a:r>
            <a:r>
              <a:rPr lang="en-US" sz="1800" dirty="0"/>
              <a:t>, determine the stations and elevations of the BVC and EVC. Also, calculate the elevations of intermediate points on the curve at the whole stations. A sketch of the curve is shown in Figure 15.16.</a:t>
            </a:r>
            <a:endParaRPr lang="en-US" sz="1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733800"/>
            <a:ext cx="6172200" cy="2822575"/>
          </a:xfrm>
          <a:prstGeom prst="rect">
            <a:avLst/>
          </a:prstGeom>
          <a:noFill/>
          <a:ln>
            <a:noFill/>
          </a:ln>
        </p:spPr>
      </p:pic>
    </p:spTree>
    <p:extLst>
      <p:ext uri="{BB962C8B-B14F-4D97-AF65-F5344CB8AC3E}">
        <p14:creationId xmlns:p14="http://schemas.microsoft.com/office/powerpoint/2010/main" val="3647337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dirty="0"/>
              <a:t>A sag vertical curve joins a -3% grade and a +3% grade. If the PVI of the grades is at station (345+50) and has an elevation of 235 </a:t>
            </a:r>
            <a:r>
              <a:rPr lang="en-US" sz="1800" dirty="0" err="1"/>
              <a:t>ft</a:t>
            </a:r>
            <a:r>
              <a:rPr lang="en-US" sz="1800" dirty="0"/>
              <a:t>, determine the station and elevation of the BVC and EVC for a design speed of 70 mph. Also, compute the elevation on the curve at 100-ft intervals. Figure 15.17 shows a layout of the curve.</a:t>
            </a:r>
            <a:endParaRPr lang="en-US" sz="1800" dirty="0"/>
          </a:p>
        </p:txBody>
      </p:sp>
      <p:sp>
        <p:nvSpPr>
          <p:cNvPr id="4" name="Title 1"/>
          <p:cNvSpPr txBox="1">
            <a:spLocks/>
          </p:cNvSpPr>
          <p:nvPr/>
        </p:nvSpPr>
        <p:spPr bwMode="auto">
          <a:xfrm>
            <a:off x="574675" y="304800"/>
            <a:ext cx="80010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r>
              <a:rPr lang="en-US" b="1" kern="0" dirty="0" smtClean="0">
                <a:solidFill>
                  <a:srgbClr val="C00000"/>
                </a:solidFill>
              </a:rPr>
              <a:t>Example 15.5</a:t>
            </a:r>
            <a:endParaRPr lang="en-US" kern="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429000"/>
            <a:ext cx="7239000" cy="2903855"/>
          </a:xfrm>
          <a:prstGeom prst="rect">
            <a:avLst/>
          </a:prstGeom>
          <a:noFill/>
          <a:ln>
            <a:noFill/>
          </a:ln>
        </p:spPr>
      </p:pic>
    </p:spTree>
    <p:extLst>
      <p:ext uri="{BB962C8B-B14F-4D97-AF65-F5344CB8AC3E}">
        <p14:creationId xmlns:p14="http://schemas.microsoft.com/office/powerpoint/2010/main" val="86670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F930C84B-E8FC-4C78-B833-64F0A9F41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87325"/>
            <a:ext cx="7927975"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21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85FEF853-1E6D-4290-BB7D-A949AA503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68362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3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a:extLst>
              <a:ext uri="{FF2B5EF4-FFF2-40B4-BE49-F238E27FC236}">
                <a16:creationId xmlns:a16="http://schemas.microsoft.com/office/drawing/2014/main" id="{BB2D9192-06BF-4770-AF31-55960333F89C}"/>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Vertical Curves</a:t>
            </a:r>
          </a:p>
        </p:txBody>
      </p:sp>
      <p:sp>
        <p:nvSpPr>
          <p:cNvPr id="991235" name="Rectangle 3">
            <a:extLst>
              <a:ext uri="{FF2B5EF4-FFF2-40B4-BE49-F238E27FC236}">
                <a16:creationId xmlns:a16="http://schemas.microsoft.com/office/drawing/2014/main" id="{E2BB372A-4BE5-4AE2-9ABE-C61D2A46A245}"/>
              </a:ext>
            </a:extLst>
          </p:cNvPr>
          <p:cNvSpPr>
            <a:spLocks noGrp="1" noChangeArrowheads="1"/>
          </p:cNvSpPr>
          <p:nvPr>
            <p:ph type="body" idx="1"/>
          </p:nvPr>
        </p:nvSpPr>
        <p:spPr/>
        <p:txBody>
          <a:bodyPr/>
          <a:lstStyle/>
          <a:p>
            <a:pPr eaLnBrk="1" hangingPunct="1">
              <a:defRPr/>
            </a:pPr>
            <a:r>
              <a:rPr lang="en-US" sz="3600" b="1" dirty="0"/>
              <a:t>Main Design Criteria</a:t>
            </a:r>
          </a:p>
          <a:p>
            <a:pPr lvl="1" eaLnBrk="1" hangingPunct="1">
              <a:defRPr/>
            </a:pPr>
            <a:r>
              <a:rPr lang="en-US" sz="3200" dirty="0"/>
              <a:t>Crest &amp; Sag Vertical Curves</a:t>
            </a:r>
          </a:p>
          <a:p>
            <a:pPr lvl="2" eaLnBrk="1" hangingPunct="1">
              <a:defRPr/>
            </a:pPr>
            <a:r>
              <a:rPr lang="en-US" sz="2800" dirty="0"/>
              <a:t>Provision of minimum stopping sight distance</a:t>
            </a:r>
          </a:p>
          <a:p>
            <a:pPr lvl="1" eaLnBrk="1" hangingPunct="1">
              <a:defRPr/>
            </a:pPr>
            <a:r>
              <a:rPr lang="en-US" sz="3200" b="1" dirty="0"/>
              <a:t>Sag Vertical Curves</a:t>
            </a:r>
          </a:p>
          <a:p>
            <a:pPr lvl="2" eaLnBrk="1" hangingPunct="1">
              <a:defRPr/>
            </a:pPr>
            <a:r>
              <a:rPr lang="en-US" sz="2800" dirty="0"/>
              <a:t>Adequate drainage</a:t>
            </a:r>
          </a:p>
          <a:p>
            <a:pPr lvl="2" eaLnBrk="1" hangingPunct="1">
              <a:defRPr/>
            </a:pPr>
            <a:r>
              <a:rPr lang="en-US" sz="2800" dirty="0"/>
              <a:t>Comfortable in </a:t>
            </a:r>
            <a:r>
              <a:rPr lang="en-US" sz="2800" dirty="0" smtClean="0"/>
              <a:t>operation</a:t>
            </a:r>
          </a:p>
          <a:p>
            <a:pPr lvl="2" eaLnBrk="1" hangingPunct="1">
              <a:defRPr/>
            </a:pPr>
            <a:r>
              <a:rPr lang="en-US" sz="2800" dirty="0" err="1" smtClean="0"/>
              <a:t>Apprearance</a:t>
            </a:r>
            <a:endParaRPr lang="en-US" sz="2800" dirty="0"/>
          </a:p>
        </p:txBody>
      </p:sp>
    </p:spTree>
    <p:extLst>
      <p:ext uri="{BB962C8B-B14F-4D97-AF65-F5344CB8AC3E}">
        <p14:creationId xmlns:p14="http://schemas.microsoft.com/office/powerpoint/2010/main" val="391412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a:extLst>
              <a:ext uri="{FF2B5EF4-FFF2-40B4-BE49-F238E27FC236}">
                <a16:creationId xmlns:a16="http://schemas.microsoft.com/office/drawing/2014/main" id="{3B19B4F3-59AC-4066-9788-94B13A213170}"/>
              </a:ext>
            </a:extLst>
          </p:cNvPr>
          <p:cNvSpPr>
            <a:spLocks noGrp="1" noChangeArrowheads="1"/>
          </p:cNvSpPr>
          <p:nvPr>
            <p:ph type="title"/>
          </p:nvPr>
        </p:nvSpPr>
        <p:spPr>
          <a:xfrm>
            <a:off x="574675" y="304801"/>
            <a:ext cx="8001000" cy="838200"/>
          </a:xfrm>
        </p:spPr>
        <p:txBody>
          <a:bodyPr/>
          <a:lstStyle/>
          <a:p>
            <a:pPr algn="ctr" eaLnBrk="1" hangingPunct="1">
              <a:defRPr/>
            </a:pPr>
            <a:r>
              <a:rPr lang="en-US" sz="4200" b="1" dirty="0">
                <a:solidFill>
                  <a:srgbClr val="000099"/>
                </a:solidFill>
              </a:rPr>
              <a:t>Vertical Curves</a:t>
            </a:r>
          </a:p>
        </p:txBody>
      </p:sp>
      <p:sp>
        <p:nvSpPr>
          <p:cNvPr id="994307" name="Rectangle 3">
            <a:extLst>
              <a:ext uri="{FF2B5EF4-FFF2-40B4-BE49-F238E27FC236}">
                <a16:creationId xmlns:a16="http://schemas.microsoft.com/office/drawing/2014/main" id="{47C67987-FE63-46DB-8C2E-3A0953D2E892}"/>
              </a:ext>
            </a:extLst>
          </p:cNvPr>
          <p:cNvSpPr>
            <a:spLocks noGrp="1" noChangeArrowheads="1"/>
          </p:cNvSpPr>
          <p:nvPr>
            <p:ph type="body" idx="1"/>
          </p:nvPr>
        </p:nvSpPr>
        <p:spPr>
          <a:xfrm>
            <a:off x="76200" y="1828800"/>
            <a:ext cx="9296400" cy="5486400"/>
          </a:xfrm>
        </p:spPr>
        <p:txBody>
          <a:bodyPr/>
          <a:lstStyle/>
          <a:p>
            <a:pPr eaLnBrk="1" hangingPunct="1">
              <a:defRPr/>
            </a:pPr>
            <a:r>
              <a:rPr lang="en-US" sz="2800" b="1" dirty="0"/>
              <a:t>Two cases for minimum length based on sight distance</a:t>
            </a:r>
          </a:p>
          <a:p>
            <a:pPr lvl="1" eaLnBrk="1" hangingPunct="1">
              <a:defRPr/>
            </a:pPr>
            <a:r>
              <a:rPr lang="en-US" sz="2400" dirty="0"/>
              <a:t>Sight distance is less than the length of the vertical curve (S &lt; L)</a:t>
            </a:r>
          </a:p>
          <a:p>
            <a:pPr lvl="1" eaLnBrk="1" hangingPunct="1">
              <a:defRPr/>
            </a:pPr>
            <a:r>
              <a:rPr lang="en-US" sz="2400" dirty="0"/>
              <a:t>Sight distance is greater than the length of the vertical curve (S &gt; L)</a:t>
            </a:r>
          </a:p>
          <a:p>
            <a:pPr eaLnBrk="1" hangingPunct="1">
              <a:defRPr/>
            </a:pPr>
            <a:r>
              <a:rPr lang="en-US" sz="2800" b="1" dirty="0"/>
              <a:t>Must make assumption about which case is true and then check your assumption</a:t>
            </a:r>
          </a:p>
          <a:p>
            <a:pPr lvl="1" eaLnBrk="1" hangingPunct="1">
              <a:defRPr/>
            </a:pPr>
            <a:r>
              <a:rPr lang="en-US" sz="2400" dirty="0"/>
              <a:t>Use of S &lt; L criteria for design results in conservative (longer) vertical curve lengths</a:t>
            </a:r>
          </a:p>
          <a:p>
            <a:pPr lvl="1" eaLnBrk="1" hangingPunct="1">
              <a:defRPr/>
            </a:pPr>
            <a:endParaRPr lang="en-US" sz="2400" dirty="0"/>
          </a:p>
        </p:txBody>
      </p:sp>
    </p:spTree>
    <p:extLst>
      <p:ext uri="{BB962C8B-B14F-4D97-AF65-F5344CB8AC3E}">
        <p14:creationId xmlns:p14="http://schemas.microsoft.com/office/powerpoint/2010/main" val="18183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a:extLst>
              <a:ext uri="{FF2B5EF4-FFF2-40B4-BE49-F238E27FC236}">
                <a16:creationId xmlns:a16="http://schemas.microsoft.com/office/drawing/2014/main" id="{724A0912-CE4A-453D-BBD0-DD79FEF479C9}"/>
              </a:ext>
            </a:extLst>
          </p:cNvPr>
          <p:cNvSpPr>
            <a:spLocks noGrp="1" noChangeArrowheads="1"/>
          </p:cNvSpPr>
          <p:nvPr>
            <p:ph type="title"/>
          </p:nvPr>
        </p:nvSpPr>
        <p:spPr>
          <a:xfrm>
            <a:off x="574675" y="304801"/>
            <a:ext cx="8001000" cy="990600"/>
          </a:xfrm>
        </p:spPr>
        <p:txBody>
          <a:bodyPr/>
          <a:lstStyle/>
          <a:p>
            <a:pPr algn="ctr" eaLnBrk="1" hangingPunct="1">
              <a:defRPr/>
            </a:pPr>
            <a:r>
              <a:rPr lang="en-US" sz="4200" b="1" dirty="0">
                <a:solidFill>
                  <a:srgbClr val="000099"/>
                </a:solidFill>
              </a:rPr>
              <a:t>Crest Vertical Curve</a:t>
            </a:r>
          </a:p>
        </p:txBody>
      </p:sp>
      <p:sp>
        <p:nvSpPr>
          <p:cNvPr id="1003523" name="Rectangle 3">
            <a:extLst>
              <a:ext uri="{FF2B5EF4-FFF2-40B4-BE49-F238E27FC236}">
                <a16:creationId xmlns:a16="http://schemas.microsoft.com/office/drawing/2014/main" id="{BB3EA381-17BF-4CEF-AB00-F3D120278C68}"/>
              </a:ext>
            </a:extLst>
          </p:cNvPr>
          <p:cNvSpPr>
            <a:spLocks noGrp="1" noChangeArrowheads="1"/>
          </p:cNvSpPr>
          <p:nvPr>
            <p:ph type="body" idx="1"/>
          </p:nvPr>
        </p:nvSpPr>
        <p:spPr/>
        <p:txBody>
          <a:bodyPr/>
          <a:lstStyle/>
          <a:p>
            <a:pPr marL="0" indent="0" eaLnBrk="1" hangingPunct="1">
              <a:buNone/>
              <a:defRPr/>
            </a:pPr>
            <a:r>
              <a:rPr lang="en-US" b="1" dirty="0"/>
              <a:t>One criteria for length</a:t>
            </a:r>
          </a:p>
          <a:p>
            <a:pPr lvl="1" eaLnBrk="1" hangingPunct="1">
              <a:defRPr/>
            </a:pPr>
            <a:r>
              <a:rPr lang="en-US" dirty="0"/>
              <a:t>Sight distance:  Vertical curve </a:t>
            </a:r>
            <a:r>
              <a:rPr lang="en-US" b="1" dirty="0"/>
              <a:t>must</a:t>
            </a:r>
            <a:r>
              <a:rPr lang="en-US" dirty="0"/>
              <a:t> be long enough so that driver can see far enough ahead (stopping sight distance) to react and stop before striking an object in roadway</a:t>
            </a:r>
          </a:p>
          <a:p>
            <a:pPr lvl="2" eaLnBrk="1" hangingPunct="1">
              <a:defRPr/>
            </a:pPr>
            <a:r>
              <a:rPr lang="en-US" dirty="0"/>
              <a:t>Eye height = 3.5 ft.</a:t>
            </a:r>
          </a:p>
          <a:p>
            <a:pPr lvl="2" eaLnBrk="1" hangingPunct="1">
              <a:defRPr/>
            </a:pPr>
            <a:r>
              <a:rPr lang="en-US" dirty="0"/>
              <a:t>Object height = 2.0 ft.</a:t>
            </a:r>
          </a:p>
        </p:txBody>
      </p:sp>
    </p:spTree>
    <p:extLst>
      <p:ext uri="{BB962C8B-B14F-4D97-AF65-F5344CB8AC3E}">
        <p14:creationId xmlns:p14="http://schemas.microsoft.com/office/powerpoint/2010/main" val="399340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a:extLst>
              <a:ext uri="{FF2B5EF4-FFF2-40B4-BE49-F238E27FC236}">
                <a16:creationId xmlns:a16="http://schemas.microsoft.com/office/drawing/2014/main" id="{325C9703-AC00-4F1A-ADA8-7749559E1304}"/>
              </a:ext>
            </a:extLst>
          </p:cNvPr>
          <p:cNvSpPr>
            <a:spLocks noGrp="1" noChangeArrowheads="1"/>
          </p:cNvSpPr>
          <p:nvPr>
            <p:ph type="title"/>
          </p:nvPr>
        </p:nvSpPr>
        <p:spPr>
          <a:xfrm>
            <a:off x="574675" y="304801"/>
            <a:ext cx="8001000" cy="914400"/>
          </a:xfrm>
        </p:spPr>
        <p:txBody>
          <a:bodyPr/>
          <a:lstStyle/>
          <a:p>
            <a:pPr algn="ctr" eaLnBrk="1" hangingPunct="1">
              <a:defRPr/>
            </a:pPr>
            <a:r>
              <a:rPr lang="en-US" sz="4200" b="1" dirty="0">
                <a:solidFill>
                  <a:srgbClr val="000099"/>
                </a:solidFill>
              </a:rPr>
              <a:t>Crest Vertical Curves</a:t>
            </a:r>
          </a:p>
        </p:txBody>
      </p:sp>
      <p:pic>
        <p:nvPicPr>
          <p:cNvPr id="23556" name="Picture 5">
            <a:extLst>
              <a:ext uri="{FF2B5EF4-FFF2-40B4-BE49-F238E27FC236}">
                <a16:creationId xmlns:a16="http://schemas.microsoft.com/office/drawing/2014/main" id="{DA973D7B-22AF-411F-BA51-F7B736D6164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06756" y="2057400"/>
            <a:ext cx="6610350" cy="3922712"/>
          </a:xfrm>
          <a:noFill/>
          <a:extLst>
            <a:ext uri="{909E8E84-426E-40DD-AFC4-6F175D3DCCD1}">
              <a14:hiddenFill xmlns:a14="http://schemas.microsoft.com/office/drawing/2010/main">
                <a:solidFill>
                  <a:srgbClr val="FFFFFF"/>
                </a:solidFill>
              </a14:hiddenFill>
            </a:ext>
          </a:extLst>
        </p:spPr>
      </p:pic>
      <p:graphicFrame>
        <p:nvGraphicFramePr>
          <p:cNvPr id="23555" name="Object 3">
            <a:extLst>
              <a:ext uri="{FF2B5EF4-FFF2-40B4-BE49-F238E27FC236}">
                <a16:creationId xmlns:a16="http://schemas.microsoft.com/office/drawing/2014/main" id="{29B76BCC-8A89-4F66-882C-B0BBC936B02E}"/>
              </a:ext>
            </a:extLst>
          </p:cNvPr>
          <p:cNvGraphicFramePr>
            <a:graphicFrameLocks noChangeAspect="1"/>
          </p:cNvGraphicFramePr>
          <p:nvPr>
            <p:extLst>
              <p:ext uri="{D42A27DB-BD31-4B8C-83A1-F6EECF244321}">
                <p14:modId xmlns:p14="http://schemas.microsoft.com/office/powerpoint/2010/main" val="2967314170"/>
              </p:ext>
            </p:extLst>
          </p:nvPr>
        </p:nvGraphicFramePr>
        <p:xfrm>
          <a:off x="13447" y="4018756"/>
          <a:ext cx="4724400" cy="1281253"/>
        </p:xfrm>
        <a:graphic>
          <a:graphicData uri="http://schemas.openxmlformats.org/presentationml/2006/ole">
            <mc:AlternateContent xmlns:mc="http://schemas.openxmlformats.org/markup-compatibility/2006">
              <mc:Choice xmlns:v="urn:schemas-microsoft-com:vml" Requires="v">
                <p:oleObj spid="_x0000_s1041" name="Equation" r:id="rId5" imgW="2232540" imgH="480060" progId="Equation.3">
                  <p:embed/>
                </p:oleObj>
              </mc:Choice>
              <mc:Fallback>
                <p:oleObj name="Equation" r:id="rId5" imgW="2232540" imgH="480060" progId="Equation.3">
                  <p:embed/>
                  <p:pic>
                    <p:nvPicPr>
                      <p:cNvPr id="23555" name="Object 3">
                        <a:extLst>
                          <a:ext uri="{FF2B5EF4-FFF2-40B4-BE49-F238E27FC236}">
                            <a16:creationId xmlns:a16="http://schemas.microsoft.com/office/drawing/2014/main" id="{29B76BCC-8A89-4F66-882C-B0BBC936B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7" y="4018756"/>
                        <a:ext cx="4724400" cy="1281253"/>
                      </a:xfrm>
                      <a:prstGeom prst="rect">
                        <a:avLst/>
                      </a:prstGeom>
                      <a:solidFill>
                        <a:schemeClr val="bg1">
                          <a:lumMod val="85000"/>
                        </a:schemeClr>
                      </a:solidFill>
                      <a:ln>
                        <a:noFill/>
                      </a:ln>
                      <a:effectLst/>
                      <a:extLst/>
                    </p:spPr>
                  </p:pic>
                </p:oleObj>
              </mc:Fallback>
            </mc:AlternateContent>
          </a:graphicData>
        </a:graphic>
      </p:graphicFrame>
    </p:spTree>
    <p:extLst>
      <p:ext uri="{BB962C8B-B14F-4D97-AF65-F5344CB8AC3E}">
        <p14:creationId xmlns:p14="http://schemas.microsoft.com/office/powerpoint/2010/main" val="361293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a:extLst>
              <a:ext uri="{FF2B5EF4-FFF2-40B4-BE49-F238E27FC236}">
                <a16:creationId xmlns:a16="http://schemas.microsoft.com/office/drawing/2014/main" id="{DBC7A1B3-AB56-4671-8FE4-99778B3BDC42}"/>
              </a:ext>
            </a:extLst>
          </p:cNvPr>
          <p:cNvSpPr>
            <a:spLocks noGrp="1" noChangeArrowheads="1"/>
          </p:cNvSpPr>
          <p:nvPr>
            <p:ph type="title"/>
          </p:nvPr>
        </p:nvSpPr>
        <p:spPr>
          <a:xfrm>
            <a:off x="574675" y="304801"/>
            <a:ext cx="8001000" cy="762000"/>
          </a:xfrm>
        </p:spPr>
        <p:txBody>
          <a:bodyPr/>
          <a:lstStyle/>
          <a:p>
            <a:pPr algn="ctr" eaLnBrk="1" hangingPunct="1">
              <a:defRPr/>
            </a:pPr>
            <a:r>
              <a:rPr lang="en-US" sz="4200" b="1" dirty="0">
                <a:solidFill>
                  <a:srgbClr val="000099"/>
                </a:solidFill>
              </a:rPr>
              <a:t>Crest Vertical Curves</a:t>
            </a:r>
          </a:p>
        </p:txBody>
      </p:sp>
      <p:pic>
        <p:nvPicPr>
          <p:cNvPr id="25604" name="Picture 5">
            <a:extLst>
              <a:ext uri="{FF2B5EF4-FFF2-40B4-BE49-F238E27FC236}">
                <a16:creationId xmlns:a16="http://schemas.microsoft.com/office/drawing/2014/main" id="{4D2A1793-8A25-413D-B96C-6B6096C14DF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124200" y="1828800"/>
            <a:ext cx="6019800" cy="4079875"/>
          </a:xfrm>
          <a:noFill/>
          <a:extLst>
            <a:ext uri="{909E8E84-426E-40DD-AFC4-6F175D3DCCD1}">
              <a14:hiddenFill xmlns:a14="http://schemas.microsoft.com/office/drawing/2010/main">
                <a:solidFill>
                  <a:srgbClr val="FFFFFF"/>
                </a:solidFill>
              </a14:hiddenFill>
            </a:ext>
          </a:extLst>
        </p:spPr>
      </p:pic>
      <p:graphicFrame>
        <p:nvGraphicFramePr>
          <p:cNvPr id="25603" name="Object 4">
            <a:extLst>
              <a:ext uri="{FF2B5EF4-FFF2-40B4-BE49-F238E27FC236}">
                <a16:creationId xmlns:a16="http://schemas.microsoft.com/office/drawing/2014/main" id="{24016416-2076-47A7-8D9B-DEB2B0DF1533}"/>
              </a:ext>
            </a:extLst>
          </p:cNvPr>
          <p:cNvGraphicFramePr>
            <a:graphicFrameLocks noChangeAspect="1"/>
          </p:cNvGraphicFramePr>
          <p:nvPr>
            <p:extLst>
              <p:ext uri="{D42A27DB-BD31-4B8C-83A1-F6EECF244321}">
                <p14:modId xmlns:p14="http://schemas.microsoft.com/office/powerpoint/2010/main" val="3579951001"/>
              </p:ext>
            </p:extLst>
          </p:nvPr>
        </p:nvGraphicFramePr>
        <p:xfrm>
          <a:off x="228600" y="4038600"/>
          <a:ext cx="5105400" cy="935445"/>
        </p:xfrm>
        <a:graphic>
          <a:graphicData uri="http://schemas.openxmlformats.org/presentationml/2006/ole">
            <mc:AlternateContent xmlns:mc="http://schemas.openxmlformats.org/markup-compatibility/2006">
              <mc:Choice xmlns:v="urn:schemas-microsoft-com:vml" Requires="v">
                <p:oleObj spid="_x0000_s2065" name="Equation" r:id="rId5" imgW="2537340" imgH="442102" progId="Equation.3">
                  <p:embed/>
                </p:oleObj>
              </mc:Choice>
              <mc:Fallback>
                <p:oleObj name="Equation" r:id="rId5" imgW="2537340" imgH="442102" progId="Equation.3">
                  <p:embed/>
                  <p:pic>
                    <p:nvPicPr>
                      <p:cNvPr id="25603" name="Object 4">
                        <a:extLst>
                          <a:ext uri="{FF2B5EF4-FFF2-40B4-BE49-F238E27FC236}">
                            <a16:creationId xmlns:a16="http://schemas.microsoft.com/office/drawing/2014/main" id="{24016416-2076-47A7-8D9B-DEB2B0DF15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038600"/>
                        <a:ext cx="5105400" cy="935445"/>
                      </a:xfrm>
                      <a:prstGeom prst="rect">
                        <a:avLst/>
                      </a:prstGeom>
                      <a:solidFill>
                        <a:schemeClr val="bg1">
                          <a:lumMod val="85000"/>
                        </a:schemeClr>
                      </a:solidFill>
                      <a:ln>
                        <a:noFill/>
                      </a:ln>
                      <a:effectLst/>
                      <a:extLst/>
                    </p:spPr>
                  </p:pic>
                </p:oleObj>
              </mc:Fallback>
            </mc:AlternateContent>
          </a:graphicData>
        </a:graphic>
      </p:graphicFrame>
    </p:spTree>
    <p:extLst>
      <p:ext uri="{BB962C8B-B14F-4D97-AF65-F5344CB8AC3E}">
        <p14:creationId xmlns:p14="http://schemas.microsoft.com/office/powerpoint/2010/main" val="3898541613"/>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8734</TotalTime>
  <Words>1930</Words>
  <Application>Microsoft Office PowerPoint</Application>
  <PresentationFormat>On-screen Show (4:3)</PresentationFormat>
  <Paragraphs>217</Paragraphs>
  <Slides>24</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Symbol</vt:lpstr>
      <vt:lpstr>Tahoma</vt:lpstr>
      <vt:lpstr>Times New Roman</vt:lpstr>
      <vt:lpstr>Verdana</vt:lpstr>
      <vt:lpstr>Wingdings</vt:lpstr>
      <vt:lpstr>Profile</vt:lpstr>
      <vt:lpstr>Equation</vt:lpstr>
      <vt:lpstr>CE 34500 – Transportation Engineering</vt:lpstr>
      <vt:lpstr>Vertical Alignment</vt:lpstr>
      <vt:lpstr>PowerPoint Presentation</vt:lpstr>
      <vt:lpstr>PowerPoint Presentation</vt:lpstr>
      <vt:lpstr>Vertical Curves</vt:lpstr>
      <vt:lpstr>Vertical Curves</vt:lpstr>
      <vt:lpstr>Crest Vertical Curve</vt:lpstr>
      <vt:lpstr>Crest Vertical Curves</vt:lpstr>
      <vt:lpstr>Crest Vertical Curves</vt:lpstr>
      <vt:lpstr>Sag Vertical Curve</vt:lpstr>
      <vt:lpstr>Sag Vertical Curve</vt:lpstr>
      <vt:lpstr>Sag Vertical Curve</vt:lpstr>
      <vt:lpstr>Sag Vertical Curve</vt:lpstr>
      <vt:lpstr>Sag Vertical Curve</vt:lpstr>
      <vt:lpstr>Crest  &amp; Sag Vertical Curve</vt:lpstr>
      <vt:lpstr>Crest  &amp; Sag Vertical Curve</vt:lpstr>
      <vt:lpstr>Crest  &amp; Sag Vertical Curve</vt:lpstr>
      <vt:lpstr>Vertical Curve Elevations</vt:lpstr>
      <vt:lpstr>Vertical Curve Elevations</vt:lpstr>
      <vt:lpstr>Vertical Curve Elevations</vt:lpstr>
      <vt:lpstr>Vertical Curves</vt:lpstr>
      <vt:lpstr>Example 15.3</vt:lpstr>
      <vt:lpstr>Example 15.4</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Civil &amp; Architectural Engineering</dc:creator>
  <cp:lastModifiedBy>Promothes Saha</cp:lastModifiedBy>
  <cp:revision>332</cp:revision>
  <cp:lastPrinted>2012-09-10T00:38:33Z</cp:lastPrinted>
  <dcterms:created xsi:type="dcterms:W3CDTF">2001-09-24T18:35:11Z</dcterms:created>
  <dcterms:modified xsi:type="dcterms:W3CDTF">2020-04-06T17:24:01Z</dcterms:modified>
</cp:coreProperties>
</file>