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3"/>
  </p:notesMasterIdLst>
  <p:handoutMasterIdLst>
    <p:handoutMasterId r:id="rId24"/>
  </p:handoutMasterIdLst>
  <p:sldIdLst>
    <p:sldId id="303" r:id="rId2"/>
    <p:sldId id="317" r:id="rId3"/>
    <p:sldId id="312" r:id="rId4"/>
    <p:sldId id="313" r:id="rId5"/>
    <p:sldId id="259" r:id="rId6"/>
    <p:sldId id="261" r:id="rId7"/>
    <p:sldId id="262" r:id="rId8"/>
    <p:sldId id="265" r:id="rId9"/>
    <p:sldId id="266" r:id="rId10"/>
    <p:sldId id="267" r:id="rId11"/>
    <p:sldId id="269" r:id="rId12"/>
    <p:sldId id="315" r:id="rId13"/>
    <p:sldId id="274" r:id="rId14"/>
    <p:sldId id="319" r:id="rId15"/>
    <p:sldId id="320" r:id="rId16"/>
    <p:sldId id="321" r:id="rId17"/>
    <p:sldId id="298" r:id="rId18"/>
    <p:sldId id="316" r:id="rId19"/>
    <p:sldId id="275" r:id="rId20"/>
    <p:sldId id="323" r:id="rId21"/>
    <p:sldId id="322" r:id="rId22"/>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4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3" autoAdjust="0"/>
    <p:restoredTop sz="60698" autoAdjust="0"/>
  </p:normalViewPr>
  <p:slideViewPr>
    <p:cSldViewPr>
      <p:cViewPr varScale="1">
        <p:scale>
          <a:sx n="70" d="100"/>
          <a:sy n="70" d="100"/>
        </p:scale>
        <p:origin x="261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2418" y="10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dt" sz="quarter" idx="1"/>
          </p:nvPr>
        </p:nvSpPr>
        <p:spPr bwMode="auto">
          <a:xfrm>
            <a:off x="5267325"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fld id="{828A79AE-C9FD-4B97-919E-B3A0B517B8E2}" type="datetime1">
              <a:rPr lang="en-US"/>
              <a:pPr>
                <a:defRPr/>
              </a:pPr>
              <a:t>4/1/2020</a:t>
            </a:fld>
            <a:endParaRPr lang="en-US"/>
          </a:p>
        </p:txBody>
      </p:sp>
      <p:sp>
        <p:nvSpPr>
          <p:cNvPr id="5124" name="Rectangle 4"/>
          <p:cNvSpPr>
            <a:spLocks noGrp="1" noChangeArrowheads="1"/>
          </p:cNvSpPr>
          <p:nvPr>
            <p:ph type="ftr" sz="quarter" idx="2"/>
          </p:nvPr>
        </p:nvSpPr>
        <p:spPr bwMode="auto">
          <a:xfrm>
            <a:off x="0"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itchFamily="18" charset="0"/>
              </a:defRPr>
            </a:lvl1pPr>
          </a:lstStyle>
          <a:p>
            <a:pPr>
              <a:defRPr/>
            </a:pPr>
            <a:r>
              <a:rPr lang="en-US" dirty="0"/>
              <a:t>Dr. Saha - Purdue University Fort Wayne</a:t>
            </a:r>
          </a:p>
        </p:txBody>
      </p:sp>
      <p:sp>
        <p:nvSpPr>
          <p:cNvPr id="5125" name="Rectangle 5"/>
          <p:cNvSpPr>
            <a:spLocks noGrp="1" noChangeArrowheads="1"/>
          </p:cNvSpPr>
          <p:nvPr>
            <p:ph type="sldNum" sz="quarter" idx="3"/>
          </p:nvPr>
        </p:nvSpPr>
        <p:spPr bwMode="auto">
          <a:xfrm>
            <a:off x="5267325"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F8BE026-2535-4E36-8C3B-BB5A983FC7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idx="1"/>
          </p:nvPr>
        </p:nvSpPr>
        <p:spPr bwMode="auto">
          <a:xfrm>
            <a:off x="5267325"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fld id="{15025087-EA77-44A7-ACEE-F4AB40675BDF}" type="datetime1">
              <a:rPr lang="en-US"/>
              <a:pPr>
                <a:defRPr/>
              </a:pPr>
              <a:t>4/1/2020</a:t>
            </a:fld>
            <a:endParaRPr lang="en-US"/>
          </a:p>
        </p:txBody>
      </p:sp>
      <p:sp>
        <p:nvSpPr>
          <p:cNvPr id="410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239838" y="3330575"/>
            <a:ext cx="68167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itchFamily="18" charset="0"/>
              </a:defRPr>
            </a:lvl1pPr>
          </a:lstStyle>
          <a:p>
            <a:pPr>
              <a:defRPr/>
            </a:pPr>
            <a:r>
              <a:rPr lang="en-US" dirty="0"/>
              <a:t>Dr. Saha - </a:t>
            </a:r>
            <a:r>
              <a:rPr lang="en-US" dirty="0" smtClean="0"/>
              <a:t>Purdue University Fort Wayne</a:t>
            </a:r>
            <a:endParaRPr lang="en-US" dirty="0"/>
          </a:p>
        </p:txBody>
      </p:sp>
      <p:sp>
        <p:nvSpPr>
          <p:cNvPr id="3079" name="Rectangle 7"/>
          <p:cNvSpPr>
            <a:spLocks noGrp="1" noChangeArrowheads="1"/>
          </p:cNvSpPr>
          <p:nvPr>
            <p:ph type="sldNum" sz="quarter" idx="5"/>
          </p:nvPr>
        </p:nvSpPr>
        <p:spPr bwMode="auto">
          <a:xfrm>
            <a:off x="5267325"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55DD6223-0D57-4A28-AD71-B2F299CCB6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4029075" cy="350838"/>
          </a:xfrm>
          <a:prstGeom prst="rect">
            <a:avLst/>
          </a:prstGeom>
        </p:spPr>
        <p:txBody>
          <a:bodyPr/>
          <a:lstStyle/>
          <a:p>
            <a:pPr>
              <a:defRPr/>
            </a:pPr>
            <a:r>
              <a:rPr lang="en-US"/>
              <a:t>Faculty Candidate: Promothes Saha, Ph.D., P.E.</a:t>
            </a:r>
          </a:p>
        </p:txBody>
      </p:sp>
      <p:sp>
        <p:nvSpPr>
          <p:cNvPr id="5" name="Date Placeholder 4"/>
          <p:cNvSpPr>
            <a:spLocks noGrp="1"/>
          </p:cNvSpPr>
          <p:nvPr>
            <p:ph type="dt" idx="11"/>
          </p:nvPr>
        </p:nvSpPr>
        <p:spPr/>
        <p:txBody>
          <a:bodyPr/>
          <a:lstStyle/>
          <a:p>
            <a:pPr>
              <a:defRPr/>
            </a:pPr>
            <a:fld id="{15025087-EA77-44A7-ACEE-F4AB40675BDF}" type="datetime1">
              <a:rPr lang="en-US" smtClean="0"/>
              <a:pPr>
                <a:defRPr/>
              </a:pPr>
              <a:t>4/1/2020</a:t>
            </a:fld>
            <a:endParaRPr lang="en-US"/>
          </a:p>
        </p:txBody>
      </p:sp>
      <p:sp>
        <p:nvSpPr>
          <p:cNvPr id="6" name="Footer Placeholder 5"/>
          <p:cNvSpPr>
            <a:spLocks noGrp="1"/>
          </p:cNvSpPr>
          <p:nvPr>
            <p:ph type="ftr" sz="quarter" idx="12"/>
          </p:nvPr>
        </p:nvSpPr>
        <p:spPr/>
        <p:txBody>
          <a:bodyPr/>
          <a:lstStyle/>
          <a:p>
            <a:pPr>
              <a:defRPr/>
            </a:pPr>
            <a:r>
              <a:rPr lang="en-US"/>
              <a:t>Dr. Saha - University of Wyoming</a:t>
            </a:r>
          </a:p>
        </p:txBody>
      </p:sp>
      <p:sp>
        <p:nvSpPr>
          <p:cNvPr id="7" name="Slide Number Placeholder 6"/>
          <p:cNvSpPr>
            <a:spLocks noGrp="1"/>
          </p:cNvSpPr>
          <p:nvPr>
            <p:ph type="sldNum" sz="quarter" idx="13"/>
          </p:nvPr>
        </p:nvSpPr>
        <p:spPr/>
        <p:txBody>
          <a:bodyPr/>
          <a:lstStyle/>
          <a:p>
            <a:pPr>
              <a:defRPr/>
            </a:pPr>
            <a:fld id="{55DD6223-0D57-4A28-AD71-B2F299CCB6FB}" type="slidenum">
              <a:rPr lang="en-US" altLang="en-US" smtClean="0"/>
              <a:pPr>
                <a:defRPr/>
              </a:pPr>
              <a:t>1</a:t>
            </a:fld>
            <a:endParaRPr lang="en-US" altLang="en-US"/>
          </a:p>
        </p:txBody>
      </p:sp>
    </p:spTree>
    <p:extLst>
      <p:ext uri="{BB962C8B-B14F-4D97-AF65-F5344CB8AC3E}">
        <p14:creationId xmlns:p14="http://schemas.microsoft.com/office/powerpoint/2010/main" val="137641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3DA95A3-A22B-4330-9C23-C2CD6B6E79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18C3E0-246A-45BF-884C-6F91752E5795}" type="slidenum">
              <a:rPr lang="en-US" altLang="en-US" smtClean="0"/>
              <a:pPr>
                <a:spcBef>
                  <a:spcPct val="0"/>
                </a:spcBef>
              </a:pPr>
              <a:t>10</a:t>
            </a:fld>
            <a:endParaRPr lang="en-US" altLang="en-US"/>
          </a:p>
        </p:txBody>
      </p:sp>
      <p:sp>
        <p:nvSpPr>
          <p:cNvPr id="28675" name="Rectangle 2">
            <a:extLst>
              <a:ext uri="{FF2B5EF4-FFF2-40B4-BE49-F238E27FC236}">
                <a16:creationId xmlns:a16="http://schemas.microsoft.com/office/drawing/2014/main" id="{8D78BD87-A68D-4D93-82BA-1386FD0DF3CD}"/>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B0AEB430-18CD-4C55-B302-57C847367C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Table 15.2</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From the above figure, design speed ranges for rural roadways/ high traffic volumes are: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For DHV &gt; 400:</a:t>
            </a:r>
          </a:p>
          <a:p>
            <a:pPr eaLnBrk="1" hangingPunct="1"/>
            <a:r>
              <a:rPr lang="en-US" altLang="en-US">
                <a:latin typeface="Arial" panose="020B0604020202020204" pitchFamily="34" charset="0"/>
              </a:rPr>
              <a:t>Principal arterial:  40 to 70 mph</a:t>
            </a:r>
          </a:p>
          <a:p>
            <a:pPr eaLnBrk="1" hangingPunct="1"/>
            <a:r>
              <a:rPr lang="en-US" altLang="en-US">
                <a:latin typeface="Arial" panose="020B0604020202020204" pitchFamily="34" charset="0"/>
              </a:rPr>
              <a:t>Collector:  40 to 60 mph</a:t>
            </a:r>
          </a:p>
          <a:p>
            <a:pPr eaLnBrk="1" hangingPunct="1"/>
            <a:r>
              <a:rPr lang="en-US" altLang="en-US">
                <a:latin typeface="Arial" panose="020B0604020202020204" pitchFamily="34" charset="0"/>
              </a:rPr>
              <a:t>Local:  30 to 50 mph</a:t>
            </a:r>
          </a:p>
        </p:txBody>
      </p:sp>
    </p:spTree>
    <p:extLst>
      <p:ext uri="{BB962C8B-B14F-4D97-AF65-F5344CB8AC3E}">
        <p14:creationId xmlns:p14="http://schemas.microsoft.com/office/powerpoint/2010/main" val="150500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3A7DAB1-4967-4B59-895E-134C9A111F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37D08B-B7D5-415A-899A-89DA6A737E98}" type="slidenum">
              <a:rPr lang="en-US" altLang="en-US" smtClean="0"/>
              <a:pPr>
                <a:spcBef>
                  <a:spcPct val="0"/>
                </a:spcBef>
              </a:pPr>
              <a:t>11</a:t>
            </a:fld>
            <a:endParaRPr lang="en-US" altLang="en-US"/>
          </a:p>
        </p:txBody>
      </p:sp>
      <p:sp>
        <p:nvSpPr>
          <p:cNvPr id="30723" name="Rectangle 2">
            <a:extLst>
              <a:ext uri="{FF2B5EF4-FFF2-40B4-BE49-F238E27FC236}">
                <a16:creationId xmlns:a16="http://schemas.microsoft.com/office/drawing/2014/main" id="{5CE1847D-C5F1-4850-B692-C8C7650F9F57}"/>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8C4F4F08-F157-4743-A52B-A95BB490ED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As discussed previously.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Do you think design vehicles represent vehicles of average size?—nope, dimensions are those of larger vehicles in a particular class/ most vehicles in this class would be smaller</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New:  Design vehicle is the largest that is likely to use the highway with considerable frequency.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New:  Selected design vehicle is used to determine critical design features such as radii at intersections and turning roadways as well as highway grades.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From Chapter 3:</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Table 3.3 has a table of typical vehicle dimensions</a:t>
            </a:r>
          </a:p>
          <a:p>
            <a:pPr eaLnBrk="1" hangingPunct="1"/>
            <a:r>
              <a:rPr lang="en-US" altLang="en-US">
                <a:latin typeface="Arial" panose="020B0604020202020204" pitchFamily="34" charset="0"/>
              </a:rPr>
              <a:t>Figure 3.2 shows a minimum turning path for WB-67</a:t>
            </a:r>
          </a:p>
          <a:p>
            <a:pPr eaLnBrk="1" hangingPunct="1"/>
            <a:r>
              <a:rPr lang="en-US" altLang="en-US">
                <a:latin typeface="Arial" panose="020B0604020202020204" pitchFamily="34" charset="0"/>
              </a:rPr>
              <a:t>Figure 3.5 shows speed-distance curves for acceleration of heavy trucks on upgrades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63053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143C9CB-CF05-4DC2-A9D5-903578ED67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A1C0AF-E362-4A89-82B6-9CC74E26B8E8}" type="slidenum">
              <a:rPr lang="en-US" altLang="en-US" smtClean="0"/>
              <a:pPr>
                <a:spcBef>
                  <a:spcPct val="0"/>
                </a:spcBef>
              </a:pPr>
              <a:t>12</a:t>
            </a:fld>
            <a:endParaRPr lang="en-US" altLang="en-US"/>
          </a:p>
        </p:txBody>
      </p:sp>
      <p:sp>
        <p:nvSpPr>
          <p:cNvPr id="32771" name="Rectangle 2">
            <a:extLst>
              <a:ext uri="{FF2B5EF4-FFF2-40B4-BE49-F238E27FC236}">
                <a16:creationId xmlns:a16="http://schemas.microsoft.com/office/drawing/2014/main" id="{25F65DED-5FD7-49E8-98DB-09C2796F8E4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8B42A6E1-889F-4725-88BB-0F0EDE524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Not given in 5</a:t>
            </a:r>
            <a:r>
              <a:rPr lang="en-US" altLang="en-US" baseline="30000">
                <a:latin typeface="Arial" panose="020B0604020202020204" pitchFamily="34" charset="0"/>
              </a:rPr>
              <a:t>th</a:t>
            </a:r>
            <a:r>
              <a:rPr lang="en-US" altLang="en-US">
                <a:latin typeface="Arial" panose="020B0604020202020204" pitchFamily="34" charset="0"/>
              </a:rPr>
              <a:t> Ed.: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Intersection of highways and low-volume country highway or local roads &lt;400 ADT: </a:t>
            </a:r>
            <a:r>
              <a:rPr lang="en-US" altLang="en-US" u="sng">
                <a:latin typeface="Arial" panose="020B0604020202020204" pitchFamily="34" charset="0"/>
              </a:rPr>
              <a:t>84-passenger large school bus, 40’ long </a:t>
            </a:r>
            <a:r>
              <a:rPr lang="en-US" altLang="en-US">
                <a:latin typeface="Arial" panose="020B0604020202020204" pitchFamily="34" charset="0"/>
              </a:rPr>
              <a:t>or </a:t>
            </a:r>
            <a:r>
              <a:rPr lang="en-US" altLang="en-US" u="sng">
                <a:latin typeface="Arial" panose="020B0604020202020204" pitchFamily="34" charset="0"/>
              </a:rPr>
              <a:t>65-passenger conventional bus, 36’ long</a:t>
            </a:r>
          </a:p>
          <a:p>
            <a:pPr eaLnBrk="1" hangingPunct="1"/>
            <a:endParaRPr lang="en-US" altLang="en-US" u="sng">
              <a:latin typeface="Arial" panose="020B0604020202020204" pitchFamily="34" charset="0"/>
            </a:endParaRPr>
          </a:p>
          <a:p>
            <a:pPr eaLnBrk="1" hangingPunct="1"/>
            <a:r>
              <a:rPr lang="en-US" altLang="en-US">
                <a:latin typeface="Arial" panose="020B0604020202020204" pitchFamily="34" charset="0"/>
              </a:rPr>
              <a:t>Intersection of freeway ramp terminals and arterial crossroads, and at intersection of state highways and industrialized street with high volumes: </a:t>
            </a:r>
            <a:r>
              <a:rPr lang="en-US" altLang="en-US" u="sng">
                <a:latin typeface="Arial" panose="020B0604020202020204" pitchFamily="34" charset="0"/>
              </a:rPr>
              <a:t>WB-65/67 Min</a:t>
            </a:r>
          </a:p>
        </p:txBody>
      </p:sp>
    </p:spTree>
    <p:extLst>
      <p:ext uri="{BB962C8B-B14F-4D97-AF65-F5344CB8AC3E}">
        <p14:creationId xmlns:p14="http://schemas.microsoft.com/office/powerpoint/2010/main" val="201990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819F4FA-7EBE-4AEB-8C96-36BD8BE86A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1FBF61-EDC1-4E57-A31E-BCD1CD3AAD93}" type="slidenum">
              <a:rPr lang="en-US" altLang="en-US" smtClean="0"/>
              <a:pPr>
                <a:spcBef>
                  <a:spcPct val="0"/>
                </a:spcBef>
              </a:pPr>
              <a:t>13</a:t>
            </a:fld>
            <a:endParaRPr lang="en-US" altLang="en-US"/>
          </a:p>
        </p:txBody>
      </p:sp>
      <p:sp>
        <p:nvSpPr>
          <p:cNvPr id="38915" name="Rectangle 2">
            <a:extLst>
              <a:ext uri="{FF2B5EF4-FFF2-40B4-BE49-F238E27FC236}">
                <a16:creationId xmlns:a16="http://schemas.microsoft.com/office/drawing/2014/main" id="{2425A30D-3DB4-4892-98FE-1AF1DD23BB0C}"/>
              </a:ext>
            </a:extLst>
          </p:cNvPr>
          <p:cNvSpPr>
            <a:spLocks noGrp="1" noRot="1" noChangeAspect="1" noChangeArrowheads="1" noTextEdit="1"/>
          </p:cNvSpPr>
          <p:nvPr>
            <p:ph type="sldImg"/>
          </p:nvPr>
        </p:nvSpPr>
        <p:spPr>
          <a:xfrm>
            <a:off x="1225550" y="674688"/>
            <a:ext cx="3883025" cy="2913062"/>
          </a:xfrm>
          <a:ln/>
        </p:spPr>
      </p:sp>
      <p:sp>
        <p:nvSpPr>
          <p:cNvPr id="38916" name="Rectangle 3">
            <a:extLst>
              <a:ext uri="{FF2B5EF4-FFF2-40B4-BE49-F238E27FC236}">
                <a16:creationId xmlns:a16="http://schemas.microsoft.com/office/drawing/2014/main" id="{AF6E0DEE-6667-4E48-BB8F-29D6B50739FF}"/>
              </a:ext>
            </a:extLst>
          </p:cNvPr>
          <p:cNvSpPr>
            <a:spLocks noGrp="1" noChangeArrowheads="1"/>
          </p:cNvSpPr>
          <p:nvPr>
            <p:ph type="body" idx="1"/>
          </p:nvPr>
        </p:nvSpPr>
        <p:spPr>
          <a:xfrm>
            <a:off x="708025" y="3663950"/>
            <a:ext cx="5661025" cy="4983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Arial" panose="020B0604020202020204" pitchFamily="34" charset="0"/>
              </a:rPr>
              <a:t>Widths of lanes &amp; shoulders are given in the Green Book based on functional classification, design speed, ADT</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Travel lanes:</a:t>
            </a:r>
          </a:p>
          <a:p>
            <a:pPr eaLnBrk="1" hangingPunct="1">
              <a:lnSpc>
                <a:spcPct val="90000"/>
              </a:lnSpc>
            </a:pPr>
            <a:r>
              <a:rPr lang="en-US" altLang="en-US">
                <a:latin typeface="Arial" panose="020B0604020202020204" pitchFamily="34" charset="0"/>
              </a:rPr>
              <a:t>Vary in width from 9 ft. to 12 ft.</a:t>
            </a:r>
          </a:p>
          <a:p>
            <a:pPr eaLnBrk="1" hangingPunct="1">
              <a:lnSpc>
                <a:spcPct val="90000"/>
              </a:lnSpc>
            </a:pPr>
            <a:r>
              <a:rPr lang="en-US" altLang="en-US">
                <a:latin typeface="Arial" panose="020B0604020202020204" pitchFamily="34" charset="0"/>
              </a:rPr>
              <a:t>Usually use 12 ft. lanes on arterials, one reason being that 10 ft. lanes are more expensive to maintain due to wheel concentrations near pvmt. Edges.</a:t>
            </a:r>
          </a:p>
          <a:p>
            <a:pPr eaLnBrk="1" hangingPunct="1">
              <a:lnSpc>
                <a:spcPct val="90000"/>
              </a:lnSpc>
            </a:pPr>
            <a:r>
              <a:rPr lang="en-US" altLang="en-US">
                <a:latin typeface="Arial" panose="020B0604020202020204" pitchFamily="34" charset="0"/>
              </a:rPr>
              <a:t>On rural roadways, use 10 ft. to 12 ft. lanes.  For pvmt. widths , 22 ft., crash rates go up for large trucks.  Capacity significantly decreases as lane width goes below 12 ft.</a:t>
            </a:r>
          </a:p>
          <a:p>
            <a:pPr eaLnBrk="1" hangingPunct="1">
              <a:lnSpc>
                <a:spcPct val="90000"/>
              </a:lnSpc>
            </a:pPr>
            <a:r>
              <a:rPr lang="en-US" altLang="en-US">
                <a:latin typeface="Arial" panose="020B0604020202020204" pitchFamily="34" charset="0"/>
              </a:rPr>
              <a:t>9 ft. lanes used only for low volume urban roadways with extremely tight R/W</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Shoulders:</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10 ft., preferably 12 ft., on highways with large numbers of trucks, high traffic volumes, and high speeds to allow to park 1 ft., preferably 2 ft., from edge of pvmt.</a:t>
            </a:r>
          </a:p>
          <a:p>
            <a:pPr eaLnBrk="1" hangingPunct="1">
              <a:lnSpc>
                <a:spcPct val="90000"/>
              </a:lnSpc>
            </a:pPr>
            <a:r>
              <a:rPr lang="en-US" altLang="en-US">
                <a:latin typeface="Arial" panose="020B0604020202020204" pitchFamily="34" charset="0"/>
              </a:rPr>
              <a:t>6 to 8 ft. shoulders are preferable</a:t>
            </a:r>
          </a:p>
          <a:p>
            <a:pPr eaLnBrk="1" hangingPunct="1">
              <a:lnSpc>
                <a:spcPct val="90000"/>
              </a:lnSpc>
            </a:pPr>
            <a:r>
              <a:rPr lang="en-US" altLang="en-US">
                <a:latin typeface="Arial" panose="020B0604020202020204" pitchFamily="34" charset="0"/>
              </a:rPr>
              <a:t>Min 4 ft. shoulder for peds/ bikes (6 ft. if rumble strips are used)</a:t>
            </a:r>
          </a:p>
          <a:p>
            <a:pPr eaLnBrk="1" hangingPunct="1">
              <a:lnSpc>
                <a:spcPct val="90000"/>
              </a:lnSpc>
            </a:pPr>
            <a:r>
              <a:rPr lang="en-US" altLang="en-US">
                <a:latin typeface="Arial" panose="020B0604020202020204" pitchFamily="34" charset="0"/>
              </a:rPr>
              <a:t>Min. 2 ft. shoulder on lowest types of highways</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Medians:</a:t>
            </a:r>
          </a:p>
          <a:p>
            <a:pPr eaLnBrk="1" hangingPunct="1">
              <a:lnSpc>
                <a:spcPct val="90000"/>
              </a:lnSpc>
            </a:pPr>
            <a:r>
              <a:rPr lang="en-US" altLang="en-US">
                <a:latin typeface="Arial" panose="020B0604020202020204" pitchFamily="34" charset="0"/>
              </a:rPr>
              <a:t>Separates lanes in opposing directions</a:t>
            </a:r>
          </a:p>
          <a:p>
            <a:pPr eaLnBrk="1" hangingPunct="1">
              <a:lnSpc>
                <a:spcPct val="90000"/>
              </a:lnSpc>
            </a:pPr>
            <a:r>
              <a:rPr lang="en-US" altLang="en-US">
                <a:latin typeface="Arial" panose="020B0604020202020204" pitchFamily="34" charset="0"/>
              </a:rPr>
              <a:t>Provide recovery area for out-of-control vehicles</a:t>
            </a:r>
          </a:p>
          <a:p>
            <a:pPr eaLnBrk="1" hangingPunct="1">
              <a:lnSpc>
                <a:spcPct val="90000"/>
              </a:lnSpc>
            </a:pPr>
            <a:r>
              <a:rPr lang="en-US" altLang="en-US">
                <a:latin typeface="Arial" panose="020B0604020202020204" pitchFamily="34" charset="0"/>
              </a:rPr>
              <a:t>Stopping area in emergencies</a:t>
            </a:r>
          </a:p>
          <a:p>
            <a:pPr eaLnBrk="1" hangingPunct="1">
              <a:lnSpc>
                <a:spcPct val="90000"/>
              </a:lnSpc>
            </a:pPr>
            <a:r>
              <a:rPr lang="en-US" altLang="en-US">
                <a:latin typeface="Arial" panose="020B0604020202020204" pitchFamily="34" charset="0"/>
              </a:rPr>
              <a:t>Storage area for left turning vehicles</a:t>
            </a:r>
          </a:p>
          <a:p>
            <a:pPr eaLnBrk="1" hangingPunct="1">
              <a:lnSpc>
                <a:spcPct val="90000"/>
              </a:lnSpc>
            </a:pPr>
            <a:r>
              <a:rPr lang="en-US" altLang="en-US">
                <a:latin typeface="Arial" panose="020B0604020202020204" pitchFamily="34" charset="0"/>
              </a:rPr>
              <a:t>Refuge for peds</a:t>
            </a:r>
          </a:p>
          <a:p>
            <a:pPr eaLnBrk="1" hangingPunct="1">
              <a:lnSpc>
                <a:spcPct val="90000"/>
              </a:lnSpc>
            </a:pPr>
            <a:r>
              <a:rPr lang="en-US" altLang="en-US">
                <a:latin typeface="Arial" panose="020B0604020202020204" pitchFamily="34" charset="0"/>
              </a:rPr>
              <a:t>Etc.</a:t>
            </a:r>
          </a:p>
          <a:p>
            <a:pPr eaLnBrk="1" hangingPunct="1">
              <a:lnSpc>
                <a:spcPct val="90000"/>
              </a:lnSpc>
            </a:pPr>
            <a:r>
              <a:rPr lang="en-US" altLang="en-US">
                <a:latin typeface="Arial" panose="020B0604020202020204" pitchFamily="34" charset="0"/>
              </a:rPr>
              <a:t>Raised, flushed or depressed</a:t>
            </a:r>
          </a:p>
          <a:p>
            <a:pPr eaLnBrk="1" hangingPunct="1">
              <a:lnSpc>
                <a:spcPct val="90000"/>
              </a:lnSpc>
            </a:pPr>
            <a:r>
              <a:rPr lang="en-US" altLang="en-US">
                <a:latin typeface="Arial" panose="020B0604020202020204" pitchFamily="34" charset="0"/>
              </a:rPr>
              <a:t>Widths (between edges of inside lanes) from 4 ft. min. to 80 ft. or more</a:t>
            </a:r>
          </a:p>
          <a:p>
            <a:pPr eaLnBrk="1" hangingPunct="1">
              <a:lnSpc>
                <a:spcPct val="90000"/>
              </a:lnSpc>
            </a:pPr>
            <a:endParaRPr lang="en-US" altLang="en-US">
              <a:latin typeface="Arial" panose="020B0604020202020204" pitchFamily="34" charset="0"/>
            </a:endParaRPr>
          </a:p>
          <a:p>
            <a:pPr eaLnBrk="1" hangingPunct="1">
              <a:lnSpc>
                <a:spcPct val="90000"/>
              </a:lnSpc>
            </a:pPr>
            <a:endParaRPr lang="en-US" altLang="en-US">
              <a:latin typeface="Arial" panose="020B0604020202020204" pitchFamily="34" charset="0"/>
            </a:endParaRPr>
          </a:p>
          <a:p>
            <a:pPr eaLnBrk="1" hangingPunct="1">
              <a:lnSpc>
                <a:spcPct val="90000"/>
              </a:lnSpc>
            </a:pPr>
            <a:endParaRPr lang="en-US" altLang="en-US" sz="1000">
              <a:latin typeface="Arial" panose="020B0604020202020204" pitchFamily="34" charset="0"/>
            </a:endParaRPr>
          </a:p>
        </p:txBody>
      </p:sp>
    </p:spTree>
    <p:extLst>
      <p:ext uri="{BB962C8B-B14F-4D97-AF65-F5344CB8AC3E}">
        <p14:creationId xmlns:p14="http://schemas.microsoft.com/office/powerpoint/2010/main" val="970333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7F02C9D-7EE3-498E-AEE7-4AE35FEFDD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BF6264-E22E-4A59-B6C4-D5E918A93926}" type="slidenum">
              <a:rPr lang="en-US" altLang="en-US" smtClean="0"/>
              <a:pPr>
                <a:spcBef>
                  <a:spcPct val="0"/>
                </a:spcBef>
              </a:pPr>
              <a:t>14</a:t>
            </a:fld>
            <a:endParaRPr lang="en-US" altLang="en-US"/>
          </a:p>
        </p:txBody>
      </p:sp>
      <p:sp>
        <p:nvSpPr>
          <p:cNvPr id="40963" name="Rectangle 2">
            <a:extLst>
              <a:ext uri="{FF2B5EF4-FFF2-40B4-BE49-F238E27FC236}">
                <a16:creationId xmlns:a16="http://schemas.microsoft.com/office/drawing/2014/main" id="{FD7E2EBA-21EA-460E-A17C-A84DECFE011D}"/>
              </a:ext>
            </a:extLst>
          </p:cNvPr>
          <p:cNvSpPr>
            <a:spLocks noGrp="1" noRot="1" noChangeAspect="1" noChangeArrowheads="1" noTextEdit="1"/>
          </p:cNvSpPr>
          <p:nvPr>
            <p:ph type="sldImg"/>
          </p:nvPr>
        </p:nvSpPr>
        <p:spPr>
          <a:xfrm>
            <a:off x="1060450" y="674688"/>
            <a:ext cx="3984625" cy="2989262"/>
          </a:xfrm>
          <a:ln/>
        </p:spPr>
      </p:sp>
      <p:sp>
        <p:nvSpPr>
          <p:cNvPr id="40964" name="Rectangle 3">
            <a:extLst>
              <a:ext uri="{FF2B5EF4-FFF2-40B4-BE49-F238E27FC236}">
                <a16:creationId xmlns:a16="http://schemas.microsoft.com/office/drawing/2014/main" id="{60410C05-5791-4F63-A43A-F13FA1CC490E}"/>
              </a:ext>
            </a:extLst>
          </p:cNvPr>
          <p:cNvSpPr>
            <a:spLocks noGrp="1" noChangeArrowheads="1"/>
          </p:cNvSpPr>
          <p:nvPr>
            <p:ph type="body" idx="1"/>
          </p:nvPr>
        </p:nvSpPr>
        <p:spPr>
          <a:xfrm>
            <a:off x="708025" y="3892550"/>
            <a:ext cx="5661025" cy="4754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Arial" panose="020B0604020202020204" pitchFamily="34" charset="0"/>
              </a:rPr>
              <a:t>Widths of lanes &amp; shoulders are given in the Green Book based on functional classification, design speed, ADT</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Travel lanes:</a:t>
            </a:r>
          </a:p>
          <a:p>
            <a:pPr eaLnBrk="1" hangingPunct="1">
              <a:lnSpc>
                <a:spcPct val="90000"/>
              </a:lnSpc>
            </a:pPr>
            <a:r>
              <a:rPr lang="en-US" altLang="en-US">
                <a:latin typeface="Arial" panose="020B0604020202020204" pitchFamily="34" charset="0"/>
              </a:rPr>
              <a:t>Vary in width from 9 ft. to 12 ft.</a:t>
            </a:r>
          </a:p>
          <a:p>
            <a:pPr eaLnBrk="1" hangingPunct="1">
              <a:lnSpc>
                <a:spcPct val="90000"/>
              </a:lnSpc>
            </a:pPr>
            <a:r>
              <a:rPr lang="en-US" altLang="en-US">
                <a:latin typeface="Arial" panose="020B0604020202020204" pitchFamily="34" charset="0"/>
              </a:rPr>
              <a:t>Usually use 12 ft. lanes on arterials, one reason being that 10 ft. lanes are more expensive to maintain due to wheel concentrations near pvmt. Edges.</a:t>
            </a:r>
          </a:p>
          <a:p>
            <a:pPr eaLnBrk="1" hangingPunct="1">
              <a:lnSpc>
                <a:spcPct val="90000"/>
              </a:lnSpc>
            </a:pPr>
            <a:r>
              <a:rPr lang="en-US" altLang="en-US">
                <a:latin typeface="Arial" panose="020B0604020202020204" pitchFamily="34" charset="0"/>
              </a:rPr>
              <a:t>On rural roadways, use 10 ft. to 12 ft. lanes.  For pvmt. widths , 22 ft., crash rates go up for large trucks.  Capacity significantly decreases as lane width goes below 12 ft.</a:t>
            </a:r>
          </a:p>
          <a:p>
            <a:pPr eaLnBrk="1" hangingPunct="1">
              <a:lnSpc>
                <a:spcPct val="90000"/>
              </a:lnSpc>
            </a:pPr>
            <a:r>
              <a:rPr lang="en-US" altLang="en-US">
                <a:latin typeface="Arial" panose="020B0604020202020204" pitchFamily="34" charset="0"/>
              </a:rPr>
              <a:t>9 ft. lanes used only for low volume urban roadways with extremely tight R/W</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Shoulders:</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10 ft., preferably 12 ft., on highways with large numbers of trucks, high traffic volumes, and high speeds to allow to park 1 ft., preferably 2 ft., from edge of pvmt.</a:t>
            </a:r>
          </a:p>
          <a:p>
            <a:pPr eaLnBrk="1" hangingPunct="1">
              <a:lnSpc>
                <a:spcPct val="90000"/>
              </a:lnSpc>
            </a:pPr>
            <a:r>
              <a:rPr lang="en-US" altLang="en-US">
                <a:latin typeface="Arial" panose="020B0604020202020204" pitchFamily="34" charset="0"/>
              </a:rPr>
              <a:t>6 to 8 ft. shoulders are preferable</a:t>
            </a:r>
          </a:p>
          <a:p>
            <a:pPr eaLnBrk="1" hangingPunct="1">
              <a:lnSpc>
                <a:spcPct val="90000"/>
              </a:lnSpc>
            </a:pPr>
            <a:r>
              <a:rPr lang="en-US" altLang="en-US">
                <a:latin typeface="Arial" panose="020B0604020202020204" pitchFamily="34" charset="0"/>
              </a:rPr>
              <a:t>Min 4 ft. shoulder for peds/ bikes (6 ft. if rumble strips are used)</a:t>
            </a:r>
          </a:p>
          <a:p>
            <a:pPr eaLnBrk="1" hangingPunct="1">
              <a:lnSpc>
                <a:spcPct val="90000"/>
              </a:lnSpc>
            </a:pPr>
            <a:r>
              <a:rPr lang="en-US" altLang="en-US">
                <a:latin typeface="Arial" panose="020B0604020202020204" pitchFamily="34" charset="0"/>
              </a:rPr>
              <a:t>Min. 2 ft. shoulder on lowest types of highways</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Medians:</a:t>
            </a:r>
          </a:p>
          <a:p>
            <a:pPr eaLnBrk="1" hangingPunct="1">
              <a:lnSpc>
                <a:spcPct val="90000"/>
              </a:lnSpc>
            </a:pPr>
            <a:r>
              <a:rPr lang="en-US" altLang="en-US">
                <a:latin typeface="Arial" panose="020B0604020202020204" pitchFamily="34" charset="0"/>
              </a:rPr>
              <a:t>Separates lanes in opposing directions</a:t>
            </a:r>
          </a:p>
          <a:p>
            <a:pPr eaLnBrk="1" hangingPunct="1">
              <a:lnSpc>
                <a:spcPct val="90000"/>
              </a:lnSpc>
            </a:pPr>
            <a:r>
              <a:rPr lang="en-US" altLang="en-US">
                <a:latin typeface="Arial" panose="020B0604020202020204" pitchFamily="34" charset="0"/>
              </a:rPr>
              <a:t>Provide recovery area for out-of-control vehicles</a:t>
            </a:r>
          </a:p>
          <a:p>
            <a:pPr eaLnBrk="1" hangingPunct="1">
              <a:lnSpc>
                <a:spcPct val="90000"/>
              </a:lnSpc>
            </a:pPr>
            <a:r>
              <a:rPr lang="en-US" altLang="en-US">
                <a:latin typeface="Arial" panose="020B0604020202020204" pitchFamily="34" charset="0"/>
              </a:rPr>
              <a:t>Stopping area in emergencies</a:t>
            </a:r>
          </a:p>
          <a:p>
            <a:pPr eaLnBrk="1" hangingPunct="1">
              <a:lnSpc>
                <a:spcPct val="90000"/>
              </a:lnSpc>
            </a:pPr>
            <a:r>
              <a:rPr lang="en-US" altLang="en-US">
                <a:latin typeface="Arial" panose="020B0604020202020204" pitchFamily="34" charset="0"/>
              </a:rPr>
              <a:t>Storage area for left turning vehicles</a:t>
            </a:r>
          </a:p>
          <a:p>
            <a:pPr eaLnBrk="1" hangingPunct="1">
              <a:lnSpc>
                <a:spcPct val="90000"/>
              </a:lnSpc>
            </a:pPr>
            <a:r>
              <a:rPr lang="en-US" altLang="en-US">
                <a:latin typeface="Arial" panose="020B0604020202020204" pitchFamily="34" charset="0"/>
              </a:rPr>
              <a:t>Refuge for peds</a:t>
            </a:r>
          </a:p>
          <a:p>
            <a:pPr eaLnBrk="1" hangingPunct="1">
              <a:lnSpc>
                <a:spcPct val="90000"/>
              </a:lnSpc>
            </a:pPr>
            <a:r>
              <a:rPr lang="en-US" altLang="en-US">
                <a:latin typeface="Arial" panose="020B0604020202020204" pitchFamily="34" charset="0"/>
              </a:rPr>
              <a:t>Etc.</a:t>
            </a:r>
          </a:p>
          <a:p>
            <a:pPr eaLnBrk="1" hangingPunct="1">
              <a:lnSpc>
                <a:spcPct val="90000"/>
              </a:lnSpc>
            </a:pPr>
            <a:r>
              <a:rPr lang="en-US" altLang="en-US">
                <a:latin typeface="Arial" panose="020B0604020202020204" pitchFamily="34" charset="0"/>
              </a:rPr>
              <a:t>Raised, flushed or depressed</a:t>
            </a:r>
          </a:p>
          <a:p>
            <a:pPr eaLnBrk="1" hangingPunct="1">
              <a:lnSpc>
                <a:spcPct val="90000"/>
              </a:lnSpc>
            </a:pPr>
            <a:r>
              <a:rPr lang="en-US" altLang="en-US">
                <a:latin typeface="Arial" panose="020B0604020202020204" pitchFamily="34" charset="0"/>
              </a:rPr>
              <a:t>Widths (between edges of inside lanes) from 4 ft. min. to 80 ft. or more</a:t>
            </a:r>
          </a:p>
          <a:p>
            <a:pPr eaLnBrk="1" hangingPunct="1">
              <a:lnSpc>
                <a:spcPct val="90000"/>
              </a:lnSpc>
            </a:pPr>
            <a:endParaRPr lang="en-US" altLang="en-US">
              <a:latin typeface="Arial" panose="020B0604020202020204" pitchFamily="34" charset="0"/>
            </a:endParaRPr>
          </a:p>
          <a:p>
            <a:pPr eaLnBrk="1" hangingPunct="1">
              <a:lnSpc>
                <a:spcPct val="90000"/>
              </a:lnSpc>
            </a:pPr>
            <a:endParaRPr lang="en-US" altLang="en-US">
              <a:latin typeface="Arial" panose="020B0604020202020204" pitchFamily="34" charset="0"/>
            </a:endParaRPr>
          </a:p>
          <a:p>
            <a:pPr eaLnBrk="1" hangingPunct="1">
              <a:lnSpc>
                <a:spcPct val="90000"/>
              </a:lnSpc>
            </a:pPr>
            <a:endParaRPr lang="en-US" altLang="en-US" sz="1000">
              <a:latin typeface="Arial" panose="020B0604020202020204" pitchFamily="34" charset="0"/>
            </a:endParaRPr>
          </a:p>
        </p:txBody>
      </p:sp>
    </p:spTree>
    <p:extLst>
      <p:ext uri="{BB962C8B-B14F-4D97-AF65-F5344CB8AC3E}">
        <p14:creationId xmlns:p14="http://schemas.microsoft.com/office/powerpoint/2010/main" val="1061091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0B30E97-694C-4122-95F7-2665FC860E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205FBB-1FB9-4D0D-9038-EDA3A6DF1FD9}" type="slidenum">
              <a:rPr lang="en-US" altLang="en-US" smtClean="0"/>
              <a:pPr>
                <a:spcBef>
                  <a:spcPct val="0"/>
                </a:spcBef>
              </a:pPr>
              <a:t>15</a:t>
            </a:fld>
            <a:endParaRPr lang="en-US" altLang="en-US"/>
          </a:p>
        </p:txBody>
      </p:sp>
      <p:sp>
        <p:nvSpPr>
          <p:cNvPr id="43011" name="Rectangle 2">
            <a:extLst>
              <a:ext uri="{FF2B5EF4-FFF2-40B4-BE49-F238E27FC236}">
                <a16:creationId xmlns:a16="http://schemas.microsoft.com/office/drawing/2014/main" id="{7E69EC0F-CAAB-4E97-BBF1-DCB0D13FBC93}"/>
              </a:ext>
            </a:extLst>
          </p:cNvPr>
          <p:cNvSpPr>
            <a:spLocks noGrp="1" noRot="1" noChangeAspect="1" noChangeArrowheads="1" noTextEdit="1"/>
          </p:cNvSpPr>
          <p:nvPr>
            <p:ph type="sldImg"/>
          </p:nvPr>
        </p:nvSpPr>
        <p:spPr>
          <a:xfrm>
            <a:off x="933450" y="674688"/>
            <a:ext cx="3881438" cy="2913062"/>
          </a:xfrm>
          <a:ln/>
        </p:spPr>
      </p:sp>
      <p:sp>
        <p:nvSpPr>
          <p:cNvPr id="43012" name="Rectangle 3">
            <a:extLst>
              <a:ext uri="{FF2B5EF4-FFF2-40B4-BE49-F238E27FC236}">
                <a16:creationId xmlns:a16="http://schemas.microsoft.com/office/drawing/2014/main" id="{284F8AE4-A35D-429A-93FB-4AA7FDF955F1}"/>
              </a:ext>
            </a:extLst>
          </p:cNvPr>
          <p:cNvSpPr>
            <a:spLocks noGrp="1" noChangeArrowheads="1"/>
          </p:cNvSpPr>
          <p:nvPr>
            <p:ph type="body" idx="1"/>
          </p:nvPr>
        </p:nvSpPr>
        <p:spPr>
          <a:xfrm>
            <a:off x="708025" y="3663950"/>
            <a:ext cx="5661025" cy="4911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Median and roadside barriers:</a:t>
            </a:r>
          </a:p>
          <a:p>
            <a:pPr eaLnBrk="1" hangingPunct="1"/>
            <a:r>
              <a:rPr lang="en-US" altLang="en-US">
                <a:latin typeface="Arial" panose="020B0604020202020204" pitchFamily="34" charset="0"/>
              </a:rPr>
              <a:t>Also know as guard rail or guide rail (E. of Mississippi river)</a:t>
            </a:r>
          </a:p>
          <a:p>
            <a:pPr eaLnBrk="1" hangingPunct="1"/>
            <a:r>
              <a:rPr lang="en-US" altLang="en-US">
                <a:latin typeface="Arial" panose="020B0604020202020204" pitchFamily="34" charset="0"/>
              </a:rPr>
              <a:t>A separate, specialized area of design.  Very volatile, as  crash requirements frequently change.  Guardrail design requirements are given in the AASHTO Roadside Design Guide.</a:t>
            </a:r>
          </a:p>
          <a:p>
            <a:pPr eaLnBrk="1" hangingPunct="1"/>
            <a:r>
              <a:rPr lang="en-US" altLang="en-US">
                <a:latin typeface="Arial" panose="020B0604020202020204" pitchFamily="34" charset="0"/>
              </a:rPr>
              <a:t>New:  A median barrier is defined as a longitudinal system used to prevent an errant vehicle from crossing the portion of a divided highway separat- ing the traveled ways for traffic in opposite directions.</a:t>
            </a:r>
          </a:p>
          <a:p>
            <a:pPr eaLnBrk="1" hangingPunct="1"/>
            <a:r>
              <a:rPr lang="en-US" altLang="en-US">
                <a:latin typeface="Arial" panose="020B0604020202020204" pitchFamily="34" charset="0"/>
              </a:rPr>
              <a:t>New: Roadside barriers, on the other hand, protect vehicles from obstacles or slopes on the roadside.</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60154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E4B9789-864F-4647-9290-E1B1D0A7EF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E364D5-5007-4DC1-A328-D9BA0263E135}" type="slidenum">
              <a:rPr lang="en-US" altLang="en-US" smtClean="0"/>
              <a:pPr>
                <a:spcBef>
                  <a:spcPct val="0"/>
                </a:spcBef>
              </a:pPr>
              <a:t>16</a:t>
            </a:fld>
            <a:endParaRPr lang="en-US" altLang="en-US"/>
          </a:p>
        </p:txBody>
      </p:sp>
      <p:sp>
        <p:nvSpPr>
          <p:cNvPr id="45059" name="Rectangle 2">
            <a:extLst>
              <a:ext uri="{FF2B5EF4-FFF2-40B4-BE49-F238E27FC236}">
                <a16:creationId xmlns:a16="http://schemas.microsoft.com/office/drawing/2014/main" id="{134CDCA0-9261-4BFA-9041-DF44C62808CF}"/>
              </a:ext>
            </a:extLst>
          </p:cNvPr>
          <p:cNvSpPr>
            <a:spLocks noGrp="1" noRot="1" noChangeAspect="1" noChangeArrowheads="1" noTextEdit="1"/>
          </p:cNvSpPr>
          <p:nvPr>
            <p:ph type="sldImg"/>
          </p:nvPr>
        </p:nvSpPr>
        <p:spPr>
          <a:xfrm>
            <a:off x="1211263" y="674688"/>
            <a:ext cx="3783012" cy="2836862"/>
          </a:xfrm>
          <a:ln/>
        </p:spPr>
      </p:sp>
      <p:sp>
        <p:nvSpPr>
          <p:cNvPr id="45060" name="Rectangle 3">
            <a:extLst>
              <a:ext uri="{FF2B5EF4-FFF2-40B4-BE49-F238E27FC236}">
                <a16:creationId xmlns:a16="http://schemas.microsoft.com/office/drawing/2014/main" id="{0ACBDAAC-0489-41DE-B421-6CD2959D9E7E}"/>
              </a:ext>
            </a:extLst>
          </p:cNvPr>
          <p:cNvSpPr>
            <a:spLocks noGrp="1" noChangeArrowheads="1"/>
          </p:cNvSpPr>
          <p:nvPr>
            <p:ph type="body" idx="1"/>
          </p:nvPr>
        </p:nvSpPr>
        <p:spPr>
          <a:xfrm>
            <a:off x="708025" y="3663950"/>
            <a:ext cx="5661025" cy="4911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Sidewalks: </a:t>
            </a:r>
          </a:p>
          <a:p>
            <a:pPr eaLnBrk="1" hangingPunct="1"/>
            <a:r>
              <a:rPr lang="en-US" altLang="en-US">
                <a:latin typeface="Arial" panose="020B0604020202020204" pitchFamily="34" charset="0"/>
              </a:rPr>
              <a:t>Need to give major consideration in design to meeting ADA requirements, particularly w.r.t to widths (5 ft. minimum), wheelchair ramps, etc.</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Cross slopes:</a:t>
            </a:r>
          </a:p>
          <a:p>
            <a:pPr eaLnBrk="1" hangingPunct="1"/>
            <a:r>
              <a:rPr lang="en-US" altLang="en-US">
                <a:latin typeface="Arial" panose="020B0604020202020204" pitchFamily="34" charset="0"/>
              </a:rPr>
              <a:t>1.5% to 2 % commonly used for drainage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Side slopes:</a:t>
            </a:r>
          </a:p>
          <a:p>
            <a:pPr eaLnBrk="1" hangingPunct="1"/>
            <a:r>
              <a:rPr lang="en-US" altLang="en-US">
                <a:latin typeface="Arial" panose="020B0604020202020204" pitchFamily="34" charset="0"/>
              </a:rPr>
              <a:t> Affected by safety (4:1 embankment slopes or flatter), economy in grading, etc.</a:t>
            </a:r>
          </a:p>
          <a:p>
            <a:pPr eaLnBrk="1" hangingPunct="1"/>
            <a:r>
              <a:rPr lang="en-US" altLang="en-US">
                <a:latin typeface="Arial" panose="020B0604020202020204" pitchFamily="34" charset="0"/>
              </a:rPr>
              <a:t>Also by geotechnical stability, erosion control, etc.</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1279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4BEB53C-A9F3-4E49-A27B-428F3058D2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C4292D-9F53-4273-A367-EFCED6FC5B06}" type="slidenum">
              <a:rPr lang="en-US" altLang="en-US" smtClean="0"/>
              <a:pPr>
                <a:spcBef>
                  <a:spcPct val="0"/>
                </a:spcBef>
              </a:pPr>
              <a:t>17</a:t>
            </a:fld>
            <a:endParaRPr lang="en-US" altLang="en-US"/>
          </a:p>
        </p:txBody>
      </p:sp>
      <p:sp>
        <p:nvSpPr>
          <p:cNvPr id="47107" name="Rectangle 2">
            <a:extLst>
              <a:ext uri="{FF2B5EF4-FFF2-40B4-BE49-F238E27FC236}">
                <a16:creationId xmlns:a16="http://schemas.microsoft.com/office/drawing/2014/main" id="{D3C7E6B1-DB7D-4253-9C9C-C8B29FBE63CD}"/>
              </a:ext>
            </a:extLst>
          </p:cNvPr>
          <p:cNvSpPr>
            <a:spLocks noGrp="1" noRot="1" noChangeAspect="1" noChangeArrowheads="1" noTextEdit="1"/>
          </p:cNvSpPr>
          <p:nvPr>
            <p:ph type="sldImg"/>
          </p:nvPr>
        </p:nvSpPr>
        <p:spPr>
          <a:xfrm>
            <a:off x="946150" y="674688"/>
            <a:ext cx="3779838" cy="2836862"/>
          </a:xfrm>
          <a:ln/>
        </p:spPr>
      </p:sp>
      <p:sp>
        <p:nvSpPr>
          <p:cNvPr id="47108" name="Rectangle 3">
            <a:extLst>
              <a:ext uri="{FF2B5EF4-FFF2-40B4-BE49-F238E27FC236}">
                <a16:creationId xmlns:a16="http://schemas.microsoft.com/office/drawing/2014/main" id="{CE60B789-1A79-45B5-A0B7-53157A166B46}"/>
              </a:ext>
            </a:extLst>
          </p:cNvPr>
          <p:cNvSpPr>
            <a:spLocks noGrp="1" noChangeArrowheads="1"/>
          </p:cNvSpPr>
          <p:nvPr>
            <p:ph type="body" idx="1"/>
          </p:nvPr>
        </p:nvSpPr>
        <p:spPr>
          <a:xfrm>
            <a:off x="708025" y="3663950"/>
            <a:ext cx="5661025" cy="4911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Right-of-way:</a:t>
            </a:r>
          </a:p>
          <a:p>
            <a:pPr eaLnBrk="1" hangingPunct="1"/>
            <a:r>
              <a:rPr lang="en-US" altLang="en-US">
                <a:latin typeface="Arial" panose="020B0604020202020204" pitchFamily="34" charset="0"/>
              </a:rPr>
              <a:t>Sufficient to accommodate all elements of highway cross section and future widening, if practical</a:t>
            </a:r>
          </a:p>
          <a:p>
            <a:pPr eaLnBrk="1" hangingPunct="1"/>
            <a:r>
              <a:rPr lang="en-US" altLang="en-US">
                <a:latin typeface="Arial" panose="020B0604020202020204" pitchFamily="34" charset="0"/>
              </a:rPr>
              <a:t>Widths range from 40 – 60 ft. for two-lane urban collector to 120 – 300 ft. for divided, four lane arterial.</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47344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7860BFA-0C69-4F07-8251-217234FADC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934467-3786-40AC-9D9A-C872D6148AE6}" type="slidenum">
              <a:rPr lang="en-US" altLang="en-US" smtClean="0"/>
              <a:pPr>
                <a:spcBef>
                  <a:spcPct val="0"/>
                </a:spcBef>
              </a:pPr>
              <a:t>18</a:t>
            </a:fld>
            <a:endParaRPr lang="en-US" altLang="en-US"/>
          </a:p>
        </p:txBody>
      </p:sp>
      <p:sp>
        <p:nvSpPr>
          <p:cNvPr id="49155" name="Rectangle 2">
            <a:extLst>
              <a:ext uri="{FF2B5EF4-FFF2-40B4-BE49-F238E27FC236}">
                <a16:creationId xmlns:a16="http://schemas.microsoft.com/office/drawing/2014/main" id="{03A3A0F1-E584-456E-BFFE-937AD62D04CC}"/>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5F9F018F-E439-40C0-AE77-051E05B10D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Figure 15.4 Two-Lane Roadway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Shows lanes, shoulders, medians, excavation slopes, embankment slopes, etc. </a:t>
            </a:r>
          </a:p>
        </p:txBody>
      </p:sp>
    </p:spTree>
    <p:extLst>
      <p:ext uri="{BB962C8B-B14F-4D97-AF65-F5344CB8AC3E}">
        <p14:creationId xmlns:p14="http://schemas.microsoft.com/office/powerpoint/2010/main" val="4093544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D69B5A7-0586-4801-93D5-5DC80EDFCE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141E63-4FE1-4438-BF6E-5E8CDB2B2383}" type="slidenum">
              <a:rPr lang="en-US" altLang="en-US" smtClean="0"/>
              <a:pPr>
                <a:spcBef>
                  <a:spcPct val="0"/>
                </a:spcBef>
              </a:pPr>
              <a:t>19</a:t>
            </a:fld>
            <a:endParaRPr lang="en-US" altLang="en-US"/>
          </a:p>
        </p:txBody>
      </p:sp>
      <p:sp>
        <p:nvSpPr>
          <p:cNvPr id="51203" name="Rectangle 2">
            <a:extLst>
              <a:ext uri="{FF2B5EF4-FFF2-40B4-BE49-F238E27FC236}">
                <a16:creationId xmlns:a16="http://schemas.microsoft.com/office/drawing/2014/main" id="{76CB4E82-EF6C-4612-A033-F77C117ED49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57175FA-CC5B-4CE4-A28C-0D62523CDF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Figures 15.5 Half-section Multi-lane Highway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Shows lanes, shoulders, medians, excavation slopes, embankment slopes, etc. </a:t>
            </a:r>
          </a:p>
        </p:txBody>
      </p:sp>
    </p:spTree>
    <p:extLst>
      <p:ext uri="{BB962C8B-B14F-4D97-AF65-F5344CB8AC3E}">
        <p14:creationId xmlns:p14="http://schemas.microsoft.com/office/powerpoint/2010/main" val="166052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711BC88-739A-43B7-A89F-F6EFE7133070}"/>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85F0DA83-24E2-4493-858A-15EFD75F70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lecture covers features, dimensions, etc. of roadway  cross section.</a:t>
            </a:r>
          </a:p>
        </p:txBody>
      </p:sp>
      <p:sp>
        <p:nvSpPr>
          <p:cNvPr id="8196" name="Slide Number Placeholder 3">
            <a:extLst>
              <a:ext uri="{FF2B5EF4-FFF2-40B4-BE49-F238E27FC236}">
                <a16:creationId xmlns:a16="http://schemas.microsoft.com/office/drawing/2014/main" id="{C10A459F-0E7F-4DD0-A2E7-600C2D5996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D6C82F-484F-4378-ACC8-C050CB0505ED}" type="slidenum">
              <a:rPr lang="en-US" altLang="en-US" smtClean="0"/>
              <a:pPr>
                <a:spcBef>
                  <a:spcPct val="0"/>
                </a:spcBef>
              </a:pPr>
              <a:t>2</a:t>
            </a:fld>
            <a:endParaRPr lang="en-US" altLang="en-US"/>
          </a:p>
        </p:txBody>
      </p:sp>
    </p:spTree>
    <p:extLst>
      <p:ext uri="{BB962C8B-B14F-4D97-AF65-F5344CB8AC3E}">
        <p14:creationId xmlns:p14="http://schemas.microsoft.com/office/powerpoint/2010/main" val="213028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9FBB08E-BB43-46B5-AD6E-B32E608FA3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5F7B89-1BDD-4581-B978-E3E8114D9E17}" type="slidenum">
              <a:rPr lang="en-US" altLang="en-US" smtClean="0"/>
              <a:pPr>
                <a:spcBef>
                  <a:spcPct val="0"/>
                </a:spcBef>
              </a:pPr>
              <a:t>3</a:t>
            </a:fld>
            <a:endParaRPr lang="en-US" altLang="en-US"/>
          </a:p>
        </p:txBody>
      </p:sp>
      <p:sp>
        <p:nvSpPr>
          <p:cNvPr id="10243" name="Rectangle 2">
            <a:extLst>
              <a:ext uri="{FF2B5EF4-FFF2-40B4-BE49-F238E27FC236}">
                <a16:creationId xmlns:a16="http://schemas.microsoft.com/office/drawing/2014/main" id="{B13228AF-D2EC-4D84-9A1B-7CFBC81E4794}"/>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A7877F94-2407-4069-94BE-CFDE19D8AE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American Association of State Highway and Transportation Officials (AASHTO) serves a critical function in developing guidelines and standards used in highway geometric design.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membership of AASHTO includes representatives from every state highway and transportation department in the United States as well as the Federal Highway Administration (FHWA).</a:t>
            </a:r>
          </a:p>
          <a:p>
            <a:pPr eaLnBrk="1" hangingPunct="1"/>
            <a:endParaRPr lang="en-US" altLang="en-US" dirty="0">
              <a:latin typeface="Arial" panose="020B0604020202020204" pitchFamily="34" charset="0"/>
            </a:endParaRPr>
          </a:p>
          <a:p>
            <a:pPr eaLnBrk="1" hangingPunct="1"/>
            <a:r>
              <a:rPr lang="en-US" altLang="en-US" dirty="0" smtClean="0">
                <a:latin typeface="Arial" panose="020B0604020202020204" pitchFamily="34" charset="0"/>
              </a:rPr>
              <a:t>Green </a:t>
            </a:r>
            <a:r>
              <a:rPr lang="en-US" altLang="en-US" dirty="0">
                <a:latin typeface="Arial" panose="020B0604020202020204" pitchFamily="34" charset="0"/>
              </a:rPr>
              <a:t>Book provides a policy or set of guidelines for geometric design of highways.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It is the decision of individual state transportation departments to adopt the AASHTO publication guidelines in whole or in part regarding geometric design policy.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Even though the Green Book is developed by the states, is adopted by the FHWA for the design of facilities which are designed &amp; constructed with federal funds—used for design of almost all rural and urban roads in US.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Green Book design standards are for the construction of new roadways or the complete reconstruction of existing roadways.  All jurisdictions have lower design standards for upgrading existing roadways.</a:t>
            </a:r>
          </a:p>
        </p:txBody>
      </p:sp>
    </p:spTree>
    <p:extLst>
      <p:ext uri="{BB962C8B-B14F-4D97-AF65-F5344CB8AC3E}">
        <p14:creationId xmlns:p14="http://schemas.microsoft.com/office/powerpoint/2010/main" val="121519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557077EB-1823-457F-8C7F-0281A8CBB7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BF4568-02D3-4768-B4A4-A93450BBD4EB}" type="slidenum">
              <a:rPr lang="en-US" altLang="en-US" smtClean="0"/>
              <a:pPr>
                <a:spcBef>
                  <a:spcPct val="0"/>
                </a:spcBef>
              </a:pPr>
              <a:t>4</a:t>
            </a:fld>
            <a:endParaRPr lang="en-US" altLang="en-US"/>
          </a:p>
        </p:txBody>
      </p:sp>
      <p:sp>
        <p:nvSpPr>
          <p:cNvPr id="12291" name="Rectangle 2">
            <a:extLst>
              <a:ext uri="{FF2B5EF4-FFF2-40B4-BE49-F238E27FC236}">
                <a16:creationId xmlns:a16="http://schemas.microsoft.com/office/drawing/2014/main" id="{8B7E912F-02A3-4C35-A8D0-73E46680A8B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28C8524-ABE1-48A0-A83A-233D43B7AD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Many of the factors that affect roadway design are interrelated:  Functional classification and traffic volumes influence design speed.  For example, often use higher design speeds on arterials which carry large traffic volumes.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Principal factors determining design standards are:</a:t>
            </a:r>
          </a:p>
          <a:p>
            <a:pPr eaLnBrk="1" hangingPunct="1"/>
            <a:r>
              <a:rPr lang="en-US" altLang="en-US">
                <a:latin typeface="Arial" panose="020B0604020202020204" pitchFamily="34" charset="0"/>
              </a:rPr>
              <a:t>	LOS to be provided</a:t>
            </a:r>
          </a:p>
          <a:p>
            <a:pPr eaLnBrk="1" hangingPunct="1"/>
            <a:r>
              <a:rPr lang="en-US" altLang="en-US">
                <a:latin typeface="Arial" panose="020B0604020202020204" pitchFamily="34" charset="0"/>
              </a:rPr>
              <a:t>	Expected traffic volume</a:t>
            </a:r>
          </a:p>
          <a:p>
            <a:pPr eaLnBrk="1" hangingPunct="1"/>
            <a:r>
              <a:rPr lang="en-US" altLang="en-US">
                <a:latin typeface="Arial" panose="020B0604020202020204" pitchFamily="34" charset="0"/>
              </a:rPr>
              <a:t>	Design speed</a:t>
            </a:r>
          </a:p>
          <a:p>
            <a:pPr eaLnBrk="1" hangingPunct="1"/>
            <a:r>
              <a:rPr lang="en-US" altLang="en-US">
                <a:latin typeface="Arial" panose="020B0604020202020204" pitchFamily="34" charset="0"/>
              </a:rPr>
              <a:t>	Design vehicle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No single set of geometric design standards can be used for all highways.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Sooooo, selection of appropriate design standards is first step in design of any highway</a:t>
            </a:r>
          </a:p>
        </p:txBody>
      </p:sp>
    </p:spTree>
    <p:extLst>
      <p:ext uri="{BB962C8B-B14F-4D97-AF65-F5344CB8AC3E}">
        <p14:creationId xmlns:p14="http://schemas.microsoft.com/office/powerpoint/2010/main" val="3293439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600C0D4E-AA58-4233-AAFE-FE07664F51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5B68AC-89D2-410F-AFD6-BD63699E6146}" type="slidenum">
              <a:rPr lang="en-US" altLang="en-US" smtClean="0"/>
              <a:pPr>
                <a:spcBef>
                  <a:spcPct val="0"/>
                </a:spcBef>
              </a:pPr>
              <a:t>5</a:t>
            </a:fld>
            <a:endParaRPr lang="en-US" altLang="en-US"/>
          </a:p>
        </p:txBody>
      </p:sp>
      <p:sp>
        <p:nvSpPr>
          <p:cNvPr id="14339" name="Rectangle 2">
            <a:extLst>
              <a:ext uri="{FF2B5EF4-FFF2-40B4-BE49-F238E27FC236}">
                <a16:creationId xmlns:a16="http://schemas.microsoft.com/office/drawing/2014/main" id="{669C05FD-392D-4B13-A401-F935D3674B15}"/>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597D40C0-1FCD-4C22-B142-5886B7D24D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New:  Highways are classified according to their functions in terms of the type of service they provide.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Figure from the AASHTO Green Book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Arterials:  principal purpose is mobility/ carry mainly through traffic.</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Freeways/ interstates are special types of arterials which have special characteristics to favor through travel--no at-grade intersections, limited access, etc.</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Collector:  servers to carry through travel and to provide access to adjoining property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Local:  traffic on this type of roadway is mainly there to access adjoining property.  The “ultimate, local roadway is a cul-de-sac” in urban area/ no through travel whatsoever.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Principal arterials are arterials with higher traffic volumes</a:t>
            </a:r>
          </a:p>
          <a:p>
            <a:pPr eaLnBrk="1" hangingPunct="1"/>
            <a:r>
              <a:rPr lang="en-US" altLang="en-US" dirty="0">
                <a:latin typeface="Arial" panose="020B0604020202020204" pitchFamily="34" charset="0"/>
              </a:rPr>
              <a:t>Minor arterials are arterials with lower traffic volumes</a:t>
            </a:r>
          </a:p>
          <a:p>
            <a:pPr eaLnBrk="1" hangingPunct="1"/>
            <a:r>
              <a:rPr lang="en-US" altLang="en-US" dirty="0">
                <a:latin typeface="Arial" panose="020B0604020202020204" pitchFamily="34" charset="0"/>
              </a:rPr>
              <a:t>Ditto for collectors</a:t>
            </a:r>
          </a:p>
        </p:txBody>
      </p:sp>
    </p:spTree>
    <p:extLst>
      <p:ext uri="{BB962C8B-B14F-4D97-AF65-F5344CB8AC3E}">
        <p14:creationId xmlns:p14="http://schemas.microsoft.com/office/powerpoint/2010/main" val="219231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252639D-2CDA-4A74-990D-B57A74115B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1C6953-86A0-4C74-B09F-CBA2BAF21FB0}" type="slidenum">
              <a:rPr lang="en-US" altLang="en-US" smtClean="0"/>
              <a:pPr>
                <a:spcBef>
                  <a:spcPct val="0"/>
                </a:spcBef>
              </a:pPr>
              <a:t>6</a:t>
            </a:fld>
            <a:endParaRPr lang="en-US" altLang="en-US"/>
          </a:p>
        </p:txBody>
      </p:sp>
      <p:sp>
        <p:nvSpPr>
          <p:cNvPr id="18435" name="Rectangle 2">
            <a:extLst>
              <a:ext uri="{FF2B5EF4-FFF2-40B4-BE49-F238E27FC236}">
                <a16:creationId xmlns:a16="http://schemas.microsoft.com/office/drawing/2014/main" id="{B91D4D8F-E0D2-4453-A8DF-B283E650CB94}"/>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A1F58B5F-2B6E-47C3-B0AB-0867FA8C4D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Figure 15.1</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New: Urban roads comprise highway facilities within urban areas as designated by responsible state and local officials to include communities with a population of at least 5000 people.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New: Urban areas are further subdivided into urbanized areas, with populations of 50,000 or more, and small urban areas, with populations between 5000 and 50,000.</a:t>
            </a:r>
          </a:p>
          <a:p>
            <a:pPr eaLnBrk="1" hangingPunct="1"/>
            <a:r>
              <a:rPr lang="en-US" altLang="en-US" dirty="0">
                <a:latin typeface="Arial" panose="020B0604020202020204" pitchFamily="34" charset="0"/>
              </a:rPr>
              <a:t>End new:  Federal requirement that transportation planning be carried out by Metropolitan Planning Organization (MPO) for urban areas w/ population &gt;= 50,000—involving all affected </a:t>
            </a:r>
            <a:r>
              <a:rPr lang="en-US" altLang="en-US" dirty="0" err="1">
                <a:latin typeface="Arial" panose="020B0604020202020204" pitchFamily="34" charset="0"/>
              </a:rPr>
              <a:t>jurdisdictions</a:t>
            </a:r>
            <a:r>
              <a:rPr lang="en-US" altLang="en-US" dirty="0">
                <a:latin typeface="Arial" panose="020B0604020202020204" pitchFamily="34" charset="0"/>
              </a:rPr>
              <a:t>:  city, county, state DOT, etc.</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 urban and suburban areas, arterials surround an particular area (i.e. CBD) / carry high proportion of Vehicle Miles Traveled (VMT)/ carry most trips with an origin or destination in the urban area.</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Interstates and expressways are special types of arterials that can exist in large urban areas:</a:t>
            </a:r>
          </a:p>
          <a:p>
            <a:pPr eaLnBrk="1" hangingPunct="1"/>
            <a:r>
              <a:rPr lang="en-US" altLang="en-US" dirty="0">
                <a:latin typeface="Arial" panose="020B0604020202020204" pitchFamily="34" charset="0"/>
              </a:rPr>
              <a:t>Interstate:  access control and no at-grade intersections</a:t>
            </a:r>
          </a:p>
          <a:p>
            <a:pPr eaLnBrk="1" hangingPunct="1"/>
            <a:r>
              <a:rPr lang="en-US" altLang="en-US" dirty="0">
                <a:latin typeface="Arial" panose="020B0604020202020204" pitchFamily="34" charset="0"/>
              </a:rPr>
              <a:t>Expressway:  access control/ possibly has at-grade intersections.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Collectors connect to/ carry traffic onto and off of the arterials / penetrate the interior of the area/ divide the area into “subareas”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Locals connect to collectors/ carry traffic onto and off of the collectors and arterial/ mainly provide access to adjoining property / through traffic is discouraged on these streets</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79245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F22EF9C2-3AD2-40A0-9C4A-66DE06196C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A5AD38-540D-4DE4-BEA7-864DAA95FBB4}" type="slidenum">
              <a:rPr lang="en-US" altLang="en-US" smtClean="0"/>
              <a:pPr>
                <a:spcBef>
                  <a:spcPct val="0"/>
                </a:spcBef>
              </a:pPr>
              <a:t>7</a:t>
            </a:fld>
            <a:endParaRPr lang="en-US" altLang="en-US"/>
          </a:p>
        </p:txBody>
      </p:sp>
      <p:sp>
        <p:nvSpPr>
          <p:cNvPr id="20483" name="Rectangle 2">
            <a:extLst>
              <a:ext uri="{FF2B5EF4-FFF2-40B4-BE49-F238E27FC236}">
                <a16:creationId xmlns:a16="http://schemas.microsoft.com/office/drawing/2014/main" id="{EA33753B-0850-4FC1-80F7-35C89779E03C}"/>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EF3E3FC-52BA-4669-9ADC-871D45718F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Figure 15.2</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New:</a:t>
            </a:r>
          </a:p>
          <a:p>
            <a:pPr eaLnBrk="1" hangingPunct="1"/>
            <a:r>
              <a:rPr lang="en-US" altLang="en-US">
                <a:latin typeface="Arial" panose="020B0604020202020204" pitchFamily="34" charset="0"/>
              </a:rPr>
              <a:t>In rural areas, arterials connect major cities &amp; towns</a:t>
            </a:r>
          </a:p>
          <a:p>
            <a:pPr eaLnBrk="1" hangingPunct="1"/>
            <a:r>
              <a:rPr lang="en-US" altLang="en-US">
                <a:latin typeface="Arial" panose="020B0604020202020204" pitchFamily="34" charset="0"/>
              </a:rPr>
              <a:t>New:  Principal arterial system consists of a network of highways that serves most of the interstate trips and a substantial amount of intrastate trips m/ virtually all highway trips between urbanized areas and a high percentage of trips between small urban areas with populations of 25,000 or more are made on this system.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Rural freeways are normally divided highways/ have fully controlled access/ don’t have at-grade intersections..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Collectors connect small towns and villages.</a:t>
            </a:r>
          </a:p>
          <a:p>
            <a:pPr eaLnBrk="1" hangingPunct="1"/>
            <a:r>
              <a:rPr lang="en-US" altLang="en-US">
                <a:latin typeface="Arial" panose="020B0604020202020204" pitchFamily="34" charset="0"/>
              </a:rPr>
              <a:t>New: Major collectors carry traffic within and between county seats and large cities that are not directly served by the arterial system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Local roadways connect to collectors and provide access to adjoining property.</a:t>
            </a:r>
          </a:p>
        </p:txBody>
      </p:sp>
    </p:spTree>
    <p:extLst>
      <p:ext uri="{BB962C8B-B14F-4D97-AF65-F5344CB8AC3E}">
        <p14:creationId xmlns:p14="http://schemas.microsoft.com/office/powerpoint/2010/main" val="130266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E112904-4A86-4BCC-A36B-741AF3BA3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6B8C6D-CFBC-412C-8507-B40C786B70A4}" type="slidenum">
              <a:rPr lang="en-US" altLang="en-US" smtClean="0"/>
              <a:pPr>
                <a:spcBef>
                  <a:spcPct val="0"/>
                </a:spcBef>
              </a:pPr>
              <a:t>8</a:t>
            </a:fld>
            <a:endParaRPr lang="en-US" altLang="en-US"/>
          </a:p>
        </p:txBody>
      </p:sp>
      <p:sp>
        <p:nvSpPr>
          <p:cNvPr id="24579" name="Rectangle 2">
            <a:extLst>
              <a:ext uri="{FF2B5EF4-FFF2-40B4-BE49-F238E27FC236}">
                <a16:creationId xmlns:a16="http://schemas.microsoft.com/office/drawing/2014/main" id="{95520967-C9EB-4805-A87F-18329C1170B9}"/>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6F7C667-9326-4AB1-9D53-ED911598EF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Figure 15.3</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DHV is the PROJECTED hourly volumes used for design/ to determine design standards.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Between 0 and 25 hours there is a large increase in hourly volumes--therefore, uneconomical to design in this area.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Hence, Design Hourly volume is taken at the 30th highest hour.</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From figure given above, Rural DHV (at 30</a:t>
            </a:r>
            <a:r>
              <a:rPr lang="en-US" altLang="en-US" baseline="30000">
                <a:latin typeface="Arial" panose="020B0604020202020204" pitchFamily="34" charset="0"/>
              </a:rPr>
              <a:t>th</a:t>
            </a:r>
            <a:r>
              <a:rPr lang="en-US" altLang="en-US">
                <a:latin typeface="Arial" panose="020B0604020202020204" pitchFamily="34" charset="0"/>
              </a:rPr>
              <a:t> highest hour) varies from 11% (exceeded at 85% of locations)  +- to 15% (average) to 18% (exceeded at 15% of locations)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In urban areas, DHV ranges from 8% to 12%, due to daily traffic fluctuations.  Possibly use the average of highest afternoon peak hour volumes for each week in year as DHV.</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DHV is expressed at a percent of ADT. DHV varies only slightly year to year, even when the ADT changes significantly.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Beware of using DV on roads with unusual or high seasonal traffic fluctuations--results in a high percentage of high-volume hours</a:t>
            </a:r>
          </a:p>
          <a:p>
            <a:pPr eaLnBrk="1" hangingPunct="1"/>
            <a:r>
              <a:rPr lang="en-US" altLang="en-US">
                <a:latin typeface="Arial" panose="020B0604020202020204" pitchFamily="34" charset="0"/>
              </a:rPr>
              <a:t>New:  For this type of rural road, it is desirable to select 50 percent of the volume that occurs for only a few peak hours during the design year as the DHV, even though this may not be equal to the 30th-highest hourly volume.</a:t>
            </a:r>
          </a:p>
        </p:txBody>
      </p:sp>
    </p:spTree>
    <p:extLst>
      <p:ext uri="{BB962C8B-B14F-4D97-AF65-F5344CB8AC3E}">
        <p14:creationId xmlns:p14="http://schemas.microsoft.com/office/powerpoint/2010/main" val="37479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D4ED3C0-DA77-4497-BE5C-51F609E762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F05E54-6E58-487D-BA18-87892832E7E7}" type="slidenum">
              <a:rPr lang="en-US" altLang="en-US" smtClean="0"/>
              <a:pPr>
                <a:spcBef>
                  <a:spcPct val="0"/>
                </a:spcBef>
              </a:pPr>
              <a:t>9</a:t>
            </a:fld>
            <a:endParaRPr lang="en-US" altLang="en-US"/>
          </a:p>
        </p:txBody>
      </p:sp>
      <p:sp>
        <p:nvSpPr>
          <p:cNvPr id="26627" name="Rectangle 2">
            <a:extLst>
              <a:ext uri="{FF2B5EF4-FFF2-40B4-BE49-F238E27FC236}">
                <a16:creationId xmlns:a16="http://schemas.microsoft.com/office/drawing/2014/main" id="{6C673339-970B-49BF-8C51-8BE742408B17}"/>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263043CE-E9EA-4436-9AE9-AA8F7CD005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Table 15.1</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Green Book is divided into sections giving recommended design standards for locals, collectors and arterials in rural and urban areas.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Note that minor state highways in Wyoming are classified as collectors, but despite Green Book recs., we often use a 65 mph design speed because of the posted 65 mph speed limit on these roadways—also because to meet driver expectancy.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Recently, most of WY’s rural two-lane highways have been posted at 70 mph at direction of Legislature.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Per current Green Book, design speed is “a selected speed used to determine geometric features of the roadway.”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In previous editions, design speed was the max. SAFE speed at which the roadway can be driven when speed is controlled only by the geometric features of the roadway (I.e., the “low traffic, good weather” speec)</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Legal liability considerations caused the change in the definition, because people got killed or injured while driving at the “safe” design speed for the roadway.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Obviously, design speed varies with terrain--higher in flatter country / cite values on table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Higher design speeds for higher traffic volumes—efficient traffic flow / cite values on table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It is VERY IMPORTANT that  the “design speed selected not be significantly different from the the speed at which motorists are expected to drive”--driver expectancy again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783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599" y="0"/>
            <a:ext cx="7951659" cy="1481608"/>
          </a:xfrm>
        </p:spPr>
        <p:txBody>
          <a:bodyPr anchor="ctr"/>
          <a:lstStyle>
            <a:lvl1pPr algn="ctr">
              <a:defRPr sz="4800" b="1">
                <a:solidFill>
                  <a:srgbClr val="000099"/>
                </a:solidFill>
              </a:defRPr>
            </a:lvl1pPr>
          </a:lstStyle>
          <a:p>
            <a:endParaRPr lang="en-US" dirty="0"/>
          </a:p>
        </p:txBody>
      </p:sp>
      <p:sp>
        <p:nvSpPr>
          <p:cNvPr id="3" name="Subtitle 2"/>
          <p:cNvSpPr>
            <a:spLocks noGrp="1"/>
          </p:cNvSpPr>
          <p:nvPr>
            <p:ph type="subTitle" idx="1"/>
          </p:nvPr>
        </p:nvSpPr>
        <p:spPr>
          <a:xfrm>
            <a:off x="609599" y="1752600"/>
            <a:ext cx="7951659" cy="43561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Rectangle 8"/>
          <p:cNvSpPr>
            <a:spLocks noGrp="1" noChangeArrowheads="1"/>
          </p:cNvSpPr>
          <p:nvPr>
            <p:ph type="sldNum" sz="quarter" idx="12"/>
          </p:nvPr>
        </p:nvSpPr>
        <p:spPr>
          <a:ln/>
        </p:spPr>
        <p:txBody>
          <a:bodyPr/>
          <a:lstStyle>
            <a:lvl1pPr>
              <a:defRPr/>
            </a:lvl1pPr>
          </a:lstStyle>
          <a:p>
            <a:pPr>
              <a:defRPr/>
            </a:pPr>
            <a:fld id="{E983B6AD-7947-4BB8-9215-4AD4F0E5A3BF}" type="slidenum">
              <a:rPr lang="en-US" altLang="en-US"/>
              <a:pPr>
                <a:defRPr/>
              </a:pPr>
              <a:t>‹#›</a:t>
            </a:fld>
            <a:endParaRPr lang="en-US" altLang="en-US"/>
          </a:p>
        </p:txBody>
      </p:sp>
    </p:spTree>
    <p:extLst>
      <p:ext uri="{BB962C8B-B14F-4D97-AF65-F5344CB8AC3E}">
        <p14:creationId xmlns:p14="http://schemas.microsoft.com/office/powerpoint/2010/main" val="274603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154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44551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3366FF"/>
          </a:solidFill>
          <a:ln w="9525">
            <a:solidFill>
              <a:srgbClr val="3366FF"/>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2" name="Rectangle 8"/>
          <p:cNvSpPr>
            <a:spLocks noGrp="1" noChangeArrowheads="1"/>
          </p:cNvSpPr>
          <p:nvPr>
            <p:ph type="sldNum" sz="quarter" idx="4"/>
          </p:nvPr>
        </p:nvSpPr>
        <p:spPr bwMode="auto">
          <a:xfrm>
            <a:off x="6580059" y="6379692"/>
            <a:ext cx="1981200" cy="34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121DFDC-69F0-4303-8758-4CE007CFD35B}" type="slidenum">
              <a:rPr lang="en-US" altLang="en-US"/>
              <a:pPr>
                <a:defRPr/>
              </a:pPr>
              <a:t>‹#›</a:t>
            </a:fld>
            <a:endParaRPr lang="en-US" altLang="en-US"/>
          </a:p>
        </p:txBody>
      </p:sp>
      <p:pic>
        <p:nvPicPr>
          <p:cNvPr id="9" name="Picture 2" descr="Image result for purdue university fort wayn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09600" y="6270625"/>
            <a:ext cx="1031421" cy="51910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Lst>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6600FF"/>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6600FF"/>
        </a:buClr>
        <a:buChar char="o"/>
        <a:defRPr sz="2600">
          <a:solidFill>
            <a:schemeClr val="tx1"/>
          </a:solidFill>
          <a:latin typeface="+mn-lt"/>
        </a:defRPr>
      </a:lvl2pPr>
      <a:lvl3pPr marL="1304925" indent="-395288" algn="l" rtl="0" eaLnBrk="0" fontAlgn="base" hangingPunct="0">
        <a:spcBef>
          <a:spcPct val="20000"/>
        </a:spcBef>
        <a:spcAft>
          <a:spcPct val="0"/>
        </a:spcAft>
        <a:buClr>
          <a:srgbClr val="6600FF"/>
        </a:buClr>
        <a:buFont typeface="Wingdings" panose="05000000000000000000" pitchFamily="2" charset="2"/>
        <a:buChar char="q"/>
        <a:defRPr sz="2300">
          <a:solidFill>
            <a:schemeClr val="tx1"/>
          </a:solidFill>
          <a:latin typeface="+mn-lt"/>
        </a:defRPr>
      </a:lvl3pPr>
      <a:lvl4pPr marL="1693863" indent="-387350" algn="l" rtl="0" eaLnBrk="0" fontAlgn="base" hangingPunct="0">
        <a:spcBef>
          <a:spcPct val="20000"/>
        </a:spcBef>
        <a:spcAft>
          <a:spcPct val="0"/>
        </a:spcAft>
        <a:buClr>
          <a:srgbClr val="6600FF"/>
        </a:buClr>
        <a:buChar char="•"/>
        <a:defRPr sz="2000">
          <a:solidFill>
            <a:schemeClr val="tx1"/>
          </a:solidFill>
          <a:latin typeface="+mn-lt"/>
        </a:defRPr>
      </a:lvl4pPr>
      <a:lvl5pPr marL="2093913" indent="-398463" algn="l" rtl="0" eaLnBrk="0" fontAlgn="base" hangingPunct="0">
        <a:spcBef>
          <a:spcPct val="25000"/>
        </a:spcBef>
        <a:spcAft>
          <a:spcPct val="0"/>
        </a:spcAft>
        <a:buClr>
          <a:srgbClr val="6600FF"/>
        </a:buClr>
        <a:buFont typeface="Wingdings" panose="05000000000000000000" pitchFamily="2" charset="2"/>
        <a:buChar char="ü"/>
        <a:defRPr sz="2000">
          <a:solidFill>
            <a:schemeClr val="tx1"/>
          </a:solidFill>
          <a:latin typeface="+mn-lt"/>
        </a:defRPr>
      </a:lvl5pPr>
      <a:lvl6pPr marL="25511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6pPr>
      <a:lvl7pPr marL="30083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7pPr>
      <a:lvl8pPr marL="34655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8pPr>
      <a:lvl9pPr marL="39227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1494478"/>
          </a:xfrm>
        </p:spPr>
        <p:txBody>
          <a:bodyPr/>
          <a:lstStyle/>
          <a:p>
            <a:r>
              <a:rPr lang="en-US" sz="4400" dirty="0"/>
              <a:t>CE 34500 – Transportation Engineering</a:t>
            </a:r>
          </a:p>
        </p:txBody>
      </p:sp>
      <p:sp>
        <p:nvSpPr>
          <p:cNvPr id="3" name="Subtitle 2"/>
          <p:cNvSpPr>
            <a:spLocks noGrp="1"/>
          </p:cNvSpPr>
          <p:nvPr>
            <p:ph type="subTitle" idx="1"/>
          </p:nvPr>
        </p:nvSpPr>
        <p:spPr>
          <a:xfrm>
            <a:off x="0" y="2743200"/>
            <a:ext cx="5181600" cy="2895600"/>
          </a:xfrm>
        </p:spPr>
        <p:txBody>
          <a:bodyPr/>
          <a:lstStyle/>
          <a:p>
            <a:pPr eaLnBrk="1" hangingPunct="1">
              <a:defRPr/>
            </a:pPr>
            <a:r>
              <a:rPr lang="en-US" sz="2800" b="1" dirty="0">
                <a:solidFill>
                  <a:srgbClr val="000099"/>
                </a:solidFill>
              </a:rPr>
              <a:t>Chapter </a:t>
            </a:r>
            <a:r>
              <a:rPr lang="en-US" sz="2800" b="1" dirty="0" smtClean="0">
                <a:solidFill>
                  <a:srgbClr val="000099"/>
                </a:solidFill>
              </a:rPr>
              <a:t>15: </a:t>
            </a:r>
            <a:r>
              <a:rPr lang="en-US" sz="2800" dirty="0" smtClean="0"/>
              <a:t>Geometric Design of Highway Facilities</a:t>
            </a:r>
            <a:endParaRPr lang="en-US" sz="2800" dirty="0"/>
          </a:p>
        </p:txBody>
      </p:sp>
      <p:sp>
        <p:nvSpPr>
          <p:cNvPr id="5" name="Slide Number Placeholder 4"/>
          <p:cNvSpPr>
            <a:spLocks noGrp="1"/>
          </p:cNvSpPr>
          <p:nvPr>
            <p:ph type="sldNum" sz="quarter" idx="12"/>
          </p:nvPr>
        </p:nvSpPr>
        <p:spPr/>
        <p:txBody>
          <a:bodyPr/>
          <a:lstStyle/>
          <a:p>
            <a:pPr>
              <a:defRPr/>
            </a:pPr>
            <a:fld id="{E983B6AD-7947-4BB8-9215-4AD4F0E5A3BF}" type="slidenum">
              <a:rPr lang="en-US" altLang="en-US" smtClean="0"/>
              <a:pPr>
                <a:defRPr/>
              </a:pPr>
              <a:t>1</a:t>
            </a:fld>
            <a:endParaRPr lang="en-US" altLang="en-US"/>
          </a:p>
        </p:txBody>
      </p:sp>
      <p:pic>
        <p:nvPicPr>
          <p:cNvPr id="6" name="Picture 2" descr="Image result for traffic and highway engineering garber and hoel">
            <a:extLst>
              <a:ext uri="{FF2B5EF4-FFF2-40B4-BE49-F238E27FC236}">
                <a16:creationId xmlns:a16="http://schemas.microsoft.com/office/drawing/2014/main" id="{55784221-127E-43B5-B35F-FF0D11103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135" y="1854285"/>
            <a:ext cx="3290888"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405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a:extLst>
              <a:ext uri="{FF2B5EF4-FFF2-40B4-BE49-F238E27FC236}">
                <a16:creationId xmlns:a16="http://schemas.microsoft.com/office/drawing/2014/main" id="{905A8878-A564-41A3-8CE7-A9360413D51F}"/>
              </a:ext>
            </a:extLst>
          </p:cNvPr>
          <p:cNvSpPr>
            <a:spLocks noGrp="1" noChangeArrowheads="1"/>
          </p:cNvSpPr>
          <p:nvPr>
            <p:ph type="title"/>
          </p:nvPr>
        </p:nvSpPr>
        <p:spPr/>
        <p:txBody>
          <a:bodyPr/>
          <a:lstStyle/>
          <a:p>
            <a:pPr algn="ctr" eaLnBrk="1" hangingPunct="1">
              <a:defRPr/>
            </a:pPr>
            <a:r>
              <a:rPr lang="en-US" sz="4200" b="1" dirty="0">
                <a:solidFill>
                  <a:srgbClr val="000099"/>
                </a:solidFill>
              </a:rPr>
              <a:t>Highway Design Standards</a:t>
            </a:r>
          </a:p>
        </p:txBody>
      </p:sp>
      <p:sp>
        <p:nvSpPr>
          <p:cNvPr id="968707" name="Rectangle 3">
            <a:extLst>
              <a:ext uri="{FF2B5EF4-FFF2-40B4-BE49-F238E27FC236}">
                <a16:creationId xmlns:a16="http://schemas.microsoft.com/office/drawing/2014/main" id="{BAC034FB-D9AE-4A5E-A148-D14D795DB6B6}"/>
              </a:ext>
            </a:extLst>
          </p:cNvPr>
          <p:cNvSpPr>
            <a:spLocks noGrp="1" noChangeArrowheads="1"/>
          </p:cNvSpPr>
          <p:nvPr>
            <p:ph type="body" idx="1"/>
          </p:nvPr>
        </p:nvSpPr>
        <p:spPr>
          <a:xfrm>
            <a:off x="574675" y="1701472"/>
            <a:ext cx="7543800" cy="533400"/>
          </a:xfrm>
        </p:spPr>
        <p:txBody>
          <a:bodyPr/>
          <a:lstStyle/>
          <a:p>
            <a:pPr eaLnBrk="1" hangingPunct="1">
              <a:defRPr/>
            </a:pPr>
            <a:r>
              <a:rPr lang="en-US" b="1" dirty="0"/>
              <a:t>Design Speed</a:t>
            </a:r>
          </a:p>
        </p:txBody>
      </p:sp>
      <p:pic>
        <p:nvPicPr>
          <p:cNvPr id="27652" name="Picture 6">
            <a:extLst>
              <a:ext uri="{FF2B5EF4-FFF2-40B4-BE49-F238E27FC236}">
                <a16:creationId xmlns:a16="http://schemas.microsoft.com/office/drawing/2014/main" id="{9A55AFD0-0129-45B1-B2F5-E118DA433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86012"/>
            <a:ext cx="60198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627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a:extLst>
              <a:ext uri="{FF2B5EF4-FFF2-40B4-BE49-F238E27FC236}">
                <a16:creationId xmlns:a16="http://schemas.microsoft.com/office/drawing/2014/main" id="{EE3772E3-1F65-45DF-B994-727A19CE9491}"/>
              </a:ext>
            </a:extLst>
          </p:cNvPr>
          <p:cNvSpPr>
            <a:spLocks noGrp="1" noChangeArrowheads="1"/>
          </p:cNvSpPr>
          <p:nvPr>
            <p:ph type="title"/>
          </p:nvPr>
        </p:nvSpPr>
        <p:spPr>
          <a:xfrm>
            <a:off x="574675" y="304800"/>
            <a:ext cx="8001000" cy="944161"/>
          </a:xfrm>
        </p:spPr>
        <p:txBody>
          <a:bodyPr/>
          <a:lstStyle/>
          <a:p>
            <a:pPr algn="ctr" eaLnBrk="1" hangingPunct="1">
              <a:defRPr/>
            </a:pPr>
            <a:r>
              <a:rPr lang="en-US" sz="4200" b="1" dirty="0">
                <a:solidFill>
                  <a:srgbClr val="000099"/>
                </a:solidFill>
              </a:rPr>
              <a:t>Design Criteria</a:t>
            </a:r>
          </a:p>
        </p:txBody>
      </p:sp>
      <p:sp>
        <p:nvSpPr>
          <p:cNvPr id="972804" name="Rectangle 4">
            <a:extLst>
              <a:ext uri="{FF2B5EF4-FFF2-40B4-BE49-F238E27FC236}">
                <a16:creationId xmlns:a16="http://schemas.microsoft.com/office/drawing/2014/main" id="{A599E0FA-6FEB-4946-BE52-65C7A9746D7B}"/>
              </a:ext>
            </a:extLst>
          </p:cNvPr>
          <p:cNvSpPr>
            <a:spLocks noGrp="1" noChangeArrowheads="1"/>
          </p:cNvSpPr>
          <p:nvPr>
            <p:ph idx="1"/>
          </p:nvPr>
        </p:nvSpPr>
        <p:spPr>
          <a:xfrm>
            <a:off x="556335" y="1828800"/>
            <a:ext cx="7924800" cy="609600"/>
          </a:xfrm>
        </p:spPr>
        <p:txBody>
          <a:bodyPr/>
          <a:lstStyle/>
          <a:p>
            <a:pPr eaLnBrk="1" hangingPunct="1">
              <a:defRPr/>
            </a:pPr>
            <a:r>
              <a:rPr lang="en-US" b="1" dirty="0"/>
              <a:t>19 Standard AASHTO Design Vehicles</a:t>
            </a:r>
          </a:p>
        </p:txBody>
      </p:sp>
      <p:pic>
        <p:nvPicPr>
          <p:cNvPr id="29700" name="Picture 5">
            <a:extLst>
              <a:ext uri="{FF2B5EF4-FFF2-40B4-BE49-F238E27FC236}">
                <a16:creationId xmlns:a16="http://schemas.microsoft.com/office/drawing/2014/main" id="{94893046-505D-4FE5-9752-286A1FE93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930666"/>
            <a:ext cx="42672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a:extLst>
              <a:ext uri="{FF2B5EF4-FFF2-40B4-BE49-F238E27FC236}">
                <a16:creationId xmlns:a16="http://schemas.microsoft.com/office/drawing/2014/main" id="{8C27B42E-1168-46D1-B8E5-BE2B682FD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27960"/>
            <a:ext cx="374046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7">
            <a:extLst>
              <a:ext uri="{FF2B5EF4-FFF2-40B4-BE49-F238E27FC236}">
                <a16:creationId xmlns:a16="http://schemas.microsoft.com/office/drawing/2014/main" id="{9FBEF004-06AE-4CF6-A9B4-63645BBE0AB1}"/>
              </a:ext>
            </a:extLst>
          </p:cNvPr>
          <p:cNvSpPr txBox="1">
            <a:spLocks noChangeArrowheads="1"/>
          </p:cNvSpPr>
          <p:nvPr/>
        </p:nvSpPr>
        <p:spPr bwMode="auto">
          <a:xfrm>
            <a:off x="1049338" y="5163092"/>
            <a:ext cx="266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800" dirty="0"/>
              <a:t>Interstate Semi-Trailer</a:t>
            </a:r>
          </a:p>
          <a:p>
            <a:pPr eaLnBrk="1" hangingPunct="1">
              <a:spcBef>
                <a:spcPct val="0"/>
              </a:spcBef>
              <a:buClrTx/>
              <a:buSzTx/>
              <a:buFontTx/>
              <a:buNone/>
            </a:pPr>
            <a:r>
              <a:rPr lang="en-US" altLang="en-US" sz="1800" dirty="0"/>
              <a:t>WB-67 (WB-20)</a:t>
            </a:r>
          </a:p>
        </p:txBody>
      </p:sp>
    </p:spTree>
    <p:extLst>
      <p:ext uri="{BB962C8B-B14F-4D97-AF65-F5344CB8AC3E}">
        <p14:creationId xmlns:p14="http://schemas.microsoft.com/office/powerpoint/2010/main" val="32226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a:extLst>
              <a:ext uri="{FF2B5EF4-FFF2-40B4-BE49-F238E27FC236}">
                <a16:creationId xmlns:a16="http://schemas.microsoft.com/office/drawing/2014/main" id="{8129B0D4-EFE2-4043-A7DB-C9A36611F033}"/>
              </a:ext>
            </a:extLst>
          </p:cNvPr>
          <p:cNvSpPr>
            <a:spLocks noGrp="1" noChangeArrowheads="1"/>
          </p:cNvSpPr>
          <p:nvPr>
            <p:ph type="title"/>
          </p:nvPr>
        </p:nvSpPr>
        <p:spPr>
          <a:xfrm>
            <a:off x="574675" y="304801"/>
            <a:ext cx="8001000" cy="914400"/>
          </a:xfrm>
        </p:spPr>
        <p:txBody>
          <a:bodyPr/>
          <a:lstStyle/>
          <a:p>
            <a:pPr algn="ctr" eaLnBrk="1" hangingPunct="1">
              <a:defRPr/>
            </a:pPr>
            <a:r>
              <a:rPr lang="en-US" sz="4200" b="1" dirty="0">
                <a:solidFill>
                  <a:srgbClr val="000099"/>
                </a:solidFill>
              </a:rPr>
              <a:t>Design Criteria</a:t>
            </a:r>
          </a:p>
        </p:txBody>
      </p:sp>
      <p:sp>
        <p:nvSpPr>
          <p:cNvPr id="970755" name="Rectangle 3">
            <a:extLst>
              <a:ext uri="{FF2B5EF4-FFF2-40B4-BE49-F238E27FC236}">
                <a16:creationId xmlns:a16="http://schemas.microsoft.com/office/drawing/2014/main" id="{26CF4386-3B4C-430B-99BC-181B56215F0A}"/>
              </a:ext>
            </a:extLst>
          </p:cNvPr>
          <p:cNvSpPr>
            <a:spLocks noGrp="1" noChangeArrowheads="1"/>
          </p:cNvSpPr>
          <p:nvPr>
            <p:ph type="body" idx="1"/>
          </p:nvPr>
        </p:nvSpPr>
        <p:spPr>
          <a:xfrm>
            <a:off x="536575" y="1752600"/>
            <a:ext cx="8077200" cy="4572000"/>
          </a:xfrm>
        </p:spPr>
        <p:txBody>
          <a:bodyPr/>
          <a:lstStyle/>
          <a:p>
            <a:pPr eaLnBrk="1" hangingPunct="1">
              <a:defRPr/>
            </a:pPr>
            <a:r>
              <a:rPr lang="en-US" sz="2800" b="1" dirty="0"/>
              <a:t>Design Vehicles</a:t>
            </a:r>
          </a:p>
          <a:p>
            <a:pPr lvl="1" eaLnBrk="1" hangingPunct="1">
              <a:defRPr/>
            </a:pPr>
            <a:r>
              <a:rPr lang="en-US" sz="2200" dirty="0"/>
              <a:t>Where parking lots are the main traffic generators:  </a:t>
            </a:r>
            <a:r>
              <a:rPr lang="en-US" sz="2200" dirty="0">
                <a:effectLst/>
              </a:rPr>
              <a:t>passenger car</a:t>
            </a:r>
          </a:p>
          <a:p>
            <a:pPr lvl="1" eaLnBrk="1" hangingPunct="1">
              <a:defRPr/>
            </a:pPr>
            <a:r>
              <a:rPr lang="en-US" sz="2200" dirty="0"/>
              <a:t>Design of intersection at local streets and park roads:</a:t>
            </a:r>
          </a:p>
          <a:p>
            <a:pPr marL="457200" lvl="1" indent="0" eaLnBrk="1" hangingPunct="1">
              <a:buFontTx/>
              <a:buNone/>
              <a:defRPr/>
            </a:pPr>
            <a:r>
              <a:rPr lang="en-US" sz="2200" dirty="0"/>
              <a:t>       </a:t>
            </a:r>
            <a:r>
              <a:rPr lang="en-US" sz="2200" u="sng" dirty="0"/>
              <a:t>SU truck</a:t>
            </a:r>
          </a:p>
          <a:p>
            <a:pPr lvl="1" eaLnBrk="1" hangingPunct="1">
              <a:defRPr/>
            </a:pPr>
            <a:r>
              <a:rPr lang="en-US" sz="2200" dirty="0"/>
              <a:t>Intersection of state highway and city streets that serve buses but few trucks: city transit bus</a:t>
            </a:r>
          </a:p>
          <a:p>
            <a:pPr lvl="1" eaLnBrk="1" hangingPunct="1">
              <a:defRPr/>
            </a:pPr>
            <a:r>
              <a:rPr lang="en-US" sz="2200" dirty="0"/>
              <a:t>Intersections on collector streets and other facilities utilized by single trucks:  3-axle truck</a:t>
            </a:r>
          </a:p>
        </p:txBody>
      </p:sp>
    </p:spTree>
    <p:extLst>
      <p:ext uri="{BB962C8B-B14F-4D97-AF65-F5344CB8AC3E}">
        <p14:creationId xmlns:p14="http://schemas.microsoft.com/office/powerpoint/2010/main" val="148460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a:extLst>
              <a:ext uri="{FF2B5EF4-FFF2-40B4-BE49-F238E27FC236}">
                <a16:creationId xmlns:a16="http://schemas.microsoft.com/office/drawing/2014/main" id="{D7AC4B3E-2B40-44FD-8CDA-5FC8253F5D46}"/>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Cross Section Elements</a:t>
            </a:r>
          </a:p>
        </p:txBody>
      </p:sp>
      <p:sp>
        <p:nvSpPr>
          <p:cNvPr id="983043" name="Rectangle 3">
            <a:extLst>
              <a:ext uri="{FF2B5EF4-FFF2-40B4-BE49-F238E27FC236}">
                <a16:creationId xmlns:a16="http://schemas.microsoft.com/office/drawing/2014/main" id="{1A030B24-6583-4BBE-A37C-11F964CEEDA9}"/>
              </a:ext>
            </a:extLst>
          </p:cNvPr>
          <p:cNvSpPr>
            <a:spLocks noGrp="1" noChangeArrowheads="1"/>
          </p:cNvSpPr>
          <p:nvPr>
            <p:ph type="body" idx="1"/>
          </p:nvPr>
        </p:nvSpPr>
        <p:spPr>
          <a:xfrm>
            <a:off x="548677" y="1752600"/>
            <a:ext cx="7543800" cy="4419600"/>
          </a:xfrm>
        </p:spPr>
        <p:txBody>
          <a:bodyPr/>
          <a:lstStyle/>
          <a:p>
            <a:pPr eaLnBrk="1" hangingPunct="1">
              <a:lnSpc>
                <a:spcPct val="80000"/>
              </a:lnSpc>
              <a:defRPr/>
            </a:pPr>
            <a:r>
              <a:rPr lang="en-US" sz="2400" b="1" dirty="0"/>
              <a:t>Width of Travel Lanes</a:t>
            </a:r>
          </a:p>
          <a:p>
            <a:pPr lvl="1" eaLnBrk="1" hangingPunct="1">
              <a:lnSpc>
                <a:spcPct val="80000"/>
              </a:lnSpc>
              <a:defRPr/>
            </a:pPr>
            <a:r>
              <a:rPr lang="en-US" sz="2000" dirty="0">
                <a:effectLst/>
              </a:rPr>
              <a:t>9 to 12 ft. for all types of roadways</a:t>
            </a:r>
          </a:p>
          <a:p>
            <a:pPr lvl="1" eaLnBrk="1" hangingPunct="1">
              <a:lnSpc>
                <a:spcPct val="80000"/>
              </a:lnSpc>
              <a:defRPr/>
            </a:pPr>
            <a:r>
              <a:rPr lang="en-US" sz="2000" dirty="0">
                <a:effectLst/>
              </a:rPr>
              <a:t>12 ft. for rural arterials</a:t>
            </a:r>
          </a:p>
          <a:p>
            <a:pPr lvl="1" eaLnBrk="1" hangingPunct="1">
              <a:lnSpc>
                <a:spcPct val="80000"/>
              </a:lnSpc>
              <a:defRPr/>
            </a:pPr>
            <a:r>
              <a:rPr lang="en-US" sz="2000" dirty="0">
                <a:effectLst/>
              </a:rPr>
              <a:t>9 ft. only for very low volume urban roadways with narrow right-of-way</a:t>
            </a:r>
          </a:p>
          <a:p>
            <a:pPr eaLnBrk="1" hangingPunct="1">
              <a:lnSpc>
                <a:spcPct val="80000"/>
              </a:lnSpc>
              <a:defRPr/>
            </a:pPr>
            <a:r>
              <a:rPr lang="en-US" sz="2400" b="1" dirty="0"/>
              <a:t>Shoulders</a:t>
            </a:r>
          </a:p>
          <a:p>
            <a:pPr lvl="1" eaLnBrk="1" hangingPunct="1">
              <a:lnSpc>
                <a:spcPct val="80000"/>
              </a:lnSpc>
              <a:defRPr/>
            </a:pPr>
            <a:r>
              <a:rPr lang="en-US" sz="2000" dirty="0"/>
              <a:t>Provide area for vehicles to stop when necessary</a:t>
            </a:r>
          </a:p>
          <a:p>
            <a:pPr lvl="1" eaLnBrk="1" hangingPunct="1">
              <a:lnSpc>
                <a:spcPct val="80000"/>
              </a:lnSpc>
              <a:defRPr/>
            </a:pPr>
            <a:r>
              <a:rPr lang="en-US" sz="2000" dirty="0"/>
              <a:t>2 ft. to 12 ft. width</a:t>
            </a:r>
          </a:p>
          <a:p>
            <a:pPr lvl="1" eaLnBrk="1" hangingPunct="1">
              <a:lnSpc>
                <a:spcPct val="80000"/>
              </a:lnSpc>
              <a:defRPr/>
            </a:pPr>
            <a:r>
              <a:rPr lang="en-US" sz="2000" dirty="0"/>
              <a:t>10 ft. width (preferably 12 ft.) on roadways with high truck volumes</a:t>
            </a:r>
          </a:p>
          <a:p>
            <a:pPr lvl="1" eaLnBrk="1" hangingPunct="1">
              <a:lnSpc>
                <a:spcPct val="80000"/>
              </a:lnSpc>
              <a:defRPr/>
            </a:pPr>
            <a:r>
              <a:rPr lang="en-US" sz="2000" dirty="0"/>
              <a:t>4ft. min. width if used by </a:t>
            </a:r>
            <a:r>
              <a:rPr lang="en-US" sz="2000" dirty="0" err="1"/>
              <a:t>peds</a:t>
            </a:r>
            <a:r>
              <a:rPr lang="en-US" sz="2000" dirty="0"/>
              <a:t>. / bikes</a:t>
            </a:r>
          </a:p>
          <a:p>
            <a:pPr lvl="1" eaLnBrk="1" hangingPunct="1">
              <a:lnSpc>
                <a:spcPct val="80000"/>
              </a:lnSpc>
              <a:defRPr/>
            </a:pPr>
            <a:r>
              <a:rPr lang="en-US" sz="2000" dirty="0"/>
              <a:t>2 ft. width only on lowest types of highways</a:t>
            </a:r>
            <a:endParaRPr lang="en-US" sz="2400" dirty="0"/>
          </a:p>
          <a:p>
            <a:pPr marL="457200" lvl="1" indent="0" eaLnBrk="1" hangingPunct="1">
              <a:lnSpc>
                <a:spcPct val="80000"/>
              </a:lnSpc>
              <a:buFontTx/>
              <a:buNone/>
              <a:defRPr/>
            </a:pPr>
            <a:endParaRPr lang="en-US" sz="2000" dirty="0">
              <a:effectLst/>
            </a:endParaRPr>
          </a:p>
        </p:txBody>
      </p:sp>
    </p:spTree>
    <p:extLst>
      <p:ext uri="{BB962C8B-B14F-4D97-AF65-F5344CB8AC3E}">
        <p14:creationId xmlns:p14="http://schemas.microsoft.com/office/powerpoint/2010/main" val="113994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a:extLst>
              <a:ext uri="{FF2B5EF4-FFF2-40B4-BE49-F238E27FC236}">
                <a16:creationId xmlns:a16="http://schemas.microsoft.com/office/drawing/2014/main" id="{D7AC4B3E-2B40-44FD-8CDA-5FC8253F5D46}"/>
              </a:ext>
            </a:extLst>
          </p:cNvPr>
          <p:cNvSpPr>
            <a:spLocks noGrp="1" noChangeArrowheads="1"/>
          </p:cNvSpPr>
          <p:nvPr>
            <p:ph type="title"/>
          </p:nvPr>
        </p:nvSpPr>
        <p:spPr>
          <a:xfrm>
            <a:off x="574675" y="304801"/>
            <a:ext cx="8001000" cy="914400"/>
          </a:xfrm>
        </p:spPr>
        <p:txBody>
          <a:bodyPr/>
          <a:lstStyle/>
          <a:p>
            <a:pPr algn="ctr" eaLnBrk="1" hangingPunct="1">
              <a:defRPr/>
            </a:pPr>
            <a:r>
              <a:rPr lang="en-US" sz="4200" b="1" dirty="0">
                <a:solidFill>
                  <a:srgbClr val="000099"/>
                </a:solidFill>
              </a:rPr>
              <a:t>Cross Section Elements</a:t>
            </a:r>
          </a:p>
        </p:txBody>
      </p:sp>
      <p:sp>
        <p:nvSpPr>
          <p:cNvPr id="983043" name="Rectangle 3">
            <a:extLst>
              <a:ext uri="{FF2B5EF4-FFF2-40B4-BE49-F238E27FC236}">
                <a16:creationId xmlns:a16="http://schemas.microsoft.com/office/drawing/2014/main" id="{1A030B24-6583-4BBE-A37C-11F964CEEDA9}"/>
              </a:ext>
            </a:extLst>
          </p:cNvPr>
          <p:cNvSpPr>
            <a:spLocks noGrp="1" noChangeArrowheads="1"/>
          </p:cNvSpPr>
          <p:nvPr>
            <p:ph type="body" idx="1"/>
          </p:nvPr>
        </p:nvSpPr>
        <p:spPr>
          <a:xfrm>
            <a:off x="574675" y="1752600"/>
            <a:ext cx="7543800" cy="4419600"/>
          </a:xfrm>
        </p:spPr>
        <p:txBody>
          <a:bodyPr/>
          <a:lstStyle/>
          <a:p>
            <a:pPr eaLnBrk="1" hangingPunct="1">
              <a:lnSpc>
                <a:spcPct val="80000"/>
              </a:lnSpc>
              <a:defRPr/>
            </a:pPr>
            <a:r>
              <a:rPr lang="en-US" sz="2800" b="1" dirty="0"/>
              <a:t>Medians</a:t>
            </a:r>
          </a:p>
          <a:p>
            <a:pPr lvl="1" eaLnBrk="1" hangingPunct="1">
              <a:lnSpc>
                <a:spcPct val="80000"/>
              </a:lnSpc>
              <a:defRPr/>
            </a:pPr>
            <a:r>
              <a:rPr lang="en-US" sz="2400" dirty="0">
                <a:effectLst/>
              </a:rPr>
              <a:t>Separate opposing lanes</a:t>
            </a:r>
          </a:p>
          <a:p>
            <a:pPr lvl="1" eaLnBrk="1" hangingPunct="1">
              <a:lnSpc>
                <a:spcPct val="80000"/>
              </a:lnSpc>
              <a:defRPr/>
            </a:pPr>
            <a:r>
              <a:rPr lang="en-US" sz="2400" dirty="0">
                <a:effectLst/>
              </a:rPr>
              <a:t>Provide recovery area &amp; emergency stopping area for vehicles</a:t>
            </a:r>
          </a:p>
          <a:p>
            <a:pPr lvl="1" eaLnBrk="1" hangingPunct="1">
              <a:lnSpc>
                <a:spcPct val="80000"/>
              </a:lnSpc>
              <a:defRPr/>
            </a:pPr>
            <a:r>
              <a:rPr lang="en-US" sz="2400" dirty="0">
                <a:effectLst/>
              </a:rPr>
              <a:t>Provide refuge area for pedestrians</a:t>
            </a:r>
          </a:p>
          <a:p>
            <a:pPr lvl="1" eaLnBrk="1" hangingPunct="1">
              <a:lnSpc>
                <a:spcPct val="80000"/>
              </a:lnSpc>
              <a:defRPr/>
            </a:pPr>
            <a:r>
              <a:rPr lang="en-US" sz="2400" dirty="0">
                <a:effectLst/>
              </a:rPr>
              <a:t>Can be raised, flush or depressed</a:t>
            </a:r>
          </a:p>
          <a:p>
            <a:pPr lvl="1" eaLnBrk="1" hangingPunct="1">
              <a:lnSpc>
                <a:spcPct val="80000"/>
              </a:lnSpc>
              <a:defRPr/>
            </a:pPr>
            <a:r>
              <a:rPr lang="en-US" sz="2400" dirty="0">
                <a:effectLst/>
              </a:rPr>
              <a:t>Raised medians control left turn traffic in urban areas</a:t>
            </a:r>
          </a:p>
          <a:p>
            <a:pPr lvl="1" eaLnBrk="1" hangingPunct="1">
              <a:lnSpc>
                <a:spcPct val="80000"/>
              </a:lnSpc>
              <a:defRPr/>
            </a:pPr>
            <a:r>
              <a:rPr lang="en-US" sz="2400" dirty="0">
                <a:effectLst/>
              </a:rPr>
              <a:t>Widths from 4 </a:t>
            </a:r>
            <a:r>
              <a:rPr lang="en-US" sz="2400" dirty="0" err="1">
                <a:effectLst/>
              </a:rPr>
              <a:t>ft</a:t>
            </a:r>
            <a:r>
              <a:rPr lang="en-US" sz="2400" dirty="0">
                <a:effectLst/>
              </a:rPr>
              <a:t> to 80 ft. or more</a:t>
            </a:r>
          </a:p>
          <a:p>
            <a:pPr lvl="1" eaLnBrk="1" hangingPunct="1">
              <a:lnSpc>
                <a:spcPct val="80000"/>
              </a:lnSpc>
              <a:defRPr/>
            </a:pPr>
            <a:endParaRPr lang="en-US" sz="2400" dirty="0">
              <a:effectLst/>
            </a:endParaRPr>
          </a:p>
        </p:txBody>
      </p:sp>
    </p:spTree>
    <p:extLst>
      <p:ext uri="{BB962C8B-B14F-4D97-AF65-F5344CB8AC3E}">
        <p14:creationId xmlns:p14="http://schemas.microsoft.com/office/powerpoint/2010/main" val="3606808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a:extLst>
              <a:ext uri="{FF2B5EF4-FFF2-40B4-BE49-F238E27FC236}">
                <a16:creationId xmlns:a16="http://schemas.microsoft.com/office/drawing/2014/main" id="{1130078D-AF15-45B0-95BD-1F35372B858C}"/>
              </a:ext>
            </a:extLst>
          </p:cNvPr>
          <p:cNvSpPr>
            <a:spLocks noGrp="1" noChangeArrowheads="1"/>
          </p:cNvSpPr>
          <p:nvPr>
            <p:ph type="title"/>
          </p:nvPr>
        </p:nvSpPr>
        <p:spPr>
          <a:xfrm>
            <a:off x="574675" y="304801"/>
            <a:ext cx="8001000" cy="914400"/>
          </a:xfrm>
        </p:spPr>
        <p:txBody>
          <a:bodyPr/>
          <a:lstStyle/>
          <a:p>
            <a:pPr algn="ctr" eaLnBrk="1" hangingPunct="1">
              <a:defRPr/>
            </a:pPr>
            <a:r>
              <a:rPr lang="en-US" sz="4200" b="1" dirty="0">
                <a:solidFill>
                  <a:srgbClr val="000099"/>
                </a:solidFill>
              </a:rPr>
              <a:t>Cross Section Elements</a:t>
            </a:r>
          </a:p>
        </p:txBody>
      </p:sp>
      <p:sp>
        <p:nvSpPr>
          <p:cNvPr id="1033219" name="Rectangle 3">
            <a:extLst>
              <a:ext uri="{FF2B5EF4-FFF2-40B4-BE49-F238E27FC236}">
                <a16:creationId xmlns:a16="http://schemas.microsoft.com/office/drawing/2014/main" id="{46AF7408-10D1-42FB-AF87-D0B6FAD87367}"/>
              </a:ext>
            </a:extLst>
          </p:cNvPr>
          <p:cNvSpPr>
            <a:spLocks noGrp="1" noChangeArrowheads="1"/>
          </p:cNvSpPr>
          <p:nvPr>
            <p:ph type="body" idx="1"/>
          </p:nvPr>
        </p:nvSpPr>
        <p:spPr>
          <a:xfrm>
            <a:off x="569296" y="1752600"/>
            <a:ext cx="7543800" cy="4953000"/>
          </a:xfrm>
        </p:spPr>
        <p:txBody>
          <a:bodyPr/>
          <a:lstStyle/>
          <a:p>
            <a:pPr eaLnBrk="1" hangingPunct="1">
              <a:lnSpc>
                <a:spcPct val="80000"/>
              </a:lnSpc>
              <a:defRPr/>
            </a:pPr>
            <a:r>
              <a:rPr lang="en-US" sz="2800" b="1" dirty="0"/>
              <a:t>Roadside Barriers</a:t>
            </a:r>
          </a:p>
          <a:p>
            <a:pPr lvl="1" eaLnBrk="1" hangingPunct="1">
              <a:lnSpc>
                <a:spcPct val="80000"/>
              </a:lnSpc>
              <a:defRPr/>
            </a:pPr>
            <a:r>
              <a:rPr lang="en-US" sz="2400" dirty="0"/>
              <a:t>Protect vehicles from hazardous obstacles, steep slopes, </a:t>
            </a:r>
            <a:r>
              <a:rPr lang="en-US" sz="2400" dirty="0" err="1"/>
              <a:t>etc</a:t>
            </a:r>
            <a:endParaRPr lang="en-US" sz="2400" dirty="0"/>
          </a:p>
          <a:p>
            <a:pPr eaLnBrk="1" hangingPunct="1">
              <a:lnSpc>
                <a:spcPct val="80000"/>
              </a:lnSpc>
              <a:defRPr/>
            </a:pPr>
            <a:r>
              <a:rPr lang="en-US" sz="2800" b="1" dirty="0"/>
              <a:t>Median Barriers</a:t>
            </a:r>
          </a:p>
          <a:p>
            <a:pPr lvl="1" eaLnBrk="1" hangingPunct="1">
              <a:lnSpc>
                <a:spcPct val="80000"/>
              </a:lnSpc>
              <a:defRPr/>
            </a:pPr>
            <a:r>
              <a:rPr lang="en-US" sz="2400" dirty="0">
                <a:effectLst/>
              </a:rPr>
              <a:t>Prevent errant vehicles from crossing area separating traveled ways for traffic in opposite directions</a:t>
            </a:r>
            <a:endParaRPr lang="en-US" dirty="0"/>
          </a:p>
          <a:p>
            <a:pPr eaLnBrk="1" hangingPunct="1">
              <a:lnSpc>
                <a:spcPct val="80000"/>
              </a:lnSpc>
              <a:defRPr/>
            </a:pPr>
            <a:r>
              <a:rPr lang="en-US" sz="2800" b="1" dirty="0"/>
              <a:t>Curbs and Gutters</a:t>
            </a:r>
          </a:p>
          <a:p>
            <a:pPr lvl="1" eaLnBrk="1" hangingPunct="1">
              <a:lnSpc>
                <a:spcPct val="80000"/>
              </a:lnSpc>
              <a:defRPr/>
            </a:pPr>
            <a:r>
              <a:rPr lang="en-US" sz="2400" dirty="0">
                <a:effectLst/>
              </a:rPr>
              <a:t>Used in urban areas to delineate pavement edges &amp; sidewalks, to control access, to control drainage, etc.</a:t>
            </a:r>
          </a:p>
        </p:txBody>
      </p:sp>
    </p:spTree>
    <p:extLst>
      <p:ext uri="{BB962C8B-B14F-4D97-AF65-F5344CB8AC3E}">
        <p14:creationId xmlns:p14="http://schemas.microsoft.com/office/powerpoint/2010/main" val="265624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a:extLst>
              <a:ext uri="{FF2B5EF4-FFF2-40B4-BE49-F238E27FC236}">
                <a16:creationId xmlns:a16="http://schemas.microsoft.com/office/drawing/2014/main" id="{1130078D-AF15-45B0-95BD-1F35372B858C}"/>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Cross Section Elements</a:t>
            </a:r>
          </a:p>
        </p:txBody>
      </p:sp>
      <p:sp>
        <p:nvSpPr>
          <p:cNvPr id="1033219" name="Rectangle 3">
            <a:extLst>
              <a:ext uri="{FF2B5EF4-FFF2-40B4-BE49-F238E27FC236}">
                <a16:creationId xmlns:a16="http://schemas.microsoft.com/office/drawing/2014/main" id="{46AF7408-10D1-42FB-AF87-D0B6FAD87367}"/>
              </a:ext>
            </a:extLst>
          </p:cNvPr>
          <p:cNvSpPr>
            <a:spLocks noGrp="1" noChangeArrowheads="1"/>
          </p:cNvSpPr>
          <p:nvPr>
            <p:ph type="body" idx="1"/>
          </p:nvPr>
        </p:nvSpPr>
        <p:spPr>
          <a:xfrm>
            <a:off x="574675" y="1752600"/>
            <a:ext cx="7543800" cy="4953000"/>
          </a:xfrm>
        </p:spPr>
        <p:txBody>
          <a:bodyPr/>
          <a:lstStyle/>
          <a:p>
            <a:pPr eaLnBrk="1" hangingPunct="1">
              <a:lnSpc>
                <a:spcPct val="80000"/>
              </a:lnSpc>
              <a:defRPr/>
            </a:pPr>
            <a:r>
              <a:rPr lang="en-US" sz="2400" b="1" dirty="0"/>
              <a:t>Sidewalks</a:t>
            </a:r>
            <a:endParaRPr lang="en-US" sz="2400" dirty="0">
              <a:effectLst/>
            </a:endParaRPr>
          </a:p>
          <a:p>
            <a:pPr lvl="1" eaLnBrk="1" hangingPunct="1">
              <a:lnSpc>
                <a:spcPct val="80000"/>
              </a:lnSpc>
              <a:defRPr/>
            </a:pPr>
            <a:r>
              <a:rPr lang="en-US" sz="2000" dirty="0">
                <a:effectLst/>
              </a:rPr>
              <a:t>Provide area separate from roadway for pedestrians</a:t>
            </a:r>
          </a:p>
          <a:p>
            <a:pPr lvl="1" eaLnBrk="1" hangingPunct="1">
              <a:lnSpc>
                <a:spcPct val="80000"/>
              </a:lnSpc>
              <a:defRPr/>
            </a:pPr>
            <a:r>
              <a:rPr lang="en-US" sz="2000" dirty="0">
                <a:effectLst/>
              </a:rPr>
              <a:t>Must be designed to accommodate disabled individuals (American with Disabilities Act--ADA)</a:t>
            </a:r>
            <a:endParaRPr lang="en-US" sz="2400" dirty="0"/>
          </a:p>
          <a:p>
            <a:pPr eaLnBrk="1" hangingPunct="1">
              <a:lnSpc>
                <a:spcPct val="80000"/>
              </a:lnSpc>
              <a:defRPr/>
            </a:pPr>
            <a:r>
              <a:rPr lang="en-US" sz="2400" b="1" dirty="0"/>
              <a:t>Roadway Cross Slopes</a:t>
            </a:r>
          </a:p>
          <a:p>
            <a:pPr lvl="1" eaLnBrk="1" hangingPunct="1">
              <a:lnSpc>
                <a:spcPct val="80000"/>
              </a:lnSpc>
              <a:defRPr/>
            </a:pPr>
            <a:r>
              <a:rPr lang="en-US" sz="2000" dirty="0">
                <a:effectLst/>
              </a:rPr>
              <a:t>1.5% to 2% for paved roadways to drain water off roadway surface</a:t>
            </a:r>
          </a:p>
          <a:p>
            <a:pPr eaLnBrk="1" hangingPunct="1">
              <a:lnSpc>
                <a:spcPct val="80000"/>
              </a:lnSpc>
              <a:defRPr/>
            </a:pPr>
            <a:r>
              <a:rPr lang="en-US" sz="2400" b="1" dirty="0"/>
              <a:t>Roadside Earth Slopes</a:t>
            </a:r>
          </a:p>
          <a:p>
            <a:pPr lvl="1" eaLnBrk="1" hangingPunct="1">
              <a:lnSpc>
                <a:spcPct val="80000"/>
              </a:lnSpc>
              <a:defRPr/>
            </a:pPr>
            <a:r>
              <a:rPr lang="en-US" sz="2000" dirty="0">
                <a:effectLst/>
              </a:rPr>
              <a:t>Embankment slopes can be traversed safely by errant vehicles if flatter that 1V:4H</a:t>
            </a:r>
          </a:p>
          <a:p>
            <a:pPr lvl="1" eaLnBrk="1" hangingPunct="1">
              <a:lnSpc>
                <a:spcPct val="80000"/>
              </a:lnSpc>
              <a:defRPr/>
            </a:pPr>
            <a:r>
              <a:rPr lang="en-US" sz="2000" dirty="0">
                <a:effectLst/>
              </a:rPr>
              <a:t>Embankment &amp; excavation slopes have major effect on grading volumes</a:t>
            </a:r>
            <a:endParaRPr lang="en-US" sz="2400" dirty="0"/>
          </a:p>
        </p:txBody>
      </p:sp>
    </p:spTree>
    <p:extLst>
      <p:ext uri="{BB962C8B-B14F-4D97-AF65-F5344CB8AC3E}">
        <p14:creationId xmlns:p14="http://schemas.microsoft.com/office/powerpoint/2010/main" val="42393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a:extLst>
              <a:ext uri="{FF2B5EF4-FFF2-40B4-BE49-F238E27FC236}">
                <a16:creationId xmlns:a16="http://schemas.microsoft.com/office/drawing/2014/main" id="{1130078D-AF15-45B0-95BD-1F35372B858C}"/>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Cross Section Elements</a:t>
            </a:r>
          </a:p>
        </p:txBody>
      </p:sp>
      <p:sp>
        <p:nvSpPr>
          <p:cNvPr id="1033219" name="Rectangle 3">
            <a:extLst>
              <a:ext uri="{FF2B5EF4-FFF2-40B4-BE49-F238E27FC236}">
                <a16:creationId xmlns:a16="http://schemas.microsoft.com/office/drawing/2014/main" id="{46AF7408-10D1-42FB-AF87-D0B6FAD87367}"/>
              </a:ext>
            </a:extLst>
          </p:cNvPr>
          <p:cNvSpPr>
            <a:spLocks noGrp="1" noChangeArrowheads="1"/>
          </p:cNvSpPr>
          <p:nvPr>
            <p:ph type="body" idx="1"/>
          </p:nvPr>
        </p:nvSpPr>
        <p:spPr>
          <a:xfrm>
            <a:off x="574675" y="1752600"/>
            <a:ext cx="7543800" cy="4953000"/>
          </a:xfrm>
        </p:spPr>
        <p:txBody>
          <a:bodyPr/>
          <a:lstStyle/>
          <a:p>
            <a:pPr eaLnBrk="1" hangingPunct="1">
              <a:lnSpc>
                <a:spcPct val="80000"/>
              </a:lnSpc>
              <a:defRPr/>
            </a:pPr>
            <a:r>
              <a:rPr lang="en-US" sz="2800" b="1" dirty="0"/>
              <a:t>Right-of-way</a:t>
            </a:r>
          </a:p>
          <a:p>
            <a:pPr lvl="1" eaLnBrk="1" hangingPunct="1">
              <a:lnSpc>
                <a:spcPct val="80000"/>
              </a:lnSpc>
              <a:defRPr/>
            </a:pPr>
            <a:r>
              <a:rPr lang="en-US" sz="2400" dirty="0">
                <a:effectLst/>
              </a:rPr>
              <a:t>Width sufficient to accommodate all cross section elements, future widening, </a:t>
            </a:r>
            <a:r>
              <a:rPr lang="en-US" sz="2400" dirty="0" err="1">
                <a:effectLst/>
              </a:rPr>
              <a:t>etc</a:t>
            </a:r>
            <a:endParaRPr lang="en-US" sz="2400" dirty="0">
              <a:effectLst/>
            </a:endParaRPr>
          </a:p>
        </p:txBody>
      </p:sp>
    </p:spTree>
    <p:extLst>
      <p:ext uri="{BB962C8B-B14F-4D97-AF65-F5344CB8AC3E}">
        <p14:creationId xmlns:p14="http://schemas.microsoft.com/office/powerpoint/2010/main" val="99497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a:extLst>
              <a:ext uri="{FF2B5EF4-FFF2-40B4-BE49-F238E27FC236}">
                <a16:creationId xmlns:a16="http://schemas.microsoft.com/office/drawing/2014/main" id="{FF8796DC-293D-4619-9753-A52CBF9C0F0D}"/>
              </a:ext>
            </a:extLst>
          </p:cNvPr>
          <p:cNvSpPr>
            <a:spLocks noGrp="1" noChangeArrowheads="1"/>
          </p:cNvSpPr>
          <p:nvPr>
            <p:ph type="title"/>
          </p:nvPr>
        </p:nvSpPr>
        <p:spPr>
          <a:xfrm>
            <a:off x="574675" y="304801"/>
            <a:ext cx="8001000" cy="914400"/>
          </a:xfrm>
        </p:spPr>
        <p:txBody>
          <a:bodyPr/>
          <a:lstStyle/>
          <a:p>
            <a:pPr algn="ctr" eaLnBrk="1" hangingPunct="1">
              <a:defRPr/>
            </a:pPr>
            <a:r>
              <a:rPr lang="en-US" sz="4200" b="1" dirty="0">
                <a:solidFill>
                  <a:srgbClr val="000099"/>
                </a:solidFill>
              </a:rPr>
              <a:t>Cross Section Elements</a:t>
            </a:r>
          </a:p>
        </p:txBody>
      </p:sp>
      <p:pic>
        <p:nvPicPr>
          <p:cNvPr id="48131" name="Picture 2">
            <a:extLst>
              <a:ext uri="{FF2B5EF4-FFF2-40B4-BE49-F238E27FC236}">
                <a16:creationId xmlns:a16="http://schemas.microsoft.com/office/drawing/2014/main" id="{D7D1C184-2924-4144-B925-DB5598F91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2057400"/>
            <a:ext cx="8763000" cy="346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739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a:extLst>
              <a:ext uri="{FF2B5EF4-FFF2-40B4-BE49-F238E27FC236}">
                <a16:creationId xmlns:a16="http://schemas.microsoft.com/office/drawing/2014/main" id="{77A45C5E-0BD6-45AE-BB82-CBF548B849A7}"/>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Cross Section Elements</a:t>
            </a:r>
          </a:p>
        </p:txBody>
      </p:sp>
      <p:pic>
        <p:nvPicPr>
          <p:cNvPr id="50179" name="Picture 6">
            <a:extLst>
              <a:ext uri="{FF2B5EF4-FFF2-40B4-BE49-F238E27FC236}">
                <a16:creationId xmlns:a16="http://schemas.microsoft.com/office/drawing/2014/main" id="{E3FEB864-E84F-4E8B-B36C-B4DDB3EC1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27" y="2219325"/>
            <a:ext cx="8733012"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54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a:extLst>
              <a:ext uri="{FF2B5EF4-FFF2-40B4-BE49-F238E27FC236}">
                <a16:creationId xmlns:a16="http://schemas.microsoft.com/office/drawing/2014/main" id="{84DEB381-8B96-4FC2-9A53-D952EA1D0633}"/>
              </a:ext>
            </a:extLst>
          </p:cNvPr>
          <p:cNvSpPr>
            <a:spLocks noGrp="1" noChangeArrowheads="1"/>
          </p:cNvSpPr>
          <p:nvPr>
            <p:ph type="title"/>
          </p:nvPr>
        </p:nvSpPr>
        <p:spPr>
          <a:xfrm>
            <a:off x="574675" y="304801"/>
            <a:ext cx="8001000" cy="914400"/>
          </a:xfrm>
        </p:spPr>
        <p:txBody>
          <a:bodyPr/>
          <a:lstStyle/>
          <a:p>
            <a:pPr algn="ctr" eaLnBrk="1" hangingPunct="1">
              <a:defRPr/>
            </a:pPr>
            <a:r>
              <a:rPr lang="en-US" sz="4200" b="1" dirty="0">
                <a:solidFill>
                  <a:srgbClr val="000099"/>
                </a:solidFill>
              </a:rPr>
              <a:t>Geometric Design</a:t>
            </a:r>
          </a:p>
        </p:txBody>
      </p:sp>
      <p:sp>
        <p:nvSpPr>
          <p:cNvPr id="1026051" name="Rectangle 3">
            <a:extLst>
              <a:ext uri="{FF2B5EF4-FFF2-40B4-BE49-F238E27FC236}">
                <a16:creationId xmlns:a16="http://schemas.microsoft.com/office/drawing/2014/main" id="{F8B42491-994D-47D9-AFA2-8E631EB682BB}"/>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dirty="0"/>
              <a:t>Geometric Design consists of four major</a:t>
            </a:r>
          </a:p>
          <a:p>
            <a:pPr eaLnBrk="1" hangingPunct="1">
              <a:buFont typeface="Wingdings" panose="05000000000000000000" pitchFamily="2" charset="2"/>
              <a:buNone/>
              <a:defRPr/>
            </a:pPr>
            <a:r>
              <a:rPr lang="en-US" dirty="0"/>
              <a:t>components:</a:t>
            </a:r>
          </a:p>
          <a:p>
            <a:pPr eaLnBrk="1" hangingPunct="1">
              <a:defRPr/>
            </a:pPr>
            <a:r>
              <a:rPr lang="en-US" b="1" dirty="0"/>
              <a:t>Roadway Cross Section</a:t>
            </a:r>
          </a:p>
          <a:p>
            <a:pPr eaLnBrk="1" hangingPunct="1">
              <a:defRPr/>
            </a:pPr>
            <a:r>
              <a:rPr lang="en-US" b="1" dirty="0"/>
              <a:t>Vertical Alignment</a:t>
            </a:r>
          </a:p>
          <a:p>
            <a:pPr eaLnBrk="1" hangingPunct="1">
              <a:defRPr/>
            </a:pPr>
            <a:r>
              <a:rPr lang="en-US" b="1" dirty="0"/>
              <a:t>Horizontal Alignment</a:t>
            </a:r>
          </a:p>
          <a:p>
            <a:pPr eaLnBrk="1" hangingPunct="1">
              <a:defRPr/>
            </a:pPr>
            <a:r>
              <a:rPr lang="en-US" b="1" dirty="0"/>
              <a:t>Roadside Area</a:t>
            </a:r>
          </a:p>
        </p:txBody>
      </p:sp>
    </p:spTree>
    <p:extLst>
      <p:ext uri="{BB962C8B-B14F-4D97-AF65-F5344CB8AC3E}">
        <p14:creationId xmlns:p14="http://schemas.microsoft.com/office/powerpoint/2010/main" val="3743311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1"/>
            <a:ext cx="8001000" cy="838200"/>
          </a:xfrm>
        </p:spPr>
        <p:txBody>
          <a:bodyPr/>
          <a:lstStyle/>
          <a:p>
            <a:pPr algn="ctr"/>
            <a:r>
              <a:rPr lang="en-US" b="1" dirty="0" smtClean="0">
                <a:solidFill>
                  <a:srgbClr val="C00000"/>
                </a:solidFill>
              </a:rPr>
              <a:t>Example 15.1</a:t>
            </a:r>
            <a:endParaRPr lang="en-US" b="1" dirty="0">
              <a:solidFill>
                <a:srgbClr val="C00000"/>
              </a:solidFill>
            </a:endParaRPr>
          </a:p>
        </p:txBody>
      </p:sp>
      <p:sp>
        <p:nvSpPr>
          <p:cNvPr id="3" name="Rectangle 2"/>
          <p:cNvSpPr/>
          <p:nvPr/>
        </p:nvSpPr>
        <p:spPr>
          <a:xfrm>
            <a:off x="594397" y="1752600"/>
            <a:ext cx="8416925" cy="1938992"/>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A crest vertical curve is to be designed to join a +3% grade with a -2% grade at a section of a two-lane highway. Determine the minimum length of the curve if the design speed of the highway is 60 mph, </a:t>
            </a:r>
            <a:r>
              <a:rPr lang="en-US" i="1" dirty="0">
                <a:latin typeface="Times New Roman" panose="02020603050405020304" pitchFamily="18" charset="0"/>
                <a:ea typeface="Times New Roman" panose="02020603050405020304" pitchFamily="18" charset="0"/>
              </a:rPr>
              <a:t>S&lt;L</a:t>
            </a:r>
            <a:r>
              <a:rPr lang="en-US" dirty="0">
                <a:latin typeface="Times New Roman" panose="02020603050405020304" pitchFamily="18" charset="0"/>
                <a:ea typeface="Times New Roman" panose="02020603050405020304" pitchFamily="18" charset="0"/>
              </a:rPr>
              <a:t>, and a perception-reaction time of 2.5 sec. The deceleration rate for braking (a) is 11.2 </a:t>
            </a:r>
            <a:r>
              <a:rPr lang="en-US" dirty="0" err="1">
                <a:latin typeface="Times New Roman" panose="02020603050405020304" pitchFamily="18" charset="0"/>
                <a:ea typeface="Times New Roman" panose="02020603050405020304" pitchFamily="18" charset="0"/>
              </a:rPr>
              <a:t>ft</a:t>
            </a:r>
            <a:r>
              <a:rPr lang="en-US" dirty="0">
                <a:latin typeface="Times New Roman" panose="02020603050405020304" pitchFamily="18" charset="0"/>
                <a:ea typeface="Times New Roman" panose="02020603050405020304" pitchFamily="18" charset="0"/>
              </a:rPr>
              <a:t>/sec</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294964" y="3729183"/>
                <a:ext cx="3829190" cy="729559"/>
              </a:xfrm>
              <a:prstGeom prst="rect">
                <a:avLst/>
              </a:prstGeom>
              <a:noFill/>
            </p:spPr>
            <p:txBody>
              <a:bodyPr wrap="none" lIns="0" tIns="0" rIns="0" bIns="0" rtlCol="0">
                <a:spAutoFit/>
              </a:bodyPr>
              <a:lstStyle/>
              <a:p>
                <a14:m>
                  <m:oMath xmlns:m="http://schemas.openxmlformats.org/officeDocument/2006/math">
                    <m:r>
                      <a:rPr lang="en-US" i="1" dirty="0" smtClean="0">
                        <a:latin typeface="Cambria Math" panose="02040503050406030204" pitchFamily="18" charset="0"/>
                      </a:rPr>
                      <m:t>𝑆𝑆𝐷</m:t>
                    </m:r>
                    <m:r>
                      <a:rPr lang="en-US" i="1" dirty="0" smtClean="0">
                        <a:latin typeface="Cambria Math" panose="02040503050406030204" pitchFamily="18" charset="0"/>
                      </a:rPr>
                      <m:t> = 1.47 </m:t>
                    </m:r>
                    <m:r>
                      <a:rPr lang="en-US" i="1" dirty="0" smtClean="0">
                        <a:latin typeface="Cambria Math" panose="02040503050406030204" pitchFamily="18" charset="0"/>
                      </a:rPr>
                      <m:t>𝑢</m:t>
                    </m:r>
                    <m:r>
                      <a:rPr lang="en-US" i="1" dirty="0" smtClean="0">
                        <a:latin typeface="Cambria Math" panose="02040503050406030204" pitchFamily="18" charset="0"/>
                      </a:rPr>
                      <m:t>∗</m:t>
                    </m:r>
                    <m:r>
                      <a:rPr lang="en-US" i="1" dirty="0" smtClean="0">
                        <a:latin typeface="Cambria Math" panose="02040503050406030204" pitchFamily="18" charset="0"/>
                      </a:rPr>
                      <m:t>𝑡</m:t>
                    </m:r>
                  </m:oMath>
                </a14:m>
                <a:r>
                  <a:rPr lang="en-US" dirty="0" smtClean="0"/>
                  <a:t>+</a:t>
                </a:r>
                <a14:m>
                  <m:oMath xmlns:m="http://schemas.openxmlformats.org/officeDocument/2006/math">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2</m:t>
                            </m:r>
                          </m:sup>
                        </m:sSup>
                      </m:num>
                      <m:den>
                        <m:r>
                          <a:rPr lang="en-US" b="0" i="1" smtClean="0">
                            <a:latin typeface="Cambria Math" panose="02040503050406030204" pitchFamily="18" charset="0"/>
                          </a:rPr>
                          <m:t>30</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32.2</m:t>
                                </m:r>
                              </m:den>
                            </m:f>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𝐺</m:t>
                                </m:r>
                              </m:e>
                            </m:d>
                          </m:e>
                        </m:d>
                      </m:den>
                    </m:f>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294964" y="3729183"/>
                <a:ext cx="3829190" cy="72955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50140" y="4651526"/>
                <a:ext cx="4926798" cy="576568"/>
              </a:xfrm>
              <a:prstGeom prst="rect">
                <a:avLst/>
              </a:prstGeom>
              <a:noFill/>
            </p:spPr>
            <p:txBody>
              <a:bodyPr wrap="none" lIns="0" tIns="0" rIns="0" bIns="0" rtlCol="0">
                <a:spAutoFit/>
              </a:bodyPr>
              <a:lstStyle/>
              <a:p>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𝐿</m:t>
                        </m:r>
                      </m:e>
                      <m:sub>
                        <m:r>
                          <m:rPr>
                            <m:sty m:val="p"/>
                          </m:rPr>
                          <a:rPr lang="en-US" i="1" dirty="0" smtClean="0">
                            <a:latin typeface="Cambria Math" panose="02040503050406030204" pitchFamily="18" charset="0"/>
                          </a:rPr>
                          <m:t>min</m:t>
                        </m:r>
                      </m:sub>
                    </m:sSub>
                  </m:oMath>
                </a14:m>
                <a:r>
                  <a:rPr lang="en-US" dirty="0" smtClean="0"/>
                  <a:t>  = </a:t>
                </a:r>
                <a14:m>
                  <m:oMath xmlns:m="http://schemas.openxmlformats.org/officeDocument/2006/math">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𝐴𝑆</m:t>
                            </m:r>
                          </m:e>
                          <m:sup>
                            <m:r>
                              <a:rPr lang="en-US" b="0" i="1" smtClean="0">
                                <a:latin typeface="Cambria Math" panose="02040503050406030204" pitchFamily="18" charset="0"/>
                              </a:rPr>
                              <m:t>2</m:t>
                            </m:r>
                          </m:sup>
                        </m:sSup>
                      </m:num>
                      <m:den>
                        <m:r>
                          <a:rPr lang="en-US" b="0" i="1" smtClean="0">
                            <a:latin typeface="Cambria Math" panose="02040503050406030204" pitchFamily="18" charset="0"/>
                          </a:rPr>
                          <m:t>2158</m:t>
                        </m:r>
                      </m:den>
                    </m:f>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&lt;</m:t>
                    </m:r>
                    <m:r>
                      <a:rPr lang="en-US" b="0" i="1" smtClean="0">
                        <a:latin typeface="Cambria Math" panose="02040503050406030204" pitchFamily="18" charset="0"/>
                      </a:rPr>
                      <m:t>𝐿</m:t>
                    </m:r>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250140" y="4651526"/>
                <a:ext cx="4926798" cy="576568"/>
              </a:xfrm>
              <a:prstGeom prst="rect">
                <a:avLst/>
              </a:prstGeom>
              <a:blipFill>
                <a:blip r:embed="rId3"/>
                <a:stretch>
                  <a:fillRect b="-14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5565" y="5418676"/>
                <a:ext cx="5107616" cy="698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𝐿</m:t>
                          </m:r>
                        </m:e>
                        <m:sub>
                          <m:r>
                            <a:rPr lang="en-US" b="0" i="1" dirty="0" smtClean="0">
                              <a:latin typeface="Cambria Math" panose="02040503050406030204" pitchFamily="18" charset="0"/>
                            </a:rPr>
                            <m:t>𝑚𝑖𝑛</m:t>
                          </m:r>
                        </m:sub>
                      </m:sSub>
                      <m:r>
                        <a:rPr lang="en-US" i="1" dirty="0" smtClean="0">
                          <a:latin typeface="Cambria Math" panose="02040503050406030204" pitchFamily="18" charset="0"/>
                        </a:rPr>
                        <m:t>= 2</m:t>
                      </m:r>
                      <m:r>
                        <a:rPr lang="en-US" i="1" dirty="0" smtClean="0">
                          <a:latin typeface="Cambria Math" panose="02040503050406030204" pitchFamily="18" charset="0"/>
                        </a:rPr>
                        <m:t>𝑆</m:t>
                      </m:r>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i="1" dirty="0" smtClean="0">
                              <a:latin typeface="Cambria Math" panose="02040503050406030204" pitchFamily="18" charset="0"/>
                            </a:rPr>
                            <m:t>2158</m:t>
                          </m:r>
                        </m:num>
                        <m:den>
                          <m:r>
                            <a:rPr lang="en-US" i="1" dirty="0" smtClean="0">
                              <a:latin typeface="Cambria Math" panose="02040503050406030204" pitchFamily="18" charset="0"/>
                            </a:rPr>
                            <m:t>𝐴</m:t>
                          </m:r>
                        </m:den>
                      </m:f>
                      <m:r>
                        <a:rPr lang="en-US" b="0" i="1" dirty="0"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&gt;</m:t>
                      </m:r>
                      <m:r>
                        <a:rPr lang="en-US" b="0" i="1" smtClean="0">
                          <a:latin typeface="Cambria Math" panose="02040503050406030204" pitchFamily="18" charset="0"/>
                        </a:rPr>
                        <m:t>𝐿</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135565" y="5418676"/>
                <a:ext cx="5107616" cy="69897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5809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1"/>
            <a:ext cx="8001000" cy="838200"/>
          </a:xfrm>
        </p:spPr>
        <p:txBody>
          <a:bodyPr/>
          <a:lstStyle/>
          <a:p>
            <a:pPr algn="ctr"/>
            <a:r>
              <a:rPr lang="en-US" b="1" dirty="0" smtClean="0">
                <a:solidFill>
                  <a:srgbClr val="C00000"/>
                </a:solidFill>
              </a:rPr>
              <a:t>Example 15.2</a:t>
            </a:r>
            <a:endParaRPr lang="en-US" b="1" dirty="0">
              <a:solidFill>
                <a:srgbClr val="C00000"/>
              </a:solidFill>
            </a:endParaRPr>
          </a:p>
        </p:txBody>
      </p:sp>
      <p:sp>
        <p:nvSpPr>
          <p:cNvPr id="3" name="Rectangle 2"/>
          <p:cNvSpPr/>
          <p:nvPr/>
        </p:nvSpPr>
        <p:spPr>
          <a:xfrm>
            <a:off x="457200" y="1752600"/>
            <a:ext cx="8118475" cy="1938992"/>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An existing vertical curve on a highway joins a +4.4% grade with a -4.4% grade. If the length of the curve is 275 </a:t>
            </a:r>
            <a:r>
              <a:rPr lang="en-US" dirty="0" err="1">
                <a:latin typeface="Times New Roman" panose="02020603050405020304" pitchFamily="18" charset="0"/>
                <a:ea typeface="Times New Roman" panose="02020603050405020304" pitchFamily="18" charset="0"/>
              </a:rPr>
              <a:t>ft</a:t>
            </a:r>
            <a:r>
              <a:rPr lang="en-US" dirty="0">
                <a:latin typeface="Times New Roman" panose="02020603050405020304" pitchFamily="18" charset="0"/>
                <a:ea typeface="Times New Roman" panose="02020603050405020304" pitchFamily="18" charset="0"/>
              </a:rPr>
              <a:t>, what is the maximum safety speed on this curve? What speed should be posted if 5 mph increments are used? Assume </a:t>
            </a:r>
            <a:r>
              <a:rPr lang="en-US" i="1" dirty="0">
                <a:latin typeface="Times New Roman" panose="02020603050405020304" pitchFamily="18" charset="0"/>
                <a:ea typeface="Times New Roman" panose="02020603050405020304" pitchFamily="18" charset="0"/>
              </a:rPr>
              <a:t>a</a:t>
            </a:r>
            <a:r>
              <a:rPr lang="en-US" dirty="0">
                <a:latin typeface="Times New Roman" panose="02020603050405020304" pitchFamily="18" charset="0"/>
                <a:ea typeface="Times New Roman" panose="02020603050405020304" pitchFamily="18" charset="0"/>
              </a:rPr>
              <a:t>= 11.2 </a:t>
            </a:r>
            <a:r>
              <a:rPr lang="en-US" dirty="0" err="1">
                <a:latin typeface="Times New Roman" panose="02020603050405020304" pitchFamily="18" charset="0"/>
                <a:ea typeface="Times New Roman" panose="02020603050405020304" pitchFamily="18" charset="0"/>
              </a:rPr>
              <a:t>ft</a:t>
            </a:r>
            <a:r>
              <a:rPr lang="en-US" dirty="0">
                <a:latin typeface="Times New Roman" panose="02020603050405020304" pitchFamily="18" charset="0"/>
                <a:ea typeface="Times New Roman" panose="02020603050405020304" pitchFamily="18" charset="0"/>
              </a:rPr>
              <a:t>/sec</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perception-reaction time = 2.5 sec, and </a:t>
            </a:r>
            <a:r>
              <a:rPr lang="en-US" i="1" dirty="0">
                <a:latin typeface="Times New Roman" panose="02020603050405020304" pitchFamily="18" charset="0"/>
                <a:ea typeface="Times New Roman" panose="02020603050405020304" pitchFamily="18" charset="0"/>
              </a:rPr>
              <a:t>S&lt;L</a:t>
            </a:r>
            <a:r>
              <a:rPr lang="en-US" dirty="0">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4090313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a:extLst>
              <a:ext uri="{FF2B5EF4-FFF2-40B4-BE49-F238E27FC236}">
                <a16:creationId xmlns:a16="http://schemas.microsoft.com/office/drawing/2014/main" id="{B88DCC5F-67DF-4052-9D15-B36946FA6694}"/>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Geometric Design</a:t>
            </a:r>
          </a:p>
        </p:txBody>
      </p:sp>
      <p:sp>
        <p:nvSpPr>
          <p:cNvPr id="951299" name="Rectangle 3">
            <a:extLst>
              <a:ext uri="{FF2B5EF4-FFF2-40B4-BE49-F238E27FC236}">
                <a16:creationId xmlns:a16="http://schemas.microsoft.com/office/drawing/2014/main" id="{830AB1A9-A896-4237-92E0-3CC4E644081E}"/>
              </a:ext>
            </a:extLst>
          </p:cNvPr>
          <p:cNvSpPr>
            <a:spLocks noGrp="1" noChangeArrowheads="1"/>
          </p:cNvSpPr>
          <p:nvPr>
            <p:ph type="body" idx="1"/>
          </p:nvPr>
        </p:nvSpPr>
        <p:spPr>
          <a:xfrm>
            <a:off x="586329" y="1752600"/>
            <a:ext cx="4962525" cy="4572000"/>
          </a:xfrm>
        </p:spPr>
        <p:txBody>
          <a:bodyPr/>
          <a:lstStyle/>
          <a:p>
            <a:pPr eaLnBrk="1" hangingPunct="1">
              <a:defRPr/>
            </a:pPr>
            <a:r>
              <a:rPr lang="en-US" sz="2800" b="1" i="1" dirty="0"/>
              <a:t>A Policy on Geometric Design of Highways And Streets</a:t>
            </a:r>
            <a:r>
              <a:rPr lang="en-US" sz="2800" b="1" dirty="0"/>
              <a:t>  (AASHTO)</a:t>
            </a:r>
          </a:p>
          <a:p>
            <a:pPr lvl="1" eaLnBrk="1" hangingPunct="1">
              <a:defRPr/>
            </a:pPr>
            <a:r>
              <a:rPr lang="en-US" sz="2400" dirty="0"/>
              <a:t>6</a:t>
            </a:r>
            <a:r>
              <a:rPr lang="en-US" sz="2400" baseline="30000" dirty="0"/>
              <a:t>th</a:t>
            </a:r>
            <a:r>
              <a:rPr lang="en-US" sz="2400" dirty="0"/>
              <a:t> Ed. (2011)</a:t>
            </a:r>
          </a:p>
          <a:p>
            <a:pPr eaLnBrk="1" hangingPunct="1">
              <a:defRPr/>
            </a:pPr>
            <a:r>
              <a:rPr lang="en-US" sz="2800" b="1" dirty="0"/>
              <a:t>Referred to as the “Green Book”</a:t>
            </a:r>
            <a:endParaRPr lang="en-US" sz="2800" b="1" i="1" dirty="0"/>
          </a:p>
        </p:txBody>
      </p:sp>
      <p:pic>
        <p:nvPicPr>
          <p:cNvPr id="9220" name="Picture 1">
            <a:extLst>
              <a:ext uri="{FF2B5EF4-FFF2-40B4-BE49-F238E27FC236}">
                <a16:creationId xmlns:a16="http://schemas.microsoft.com/office/drawing/2014/main" id="{7BE09B0E-1C79-42D1-8E3B-3EB451812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49014"/>
            <a:ext cx="30194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6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a:extLst>
              <a:ext uri="{FF2B5EF4-FFF2-40B4-BE49-F238E27FC236}">
                <a16:creationId xmlns:a16="http://schemas.microsoft.com/office/drawing/2014/main" id="{BD0EFAB0-1B6D-4DAA-AEB1-AE2D9BD482EF}"/>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Highway Design</a:t>
            </a:r>
          </a:p>
        </p:txBody>
      </p:sp>
      <p:sp>
        <p:nvSpPr>
          <p:cNvPr id="963587" name="Rectangle 3">
            <a:extLst>
              <a:ext uri="{FF2B5EF4-FFF2-40B4-BE49-F238E27FC236}">
                <a16:creationId xmlns:a16="http://schemas.microsoft.com/office/drawing/2014/main" id="{91751B27-6CA3-428E-B2CF-92599B6A67B9}"/>
              </a:ext>
            </a:extLst>
          </p:cNvPr>
          <p:cNvSpPr>
            <a:spLocks noGrp="1" noChangeArrowheads="1"/>
          </p:cNvSpPr>
          <p:nvPr>
            <p:ph type="body" idx="1"/>
          </p:nvPr>
        </p:nvSpPr>
        <p:spPr>
          <a:xfrm>
            <a:off x="574675" y="1826111"/>
            <a:ext cx="8382000" cy="5029200"/>
          </a:xfrm>
        </p:spPr>
        <p:txBody>
          <a:bodyPr/>
          <a:lstStyle/>
          <a:p>
            <a:pPr eaLnBrk="1" hangingPunct="1">
              <a:lnSpc>
                <a:spcPct val="90000"/>
              </a:lnSpc>
              <a:spcBef>
                <a:spcPct val="15000"/>
              </a:spcBef>
              <a:defRPr/>
            </a:pPr>
            <a:r>
              <a:rPr lang="en-US" sz="2400" b="1" dirty="0"/>
              <a:t>Factors Influencing Design</a:t>
            </a:r>
          </a:p>
          <a:p>
            <a:pPr lvl="1" eaLnBrk="1" hangingPunct="1">
              <a:lnSpc>
                <a:spcPct val="90000"/>
              </a:lnSpc>
              <a:spcBef>
                <a:spcPct val="15000"/>
              </a:spcBef>
              <a:defRPr/>
            </a:pPr>
            <a:r>
              <a:rPr lang="en-US" sz="2000" dirty="0"/>
              <a:t>Functional classification</a:t>
            </a:r>
          </a:p>
          <a:p>
            <a:pPr lvl="1" eaLnBrk="1" hangingPunct="1">
              <a:lnSpc>
                <a:spcPct val="90000"/>
              </a:lnSpc>
              <a:spcBef>
                <a:spcPct val="15000"/>
              </a:spcBef>
              <a:defRPr/>
            </a:pPr>
            <a:r>
              <a:rPr lang="en-US" sz="2000" dirty="0"/>
              <a:t>Expected traffic volume and vehicle mix</a:t>
            </a:r>
          </a:p>
          <a:p>
            <a:pPr lvl="1" eaLnBrk="1" hangingPunct="1">
              <a:lnSpc>
                <a:spcPct val="90000"/>
              </a:lnSpc>
              <a:spcBef>
                <a:spcPct val="15000"/>
              </a:spcBef>
              <a:defRPr/>
            </a:pPr>
            <a:r>
              <a:rPr lang="en-US" sz="2000" dirty="0"/>
              <a:t>Design speed</a:t>
            </a:r>
          </a:p>
          <a:p>
            <a:pPr lvl="1" eaLnBrk="1" hangingPunct="1">
              <a:lnSpc>
                <a:spcPct val="90000"/>
              </a:lnSpc>
              <a:spcBef>
                <a:spcPct val="15000"/>
              </a:spcBef>
              <a:defRPr/>
            </a:pPr>
            <a:r>
              <a:rPr lang="en-US" sz="2000" dirty="0"/>
              <a:t>Design vehicle</a:t>
            </a:r>
          </a:p>
          <a:p>
            <a:pPr lvl="1" eaLnBrk="1" hangingPunct="1">
              <a:lnSpc>
                <a:spcPct val="90000"/>
              </a:lnSpc>
              <a:spcBef>
                <a:spcPct val="15000"/>
              </a:spcBef>
              <a:defRPr/>
            </a:pPr>
            <a:r>
              <a:rPr lang="en-US" sz="2000" dirty="0"/>
              <a:t>Topography of the area in which highway will be located</a:t>
            </a:r>
          </a:p>
          <a:p>
            <a:pPr lvl="1" eaLnBrk="1" hangingPunct="1">
              <a:lnSpc>
                <a:spcPct val="90000"/>
              </a:lnSpc>
              <a:spcBef>
                <a:spcPct val="15000"/>
              </a:spcBef>
              <a:defRPr/>
            </a:pPr>
            <a:r>
              <a:rPr lang="en-US" sz="2000" dirty="0"/>
              <a:t>Vehicles on steep grades</a:t>
            </a:r>
          </a:p>
          <a:p>
            <a:pPr lvl="1" eaLnBrk="1" hangingPunct="1">
              <a:lnSpc>
                <a:spcPct val="90000"/>
              </a:lnSpc>
              <a:spcBef>
                <a:spcPct val="15000"/>
              </a:spcBef>
              <a:defRPr/>
            </a:pPr>
            <a:r>
              <a:rPr lang="en-US" sz="2000" dirty="0"/>
              <a:t>Level of service to be provided</a:t>
            </a:r>
          </a:p>
          <a:p>
            <a:pPr lvl="1" eaLnBrk="1" hangingPunct="1">
              <a:lnSpc>
                <a:spcPct val="90000"/>
              </a:lnSpc>
              <a:spcBef>
                <a:spcPct val="15000"/>
              </a:spcBef>
              <a:defRPr/>
            </a:pPr>
            <a:r>
              <a:rPr lang="en-US" sz="2000" dirty="0"/>
              <a:t>Available funds</a:t>
            </a:r>
          </a:p>
          <a:p>
            <a:pPr lvl="1" eaLnBrk="1" hangingPunct="1">
              <a:lnSpc>
                <a:spcPct val="90000"/>
              </a:lnSpc>
              <a:spcBef>
                <a:spcPct val="15000"/>
              </a:spcBef>
              <a:defRPr/>
            </a:pPr>
            <a:r>
              <a:rPr lang="en-US" sz="2000" dirty="0"/>
              <a:t>Safety</a:t>
            </a:r>
          </a:p>
          <a:p>
            <a:pPr lvl="1" eaLnBrk="1" hangingPunct="1">
              <a:lnSpc>
                <a:spcPct val="90000"/>
              </a:lnSpc>
              <a:spcBef>
                <a:spcPct val="15000"/>
              </a:spcBef>
              <a:defRPr/>
            </a:pPr>
            <a:r>
              <a:rPr lang="en-US" sz="2000" dirty="0"/>
              <a:t>Social and environmental factors</a:t>
            </a:r>
          </a:p>
        </p:txBody>
      </p:sp>
    </p:spTree>
    <p:extLst>
      <p:ext uri="{BB962C8B-B14F-4D97-AF65-F5344CB8AC3E}">
        <p14:creationId xmlns:p14="http://schemas.microsoft.com/office/powerpoint/2010/main" val="204081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a:extLst>
              <a:ext uri="{FF2B5EF4-FFF2-40B4-BE49-F238E27FC236}">
                <a16:creationId xmlns:a16="http://schemas.microsoft.com/office/drawing/2014/main" id="{D8FA8D3D-FB2B-4136-99FD-82D03C0157AC}"/>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Functional Classification</a:t>
            </a:r>
          </a:p>
        </p:txBody>
      </p:sp>
      <p:pic>
        <p:nvPicPr>
          <p:cNvPr id="13315" name="Picture 4">
            <a:extLst>
              <a:ext uri="{FF2B5EF4-FFF2-40B4-BE49-F238E27FC236}">
                <a16:creationId xmlns:a16="http://schemas.microsoft.com/office/drawing/2014/main" id="{6EA6FE18-29E9-43A4-ABA2-AC8300009F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40708" y="1981200"/>
            <a:ext cx="5074605" cy="3886200"/>
          </a:xfr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2133600"/>
            <a:ext cx="3657600" cy="2308324"/>
          </a:xfrm>
          <a:prstGeom prst="rect">
            <a:avLst/>
          </a:prstGeom>
          <a:noFill/>
        </p:spPr>
        <p:txBody>
          <a:bodyPr wrap="square" rtlCol="0">
            <a:spAutoFit/>
          </a:bodyPr>
          <a:lstStyle/>
          <a:p>
            <a:pPr marL="342900" indent="-342900">
              <a:buFont typeface="Arial" panose="020B0604020202020204" pitchFamily="34" charset="0"/>
              <a:buChar char="•"/>
            </a:pPr>
            <a:r>
              <a:rPr lang="en-US" dirty="0" smtClean="0"/>
              <a:t>Principal arterials</a:t>
            </a:r>
          </a:p>
          <a:p>
            <a:pPr marL="342900" indent="-342900">
              <a:buFont typeface="Arial" panose="020B0604020202020204" pitchFamily="34" charset="0"/>
              <a:buChar char="•"/>
            </a:pPr>
            <a:r>
              <a:rPr lang="en-US" dirty="0" smtClean="0"/>
              <a:t>Minor arterials</a:t>
            </a:r>
          </a:p>
          <a:p>
            <a:pPr marL="342900" indent="-342900">
              <a:buFont typeface="Arial" panose="020B0604020202020204" pitchFamily="34" charset="0"/>
              <a:buChar char="•"/>
            </a:pPr>
            <a:r>
              <a:rPr lang="en-US" dirty="0" smtClean="0"/>
              <a:t>Major collectors</a:t>
            </a:r>
          </a:p>
          <a:p>
            <a:pPr marL="342900" indent="-342900">
              <a:buFont typeface="Arial" panose="020B0604020202020204" pitchFamily="34" charset="0"/>
              <a:buChar char="•"/>
            </a:pPr>
            <a:r>
              <a:rPr lang="en-US" dirty="0" smtClean="0"/>
              <a:t>Minor collectors</a:t>
            </a:r>
          </a:p>
          <a:p>
            <a:pPr marL="342900" indent="-342900">
              <a:buFont typeface="Arial" panose="020B0604020202020204" pitchFamily="34" charset="0"/>
              <a:buChar char="•"/>
            </a:pPr>
            <a:r>
              <a:rPr lang="en-US" dirty="0" smtClean="0"/>
              <a:t>Local roads and streets</a:t>
            </a:r>
            <a:endParaRPr lang="en-US" dirty="0"/>
          </a:p>
        </p:txBody>
      </p:sp>
    </p:spTree>
    <p:extLst>
      <p:ext uri="{BB962C8B-B14F-4D97-AF65-F5344CB8AC3E}">
        <p14:creationId xmlns:p14="http://schemas.microsoft.com/office/powerpoint/2010/main" val="21622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a:extLst>
              <a:ext uri="{FF2B5EF4-FFF2-40B4-BE49-F238E27FC236}">
                <a16:creationId xmlns:a16="http://schemas.microsoft.com/office/drawing/2014/main" id="{D4396124-F7D4-48C2-8D8D-FEDA5EFEEC94}"/>
              </a:ext>
            </a:extLst>
          </p:cNvPr>
          <p:cNvSpPr>
            <a:spLocks noGrp="1" noChangeArrowheads="1"/>
          </p:cNvSpPr>
          <p:nvPr>
            <p:ph type="title"/>
          </p:nvPr>
        </p:nvSpPr>
        <p:spPr>
          <a:xfrm>
            <a:off x="574675" y="304801"/>
            <a:ext cx="8001000" cy="914400"/>
          </a:xfrm>
        </p:spPr>
        <p:txBody>
          <a:bodyPr/>
          <a:lstStyle/>
          <a:p>
            <a:pPr algn="ctr" eaLnBrk="1" hangingPunct="1">
              <a:defRPr/>
            </a:pPr>
            <a:r>
              <a:rPr lang="en-US" sz="4200" b="1" dirty="0">
                <a:solidFill>
                  <a:srgbClr val="000099"/>
                </a:solidFill>
              </a:rPr>
              <a:t>Functional Classification</a:t>
            </a:r>
          </a:p>
        </p:txBody>
      </p:sp>
      <p:pic>
        <p:nvPicPr>
          <p:cNvPr id="17411" name="Picture 4">
            <a:extLst>
              <a:ext uri="{FF2B5EF4-FFF2-40B4-BE49-F238E27FC236}">
                <a16:creationId xmlns:a16="http://schemas.microsoft.com/office/drawing/2014/main" id="{F643829B-305B-4EB1-88B6-3A34FA928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447800"/>
            <a:ext cx="56769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68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a:extLst>
              <a:ext uri="{FF2B5EF4-FFF2-40B4-BE49-F238E27FC236}">
                <a16:creationId xmlns:a16="http://schemas.microsoft.com/office/drawing/2014/main" id="{C8F1071E-386B-4ACB-B45A-000D4179D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7378024" cy="646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356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a:extLst>
              <a:ext uri="{FF2B5EF4-FFF2-40B4-BE49-F238E27FC236}">
                <a16:creationId xmlns:a16="http://schemas.microsoft.com/office/drawing/2014/main" id="{CD8EEE24-E527-4DAD-8E0C-9FE2D4571C61}"/>
              </a:ext>
            </a:extLst>
          </p:cNvPr>
          <p:cNvSpPr>
            <a:spLocks noGrp="1" noChangeArrowheads="1"/>
          </p:cNvSpPr>
          <p:nvPr>
            <p:ph type="title"/>
          </p:nvPr>
        </p:nvSpPr>
        <p:spPr/>
        <p:txBody>
          <a:bodyPr/>
          <a:lstStyle/>
          <a:p>
            <a:pPr algn="ctr" eaLnBrk="1" hangingPunct="1">
              <a:defRPr/>
            </a:pPr>
            <a:r>
              <a:rPr lang="en-US" sz="4200" b="1" dirty="0">
                <a:solidFill>
                  <a:srgbClr val="000099"/>
                </a:solidFill>
              </a:rPr>
              <a:t>Highway Design Standards</a:t>
            </a:r>
          </a:p>
        </p:txBody>
      </p:sp>
      <p:sp>
        <p:nvSpPr>
          <p:cNvPr id="23555" name="Rectangle 3">
            <a:extLst>
              <a:ext uri="{FF2B5EF4-FFF2-40B4-BE49-F238E27FC236}">
                <a16:creationId xmlns:a16="http://schemas.microsoft.com/office/drawing/2014/main" id="{26B041FD-981C-4CC1-8167-E6646415E522}"/>
              </a:ext>
            </a:extLst>
          </p:cNvPr>
          <p:cNvSpPr>
            <a:spLocks noGrp="1" noChangeArrowheads="1"/>
          </p:cNvSpPr>
          <p:nvPr>
            <p:ph type="body" idx="1"/>
          </p:nvPr>
        </p:nvSpPr>
        <p:spPr>
          <a:xfrm>
            <a:off x="539713" y="1752600"/>
            <a:ext cx="6934200" cy="1600200"/>
          </a:xfrm>
        </p:spPr>
        <p:txBody>
          <a:bodyPr/>
          <a:lstStyle/>
          <a:p>
            <a:pPr eaLnBrk="1" hangingPunct="1"/>
            <a:r>
              <a:rPr lang="en-US" altLang="en-US" b="1" dirty="0" smtClean="0">
                <a:effectLst/>
              </a:rPr>
              <a:t>Design Hourly Volume (DHV)</a:t>
            </a:r>
            <a:endParaRPr lang="en-US" altLang="en-US" b="1" dirty="0">
              <a:effectLst/>
            </a:endParaRPr>
          </a:p>
        </p:txBody>
      </p:sp>
      <p:pic>
        <p:nvPicPr>
          <p:cNvPr id="23556" name="Picture 5">
            <a:extLst>
              <a:ext uri="{FF2B5EF4-FFF2-40B4-BE49-F238E27FC236}">
                <a16:creationId xmlns:a16="http://schemas.microsoft.com/office/drawing/2014/main" id="{1270AC44-2E2F-4DDA-9603-B91D1F0C0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767" y="2438400"/>
            <a:ext cx="570635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2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a:extLst>
              <a:ext uri="{FF2B5EF4-FFF2-40B4-BE49-F238E27FC236}">
                <a16:creationId xmlns:a16="http://schemas.microsoft.com/office/drawing/2014/main" id="{71579F97-4E23-4FD9-8529-12594B2DD989}"/>
              </a:ext>
            </a:extLst>
          </p:cNvPr>
          <p:cNvSpPr>
            <a:spLocks noGrp="1" noChangeArrowheads="1"/>
          </p:cNvSpPr>
          <p:nvPr>
            <p:ph type="title"/>
          </p:nvPr>
        </p:nvSpPr>
        <p:spPr>
          <a:xfrm>
            <a:off x="574675" y="304801"/>
            <a:ext cx="8001000" cy="838200"/>
          </a:xfrm>
        </p:spPr>
        <p:txBody>
          <a:bodyPr/>
          <a:lstStyle/>
          <a:p>
            <a:pPr eaLnBrk="1" hangingPunct="1">
              <a:defRPr/>
            </a:pPr>
            <a:r>
              <a:rPr lang="en-US" sz="4000" b="1" dirty="0">
                <a:solidFill>
                  <a:srgbClr val="000099"/>
                </a:solidFill>
              </a:rPr>
              <a:t>Highway Design Standards</a:t>
            </a:r>
          </a:p>
        </p:txBody>
      </p:sp>
      <p:sp>
        <p:nvSpPr>
          <p:cNvPr id="966659" name="Rectangle 3">
            <a:extLst>
              <a:ext uri="{FF2B5EF4-FFF2-40B4-BE49-F238E27FC236}">
                <a16:creationId xmlns:a16="http://schemas.microsoft.com/office/drawing/2014/main" id="{755B929A-6481-414D-A4C2-2173F787F9C0}"/>
              </a:ext>
            </a:extLst>
          </p:cNvPr>
          <p:cNvSpPr>
            <a:spLocks noGrp="1" noChangeArrowheads="1"/>
          </p:cNvSpPr>
          <p:nvPr>
            <p:ph idx="1"/>
          </p:nvPr>
        </p:nvSpPr>
        <p:spPr/>
        <p:txBody>
          <a:bodyPr/>
          <a:lstStyle/>
          <a:p>
            <a:pPr eaLnBrk="1" hangingPunct="1">
              <a:defRPr/>
            </a:pPr>
            <a:r>
              <a:rPr lang="en-US" b="1" dirty="0"/>
              <a:t>Design Speed</a:t>
            </a:r>
          </a:p>
        </p:txBody>
      </p:sp>
      <p:pic>
        <p:nvPicPr>
          <p:cNvPr id="25604" name="Picture 6">
            <a:extLst>
              <a:ext uri="{FF2B5EF4-FFF2-40B4-BE49-F238E27FC236}">
                <a16:creationId xmlns:a16="http://schemas.microsoft.com/office/drawing/2014/main" id="{60457302-BE28-40E6-8FEC-04BEEB1BD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81" y="2438400"/>
            <a:ext cx="880042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535991"/>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6139</TotalTime>
  <Words>2986</Words>
  <Application>Microsoft Office PowerPoint</Application>
  <PresentationFormat>On-screen Show (4:3)</PresentationFormat>
  <Paragraphs>323</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Cambria Math</vt:lpstr>
      <vt:lpstr>Tahoma</vt:lpstr>
      <vt:lpstr>Times New Roman</vt:lpstr>
      <vt:lpstr>Verdana</vt:lpstr>
      <vt:lpstr>Wingdings</vt:lpstr>
      <vt:lpstr>Profile</vt:lpstr>
      <vt:lpstr>CE 34500 – Transportation Engineering</vt:lpstr>
      <vt:lpstr>Geometric Design</vt:lpstr>
      <vt:lpstr>Geometric Design</vt:lpstr>
      <vt:lpstr>Highway Design</vt:lpstr>
      <vt:lpstr>Functional Classification</vt:lpstr>
      <vt:lpstr>Functional Classification</vt:lpstr>
      <vt:lpstr>PowerPoint Presentation</vt:lpstr>
      <vt:lpstr>Highway Design Standards</vt:lpstr>
      <vt:lpstr>Highway Design Standards</vt:lpstr>
      <vt:lpstr>Highway Design Standards</vt:lpstr>
      <vt:lpstr>Design Criteria</vt:lpstr>
      <vt:lpstr>Design Criteria</vt:lpstr>
      <vt:lpstr>Cross Section Elements</vt:lpstr>
      <vt:lpstr>Cross Section Elements</vt:lpstr>
      <vt:lpstr>Cross Section Elements</vt:lpstr>
      <vt:lpstr>Cross Section Elements</vt:lpstr>
      <vt:lpstr>Cross Section Elements</vt:lpstr>
      <vt:lpstr>Cross Section Elements</vt:lpstr>
      <vt:lpstr>Cross Section Elements</vt:lpstr>
      <vt:lpstr>Example 15.1</vt:lpstr>
      <vt:lpstr>Example 15.2</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Civil &amp; Architectural Engineering</dc:creator>
  <cp:lastModifiedBy>Promothes Saha</cp:lastModifiedBy>
  <cp:revision>337</cp:revision>
  <cp:lastPrinted>2012-09-10T00:38:33Z</cp:lastPrinted>
  <dcterms:created xsi:type="dcterms:W3CDTF">2001-09-24T18:35:11Z</dcterms:created>
  <dcterms:modified xsi:type="dcterms:W3CDTF">2020-04-01T17:32:10Z</dcterms:modified>
</cp:coreProperties>
</file>