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4"/>
  </p:notesMasterIdLst>
  <p:handoutMasterIdLst>
    <p:handoutMasterId r:id="rId15"/>
  </p:handoutMasterIdLst>
  <p:sldIdLst>
    <p:sldId id="337" r:id="rId2"/>
    <p:sldId id="303" r:id="rId3"/>
    <p:sldId id="305" r:id="rId4"/>
    <p:sldId id="330" r:id="rId5"/>
    <p:sldId id="331" r:id="rId6"/>
    <p:sldId id="332" r:id="rId7"/>
    <p:sldId id="334" r:id="rId8"/>
    <p:sldId id="333" r:id="rId9"/>
    <p:sldId id="335" r:id="rId10"/>
    <p:sldId id="316" r:id="rId11"/>
    <p:sldId id="329" r:id="rId12"/>
    <p:sldId id="336" r:id="rId13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23" autoAdjust="0"/>
    <p:restoredTop sz="91047" autoAdjust="0"/>
  </p:normalViewPr>
  <p:slideViewPr>
    <p:cSldViewPr>
      <p:cViewPr varScale="1">
        <p:scale>
          <a:sx n="71" d="100"/>
          <a:sy n="71" d="100"/>
        </p:scale>
        <p:origin x="140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3" d="100"/>
          <a:sy n="113" d="100"/>
        </p:scale>
        <p:origin x="1560" y="114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Faculty Candidate: Promothes Saha, Ph.D., P.E.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7325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28A79AE-C9FD-4B97-919E-B3A0B517B8E2}" type="datetime1">
              <a:rPr lang="en-US"/>
              <a:pPr>
                <a:defRPr/>
              </a:pPr>
              <a:t>3/22/2020</a:t>
            </a:fld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9563"/>
            <a:ext cx="40290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Saha - University of Wyoming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7325" y="6659563"/>
            <a:ext cx="40290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F8BE026-2535-4E36-8C3B-BB5A983FC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Faculty Candidate: Promothes Saha, Ph.D., P.E.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7325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5025087-EA77-44A7-ACEE-F4AB40675BDF}" type="datetime1">
              <a:rPr lang="en-US"/>
              <a:pPr>
                <a:defRPr/>
              </a:pPr>
              <a:t>3/22/2020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838" y="3330575"/>
            <a:ext cx="6816725" cy="315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9563"/>
            <a:ext cx="40290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Saha - University of Wyoming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7325" y="6659563"/>
            <a:ext cx="402907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5DD6223-0D57-4A28-AD71-B2F299CCB6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Faculty Candidate: Promothes Saha, Ph.D., P.E.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15025087-EA77-44A7-ACEE-F4AB40675BDF}" type="datetime1">
              <a:rPr lang="en-US" smtClean="0"/>
              <a:pPr>
                <a:defRPr/>
              </a:pPr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Saha - University of Wyoming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55DD6223-0D57-4A28-AD71-B2F299CCB6FB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6410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599" y="0"/>
            <a:ext cx="7951659" cy="1481608"/>
          </a:xfrm>
        </p:spPr>
        <p:txBody>
          <a:bodyPr anchor="ctr"/>
          <a:lstStyle>
            <a:lvl1pPr algn="ctr">
              <a:defRPr sz="4800" b="1">
                <a:solidFill>
                  <a:srgbClr val="0070C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599" y="1752600"/>
            <a:ext cx="7951659" cy="435610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3B6AD-7947-4BB8-9215-4AD4F0E5A3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6033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3366FF"/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059" y="6379692"/>
            <a:ext cx="1981200" cy="341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121DFDC-69F0-4303-8758-4CE007CFD3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9" name="Picture 2" descr="Image result for purdue university fort wayne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251575"/>
            <a:ext cx="1048265" cy="527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rgbClr val="6600FF"/>
        </a:buClr>
        <a:buFont typeface="Wingdings" panose="05000000000000000000" pitchFamily="2" charset="2"/>
        <a:buChar char="§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rgbClr val="6600FF"/>
        </a:buClr>
        <a:buChar char="o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rgbClr val="6600FF"/>
        </a:buClr>
        <a:buFont typeface="Wingdings" panose="05000000000000000000" pitchFamily="2" charset="2"/>
        <a:buChar char="q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rgbClr val="6600FF"/>
        </a:buClr>
        <a:buChar char="•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rgbClr val="6600FF"/>
        </a:buClr>
        <a:buFont typeface="Wingdings" panose="05000000000000000000" pitchFamily="2" charset="2"/>
        <a:buChar char="ü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rgbClr val="6600FF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rgbClr val="6600FF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rgbClr val="6600FF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rgbClr val="6600FF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Announcement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Online homework submission through Blackboard. Show how to submit homework.</a:t>
            </a:r>
          </a:p>
          <a:p>
            <a:pPr marL="514350" indent="-514350">
              <a:buAutoNum type="arabicPeriod"/>
            </a:pPr>
            <a:r>
              <a:rPr lang="en-US" dirty="0" smtClean="0"/>
              <a:t>Exam 2</a:t>
            </a:r>
          </a:p>
          <a:p>
            <a:pPr marL="514350" indent="-514350">
              <a:buAutoNum type="arabicPeriod"/>
            </a:pPr>
            <a:r>
              <a:rPr lang="en-US" dirty="0" smtClean="0"/>
              <a:t>Worksheets posted online.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7153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3. Trip interchange modal split models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9942E602-BF13-4227-B1D8-01A5C36EB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628" y="2094794"/>
            <a:ext cx="8229600" cy="134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FF"/>
              </a:buClr>
              <a:buFont typeface="Wingdings" panose="05000000000000000000" pitchFamily="2" charset="2"/>
              <a:buNone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FF"/>
              </a:buClr>
              <a:buNone/>
              <a:defRPr sz="26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FF"/>
              </a:buClr>
              <a:buFont typeface="Wingdings" panose="05000000000000000000" pitchFamily="2" charset="2"/>
              <a:buNone/>
              <a:defRPr sz="23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00FF"/>
              </a:buClr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6600FF"/>
              </a:buClr>
              <a:buFont typeface="Wingdings" panose="05000000000000000000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5000"/>
              </a:spcBef>
              <a:spcAft>
                <a:spcPct val="0"/>
              </a:spcAft>
              <a:buClr>
                <a:srgbClr val="6600FF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5000"/>
              </a:spcBef>
              <a:spcAft>
                <a:spcPct val="0"/>
              </a:spcAft>
              <a:buClr>
                <a:srgbClr val="6600FF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5000"/>
              </a:spcBef>
              <a:spcAft>
                <a:spcPct val="0"/>
              </a:spcAft>
              <a:buClr>
                <a:srgbClr val="6600FF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5000"/>
              </a:spcBef>
              <a:spcAft>
                <a:spcPct val="0"/>
              </a:spcAft>
              <a:buClr>
                <a:srgbClr val="6600FF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 err="1">
                <a:latin typeface="Open Sans"/>
              </a:rPr>
              <a:t>U</a:t>
            </a:r>
            <a:r>
              <a:rPr lang="en-US" sz="2400" kern="0" baseline="-25000" dirty="0" err="1">
                <a:latin typeface="Open Sans"/>
              </a:rPr>
              <a:t>auto</a:t>
            </a:r>
            <a:r>
              <a:rPr lang="en-US" sz="2400" kern="0" dirty="0">
                <a:latin typeface="Open Sans"/>
              </a:rPr>
              <a:t> = 1+0.003*Income/1000-0.04*TravelTime-0.24*Cost</a:t>
            </a:r>
            <a:endParaRPr lang="en-US" sz="2400" b="1" u="sng" kern="0" dirty="0">
              <a:solidFill>
                <a:srgbClr val="FF3300"/>
              </a:solidFill>
              <a:latin typeface="Open Sans"/>
            </a:endParaRPr>
          </a:p>
          <a:p>
            <a:endParaRPr lang="en-US" sz="2400" kern="0" dirty="0">
              <a:latin typeface="Open Sans"/>
            </a:endParaRPr>
          </a:p>
          <a:p>
            <a:r>
              <a:rPr lang="en-US" sz="2400" kern="0" dirty="0" err="1">
                <a:latin typeface="Open Sans"/>
              </a:rPr>
              <a:t>U</a:t>
            </a:r>
            <a:r>
              <a:rPr lang="en-US" sz="2400" kern="0" baseline="-25000" dirty="0" err="1">
                <a:latin typeface="Open Sans"/>
              </a:rPr>
              <a:t>transit</a:t>
            </a:r>
            <a:r>
              <a:rPr lang="en-US" sz="2400" kern="0" dirty="0">
                <a:latin typeface="Open Sans"/>
              </a:rPr>
              <a:t> = -3-0.001*Income/1000 -0.04*TravelTime-0.24*Cost</a:t>
            </a:r>
          </a:p>
        </p:txBody>
      </p:sp>
    </p:spTree>
    <p:extLst>
      <p:ext uri="{BB962C8B-B14F-4D97-AF65-F5344CB8AC3E}">
        <p14:creationId xmlns:p14="http://schemas.microsoft.com/office/powerpoint/2010/main" val="672038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5D9BC-A69A-43A8-82E5-0EFC4E4995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Example 12.11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48D1C8-7A98-4263-8C2A-6B24E9C57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FD99B37-CFCD-471B-A3AE-0E465D5B34A4}"/>
                  </a:ext>
                </a:extLst>
              </p:cNvPr>
              <p:cNvSpPr txBox="1"/>
              <p:nvPr/>
            </p:nvSpPr>
            <p:spPr>
              <a:xfrm>
                <a:off x="609599" y="1676400"/>
                <a:ext cx="7772400" cy="47089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The utility functions for auto and transit are as follows.</a:t>
                </a:r>
              </a:p>
              <a:p>
                <a:endParaRPr lang="en-US" sz="2000" dirty="0"/>
              </a:p>
              <a:p>
                <a:pPr algn="ctr"/>
                <a:r>
                  <a:rPr lang="en-US" sz="2000" dirty="0"/>
                  <a:t>Auto: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=0.46−0.35</m:t>
                    </m:r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−0.08</m:t>
                    </m:r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−0.005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sz="2000" b="0" dirty="0"/>
              </a:p>
              <a:p>
                <a:pPr algn="ctr"/>
                <a:r>
                  <a:rPr lang="en-US" sz="2000" dirty="0" err="1"/>
                  <a:t>Transit: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=−0.07−0.05</m:t>
                    </m:r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−0.15</m:t>
                    </m:r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−0.005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sz="2000" b="0" dirty="0"/>
              </a:p>
              <a:p>
                <a:endParaRPr lang="en-US" sz="2000" dirty="0"/>
              </a:p>
              <a:p>
                <a:r>
                  <a:rPr lang="en-US" sz="2000" dirty="0"/>
                  <a:t>Where,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𝑇𝑟𝑎𝑣𝑒𝑙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𝑡𝑖𝑚𝑒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𝑚𝑖𝑛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;</m:t>
                    </m:r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𝑤𝑎𝑖𝑡𝑖𝑛𝑔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𝑡𝑖𝑚𝑒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𝑚𝑖𝑛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en-US" sz="2000" b="0" dirty="0"/>
              </a:p>
              <a:p>
                <a:r>
                  <a:rPr lang="en-US" sz="2000" dirty="0"/>
                  <a:t>C=cost (cents) </a:t>
                </a:r>
              </a:p>
              <a:p>
                <a:endParaRPr lang="en-US" sz="2000" dirty="0"/>
              </a:p>
              <a:p>
                <a:r>
                  <a:rPr lang="en-US" sz="2000" dirty="0"/>
                  <a:t>The travel characteristics between two zones are as follows:</a:t>
                </a:r>
              </a:p>
              <a:p>
                <a:endParaRPr lang="en-US" sz="1200" dirty="0"/>
              </a:p>
              <a:p>
                <a:pPr lvl="4"/>
                <a:r>
                  <a:rPr lang="en-US" sz="2000" dirty="0"/>
                  <a:t>	Auto	transit</a:t>
                </a:r>
              </a:p>
              <a:p>
                <a:pPr lvl="4"/>
                <a:r>
                  <a:rPr lang="en-US" sz="2000" dirty="0"/>
                  <a:t>T1	20	30</a:t>
                </a:r>
              </a:p>
              <a:p>
                <a:pPr lvl="4"/>
                <a:r>
                  <a:rPr lang="en-US" sz="2000" dirty="0"/>
                  <a:t>T2	8	6</a:t>
                </a:r>
              </a:p>
              <a:p>
                <a:pPr lvl="4"/>
                <a:r>
                  <a:rPr lang="en-US" sz="2000" dirty="0"/>
                  <a:t>C	320	100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FD99B37-CFCD-471B-A3AE-0E465D5B34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" y="1676400"/>
                <a:ext cx="7772400" cy="4708981"/>
              </a:xfrm>
              <a:prstGeom prst="rect">
                <a:avLst/>
              </a:prstGeom>
              <a:blipFill>
                <a:blip r:embed="rId2"/>
                <a:stretch>
                  <a:fillRect l="-784" t="-6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6001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8E064-E926-4F97-920B-89039453F2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Step: Traffic Assignment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0451C5-A98C-4359-B7D1-EFFF79603B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u="sng" dirty="0"/>
              <a:t>Minimum path algorithm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A18683-B650-4986-8EE9-44BF7AF8B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6FF695-D7CD-4F63-9252-B55928EC47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0079" y="2531504"/>
            <a:ext cx="4450698" cy="3577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361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3999" cy="1494478"/>
          </a:xfrm>
        </p:spPr>
        <p:txBody>
          <a:bodyPr/>
          <a:lstStyle/>
          <a:p>
            <a:r>
              <a:rPr lang="en-US" sz="4400" dirty="0"/>
              <a:t>CE 34500 – Transportation Engineering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43200"/>
            <a:ext cx="5181600" cy="2895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000099"/>
                </a:solidFill>
              </a:rPr>
              <a:t>Chapter 12: </a:t>
            </a:r>
            <a:r>
              <a:rPr lang="en-US" sz="2800" dirty="0"/>
              <a:t>Forecasting Travel Demand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pic>
        <p:nvPicPr>
          <p:cNvPr id="6" name="Picture 2" descr="Image result for traffic and highway engineering garber and hoel">
            <a:extLst>
              <a:ext uri="{FF2B5EF4-FFF2-40B4-BE49-F238E27FC236}">
                <a16:creationId xmlns:a16="http://schemas.microsoft.com/office/drawing/2014/main" id="{55784221-127E-43B5-B35F-FF0D11103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1135" y="1854285"/>
            <a:ext cx="3290888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0405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4-step Models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72093"/>
            <a:ext cx="4572000" cy="4356100"/>
          </a:xfrm>
        </p:spPr>
        <p:txBody>
          <a:bodyPr/>
          <a:lstStyle/>
          <a:p>
            <a:pPr marL="914400" lvl="1" indent="-457200" algn="l">
              <a:buAutoNum type="arabicPeriod"/>
            </a:pPr>
            <a:r>
              <a:rPr lang="en-US" sz="2000" b="1" dirty="0"/>
              <a:t>Trip Generation: </a:t>
            </a:r>
            <a:r>
              <a:rPr lang="en-US" sz="2000" dirty="0"/>
              <a:t>How many people travel?</a:t>
            </a:r>
          </a:p>
          <a:p>
            <a:pPr marL="914400" lvl="1" indent="-457200" algn="l">
              <a:buAutoNum type="arabicPeriod"/>
            </a:pPr>
            <a:r>
              <a:rPr lang="en-US" sz="2000" b="1" dirty="0"/>
              <a:t>Trip Distribution: </a:t>
            </a:r>
            <a:r>
              <a:rPr lang="en-US" sz="2000" dirty="0"/>
              <a:t>What are the travel patterns for the study area?</a:t>
            </a:r>
          </a:p>
          <a:p>
            <a:pPr marL="914400" lvl="1" indent="-457200" algn="l">
              <a:buAutoNum type="arabicPeriod"/>
            </a:pPr>
            <a:r>
              <a:rPr lang="en-US" sz="2000" b="1" dirty="0"/>
              <a:t>Mode Choice: </a:t>
            </a:r>
            <a:r>
              <a:rPr lang="en-US" sz="2000" dirty="0"/>
              <a:t>What travel modes are used?</a:t>
            </a:r>
          </a:p>
          <a:p>
            <a:pPr marL="914400" lvl="1" indent="-457200" algn="l">
              <a:buAutoNum type="arabicPeriod"/>
            </a:pPr>
            <a:r>
              <a:rPr lang="en-US" sz="2000" b="1" dirty="0"/>
              <a:t>Trip Assignment: </a:t>
            </a:r>
            <a:r>
              <a:rPr lang="en-US" sz="2000" dirty="0"/>
              <a:t>What trip paths will be followed through the transportation network?</a:t>
            </a:r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6" name="Picture 2" descr="Image result for four step model">
            <a:extLst>
              <a:ext uri="{FF2B5EF4-FFF2-40B4-BE49-F238E27FC236}">
                <a16:creationId xmlns:a16="http://schemas.microsoft.com/office/drawing/2014/main" id="{213C9AAB-DB36-4749-83A6-C86593DCDD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72093"/>
            <a:ext cx="4554064" cy="3620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7557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9B4AF-5888-412B-B716-50810A8179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Two types of Models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51E206-CF47-4A08-B030-72472C90B1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Automobile</a:t>
            </a:r>
          </a:p>
          <a:p>
            <a:pPr marL="514350" indent="-514350">
              <a:buAutoNum type="arabicPeriod"/>
            </a:pPr>
            <a:r>
              <a:rPr lang="en-US" b="1" dirty="0"/>
              <a:t>Transit</a:t>
            </a:r>
          </a:p>
          <a:p>
            <a:endParaRPr lang="en-US" b="1" dirty="0"/>
          </a:p>
          <a:p>
            <a:pPr algn="ctr"/>
            <a:r>
              <a:rPr lang="en-US" b="1" u="sng" dirty="0"/>
              <a:t>Three types of Transit Estimating Procedures</a:t>
            </a:r>
          </a:p>
          <a:p>
            <a:pPr marL="514350" indent="-514350">
              <a:buAutoNum type="arabicPeriod"/>
            </a:pPr>
            <a:r>
              <a:rPr lang="en-US" dirty="0"/>
              <a:t>Direct generation of transit trips</a:t>
            </a:r>
          </a:p>
          <a:p>
            <a:pPr marL="514350" indent="-514350">
              <a:buAutoNum type="arabicPeriod"/>
            </a:pPr>
            <a:r>
              <a:rPr lang="en-US" dirty="0"/>
              <a:t>Use of trip end models</a:t>
            </a:r>
          </a:p>
          <a:p>
            <a:pPr marL="514350" indent="-514350">
              <a:buAutoNum type="arabicPeriod"/>
            </a:pPr>
            <a:r>
              <a:rPr lang="en-US" dirty="0"/>
              <a:t>Trip interchange modal split models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FA6EE8-9164-43DF-A35A-E243F8A3A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391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9BF60-5A98-4715-B483-712ECEEC4C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1. Direct generation of transit trips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03B0D0-9657-44AF-86E7-3CF0946396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A58190-8EA2-417B-840F-9C6F440F0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A9CB0E-A940-439C-9630-9EF48DE598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43414"/>
            <a:ext cx="757855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333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52498-9395-4EC3-946C-33C6228CC2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Example 12.8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77A9CA-DAC0-4015-85D0-474070FCD9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Determine the number of transit trips per day in a zone, which has 5000 people living on 50 acres. The auto ownership is 40% zero autos per household and 60% one auto per household.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1FF211-06C8-425E-A505-B3219E4AB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596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D89F4-FECE-44A9-884D-970E1CF96B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2. Trip End models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2497CC-B777-4D9A-A12F-7148FD8835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To determine the % of total person that will use transit.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843581-A932-4435-A128-C4EC90A52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6566433-2519-4E6F-BAC6-ECC001BB9B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199" y="2819400"/>
            <a:ext cx="4607367" cy="328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621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07C31-003D-403E-81BF-9B81EE2741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Example 12.9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4513DB-C75E-450A-AF30-A22693AF3C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total number of productions in a zone is 10,000 trips/day. The number of households per auto is 1.8, and residential density is 15,000 persons/square mile. Determine the percent of residents who can be expected to use transit.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43BC82-6D4A-4D94-8E85-838141380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1673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66329-86EC-49DD-BA53-C66C5F02C3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3. Trip interchange modal split models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530DD3-D2EE-4DAD-BACF-127A8E0B6B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" y="1752600"/>
            <a:ext cx="7951659" cy="4356100"/>
          </a:xfrm>
        </p:spPr>
        <p:txBody>
          <a:bodyPr/>
          <a:lstStyle/>
          <a:p>
            <a:r>
              <a:rPr lang="en-US" sz="1800" dirty="0"/>
              <a:t>To determine the % of total person that will use transit.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>
              <a:spcBef>
                <a:spcPct val="50000"/>
              </a:spcBef>
            </a:pPr>
            <a:r>
              <a:rPr lang="en-US" sz="1400" i="1" dirty="0" err="1">
                <a:latin typeface="Open Sans"/>
              </a:rPr>
              <a:t>P</a:t>
            </a:r>
            <a:r>
              <a:rPr lang="en-US" sz="1400" i="1" baseline="-25000" dirty="0" err="1">
                <a:latin typeface="Open Sans"/>
              </a:rPr>
              <a:t>auto</a:t>
            </a:r>
            <a:r>
              <a:rPr lang="en-US" sz="1400" i="1" baseline="-25000" dirty="0">
                <a:latin typeface="Open Sans"/>
              </a:rPr>
              <a:t> </a:t>
            </a:r>
            <a:r>
              <a:rPr lang="en-US" sz="1400" i="1" baseline="-25000" dirty="0" err="1">
                <a:latin typeface="Open Sans"/>
              </a:rPr>
              <a:t>ij</a:t>
            </a:r>
            <a:r>
              <a:rPr lang="en-US" sz="1400" i="1" dirty="0">
                <a:latin typeface="Open Sans"/>
              </a:rPr>
              <a:t> </a:t>
            </a:r>
            <a:r>
              <a:rPr lang="en-US" sz="1400" dirty="0">
                <a:latin typeface="Open Sans"/>
              </a:rPr>
              <a:t>= probability of selecting auto mode for trip from TAZ </a:t>
            </a:r>
            <a:r>
              <a:rPr lang="en-US" sz="1400" dirty="0" err="1">
                <a:latin typeface="Open Sans"/>
              </a:rPr>
              <a:t>i</a:t>
            </a:r>
            <a:r>
              <a:rPr lang="en-US" sz="1400" dirty="0">
                <a:latin typeface="Open Sans"/>
              </a:rPr>
              <a:t> to TAZ j</a:t>
            </a:r>
          </a:p>
          <a:p>
            <a:pPr>
              <a:spcBef>
                <a:spcPct val="50000"/>
              </a:spcBef>
            </a:pPr>
            <a:r>
              <a:rPr lang="en-US" sz="1400" i="1" dirty="0" err="1">
                <a:latin typeface="Open Sans"/>
              </a:rPr>
              <a:t>U</a:t>
            </a:r>
            <a:r>
              <a:rPr lang="en-US" sz="1400" i="1" baseline="-25000" dirty="0" err="1">
                <a:latin typeface="Open Sans"/>
              </a:rPr>
              <a:t>auto</a:t>
            </a:r>
            <a:r>
              <a:rPr lang="en-US" sz="1400" i="1" baseline="-25000" dirty="0">
                <a:latin typeface="Open Sans"/>
              </a:rPr>
              <a:t> </a:t>
            </a:r>
            <a:r>
              <a:rPr lang="en-US" sz="1400" i="1" baseline="-25000" dirty="0" err="1">
                <a:latin typeface="Open Sans"/>
              </a:rPr>
              <a:t>ij</a:t>
            </a:r>
            <a:r>
              <a:rPr lang="en-US" sz="1400" dirty="0">
                <a:latin typeface="Open Sans"/>
              </a:rPr>
              <a:t> = utility of auto mode for trip from TAZ </a:t>
            </a:r>
            <a:r>
              <a:rPr lang="en-US" sz="1400" dirty="0" err="1">
                <a:latin typeface="Open Sans"/>
              </a:rPr>
              <a:t>i</a:t>
            </a:r>
            <a:r>
              <a:rPr lang="en-US" sz="1400" dirty="0">
                <a:latin typeface="Open Sans"/>
              </a:rPr>
              <a:t> to TAZ j: f (auto LOS </a:t>
            </a:r>
            <a:r>
              <a:rPr lang="en-US" sz="1400" dirty="0" err="1">
                <a:latin typeface="Open Sans"/>
              </a:rPr>
              <a:t>ij</a:t>
            </a:r>
            <a:r>
              <a:rPr lang="en-US" sz="1400" dirty="0">
                <a:latin typeface="Open Sans"/>
              </a:rPr>
              <a:t>, auto cost </a:t>
            </a:r>
            <a:r>
              <a:rPr lang="en-US" sz="1400" dirty="0" err="1">
                <a:latin typeface="Open Sans"/>
              </a:rPr>
              <a:t>ij</a:t>
            </a:r>
            <a:r>
              <a:rPr lang="en-US" sz="1400" dirty="0">
                <a:latin typeface="Open Sans"/>
              </a:rPr>
              <a:t>, income </a:t>
            </a:r>
            <a:r>
              <a:rPr lang="en-US" sz="1400" dirty="0" err="1">
                <a:latin typeface="Open Sans"/>
              </a:rPr>
              <a:t>i</a:t>
            </a:r>
            <a:r>
              <a:rPr lang="en-US" sz="1400" dirty="0">
                <a:latin typeface="Open Sans"/>
              </a:rPr>
              <a:t>…)</a:t>
            </a:r>
          </a:p>
          <a:p>
            <a:pPr>
              <a:spcBef>
                <a:spcPct val="50000"/>
              </a:spcBef>
            </a:pPr>
            <a:r>
              <a:rPr lang="en-US" sz="1400" i="1" dirty="0" err="1">
                <a:latin typeface="Open Sans"/>
              </a:rPr>
              <a:t>P</a:t>
            </a:r>
            <a:r>
              <a:rPr lang="en-US" sz="1400" i="1" baseline="-25000" dirty="0" err="1">
                <a:latin typeface="Open Sans"/>
              </a:rPr>
              <a:t>transit</a:t>
            </a:r>
            <a:r>
              <a:rPr lang="en-US" sz="1400" i="1" baseline="-25000" dirty="0">
                <a:latin typeface="Open Sans"/>
              </a:rPr>
              <a:t> </a:t>
            </a:r>
            <a:r>
              <a:rPr lang="en-US" sz="1400" i="1" baseline="-25000" dirty="0" err="1">
                <a:latin typeface="Open Sans"/>
              </a:rPr>
              <a:t>ij</a:t>
            </a:r>
            <a:r>
              <a:rPr lang="en-US" sz="1400" i="1" dirty="0">
                <a:latin typeface="Open Sans"/>
              </a:rPr>
              <a:t> </a:t>
            </a:r>
            <a:r>
              <a:rPr lang="en-US" sz="1400" dirty="0">
                <a:latin typeface="Open Sans"/>
              </a:rPr>
              <a:t>= probability of selecting transit mode for trip from TAZ </a:t>
            </a:r>
            <a:r>
              <a:rPr lang="en-US" sz="1400" dirty="0" err="1">
                <a:latin typeface="Open Sans"/>
              </a:rPr>
              <a:t>i</a:t>
            </a:r>
            <a:r>
              <a:rPr lang="en-US" sz="1400" dirty="0">
                <a:latin typeface="Open Sans"/>
              </a:rPr>
              <a:t> to TAZ j</a:t>
            </a:r>
          </a:p>
          <a:p>
            <a:pPr>
              <a:spcBef>
                <a:spcPct val="50000"/>
              </a:spcBef>
            </a:pPr>
            <a:r>
              <a:rPr lang="en-US" sz="1400" i="1" dirty="0" err="1">
                <a:latin typeface="Open Sans"/>
              </a:rPr>
              <a:t>U</a:t>
            </a:r>
            <a:r>
              <a:rPr lang="en-US" sz="1400" i="1" baseline="-25000" dirty="0" err="1">
                <a:latin typeface="Open Sans"/>
              </a:rPr>
              <a:t>transit</a:t>
            </a:r>
            <a:r>
              <a:rPr lang="en-US" sz="1400" i="1" baseline="-25000" dirty="0">
                <a:latin typeface="Open Sans"/>
              </a:rPr>
              <a:t> </a:t>
            </a:r>
            <a:r>
              <a:rPr lang="en-US" sz="1400" i="1" baseline="-25000" dirty="0" err="1">
                <a:latin typeface="Open Sans"/>
              </a:rPr>
              <a:t>ij</a:t>
            </a:r>
            <a:r>
              <a:rPr lang="en-US" sz="1400" dirty="0">
                <a:latin typeface="Open Sans"/>
              </a:rPr>
              <a:t> = utility of transit mode for trip from TAZ </a:t>
            </a:r>
            <a:r>
              <a:rPr lang="en-US" sz="1400" dirty="0" err="1">
                <a:latin typeface="Open Sans"/>
              </a:rPr>
              <a:t>i</a:t>
            </a:r>
            <a:r>
              <a:rPr lang="en-US" sz="1400" dirty="0">
                <a:latin typeface="Open Sans"/>
              </a:rPr>
              <a:t> to TAZ j: f (transit LOS </a:t>
            </a:r>
            <a:r>
              <a:rPr lang="en-US" sz="1400" dirty="0" err="1">
                <a:latin typeface="Open Sans"/>
              </a:rPr>
              <a:t>ij</a:t>
            </a:r>
            <a:r>
              <a:rPr lang="en-US" sz="1400" dirty="0">
                <a:latin typeface="Open Sans"/>
              </a:rPr>
              <a:t>, transit cost </a:t>
            </a:r>
            <a:r>
              <a:rPr lang="en-US" sz="1400" dirty="0" err="1">
                <a:latin typeface="Open Sans"/>
              </a:rPr>
              <a:t>ij</a:t>
            </a:r>
            <a:r>
              <a:rPr lang="en-US" sz="1400" dirty="0">
                <a:latin typeface="Open Sans"/>
              </a:rPr>
              <a:t>, income </a:t>
            </a:r>
            <a:r>
              <a:rPr lang="en-US" sz="1400" dirty="0" err="1">
                <a:latin typeface="Open Sans"/>
              </a:rPr>
              <a:t>i</a:t>
            </a:r>
            <a:r>
              <a:rPr lang="en-US" sz="1400" dirty="0">
                <a:latin typeface="Open Sans"/>
              </a:rPr>
              <a:t>…)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EEF063-5033-45E3-BFA2-C2618CCD1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3B6AD-7947-4BB8-9215-4AD4F0E5A3BF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5A22E290-5FA0-4943-A91E-4A3DA30C24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32830" r="32022" b="17285"/>
          <a:stretch>
            <a:fillRect/>
          </a:stretch>
        </p:blipFill>
        <p:spPr bwMode="auto">
          <a:xfrm>
            <a:off x="2209800" y="2286000"/>
            <a:ext cx="3922009" cy="136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67866772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6128</TotalTime>
  <Words>499</Words>
  <Application>Microsoft Office PowerPoint</Application>
  <PresentationFormat>On-screen Show (4:3)</PresentationFormat>
  <Paragraphs>75</Paragraphs>
  <Slides>12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Cambria Math</vt:lpstr>
      <vt:lpstr>Open Sans</vt:lpstr>
      <vt:lpstr>Times New Roman</vt:lpstr>
      <vt:lpstr>Verdana</vt:lpstr>
      <vt:lpstr>Wingdings</vt:lpstr>
      <vt:lpstr>Profile</vt:lpstr>
      <vt:lpstr>Announcement</vt:lpstr>
      <vt:lpstr>CE 34500 – Transportation Engineering</vt:lpstr>
      <vt:lpstr>4-step Models</vt:lpstr>
      <vt:lpstr>Two types of Models</vt:lpstr>
      <vt:lpstr>1. Direct generation of transit trips</vt:lpstr>
      <vt:lpstr>Example 12.8</vt:lpstr>
      <vt:lpstr>2. Trip End models</vt:lpstr>
      <vt:lpstr>Example 12.9</vt:lpstr>
      <vt:lpstr>3. Trip interchange modal split models</vt:lpstr>
      <vt:lpstr>3. Trip interchange modal split models</vt:lpstr>
      <vt:lpstr>Example 12.11</vt:lpstr>
      <vt:lpstr>4Th Step: Traffic Assignment</vt:lpstr>
    </vt:vector>
  </TitlesOfParts>
  <Company>University of Wyoming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Civil &amp; Architectural Engineering</dc:creator>
  <cp:lastModifiedBy>Promothes Saha</cp:lastModifiedBy>
  <cp:revision>339</cp:revision>
  <cp:lastPrinted>2019-09-17T18:17:54Z</cp:lastPrinted>
  <dcterms:created xsi:type="dcterms:W3CDTF">2001-09-24T18:35:11Z</dcterms:created>
  <dcterms:modified xsi:type="dcterms:W3CDTF">2020-03-22T20:22:53Z</dcterms:modified>
</cp:coreProperties>
</file>