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1"/>
  </p:notesMasterIdLst>
  <p:handoutMasterIdLst>
    <p:handoutMasterId r:id="rId22"/>
  </p:handoutMasterIdLst>
  <p:sldIdLst>
    <p:sldId id="303" r:id="rId2"/>
    <p:sldId id="369" r:id="rId3"/>
    <p:sldId id="370" r:id="rId4"/>
    <p:sldId id="257" r:id="rId5"/>
    <p:sldId id="322" r:id="rId6"/>
    <p:sldId id="321" r:id="rId7"/>
    <p:sldId id="371" r:id="rId8"/>
    <p:sldId id="305" r:id="rId9"/>
    <p:sldId id="373" r:id="rId10"/>
    <p:sldId id="260" r:id="rId11"/>
    <p:sldId id="779" r:id="rId12"/>
    <p:sldId id="330" r:id="rId13"/>
    <p:sldId id="334" r:id="rId14"/>
    <p:sldId id="375" r:id="rId15"/>
    <p:sldId id="377" r:id="rId16"/>
    <p:sldId id="357" r:id="rId17"/>
    <p:sldId id="780" r:id="rId18"/>
    <p:sldId id="278" r:id="rId19"/>
    <p:sldId id="378" r:id="rId20"/>
  </p:sldIdLst>
  <p:sldSz cx="9144000" cy="6858000" type="screen4x3"/>
  <p:notesSz cx="9296400" cy="7010400"/>
  <p:defaultTextStyle>
    <a:defPPr>
      <a:defRPr lang="en-US"/>
    </a:defPPr>
    <a:lvl1pPr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5pPr>
    <a:lvl6pPr marL="2286000" algn="l" defTabSz="914400" rtl="0" eaLnBrk="1" latinLnBrk="0" hangingPunct="1">
      <a:defRPr sz="2400" kern="1200">
        <a:solidFill>
          <a:schemeClr val="tx1"/>
        </a:solidFill>
        <a:latin typeface="Verdana" panose="020B0604030504040204" pitchFamily="34" charset="0"/>
        <a:ea typeface="+mn-ea"/>
        <a:cs typeface="+mn-cs"/>
      </a:defRPr>
    </a:lvl6pPr>
    <a:lvl7pPr marL="2743200" algn="l" defTabSz="914400" rtl="0" eaLnBrk="1" latinLnBrk="0" hangingPunct="1">
      <a:defRPr sz="2400" kern="1200">
        <a:solidFill>
          <a:schemeClr val="tx1"/>
        </a:solidFill>
        <a:latin typeface="Verdana" panose="020B0604030504040204" pitchFamily="34" charset="0"/>
        <a:ea typeface="+mn-ea"/>
        <a:cs typeface="+mn-cs"/>
      </a:defRPr>
    </a:lvl7pPr>
    <a:lvl8pPr marL="3200400" algn="l" defTabSz="914400" rtl="0" eaLnBrk="1" latinLnBrk="0" hangingPunct="1">
      <a:defRPr sz="2400" kern="1200">
        <a:solidFill>
          <a:schemeClr val="tx1"/>
        </a:solidFill>
        <a:latin typeface="Verdana" panose="020B0604030504040204" pitchFamily="34" charset="0"/>
        <a:ea typeface="+mn-ea"/>
        <a:cs typeface="+mn-cs"/>
      </a:defRPr>
    </a:lvl8pPr>
    <a:lvl9pPr marL="3657600" algn="l" defTabSz="914400" rtl="0" eaLnBrk="1" latinLnBrk="0" hangingPunct="1">
      <a:defRPr sz="24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43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23" autoAdjust="0"/>
    <p:restoredTop sz="90116" autoAdjust="0"/>
  </p:normalViewPr>
  <p:slideViewPr>
    <p:cSldViewPr>
      <p:cViewPr varScale="1">
        <p:scale>
          <a:sx n="104" d="100"/>
          <a:sy n="104" d="100"/>
        </p:scale>
        <p:origin x="165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3" d="100"/>
          <a:sy n="113" d="100"/>
        </p:scale>
        <p:origin x="2418" y="108"/>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dt" sz="quarter" idx="1"/>
          </p:nvPr>
        </p:nvSpPr>
        <p:spPr bwMode="auto">
          <a:xfrm>
            <a:off x="5267325" y="0"/>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Times New Roman" pitchFamily="18" charset="0"/>
              </a:defRPr>
            </a:lvl1pPr>
          </a:lstStyle>
          <a:p>
            <a:pPr>
              <a:defRPr/>
            </a:pPr>
            <a:fld id="{828A79AE-C9FD-4B97-919E-B3A0B517B8E2}" type="datetime1">
              <a:rPr lang="en-US"/>
              <a:pPr>
                <a:defRPr/>
              </a:pPr>
              <a:t>2/26/2020</a:t>
            </a:fld>
            <a:endParaRPr lang="en-US"/>
          </a:p>
        </p:txBody>
      </p:sp>
      <p:sp>
        <p:nvSpPr>
          <p:cNvPr id="5124" name="Rectangle 4"/>
          <p:cNvSpPr>
            <a:spLocks noGrp="1" noChangeArrowheads="1"/>
          </p:cNvSpPr>
          <p:nvPr>
            <p:ph type="ftr" sz="quarter" idx="2"/>
          </p:nvPr>
        </p:nvSpPr>
        <p:spPr bwMode="auto">
          <a:xfrm>
            <a:off x="0" y="6659563"/>
            <a:ext cx="402907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Times New Roman" pitchFamily="18" charset="0"/>
              </a:defRPr>
            </a:lvl1pPr>
          </a:lstStyle>
          <a:p>
            <a:pPr>
              <a:defRPr/>
            </a:pPr>
            <a:r>
              <a:rPr lang="en-US" dirty="0"/>
              <a:t>Dr. Saha - Purdue University Fort Wayne</a:t>
            </a:r>
          </a:p>
        </p:txBody>
      </p:sp>
      <p:sp>
        <p:nvSpPr>
          <p:cNvPr id="5125" name="Rectangle 5"/>
          <p:cNvSpPr>
            <a:spLocks noGrp="1" noChangeArrowheads="1"/>
          </p:cNvSpPr>
          <p:nvPr>
            <p:ph type="sldNum" sz="quarter" idx="3"/>
          </p:nvPr>
        </p:nvSpPr>
        <p:spPr bwMode="auto">
          <a:xfrm>
            <a:off x="5267325" y="6659563"/>
            <a:ext cx="402907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DF8BE026-2535-4E36-8C3B-BB5A983FC7A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idx="1"/>
          </p:nvPr>
        </p:nvSpPr>
        <p:spPr bwMode="auto">
          <a:xfrm>
            <a:off x="5267325" y="0"/>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Times New Roman" pitchFamily="18" charset="0"/>
              </a:defRPr>
            </a:lvl1pPr>
          </a:lstStyle>
          <a:p>
            <a:pPr>
              <a:defRPr/>
            </a:pPr>
            <a:fld id="{15025087-EA77-44A7-ACEE-F4AB40675BDF}" type="datetime1">
              <a:rPr lang="en-US"/>
              <a:pPr>
                <a:defRPr/>
              </a:pPr>
              <a:t>2/26/2020</a:t>
            </a:fld>
            <a:endParaRPr lang="en-US"/>
          </a:p>
        </p:txBody>
      </p:sp>
      <p:sp>
        <p:nvSpPr>
          <p:cNvPr id="4100"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1239838" y="3330575"/>
            <a:ext cx="6816725" cy="315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6659563"/>
            <a:ext cx="402907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Times New Roman" pitchFamily="18" charset="0"/>
              </a:defRPr>
            </a:lvl1pPr>
          </a:lstStyle>
          <a:p>
            <a:pPr>
              <a:defRPr/>
            </a:pPr>
            <a:r>
              <a:rPr lang="en-US" dirty="0"/>
              <a:t>Dr. Saha - Purdue University Fort Wayne</a:t>
            </a:r>
          </a:p>
        </p:txBody>
      </p:sp>
      <p:sp>
        <p:nvSpPr>
          <p:cNvPr id="3079" name="Rectangle 7"/>
          <p:cNvSpPr>
            <a:spLocks noGrp="1" noChangeArrowheads="1"/>
          </p:cNvSpPr>
          <p:nvPr>
            <p:ph type="sldNum" sz="quarter" idx="5"/>
          </p:nvPr>
        </p:nvSpPr>
        <p:spPr bwMode="auto">
          <a:xfrm>
            <a:off x="5267325" y="6659563"/>
            <a:ext cx="4029075" cy="350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55DD6223-0D57-4A28-AD71-B2F299CCB6F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0" y="0"/>
            <a:ext cx="4029075" cy="350838"/>
          </a:xfrm>
          <a:prstGeom prst="rect">
            <a:avLst/>
          </a:prstGeom>
        </p:spPr>
        <p:txBody>
          <a:bodyPr/>
          <a:lstStyle/>
          <a:p>
            <a:pPr>
              <a:defRPr/>
            </a:pPr>
            <a:r>
              <a:rPr lang="en-US"/>
              <a:t>Faculty Candidate: Promothes Saha, Ph.D., P.E.</a:t>
            </a:r>
          </a:p>
        </p:txBody>
      </p:sp>
      <p:sp>
        <p:nvSpPr>
          <p:cNvPr id="5" name="Date Placeholder 4"/>
          <p:cNvSpPr>
            <a:spLocks noGrp="1"/>
          </p:cNvSpPr>
          <p:nvPr>
            <p:ph type="dt" idx="11"/>
          </p:nvPr>
        </p:nvSpPr>
        <p:spPr/>
        <p:txBody>
          <a:bodyPr/>
          <a:lstStyle/>
          <a:p>
            <a:pPr>
              <a:defRPr/>
            </a:pPr>
            <a:fld id="{15025087-EA77-44A7-ACEE-F4AB40675BDF}" type="datetime1">
              <a:rPr lang="en-US" smtClean="0"/>
              <a:pPr>
                <a:defRPr/>
              </a:pPr>
              <a:t>2/26/2020</a:t>
            </a:fld>
            <a:endParaRPr lang="en-US"/>
          </a:p>
        </p:txBody>
      </p:sp>
      <p:sp>
        <p:nvSpPr>
          <p:cNvPr id="6" name="Footer Placeholder 5"/>
          <p:cNvSpPr>
            <a:spLocks noGrp="1"/>
          </p:cNvSpPr>
          <p:nvPr>
            <p:ph type="ftr" sz="quarter" idx="12"/>
          </p:nvPr>
        </p:nvSpPr>
        <p:spPr/>
        <p:txBody>
          <a:bodyPr/>
          <a:lstStyle/>
          <a:p>
            <a:pPr>
              <a:defRPr/>
            </a:pPr>
            <a:r>
              <a:rPr lang="en-US"/>
              <a:t>Dr. Saha - University of Wyoming</a:t>
            </a:r>
          </a:p>
        </p:txBody>
      </p:sp>
      <p:sp>
        <p:nvSpPr>
          <p:cNvPr id="7" name="Slide Number Placeholder 6"/>
          <p:cNvSpPr>
            <a:spLocks noGrp="1"/>
          </p:cNvSpPr>
          <p:nvPr>
            <p:ph type="sldNum" sz="quarter" idx="13"/>
          </p:nvPr>
        </p:nvSpPr>
        <p:spPr/>
        <p:txBody>
          <a:bodyPr/>
          <a:lstStyle/>
          <a:p>
            <a:pPr>
              <a:defRPr/>
            </a:pPr>
            <a:fld id="{55DD6223-0D57-4A28-AD71-B2F299CCB6FB}" type="slidenum">
              <a:rPr lang="en-US" altLang="en-US" smtClean="0"/>
              <a:pPr>
                <a:defRPr/>
              </a:pPr>
              <a:t>1</a:t>
            </a:fld>
            <a:endParaRPr lang="en-US" altLang="en-US"/>
          </a:p>
        </p:txBody>
      </p:sp>
    </p:spTree>
    <p:extLst>
      <p:ext uri="{BB962C8B-B14F-4D97-AF65-F5344CB8AC3E}">
        <p14:creationId xmlns:p14="http://schemas.microsoft.com/office/powerpoint/2010/main" val="1376410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61079989-6E6A-4CBA-A284-AD6A8FFB545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81050" indent="-300038">
              <a:defRPr>
                <a:solidFill>
                  <a:schemeClr val="tx1"/>
                </a:solidFill>
                <a:latin typeface="Tahoma" panose="020B0604030504040204" pitchFamily="34" charset="0"/>
              </a:defRPr>
            </a:lvl2pPr>
            <a:lvl3pPr marL="1201738" indent="-239713">
              <a:defRPr>
                <a:solidFill>
                  <a:schemeClr val="tx1"/>
                </a:solidFill>
                <a:latin typeface="Tahoma" panose="020B0604030504040204" pitchFamily="34" charset="0"/>
              </a:defRPr>
            </a:lvl3pPr>
            <a:lvl4pPr marL="1682750" indent="-239713">
              <a:defRPr>
                <a:solidFill>
                  <a:schemeClr val="tx1"/>
                </a:solidFill>
                <a:latin typeface="Tahoma" panose="020B0604030504040204" pitchFamily="34" charset="0"/>
              </a:defRPr>
            </a:lvl4pPr>
            <a:lvl5pPr marL="2163763" indent="-239713">
              <a:defRPr>
                <a:solidFill>
                  <a:schemeClr val="tx1"/>
                </a:solidFill>
                <a:latin typeface="Tahoma" panose="020B0604030504040204" pitchFamily="34" charset="0"/>
              </a:defRPr>
            </a:lvl5pPr>
            <a:lvl6pPr marL="2620963" indent="-239713" eaLnBrk="0" fontAlgn="base" hangingPunct="0">
              <a:spcBef>
                <a:spcPct val="0"/>
              </a:spcBef>
              <a:spcAft>
                <a:spcPct val="0"/>
              </a:spcAft>
              <a:defRPr>
                <a:solidFill>
                  <a:schemeClr val="tx1"/>
                </a:solidFill>
                <a:latin typeface="Tahoma" panose="020B0604030504040204" pitchFamily="34" charset="0"/>
              </a:defRPr>
            </a:lvl6pPr>
            <a:lvl7pPr marL="3078163" indent="-239713" eaLnBrk="0" fontAlgn="base" hangingPunct="0">
              <a:spcBef>
                <a:spcPct val="0"/>
              </a:spcBef>
              <a:spcAft>
                <a:spcPct val="0"/>
              </a:spcAft>
              <a:defRPr>
                <a:solidFill>
                  <a:schemeClr val="tx1"/>
                </a:solidFill>
                <a:latin typeface="Tahoma" panose="020B0604030504040204" pitchFamily="34" charset="0"/>
              </a:defRPr>
            </a:lvl7pPr>
            <a:lvl8pPr marL="3535363" indent="-239713" eaLnBrk="0" fontAlgn="base" hangingPunct="0">
              <a:spcBef>
                <a:spcPct val="0"/>
              </a:spcBef>
              <a:spcAft>
                <a:spcPct val="0"/>
              </a:spcAft>
              <a:defRPr>
                <a:solidFill>
                  <a:schemeClr val="tx1"/>
                </a:solidFill>
                <a:latin typeface="Tahoma" panose="020B0604030504040204" pitchFamily="34" charset="0"/>
              </a:defRPr>
            </a:lvl8pPr>
            <a:lvl9pPr marL="3992563" indent="-239713" eaLnBrk="0" fontAlgn="base" hangingPunct="0">
              <a:spcBef>
                <a:spcPct val="0"/>
              </a:spcBef>
              <a:spcAft>
                <a:spcPct val="0"/>
              </a:spcAft>
              <a:defRPr>
                <a:solidFill>
                  <a:schemeClr val="tx1"/>
                </a:solidFill>
                <a:latin typeface="Tahoma" panose="020B0604030504040204" pitchFamily="34" charset="0"/>
              </a:defRPr>
            </a:lvl9pPr>
          </a:lstStyle>
          <a:p>
            <a:fld id="{24D3A296-9E65-42C4-972E-C271ADCFBA24}" type="slidenum">
              <a:rPr lang="en-US" altLang="en-US" smtClean="0">
                <a:latin typeface="Arial" panose="020B0604020202020204" pitchFamily="34" charset="0"/>
              </a:rPr>
              <a:pPr/>
              <a:t>4</a:t>
            </a:fld>
            <a:endParaRPr lang="en-US" altLang="en-US">
              <a:latin typeface="Arial" panose="020B0604020202020204" pitchFamily="34" charset="0"/>
            </a:endParaRPr>
          </a:p>
        </p:txBody>
      </p:sp>
      <p:sp>
        <p:nvSpPr>
          <p:cNvPr id="10243" name="Rectangle 2">
            <a:extLst>
              <a:ext uri="{FF2B5EF4-FFF2-40B4-BE49-F238E27FC236}">
                <a16:creationId xmlns:a16="http://schemas.microsoft.com/office/drawing/2014/main" id="{38D3AB57-90C3-4E8F-A25E-60F02A2ABE0C}"/>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894AC043-3A8C-4DC2-9F86-1F11568A6BB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You can divide these factors in these three major categories.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Land use:  Amount of traffic generated by a particular piece of land depends on how land is used—residential area, shopping center, office building, etc.</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Socioeconomic characteristics:  Residential area consisting of high income white collar workers generates more auto trips than an area populated primarily by retirees.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Extent, quality, etc. of available transportation:  In deciding to travel at all all/ which mode to use, etc., travelers consider travel time, cost, convenience, comfort, etc.</a:t>
            </a:r>
          </a:p>
        </p:txBody>
      </p:sp>
    </p:spTree>
    <p:extLst>
      <p:ext uri="{BB962C8B-B14F-4D97-AF65-F5344CB8AC3E}">
        <p14:creationId xmlns:p14="http://schemas.microsoft.com/office/powerpoint/2010/main" val="2935581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01C376AA-4AF7-4608-ACD9-9A626DD9FD5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81050" indent="-300038">
              <a:defRPr>
                <a:solidFill>
                  <a:schemeClr val="tx1"/>
                </a:solidFill>
                <a:latin typeface="Tahoma" panose="020B0604030504040204" pitchFamily="34" charset="0"/>
              </a:defRPr>
            </a:lvl2pPr>
            <a:lvl3pPr marL="1201738" indent="-239713">
              <a:defRPr>
                <a:solidFill>
                  <a:schemeClr val="tx1"/>
                </a:solidFill>
                <a:latin typeface="Tahoma" panose="020B0604030504040204" pitchFamily="34" charset="0"/>
              </a:defRPr>
            </a:lvl3pPr>
            <a:lvl4pPr marL="1682750" indent="-239713">
              <a:defRPr>
                <a:solidFill>
                  <a:schemeClr val="tx1"/>
                </a:solidFill>
                <a:latin typeface="Tahoma" panose="020B0604030504040204" pitchFamily="34" charset="0"/>
              </a:defRPr>
            </a:lvl4pPr>
            <a:lvl5pPr marL="2163763" indent="-239713">
              <a:defRPr>
                <a:solidFill>
                  <a:schemeClr val="tx1"/>
                </a:solidFill>
                <a:latin typeface="Tahoma" panose="020B0604030504040204" pitchFamily="34" charset="0"/>
              </a:defRPr>
            </a:lvl5pPr>
            <a:lvl6pPr marL="2620963" indent="-239713" eaLnBrk="0" fontAlgn="base" hangingPunct="0">
              <a:spcBef>
                <a:spcPct val="0"/>
              </a:spcBef>
              <a:spcAft>
                <a:spcPct val="0"/>
              </a:spcAft>
              <a:defRPr>
                <a:solidFill>
                  <a:schemeClr val="tx1"/>
                </a:solidFill>
                <a:latin typeface="Tahoma" panose="020B0604030504040204" pitchFamily="34" charset="0"/>
              </a:defRPr>
            </a:lvl6pPr>
            <a:lvl7pPr marL="3078163" indent="-239713" eaLnBrk="0" fontAlgn="base" hangingPunct="0">
              <a:spcBef>
                <a:spcPct val="0"/>
              </a:spcBef>
              <a:spcAft>
                <a:spcPct val="0"/>
              </a:spcAft>
              <a:defRPr>
                <a:solidFill>
                  <a:schemeClr val="tx1"/>
                </a:solidFill>
                <a:latin typeface="Tahoma" panose="020B0604030504040204" pitchFamily="34" charset="0"/>
              </a:defRPr>
            </a:lvl7pPr>
            <a:lvl8pPr marL="3535363" indent="-239713" eaLnBrk="0" fontAlgn="base" hangingPunct="0">
              <a:spcBef>
                <a:spcPct val="0"/>
              </a:spcBef>
              <a:spcAft>
                <a:spcPct val="0"/>
              </a:spcAft>
              <a:defRPr>
                <a:solidFill>
                  <a:schemeClr val="tx1"/>
                </a:solidFill>
                <a:latin typeface="Tahoma" panose="020B0604030504040204" pitchFamily="34" charset="0"/>
              </a:defRPr>
            </a:lvl8pPr>
            <a:lvl9pPr marL="3992563" indent="-239713" eaLnBrk="0" fontAlgn="base" hangingPunct="0">
              <a:spcBef>
                <a:spcPct val="0"/>
              </a:spcBef>
              <a:spcAft>
                <a:spcPct val="0"/>
              </a:spcAft>
              <a:defRPr>
                <a:solidFill>
                  <a:schemeClr val="tx1"/>
                </a:solidFill>
                <a:latin typeface="Tahoma" panose="020B0604030504040204" pitchFamily="34" charset="0"/>
              </a:defRPr>
            </a:lvl9pPr>
          </a:lstStyle>
          <a:p>
            <a:fld id="{487E60E5-F907-4247-9012-292637C84BB9}" type="slidenum">
              <a:rPr lang="en-US" altLang="en-US" smtClean="0">
                <a:latin typeface="Arial" panose="020B0604020202020204" pitchFamily="34" charset="0"/>
              </a:rPr>
              <a:pPr/>
              <a:t>5</a:t>
            </a:fld>
            <a:endParaRPr lang="en-US" altLang="en-US">
              <a:latin typeface="Arial" panose="020B0604020202020204" pitchFamily="34" charset="0"/>
            </a:endParaRPr>
          </a:p>
        </p:txBody>
      </p:sp>
      <p:sp>
        <p:nvSpPr>
          <p:cNvPr id="18435" name="Rectangle 2">
            <a:extLst>
              <a:ext uri="{FF2B5EF4-FFF2-40B4-BE49-F238E27FC236}">
                <a16:creationId xmlns:a16="http://schemas.microsoft.com/office/drawing/2014/main" id="{DFFD2D0F-2CA9-4D85-BEEA-2C05B4F413F7}"/>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689C67CB-C8DE-412B-A2BF-2B81B238529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TAZ = Transportation Analysis zone.</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Rule of thumb – zones small enough so that </a:t>
            </a:r>
            <a:r>
              <a:rPr lang="en-US" altLang="en-US" dirty="0" err="1">
                <a:latin typeface="Arial" panose="020B0604020202020204" pitchFamily="34" charset="0"/>
              </a:rPr>
              <a:t>intrazonal</a:t>
            </a:r>
            <a:r>
              <a:rPr lang="en-US" altLang="en-US" dirty="0">
                <a:latin typeface="Arial" panose="020B0604020202020204" pitchFamily="34" charset="0"/>
              </a:rPr>
              <a:t> trips are 10-15% or less.</a:t>
            </a:r>
          </a:p>
        </p:txBody>
      </p:sp>
    </p:spTree>
    <p:extLst>
      <p:ext uri="{BB962C8B-B14F-4D97-AF65-F5344CB8AC3E}">
        <p14:creationId xmlns:p14="http://schemas.microsoft.com/office/powerpoint/2010/main" val="2382482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89A6FABD-7177-4753-8D66-2ACD52B9BD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81050" indent="-300038">
              <a:defRPr>
                <a:solidFill>
                  <a:schemeClr val="tx1"/>
                </a:solidFill>
                <a:latin typeface="Tahoma" panose="020B0604030504040204" pitchFamily="34" charset="0"/>
              </a:defRPr>
            </a:lvl2pPr>
            <a:lvl3pPr marL="1201738" indent="-239713">
              <a:defRPr>
                <a:solidFill>
                  <a:schemeClr val="tx1"/>
                </a:solidFill>
                <a:latin typeface="Tahoma" panose="020B0604030504040204" pitchFamily="34" charset="0"/>
              </a:defRPr>
            </a:lvl3pPr>
            <a:lvl4pPr marL="1682750" indent="-239713">
              <a:defRPr>
                <a:solidFill>
                  <a:schemeClr val="tx1"/>
                </a:solidFill>
                <a:latin typeface="Tahoma" panose="020B0604030504040204" pitchFamily="34" charset="0"/>
              </a:defRPr>
            </a:lvl4pPr>
            <a:lvl5pPr marL="2163763" indent="-239713">
              <a:defRPr>
                <a:solidFill>
                  <a:schemeClr val="tx1"/>
                </a:solidFill>
                <a:latin typeface="Tahoma" panose="020B0604030504040204" pitchFamily="34" charset="0"/>
              </a:defRPr>
            </a:lvl5pPr>
            <a:lvl6pPr marL="2620963" indent="-239713" eaLnBrk="0" fontAlgn="base" hangingPunct="0">
              <a:spcBef>
                <a:spcPct val="0"/>
              </a:spcBef>
              <a:spcAft>
                <a:spcPct val="0"/>
              </a:spcAft>
              <a:defRPr>
                <a:solidFill>
                  <a:schemeClr val="tx1"/>
                </a:solidFill>
                <a:latin typeface="Tahoma" panose="020B0604030504040204" pitchFamily="34" charset="0"/>
              </a:defRPr>
            </a:lvl6pPr>
            <a:lvl7pPr marL="3078163" indent="-239713" eaLnBrk="0" fontAlgn="base" hangingPunct="0">
              <a:spcBef>
                <a:spcPct val="0"/>
              </a:spcBef>
              <a:spcAft>
                <a:spcPct val="0"/>
              </a:spcAft>
              <a:defRPr>
                <a:solidFill>
                  <a:schemeClr val="tx1"/>
                </a:solidFill>
                <a:latin typeface="Tahoma" panose="020B0604030504040204" pitchFamily="34" charset="0"/>
              </a:defRPr>
            </a:lvl7pPr>
            <a:lvl8pPr marL="3535363" indent="-239713" eaLnBrk="0" fontAlgn="base" hangingPunct="0">
              <a:spcBef>
                <a:spcPct val="0"/>
              </a:spcBef>
              <a:spcAft>
                <a:spcPct val="0"/>
              </a:spcAft>
              <a:defRPr>
                <a:solidFill>
                  <a:schemeClr val="tx1"/>
                </a:solidFill>
                <a:latin typeface="Tahoma" panose="020B0604030504040204" pitchFamily="34" charset="0"/>
              </a:defRPr>
            </a:lvl8pPr>
            <a:lvl9pPr marL="3992563" indent="-239713" eaLnBrk="0" fontAlgn="base" hangingPunct="0">
              <a:spcBef>
                <a:spcPct val="0"/>
              </a:spcBef>
              <a:spcAft>
                <a:spcPct val="0"/>
              </a:spcAft>
              <a:defRPr>
                <a:solidFill>
                  <a:schemeClr val="tx1"/>
                </a:solidFill>
                <a:latin typeface="Tahoma" panose="020B0604030504040204" pitchFamily="34" charset="0"/>
              </a:defRPr>
            </a:lvl9pPr>
          </a:lstStyle>
          <a:p>
            <a:fld id="{E158E000-82AC-4F50-B5F9-77C99EB84408}" type="slidenum">
              <a:rPr lang="en-US" altLang="en-US" smtClean="0">
                <a:latin typeface="Arial" panose="020B0604020202020204" pitchFamily="34" charset="0"/>
              </a:rPr>
              <a:pPr/>
              <a:t>6</a:t>
            </a:fld>
            <a:endParaRPr lang="en-US" altLang="en-US">
              <a:latin typeface="Arial" panose="020B0604020202020204" pitchFamily="34" charset="0"/>
            </a:endParaRPr>
          </a:p>
        </p:txBody>
      </p:sp>
      <p:sp>
        <p:nvSpPr>
          <p:cNvPr id="16387" name="Rectangle 2">
            <a:extLst>
              <a:ext uri="{FF2B5EF4-FFF2-40B4-BE49-F238E27FC236}">
                <a16:creationId xmlns:a16="http://schemas.microsoft.com/office/drawing/2014/main" id="{B2A8CA75-5D9F-4BF3-A9E0-7E9CE6FA46DA}"/>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FA8C59E7-E834-4F93-B759-FB1A7CFCAA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1</a:t>
            </a:r>
            <a:r>
              <a:rPr lang="en-US" altLang="en-US" baseline="30000">
                <a:latin typeface="Arial" panose="020B0604020202020204" pitchFamily="34" charset="0"/>
              </a:rPr>
              <a:t>st</a:t>
            </a:r>
            <a:r>
              <a:rPr lang="en-US" altLang="en-US">
                <a:latin typeface="Arial" panose="020B0604020202020204" pitchFamily="34" charset="0"/>
              </a:rPr>
              <a:t> step in forecasting urban travel is to define the boundaries of the study area, and subdivide it into Traffic Analysis Zones (TAZ’s).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TAZ’s should have the characteristics given above.</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smaller the zones the more detail and more work.</a:t>
            </a:r>
          </a:p>
        </p:txBody>
      </p:sp>
    </p:spTree>
    <p:extLst>
      <p:ext uri="{BB962C8B-B14F-4D97-AF65-F5344CB8AC3E}">
        <p14:creationId xmlns:p14="http://schemas.microsoft.com/office/powerpoint/2010/main" val="451091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832DC206-C9D1-476E-BFFC-B7BAAF2F69D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81050" indent="-300038">
              <a:defRPr>
                <a:solidFill>
                  <a:schemeClr val="tx1"/>
                </a:solidFill>
                <a:latin typeface="Tahoma" panose="020B0604030504040204" pitchFamily="34" charset="0"/>
              </a:defRPr>
            </a:lvl2pPr>
            <a:lvl3pPr marL="1201738" indent="-239713">
              <a:defRPr>
                <a:solidFill>
                  <a:schemeClr val="tx1"/>
                </a:solidFill>
                <a:latin typeface="Tahoma" panose="020B0604030504040204" pitchFamily="34" charset="0"/>
              </a:defRPr>
            </a:lvl3pPr>
            <a:lvl4pPr marL="1682750" indent="-239713">
              <a:defRPr>
                <a:solidFill>
                  <a:schemeClr val="tx1"/>
                </a:solidFill>
                <a:latin typeface="Tahoma" panose="020B0604030504040204" pitchFamily="34" charset="0"/>
              </a:defRPr>
            </a:lvl4pPr>
            <a:lvl5pPr marL="2163763" indent="-239713">
              <a:defRPr>
                <a:solidFill>
                  <a:schemeClr val="tx1"/>
                </a:solidFill>
                <a:latin typeface="Tahoma" panose="020B0604030504040204" pitchFamily="34" charset="0"/>
              </a:defRPr>
            </a:lvl5pPr>
            <a:lvl6pPr marL="2620963" indent="-239713" eaLnBrk="0" fontAlgn="base" hangingPunct="0">
              <a:spcBef>
                <a:spcPct val="0"/>
              </a:spcBef>
              <a:spcAft>
                <a:spcPct val="0"/>
              </a:spcAft>
              <a:defRPr>
                <a:solidFill>
                  <a:schemeClr val="tx1"/>
                </a:solidFill>
                <a:latin typeface="Tahoma" panose="020B0604030504040204" pitchFamily="34" charset="0"/>
              </a:defRPr>
            </a:lvl6pPr>
            <a:lvl7pPr marL="3078163" indent="-239713" eaLnBrk="0" fontAlgn="base" hangingPunct="0">
              <a:spcBef>
                <a:spcPct val="0"/>
              </a:spcBef>
              <a:spcAft>
                <a:spcPct val="0"/>
              </a:spcAft>
              <a:defRPr>
                <a:solidFill>
                  <a:schemeClr val="tx1"/>
                </a:solidFill>
                <a:latin typeface="Tahoma" panose="020B0604030504040204" pitchFamily="34" charset="0"/>
              </a:defRPr>
            </a:lvl7pPr>
            <a:lvl8pPr marL="3535363" indent="-239713" eaLnBrk="0" fontAlgn="base" hangingPunct="0">
              <a:spcBef>
                <a:spcPct val="0"/>
              </a:spcBef>
              <a:spcAft>
                <a:spcPct val="0"/>
              </a:spcAft>
              <a:defRPr>
                <a:solidFill>
                  <a:schemeClr val="tx1"/>
                </a:solidFill>
                <a:latin typeface="Tahoma" panose="020B0604030504040204" pitchFamily="34" charset="0"/>
              </a:defRPr>
            </a:lvl8pPr>
            <a:lvl9pPr marL="3992563" indent="-239713" eaLnBrk="0" fontAlgn="base" hangingPunct="0">
              <a:spcBef>
                <a:spcPct val="0"/>
              </a:spcBef>
              <a:spcAft>
                <a:spcPct val="0"/>
              </a:spcAft>
              <a:defRPr>
                <a:solidFill>
                  <a:schemeClr val="tx1"/>
                </a:solidFill>
                <a:latin typeface="Tahoma" panose="020B0604030504040204" pitchFamily="34" charset="0"/>
              </a:defRPr>
            </a:lvl9pPr>
          </a:lstStyle>
          <a:p>
            <a:fld id="{4F0C6A31-B9ED-494F-9ED6-6D49A61F0B8A}" type="slidenum">
              <a:rPr lang="en-US" altLang="en-US" smtClean="0">
                <a:latin typeface="Arial" panose="020B0604020202020204" pitchFamily="34" charset="0"/>
              </a:rPr>
              <a:pPr/>
              <a:t>10</a:t>
            </a:fld>
            <a:endParaRPr lang="en-US" altLang="en-US">
              <a:latin typeface="Arial" panose="020B0604020202020204" pitchFamily="34" charset="0"/>
            </a:endParaRPr>
          </a:p>
        </p:txBody>
      </p:sp>
      <p:sp>
        <p:nvSpPr>
          <p:cNvPr id="22531" name="Rectangle 2">
            <a:extLst>
              <a:ext uri="{FF2B5EF4-FFF2-40B4-BE49-F238E27FC236}">
                <a16:creationId xmlns:a16="http://schemas.microsoft.com/office/drawing/2014/main" id="{13B753B3-4EBA-4625-86AB-1651DB08CC0C}"/>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71A8A222-E79C-49EA-90C2-CADCFF0D9E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As discussed in a previous lecture, must  first divide the traffic study area into traffic analysis zone (TAZ’s)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Trip generation: process for determining the number of trips that will begin and end in each traffic zone.</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Trips are determined without regard to destination—hence are referred to as trip ends.</a:t>
            </a:r>
          </a:p>
        </p:txBody>
      </p:sp>
    </p:spTree>
    <p:extLst>
      <p:ext uri="{BB962C8B-B14F-4D97-AF65-F5344CB8AC3E}">
        <p14:creationId xmlns:p14="http://schemas.microsoft.com/office/powerpoint/2010/main" val="5477025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400" dirty="0"/>
              <a:t>When going: This results in 2 trip ends: </a:t>
            </a:r>
          </a:p>
          <a:p>
            <a:pPr lvl="1">
              <a:buFont typeface="Arial" panose="020B0604020202020204" pitchFamily="34" charset="0"/>
              <a:buChar char="•"/>
            </a:pPr>
            <a:r>
              <a:rPr lang="en-US" altLang="en-US" sz="1400" dirty="0"/>
              <a:t>One Origin for Zone 1</a:t>
            </a:r>
          </a:p>
          <a:p>
            <a:pPr lvl="1">
              <a:buFont typeface="Arial" panose="020B0604020202020204" pitchFamily="34" charset="0"/>
              <a:buChar char="•"/>
            </a:pPr>
            <a:r>
              <a:rPr lang="en-US" altLang="en-US" sz="1400" dirty="0"/>
              <a:t>One Destination for Zone 6</a:t>
            </a:r>
            <a:endParaRPr lang="en-US" altLang="en-US" dirty="0"/>
          </a:p>
          <a:p>
            <a:endParaRPr lang="en-US" dirty="0"/>
          </a:p>
          <a:p>
            <a:r>
              <a:rPr lang="en-US" altLang="en-US" sz="1400" dirty="0"/>
              <a:t>When coming back: This results in another 2 trip ends: </a:t>
            </a:r>
          </a:p>
          <a:p>
            <a:pPr lvl="1">
              <a:buFont typeface="Arial" panose="020B0604020202020204" pitchFamily="34" charset="0"/>
              <a:buChar char="•"/>
            </a:pPr>
            <a:r>
              <a:rPr lang="en-US" altLang="en-US" sz="1400" dirty="0"/>
              <a:t>One Destination for Zone 1</a:t>
            </a:r>
          </a:p>
          <a:p>
            <a:pPr lvl="1">
              <a:buFont typeface="Arial" panose="020B0604020202020204" pitchFamily="34" charset="0"/>
              <a:buChar char="•"/>
            </a:pPr>
            <a:r>
              <a:rPr lang="en-US" altLang="en-US" sz="1400" dirty="0"/>
              <a:t>One Origin for Zone 6</a:t>
            </a:r>
            <a:endParaRPr lang="en-US" altLang="en-US" dirty="0"/>
          </a:p>
          <a:p>
            <a:endParaRPr lang="en-US" dirty="0"/>
          </a:p>
        </p:txBody>
      </p:sp>
      <p:sp>
        <p:nvSpPr>
          <p:cNvPr id="4" name="Header Placeholder 3"/>
          <p:cNvSpPr>
            <a:spLocks noGrp="1"/>
          </p:cNvSpPr>
          <p:nvPr>
            <p:ph type="hdr" sz="quarter" idx="10"/>
          </p:nvPr>
        </p:nvSpPr>
        <p:spPr/>
        <p:txBody>
          <a:bodyPr/>
          <a:lstStyle/>
          <a:p>
            <a:pPr>
              <a:defRPr/>
            </a:pPr>
            <a:r>
              <a:rPr lang="en-US"/>
              <a:t>Faculty Candidate: Promothes Saha, Ph.D., P.E.</a:t>
            </a:r>
          </a:p>
        </p:txBody>
      </p:sp>
      <p:sp>
        <p:nvSpPr>
          <p:cNvPr id="5" name="Date Placeholder 4"/>
          <p:cNvSpPr>
            <a:spLocks noGrp="1"/>
          </p:cNvSpPr>
          <p:nvPr>
            <p:ph type="dt" idx="11"/>
          </p:nvPr>
        </p:nvSpPr>
        <p:spPr/>
        <p:txBody>
          <a:bodyPr/>
          <a:lstStyle/>
          <a:p>
            <a:pPr>
              <a:defRPr/>
            </a:pPr>
            <a:fld id="{15025087-EA77-44A7-ACEE-F4AB40675BDF}" type="datetime1">
              <a:rPr lang="en-US" smtClean="0"/>
              <a:pPr>
                <a:defRPr/>
              </a:pPr>
              <a:t>2/26/2020</a:t>
            </a:fld>
            <a:endParaRPr lang="en-US"/>
          </a:p>
        </p:txBody>
      </p:sp>
      <p:sp>
        <p:nvSpPr>
          <p:cNvPr id="6" name="Footer Placeholder 5"/>
          <p:cNvSpPr>
            <a:spLocks noGrp="1"/>
          </p:cNvSpPr>
          <p:nvPr>
            <p:ph type="ftr" sz="quarter" idx="12"/>
          </p:nvPr>
        </p:nvSpPr>
        <p:spPr/>
        <p:txBody>
          <a:bodyPr/>
          <a:lstStyle/>
          <a:p>
            <a:pPr>
              <a:defRPr/>
            </a:pPr>
            <a:r>
              <a:rPr lang="en-US"/>
              <a:t>Dr. Saha - University of Wyoming</a:t>
            </a:r>
          </a:p>
        </p:txBody>
      </p:sp>
      <p:sp>
        <p:nvSpPr>
          <p:cNvPr id="7" name="Slide Number Placeholder 6"/>
          <p:cNvSpPr>
            <a:spLocks noGrp="1"/>
          </p:cNvSpPr>
          <p:nvPr>
            <p:ph type="sldNum" sz="quarter" idx="13"/>
          </p:nvPr>
        </p:nvSpPr>
        <p:spPr/>
        <p:txBody>
          <a:bodyPr/>
          <a:lstStyle/>
          <a:p>
            <a:pPr>
              <a:defRPr/>
            </a:pPr>
            <a:fld id="{55DD6223-0D57-4A28-AD71-B2F299CCB6FB}" type="slidenum">
              <a:rPr lang="en-US" altLang="en-US" smtClean="0"/>
              <a:pPr>
                <a:defRPr/>
              </a:pPr>
              <a:t>12</a:t>
            </a:fld>
            <a:endParaRPr lang="en-US" altLang="en-US"/>
          </a:p>
        </p:txBody>
      </p:sp>
    </p:spTree>
    <p:extLst>
      <p:ext uri="{BB962C8B-B14F-4D97-AF65-F5344CB8AC3E}">
        <p14:creationId xmlns:p14="http://schemas.microsoft.com/office/powerpoint/2010/main" val="938929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3A2FCA9E-DF2D-4364-A777-05C100598F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81050" indent="-300038">
              <a:defRPr>
                <a:solidFill>
                  <a:schemeClr val="tx1"/>
                </a:solidFill>
                <a:latin typeface="Tahoma" panose="020B0604030504040204" pitchFamily="34" charset="0"/>
              </a:defRPr>
            </a:lvl2pPr>
            <a:lvl3pPr marL="1201738" indent="-239713">
              <a:defRPr>
                <a:solidFill>
                  <a:schemeClr val="tx1"/>
                </a:solidFill>
                <a:latin typeface="Tahoma" panose="020B0604030504040204" pitchFamily="34" charset="0"/>
              </a:defRPr>
            </a:lvl3pPr>
            <a:lvl4pPr marL="1682750" indent="-239713">
              <a:defRPr>
                <a:solidFill>
                  <a:schemeClr val="tx1"/>
                </a:solidFill>
                <a:latin typeface="Tahoma" panose="020B0604030504040204" pitchFamily="34" charset="0"/>
              </a:defRPr>
            </a:lvl4pPr>
            <a:lvl5pPr marL="2163763" indent="-239713">
              <a:defRPr>
                <a:solidFill>
                  <a:schemeClr val="tx1"/>
                </a:solidFill>
                <a:latin typeface="Tahoma" panose="020B0604030504040204" pitchFamily="34" charset="0"/>
              </a:defRPr>
            </a:lvl5pPr>
            <a:lvl6pPr marL="2620963" indent="-239713" eaLnBrk="0" fontAlgn="base" hangingPunct="0">
              <a:spcBef>
                <a:spcPct val="0"/>
              </a:spcBef>
              <a:spcAft>
                <a:spcPct val="0"/>
              </a:spcAft>
              <a:defRPr>
                <a:solidFill>
                  <a:schemeClr val="tx1"/>
                </a:solidFill>
                <a:latin typeface="Tahoma" panose="020B0604030504040204" pitchFamily="34" charset="0"/>
              </a:defRPr>
            </a:lvl6pPr>
            <a:lvl7pPr marL="3078163" indent="-239713" eaLnBrk="0" fontAlgn="base" hangingPunct="0">
              <a:spcBef>
                <a:spcPct val="0"/>
              </a:spcBef>
              <a:spcAft>
                <a:spcPct val="0"/>
              </a:spcAft>
              <a:defRPr>
                <a:solidFill>
                  <a:schemeClr val="tx1"/>
                </a:solidFill>
                <a:latin typeface="Tahoma" panose="020B0604030504040204" pitchFamily="34" charset="0"/>
              </a:defRPr>
            </a:lvl7pPr>
            <a:lvl8pPr marL="3535363" indent="-239713" eaLnBrk="0" fontAlgn="base" hangingPunct="0">
              <a:spcBef>
                <a:spcPct val="0"/>
              </a:spcBef>
              <a:spcAft>
                <a:spcPct val="0"/>
              </a:spcAft>
              <a:defRPr>
                <a:solidFill>
                  <a:schemeClr val="tx1"/>
                </a:solidFill>
                <a:latin typeface="Tahoma" panose="020B0604030504040204" pitchFamily="34" charset="0"/>
              </a:defRPr>
            </a:lvl8pPr>
            <a:lvl9pPr marL="3992563" indent="-239713" eaLnBrk="0" fontAlgn="base" hangingPunct="0">
              <a:spcBef>
                <a:spcPct val="0"/>
              </a:spcBef>
              <a:spcAft>
                <a:spcPct val="0"/>
              </a:spcAft>
              <a:defRPr>
                <a:solidFill>
                  <a:schemeClr val="tx1"/>
                </a:solidFill>
                <a:latin typeface="Tahoma" panose="020B0604030504040204" pitchFamily="34" charset="0"/>
              </a:defRPr>
            </a:lvl9pPr>
          </a:lstStyle>
          <a:p>
            <a:fld id="{7A742A92-ABC6-4DE0-8B8F-B8B66B701975}" type="slidenum">
              <a:rPr lang="en-US" altLang="en-US" smtClean="0">
                <a:latin typeface="Arial" panose="020B0604020202020204" pitchFamily="34" charset="0"/>
              </a:rPr>
              <a:pPr/>
              <a:t>16</a:t>
            </a:fld>
            <a:endParaRPr lang="en-US" altLang="en-US">
              <a:latin typeface="Arial" panose="020B0604020202020204" pitchFamily="34" charset="0"/>
            </a:endParaRPr>
          </a:p>
        </p:txBody>
      </p:sp>
      <p:sp>
        <p:nvSpPr>
          <p:cNvPr id="32771" name="Rectangle 2">
            <a:extLst>
              <a:ext uri="{FF2B5EF4-FFF2-40B4-BE49-F238E27FC236}">
                <a16:creationId xmlns:a16="http://schemas.microsoft.com/office/drawing/2014/main" id="{7BB71986-78CA-4E2D-B372-DEF95D482939}"/>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B3DEDDAC-8DD9-4F6E-8F8E-5E35CB1642C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79004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58AEA912-D67B-4497-9452-A86B41BBAA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81050" indent="-300038">
              <a:defRPr>
                <a:solidFill>
                  <a:schemeClr val="tx1"/>
                </a:solidFill>
                <a:latin typeface="Tahoma" panose="020B0604030504040204" pitchFamily="34" charset="0"/>
              </a:defRPr>
            </a:lvl2pPr>
            <a:lvl3pPr marL="1201738" indent="-239713">
              <a:defRPr>
                <a:solidFill>
                  <a:schemeClr val="tx1"/>
                </a:solidFill>
                <a:latin typeface="Tahoma" panose="020B0604030504040204" pitchFamily="34" charset="0"/>
              </a:defRPr>
            </a:lvl3pPr>
            <a:lvl4pPr marL="1682750" indent="-239713">
              <a:defRPr>
                <a:solidFill>
                  <a:schemeClr val="tx1"/>
                </a:solidFill>
                <a:latin typeface="Tahoma" panose="020B0604030504040204" pitchFamily="34" charset="0"/>
              </a:defRPr>
            </a:lvl4pPr>
            <a:lvl5pPr marL="2163763" indent="-239713">
              <a:defRPr>
                <a:solidFill>
                  <a:schemeClr val="tx1"/>
                </a:solidFill>
                <a:latin typeface="Tahoma" panose="020B0604030504040204" pitchFamily="34" charset="0"/>
              </a:defRPr>
            </a:lvl5pPr>
            <a:lvl6pPr marL="2620963" indent="-239713" eaLnBrk="0" fontAlgn="base" hangingPunct="0">
              <a:spcBef>
                <a:spcPct val="0"/>
              </a:spcBef>
              <a:spcAft>
                <a:spcPct val="0"/>
              </a:spcAft>
              <a:defRPr>
                <a:solidFill>
                  <a:schemeClr val="tx1"/>
                </a:solidFill>
                <a:latin typeface="Tahoma" panose="020B0604030504040204" pitchFamily="34" charset="0"/>
              </a:defRPr>
            </a:lvl6pPr>
            <a:lvl7pPr marL="3078163" indent="-239713" eaLnBrk="0" fontAlgn="base" hangingPunct="0">
              <a:spcBef>
                <a:spcPct val="0"/>
              </a:spcBef>
              <a:spcAft>
                <a:spcPct val="0"/>
              </a:spcAft>
              <a:defRPr>
                <a:solidFill>
                  <a:schemeClr val="tx1"/>
                </a:solidFill>
                <a:latin typeface="Tahoma" panose="020B0604030504040204" pitchFamily="34" charset="0"/>
              </a:defRPr>
            </a:lvl7pPr>
            <a:lvl8pPr marL="3535363" indent="-239713" eaLnBrk="0" fontAlgn="base" hangingPunct="0">
              <a:spcBef>
                <a:spcPct val="0"/>
              </a:spcBef>
              <a:spcAft>
                <a:spcPct val="0"/>
              </a:spcAft>
              <a:defRPr>
                <a:solidFill>
                  <a:schemeClr val="tx1"/>
                </a:solidFill>
                <a:latin typeface="Tahoma" panose="020B0604030504040204" pitchFamily="34" charset="0"/>
              </a:defRPr>
            </a:lvl8pPr>
            <a:lvl9pPr marL="3992563" indent="-239713" eaLnBrk="0" fontAlgn="base" hangingPunct="0">
              <a:spcBef>
                <a:spcPct val="0"/>
              </a:spcBef>
              <a:spcAft>
                <a:spcPct val="0"/>
              </a:spcAft>
              <a:defRPr>
                <a:solidFill>
                  <a:schemeClr val="tx1"/>
                </a:solidFill>
                <a:latin typeface="Tahoma" panose="020B0604030504040204" pitchFamily="34" charset="0"/>
              </a:defRPr>
            </a:lvl9pPr>
          </a:lstStyle>
          <a:p>
            <a:fld id="{14D12D68-42E5-4428-A6EC-EE63FFEDE060}" type="slidenum">
              <a:rPr lang="en-US" altLang="en-US" smtClean="0">
                <a:latin typeface="Arial" panose="020B0604020202020204" pitchFamily="34" charset="0"/>
              </a:rPr>
              <a:pPr/>
              <a:t>18</a:t>
            </a:fld>
            <a:endParaRPr lang="en-US" altLang="en-US">
              <a:latin typeface="Arial" panose="020B0604020202020204" pitchFamily="34" charset="0"/>
            </a:endParaRPr>
          </a:p>
        </p:txBody>
      </p:sp>
      <p:sp>
        <p:nvSpPr>
          <p:cNvPr id="48131" name="Rectangle 2">
            <a:extLst>
              <a:ext uri="{FF2B5EF4-FFF2-40B4-BE49-F238E27FC236}">
                <a16:creationId xmlns:a16="http://schemas.microsoft.com/office/drawing/2014/main" id="{A231932C-ED01-4E69-83B2-BA2A8A70795F}"/>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5B9380AB-514A-4922-BDE3-EC0A6AD9A61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latin typeface="Arial" panose="020B0604020202020204" pitchFamily="34" charset="0"/>
              </a:rPr>
              <a:t>Can develop similar tables, such as Table 12.7 given on the next slide, to determine the number of trips not produced at the home/ trips attracted to a commercial zone.</a:t>
            </a:r>
          </a:p>
          <a:p>
            <a:pPr eaLnBrk="1" hangingPunct="1"/>
            <a:endParaRPr lang="en-US" altLang="en-US" b="1">
              <a:latin typeface="Arial" panose="020B0604020202020204" pitchFamily="34" charset="0"/>
            </a:endParaRPr>
          </a:p>
          <a:p>
            <a:pPr eaLnBrk="1" hangingPunct="1"/>
            <a:r>
              <a:rPr lang="en-US" altLang="en-US" b="1">
                <a:latin typeface="Arial" panose="020B0604020202020204" pitchFamily="34" charset="0"/>
              </a:rPr>
              <a:t>Rather than income, auto ownership, etc., (which are used for home based trips), trips attracted to commercial activity zones are related to number of households in the zone, the number of different types of employees (nonretail, downtown retail and other retail) in the zone, etc.</a:t>
            </a:r>
          </a:p>
          <a:p>
            <a:pPr eaLnBrk="1" hangingPunct="1"/>
            <a:endParaRPr lang="en-US" altLang="en-US" b="1">
              <a:latin typeface="Arial" panose="020B0604020202020204" pitchFamily="34" charset="0"/>
            </a:endParaRPr>
          </a:p>
          <a:p>
            <a:pPr eaLnBrk="1" hangingPunct="1"/>
            <a:endParaRPr lang="en-US" altLang="en-US" b="1">
              <a:latin typeface="Arial" panose="020B0604020202020204" pitchFamily="34" charset="0"/>
            </a:endParaRPr>
          </a:p>
        </p:txBody>
      </p:sp>
    </p:spTree>
    <p:extLst>
      <p:ext uri="{BB962C8B-B14F-4D97-AF65-F5344CB8AC3E}">
        <p14:creationId xmlns:p14="http://schemas.microsoft.com/office/powerpoint/2010/main" val="3229341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599" y="0"/>
            <a:ext cx="7951659" cy="1481608"/>
          </a:xfrm>
        </p:spPr>
        <p:txBody>
          <a:bodyPr anchor="ctr"/>
          <a:lstStyle>
            <a:lvl1pPr algn="ctr">
              <a:defRPr sz="4800" b="1">
                <a:solidFill>
                  <a:srgbClr val="000099"/>
                </a:solidFill>
              </a:defRPr>
            </a:lvl1pPr>
          </a:lstStyle>
          <a:p>
            <a:endParaRPr lang="en-US" dirty="0"/>
          </a:p>
        </p:txBody>
      </p:sp>
      <p:sp>
        <p:nvSpPr>
          <p:cNvPr id="3" name="Subtitle 2"/>
          <p:cNvSpPr>
            <a:spLocks noGrp="1"/>
          </p:cNvSpPr>
          <p:nvPr>
            <p:ph type="subTitle" idx="1"/>
          </p:nvPr>
        </p:nvSpPr>
        <p:spPr>
          <a:xfrm>
            <a:off x="609599" y="1752600"/>
            <a:ext cx="7951659" cy="4356100"/>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6" name="Rectangle 8"/>
          <p:cNvSpPr>
            <a:spLocks noGrp="1" noChangeArrowheads="1"/>
          </p:cNvSpPr>
          <p:nvPr>
            <p:ph type="sldNum" sz="quarter" idx="12"/>
          </p:nvPr>
        </p:nvSpPr>
        <p:spPr>
          <a:ln/>
        </p:spPr>
        <p:txBody>
          <a:bodyPr/>
          <a:lstStyle>
            <a:lvl1pPr>
              <a:defRPr/>
            </a:lvl1pPr>
          </a:lstStyle>
          <a:p>
            <a:pPr>
              <a:defRPr/>
            </a:pPr>
            <a:fld id="{E983B6AD-7947-4BB8-9215-4AD4F0E5A3BF}" type="slidenum">
              <a:rPr lang="en-US" altLang="en-US"/>
              <a:pPr>
                <a:defRPr/>
              </a:pPr>
              <a:t>‹#›</a:t>
            </a:fld>
            <a:endParaRPr lang="en-US" altLang="en-US"/>
          </a:p>
        </p:txBody>
      </p:sp>
    </p:spTree>
    <p:extLst>
      <p:ext uri="{BB962C8B-B14F-4D97-AF65-F5344CB8AC3E}">
        <p14:creationId xmlns:p14="http://schemas.microsoft.com/office/powerpoint/2010/main" val="2746033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8077200" cy="1295400"/>
          </a:xfrm>
        </p:spPr>
        <p:txBody>
          <a:bodyPr/>
          <a:lstStyle/>
          <a:p>
            <a:r>
              <a:rPr lang="en-US"/>
              <a:t>Click to edit Master title style</a:t>
            </a:r>
          </a:p>
        </p:txBody>
      </p:sp>
      <p:sp>
        <p:nvSpPr>
          <p:cNvPr id="3" name="Text Placeholder 2"/>
          <p:cNvSpPr>
            <a:spLocks noGrp="1"/>
          </p:cNvSpPr>
          <p:nvPr>
            <p:ph type="body" sz="half" idx="1"/>
          </p:nvPr>
        </p:nvSpPr>
        <p:spPr>
          <a:xfrm>
            <a:off x="1066800" y="1524000"/>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1524000"/>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87688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3366FF"/>
          </a:solidFill>
          <a:ln w="9525">
            <a:solidFill>
              <a:srgbClr val="3366FF"/>
            </a:solidFill>
            <a:round/>
            <a:headEnd/>
            <a:tailEnd/>
          </a:ln>
        </p:spPr>
        <p:txBody>
          <a:bodyPr/>
          <a:lstStyle/>
          <a:p>
            <a:endParaRPr lang="en-US"/>
          </a:p>
        </p:txBody>
      </p:sp>
      <p:sp>
        <p:nvSpPr>
          <p:cNvPr id="1029" name="Line 5"/>
          <p:cNvSpPr>
            <a:spLocks noChangeShapeType="1"/>
          </p:cNvSpPr>
          <p:nvPr/>
        </p:nvSpPr>
        <p:spPr bwMode="auto">
          <a:xfrm flipV="1">
            <a:off x="609600" y="6172200"/>
            <a:ext cx="7924800" cy="0"/>
          </a:xfrm>
          <a:prstGeom prst="line">
            <a:avLst/>
          </a:prstGeom>
          <a:noFill/>
          <a:ln w="317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2" name="Rectangle 8"/>
          <p:cNvSpPr>
            <a:spLocks noGrp="1" noChangeArrowheads="1"/>
          </p:cNvSpPr>
          <p:nvPr>
            <p:ph type="sldNum" sz="quarter" idx="4"/>
          </p:nvPr>
        </p:nvSpPr>
        <p:spPr bwMode="auto">
          <a:xfrm>
            <a:off x="6580059" y="6379692"/>
            <a:ext cx="1981200" cy="341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3121DFDC-69F0-4303-8758-4CE007CFD35B}" type="slidenum">
              <a:rPr lang="en-US" altLang="en-US"/>
              <a:pPr>
                <a:defRPr/>
              </a:pPr>
              <a:t>‹#›</a:t>
            </a:fld>
            <a:endParaRPr lang="en-US" altLang="en-US"/>
          </a:p>
        </p:txBody>
      </p:sp>
      <p:pic>
        <p:nvPicPr>
          <p:cNvPr id="9" name="Picture 2" descr="Image result for purdue university fort wayne"/>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609600" y="6270625"/>
            <a:ext cx="1031421" cy="519104"/>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3" r:id="rId1"/>
    <p:sldLayoutId id="2147483666" r:id="rId2"/>
  </p:sldLayoutIdLst>
  <p:hf hdr="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rgbClr val="6600FF"/>
        </a:buClr>
        <a:buFont typeface="Wingdings" panose="05000000000000000000" pitchFamily="2" charset="2"/>
        <a:buChar char="§"/>
        <a:defRPr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6600FF"/>
        </a:buClr>
        <a:buChar char="o"/>
        <a:defRPr sz="2600">
          <a:solidFill>
            <a:schemeClr val="tx1"/>
          </a:solidFill>
          <a:latin typeface="+mn-lt"/>
        </a:defRPr>
      </a:lvl2pPr>
      <a:lvl3pPr marL="1304925" indent="-395288" algn="l" rtl="0" eaLnBrk="0" fontAlgn="base" hangingPunct="0">
        <a:spcBef>
          <a:spcPct val="20000"/>
        </a:spcBef>
        <a:spcAft>
          <a:spcPct val="0"/>
        </a:spcAft>
        <a:buClr>
          <a:srgbClr val="6600FF"/>
        </a:buClr>
        <a:buFont typeface="Wingdings" panose="05000000000000000000" pitchFamily="2" charset="2"/>
        <a:buChar char="q"/>
        <a:defRPr sz="2300">
          <a:solidFill>
            <a:schemeClr val="tx1"/>
          </a:solidFill>
          <a:latin typeface="+mn-lt"/>
        </a:defRPr>
      </a:lvl3pPr>
      <a:lvl4pPr marL="1693863" indent="-387350" algn="l" rtl="0" eaLnBrk="0" fontAlgn="base" hangingPunct="0">
        <a:spcBef>
          <a:spcPct val="20000"/>
        </a:spcBef>
        <a:spcAft>
          <a:spcPct val="0"/>
        </a:spcAft>
        <a:buClr>
          <a:srgbClr val="6600FF"/>
        </a:buClr>
        <a:buChar char="•"/>
        <a:defRPr sz="2000">
          <a:solidFill>
            <a:schemeClr val="tx1"/>
          </a:solidFill>
          <a:latin typeface="+mn-lt"/>
        </a:defRPr>
      </a:lvl4pPr>
      <a:lvl5pPr marL="2093913" indent="-398463" algn="l" rtl="0" eaLnBrk="0" fontAlgn="base" hangingPunct="0">
        <a:spcBef>
          <a:spcPct val="25000"/>
        </a:spcBef>
        <a:spcAft>
          <a:spcPct val="0"/>
        </a:spcAft>
        <a:buClr>
          <a:srgbClr val="6600FF"/>
        </a:buClr>
        <a:buFont typeface="Wingdings" panose="05000000000000000000" pitchFamily="2" charset="2"/>
        <a:buChar char="ü"/>
        <a:defRPr sz="2000">
          <a:solidFill>
            <a:schemeClr val="tx1"/>
          </a:solidFill>
          <a:latin typeface="+mn-lt"/>
        </a:defRPr>
      </a:lvl5pPr>
      <a:lvl6pPr marL="2551113" indent="-398463" algn="l" rtl="0" fontAlgn="base">
        <a:spcBef>
          <a:spcPct val="25000"/>
        </a:spcBef>
        <a:spcAft>
          <a:spcPct val="0"/>
        </a:spcAft>
        <a:buClr>
          <a:srgbClr val="6600FF"/>
        </a:buClr>
        <a:buFont typeface="Wingdings" pitchFamily="2" charset="2"/>
        <a:buChar char="ü"/>
        <a:defRPr sz="2000">
          <a:solidFill>
            <a:schemeClr val="tx1"/>
          </a:solidFill>
          <a:latin typeface="+mn-lt"/>
        </a:defRPr>
      </a:lvl6pPr>
      <a:lvl7pPr marL="3008313" indent="-398463" algn="l" rtl="0" fontAlgn="base">
        <a:spcBef>
          <a:spcPct val="25000"/>
        </a:spcBef>
        <a:spcAft>
          <a:spcPct val="0"/>
        </a:spcAft>
        <a:buClr>
          <a:srgbClr val="6600FF"/>
        </a:buClr>
        <a:buFont typeface="Wingdings" pitchFamily="2" charset="2"/>
        <a:buChar char="ü"/>
        <a:defRPr sz="2000">
          <a:solidFill>
            <a:schemeClr val="tx1"/>
          </a:solidFill>
          <a:latin typeface="+mn-lt"/>
        </a:defRPr>
      </a:lvl7pPr>
      <a:lvl8pPr marL="3465513" indent="-398463" algn="l" rtl="0" fontAlgn="base">
        <a:spcBef>
          <a:spcPct val="25000"/>
        </a:spcBef>
        <a:spcAft>
          <a:spcPct val="0"/>
        </a:spcAft>
        <a:buClr>
          <a:srgbClr val="6600FF"/>
        </a:buClr>
        <a:buFont typeface="Wingdings" pitchFamily="2" charset="2"/>
        <a:buChar char="ü"/>
        <a:defRPr sz="2000">
          <a:solidFill>
            <a:schemeClr val="tx1"/>
          </a:solidFill>
          <a:latin typeface="+mn-lt"/>
        </a:defRPr>
      </a:lvl8pPr>
      <a:lvl9pPr marL="3922713" indent="-398463" algn="l" rtl="0" fontAlgn="base">
        <a:spcBef>
          <a:spcPct val="25000"/>
        </a:spcBef>
        <a:spcAft>
          <a:spcPct val="0"/>
        </a:spcAft>
        <a:buClr>
          <a:srgbClr val="6600FF"/>
        </a:buClr>
        <a:buFont typeface="Wingdings" pitchFamily="2" charset="2"/>
        <a:buChar char="ü"/>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3999" cy="1494478"/>
          </a:xfrm>
        </p:spPr>
        <p:txBody>
          <a:bodyPr/>
          <a:lstStyle/>
          <a:p>
            <a:r>
              <a:rPr lang="en-US" sz="4400" dirty="0"/>
              <a:t>CE 34500 – Transportation Engineering</a:t>
            </a:r>
          </a:p>
        </p:txBody>
      </p:sp>
      <p:sp>
        <p:nvSpPr>
          <p:cNvPr id="3" name="Subtitle 2"/>
          <p:cNvSpPr>
            <a:spLocks noGrp="1"/>
          </p:cNvSpPr>
          <p:nvPr>
            <p:ph type="subTitle" idx="1"/>
          </p:nvPr>
        </p:nvSpPr>
        <p:spPr>
          <a:xfrm>
            <a:off x="0" y="2743200"/>
            <a:ext cx="5181600" cy="2895600"/>
          </a:xfrm>
        </p:spPr>
        <p:txBody>
          <a:bodyPr/>
          <a:lstStyle/>
          <a:p>
            <a:pPr eaLnBrk="1" hangingPunct="1">
              <a:defRPr/>
            </a:pPr>
            <a:r>
              <a:rPr lang="en-US" sz="2800" b="1" dirty="0">
                <a:solidFill>
                  <a:srgbClr val="000099"/>
                </a:solidFill>
              </a:rPr>
              <a:t>Chapter 12: </a:t>
            </a:r>
            <a:r>
              <a:rPr lang="en-US" sz="2800" dirty="0"/>
              <a:t>Forecasting Travel Demand</a:t>
            </a:r>
          </a:p>
        </p:txBody>
      </p:sp>
      <p:sp>
        <p:nvSpPr>
          <p:cNvPr id="5" name="Slide Number Placeholder 4"/>
          <p:cNvSpPr>
            <a:spLocks noGrp="1"/>
          </p:cNvSpPr>
          <p:nvPr>
            <p:ph type="sldNum" sz="quarter" idx="12"/>
          </p:nvPr>
        </p:nvSpPr>
        <p:spPr/>
        <p:txBody>
          <a:bodyPr/>
          <a:lstStyle/>
          <a:p>
            <a:pPr>
              <a:defRPr/>
            </a:pPr>
            <a:fld id="{E983B6AD-7947-4BB8-9215-4AD4F0E5A3BF}" type="slidenum">
              <a:rPr lang="en-US" altLang="en-US" smtClean="0"/>
              <a:pPr>
                <a:defRPr/>
              </a:pPr>
              <a:t>1</a:t>
            </a:fld>
            <a:endParaRPr lang="en-US" altLang="en-US"/>
          </a:p>
        </p:txBody>
      </p:sp>
      <p:pic>
        <p:nvPicPr>
          <p:cNvPr id="6" name="Picture 2" descr="Image result for traffic and highway engineering garber and hoel">
            <a:extLst>
              <a:ext uri="{FF2B5EF4-FFF2-40B4-BE49-F238E27FC236}">
                <a16:creationId xmlns:a16="http://schemas.microsoft.com/office/drawing/2014/main" id="{55784221-127E-43B5-B35F-FF0D11103F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1135" y="1854285"/>
            <a:ext cx="3290888"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0405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a:extLst>
              <a:ext uri="{FF2B5EF4-FFF2-40B4-BE49-F238E27FC236}">
                <a16:creationId xmlns:a16="http://schemas.microsoft.com/office/drawing/2014/main" id="{BBF6051B-860D-42E5-AF82-0CEB33A4DE3E}"/>
              </a:ext>
            </a:extLst>
          </p:cNvPr>
          <p:cNvSpPr>
            <a:spLocks noGrp="1" noChangeArrowheads="1"/>
          </p:cNvSpPr>
          <p:nvPr>
            <p:ph type="ctrTitle"/>
          </p:nvPr>
        </p:nvSpPr>
        <p:spPr/>
        <p:txBody>
          <a:bodyPr/>
          <a:lstStyle/>
          <a:p>
            <a:pPr eaLnBrk="1" hangingPunct="1">
              <a:defRPr/>
            </a:pPr>
            <a:r>
              <a:rPr lang="en-US" dirty="0"/>
              <a:t>Trip Generation</a:t>
            </a:r>
          </a:p>
        </p:txBody>
      </p:sp>
      <p:sp>
        <p:nvSpPr>
          <p:cNvPr id="753667" name="Rectangle 3">
            <a:extLst>
              <a:ext uri="{FF2B5EF4-FFF2-40B4-BE49-F238E27FC236}">
                <a16:creationId xmlns:a16="http://schemas.microsoft.com/office/drawing/2014/main" id="{CE6D9F9F-ECFB-4650-BB32-6EF96B2AE9D3}"/>
              </a:ext>
            </a:extLst>
          </p:cNvPr>
          <p:cNvSpPr>
            <a:spLocks noGrp="1" noChangeArrowheads="1"/>
          </p:cNvSpPr>
          <p:nvPr>
            <p:ph type="subTitle" idx="1"/>
          </p:nvPr>
        </p:nvSpPr>
        <p:spPr/>
        <p:txBody>
          <a:bodyPr/>
          <a:lstStyle/>
          <a:p>
            <a:pPr eaLnBrk="1" hangingPunct="1">
              <a:defRPr/>
            </a:pPr>
            <a:r>
              <a:rPr lang="en-US" dirty="0"/>
              <a:t>Process for determining the number of trips that will begin and end in each traffic zone. Trips determined without regard to destination</a:t>
            </a:r>
          </a:p>
        </p:txBody>
      </p:sp>
    </p:spTree>
    <p:extLst>
      <p:ext uri="{BB962C8B-B14F-4D97-AF65-F5344CB8AC3E}">
        <p14:creationId xmlns:p14="http://schemas.microsoft.com/office/powerpoint/2010/main" val="1224110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1ABF3-C4DC-49DA-898A-C8769F47F122}"/>
              </a:ext>
            </a:extLst>
          </p:cNvPr>
          <p:cNvSpPr>
            <a:spLocks noGrp="1"/>
          </p:cNvSpPr>
          <p:nvPr>
            <p:ph type="ctrTitle"/>
          </p:nvPr>
        </p:nvSpPr>
        <p:spPr/>
        <p:txBody>
          <a:bodyPr/>
          <a:lstStyle/>
          <a:p>
            <a:r>
              <a:rPr lang="en-US" dirty="0"/>
              <a:t>Define Trip Production and Attraction</a:t>
            </a:r>
          </a:p>
        </p:txBody>
      </p:sp>
      <p:sp>
        <p:nvSpPr>
          <p:cNvPr id="3" name="Subtitle 2">
            <a:extLst>
              <a:ext uri="{FF2B5EF4-FFF2-40B4-BE49-F238E27FC236}">
                <a16:creationId xmlns:a16="http://schemas.microsoft.com/office/drawing/2014/main" id="{AB5459CC-B56F-40FC-84D8-603671C7C43F}"/>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8DA44533-74DF-4480-B809-589CD1CB94EC}"/>
              </a:ext>
            </a:extLst>
          </p:cNvPr>
          <p:cNvSpPr>
            <a:spLocks noGrp="1"/>
          </p:cNvSpPr>
          <p:nvPr>
            <p:ph type="sldNum" sz="quarter" idx="12"/>
          </p:nvPr>
        </p:nvSpPr>
        <p:spPr/>
        <p:txBody>
          <a:bodyPr/>
          <a:lstStyle/>
          <a:p>
            <a:pPr>
              <a:defRPr/>
            </a:pPr>
            <a:fld id="{E983B6AD-7947-4BB8-9215-4AD4F0E5A3BF}" type="slidenum">
              <a:rPr lang="en-US" altLang="en-US" smtClean="0"/>
              <a:pPr>
                <a:defRPr/>
              </a:pPr>
              <a:t>11</a:t>
            </a:fld>
            <a:endParaRPr lang="en-US" altLang="en-US"/>
          </a:p>
        </p:txBody>
      </p:sp>
      <p:pic>
        <p:nvPicPr>
          <p:cNvPr id="2050" name="Picture 2" descr="Image result for trip production and attractions example">
            <a:extLst>
              <a:ext uri="{FF2B5EF4-FFF2-40B4-BE49-F238E27FC236}">
                <a16:creationId xmlns:a16="http://schemas.microsoft.com/office/drawing/2014/main" id="{AF03C434-72F0-495B-BF91-6FA0F0168F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599" y="1828800"/>
            <a:ext cx="8004746" cy="420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4677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1981200" y="1828800"/>
            <a:ext cx="5703759" cy="1926501"/>
            <a:chOff x="1524000" y="1997714"/>
            <a:chExt cx="5703759" cy="1926501"/>
          </a:xfrm>
        </p:grpSpPr>
        <p:sp>
          <p:nvSpPr>
            <p:cNvPr id="7" name="Rounded Rectangle 6"/>
            <p:cNvSpPr/>
            <p:nvPr/>
          </p:nvSpPr>
          <p:spPr bwMode="auto">
            <a:xfrm>
              <a:off x="1524000" y="2552615"/>
              <a:ext cx="1600200" cy="1371600"/>
            </a:xfrm>
            <a:prstGeom prst="round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Verdana"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Verdana" pitchFamily="34" charset="0"/>
                </a:rPr>
                <a:t>Home</a:t>
              </a:r>
            </a:p>
          </p:txBody>
        </p:sp>
        <p:sp>
          <p:nvSpPr>
            <p:cNvPr id="8" name="TextBox 7"/>
            <p:cNvSpPr txBox="1"/>
            <p:nvPr/>
          </p:nvSpPr>
          <p:spPr>
            <a:xfrm>
              <a:off x="1828800" y="1997714"/>
              <a:ext cx="1295400" cy="461665"/>
            </a:xfrm>
            <a:prstGeom prst="rect">
              <a:avLst/>
            </a:prstGeom>
            <a:noFill/>
          </p:spPr>
          <p:txBody>
            <a:bodyPr wrap="square" rtlCol="0">
              <a:spAutoFit/>
            </a:bodyPr>
            <a:lstStyle/>
            <a:p>
              <a:r>
                <a:rPr lang="en-US" dirty="0"/>
                <a:t>TAZ 1</a:t>
              </a:r>
            </a:p>
          </p:txBody>
        </p:sp>
        <p:sp>
          <p:nvSpPr>
            <p:cNvPr id="9" name="Rounded Rectangle 8"/>
            <p:cNvSpPr/>
            <p:nvPr/>
          </p:nvSpPr>
          <p:spPr bwMode="auto">
            <a:xfrm>
              <a:off x="5627559" y="2552615"/>
              <a:ext cx="1600200" cy="1371600"/>
            </a:xfrm>
            <a:prstGeom prst="roundRect">
              <a:avLst/>
            </a:pr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Verdana"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Verdana" pitchFamily="34" charset="0"/>
                </a:rPr>
                <a:t>Work</a:t>
              </a:r>
            </a:p>
          </p:txBody>
        </p:sp>
        <p:sp>
          <p:nvSpPr>
            <p:cNvPr id="10" name="TextBox 9"/>
            <p:cNvSpPr txBox="1"/>
            <p:nvPr/>
          </p:nvSpPr>
          <p:spPr>
            <a:xfrm>
              <a:off x="5932359" y="1997714"/>
              <a:ext cx="1295400" cy="461665"/>
            </a:xfrm>
            <a:prstGeom prst="rect">
              <a:avLst/>
            </a:prstGeom>
            <a:noFill/>
          </p:spPr>
          <p:txBody>
            <a:bodyPr wrap="square" rtlCol="0">
              <a:spAutoFit/>
            </a:bodyPr>
            <a:lstStyle/>
            <a:p>
              <a:r>
                <a:rPr lang="en-US" dirty="0"/>
                <a:t>TAZ 6</a:t>
              </a:r>
            </a:p>
          </p:txBody>
        </p:sp>
        <p:cxnSp>
          <p:nvCxnSpPr>
            <p:cNvPr id="12" name="Straight Arrow Connector 11"/>
            <p:cNvCxnSpPr/>
            <p:nvPr/>
          </p:nvCxnSpPr>
          <p:spPr bwMode="auto">
            <a:xfrm>
              <a:off x="3124198" y="3429000"/>
              <a:ext cx="2503359" cy="0"/>
            </a:xfrm>
            <a:prstGeom prst="straightConnector1">
              <a:avLst/>
            </a:prstGeom>
            <a:solidFill>
              <a:schemeClr val="accent1"/>
            </a:solidFill>
            <a:ln w="57150" cap="flat" cmpd="sng" algn="ctr">
              <a:solidFill>
                <a:schemeClr val="tx1"/>
              </a:solidFill>
              <a:prstDash val="solid"/>
              <a:miter lim="800000"/>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Arrow Connector 13"/>
            <p:cNvCxnSpPr/>
            <p:nvPr/>
          </p:nvCxnSpPr>
          <p:spPr bwMode="auto">
            <a:xfrm flipH="1">
              <a:off x="3124199" y="2971800"/>
              <a:ext cx="2503359" cy="0"/>
            </a:xfrm>
            <a:prstGeom prst="straightConnector1">
              <a:avLst/>
            </a:prstGeom>
            <a:solidFill>
              <a:schemeClr val="accent1"/>
            </a:solidFill>
            <a:ln w="57150" cap="flat" cmpd="sng" algn="ctr">
              <a:solidFill>
                <a:schemeClr val="tx1"/>
              </a:solidFill>
              <a:prstDash val="solid"/>
              <a:miter lim="800000"/>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5" name="Rectangle 14"/>
          <p:cNvSpPr/>
          <p:nvPr/>
        </p:nvSpPr>
        <p:spPr>
          <a:xfrm>
            <a:off x="1670780" y="4066322"/>
            <a:ext cx="6324600" cy="1323439"/>
          </a:xfrm>
          <a:prstGeom prst="rect">
            <a:avLst/>
          </a:prstGeom>
        </p:spPr>
        <p:txBody>
          <a:bodyPr wrap="square">
            <a:spAutoFit/>
          </a:bodyPr>
          <a:lstStyle/>
          <a:p>
            <a:pPr algn="ctr"/>
            <a:r>
              <a:rPr lang="en-US" altLang="en-US" dirty="0"/>
              <a:t>A worker leaves TAZ 1 in the morning to go to work in TAZ 6</a:t>
            </a:r>
            <a:r>
              <a:rPr lang="en-US" altLang="en-US" sz="3200" dirty="0"/>
              <a:t>. </a:t>
            </a:r>
            <a:r>
              <a:rPr lang="en-US" altLang="en-US" dirty="0"/>
              <a:t>In the evening, same worker comes back TAZ 1. </a:t>
            </a:r>
          </a:p>
        </p:txBody>
      </p:sp>
      <p:sp>
        <p:nvSpPr>
          <p:cNvPr id="17" name="TextBox 16"/>
          <p:cNvSpPr txBox="1"/>
          <p:nvPr/>
        </p:nvSpPr>
        <p:spPr>
          <a:xfrm>
            <a:off x="2152652" y="5598771"/>
            <a:ext cx="5105400" cy="461665"/>
          </a:xfrm>
          <a:prstGeom prst="rect">
            <a:avLst/>
          </a:prstGeom>
          <a:noFill/>
        </p:spPr>
        <p:txBody>
          <a:bodyPr wrap="square" rtlCol="0">
            <a:spAutoFit/>
          </a:bodyPr>
          <a:lstStyle/>
          <a:p>
            <a:pPr algn="ctr"/>
            <a:r>
              <a:rPr lang="en-US" b="1" dirty="0"/>
              <a:t>How many trips?</a:t>
            </a:r>
          </a:p>
        </p:txBody>
      </p:sp>
      <p:sp>
        <p:nvSpPr>
          <p:cNvPr id="3" name="Title 2">
            <a:extLst>
              <a:ext uri="{FF2B5EF4-FFF2-40B4-BE49-F238E27FC236}">
                <a16:creationId xmlns:a16="http://schemas.microsoft.com/office/drawing/2014/main" id="{0F3F117E-9C16-4D7D-8EAF-1848E07C233C}"/>
              </a:ext>
            </a:extLst>
          </p:cNvPr>
          <p:cNvSpPr>
            <a:spLocks noGrp="1"/>
          </p:cNvSpPr>
          <p:nvPr>
            <p:ph type="ctrTitle"/>
          </p:nvPr>
        </p:nvSpPr>
        <p:spPr/>
        <p:txBody>
          <a:bodyPr/>
          <a:lstStyle/>
          <a:p>
            <a:endParaRPr lang="en-US"/>
          </a:p>
        </p:txBody>
      </p:sp>
    </p:spTree>
    <p:extLst>
      <p:ext uri="{BB962C8B-B14F-4D97-AF65-F5344CB8AC3E}">
        <p14:creationId xmlns:p14="http://schemas.microsoft.com/office/powerpoint/2010/main" val="1972218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15950"/>
            <a:ext cx="2983041" cy="1481608"/>
          </a:xfrm>
        </p:spPr>
        <p:txBody>
          <a:bodyPr/>
          <a:lstStyle/>
          <a:p>
            <a:r>
              <a:rPr lang="en-US" sz="4000" dirty="0"/>
              <a:t>Example</a:t>
            </a:r>
          </a:p>
        </p:txBody>
      </p:sp>
      <p:sp>
        <p:nvSpPr>
          <p:cNvPr id="5" name="Slide Number Placeholder 4"/>
          <p:cNvSpPr>
            <a:spLocks noGrp="1"/>
          </p:cNvSpPr>
          <p:nvPr>
            <p:ph type="sldNum" sz="quarter" idx="12"/>
          </p:nvPr>
        </p:nvSpPr>
        <p:spPr/>
        <p:txBody>
          <a:bodyPr/>
          <a:lstStyle/>
          <a:p>
            <a:pPr>
              <a:defRPr/>
            </a:pPr>
            <a:fld id="{E983B6AD-7947-4BB8-9215-4AD4F0E5A3BF}" type="slidenum">
              <a:rPr lang="en-US" altLang="en-US" smtClean="0"/>
              <a:pPr>
                <a:defRPr/>
              </a:pPr>
              <a:t>13</a:t>
            </a:fld>
            <a:endParaRPr lang="en-US" altLang="en-US"/>
          </a:p>
        </p:txBody>
      </p:sp>
      <p:pic>
        <p:nvPicPr>
          <p:cNvPr id="6" name="Picture 4"/>
          <p:cNvPicPr>
            <a:picLocks noChangeAspect="1" noChangeArrowheads="1"/>
          </p:cNvPicPr>
          <p:nvPr/>
        </p:nvPicPr>
        <p:blipFill rotWithShape="1">
          <a:blip r:embed="rId2" cstate="print"/>
          <a:srcRect b="35846"/>
          <a:stretch/>
        </p:blipFill>
        <p:spPr bwMode="auto">
          <a:xfrm>
            <a:off x="2895600" y="1752600"/>
            <a:ext cx="6046659" cy="4364091"/>
          </a:xfrm>
          <a:prstGeom prst="rect">
            <a:avLst/>
          </a:prstGeom>
          <a:noFill/>
          <a:ln w="9525">
            <a:noFill/>
            <a:miter lim="800000"/>
            <a:headEnd/>
            <a:tailEnd/>
          </a:ln>
          <a:effectLst/>
        </p:spPr>
      </p:pic>
    </p:spTree>
    <p:extLst>
      <p:ext uri="{BB962C8B-B14F-4D97-AF65-F5344CB8AC3E}">
        <p14:creationId xmlns:p14="http://schemas.microsoft.com/office/powerpoint/2010/main" val="1304838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3999" cy="1481608"/>
          </a:xfrm>
        </p:spPr>
        <p:txBody>
          <a:bodyPr/>
          <a:lstStyle/>
          <a:p>
            <a:r>
              <a:rPr lang="en-US" sz="4400" dirty="0"/>
              <a:t>Step 1: Trip Generation</a:t>
            </a:r>
          </a:p>
        </p:txBody>
      </p:sp>
      <p:sp>
        <p:nvSpPr>
          <p:cNvPr id="3" name="Subtitle 2"/>
          <p:cNvSpPr>
            <a:spLocks noGrp="1"/>
          </p:cNvSpPr>
          <p:nvPr>
            <p:ph type="subTitle" idx="1"/>
          </p:nvPr>
        </p:nvSpPr>
        <p:spPr>
          <a:xfrm>
            <a:off x="419098" y="2023592"/>
            <a:ext cx="8305801" cy="4356100"/>
          </a:xfrm>
        </p:spPr>
        <p:txBody>
          <a:bodyPr/>
          <a:lstStyle/>
          <a:p>
            <a:pPr marL="457200" indent="-457200">
              <a:buFont typeface="Arial" panose="020B0604020202020204" pitchFamily="34" charset="0"/>
              <a:buChar char="•"/>
            </a:pPr>
            <a:r>
              <a:rPr lang="en-US" dirty="0"/>
              <a:t>Trip Production Modeling Techniques:</a:t>
            </a:r>
          </a:p>
          <a:p>
            <a:pPr marL="914400" lvl="1" indent="-457200" algn="l">
              <a:buFont typeface="Arial" panose="020B0604020202020204" pitchFamily="34" charset="0"/>
              <a:buChar char="•"/>
            </a:pPr>
            <a:r>
              <a:rPr lang="en-US" dirty="0"/>
              <a:t>Regression Techniques</a:t>
            </a:r>
          </a:p>
          <a:p>
            <a:pPr marL="914400" lvl="1" indent="-457200" algn="l">
              <a:buFont typeface="Arial" panose="020B0604020202020204" pitchFamily="34" charset="0"/>
              <a:buChar char="•"/>
            </a:pPr>
            <a:r>
              <a:rPr lang="en-US" dirty="0"/>
              <a:t>Cross Classification (or category) Analysis.</a:t>
            </a:r>
          </a:p>
          <a:p>
            <a:pPr marL="457200" indent="-457200">
              <a:buFont typeface="Arial" panose="020B0604020202020204" pitchFamily="34" charset="0"/>
              <a:buChar char="•"/>
            </a:pPr>
            <a:r>
              <a:rPr lang="en-US" dirty="0"/>
              <a:t>Trip attraction models</a:t>
            </a:r>
          </a:p>
        </p:txBody>
      </p:sp>
      <p:sp>
        <p:nvSpPr>
          <p:cNvPr id="5" name="Slide Number Placeholder 4"/>
          <p:cNvSpPr>
            <a:spLocks noGrp="1"/>
          </p:cNvSpPr>
          <p:nvPr>
            <p:ph type="sldNum" sz="quarter" idx="12"/>
          </p:nvPr>
        </p:nvSpPr>
        <p:spPr/>
        <p:txBody>
          <a:bodyPr/>
          <a:lstStyle/>
          <a:p>
            <a:pPr>
              <a:defRPr/>
            </a:pPr>
            <a:fld id="{E983B6AD-7947-4BB8-9215-4AD4F0E5A3BF}" type="slidenum">
              <a:rPr lang="en-US" altLang="en-US" smtClean="0"/>
              <a:pPr>
                <a:defRPr/>
              </a:pPr>
              <a:t>14</a:t>
            </a:fld>
            <a:endParaRPr lang="en-US" altLang="en-US"/>
          </a:p>
        </p:txBody>
      </p:sp>
    </p:spTree>
    <p:extLst>
      <p:ext uri="{BB962C8B-B14F-4D97-AF65-F5344CB8AC3E}">
        <p14:creationId xmlns:p14="http://schemas.microsoft.com/office/powerpoint/2010/main" val="1839123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FF0000"/>
                </a:solidFill>
              </a:rPr>
              <a:t>Example 12.1: </a:t>
            </a:r>
            <a:r>
              <a:rPr lang="en-US" dirty="0"/>
              <a:t/>
            </a:r>
            <a:br>
              <a:rPr lang="en-US" dirty="0"/>
            </a:br>
            <a:r>
              <a:rPr lang="en-US" dirty="0"/>
              <a:t>Trip Generation</a:t>
            </a:r>
          </a:p>
        </p:txBody>
      </p:sp>
      <p:sp>
        <p:nvSpPr>
          <p:cNvPr id="5" name="Subtitle 4"/>
          <p:cNvSpPr>
            <a:spLocks noGrp="1"/>
          </p:cNvSpPr>
          <p:nvPr>
            <p:ph type="subTitle" idx="1"/>
          </p:nvPr>
        </p:nvSpPr>
        <p:spPr/>
        <p:txBody>
          <a:bodyPr/>
          <a:lstStyle/>
          <a:p>
            <a:endParaRPr lang="en-US"/>
          </a:p>
        </p:txBody>
      </p:sp>
      <p:graphicFrame>
        <p:nvGraphicFramePr>
          <p:cNvPr id="4" name="Table 3"/>
          <p:cNvGraphicFramePr>
            <a:graphicFrameLocks noGrp="1"/>
          </p:cNvGraphicFramePr>
          <p:nvPr>
            <p:extLst>
              <p:ext uri="{D42A27DB-BD31-4B8C-83A1-F6EECF244321}">
                <p14:modId xmlns:p14="http://schemas.microsoft.com/office/powerpoint/2010/main" val="3181338658"/>
              </p:ext>
            </p:extLst>
          </p:nvPr>
        </p:nvGraphicFramePr>
        <p:xfrm>
          <a:off x="826959" y="1752600"/>
          <a:ext cx="7696200" cy="4343400"/>
        </p:xfrm>
        <a:graphic>
          <a:graphicData uri="http://schemas.openxmlformats.org/drawingml/2006/table">
            <a:tbl>
              <a:tblPr>
                <a:tableStyleId>{5C22544A-7EE6-4342-B048-85BDC9FD1C3A}</a:tableStyleId>
              </a:tblPr>
              <a:tblGrid>
                <a:gridCol w="1707157">
                  <a:extLst>
                    <a:ext uri="{9D8B030D-6E8A-4147-A177-3AD203B41FA5}">
                      <a16:colId xmlns:a16="http://schemas.microsoft.com/office/drawing/2014/main" val="877067484"/>
                    </a:ext>
                  </a:extLst>
                </a:gridCol>
                <a:gridCol w="1819102">
                  <a:extLst>
                    <a:ext uri="{9D8B030D-6E8A-4147-A177-3AD203B41FA5}">
                      <a16:colId xmlns:a16="http://schemas.microsoft.com/office/drawing/2014/main" val="1365658973"/>
                    </a:ext>
                  </a:extLst>
                </a:gridCol>
                <a:gridCol w="2826604">
                  <a:extLst>
                    <a:ext uri="{9D8B030D-6E8A-4147-A177-3AD203B41FA5}">
                      <a16:colId xmlns:a16="http://schemas.microsoft.com/office/drawing/2014/main" val="1078093952"/>
                    </a:ext>
                  </a:extLst>
                </a:gridCol>
                <a:gridCol w="1343337">
                  <a:extLst>
                    <a:ext uri="{9D8B030D-6E8A-4147-A177-3AD203B41FA5}">
                      <a16:colId xmlns:a16="http://schemas.microsoft.com/office/drawing/2014/main" val="4287209683"/>
                    </a:ext>
                  </a:extLst>
                </a:gridCol>
              </a:tblGrid>
              <a:tr h="323640">
                <a:tc>
                  <a:txBody>
                    <a:bodyPr/>
                    <a:lstStyle/>
                    <a:p>
                      <a:pPr algn="ctr" fontAlgn="b"/>
                      <a:r>
                        <a:rPr lang="en-US" sz="1200" u="none" strike="noStrike">
                          <a:effectLst/>
                        </a:rPr>
                        <a:t>HH Number</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dirty="0">
                          <a:effectLst/>
                        </a:rPr>
                        <a:t>Trips per HH</a:t>
                      </a:r>
                      <a:endParaRPr lang="en-US" sz="12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HH Income ($1000s)</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Cars/HH</a:t>
                      </a:r>
                      <a:endParaRPr lang="en-US"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2474456913"/>
                  </a:ext>
                </a:extLst>
              </a:tr>
              <a:tr h="200988">
                <a:tc>
                  <a:txBody>
                    <a:bodyPr/>
                    <a:lstStyle/>
                    <a:p>
                      <a:pPr algn="ctr" fontAlgn="b"/>
                      <a:r>
                        <a:rPr lang="en-US" sz="1200" u="none" strike="noStrike">
                          <a:effectLst/>
                        </a:rPr>
                        <a:t>1</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2</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16</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259663368"/>
                  </a:ext>
                </a:extLst>
              </a:tr>
              <a:tr h="200988">
                <a:tc>
                  <a:txBody>
                    <a:bodyPr/>
                    <a:lstStyle/>
                    <a:p>
                      <a:pPr algn="ctr" fontAlgn="b"/>
                      <a:r>
                        <a:rPr lang="en-US" sz="1200" u="none" strike="noStrike">
                          <a:effectLst/>
                        </a:rPr>
                        <a:t>2</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dirty="0">
                          <a:effectLst/>
                        </a:rPr>
                        <a:t>4</a:t>
                      </a:r>
                      <a:endParaRPr lang="en-US" sz="1200" b="0" i="0" u="none" strike="noStrike" dirty="0">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24</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552177489"/>
                  </a:ext>
                </a:extLst>
              </a:tr>
              <a:tr h="200988">
                <a:tc>
                  <a:txBody>
                    <a:bodyPr/>
                    <a:lstStyle/>
                    <a:p>
                      <a:pPr algn="ctr" fontAlgn="b"/>
                      <a:r>
                        <a:rPr lang="en-US" sz="1200" u="none" strike="noStrike">
                          <a:effectLst/>
                        </a:rPr>
                        <a:t>3</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10</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68</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2</a:t>
                      </a:r>
                      <a:endParaRPr lang="en-US"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716337780"/>
                  </a:ext>
                </a:extLst>
              </a:tr>
              <a:tr h="200988">
                <a:tc>
                  <a:txBody>
                    <a:bodyPr/>
                    <a:lstStyle/>
                    <a:p>
                      <a:pPr algn="ctr" fontAlgn="b"/>
                      <a:r>
                        <a:rPr lang="en-US" sz="1200" u="none" strike="noStrike">
                          <a:effectLst/>
                        </a:rPr>
                        <a:t>4</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44</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2849424109"/>
                  </a:ext>
                </a:extLst>
              </a:tr>
              <a:tr h="200988">
                <a:tc>
                  <a:txBody>
                    <a:bodyPr/>
                    <a:lstStyle/>
                    <a:p>
                      <a:pPr algn="ct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5</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18</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1</a:t>
                      </a:r>
                      <a:endParaRPr lang="en-US"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2181562248"/>
                  </a:ext>
                </a:extLst>
              </a:tr>
              <a:tr h="200988">
                <a:tc>
                  <a:txBody>
                    <a:bodyPr/>
                    <a:lstStyle/>
                    <a:p>
                      <a:pPr algn="ctr" fontAlgn="b"/>
                      <a:r>
                        <a:rPr lang="en-US" sz="1200" u="none" strike="noStrike">
                          <a:effectLst/>
                        </a:rPr>
                        <a:t>6</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15</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68</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3</a:t>
                      </a:r>
                      <a:endParaRPr lang="en-US"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1417735982"/>
                  </a:ext>
                </a:extLst>
              </a:tr>
              <a:tr h="200988">
                <a:tc>
                  <a:txBody>
                    <a:bodyPr/>
                    <a:lstStyle/>
                    <a:p>
                      <a:pPr algn="ctr" fontAlgn="b"/>
                      <a:r>
                        <a:rPr lang="en-US" sz="1200" u="none" strike="noStrike">
                          <a:effectLst/>
                        </a:rPr>
                        <a:t>7</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7</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38</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1</a:t>
                      </a:r>
                      <a:endParaRPr lang="en-US"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839647774"/>
                  </a:ext>
                </a:extLst>
              </a:tr>
              <a:tr h="200988">
                <a:tc>
                  <a:txBody>
                    <a:bodyPr/>
                    <a:lstStyle/>
                    <a:p>
                      <a:pPr algn="ctr" fontAlgn="b"/>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4</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36</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0</a:t>
                      </a:r>
                      <a:endParaRPr lang="en-US"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597410839"/>
                  </a:ext>
                </a:extLst>
              </a:tr>
              <a:tr h="200988">
                <a:tc>
                  <a:txBody>
                    <a:bodyPr/>
                    <a:lstStyle/>
                    <a:p>
                      <a:pPr algn="ctr" fontAlgn="b"/>
                      <a:r>
                        <a:rPr lang="en-US" sz="1200" u="none" strike="noStrike">
                          <a:effectLst/>
                        </a:rPr>
                        <a:t>9</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6</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28</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1</a:t>
                      </a:r>
                      <a:endParaRPr lang="en-US"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1731015472"/>
                  </a:ext>
                </a:extLst>
              </a:tr>
              <a:tr h="200988">
                <a:tc>
                  <a:txBody>
                    <a:bodyPr/>
                    <a:lstStyle/>
                    <a:p>
                      <a:pPr algn="ctr" fontAlgn="b"/>
                      <a:r>
                        <a:rPr lang="en-US" sz="1200" u="none" strike="noStrike">
                          <a:effectLst/>
                        </a:rPr>
                        <a:t>10</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13</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76</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3</a:t>
                      </a:r>
                      <a:endParaRPr lang="en-US"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4008835755"/>
                  </a:ext>
                </a:extLst>
              </a:tr>
              <a:tr h="200988">
                <a:tc>
                  <a:txBody>
                    <a:bodyPr/>
                    <a:lstStyle/>
                    <a:p>
                      <a:pPr algn="ctr" fontAlgn="b"/>
                      <a:r>
                        <a:rPr lang="en-US" sz="1200" u="none" strike="noStrike">
                          <a:effectLst/>
                        </a:rPr>
                        <a:t>11</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72</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1</a:t>
                      </a:r>
                      <a:endParaRPr lang="en-US"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942080286"/>
                  </a:ext>
                </a:extLst>
              </a:tr>
              <a:tr h="200988">
                <a:tc>
                  <a:txBody>
                    <a:bodyPr/>
                    <a:lstStyle/>
                    <a:p>
                      <a:pPr algn="ctr" fontAlgn="b"/>
                      <a:r>
                        <a:rPr lang="en-US" sz="1200" u="none" strike="noStrike">
                          <a:effectLst/>
                        </a:rPr>
                        <a:t>12</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6</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32</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1</a:t>
                      </a:r>
                      <a:endParaRPr lang="en-US"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2240881577"/>
                  </a:ext>
                </a:extLst>
              </a:tr>
              <a:tr h="200988">
                <a:tc>
                  <a:txBody>
                    <a:bodyPr/>
                    <a:lstStyle/>
                    <a:p>
                      <a:pPr algn="ctr" fontAlgn="b"/>
                      <a:r>
                        <a:rPr lang="en-US" sz="1200" u="none" strike="noStrike">
                          <a:effectLst/>
                        </a:rPr>
                        <a:t>13</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9</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28</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2</a:t>
                      </a:r>
                      <a:endParaRPr lang="en-US"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1659659840"/>
                  </a:ext>
                </a:extLst>
              </a:tr>
              <a:tr h="200988">
                <a:tc>
                  <a:txBody>
                    <a:bodyPr/>
                    <a:lstStyle/>
                    <a:p>
                      <a:pPr algn="ctr" fontAlgn="b"/>
                      <a:r>
                        <a:rPr lang="en-US" sz="1200" u="none" strike="noStrike">
                          <a:effectLst/>
                        </a:rPr>
                        <a:t>14</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11</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44</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2</a:t>
                      </a:r>
                      <a:endParaRPr lang="en-US"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3114426748"/>
                  </a:ext>
                </a:extLst>
              </a:tr>
              <a:tr h="200988">
                <a:tc>
                  <a:txBody>
                    <a:bodyPr/>
                    <a:lstStyle/>
                    <a:p>
                      <a:pPr algn="ctr" fontAlgn="b"/>
                      <a:r>
                        <a:rPr lang="en-US" sz="1200" u="none" strike="noStrike">
                          <a:effectLst/>
                        </a:rPr>
                        <a:t>15</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10</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44</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2</a:t>
                      </a:r>
                      <a:endParaRPr lang="en-US"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2468512254"/>
                  </a:ext>
                </a:extLst>
              </a:tr>
              <a:tr h="200988">
                <a:tc>
                  <a:txBody>
                    <a:bodyPr/>
                    <a:lstStyle/>
                    <a:p>
                      <a:pPr algn="ctr" fontAlgn="b"/>
                      <a:r>
                        <a:rPr lang="en-US" sz="1200" u="none" strike="noStrike">
                          <a:effectLst/>
                        </a:rPr>
                        <a:t>16</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11</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52</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2</a:t>
                      </a:r>
                      <a:endParaRPr lang="en-US"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1515127830"/>
                  </a:ext>
                </a:extLst>
              </a:tr>
              <a:tr h="200988">
                <a:tc>
                  <a:txBody>
                    <a:bodyPr/>
                    <a:lstStyle/>
                    <a:p>
                      <a:pPr algn="ctr" fontAlgn="b"/>
                      <a:r>
                        <a:rPr lang="en-US" sz="1200" u="none" strike="noStrike">
                          <a:effectLst/>
                        </a:rPr>
                        <a:t>17</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12</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60</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2</a:t>
                      </a:r>
                      <a:endParaRPr lang="en-US"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922289740"/>
                  </a:ext>
                </a:extLst>
              </a:tr>
              <a:tr h="200988">
                <a:tc>
                  <a:txBody>
                    <a:bodyPr/>
                    <a:lstStyle/>
                    <a:p>
                      <a:pPr algn="ctr" fontAlgn="b"/>
                      <a:r>
                        <a:rPr lang="en-US" sz="1200" u="none" strike="noStrike">
                          <a:effectLst/>
                        </a:rPr>
                        <a:t>18</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44</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1</a:t>
                      </a:r>
                      <a:endParaRPr lang="en-US"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924549205"/>
                  </a:ext>
                </a:extLst>
              </a:tr>
              <a:tr h="200988">
                <a:tc>
                  <a:txBody>
                    <a:bodyPr/>
                    <a:lstStyle/>
                    <a:p>
                      <a:pPr algn="ctr" fontAlgn="b"/>
                      <a:r>
                        <a:rPr lang="en-US" sz="1200" u="none" strike="noStrike">
                          <a:effectLst/>
                        </a:rPr>
                        <a:t>19</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8</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52</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1</a:t>
                      </a:r>
                      <a:endParaRPr lang="en-US"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2861792447"/>
                  </a:ext>
                </a:extLst>
              </a:tr>
              <a:tr h="200988">
                <a:tc>
                  <a:txBody>
                    <a:bodyPr/>
                    <a:lstStyle/>
                    <a:p>
                      <a:pPr algn="ctr" fontAlgn="b"/>
                      <a:r>
                        <a:rPr lang="en-US" sz="1200" u="none" strike="noStrike">
                          <a:effectLst/>
                        </a:rPr>
                        <a:t>20</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6</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a:effectLst/>
                        </a:rPr>
                        <a:t>28</a:t>
                      </a:r>
                      <a:endParaRPr lang="en-US" sz="1200" b="0" i="0" u="none" strike="noStrike">
                        <a:solidFill>
                          <a:srgbClr val="000000"/>
                        </a:solidFill>
                        <a:effectLst/>
                        <a:latin typeface="Times New Roman" panose="02020603050405020304" pitchFamily="18" charset="0"/>
                      </a:endParaRPr>
                    </a:p>
                  </a:txBody>
                  <a:tcPr marL="0" marR="0" marT="0" marB="0" anchor="b"/>
                </a:tc>
                <a:tc>
                  <a:txBody>
                    <a:bodyPr/>
                    <a:lstStyle/>
                    <a:p>
                      <a:pPr algn="ctr" fontAlgn="b"/>
                      <a:r>
                        <a:rPr lang="en-US" sz="1200" u="none" strike="noStrike" dirty="0">
                          <a:effectLst/>
                        </a:rPr>
                        <a:t>1</a:t>
                      </a:r>
                      <a:endParaRPr lang="en-US" sz="12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2477265829"/>
                  </a:ext>
                </a:extLst>
              </a:tr>
            </a:tbl>
          </a:graphicData>
        </a:graphic>
      </p:graphicFrame>
    </p:spTree>
    <p:extLst>
      <p:ext uri="{BB962C8B-B14F-4D97-AF65-F5344CB8AC3E}">
        <p14:creationId xmlns:p14="http://schemas.microsoft.com/office/powerpoint/2010/main" val="4171401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42" name="Rectangle 2">
            <a:extLst>
              <a:ext uri="{FF2B5EF4-FFF2-40B4-BE49-F238E27FC236}">
                <a16:creationId xmlns:a16="http://schemas.microsoft.com/office/drawing/2014/main" id="{4CB8CEC3-7D25-4DBC-AA7E-4AD7F8148838}"/>
              </a:ext>
            </a:extLst>
          </p:cNvPr>
          <p:cNvSpPr>
            <a:spLocks noGrp="1" noChangeArrowheads="1"/>
          </p:cNvSpPr>
          <p:nvPr>
            <p:ph type="ctrTitle"/>
          </p:nvPr>
        </p:nvSpPr>
        <p:spPr/>
        <p:txBody>
          <a:bodyPr/>
          <a:lstStyle/>
          <a:p>
            <a:pPr eaLnBrk="1" hangingPunct="1">
              <a:defRPr/>
            </a:pPr>
            <a:r>
              <a:rPr lang="en-US" dirty="0">
                <a:solidFill>
                  <a:srgbClr val="FF0000"/>
                </a:solidFill>
              </a:rPr>
              <a:t>Example 12.2</a:t>
            </a:r>
            <a:br>
              <a:rPr lang="en-US" dirty="0">
                <a:solidFill>
                  <a:srgbClr val="FF0000"/>
                </a:solidFill>
              </a:rPr>
            </a:br>
            <a:r>
              <a:rPr lang="en-US" dirty="0"/>
              <a:t>Cross Classification</a:t>
            </a:r>
            <a:endParaRPr lang="en-US" dirty="0">
              <a:solidFill>
                <a:srgbClr val="FF0000"/>
              </a:solidFill>
            </a:endParaRPr>
          </a:p>
        </p:txBody>
      </p:sp>
      <p:sp>
        <p:nvSpPr>
          <p:cNvPr id="778243" name="Rectangle 3">
            <a:extLst>
              <a:ext uri="{FF2B5EF4-FFF2-40B4-BE49-F238E27FC236}">
                <a16:creationId xmlns:a16="http://schemas.microsoft.com/office/drawing/2014/main" id="{7F2B5131-69EE-40B3-A1CA-255BB9DEABDE}"/>
              </a:ext>
            </a:extLst>
          </p:cNvPr>
          <p:cNvSpPr>
            <a:spLocks noGrp="1" noChangeArrowheads="1"/>
          </p:cNvSpPr>
          <p:nvPr>
            <p:ph type="subTitle" idx="1"/>
          </p:nvPr>
        </p:nvSpPr>
        <p:spPr/>
        <p:txBody>
          <a:bodyPr/>
          <a:lstStyle/>
          <a:p>
            <a:pPr eaLnBrk="1" hangingPunct="1">
              <a:defRPr/>
            </a:pPr>
            <a:r>
              <a:rPr lang="en-US" dirty="0"/>
              <a:t>Determine the number of trips per day generated for each trip purpose. </a:t>
            </a:r>
          </a:p>
          <a:p>
            <a:pPr lvl="1" eaLnBrk="1" hangingPunct="1">
              <a:defRPr/>
            </a:pPr>
            <a:r>
              <a:rPr lang="en-US" dirty="0"/>
              <a:t>Number of dwelling units:  60</a:t>
            </a:r>
          </a:p>
          <a:p>
            <a:pPr lvl="1" eaLnBrk="1" hangingPunct="1">
              <a:defRPr/>
            </a:pPr>
            <a:r>
              <a:rPr lang="en-US" dirty="0"/>
              <a:t>Average income per dwelling unit:  $44,000</a:t>
            </a:r>
          </a:p>
        </p:txBody>
      </p:sp>
      <p:graphicFrame>
        <p:nvGraphicFramePr>
          <p:cNvPr id="778244" name="Group 4">
            <a:extLst>
              <a:ext uri="{FF2B5EF4-FFF2-40B4-BE49-F238E27FC236}">
                <a16:creationId xmlns:a16="http://schemas.microsoft.com/office/drawing/2014/main" id="{AC37C1AA-EF4D-47FA-9EEA-5E9F136D66FB}"/>
              </a:ext>
            </a:extLst>
          </p:cNvPr>
          <p:cNvGraphicFramePr>
            <a:graphicFrameLocks noGrp="1"/>
          </p:cNvGraphicFramePr>
          <p:nvPr>
            <p:extLst>
              <p:ext uri="{D42A27DB-BD31-4B8C-83A1-F6EECF244321}">
                <p14:modId xmlns:p14="http://schemas.microsoft.com/office/powerpoint/2010/main" val="3103071149"/>
              </p:ext>
            </p:extLst>
          </p:nvPr>
        </p:nvGraphicFramePr>
        <p:xfrm>
          <a:off x="1156428" y="4121949"/>
          <a:ext cx="6858000" cy="1935951"/>
        </p:xfrm>
        <a:graphic>
          <a:graphicData uri="http://schemas.openxmlformats.org/drawingml/2006/table">
            <a:tbl>
              <a:tblPr/>
              <a:tblGrid>
                <a:gridCol w="4572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tblGrid>
              <a:tr h="3948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a:ln>
                            <a:noFill/>
                          </a:ln>
                          <a:solidFill>
                            <a:schemeClr val="tx1"/>
                          </a:solidFill>
                          <a:effectLst>
                            <a:outerShdw blurRad="38100" dist="38100" dir="2700000" algn="tl">
                              <a:srgbClr val="FFFFFF"/>
                            </a:outerShdw>
                          </a:effectLst>
                          <a:latin typeface="Tahoma" charset="0"/>
                        </a:rPr>
                        <a:t>Income ($)</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1" i="0" u="none" strike="noStrike" cap="none" normalizeH="0" baseline="0">
                          <a:ln>
                            <a:noFill/>
                          </a:ln>
                          <a:solidFill>
                            <a:schemeClr val="tx1"/>
                          </a:solidFill>
                          <a:effectLst>
                            <a:outerShdw blurRad="38100" dist="38100" dir="2700000" algn="tl">
                              <a:srgbClr val="FFFFFF"/>
                            </a:outerShdw>
                          </a:effectLst>
                          <a:latin typeface="Tahoma" charset="0"/>
                        </a:rPr>
                        <a:t>Households</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67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FFFFFF"/>
                            </a:outerShdw>
                          </a:effectLst>
                          <a:latin typeface="Tahoma" charset="0"/>
                        </a:rPr>
                        <a:t>Low (under 32,000)</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FFFFFF"/>
                            </a:outerShdw>
                          </a:effectLst>
                          <a:latin typeface="Tahoma" charset="0"/>
                        </a:rPr>
                        <a:t>9</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482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FFFFFF"/>
                            </a:outerShdw>
                          </a:effectLst>
                          <a:latin typeface="Tahoma" charset="0"/>
                        </a:rPr>
                        <a:t>Medium (32,000 – 48,000)</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FFFFFF"/>
                            </a:outerShdw>
                          </a:effectLst>
                          <a:latin typeface="Tahoma" charset="0"/>
                        </a:rPr>
                        <a:t>40</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04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FFFFFF"/>
                            </a:outerShdw>
                          </a:effectLst>
                          <a:latin typeface="Tahoma" charset="0"/>
                        </a:rPr>
                        <a:t>High (over 48,000)</a:t>
                      </a:r>
                    </a:p>
                  </a:txBody>
                  <a:tcPr marT="45705" marB="4570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400" b="0" i="0" u="none" strike="noStrike" cap="none" normalizeH="0" baseline="0" dirty="0">
                          <a:ln>
                            <a:noFill/>
                          </a:ln>
                          <a:solidFill>
                            <a:schemeClr val="tx1"/>
                          </a:solidFill>
                          <a:effectLst>
                            <a:outerShdw blurRad="38100" dist="38100" dir="2700000" algn="tl">
                              <a:srgbClr val="FFFFFF"/>
                            </a:outerShdw>
                          </a:effectLst>
                          <a:latin typeface="Tahoma" charset="0"/>
                        </a:rPr>
                        <a:t>51</a:t>
                      </a:r>
                    </a:p>
                  </a:txBody>
                  <a:tcPr marT="45705" marB="4570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58052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half" idx="1"/>
          </p:nvPr>
        </p:nvSpPr>
        <p:spPr/>
        <p:txBody>
          <a:bodyPr/>
          <a:lstStyle/>
          <a:p>
            <a:endParaRPr lang="en-US"/>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0175" y="3429000"/>
            <a:ext cx="6394261" cy="3429000"/>
          </a:xfr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466" y="0"/>
            <a:ext cx="4657344" cy="294132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38600" y="1917233"/>
            <a:ext cx="5105400" cy="2048174"/>
          </a:xfrm>
          <a:prstGeom prst="rect">
            <a:avLst/>
          </a:prstGeom>
        </p:spPr>
      </p:pic>
    </p:spTree>
    <p:extLst>
      <p:ext uri="{BB962C8B-B14F-4D97-AF65-F5344CB8AC3E}">
        <p14:creationId xmlns:p14="http://schemas.microsoft.com/office/powerpoint/2010/main" val="1003569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0530" name="Rectangle 2">
            <a:extLst>
              <a:ext uri="{FF2B5EF4-FFF2-40B4-BE49-F238E27FC236}">
                <a16:creationId xmlns:a16="http://schemas.microsoft.com/office/drawing/2014/main" id="{DD2C9A30-2C0C-4473-AC01-A6CF6DD3456D}"/>
              </a:ext>
            </a:extLst>
          </p:cNvPr>
          <p:cNvSpPr>
            <a:spLocks noGrp="1" noChangeArrowheads="1"/>
          </p:cNvSpPr>
          <p:nvPr>
            <p:ph type="ctrTitle"/>
          </p:nvPr>
        </p:nvSpPr>
        <p:spPr/>
        <p:txBody>
          <a:bodyPr/>
          <a:lstStyle/>
          <a:p>
            <a:pPr eaLnBrk="1" hangingPunct="1">
              <a:defRPr/>
            </a:pPr>
            <a:r>
              <a:rPr lang="en-US" dirty="0">
                <a:solidFill>
                  <a:srgbClr val="FF0000"/>
                </a:solidFill>
              </a:rPr>
              <a:t>Example 12.3</a:t>
            </a:r>
            <a:br>
              <a:rPr lang="en-US" dirty="0">
                <a:solidFill>
                  <a:srgbClr val="FF0000"/>
                </a:solidFill>
              </a:rPr>
            </a:br>
            <a:r>
              <a:rPr lang="en-US" dirty="0"/>
              <a:t>Trip Attraction</a:t>
            </a:r>
            <a:endParaRPr lang="en-US" dirty="0">
              <a:solidFill>
                <a:srgbClr val="FF0000"/>
              </a:solidFill>
            </a:endParaRPr>
          </a:p>
        </p:txBody>
      </p:sp>
      <p:sp>
        <p:nvSpPr>
          <p:cNvPr id="790531" name="Rectangle 3">
            <a:extLst>
              <a:ext uri="{FF2B5EF4-FFF2-40B4-BE49-F238E27FC236}">
                <a16:creationId xmlns:a16="http://schemas.microsoft.com/office/drawing/2014/main" id="{C14245F2-1BA0-44E6-8FF2-F7702A863E3C}"/>
              </a:ext>
            </a:extLst>
          </p:cNvPr>
          <p:cNvSpPr>
            <a:spLocks noGrp="1" noChangeArrowheads="1"/>
          </p:cNvSpPr>
          <p:nvPr>
            <p:ph type="subTitle" idx="1"/>
          </p:nvPr>
        </p:nvSpPr>
        <p:spPr/>
        <p:txBody>
          <a:bodyPr/>
          <a:lstStyle/>
          <a:p>
            <a:pPr eaLnBrk="1" hangingPunct="1">
              <a:defRPr/>
            </a:pPr>
            <a:r>
              <a:rPr lang="en-US" dirty="0"/>
              <a:t>Employed at a downtown commercial center are 650 non-retail and 220 retail workers.  Determine the number of trips per day attracted to this zone.</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55" y="3930650"/>
            <a:ext cx="9144000" cy="2088757"/>
          </a:xfrm>
          <a:prstGeom prst="rect">
            <a:avLst/>
          </a:prstGeom>
        </p:spPr>
      </p:pic>
    </p:spTree>
    <p:extLst>
      <p:ext uri="{BB962C8B-B14F-4D97-AF65-F5344CB8AC3E}">
        <p14:creationId xmlns:p14="http://schemas.microsoft.com/office/powerpoint/2010/main" val="260030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A50FC0-5E1E-46A7-BCE9-9849A3A9E316}"/>
              </a:ext>
            </a:extLst>
          </p:cNvPr>
          <p:cNvSpPr>
            <a:spLocks noGrp="1"/>
          </p:cNvSpPr>
          <p:nvPr>
            <p:ph type="ctrTitle"/>
          </p:nvPr>
        </p:nvSpPr>
        <p:spPr/>
        <p:txBody>
          <a:bodyPr/>
          <a:lstStyle/>
          <a:p>
            <a:r>
              <a:rPr lang="en-US" sz="4000" dirty="0"/>
              <a:t>Balancing Productions and Attractions</a:t>
            </a:r>
          </a:p>
        </p:txBody>
      </p:sp>
      <p:sp>
        <p:nvSpPr>
          <p:cNvPr id="6" name="Subtitle 5">
            <a:extLst>
              <a:ext uri="{FF2B5EF4-FFF2-40B4-BE49-F238E27FC236}">
                <a16:creationId xmlns:a16="http://schemas.microsoft.com/office/drawing/2014/main" id="{2A2EFCCA-2F85-4FDA-AD24-9BF8E669118C}"/>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E3F8FDFE-C592-4613-86E4-0148B2E82E9D}"/>
              </a:ext>
            </a:extLst>
          </p:cNvPr>
          <p:cNvSpPr>
            <a:spLocks noGrp="1"/>
          </p:cNvSpPr>
          <p:nvPr>
            <p:ph type="sldNum" sz="quarter" idx="12"/>
          </p:nvPr>
        </p:nvSpPr>
        <p:spPr/>
        <p:txBody>
          <a:bodyPr/>
          <a:lstStyle/>
          <a:p>
            <a:pPr>
              <a:defRPr/>
            </a:pPr>
            <a:fld id="{5A7C54DF-2479-44C2-8EE6-2B9C43BAA643}" type="slidenum">
              <a:rPr lang="en-US" smtClean="0"/>
              <a:pPr>
                <a:defRPr/>
              </a:pPr>
              <a:t>19</a:t>
            </a:fld>
            <a:endParaRPr lang="en-US"/>
          </a:p>
        </p:txBody>
      </p:sp>
      <p:pic>
        <p:nvPicPr>
          <p:cNvPr id="7" name="Picture 2">
            <a:extLst>
              <a:ext uri="{FF2B5EF4-FFF2-40B4-BE49-F238E27FC236}">
                <a16:creationId xmlns:a16="http://schemas.microsoft.com/office/drawing/2014/main" id="{8620A849-8E68-4919-A97A-2EBCA9128406}"/>
              </a:ext>
            </a:extLst>
          </p:cNvPr>
          <p:cNvPicPr>
            <a:picLocks noChangeAspect="1" noChangeArrowheads="1"/>
          </p:cNvPicPr>
          <p:nvPr/>
        </p:nvPicPr>
        <p:blipFill>
          <a:blip r:embed="rId2" cstate="print"/>
          <a:srcRect/>
          <a:stretch>
            <a:fillRect/>
          </a:stretch>
        </p:blipFill>
        <p:spPr bwMode="auto">
          <a:xfrm>
            <a:off x="609599" y="1706038"/>
            <a:ext cx="4724401" cy="2191182"/>
          </a:xfrm>
          <a:prstGeom prst="rect">
            <a:avLst/>
          </a:prstGeom>
          <a:noFill/>
          <a:ln w="9525">
            <a:noFill/>
            <a:miter lim="800000"/>
            <a:headEnd/>
            <a:tailEnd/>
          </a:ln>
        </p:spPr>
      </p:pic>
      <p:grpSp>
        <p:nvGrpSpPr>
          <p:cNvPr id="8" name="Group 7">
            <a:extLst>
              <a:ext uri="{FF2B5EF4-FFF2-40B4-BE49-F238E27FC236}">
                <a16:creationId xmlns:a16="http://schemas.microsoft.com/office/drawing/2014/main" id="{5305892A-0846-4F94-9FE0-DAFE49B4FC40}"/>
              </a:ext>
            </a:extLst>
          </p:cNvPr>
          <p:cNvGrpSpPr/>
          <p:nvPr/>
        </p:nvGrpSpPr>
        <p:grpSpPr>
          <a:xfrm>
            <a:off x="685800" y="3897221"/>
            <a:ext cx="4724401" cy="2258042"/>
            <a:chOff x="3233738" y="3690071"/>
            <a:chExt cx="4995668" cy="2372591"/>
          </a:xfrm>
        </p:grpSpPr>
        <p:pic>
          <p:nvPicPr>
            <p:cNvPr id="9" name="Picture 3">
              <a:extLst>
                <a:ext uri="{FF2B5EF4-FFF2-40B4-BE49-F238E27FC236}">
                  <a16:creationId xmlns:a16="http://schemas.microsoft.com/office/drawing/2014/main" id="{97DB1716-4975-4EBF-A77D-0CC8B597811A}"/>
                </a:ext>
              </a:extLst>
            </p:cNvPr>
            <p:cNvPicPr>
              <a:picLocks noChangeAspect="1" noChangeArrowheads="1"/>
            </p:cNvPicPr>
            <p:nvPr/>
          </p:nvPicPr>
          <p:blipFill>
            <a:blip r:embed="rId3" cstate="print"/>
            <a:srcRect t="5800"/>
            <a:stretch>
              <a:fillRect/>
            </a:stretch>
          </p:blipFill>
          <p:spPr bwMode="auto">
            <a:xfrm>
              <a:off x="4483678" y="3699164"/>
              <a:ext cx="3745728" cy="2341417"/>
            </a:xfrm>
            <a:prstGeom prst="rect">
              <a:avLst/>
            </a:prstGeom>
            <a:noFill/>
            <a:ln w="9525">
              <a:noFill/>
              <a:miter lim="800000"/>
              <a:headEnd/>
              <a:tailEnd/>
            </a:ln>
          </p:spPr>
        </p:pic>
        <p:pic>
          <p:nvPicPr>
            <p:cNvPr id="10" name="Picture 2">
              <a:extLst>
                <a:ext uri="{FF2B5EF4-FFF2-40B4-BE49-F238E27FC236}">
                  <a16:creationId xmlns:a16="http://schemas.microsoft.com/office/drawing/2014/main" id="{8761F0AA-CD05-4E34-A9C6-59C808FB99EC}"/>
                </a:ext>
              </a:extLst>
            </p:cNvPr>
            <p:cNvPicPr>
              <a:picLocks noChangeAspect="1" noChangeArrowheads="1"/>
            </p:cNvPicPr>
            <p:nvPr/>
          </p:nvPicPr>
          <p:blipFill>
            <a:blip r:embed="rId2" cstate="print"/>
            <a:srcRect r="70990"/>
            <a:stretch>
              <a:fillRect/>
            </a:stretch>
          </p:blipFill>
          <p:spPr bwMode="auto">
            <a:xfrm>
              <a:off x="3233738" y="3690071"/>
              <a:ext cx="1484008" cy="2372591"/>
            </a:xfrm>
            <a:prstGeom prst="rect">
              <a:avLst/>
            </a:prstGeom>
            <a:noFill/>
            <a:ln w="9525">
              <a:noFill/>
              <a:miter lim="800000"/>
              <a:headEnd/>
              <a:tailEnd/>
            </a:ln>
          </p:spPr>
        </p:pic>
      </p:grpSp>
      <p:sp>
        <p:nvSpPr>
          <p:cNvPr id="11" name="Rectangle 10">
            <a:extLst>
              <a:ext uri="{FF2B5EF4-FFF2-40B4-BE49-F238E27FC236}">
                <a16:creationId xmlns:a16="http://schemas.microsoft.com/office/drawing/2014/main" id="{74FA646E-73DA-4C49-AC61-0E2DED9FB524}"/>
              </a:ext>
            </a:extLst>
          </p:cNvPr>
          <p:cNvSpPr/>
          <p:nvPr/>
        </p:nvSpPr>
        <p:spPr>
          <a:xfrm>
            <a:off x="5759496" y="2630530"/>
            <a:ext cx="2376266" cy="769441"/>
          </a:xfrm>
          <a:prstGeom prst="rect">
            <a:avLst/>
          </a:prstGeom>
        </p:spPr>
        <p:txBody>
          <a:bodyPr wrap="square">
            <a:spAutoFit/>
          </a:bodyPr>
          <a:lstStyle/>
          <a:p>
            <a:pPr>
              <a:buNone/>
            </a:pPr>
            <a:r>
              <a:rPr lang="en-US" sz="2200" dirty="0" err="1">
                <a:solidFill>
                  <a:schemeClr val="tx1"/>
                </a:solidFill>
                <a:latin typeface="Open Sans"/>
                <a:cs typeface="Tahoma" pitchFamily="34" charset="0"/>
              </a:rPr>
              <a:t>f</a:t>
            </a:r>
            <a:r>
              <a:rPr lang="en-US" sz="2200" baseline="-25000" dirty="0" err="1">
                <a:solidFill>
                  <a:schemeClr val="tx1"/>
                </a:solidFill>
                <a:latin typeface="Open Sans"/>
                <a:cs typeface="Tahoma" pitchFamily="34" charset="0"/>
              </a:rPr>
              <a:t>a</a:t>
            </a:r>
            <a:r>
              <a:rPr lang="en-US" sz="2200" dirty="0">
                <a:solidFill>
                  <a:schemeClr val="tx1"/>
                </a:solidFill>
                <a:latin typeface="Open Sans"/>
                <a:cs typeface="Tahoma" pitchFamily="34" charset="0"/>
              </a:rPr>
              <a:t> = </a:t>
            </a:r>
            <a:r>
              <a:rPr lang="el-GR" sz="2200" dirty="0">
                <a:solidFill>
                  <a:schemeClr val="tx1"/>
                </a:solidFill>
                <a:latin typeface="Arial"/>
                <a:cs typeface="Arial"/>
              </a:rPr>
              <a:t>Σ</a:t>
            </a:r>
            <a:r>
              <a:rPr lang="en-US" sz="2200" dirty="0">
                <a:solidFill>
                  <a:schemeClr val="tx1"/>
                </a:solidFill>
                <a:latin typeface="Open Sans"/>
                <a:cs typeface="Arial"/>
              </a:rPr>
              <a:t>P</a:t>
            </a:r>
            <a:r>
              <a:rPr lang="en-US" sz="2200" baseline="-25000" dirty="0">
                <a:solidFill>
                  <a:schemeClr val="tx1"/>
                </a:solidFill>
                <a:latin typeface="Open Sans"/>
                <a:cs typeface="Arial"/>
              </a:rPr>
              <a:t>i</a:t>
            </a:r>
            <a:r>
              <a:rPr lang="en-US" sz="2200" dirty="0">
                <a:solidFill>
                  <a:schemeClr val="tx1"/>
                </a:solidFill>
                <a:latin typeface="Open Sans"/>
                <a:cs typeface="Arial"/>
              </a:rPr>
              <a:t>/</a:t>
            </a:r>
            <a:r>
              <a:rPr lang="el-GR" sz="2200" dirty="0">
                <a:solidFill>
                  <a:schemeClr val="tx1"/>
                </a:solidFill>
                <a:latin typeface="Arial"/>
                <a:cs typeface="Arial"/>
              </a:rPr>
              <a:t> Σ</a:t>
            </a:r>
            <a:r>
              <a:rPr lang="en-US" sz="2200" dirty="0">
                <a:solidFill>
                  <a:schemeClr val="tx1"/>
                </a:solidFill>
                <a:latin typeface="Open Sans"/>
                <a:cs typeface="Arial"/>
              </a:rPr>
              <a:t>A = 600/800 = 0.75</a:t>
            </a:r>
            <a:endParaRPr lang="en-US" sz="2200" dirty="0">
              <a:latin typeface="Open Sans"/>
            </a:endParaRPr>
          </a:p>
        </p:txBody>
      </p:sp>
      <p:sp>
        <p:nvSpPr>
          <p:cNvPr id="12" name="Rectangle 11">
            <a:extLst>
              <a:ext uri="{FF2B5EF4-FFF2-40B4-BE49-F238E27FC236}">
                <a16:creationId xmlns:a16="http://schemas.microsoft.com/office/drawing/2014/main" id="{7EC635CF-798D-4CE2-8EC8-5BB66246F2D8}"/>
              </a:ext>
            </a:extLst>
          </p:cNvPr>
          <p:cNvSpPr/>
          <p:nvPr/>
        </p:nvSpPr>
        <p:spPr>
          <a:xfrm>
            <a:off x="5453677" y="4220335"/>
            <a:ext cx="3440942" cy="707886"/>
          </a:xfrm>
          <a:prstGeom prst="rect">
            <a:avLst/>
          </a:prstGeom>
        </p:spPr>
        <p:txBody>
          <a:bodyPr wrap="square">
            <a:spAutoFit/>
          </a:bodyPr>
          <a:lstStyle/>
          <a:p>
            <a:pPr>
              <a:buNone/>
            </a:pPr>
            <a:r>
              <a:rPr lang="en-US" sz="2000" dirty="0">
                <a:solidFill>
                  <a:schemeClr val="tx1"/>
                </a:solidFill>
                <a:latin typeface="Open Sans"/>
                <a:cs typeface="Tahoma" pitchFamily="34" charset="0"/>
              </a:rPr>
              <a:t>Source: Traffic &amp; Highway Engineering, Garber &amp; </a:t>
            </a:r>
            <a:r>
              <a:rPr lang="en-US" sz="2000" dirty="0" err="1">
                <a:solidFill>
                  <a:schemeClr val="tx1"/>
                </a:solidFill>
                <a:latin typeface="Open Sans"/>
                <a:cs typeface="Tahoma" pitchFamily="34" charset="0"/>
              </a:rPr>
              <a:t>Hoel</a:t>
            </a:r>
            <a:endParaRPr lang="en-US" sz="2000" dirty="0">
              <a:latin typeface="Open Sans"/>
            </a:endParaRPr>
          </a:p>
        </p:txBody>
      </p:sp>
    </p:spTree>
    <p:extLst>
      <p:ext uri="{BB962C8B-B14F-4D97-AF65-F5344CB8AC3E}">
        <p14:creationId xmlns:p14="http://schemas.microsoft.com/office/powerpoint/2010/main" val="693743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599" y="0"/>
            <a:ext cx="8305801" cy="1481608"/>
          </a:xfrm>
        </p:spPr>
        <p:txBody>
          <a:bodyPr/>
          <a:lstStyle/>
          <a:p>
            <a:r>
              <a:rPr lang="en-US" dirty="0"/>
              <a:t>What is Travel Demand Modeling (TDM)</a:t>
            </a:r>
          </a:p>
        </p:txBody>
      </p:sp>
      <p:sp>
        <p:nvSpPr>
          <p:cNvPr id="3" name="Subtitle 2"/>
          <p:cNvSpPr>
            <a:spLocks noGrp="1"/>
          </p:cNvSpPr>
          <p:nvPr>
            <p:ph type="subTitle" idx="1"/>
          </p:nvPr>
        </p:nvSpPr>
        <p:spPr/>
        <p:txBody>
          <a:bodyPr/>
          <a:lstStyle/>
          <a:p>
            <a:pPr marL="457200" indent="-457200">
              <a:buFont typeface="Arial" panose="020B0604020202020204" pitchFamily="34" charset="0"/>
              <a:buChar char="•"/>
            </a:pPr>
            <a:r>
              <a:rPr lang="en-US" b="1" dirty="0"/>
              <a:t>Estimate travel demand </a:t>
            </a:r>
            <a:r>
              <a:rPr lang="en-US" dirty="0"/>
              <a:t>for a specific future time frame (20 to 30 years) based on a number of assumptions.</a:t>
            </a:r>
          </a:p>
        </p:txBody>
      </p:sp>
      <p:sp>
        <p:nvSpPr>
          <p:cNvPr id="5" name="Slide Number Placeholder 4"/>
          <p:cNvSpPr>
            <a:spLocks noGrp="1"/>
          </p:cNvSpPr>
          <p:nvPr>
            <p:ph type="sldNum" sz="quarter" idx="12"/>
          </p:nvPr>
        </p:nvSpPr>
        <p:spPr/>
        <p:txBody>
          <a:bodyPr/>
          <a:lstStyle/>
          <a:p>
            <a:pPr>
              <a:defRPr/>
            </a:pPr>
            <a:fld id="{E983B6AD-7947-4BB8-9215-4AD4F0E5A3BF}" type="slidenum">
              <a:rPr lang="en-US" altLang="en-US" smtClean="0"/>
              <a:pPr>
                <a:defRPr/>
              </a:pPr>
              <a:t>2</a:t>
            </a:fld>
            <a:endParaRPr lang="en-US" altLang="en-US"/>
          </a:p>
        </p:txBody>
      </p:sp>
      <p:grpSp>
        <p:nvGrpSpPr>
          <p:cNvPr id="25" name="Group 24"/>
          <p:cNvGrpSpPr/>
          <p:nvPr/>
        </p:nvGrpSpPr>
        <p:grpSpPr>
          <a:xfrm>
            <a:off x="2286000" y="3810000"/>
            <a:ext cx="4953000" cy="2133600"/>
            <a:chOff x="2286000" y="3810000"/>
            <a:chExt cx="4953000" cy="2133600"/>
          </a:xfrm>
        </p:grpSpPr>
        <p:grpSp>
          <p:nvGrpSpPr>
            <p:cNvPr id="21" name="Group 20"/>
            <p:cNvGrpSpPr/>
            <p:nvPr/>
          </p:nvGrpSpPr>
          <p:grpSpPr>
            <a:xfrm>
              <a:off x="2286000" y="3810000"/>
              <a:ext cx="4953000" cy="2133600"/>
              <a:chOff x="2193131" y="3581400"/>
              <a:chExt cx="4953000" cy="2133600"/>
            </a:xfrm>
          </p:grpSpPr>
          <p:grpSp>
            <p:nvGrpSpPr>
              <p:cNvPr id="6" name="Group 5"/>
              <p:cNvGrpSpPr/>
              <p:nvPr/>
            </p:nvGrpSpPr>
            <p:grpSpPr>
              <a:xfrm>
                <a:off x="2193131" y="3581400"/>
                <a:ext cx="4953000" cy="2133600"/>
                <a:chOff x="990600" y="2133600"/>
                <a:chExt cx="7086600" cy="3505200"/>
              </a:xfrm>
            </p:grpSpPr>
            <p:cxnSp>
              <p:nvCxnSpPr>
                <p:cNvPr id="7" name="Straight Connector 6"/>
                <p:cNvCxnSpPr/>
                <p:nvPr/>
              </p:nvCxnSpPr>
              <p:spPr bwMode="auto">
                <a:xfrm>
                  <a:off x="990600" y="2590800"/>
                  <a:ext cx="7086600" cy="0"/>
                </a:xfrm>
                <a:prstGeom prst="line">
                  <a:avLst/>
                </a:prstGeom>
                <a:solidFill>
                  <a:schemeClr val="accent1"/>
                </a:solidFill>
                <a:ln w="2857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p:cNvCxnSpPr/>
                <p:nvPr/>
              </p:nvCxnSpPr>
              <p:spPr bwMode="auto">
                <a:xfrm>
                  <a:off x="990600" y="3200400"/>
                  <a:ext cx="7086600" cy="0"/>
                </a:xfrm>
                <a:prstGeom prst="line">
                  <a:avLst/>
                </a:prstGeom>
                <a:solidFill>
                  <a:schemeClr val="accent1"/>
                </a:solidFill>
                <a:ln w="2857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p:cNvCxnSpPr/>
                <p:nvPr/>
              </p:nvCxnSpPr>
              <p:spPr bwMode="auto">
                <a:xfrm>
                  <a:off x="990600" y="3810000"/>
                  <a:ext cx="7086600" cy="0"/>
                </a:xfrm>
                <a:prstGeom prst="line">
                  <a:avLst/>
                </a:prstGeom>
                <a:solidFill>
                  <a:schemeClr val="accent1"/>
                </a:solidFill>
                <a:ln w="76200" cap="flat" cmpd="sng" algn="ctr">
                  <a:solidFill>
                    <a:srgbClr val="0070C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a:off x="990600" y="4419600"/>
                  <a:ext cx="7086600" cy="0"/>
                </a:xfrm>
                <a:prstGeom prst="line">
                  <a:avLst/>
                </a:prstGeom>
                <a:solidFill>
                  <a:schemeClr val="accent1"/>
                </a:solidFill>
                <a:ln w="2857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990600" y="5029200"/>
                  <a:ext cx="7086600" cy="0"/>
                </a:xfrm>
                <a:prstGeom prst="line">
                  <a:avLst/>
                </a:prstGeom>
                <a:solidFill>
                  <a:schemeClr val="accent1"/>
                </a:solidFill>
                <a:ln w="2857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1995671" y="2133600"/>
                  <a:ext cx="0" cy="3505200"/>
                </a:xfrm>
                <a:prstGeom prst="line">
                  <a:avLst/>
                </a:prstGeom>
                <a:solidFill>
                  <a:schemeClr val="accent1"/>
                </a:solidFill>
                <a:ln w="2857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p:cNvCxnSpPr/>
                <p:nvPr/>
              </p:nvCxnSpPr>
              <p:spPr bwMode="auto">
                <a:xfrm>
                  <a:off x="2743200" y="2133600"/>
                  <a:ext cx="0" cy="3505200"/>
                </a:xfrm>
                <a:prstGeom prst="line">
                  <a:avLst/>
                </a:prstGeom>
                <a:solidFill>
                  <a:schemeClr val="accent1"/>
                </a:solidFill>
                <a:ln w="76200" cap="flat" cmpd="sng" algn="ctr">
                  <a:solidFill>
                    <a:srgbClr val="0070C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p:cNvCxnSpPr/>
                <p:nvPr/>
              </p:nvCxnSpPr>
              <p:spPr bwMode="auto">
                <a:xfrm>
                  <a:off x="3581400" y="2133600"/>
                  <a:ext cx="0" cy="3505200"/>
                </a:xfrm>
                <a:prstGeom prst="line">
                  <a:avLst/>
                </a:prstGeom>
                <a:solidFill>
                  <a:schemeClr val="accent1"/>
                </a:solidFill>
                <a:ln w="2857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4419600" y="2133600"/>
                  <a:ext cx="0" cy="3505200"/>
                </a:xfrm>
                <a:prstGeom prst="line">
                  <a:avLst/>
                </a:prstGeom>
                <a:solidFill>
                  <a:schemeClr val="accent1"/>
                </a:solidFill>
                <a:ln w="2857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p:cNvCxnSpPr/>
                <p:nvPr/>
              </p:nvCxnSpPr>
              <p:spPr bwMode="auto">
                <a:xfrm>
                  <a:off x="5257800" y="2133600"/>
                  <a:ext cx="0" cy="3505200"/>
                </a:xfrm>
                <a:prstGeom prst="line">
                  <a:avLst/>
                </a:prstGeom>
                <a:solidFill>
                  <a:schemeClr val="accent1"/>
                </a:solidFill>
                <a:ln w="2857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p:cNvCxnSpPr/>
                <p:nvPr/>
              </p:nvCxnSpPr>
              <p:spPr bwMode="auto">
                <a:xfrm>
                  <a:off x="6096000" y="2133600"/>
                  <a:ext cx="0" cy="3505200"/>
                </a:xfrm>
                <a:prstGeom prst="line">
                  <a:avLst/>
                </a:prstGeom>
                <a:solidFill>
                  <a:schemeClr val="accent1"/>
                </a:solidFill>
                <a:ln w="76200" cap="flat" cmpd="sng" algn="ctr">
                  <a:solidFill>
                    <a:srgbClr val="0070C0"/>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a:off x="6934200" y="2133600"/>
                  <a:ext cx="0" cy="3505200"/>
                </a:xfrm>
                <a:prstGeom prst="line">
                  <a:avLst/>
                </a:prstGeom>
                <a:solidFill>
                  <a:schemeClr val="accent1"/>
                </a:solidFill>
                <a:ln w="2857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a:off x="7772400" y="2133600"/>
                  <a:ext cx="0" cy="3505200"/>
                </a:xfrm>
                <a:prstGeom prst="line">
                  <a:avLst/>
                </a:prstGeom>
                <a:solidFill>
                  <a:schemeClr val="accent1"/>
                </a:solidFill>
                <a:ln w="2857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0" name="Straight Connector 19"/>
              <p:cNvCxnSpPr/>
              <p:nvPr/>
            </p:nvCxnSpPr>
            <p:spPr bwMode="auto">
              <a:xfrm>
                <a:off x="2362200" y="3581400"/>
                <a:ext cx="0" cy="2133600"/>
              </a:xfrm>
              <a:prstGeom prst="line">
                <a:avLst/>
              </a:prstGeom>
              <a:solidFill>
                <a:schemeClr val="accent1"/>
              </a:solidFill>
              <a:ln w="2857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4" name="TextBox 23"/>
            <p:cNvSpPr txBox="1"/>
            <p:nvPr/>
          </p:nvSpPr>
          <p:spPr>
            <a:xfrm>
              <a:off x="3853324" y="4138786"/>
              <a:ext cx="1757517" cy="584775"/>
            </a:xfrm>
            <a:prstGeom prst="rect">
              <a:avLst/>
            </a:prstGeom>
            <a:solidFill>
              <a:schemeClr val="bg1"/>
            </a:solidFill>
          </p:spPr>
          <p:txBody>
            <a:bodyPr wrap="square" rtlCol="0">
              <a:spAutoFit/>
            </a:bodyPr>
            <a:lstStyle/>
            <a:p>
              <a:pPr algn="ctr"/>
              <a:r>
                <a:rPr lang="en-US" sz="1600" dirty="0"/>
                <a:t>Traffic Volume (AADT)?</a:t>
              </a:r>
            </a:p>
          </p:txBody>
        </p:sp>
      </p:grpSp>
    </p:spTree>
    <p:extLst>
      <p:ext uri="{BB962C8B-B14F-4D97-AF65-F5344CB8AC3E}">
        <p14:creationId xmlns:p14="http://schemas.microsoft.com/office/powerpoint/2010/main" val="1955753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Why Travel Demand Modeling?</a:t>
            </a:r>
          </a:p>
        </p:txBody>
      </p:sp>
      <p:sp>
        <p:nvSpPr>
          <p:cNvPr id="3" name="Subtitle 2"/>
          <p:cNvSpPr>
            <a:spLocks noGrp="1"/>
          </p:cNvSpPr>
          <p:nvPr>
            <p:ph type="subTitle" idx="1"/>
          </p:nvPr>
        </p:nvSpPr>
        <p:spPr>
          <a:xfrm>
            <a:off x="762000" y="2025650"/>
            <a:ext cx="7951659" cy="1905000"/>
          </a:xfrm>
        </p:spPr>
        <p:txBody>
          <a:bodyPr/>
          <a:lstStyle/>
          <a:p>
            <a:r>
              <a:rPr lang="en-US" sz="3600" b="1" dirty="0"/>
              <a:t>Primarily used for evaluating </a:t>
            </a:r>
          </a:p>
          <a:p>
            <a:pPr marL="1028700" lvl="1" indent="-571500" algn="l">
              <a:buFont typeface="Arial" panose="020B0604020202020204" pitchFamily="34" charset="0"/>
              <a:buChar char="•"/>
            </a:pPr>
            <a:r>
              <a:rPr lang="en-US" sz="3200" dirty="0"/>
              <a:t>Roadway improvements,</a:t>
            </a:r>
          </a:p>
          <a:p>
            <a:pPr marL="1028700" lvl="1" indent="-571500" algn="l">
              <a:buFont typeface="Arial" panose="020B0604020202020204" pitchFamily="34" charset="0"/>
              <a:buChar char="•"/>
            </a:pPr>
            <a:r>
              <a:rPr lang="en-US" sz="3200" dirty="0"/>
              <a:t>Improvements to bus service,</a:t>
            </a:r>
          </a:p>
          <a:p>
            <a:pPr marL="1028700" lvl="1" indent="-571500" algn="l">
              <a:buFont typeface="Arial" panose="020B0604020202020204" pitchFamily="34" charset="0"/>
              <a:buChar char="•"/>
            </a:pPr>
            <a:r>
              <a:rPr lang="en-US" sz="3200" dirty="0"/>
              <a:t>Pollution emission estimates,</a:t>
            </a:r>
          </a:p>
          <a:p>
            <a:pPr marL="1028700" lvl="1" indent="-571500" algn="l">
              <a:buFont typeface="Arial" panose="020B0604020202020204" pitchFamily="34" charset="0"/>
              <a:buChar char="•"/>
            </a:pPr>
            <a:r>
              <a:rPr lang="en-US" sz="3200" dirty="0"/>
              <a:t>Congestion management.</a:t>
            </a:r>
          </a:p>
        </p:txBody>
      </p:sp>
      <p:sp>
        <p:nvSpPr>
          <p:cNvPr id="5" name="Slide Number Placeholder 4"/>
          <p:cNvSpPr>
            <a:spLocks noGrp="1"/>
          </p:cNvSpPr>
          <p:nvPr>
            <p:ph type="sldNum" sz="quarter" idx="12"/>
          </p:nvPr>
        </p:nvSpPr>
        <p:spPr/>
        <p:txBody>
          <a:bodyPr/>
          <a:lstStyle/>
          <a:p>
            <a:pPr>
              <a:defRPr/>
            </a:pPr>
            <a:fld id="{E983B6AD-7947-4BB8-9215-4AD4F0E5A3BF}" type="slidenum">
              <a:rPr lang="en-US" altLang="en-US" smtClean="0"/>
              <a:pPr>
                <a:defRPr/>
              </a:pPr>
              <a:t>3</a:t>
            </a:fld>
            <a:endParaRPr lang="en-US" altLang="en-US"/>
          </a:p>
        </p:txBody>
      </p:sp>
    </p:spTree>
    <p:extLst>
      <p:ext uri="{BB962C8B-B14F-4D97-AF65-F5344CB8AC3E}">
        <p14:creationId xmlns:p14="http://schemas.microsoft.com/office/powerpoint/2010/main" val="432538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a:extLst>
              <a:ext uri="{FF2B5EF4-FFF2-40B4-BE49-F238E27FC236}">
                <a16:creationId xmlns:a16="http://schemas.microsoft.com/office/drawing/2014/main" id="{60AF0959-8799-492B-9621-525831E8513D}"/>
              </a:ext>
            </a:extLst>
          </p:cNvPr>
          <p:cNvSpPr>
            <a:spLocks noGrp="1" noChangeArrowheads="1"/>
          </p:cNvSpPr>
          <p:nvPr>
            <p:ph type="ctrTitle"/>
          </p:nvPr>
        </p:nvSpPr>
        <p:spPr/>
        <p:txBody>
          <a:bodyPr/>
          <a:lstStyle/>
          <a:p>
            <a:pPr eaLnBrk="1" hangingPunct="1">
              <a:defRPr/>
            </a:pPr>
            <a:r>
              <a:rPr lang="en-US" dirty="0"/>
              <a:t>Factors Influencing Travel Demand</a:t>
            </a:r>
          </a:p>
        </p:txBody>
      </p:sp>
      <p:sp>
        <p:nvSpPr>
          <p:cNvPr id="747523" name="Rectangle 3">
            <a:extLst>
              <a:ext uri="{FF2B5EF4-FFF2-40B4-BE49-F238E27FC236}">
                <a16:creationId xmlns:a16="http://schemas.microsoft.com/office/drawing/2014/main" id="{AA046C17-16AD-42CA-9FD2-5A82BF9474ED}"/>
              </a:ext>
            </a:extLst>
          </p:cNvPr>
          <p:cNvSpPr>
            <a:spLocks noGrp="1" noChangeArrowheads="1"/>
          </p:cNvSpPr>
          <p:nvPr>
            <p:ph type="subTitle" idx="1"/>
          </p:nvPr>
        </p:nvSpPr>
        <p:spPr/>
        <p:txBody>
          <a:bodyPr/>
          <a:lstStyle/>
          <a:p>
            <a:pPr marL="514350" indent="-514350" eaLnBrk="1" hangingPunct="1">
              <a:buFont typeface="+mj-lt"/>
              <a:buAutoNum type="arabicPeriod"/>
              <a:defRPr/>
            </a:pPr>
            <a:r>
              <a:rPr lang="en-US" sz="3600" dirty="0"/>
              <a:t>Location and Intensity of </a:t>
            </a:r>
            <a:r>
              <a:rPr lang="en-US" sz="3600" dirty="0">
                <a:solidFill>
                  <a:srgbClr val="FF0000"/>
                </a:solidFill>
              </a:rPr>
              <a:t>Land Use</a:t>
            </a:r>
          </a:p>
          <a:p>
            <a:pPr marL="514350" indent="-514350" eaLnBrk="1" hangingPunct="1">
              <a:buFont typeface="+mj-lt"/>
              <a:buAutoNum type="arabicPeriod"/>
              <a:defRPr/>
            </a:pPr>
            <a:r>
              <a:rPr lang="en-US" sz="3600" dirty="0">
                <a:solidFill>
                  <a:srgbClr val="FF0000"/>
                </a:solidFill>
              </a:rPr>
              <a:t>Socioeconomic</a:t>
            </a:r>
            <a:r>
              <a:rPr lang="en-US" sz="3600" dirty="0"/>
              <a:t> Characteristics of the Population</a:t>
            </a:r>
          </a:p>
          <a:p>
            <a:pPr marL="514350" indent="-514350" eaLnBrk="1" hangingPunct="1">
              <a:buFont typeface="+mj-lt"/>
              <a:buAutoNum type="arabicPeriod"/>
              <a:defRPr/>
            </a:pPr>
            <a:r>
              <a:rPr lang="en-US" sz="3600" dirty="0"/>
              <a:t>Extent, Cost, and Quality of the available </a:t>
            </a:r>
            <a:r>
              <a:rPr lang="en-US" sz="3600" dirty="0">
                <a:solidFill>
                  <a:srgbClr val="FF0000"/>
                </a:solidFill>
              </a:rPr>
              <a:t>Transportation</a:t>
            </a:r>
          </a:p>
        </p:txBody>
      </p:sp>
    </p:spTree>
    <p:extLst>
      <p:ext uri="{BB962C8B-B14F-4D97-AF65-F5344CB8AC3E}">
        <p14:creationId xmlns:p14="http://schemas.microsoft.com/office/powerpoint/2010/main" val="2685662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6" name="Rectangle 2">
            <a:extLst>
              <a:ext uri="{FF2B5EF4-FFF2-40B4-BE49-F238E27FC236}">
                <a16:creationId xmlns:a16="http://schemas.microsoft.com/office/drawing/2014/main" id="{BF3BAB80-5261-49E8-9725-B2DF5142D1EB}"/>
              </a:ext>
            </a:extLst>
          </p:cNvPr>
          <p:cNvSpPr>
            <a:spLocks noGrp="1" noChangeArrowheads="1"/>
          </p:cNvSpPr>
          <p:nvPr>
            <p:ph type="ctrTitle"/>
          </p:nvPr>
        </p:nvSpPr>
        <p:spPr/>
        <p:txBody>
          <a:bodyPr/>
          <a:lstStyle/>
          <a:p>
            <a:pPr eaLnBrk="1" hangingPunct="1">
              <a:defRPr/>
            </a:pPr>
            <a:r>
              <a:rPr lang="en-US" dirty="0"/>
              <a:t>Fort Wayne TAZs</a:t>
            </a:r>
          </a:p>
        </p:txBody>
      </p:sp>
      <p:sp>
        <p:nvSpPr>
          <p:cNvPr id="2" name="Subtitle 1"/>
          <p:cNvSpPr>
            <a:spLocks noGrp="1"/>
          </p:cNvSpPr>
          <p:nvPr>
            <p:ph type="subTitle" idx="1"/>
          </p:nvPr>
        </p:nvSpPr>
        <p:spPr/>
        <p:txBody>
          <a:bodyPr/>
          <a:lstStyle/>
          <a:p>
            <a:endParaRPr lang="en-US"/>
          </a:p>
        </p:txBody>
      </p:sp>
      <p:pic>
        <p:nvPicPr>
          <p:cNvPr id="5" name="Picture 4"/>
          <p:cNvPicPr>
            <a:picLocks noChangeAspect="1"/>
          </p:cNvPicPr>
          <p:nvPr/>
        </p:nvPicPr>
        <p:blipFill>
          <a:blip r:embed="rId3"/>
          <a:stretch>
            <a:fillRect/>
          </a:stretch>
        </p:blipFill>
        <p:spPr>
          <a:xfrm>
            <a:off x="2667000" y="1734671"/>
            <a:ext cx="4362450" cy="4323730"/>
          </a:xfrm>
          <a:prstGeom prst="rect">
            <a:avLst/>
          </a:prstGeom>
        </p:spPr>
      </p:pic>
    </p:spTree>
    <p:extLst>
      <p:ext uri="{BB962C8B-B14F-4D97-AF65-F5344CB8AC3E}">
        <p14:creationId xmlns:p14="http://schemas.microsoft.com/office/powerpoint/2010/main" val="507217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1138" name="Rectangle 2">
            <a:extLst>
              <a:ext uri="{FF2B5EF4-FFF2-40B4-BE49-F238E27FC236}">
                <a16:creationId xmlns:a16="http://schemas.microsoft.com/office/drawing/2014/main" id="{AA0AFDEB-EE1E-415B-98CF-733C01BADD7A}"/>
              </a:ext>
            </a:extLst>
          </p:cNvPr>
          <p:cNvSpPr>
            <a:spLocks noGrp="1" noChangeArrowheads="1"/>
          </p:cNvSpPr>
          <p:nvPr>
            <p:ph type="ctrTitle"/>
          </p:nvPr>
        </p:nvSpPr>
        <p:spPr/>
        <p:txBody>
          <a:bodyPr/>
          <a:lstStyle/>
          <a:p>
            <a:pPr eaLnBrk="1" hangingPunct="1">
              <a:defRPr/>
            </a:pPr>
            <a:r>
              <a:rPr lang="en-US"/>
              <a:t>Defining Study Area</a:t>
            </a:r>
          </a:p>
        </p:txBody>
      </p:sp>
      <p:sp>
        <p:nvSpPr>
          <p:cNvPr id="731139" name="Rectangle 3">
            <a:extLst>
              <a:ext uri="{FF2B5EF4-FFF2-40B4-BE49-F238E27FC236}">
                <a16:creationId xmlns:a16="http://schemas.microsoft.com/office/drawing/2014/main" id="{A026B07B-E152-49AA-8FF0-0B444E58702E}"/>
              </a:ext>
            </a:extLst>
          </p:cNvPr>
          <p:cNvSpPr>
            <a:spLocks noGrp="1" noChangeArrowheads="1"/>
          </p:cNvSpPr>
          <p:nvPr>
            <p:ph type="subTitle" idx="1"/>
          </p:nvPr>
        </p:nvSpPr>
        <p:spPr/>
        <p:txBody>
          <a:bodyPr/>
          <a:lstStyle/>
          <a:p>
            <a:pPr eaLnBrk="1" hangingPunct="1">
              <a:spcBef>
                <a:spcPct val="30000"/>
              </a:spcBef>
              <a:defRPr/>
            </a:pPr>
            <a:r>
              <a:rPr lang="en-US" sz="2000" dirty="0"/>
              <a:t>Delineate boundaries of study area and subdivide into zones</a:t>
            </a:r>
          </a:p>
          <a:p>
            <a:pPr eaLnBrk="1" hangingPunct="1">
              <a:spcBef>
                <a:spcPct val="30000"/>
              </a:spcBef>
              <a:defRPr/>
            </a:pPr>
            <a:r>
              <a:rPr lang="en-US" sz="2000" dirty="0"/>
              <a:t>Zones Should Have Following Characteristics</a:t>
            </a:r>
          </a:p>
          <a:p>
            <a:pPr marL="742950" lvl="1" indent="-285750" algn="l" eaLnBrk="1" hangingPunct="1">
              <a:spcBef>
                <a:spcPct val="30000"/>
              </a:spcBef>
              <a:buFont typeface="Arial" panose="020B0604020202020204" pitchFamily="34" charset="0"/>
              <a:buChar char="•"/>
              <a:defRPr/>
            </a:pPr>
            <a:r>
              <a:rPr lang="en-US" sz="2000" dirty="0"/>
              <a:t>Homogeneous Socioeconomic Characteristics </a:t>
            </a:r>
          </a:p>
          <a:p>
            <a:pPr marL="742950" lvl="1" indent="-285750" algn="l" eaLnBrk="1" hangingPunct="1">
              <a:spcBef>
                <a:spcPct val="30000"/>
              </a:spcBef>
              <a:buFont typeface="Arial" panose="020B0604020202020204" pitchFamily="34" charset="0"/>
              <a:buChar char="•"/>
              <a:defRPr/>
            </a:pPr>
            <a:r>
              <a:rPr lang="en-US" sz="2000" dirty="0"/>
              <a:t>Intra-zonal Trips Should Be Minimized</a:t>
            </a:r>
          </a:p>
          <a:p>
            <a:pPr marL="742950" lvl="1" indent="-285750" algn="l" eaLnBrk="1" hangingPunct="1">
              <a:spcBef>
                <a:spcPct val="30000"/>
              </a:spcBef>
              <a:buFont typeface="Arial" panose="020B0604020202020204" pitchFamily="34" charset="0"/>
              <a:buChar char="•"/>
              <a:defRPr/>
            </a:pPr>
            <a:r>
              <a:rPr lang="en-US" sz="2000" dirty="0"/>
              <a:t>Use Physical, Political, and Historical Boundaries if Possible</a:t>
            </a:r>
          </a:p>
          <a:p>
            <a:pPr marL="742950" lvl="1" indent="-285750" algn="l" eaLnBrk="1" hangingPunct="1">
              <a:spcBef>
                <a:spcPct val="30000"/>
              </a:spcBef>
              <a:buFont typeface="Arial" panose="020B0604020202020204" pitchFamily="34" charset="0"/>
              <a:buChar char="•"/>
              <a:defRPr/>
            </a:pPr>
            <a:r>
              <a:rPr lang="en-US" sz="2000" dirty="0"/>
              <a:t>Zones Should Not Be Created Within Other Zones</a:t>
            </a:r>
          </a:p>
          <a:p>
            <a:pPr marL="742950" lvl="1" indent="-285750" algn="l" eaLnBrk="1" hangingPunct="1">
              <a:spcBef>
                <a:spcPct val="30000"/>
              </a:spcBef>
              <a:buFont typeface="Arial" panose="020B0604020202020204" pitchFamily="34" charset="0"/>
              <a:buChar char="•"/>
              <a:defRPr/>
            </a:pPr>
            <a:r>
              <a:rPr lang="en-US" sz="2000" dirty="0"/>
              <a:t>The Zone System Should Generate and Attract Approximately Equal Trips, Households, Population, or Area</a:t>
            </a:r>
          </a:p>
          <a:p>
            <a:pPr marL="742950" lvl="1" indent="-285750" algn="l" eaLnBrk="1" hangingPunct="1">
              <a:spcBef>
                <a:spcPct val="30000"/>
              </a:spcBef>
              <a:buFont typeface="Arial" panose="020B0604020202020204" pitchFamily="34" charset="0"/>
              <a:buChar char="•"/>
              <a:defRPr/>
            </a:pPr>
            <a:r>
              <a:rPr lang="en-US" sz="2000" dirty="0"/>
              <a:t>Use Census Tract Boundaries Where Possible</a:t>
            </a:r>
          </a:p>
        </p:txBody>
      </p:sp>
    </p:spTree>
    <p:extLst>
      <p:ext uri="{BB962C8B-B14F-4D97-AF65-F5344CB8AC3E}">
        <p14:creationId xmlns:p14="http://schemas.microsoft.com/office/powerpoint/2010/main" val="3754068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Sequential Steps for Travel Forecasting</a:t>
            </a:r>
          </a:p>
        </p:txBody>
      </p:sp>
      <p:sp>
        <p:nvSpPr>
          <p:cNvPr id="5" name="Slide Number Placeholder 4"/>
          <p:cNvSpPr>
            <a:spLocks noGrp="1"/>
          </p:cNvSpPr>
          <p:nvPr>
            <p:ph type="sldNum" sz="quarter" idx="12"/>
          </p:nvPr>
        </p:nvSpPr>
        <p:spPr/>
        <p:txBody>
          <a:bodyPr/>
          <a:lstStyle/>
          <a:p>
            <a:pPr>
              <a:defRPr/>
            </a:pPr>
            <a:fld id="{E983B6AD-7947-4BB8-9215-4AD4F0E5A3BF}" type="slidenum">
              <a:rPr lang="en-US" altLang="en-US" smtClean="0"/>
              <a:pPr>
                <a:defRPr/>
              </a:pPr>
              <a:t>7</a:t>
            </a:fld>
            <a:endParaRPr lang="en-US" altLang="en-US"/>
          </a:p>
        </p:txBody>
      </p:sp>
      <p:pic>
        <p:nvPicPr>
          <p:cNvPr id="7" name="Picture 6"/>
          <p:cNvPicPr>
            <a:picLocks noChangeAspect="1"/>
          </p:cNvPicPr>
          <p:nvPr/>
        </p:nvPicPr>
        <p:blipFill>
          <a:blip r:embed="rId2"/>
          <a:stretch>
            <a:fillRect/>
          </a:stretch>
        </p:blipFill>
        <p:spPr>
          <a:xfrm>
            <a:off x="5289006" y="1752600"/>
            <a:ext cx="3272252" cy="4314740"/>
          </a:xfrm>
          <a:prstGeom prst="rect">
            <a:avLst/>
          </a:prstGeom>
        </p:spPr>
      </p:pic>
      <p:sp>
        <p:nvSpPr>
          <p:cNvPr id="8" name="TextBox 7"/>
          <p:cNvSpPr txBox="1"/>
          <p:nvPr/>
        </p:nvSpPr>
        <p:spPr>
          <a:xfrm>
            <a:off x="762000" y="1981200"/>
            <a:ext cx="4343400" cy="2677656"/>
          </a:xfrm>
          <a:prstGeom prst="rect">
            <a:avLst/>
          </a:prstGeom>
          <a:noFill/>
        </p:spPr>
        <p:txBody>
          <a:bodyPr wrap="square" rtlCol="0">
            <a:spAutoFit/>
          </a:bodyPr>
          <a:lstStyle/>
          <a:p>
            <a:r>
              <a:rPr lang="en-US" b="1" dirty="0"/>
              <a:t>Travel Demand Modeling (4-step models)</a:t>
            </a:r>
          </a:p>
          <a:p>
            <a:pPr marL="914400" lvl="1" indent="-457200">
              <a:buAutoNum type="arabicPeriod"/>
            </a:pPr>
            <a:r>
              <a:rPr lang="en-US" dirty="0"/>
              <a:t>Trip Generation</a:t>
            </a:r>
          </a:p>
          <a:p>
            <a:pPr marL="914400" lvl="1" indent="-457200">
              <a:buAutoNum type="arabicPeriod"/>
            </a:pPr>
            <a:r>
              <a:rPr lang="en-US" dirty="0"/>
              <a:t>Trip Distribution</a:t>
            </a:r>
          </a:p>
          <a:p>
            <a:pPr marL="914400" lvl="1" indent="-457200">
              <a:buAutoNum type="arabicPeriod"/>
            </a:pPr>
            <a:r>
              <a:rPr lang="en-US" dirty="0"/>
              <a:t>Mode Choice</a:t>
            </a:r>
          </a:p>
          <a:p>
            <a:pPr marL="914400" lvl="1" indent="-457200">
              <a:buAutoNum type="arabicPeriod"/>
            </a:pPr>
            <a:r>
              <a:rPr lang="en-US" dirty="0"/>
              <a:t>Trip Assignment</a:t>
            </a:r>
          </a:p>
        </p:txBody>
      </p:sp>
    </p:spTree>
    <p:extLst>
      <p:ext uri="{BB962C8B-B14F-4D97-AF65-F5344CB8AC3E}">
        <p14:creationId xmlns:p14="http://schemas.microsoft.com/office/powerpoint/2010/main" val="71576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4-step Models</a:t>
            </a:r>
          </a:p>
        </p:txBody>
      </p:sp>
      <p:sp>
        <p:nvSpPr>
          <p:cNvPr id="3" name="Subtitle 2"/>
          <p:cNvSpPr>
            <a:spLocks noGrp="1"/>
          </p:cNvSpPr>
          <p:nvPr>
            <p:ph type="subTitle" idx="1"/>
          </p:nvPr>
        </p:nvSpPr>
        <p:spPr>
          <a:xfrm>
            <a:off x="0" y="1772093"/>
            <a:ext cx="4572000" cy="4356100"/>
          </a:xfrm>
        </p:spPr>
        <p:txBody>
          <a:bodyPr/>
          <a:lstStyle/>
          <a:p>
            <a:pPr marL="914400" lvl="1" indent="-457200" algn="l">
              <a:buAutoNum type="arabicPeriod"/>
            </a:pPr>
            <a:r>
              <a:rPr lang="en-US" sz="2000" b="1" dirty="0"/>
              <a:t>Trip Generation: </a:t>
            </a:r>
            <a:r>
              <a:rPr lang="en-US" sz="2000" dirty="0"/>
              <a:t>How many people travel?</a:t>
            </a:r>
          </a:p>
          <a:p>
            <a:pPr marL="914400" lvl="1" indent="-457200" algn="l">
              <a:buAutoNum type="arabicPeriod"/>
            </a:pPr>
            <a:r>
              <a:rPr lang="en-US" sz="2000" b="1" dirty="0"/>
              <a:t>Trip Distribution: </a:t>
            </a:r>
            <a:r>
              <a:rPr lang="en-US" sz="2000" dirty="0"/>
              <a:t>What are the travel patterns for the study area?</a:t>
            </a:r>
          </a:p>
          <a:p>
            <a:pPr marL="914400" lvl="1" indent="-457200" algn="l">
              <a:buAutoNum type="arabicPeriod"/>
            </a:pPr>
            <a:r>
              <a:rPr lang="en-US" sz="2000" b="1" dirty="0"/>
              <a:t>Mode Choice: </a:t>
            </a:r>
            <a:r>
              <a:rPr lang="en-US" sz="2000" dirty="0"/>
              <a:t>What travel modes are used?</a:t>
            </a:r>
          </a:p>
          <a:p>
            <a:pPr marL="914400" lvl="1" indent="-457200" algn="l">
              <a:buAutoNum type="arabicPeriod"/>
            </a:pPr>
            <a:r>
              <a:rPr lang="en-US" sz="2000" b="1" dirty="0"/>
              <a:t>Trip Assignment: </a:t>
            </a:r>
            <a:r>
              <a:rPr lang="en-US" sz="2000" dirty="0"/>
              <a:t>What trip paths will be followed through the transportation network?</a:t>
            </a:r>
          </a:p>
          <a:p>
            <a:endParaRPr lang="en-US" sz="2400" dirty="0"/>
          </a:p>
        </p:txBody>
      </p:sp>
      <p:sp>
        <p:nvSpPr>
          <p:cNvPr id="5" name="Slide Number Placeholder 4"/>
          <p:cNvSpPr>
            <a:spLocks noGrp="1"/>
          </p:cNvSpPr>
          <p:nvPr>
            <p:ph type="sldNum" sz="quarter" idx="12"/>
          </p:nvPr>
        </p:nvSpPr>
        <p:spPr/>
        <p:txBody>
          <a:bodyPr/>
          <a:lstStyle/>
          <a:p>
            <a:pPr>
              <a:defRPr/>
            </a:pPr>
            <a:fld id="{E983B6AD-7947-4BB8-9215-4AD4F0E5A3BF}" type="slidenum">
              <a:rPr lang="en-US" altLang="en-US" smtClean="0"/>
              <a:pPr>
                <a:defRPr/>
              </a:pPr>
              <a:t>8</a:t>
            </a:fld>
            <a:endParaRPr lang="en-US" altLang="en-US"/>
          </a:p>
        </p:txBody>
      </p:sp>
      <p:pic>
        <p:nvPicPr>
          <p:cNvPr id="6" name="Picture 2" descr="Image result for four step model">
            <a:extLst>
              <a:ext uri="{FF2B5EF4-FFF2-40B4-BE49-F238E27FC236}">
                <a16:creationId xmlns:a16="http://schemas.microsoft.com/office/drawing/2014/main" id="{213C9AAB-DB36-4749-83A6-C86593DCDD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772093"/>
            <a:ext cx="4554064" cy="3620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7557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Examples of 4-steps Models</a:t>
            </a:r>
          </a:p>
        </p:txBody>
      </p:sp>
      <p:sp>
        <p:nvSpPr>
          <p:cNvPr id="5" name="Slide Number Placeholder 4"/>
          <p:cNvSpPr>
            <a:spLocks noGrp="1"/>
          </p:cNvSpPr>
          <p:nvPr>
            <p:ph type="sldNum" sz="quarter" idx="12"/>
          </p:nvPr>
        </p:nvSpPr>
        <p:spPr/>
        <p:txBody>
          <a:bodyPr/>
          <a:lstStyle/>
          <a:p>
            <a:pPr>
              <a:defRPr/>
            </a:pPr>
            <a:fld id="{E983B6AD-7947-4BB8-9215-4AD4F0E5A3BF}" type="slidenum">
              <a:rPr lang="en-US" altLang="en-US" smtClean="0"/>
              <a:pPr>
                <a:defRPr/>
              </a:pPr>
              <a:t>9</a:t>
            </a:fld>
            <a:endParaRPr lang="en-US" altLang="en-US"/>
          </a:p>
        </p:txBody>
      </p:sp>
      <p:graphicFrame>
        <p:nvGraphicFramePr>
          <p:cNvPr id="6" name="Table 5"/>
          <p:cNvGraphicFramePr>
            <a:graphicFrameLocks noGrp="1"/>
          </p:cNvGraphicFramePr>
          <p:nvPr/>
        </p:nvGraphicFramePr>
        <p:xfrm>
          <a:off x="190500" y="2307196"/>
          <a:ext cx="2667000" cy="1737360"/>
        </p:xfrm>
        <a:graphic>
          <a:graphicData uri="http://schemas.openxmlformats.org/drawingml/2006/table">
            <a:tbl>
              <a:tblPr firstRow="1" bandRow="1">
                <a:tableStyleId>{5C22544A-7EE6-4342-B048-85BDC9FD1C3A}</a:tableStyleId>
              </a:tblPr>
              <a:tblGrid>
                <a:gridCol w="889000">
                  <a:extLst>
                    <a:ext uri="{9D8B030D-6E8A-4147-A177-3AD203B41FA5}">
                      <a16:colId xmlns:a16="http://schemas.microsoft.com/office/drawing/2014/main" val="2485647975"/>
                    </a:ext>
                  </a:extLst>
                </a:gridCol>
                <a:gridCol w="1778000">
                  <a:extLst>
                    <a:ext uri="{9D8B030D-6E8A-4147-A177-3AD203B41FA5}">
                      <a16:colId xmlns:a16="http://schemas.microsoft.com/office/drawing/2014/main" val="1244316869"/>
                    </a:ext>
                  </a:extLst>
                </a:gridCol>
              </a:tblGrid>
              <a:tr h="476250">
                <a:tc>
                  <a:txBody>
                    <a:bodyPr/>
                    <a:lstStyle/>
                    <a:p>
                      <a:pPr algn="ctr"/>
                      <a:r>
                        <a:rPr lang="en-US" dirty="0">
                          <a:solidFill>
                            <a:schemeClr val="tx1"/>
                          </a:solidFill>
                        </a:rPr>
                        <a:t>Zone</a:t>
                      </a:r>
                    </a:p>
                  </a:txBody>
                  <a:tcPr/>
                </a:tc>
                <a:tc>
                  <a:txBody>
                    <a:bodyPr/>
                    <a:lstStyle/>
                    <a:p>
                      <a:pPr algn="ctr"/>
                      <a:r>
                        <a:rPr lang="en-US" dirty="0">
                          <a:solidFill>
                            <a:schemeClr val="tx1"/>
                          </a:solidFill>
                        </a:rPr>
                        <a:t>Trip</a:t>
                      </a:r>
                      <a:r>
                        <a:rPr lang="en-US" baseline="0" dirty="0">
                          <a:solidFill>
                            <a:schemeClr val="tx1"/>
                          </a:solidFill>
                        </a:rPr>
                        <a:t> Productions</a:t>
                      </a:r>
                      <a:endParaRPr lang="en-US" dirty="0">
                        <a:solidFill>
                          <a:schemeClr val="tx1"/>
                        </a:solidFill>
                      </a:endParaRPr>
                    </a:p>
                  </a:txBody>
                  <a:tcPr/>
                </a:tc>
                <a:extLst>
                  <a:ext uri="{0D108BD9-81ED-4DB2-BD59-A6C34878D82A}">
                    <a16:rowId xmlns:a16="http://schemas.microsoft.com/office/drawing/2014/main" val="3033464183"/>
                  </a:ext>
                </a:extLst>
              </a:tr>
              <a:tr h="190500">
                <a:tc>
                  <a:txBody>
                    <a:bodyPr/>
                    <a:lstStyle/>
                    <a:p>
                      <a:r>
                        <a:rPr lang="en-US" dirty="0"/>
                        <a:t>1</a:t>
                      </a:r>
                    </a:p>
                  </a:txBody>
                  <a:tcPr/>
                </a:tc>
                <a:tc>
                  <a:txBody>
                    <a:bodyPr/>
                    <a:lstStyle/>
                    <a:p>
                      <a:endParaRPr lang="en-US" dirty="0"/>
                    </a:p>
                  </a:txBody>
                  <a:tcPr/>
                </a:tc>
                <a:extLst>
                  <a:ext uri="{0D108BD9-81ED-4DB2-BD59-A6C34878D82A}">
                    <a16:rowId xmlns:a16="http://schemas.microsoft.com/office/drawing/2014/main" val="162019510"/>
                  </a:ext>
                </a:extLst>
              </a:tr>
              <a:tr h="190500">
                <a:tc>
                  <a:txBody>
                    <a:bodyPr/>
                    <a:lstStyle/>
                    <a:p>
                      <a:r>
                        <a:rPr lang="en-US" dirty="0"/>
                        <a:t>2</a:t>
                      </a:r>
                    </a:p>
                  </a:txBody>
                  <a:tcPr/>
                </a:tc>
                <a:tc>
                  <a:txBody>
                    <a:bodyPr/>
                    <a:lstStyle/>
                    <a:p>
                      <a:endParaRPr lang="en-US"/>
                    </a:p>
                  </a:txBody>
                  <a:tcPr/>
                </a:tc>
                <a:extLst>
                  <a:ext uri="{0D108BD9-81ED-4DB2-BD59-A6C34878D82A}">
                    <a16:rowId xmlns:a16="http://schemas.microsoft.com/office/drawing/2014/main" val="1860221418"/>
                  </a:ext>
                </a:extLst>
              </a:tr>
              <a:tr h="190500">
                <a:tc>
                  <a:txBody>
                    <a:bodyPr/>
                    <a:lstStyle/>
                    <a:p>
                      <a:r>
                        <a:rPr lang="en-US" dirty="0"/>
                        <a:t>3</a:t>
                      </a:r>
                    </a:p>
                  </a:txBody>
                  <a:tcPr/>
                </a:tc>
                <a:tc>
                  <a:txBody>
                    <a:bodyPr/>
                    <a:lstStyle/>
                    <a:p>
                      <a:endParaRPr lang="en-US" dirty="0"/>
                    </a:p>
                  </a:txBody>
                  <a:tcPr/>
                </a:tc>
                <a:extLst>
                  <a:ext uri="{0D108BD9-81ED-4DB2-BD59-A6C34878D82A}">
                    <a16:rowId xmlns:a16="http://schemas.microsoft.com/office/drawing/2014/main" val="3629081964"/>
                  </a:ext>
                </a:extLst>
              </a:tr>
            </a:tbl>
          </a:graphicData>
        </a:graphic>
      </p:graphicFrame>
      <p:graphicFrame>
        <p:nvGraphicFramePr>
          <p:cNvPr id="7" name="Table 6"/>
          <p:cNvGraphicFramePr>
            <a:graphicFrameLocks noGrp="1"/>
          </p:cNvGraphicFramePr>
          <p:nvPr/>
        </p:nvGraphicFramePr>
        <p:xfrm>
          <a:off x="3048000" y="2299406"/>
          <a:ext cx="2667000" cy="1737360"/>
        </p:xfrm>
        <a:graphic>
          <a:graphicData uri="http://schemas.openxmlformats.org/drawingml/2006/table">
            <a:tbl>
              <a:tblPr firstRow="1" bandRow="1">
                <a:tableStyleId>{5C22544A-7EE6-4342-B048-85BDC9FD1C3A}</a:tableStyleId>
              </a:tblPr>
              <a:tblGrid>
                <a:gridCol w="889000">
                  <a:extLst>
                    <a:ext uri="{9D8B030D-6E8A-4147-A177-3AD203B41FA5}">
                      <a16:colId xmlns:a16="http://schemas.microsoft.com/office/drawing/2014/main" val="2485647975"/>
                    </a:ext>
                  </a:extLst>
                </a:gridCol>
                <a:gridCol w="1778000">
                  <a:extLst>
                    <a:ext uri="{9D8B030D-6E8A-4147-A177-3AD203B41FA5}">
                      <a16:colId xmlns:a16="http://schemas.microsoft.com/office/drawing/2014/main" val="1244316869"/>
                    </a:ext>
                  </a:extLst>
                </a:gridCol>
              </a:tblGrid>
              <a:tr h="577850">
                <a:tc>
                  <a:txBody>
                    <a:bodyPr/>
                    <a:lstStyle/>
                    <a:p>
                      <a:pPr algn="ctr"/>
                      <a:r>
                        <a:rPr lang="en-US" dirty="0">
                          <a:solidFill>
                            <a:schemeClr val="tx1"/>
                          </a:solidFill>
                        </a:rPr>
                        <a:t>Zone</a:t>
                      </a:r>
                    </a:p>
                  </a:txBody>
                  <a:tcPr/>
                </a:tc>
                <a:tc>
                  <a:txBody>
                    <a:bodyPr/>
                    <a:lstStyle/>
                    <a:p>
                      <a:pPr algn="ctr"/>
                      <a:r>
                        <a:rPr lang="en-US" dirty="0">
                          <a:solidFill>
                            <a:schemeClr val="tx1"/>
                          </a:solidFill>
                        </a:rPr>
                        <a:t>Trip</a:t>
                      </a:r>
                      <a:r>
                        <a:rPr lang="en-US" baseline="0" dirty="0">
                          <a:solidFill>
                            <a:schemeClr val="tx1"/>
                          </a:solidFill>
                        </a:rPr>
                        <a:t> Attractions</a:t>
                      </a:r>
                      <a:endParaRPr lang="en-US" dirty="0">
                        <a:solidFill>
                          <a:schemeClr val="tx1"/>
                        </a:solidFill>
                      </a:endParaRPr>
                    </a:p>
                  </a:txBody>
                  <a:tcPr/>
                </a:tc>
                <a:extLst>
                  <a:ext uri="{0D108BD9-81ED-4DB2-BD59-A6C34878D82A}">
                    <a16:rowId xmlns:a16="http://schemas.microsoft.com/office/drawing/2014/main" val="3033464183"/>
                  </a:ext>
                </a:extLst>
              </a:tr>
              <a:tr h="330200">
                <a:tc>
                  <a:txBody>
                    <a:bodyPr/>
                    <a:lstStyle/>
                    <a:p>
                      <a:r>
                        <a:rPr lang="en-US" dirty="0"/>
                        <a:t>1</a:t>
                      </a:r>
                    </a:p>
                  </a:txBody>
                  <a:tcPr/>
                </a:tc>
                <a:tc>
                  <a:txBody>
                    <a:bodyPr/>
                    <a:lstStyle/>
                    <a:p>
                      <a:endParaRPr lang="en-US" dirty="0"/>
                    </a:p>
                  </a:txBody>
                  <a:tcPr/>
                </a:tc>
                <a:extLst>
                  <a:ext uri="{0D108BD9-81ED-4DB2-BD59-A6C34878D82A}">
                    <a16:rowId xmlns:a16="http://schemas.microsoft.com/office/drawing/2014/main" val="162019510"/>
                  </a:ext>
                </a:extLst>
              </a:tr>
              <a:tr h="330200">
                <a:tc>
                  <a:txBody>
                    <a:bodyPr/>
                    <a:lstStyle/>
                    <a:p>
                      <a:r>
                        <a:rPr lang="en-US" dirty="0"/>
                        <a:t>2</a:t>
                      </a:r>
                    </a:p>
                  </a:txBody>
                  <a:tcPr/>
                </a:tc>
                <a:tc>
                  <a:txBody>
                    <a:bodyPr/>
                    <a:lstStyle/>
                    <a:p>
                      <a:endParaRPr lang="en-US"/>
                    </a:p>
                  </a:txBody>
                  <a:tcPr/>
                </a:tc>
                <a:extLst>
                  <a:ext uri="{0D108BD9-81ED-4DB2-BD59-A6C34878D82A}">
                    <a16:rowId xmlns:a16="http://schemas.microsoft.com/office/drawing/2014/main" val="1860221418"/>
                  </a:ext>
                </a:extLst>
              </a:tr>
              <a:tr h="330200">
                <a:tc>
                  <a:txBody>
                    <a:bodyPr/>
                    <a:lstStyle/>
                    <a:p>
                      <a:r>
                        <a:rPr lang="en-US" dirty="0"/>
                        <a:t>3</a:t>
                      </a:r>
                    </a:p>
                  </a:txBody>
                  <a:tcPr/>
                </a:tc>
                <a:tc>
                  <a:txBody>
                    <a:bodyPr/>
                    <a:lstStyle/>
                    <a:p>
                      <a:endParaRPr lang="en-US" dirty="0"/>
                    </a:p>
                  </a:txBody>
                  <a:tcPr/>
                </a:tc>
                <a:extLst>
                  <a:ext uri="{0D108BD9-81ED-4DB2-BD59-A6C34878D82A}">
                    <a16:rowId xmlns:a16="http://schemas.microsoft.com/office/drawing/2014/main" val="3629081964"/>
                  </a:ext>
                </a:extLst>
              </a:tr>
            </a:tbl>
          </a:graphicData>
        </a:graphic>
      </p:graphicFrame>
      <p:sp>
        <p:nvSpPr>
          <p:cNvPr id="8" name="TextBox 7"/>
          <p:cNvSpPr txBox="1"/>
          <p:nvPr/>
        </p:nvSpPr>
        <p:spPr>
          <a:xfrm>
            <a:off x="1905000" y="1676400"/>
            <a:ext cx="3429000" cy="457200"/>
          </a:xfrm>
          <a:prstGeom prst="rect">
            <a:avLst/>
          </a:prstGeom>
          <a:noFill/>
        </p:spPr>
        <p:txBody>
          <a:bodyPr wrap="square" rtlCol="0">
            <a:spAutoFit/>
          </a:bodyPr>
          <a:lstStyle/>
          <a:p>
            <a:r>
              <a:rPr lang="en-US" b="1" u="sng" dirty="0"/>
              <a:t>Trip Generation</a:t>
            </a:r>
          </a:p>
        </p:txBody>
      </p:sp>
      <p:graphicFrame>
        <p:nvGraphicFramePr>
          <p:cNvPr id="9" name="Table 8"/>
          <p:cNvGraphicFramePr>
            <a:graphicFrameLocks noGrp="1"/>
          </p:cNvGraphicFramePr>
          <p:nvPr/>
        </p:nvGraphicFramePr>
        <p:xfrm>
          <a:off x="1536700" y="4515332"/>
          <a:ext cx="3416300" cy="1483360"/>
        </p:xfrm>
        <a:graphic>
          <a:graphicData uri="http://schemas.openxmlformats.org/drawingml/2006/table">
            <a:tbl>
              <a:tblPr firstRow="1" bandRow="1">
                <a:tableStyleId>{5C22544A-7EE6-4342-B048-85BDC9FD1C3A}</a:tableStyleId>
              </a:tblPr>
              <a:tblGrid>
                <a:gridCol w="854075">
                  <a:extLst>
                    <a:ext uri="{9D8B030D-6E8A-4147-A177-3AD203B41FA5}">
                      <a16:colId xmlns:a16="http://schemas.microsoft.com/office/drawing/2014/main" val="114961847"/>
                    </a:ext>
                  </a:extLst>
                </a:gridCol>
                <a:gridCol w="854075">
                  <a:extLst>
                    <a:ext uri="{9D8B030D-6E8A-4147-A177-3AD203B41FA5}">
                      <a16:colId xmlns:a16="http://schemas.microsoft.com/office/drawing/2014/main" val="4107388854"/>
                    </a:ext>
                  </a:extLst>
                </a:gridCol>
                <a:gridCol w="854075">
                  <a:extLst>
                    <a:ext uri="{9D8B030D-6E8A-4147-A177-3AD203B41FA5}">
                      <a16:colId xmlns:a16="http://schemas.microsoft.com/office/drawing/2014/main" val="3713016928"/>
                    </a:ext>
                  </a:extLst>
                </a:gridCol>
                <a:gridCol w="854075">
                  <a:extLst>
                    <a:ext uri="{9D8B030D-6E8A-4147-A177-3AD203B41FA5}">
                      <a16:colId xmlns:a16="http://schemas.microsoft.com/office/drawing/2014/main" val="238796509"/>
                    </a:ext>
                  </a:extLst>
                </a:gridCol>
              </a:tblGrid>
              <a:tr h="370840">
                <a:tc>
                  <a:txBody>
                    <a:bodyPr/>
                    <a:lstStyle/>
                    <a:p>
                      <a:endParaRPr lang="en-US" dirty="0"/>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extLst>
                  <a:ext uri="{0D108BD9-81ED-4DB2-BD59-A6C34878D82A}">
                    <a16:rowId xmlns:a16="http://schemas.microsoft.com/office/drawing/2014/main" val="311663264"/>
                  </a:ext>
                </a:extLst>
              </a:tr>
              <a:tr h="370840">
                <a:tc>
                  <a:txBody>
                    <a:bodyPr/>
                    <a:lstStyle/>
                    <a:p>
                      <a:r>
                        <a:rPr lang="en-US" dirty="0"/>
                        <a:t>1</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365588406"/>
                  </a:ext>
                </a:extLst>
              </a:tr>
              <a:tr h="370840">
                <a:tc>
                  <a:txBody>
                    <a:bodyPr/>
                    <a:lstStyle/>
                    <a:p>
                      <a:r>
                        <a:rPr lang="en-US" dirty="0"/>
                        <a:t>2</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892255667"/>
                  </a:ext>
                </a:extLst>
              </a:tr>
              <a:tr h="370840">
                <a:tc>
                  <a:txBody>
                    <a:bodyPr/>
                    <a:lstStyle/>
                    <a:p>
                      <a:r>
                        <a:rPr lang="en-US" dirty="0"/>
                        <a:t>3</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775784730"/>
                  </a:ext>
                </a:extLst>
              </a:tr>
            </a:tbl>
          </a:graphicData>
        </a:graphic>
      </p:graphicFrame>
      <p:sp>
        <p:nvSpPr>
          <p:cNvPr id="10" name="TextBox 9"/>
          <p:cNvSpPr txBox="1"/>
          <p:nvPr/>
        </p:nvSpPr>
        <p:spPr>
          <a:xfrm>
            <a:off x="1905000" y="4036766"/>
            <a:ext cx="3429000" cy="457200"/>
          </a:xfrm>
          <a:prstGeom prst="rect">
            <a:avLst/>
          </a:prstGeom>
          <a:noFill/>
        </p:spPr>
        <p:txBody>
          <a:bodyPr wrap="square" rtlCol="0">
            <a:spAutoFit/>
          </a:bodyPr>
          <a:lstStyle/>
          <a:p>
            <a:r>
              <a:rPr lang="en-US" b="1" u="sng" dirty="0"/>
              <a:t>Trip Distribution</a:t>
            </a:r>
          </a:p>
        </p:txBody>
      </p:sp>
      <p:sp>
        <p:nvSpPr>
          <p:cNvPr id="11" name="TextBox 10"/>
          <p:cNvSpPr txBox="1"/>
          <p:nvPr/>
        </p:nvSpPr>
        <p:spPr>
          <a:xfrm>
            <a:off x="6199058" y="1676400"/>
            <a:ext cx="2362200" cy="457200"/>
          </a:xfrm>
          <a:prstGeom prst="rect">
            <a:avLst/>
          </a:prstGeom>
          <a:noFill/>
        </p:spPr>
        <p:txBody>
          <a:bodyPr wrap="square" rtlCol="0">
            <a:spAutoFit/>
          </a:bodyPr>
          <a:lstStyle/>
          <a:p>
            <a:r>
              <a:rPr lang="en-US" b="1" u="sng" dirty="0"/>
              <a:t>Mode Choice</a:t>
            </a:r>
          </a:p>
        </p:txBody>
      </p:sp>
      <p:graphicFrame>
        <p:nvGraphicFramePr>
          <p:cNvPr id="12" name="Table 11"/>
          <p:cNvGraphicFramePr>
            <a:graphicFrameLocks noGrp="1"/>
          </p:cNvGraphicFramePr>
          <p:nvPr/>
        </p:nvGraphicFramePr>
        <p:xfrm>
          <a:off x="6199058" y="2329098"/>
          <a:ext cx="2259142" cy="741680"/>
        </p:xfrm>
        <a:graphic>
          <a:graphicData uri="http://schemas.openxmlformats.org/drawingml/2006/table">
            <a:tbl>
              <a:tblPr firstRow="1" bandRow="1">
                <a:tableStyleId>{5C22544A-7EE6-4342-B048-85BDC9FD1C3A}</a:tableStyleId>
              </a:tblPr>
              <a:tblGrid>
                <a:gridCol w="1129571">
                  <a:extLst>
                    <a:ext uri="{9D8B030D-6E8A-4147-A177-3AD203B41FA5}">
                      <a16:colId xmlns:a16="http://schemas.microsoft.com/office/drawing/2014/main" val="1503990935"/>
                    </a:ext>
                  </a:extLst>
                </a:gridCol>
                <a:gridCol w="1129571">
                  <a:extLst>
                    <a:ext uri="{9D8B030D-6E8A-4147-A177-3AD203B41FA5}">
                      <a16:colId xmlns:a16="http://schemas.microsoft.com/office/drawing/2014/main" val="1093803546"/>
                    </a:ext>
                  </a:extLst>
                </a:gridCol>
              </a:tblGrid>
              <a:tr h="370840">
                <a:tc>
                  <a:txBody>
                    <a:bodyPr/>
                    <a:lstStyle/>
                    <a:p>
                      <a:r>
                        <a:rPr lang="en-US" b="1" dirty="0">
                          <a:solidFill>
                            <a:schemeClr val="tx1"/>
                          </a:solidFill>
                        </a:rPr>
                        <a:t>Mode 1</a:t>
                      </a:r>
                    </a:p>
                  </a:txBody>
                  <a:tcPr/>
                </a:tc>
                <a:tc>
                  <a:txBody>
                    <a:bodyPr/>
                    <a:lstStyle/>
                    <a:p>
                      <a:endParaRPr lang="en-US" b="1" dirty="0">
                        <a:solidFill>
                          <a:schemeClr val="tx1"/>
                        </a:solidFill>
                      </a:endParaRPr>
                    </a:p>
                  </a:txBody>
                  <a:tcPr/>
                </a:tc>
                <a:extLst>
                  <a:ext uri="{0D108BD9-81ED-4DB2-BD59-A6C34878D82A}">
                    <a16:rowId xmlns:a16="http://schemas.microsoft.com/office/drawing/2014/main" val="4097283939"/>
                  </a:ext>
                </a:extLst>
              </a:tr>
              <a:tr h="370840">
                <a:tc>
                  <a:txBody>
                    <a:bodyPr/>
                    <a:lstStyle/>
                    <a:p>
                      <a:r>
                        <a:rPr lang="en-US" b="1" dirty="0">
                          <a:solidFill>
                            <a:schemeClr val="tx1"/>
                          </a:solidFill>
                        </a:rPr>
                        <a:t>Mode 2</a:t>
                      </a:r>
                    </a:p>
                  </a:txBody>
                  <a:tcPr/>
                </a:tc>
                <a:tc>
                  <a:txBody>
                    <a:bodyPr/>
                    <a:lstStyle/>
                    <a:p>
                      <a:endParaRPr lang="en-US" b="1" dirty="0">
                        <a:solidFill>
                          <a:schemeClr val="tx1"/>
                        </a:solidFill>
                      </a:endParaRPr>
                    </a:p>
                  </a:txBody>
                  <a:tcPr/>
                </a:tc>
                <a:extLst>
                  <a:ext uri="{0D108BD9-81ED-4DB2-BD59-A6C34878D82A}">
                    <a16:rowId xmlns:a16="http://schemas.microsoft.com/office/drawing/2014/main" val="2406163965"/>
                  </a:ext>
                </a:extLst>
              </a:tr>
            </a:tbl>
          </a:graphicData>
        </a:graphic>
      </p:graphicFrame>
      <p:sp>
        <p:nvSpPr>
          <p:cNvPr id="13" name="TextBox 12"/>
          <p:cNvSpPr txBox="1"/>
          <p:nvPr/>
        </p:nvSpPr>
        <p:spPr>
          <a:xfrm>
            <a:off x="6147529" y="3695201"/>
            <a:ext cx="2362200" cy="830997"/>
          </a:xfrm>
          <a:prstGeom prst="rect">
            <a:avLst/>
          </a:prstGeom>
          <a:noFill/>
        </p:spPr>
        <p:txBody>
          <a:bodyPr wrap="square" rtlCol="0">
            <a:spAutoFit/>
          </a:bodyPr>
          <a:lstStyle/>
          <a:p>
            <a:pPr algn="ctr"/>
            <a:r>
              <a:rPr lang="en-US" b="1" u="sng" dirty="0"/>
              <a:t>Traffic Assignment</a:t>
            </a:r>
          </a:p>
        </p:txBody>
      </p:sp>
      <p:graphicFrame>
        <p:nvGraphicFramePr>
          <p:cNvPr id="14" name="Table 13"/>
          <p:cNvGraphicFramePr>
            <a:graphicFrameLocks noGrp="1"/>
          </p:cNvGraphicFramePr>
          <p:nvPr/>
        </p:nvGraphicFramePr>
        <p:xfrm>
          <a:off x="5867400" y="4728111"/>
          <a:ext cx="2819400" cy="1112520"/>
        </p:xfrm>
        <a:graphic>
          <a:graphicData uri="http://schemas.openxmlformats.org/drawingml/2006/table">
            <a:tbl>
              <a:tblPr firstRow="1" bandRow="1">
                <a:tableStyleId>{5C22544A-7EE6-4342-B048-85BDC9FD1C3A}</a:tableStyleId>
              </a:tblPr>
              <a:tblGrid>
                <a:gridCol w="1409700">
                  <a:extLst>
                    <a:ext uri="{9D8B030D-6E8A-4147-A177-3AD203B41FA5}">
                      <a16:colId xmlns:a16="http://schemas.microsoft.com/office/drawing/2014/main" val="1753479192"/>
                    </a:ext>
                  </a:extLst>
                </a:gridCol>
                <a:gridCol w="1409700">
                  <a:extLst>
                    <a:ext uri="{9D8B030D-6E8A-4147-A177-3AD203B41FA5}">
                      <a16:colId xmlns:a16="http://schemas.microsoft.com/office/drawing/2014/main" val="1323125538"/>
                    </a:ext>
                  </a:extLst>
                </a:gridCol>
              </a:tblGrid>
              <a:tr h="370840">
                <a:tc>
                  <a:txBody>
                    <a:bodyPr/>
                    <a:lstStyle/>
                    <a:p>
                      <a:r>
                        <a:rPr lang="en-US" b="1" dirty="0">
                          <a:solidFill>
                            <a:schemeClr val="tx1"/>
                          </a:solidFill>
                        </a:rPr>
                        <a:t>Route 1</a:t>
                      </a:r>
                    </a:p>
                  </a:txBody>
                  <a:tcPr/>
                </a:tc>
                <a:tc>
                  <a:txBody>
                    <a:bodyPr/>
                    <a:lstStyle/>
                    <a:p>
                      <a:endParaRPr lang="en-US" b="1">
                        <a:solidFill>
                          <a:schemeClr val="tx1"/>
                        </a:solidFill>
                      </a:endParaRPr>
                    </a:p>
                  </a:txBody>
                  <a:tcPr/>
                </a:tc>
                <a:extLst>
                  <a:ext uri="{0D108BD9-81ED-4DB2-BD59-A6C34878D82A}">
                    <a16:rowId xmlns:a16="http://schemas.microsoft.com/office/drawing/2014/main" val="444205182"/>
                  </a:ext>
                </a:extLst>
              </a:tr>
              <a:tr h="370840">
                <a:tc>
                  <a:txBody>
                    <a:bodyPr/>
                    <a:lstStyle/>
                    <a:p>
                      <a:r>
                        <a:rPr lang="en-US" b="1" dirty="0">
                          <a:solidFill>
                            <a:schemeClr val="tx1"/>
                          </a:solidFill>
                        </a:rPr>
                        <a:t>Route 2</a:t>
                      </a:r>
                    </a:p>
                  </a:txBody>
                  <a:tcPr/>
                </a:tc>
                <a:tc>
                  <a:txBody>
                    <a:bodyPr/>
                    <a:lstStyle/>
                    <a:p>
                      <a:endParaRPr lang="en-US" b="1">
                        <a:solidFill>
                          <a:schemeClr val="tx1"/>
                        </a:solidFill>
                      </a:endParaRPr>
                    </a:p>
                  </a:txBody>
                  <a:tcPr/>
                </a:tc>
                <a:extLst>
                  <a:ext uri="{0D108BD9-81ED-4DB2-BD59-A6C34878D82A}">
                    <a16:rowId xmlns:a16="http://schemas.microsoft.com/office/drawing/2014/main" val="475349271"/>
                  </a:ext>
                </a:extLst>
              </a:tr>
              <a:tr h="370840">
                <a:tc>
                  <a:txBody>
                    <a:bodyPr/>
                    <a:lstStyle/>
                    <a:p>
                      <a:r>
                        <a:rPr lang="en-US" b="1" dirty="0">
                          <a:solidFill>
                            <a:schemeClr val="tx1"/>
                          </a:solidFill>
                        </a:rPr>
                        <a:t>Route 3</a:t>
                      </a:r>
                    </a:p>
                  </a:txBody>
                  <a:tcPr/>
                </a:tc>
                <a:tc>
                  <a:txBody>
                    <a:bodyPr/>
                    <a:lstStyle/>
                    <a:p>
                      <a:endParaRPr lang="en-US" b="1" dirty="0">
                        <a:solidFill>
                          <a:schemeClr val="tx1"/>
                        </a:solidFill>
                      </a:endParaRPr>
                    </a:p>
                  </a:txBody>
                  <a:tcPr/>
                </a:tc>
                <a:extLst>
                  <a:ext uri="{0D108BD9-81ED-4DB2-BD59-A6C34878D82A}">
                    <a16:rowId xmlns:a16="http://schemas.microsoft.com/office/drawing/2014/main" val="314082048"/>
                  </a:ext>
                </a:extLst>
              </a:tr>
            </a:tbl>
          </a:graphicData>
        </a:graphic>
      </p:graphicFrame>
    </p:spTree>
    <p:extLst>
      <p:ext uri="{BB962C8B-B14F-4D97-AF65-F5344CB8AC3E}">
        <p14:creationId xmlns:p14="http://schemas.microsoft.com/office/powerpoint/2010/main" val="2771189593"/>
      </p:ext>
    </p:extLst>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5976</TotalTime>
  <Words>979</Words>
  <Application>Microsoft Office PowerPoint</Application>
  <PresentationFormat>On-screen Show (4:3)</PresentationFormat>
  <Paragraphs>235</Paragraphs>
  <Slides>19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Open Sans</vt:lpstr>
      <vt:lpstr>Tahoma</vt:lpstr>
      <vt:lpstr>Times New Roman</vt:lpstr>
      <vt:lpstr>Verdana</vt:lpstr>
      <vt:lpstr>Wingdings</vt:lpstr>
      <vt:lpstr>Profile</vt:lpstr>
      <vt:lpstr>CE 34500 – Transportation Engineering</vt:lpstr>
      <vt:lpstr>What is Travel Demand Modeling (TDM)</vt:lpstr>
      <vt:lpstr>Why Travel Demand Modeling?</vt:lpstr>
      <vt:lpstr>Factors Influencing Travel Demand</vt:lpstr>
      <vt:lpstr>Fort Wayne TAZs</vt:lpstr>
      <vt:lpstr>Defining Study Area</vt:lpstr>
      <vt:lpstr>Sequential Steps for Travel Forecasting</vt:lpstr>
      <vt:lpstr>4-step Models</vt:lpstr>
      <vt:lpstr>Examples of 4-steps Models</vt:lpstr>
      <vt:lpstr>Trip Generation</vt:lpstr>
      <vt:lpstr>Define Trip Production and Attraction</vt:lpstr>
      <vt:lpstr>PowerPoint Presentation</vt:lpstr>
      <vt:lpstr>Example</vt:lpstr>
      <vt:lpstr>Step 1: Trip Generation</vt:lpstr>
      <vt:lpstr>Example 12.1:  Trip Generation</vt:lpstr>
      <vt:lpstr>Example 12.2 Cross Classification</vt:lpstr>
      <vt:lpstr>PowerPoint Presentation</vt:lpstr>
      <vt:lpstr>Example 12.3 Trip Attraction</vt:lpstr>
      <vt:lpstr>Balancing Productions and Attractions</vt:lpstr>
    </vt:vector>
  </TitlesOfParts>
  <Company>University of Wyoming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dc:title>
  <dc:creator>Civil &amp; Architectural Engineering</dc:creator>
  <cp:lastModifiedBy>Promothes Saha</cp:lastModifiedBy>
  <cp:revision>334</cp:revision>
  <cp:lastPrinted>2012-09-10T00:38:33Z</cp:lastPrinted>
  <dcterms:created xsi:type="dcterms:W3CDTF">2001-09-24T18:35:11Z</dcterms:created>
  <dcterms:modified xsi:type="dcterms:W3CDTF">2020-02-26T15:41:34Z</dcterms:modified>
</cp:coreProperties>
</file>