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sldIdLst>
    <p:sldId id="256" r:id="rId2"/>
    <p:sldId id="257" r:id="rId3"/>
    <p:sldId id="258" r:id="rId4"/>
    <p:sldId id="259" r:id="rId5"/>
    <p:sldId id="260" r:id="rId6"/>
    <p:sldId id="262" r:id="rId7"/>
    <p:sldId id="278" r:id="rId8"/>
    <p:sldId id="263" r:id="rId9"/>
    <p:sldId id="275" r:id="rId10"/>
    <p:sldId id="276" r:id="rId11"/>
    <p:sldId id="266" r:id="rId12"/>
    <p:sldId id="267" r:id="rId13"/>
    <p:sldId id="268" r:id="rId14"/>
    <p:sldId id="280" r:id="rId15"/>
    <p:sldId id="279" r:id="rId16"/>
    <p:sldId id="269" r:id="rId17"/>
    <p:sldId id="281" r:id="rId18"/>
    <p:sldId id="284" r:id="rId19"/>
    <p:sldId id="270" r:id="rId20"/>
    <p:sldId id="282" r:id="rId21"/>
    <p:sldId id="285" r:id="rId22"/>
    <p:sldId id="274" r:id="rId23"/>
    <p:sldId id="2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Cholewa" initials="CC" lastIdx="1" clrIdx="0">
    <p:extLst>
      <p:ext uri="{19B8F6BF-5375-455C-9EA6-DF929625EA0E}">
        <p15:presenceInfo xmlns:p15="http://schemas.microsoft.com/office/powerpoint/2012/main" userId="S::cholca01@pfw.edu::95435b42-a717-4be1-9394-53b1343ffd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B1032-9F48-1617-5017-E5EEA7DE9DD9}" v="2119" dt="2020-02-01T14:39:41.107"/>
    <p1510:client id="{64283C42-CD0E-C0AE-11ED-3026BDACE12E}" v="10" dt="2020-02-06T20:23:19.383"/>
    <p1510:client id="{B618046E-EC8F-F3F4-2810-B635B0DD855D}" v="1034" dt="2020-02-01T16:13:27.432"/>
    <p1510:client id="{B6BA83AF-6A69-F091-5C0A-CF7CF156A46A}" v="2060" dt="2020-02-02T03:36:22.900"/>
    <p1510:client id="{D23B2E69-0BDD-A5CD-925F-31DB54078E73}" v="707" dt="2020-02-01T13:55:32.447"/>
    <p1510:client id="{E3153251-5B61-E9C5-5AB7-30440A9BAF72}" v="4043" dt="2020-01-31T00:13:18.556"/>
    <p1510:client id="{EA4BDAC6-F3A7-B043-AEAA-6D5917117B46}" v="868" dt="2020-02-01T14:59:32.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66" d="100"/>
          <a:sy n="66" d="100"/>
        </p:scale>
        <p:origin x="105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30T14:57:16.571" idx="1">
    <p:pos x="10" y="10"/>
    <p:text>Financial Summary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645A7-D37D-4B2D-BCC8-48898F643D61}"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EABEC859-C082-473C-8172-40291AC12042}">
      <dgm:prSet/>
      <dgm:spPr/>
      <dgm:t>
        <a:bodyPr/>
        <a:lstStyle/>
        <a:p>
          <a:r>
            <a:rPr lang="en-US" dirty="0">
              <a:latin typeface="Garamond" panose="02020404030301010803"/>
            </a:rPr>
            <a:t>Membership</a:t>
          </a:r>
          <a:endParaRPr lang="en-US" b="0" i="0" u="none" strike="noStrike" cap="none" baseline="0" noProof="0" dirty="0">
            <a:solidFill>
              <a:srgbClr val="010000"/>
            </a:solidFill>
            <a:latin typeface="Garamond"/>
          </a:endParaRPr>
        </a:p>
      </dgm:t>
    </dgm:pt>
    <dgm:pt modelId="{B7B3EDB2-1ADF-481A-A949-F6710EE3F5CD}" type="parTrans" cxnId="{4E967D64-7E85-4D59-BEA8-2289D896D8CE}">
      <dgm:prSet/>
      <dgm:spPr/>
      <dgm:t>
        <a:bodyPr/>
        <a:lstStyle/>
        <a:p>
          <a:endParaRPr lang="en-US"/>
        </a:p>
      </dgm:t>
    </dgm:pt>
    <dgm:pt modelId="{45DBF465-8766-4015-B16D-07C3343202A2}" type="sibTrans" cxnId="{4E967D64-7E85-4D59-BEA8-2289D896D8CE}">
      <dgm:prSet phldrT="1" phldr="0"/>
      <dgm:spPr/>
      <dgm:t>
        <a:bodyPr/>
        <a:lstStyle/>
        <a:p>
          <a:r>
            <a:rPr lang="en-US"/>
            <a:t>1</a:t>
          </a:r>
        </a:p>
      </dgm:t>
    </dgm:pt>
    <dgm:pt modelId="{6BEA0F1F-22B8-463D-B1BC-DE3BB51AD8B8}">
      <dgm:prSet/>
      <dgm:spPr/>
      <dgm:t>
        <a:bodyPr/>
        <a:lstStyle/>
        <a:p>
          <a:r>
            <a:rPr lang="en-US" dirty="0"/>
            <a:t>Increase percentage of students in Civil Engineering major that are chapter members. </a:t>
          </a:r>
        </a:p>
      </dgm:t>
    </dgm:pt>
    <dgm:pt modelId="{A731AFAB-22D6-4BF8-BC43-102A35FDAD76}" type="parTrans" cxnId="{97DBEBFD-4D8C-47DF-8B9E-8AC80CC41ADC}">
      <dgm:prSet/>
      <dgm:spPr/>
      <dgm:t>
        <a:bodyPr/>
        <a:lstStyle/>
        <a:p>
          <a:endParaRPr lang="en-US"/>
        </a:p>
      </dgm:t>
    </dgm:pt>
    <dgm:pt modelId="{F60E627E-F350-47E7-95A6-D21771C7EB0C}" type="sibTrans" cxnId="{97DBEBFD-4D8C-47DF-8B9E-8AC80CC41ADC}">
      <dgm:prSet/>
      <dgm:spPr/>
      <dgm:t>
        <a:bodyPr/>
        <a:lstStyle/>
        <a:p>
          <a:endParaRPr lang="en-US"/>
        </a:p>
      </dgm:t>
    </dgm:pt>
    <dgm:pt modelId="{9046EFCF-4A4F-45D8-839B-2E8125E746E0}">
      <dgm:prSet/>
      <dgm:spPr/>
      <dgm:t>
        <a:bodyPr/>
        <a:lstStyle/>
        <a:p>
          <a:r>
            <a:rPr lang="en-US" dirty="0">
              <a:latin typeface="Garamond" panose="02020404030301010803"/>
            </a:rPr>
            <a:t>Funding</a:t>
          </a:r>
          <a:endParaRPr lang="en-US" dirty="0"/>
        </a:p>
      </dgm:t>
    </dgm:pt>
    <dgm:pt modelId="{3880E761-22C4-4EF7-AB5E-C7563A203550}" type="parTrans" cxnId="{5C16EB76-25C3-4D2D-8A19-A7D5FE3EAA3B}">
      <dgm:prSet/>
      <dgm:spPr/>
      <dgm:t>
        <a:bodyPr/>
        <a:lstStyle/>
        <a:p>
          <a:endParaRPr lang="en-US"/>
        </a:p>
      </dgm:t>
    </dgm:pt>
    <dgm:pt modelId="{9858D1DD-6DDE-4499-887D-1BDB47D3E381}" type="sibTrans" cxnId="{5C16EB76-25C3-4D2D-8A19-A7D5FE3EAA3B}">
      <dgm:prSet phldrT="2" phldr="0"/>
      <dgm:spPr/>
      <dgm:t>
        <a:bodyPr/>
        <a:lstStyle/>
        <a:p>
          <a:r>
            <a:rPr lang="en-US"/>
            <a:t>2</a:t>
          </a:r>
        </a:p>
      </dgm:t>
    </dgm:pt>
    <dgm:pt modelId="{B2997B96-453A-49ED-9ABC-F1D7E560092A}">
      <dgm:prSet/>
      <dgm:spPr/>
      <dgm:t>
        <a:bodyPr/>
        <a:lstStyle/>
        <a:p>
          <a:r>
            <a:rPr lang="en-US" dirty="0"/>
            <a:t>Decrease reliance on chapter funds.</a:t>
          </a:r>
        </a:p>
      </dgm:t>
    </dgm:pt>
    <dgm:pt modelId="{0E9956CC-6DEA-4E8D-9CCF-8AAE2FCCD2E0}" type="parTrans" cxnId="{B416DBF9-DBCE-47A4-AF43-4C90D42C6CDB}">
      <dgm:prSet/>
      <dgm:spPr/>
      <dgm:t>
        <a:bodyPr/>
        <a:lstStyle/>
        <a:p>
          <a:endParaRPr lang="en-US"/>
        </a:p>
      </dgm:t>
    </dgm:pt>
    <dgm:pt modelId="{2D7E2CE4-956C-4865-B188-176B59605D17}" type="sibTrans" cxnId="{B416DBF9-DBCE-47A4-AF43-4C90D42C6CDB}">
      <dgm:prSet/>
      <dgm:spPr/>
      <dgm:t>
        <a:bodyPr/>
        <a:lstStyle/>
        <a:p>
          <a:endParaRPr lang="en-US"/>
        </a:p>
      </dgm:t>
    </dgm:pt>
    <dgm:pt modelId="{B7BED3BF-B213-4F51-BB1C-5190CA64884D}">
      <dgm:prSet/>
      <dgm:spPr/>
      <dgm:t>
        <a:bodyPr/>
        <a:lstStyle/>
        <a:p>
          <a:r>
            <a:rPr lang="en-US" dirty="0">
              <a:latin typeface="Garamond" panose="02020404030301010803"/>
            </a:rPr>
            <a:t>Diversity</a:t>
          </a:r>
          <a:endParaRPr lang="en-US" dirty="0"/>
        </a:p>
      </dgm:t>
    </dgm:pt>
    <dgm:pt modelId="{6EF3E187-8151-42DF-A99F-2983C73ECD20}" type="parTrans" cxnId="{363CD02D-490C-436C-B507-673B422E2F6C}">
      <dgm:prSet/>
      <dgm:spPr/>
      <dgm:t>
        <a:bodyPr/>
        <a:lstStyle/>
        <a:p>
          <a:endParaRPr lang="en-US"/>
        </a:p>
      </dgm:t>
    </dgm:pt>
    <dgm:pt modelId="{E2151199-1360-4ED5-894B-E3F4F52DE178}" type="sibTrans" cxnId="{363CD02D-490C-436C-B507-673B422E2F6C}">
      <dgm:prSet phldrT="3" phldr="0"/>
      <dgm:spPr/>
      <dgm:t>
        <a:bodyPr/>
        <a:lstStyle/>
        <a:p>
          <a:r>
            <a:rPr lang="en-US"/>
            <a:t>3</a:t>
          </a:r>
        </a:p>
      </dgm:t>
    </dgm:pt>
    <dgm:pt modelId="{DD0FC25A-F471-4353-9082-E1FD345E054B}">
      <dgm:prSet/>
      <dgm:spPr/>
      <dgm:t>
        <a:bodyPr/>
        <a:lstStyle/>
        <a:p>
          <a:r>
            <a:rPr lang="en-US" dirty="0"/>
            <a:t>Focus on female member engagement and recruitment. </a:t>
          </a:r>
        </a:p>
      </dgm:t>
    </dgm:pt>
    <dgm:pt modelId="{B3AE7478-7677-43A9-A8A5-79010B0649F1}" type="parTrans" cxnId="{CB8D4952-6F60-4DD5-9C29-BC02B4DF6B9B}">
      <dgm:prSet/>
      <dgm:spPr/>
      <dgm:t>
        <a:bodyPr/>
        <a:lstStyle/>
        <a:p>
          <a:endParaRPr lang="en-US"/>
        </a:p>
      </dgm:t>
    </dgm:pt>
    <dgm:pt modelId="{6626A18B-90AA-44D3-B4B0-C7F6E7B2B019}" type="sibTrans" cxnId="{CB8D4952-6F60-4DD5-9C29-BC02B4DF6B9B}">
      <dgm:prSet/>
      <dgm:spPr/>
      <dgm:t>
        <a:bodyPr/>
        <a:lstStyle/>
        <a:p>
          <a:endParaRPr lang="en-US"/>
        </a:p>
      </dgm:t>
    </dgm:pt>
    <dgm:pt modelId="{A8F55DB2-221F-4ABA-B1B4-4337F1ED2F83}" type="pres">
      <dgm:prSet presAssocID="{98D645A7-D37D-4B2D-BCC8-48898F643D61}" presName="Name0" presStyleCnt="0">
        <dgm:presLayoutVars>
          <dgm:animLvl val="lvl"/>
          <dgm:resizeHandles val="exact"/>
        </dgm:presLayoutVars>
      </dgm:prSet>
      <dgm:spPr/>
    </dgm:pt>
    <dgm:pt modelId="{4560A772-34CD-4255-905F-DDFFC8F3233A}" type="pres">
      <dgm:prSet presAssocID="{EABEC859-C082-473C-8172-40291AC12042}" presName="compositeNode" presStyleCnt="0">
        <dgm:presLayoutVars>
          <dgm:bulletEnabled val="1"/>
        </dgm:presLayoutVars>
      </dgm:prSet>
      <dgm:spPr/>
    </dgm:pt>
    <dgm:pt modelId="{0907C800-ACCE-4B3B-9864-04E32C9E89AB}" type="pres">
      <dgm:prSet presAssocID="{EABEC859-C082-473C-8172-40291AC12042}" presName="bgRect" presStyleLbl="bgAccFollowNode1" presStyleIdx="0" presStyleCnt="3"/>
      <dgm:spPr/>
    </dgm:pt>
    <dgm:pt modelId="{7B6A8EB6-DFAC-4AB8-9899-9D6F96D0121F}" type="pres">
      <dgm:prSet presAssocID="{45DBF465-8766-4015-B16D-07C3343202A2}" presName="sibTransNodeCircle" presStyleLbl="alignNode1" presStyleIdx="0" presStyleCnt="6">
        <dgm:presLayoutVars>
          <dgm:chMax val="0"/>
          <dgm:bulletEnabled/>
        </dgm:presLayoutVars>
      </dgm:prSet>
      <dgm:spPr/>
    </dgm:pt>
    <dgm:pt modelId="{EEFF2E56-6CDA-45C1-A5EE-DAF4B9684544}" type="pres">
      <dgm:prSet presAssocID="{EABEC859-C082-473C-8172-40291AC12042}" presName="bottomLine" presStyleLbl="alignNode1" presStyleIdx="1" presStyleCnt="6">
        <dgm:presLayoutVars/>
      </dgm:prSet>
      <dgm:spPr/>
    </dgm:pt>
    <dgm:pt modelId="{039D8E0B-2399-489C-9502-0EED7A7F9423}" type="pres">
      <dgm:prSet presAssocID="{EABEC859-C082-473C-8172-40291AC12042}" presName="nodeText" presStyleLbl="bgAccFollowNode1" presStyleIdx="0" presStyleCnt="3">
        <dgm:presLayoutVars>
          <dgm:bulletEnabled val="1"/>
        </dgm:presLayoutVars>
      </dgm:prSet>
      <dgm:spPr/>
    </dgm:pt>
    <dgm:pt modelId="{B302F38A-EE8F-413C-812F-E93B8EAD3B40}" type="pres">
      <dgm:prSet presAssocID="{45DBF465-8766-4015-B16D-07C3343202A2}" presName="sibTrans" presStyleCnt="0"/>
      <dgm:spPr/>
    </dgm:pt>
    <dgm:pt modelId="{D94D94CA-851E-40BA-9378-ED683CB7EEE5}" type="pres">
      <dgm:prSet presAssocID="{9046EFCF-4A4F-45D8-839B-2E8125E746E0}" presName="compositeNode" presStyleCnt="0">
        <dgm:presLayoutVars>
          <dgm:bulletEnabled val="1"/>
        </dgm:presLayoutVars>
      </dgm:prSet>
      <dgm:spPr/>
    </dgm:pt>
    <dgm:pt modelId="{99332087-B287-409E-9BD1-4413233DC0B1}" type="pres">
      <dgm:prSet presAssocID="{9046EFCF-4A4F-45D8-839B-2E8125E746E0}" presName="bgRect" presStyleLbl="bgAccFollowNode1" presStyleIdx="1" presStyleCnt="3"/>
      <dgm:spPr/>
    </dgm:pt>
    <dgm:pt modelId="{35112F19-9105-4386-9D20-0BB2877E5395}" type="pres">
      <dgm:prSet presAssocID="{9858D1DD-6DDE-4499-887D-1BDB47D3E381}" presName="sibTransNodeCircle" presStyleLbl="alignNode1" presStyleIdx="2" presStyleCnt="6">
        <dgm:presLayoutVars>
          <dgm:chMax val="0"/>
          <dgm:bulletEnabled/>
        </dgm:presLayoutVars>
      </dgm:prSet>
      <dgm:spPr/>
    </dgm:pt>
    <dgm:pt modelId="{125181DC-F275-427C-8446-B4D21A79B45C}" type="pres">
      <dgm:prSet presAssocID="{9046EFCF-4A4F-45D8-839B-2E8125E746E0}" presName="bottomLine" presStyleLbl="alignNode1" presStyleIdx="3" presStyleCnt="6">
        <dgm:presLayoutVars/>
      </dgm:prSet>
      <dgm:spPr/>
    </dgm:pt>
    <dgm:pt modelId="{01DE1307-620B-451A-B8C8-5E85101578F3}" type="pres">
      <dgm:prSet presAssocID="{9046EFCF-4A4F-45D8-839B-2E8125E746E0}" presName="nodeText" presStyleLbl="bgAccFollowNode1" presStyleIdx="1" presStyleCnt="3">
        <dgm:presLayoutVars>
          <dgm:bulletEnabled val="1"/>
        </dgm:presLayoutVars>
      </dgm:prSet>
      <dgm:spPr/>
    </dgm:pt>
    <dgm:pt modelId="{4D50D2EC-CB89-4CC8-A5CF-16478E1F8147}" type="pres">
      <dgm:prSet presAssocID="{9858D1DD-6DDE-4499-887D-1BDB47D3E381}" presName="sibTrans" presStyleCnt="0"/>
      <dgm:spPr/>
    </dgm:pt>
    <dgm:pt modelId="{25DF74FE-003F-4BCD-AA94-ADBFBE28369A}" type="pres">
      <dgm:prSet presAssocID="{B7BED3BF-B213-4F51-BB1C-5190CA64884D}" presName="compositeNode" presStyleCnt="0">
        <dgm:presLayoutVars>
          <dgm:bulletEnabled val="1"/>
        </dgm:presLayoutVars>
      </dgm:prSet>
      <dgm:spPr/>
    </dgm:pt>
    <dgm:pt modelId="{29892A5F-0AD0-4769-BE8A-07BD7EE72EAF}" type="pres">
      <dgm:prSet presAssocID="{B7BED3BF-B213-4F51-BB1C-5190CA64884D}" presName="bgRect" presStyleLbl="bgAccFollowNode1" presStyleIdx="2" presStyleCnt="3"/>
      <dgm:spPr/>
    </dgm:pt>
    <dgm:pt modelId="{EC985353-5D50-4B2F-9EC8-2D577C0AF4E6}" type="pres">
      <dgm:prSet presAssocID="{E2151199-1360-4ED5-894B-E3F4F52DE178}" presName="sibTransNodeCircle" presStyleLbl="alignNode1" presStyleIdx="4" presStyleCnt="6">
        <dgm:presLayoutVars>
          <dgm:chMax val="0"/>
          <dgm:bulletEnabled/>
        </dgm:presLayoutVars>
      </dgm:prSet>
      <dgm:spPr/>
    </dgm:pt>
    <dgm:pt modelId="{3F8BC763-1DAD-4BAA-9E4C-7E031690AA11}" type="pres">
      <dgm:prSet presAssocID="{B7BED3BF-B213-4F51-BB1C-5190CA64884D}" presName="bottomLine" presStyleLbl="alignNode1" presStyleIdx="5" presStyleCnt="6">
        <dgm:presLayoutVars/>
      </dgm:prSet>
      <dgm:spPr/>
    </dgm:pt>
    <dgm:pt modelId="{D36659D8-1BC6-48B9-BCD6-423A670D5E91}" type="pres">
      <dgm:prSet presAssocID="{B7BED3BF-B213-4F51-BB1C-5190CA64884D}" presName="nodeText" presStyleLbl="bgAccFollowNode1" presStyleIdx="2" presStyleCnt="3">
        <dgm:presLayoutVars>
          <dgm:bulletEnabled val="1"/>
        </dgm:presLayoutVars>
      </dgm:prSet>
      <dgm:spPr/>
    </dgm:pt>
  </dgm:ptLst>
  <dgm:cxnLst>
    <dgm:cxn modelId="{5E3FE21D-C257-46BC-9E35-D35469E15E08}" type="presOf" srcId="{EABEC859-C082-473C-8172-40291AC12042}" destId="{039D8E0B-2399-489C-9502-0EED7A7F9423}" srcOrd="1" destOrd="0" presId="urn:microsoft.com/office/officeart/2016/7/layout/BasicLinearProcessNumbered"/>
    <dgm:cxn modelId="{FF9FF52B-5C38-475E-9603-7117CF346640}" type="presOf" srcId="{E2151199-1360-4ED5-894B-E3F4F52DE178}" destId="{EC985353-5D50-4B2F-9EC8-2D577C0AF4E6}" srcOrd="0" destOrd="0" presId="urn:microsoft.com/office/officeart/2016/7/layout/BasicLinearProcessNumbered"/>
    <dgm:cxn modelId="{363CD02D-490C-436C-B507-673B422E2F6C}" srcId="{98D645A7-D37D-4B2D-BCC8-48898F643D61}" destId="{B7BED3BF-B213-4F51-BB1C-5190CA64884D}" srcOrd="2" destOrd="0" parTransId="{6EF3E187-8151-42DF-A99F-2983C73ECD20}" sibTransId="{E2151199-1360-4ED5-894B-E3F4F52DE178}"/>
    <dgm:cxn modelId="{25D9E738-50C0-4BC3-82EC-9FAFC8092C0C}" type="presOf" srcId="{B2997B96-453A-49ED-9ABC-F1D7E560092A}" destId="{01DE1307-620B-451A-B8C8-5E85101578F3}" srcOrd="0" destOrd="1" presId="urn:microsoft.com/office/officeart/2016/7/layout/BasicLinearProcessNumbered"/>
    <dgm:cxn modelId="{8B463444-B159-4030-86B4-A14A2D32B947}" type="presOf" srcId="{45DBF465-8766-4015-B16D-07C3343202A2}" destId="{7B6A8EB6-DFAC-4AB8-9899-9D6F96D0121F}" srcOrd="0" destOrd="0" presId="urn:microsoft.com/office/officeart/2016/7/layout/BasicLinearProcessNumbered"/>
    <dgm:cxn modelId="{4E967D64-7E85-4D59-BEA8-2289D896D8CE}" srcId="{98D645A7-D37D-4B2D-BCC8-48898F643D61}" destId="{EABEC859-C082-473C-8172-40291AC12042}" srcOrd="0" destOrd="0" parTransId="{B7B3EDB2-1ADF-481A-A949-F6710EE3F5CD}" sibTransId="{45DBF465-8766-4015-B16D-07C3343202A2}"/>
    <dgm:cxn modelId="{FDB1C544-5268-4F6B-B42F-ED1C083E11A1}" type="presOf" srcId="{9046EFCF-4A4F-45D8-839B-2E8125E746E0}" destId="{01DE1307-620B-451A-B8C8-5E85101578F3}" srcOrd="1" destOrd="0" presId="urn:microsoft.com/office/officeart/2016/7/layout/BasicLinearProcessNumbered"/>
    <dgm:cxn modelId="{CB8D4952-6F60-4DD5-9C29-BC02B4DF6B9B}" srcId="{B7BED3BF-B213-4F51-BB1C-5190CA64884D}" destId="{DD0FC25A-F471-4353-9082-E1FD345E054B}" srcOrd="0" destOrd="0" parTransId="{B3AE7478-7677-43A9-A8A5-79010B0649F1}" sibTransId="{6626A18B-90AA-44D3-B4B0-C7F6E7B2B019}"/>
    <dgm:cxn modelId="{B8FC6655-A88E-4A06-8013-6769C8A73FF0}" type="presOf" srcId="{6BEA0F1F-22B8-463D-B1BC-DE3BB51AD8B8}" destId="{039D8E0B-2399-489C-9502-0EED7A7F9423}" srcOrd="0" destOrd="1" presId="urn:microsoft.com/office/officeart/2016/7/layout/BasicLinearProcessNumbered"/>
    <dgm:cxn modelId="{5C16EB76-25C3-4D2D-8A19-A7D5FE3EAA3B}" srcId="{98D645A7-D37D-4B2D-BCC8-48898F643D61}" destId="{9046EFCF-4A4F-45D8-839B-2E8125E746E0}" srcOrd="1" destOrd="0" parTransId="{3880E761-22C4-4EF7-AB5E-C7563A203550}" sibTransId="{9858D1DD-6DDE-4499-887D-1BDB47D3E381}"/>
    <dgm:cxn modelId="{4D49828A-28AD-471D-A6C0-AB866B6E250A}" type="presOf" srcId="{B7BED3BF-B213-4F51-BB1C-5190CA64884D}" destId="{D36659D8-1BC6-48B9-BCD6-423A670D5E91}" srcOrd="1" destOrd="0" presId="urn:microsoft.com/office/officeart/2016/7/layout/BasicLinearProcessNumbered"/>
    <dgm:cxn modelId="{B820978C-64CC-4DC1-926F-C0A497FEA87B}" type="presOf" srcId="{DD0FC25A-F471-4353-9082-E1FD345E054B}" destId="{D36659D8-1BC6-48B9-BCD6-423A670D5E91}" srcOrd="0" destOrd="1" presId="urn:microsoft.com/office/officeart/2016/7/layout/BasicLinearProcessNumbered"/>
    <dgm:cxn modelId="{CD855EBC-9386-4E10-86E0-116B8616DA5F}" type="presOf" srcId="{EABEC859-C082-473C-8172-40291AC12042}" destId="{0907C800-ACCE-4B3B-9864-04E32C9E89AB}" srcOrd="0" destOrd="0" presId="urn:microsoft.com/office/officeart/2016/7/layout/BasicLinearProcessNumbered"/>
    <dgm:cxn modelId="{555025ED-33F6-4654-9E51-A19C5D718952}" type="presOf" srcId="{B7BED3BF-B213-4F51-BB1C-5190CA64884D}" destId="{29892A5F-0AD0-4769-BE8A-07BD7EE72EAF}" srcOrd="0" destOrd="0" presId="urn:microsoft.com/office/officeart/2016/7/layout/BasicLinearProcessNumbered"/>
    <dgm:cxn modelId="{4242FAEE-938E-4625-9173-C918AB817C15}" type="presOf" srcId="{9858D1DD-6DDE-4499-887D-1BDB47D3E381}" destId="{35112F19-9105-4386-9D20-0BB2877E5395}" srcOrd="0" destOrd="0" presId="urn:microsoft.com/office/officeart/2016/7/layout/BasicLinearProcessNumbered"/>
    <dgm:cxn modelId="{B416DBF9-DBCE-47A4-AF43-4C90D42C6CDB}" srcId="{9046EFCF-4A4F-45D8-839B-2E8125E746E0}" destId="{B2997B96-453A-49ED-9ABC-F1D7E560092A}" srcOrd="0" destOrd="0" parTransId="{0E9956CC-6DEA-4E8D-9CCF-8AAE2FCCD2E0}" sibTransId="{2D7E2CE4-956C-4865-B188-176B59605D17}"/>
    <dgm:cxn modelId="{A766BDFB-A1A9-4CBC-A24E-A5A62D89F656}" type="presOf" srcId="{9046EFCF-4A4F-45D8-839B-2E8125E746E0}" destId="{99332087-B287-409E-9BD1-4413233DC0B1}" srcOrd="0" destOrd="0" presId="urn:microsoft.com/office/officeart/2016/7/layout/BasicLinearProcessNumbered"/>
    <dgm:cxn modelId="{FE527EFD-E353-455A-9CCD-3E8BB0736C33}" type="presOf" srcId="{98D645A7-D37D-4B2D-BCC8-48898F643D61}" destId="{A8F55DB2-221F-4ABA-B1B4-4337F1ED2F83}" srcOrd="0" destOrd="0" presId="urn:microsoft.com/office/officeart/2016/7/layout/BasicLinearProcessNumbered"/>
    <dgm:cxn modelId="{97DBEBFD-4D8C-47DF-8B9E-8AC80CC41ADC}" srcId="{EABEC859-C082-473C-8172-40291AC12042}" destId="{6BEA0F1F-22B8-463D-B1BC-DE3BB51AD8B8}" srcOrd="0" destOrd="0" parTransId="{A731AFAB-22D6-4BF8-BC43-102A35FDAD76}" sibTransId="{F60E627E-F350-47E7-95A6-D21771C7EB0C}"/>
    <dgm:cxn modelId="{87F213EF-87F7-4CBF-ACD1-564413D8A773}" type="presParOf" srcId="{A8F55DB2-221F-4ABA-B1B4-4337F1ED2F83}" destId="{4560A772-34CD-4255-905F-DDFFC8F3233A}" srcOrd="0" destOrd="0" presId="urn:microsoft.com/office/officeart/2016/7/layout/BasicLinearProcessNumbered"/>
    <dgm:cxn modelId="{BA6BC71B-674D-4229-851F-D793EFCB2998}" type="presParOf" srcId="{4560A772-34CD-4255-905F-DDFFC8F3233A}" destId="{0907C800-ACCE-4B3B-9864-04E32C9E89AB}" srcOrd="0" destOrd="0" presId="urn:microsoft.com/office/officeart/2016/7/layout/BasicLinearProcessNumbered"/>
    <dgm:cxn modelId="{9A92E5C5-79D8-4A26-9266-D57A9E809A51}" type="presParOf" srcId="{4560A772-34CD-4255-905F-DDFFC8F3233A}" destId="{7B6A8EB6-DFAC-4AB8-9899-9D6F96D0121F}" srcOrd="1" destOrd="0" presId="urn:microsoft.com/office/officeart/2016/7/layout/BasicLinearProcessNumbered"/>
    <dgm:cxn modelId="{96A17F0A-49BF-4924-8195-CC1CD7686BB1}" type="presParOf" srcId="{4560A772-34CD-4255-905F-DDFFC8F3233A}" destId="{EEFF2E56-6CDA-45C1-A5EE-DAF4B9684544}" srcOrd="2" destOrd="0" presId="urn:microsoft.com/office/officeart/2016/7/layout/BasicLinearProcessNumbered"/>
    <dgm:cxn modelId="{63693BEB-660E-4C12-9BCD-408C069BCB33}" type="presParOf" srcId="{4560A772-34CD-4255-905F-DDFFC8F3233A}" destId="{039D8E0B-2399-489C-9502-0EED7A7F9423}" srcOrd="3" destOrd="0" presId="urn:microsoft.com/office/officeart/2016/7/layout/BasicLinearProcessNumbered"/>
    <dgm:cxn modelId="{6789208A-9DAA-40AA-A8A7-3E68AD0E0F07}" type="presParOf" srcId="{A8F55DB2-221F-4ABA-B1B4-4337F1ED2F83}" destId="{B302F38A-EE8F-413C-812F-E93B8EAD3B40}" srcOrd="1" destOrd="0" presId="urn:microsoft.com/office/officeart/2016/7/layout/BasicLinearProcessNumbered"/>
    <dgm:cxn modelId="{8E56A41B-898E-4CD7-8224-265D2DF28FA7}" type="presParOf" srcId="{A8F55DB2-221F-4ABA-B1B4-4337F1ED2F83}" destId="{D94D94CA-851E-40BA-9378-ED683CB7EEE5}" srcOrd="2" destOrd="0" presId="urn:microsoft.com/office/officeart/2016/7/layout/BasicLinearProcessNumbered"/>
    <dgm:cxn modelId="{8125F4F6-1545-43C7-A908-3729F35984FC}" type="presParOf" srcId="{D94D94CA-851E-40BA-9378-ED683CB7EEE5}" destId="{99332087-B287-409E-9BD1-4413233DC0B1}" srcOrd="0" destOrd="0" presId="urn:microsoft.com/office/officeart/2016/7/layout/BasicLinearProcessNumbered"/>
    <dgm:cxn modelId="{878B339C-329C-45DC-8C34-E9EC8CC87C0D}" type="presParOf" srcId="{D94D94CA-851E-40BA-9378-ED683CB7EEE5}" destId="{35112F19-9105-4386-9D20-0BB2877E5395}" srcOrd="1" destOrd="0" presId="urn:microsoft.com/office/officeart/2016/7/layout/BasicLinearProcessNumbered"/>
    <dgm:cxn modelId="{602ED8E2-9B73-4281-B346-436A97BB8AF9}" type="presParOf" srcId="{D94D94CA-851E-40BA-9378-ED683CB7EEE5}" destId="{125181DC-F275-427C-8446-B4D21A79B45C}" srcOrd="2" destOrd="0" presId="urn:microsoft.com/office/officeart/2016/7/layout/BasicLinearProcessNumbered"/>
    <dgm:cxn modelId="{8B5113B1-0D9F-4A59-A386-100802A960E4}" type="presParOf" srcId="{D94D94CA-851E-40BA-9378-ED683CB7EEE5}" destId="{01DE1307-620B-451A-B8C8-5E85101578F3}" srcOrd="3" destOrd="0" presId="urn:microsoft.com/office/officeart/2016/7/layout/BasicLinearProcessNumbered"/>
    <dgm:cxn modelId="{DA3DE903-50D9-425C-B27D-AA3B07E97976}" type="presParOf" srcId="{A8F55DB2-221F-4ABA-B1B4-4337F1ED2F83}" destId="{4D50D2EC-CB89-4CC8-A5CF-16478E1F8147}" srcOrd="3" destOrd="0" presId="urn:microsoft.com/office/officeart/2016/7/layout/BasicLinearProcessNumbered"/>
    <dgm:cxn modelId="{43E9453D-EE86-446F-BFD0-AF97274735EC}" type="presParOf" srcId="{A8F55DB2-221F-4ABA-B1B4-4337F1ED2F83}" destId="{25DF74FE-003F-4BCD-AA94-ADBFBE28369A}" srcOrd="4" destOrd="0" presId="urn:microsoft.com/office/officeart/2016/7/layout/BasicLinearProcessNumbered"/>
    <dgm:cxn modelId="{824DC9F2-D3AC-44FC-876B-9C0A093B36B8}" type="presParOf" srcId="{25DF74FE-003F-4BCD-AA94-ADBFBE28369A}" destId="{29892A5F-0AD0-4769-BE8A-07BD7EE72EAF}" srcOrd="0" destOrd="0" presId="urn:microsoft.com/office/officeart/2016/7/layout/BasicLinearProcessNumbered"/>
    <dgm:cxn modelId="{B3CA3555-4435-4F73-AF96-714F1840F7DB}" type="presParOf" srcId="{25DF74FE-003F-4BCD-AA94-ADBFBE28369A}" destId="{EC985353-5D50-4B2F-9EC8-2D577C0AF4E6}" srcOrd="1" destOrd="0" presId="urn:microsoft.com/office/officeart/2016/7/layout/BasicLinearProcessNumbered"/>
    <dgm:cxn modelId="{3AB30152-C1B4-4D16-B2C8-FE2E9B771F87}" type="presParOf" srcId="{25DF74FE-003F-4BCD-AA94-ADBFBE28369A}" destId="{3F8BC763-1DAD-4BAA-9E4C-7E031690AA11}" srcOrd="2" destOrd="0" presId="urn:microsoft.com/office/officeart/2016/7/layout/BasicLinearProcessNumbered"/>
    <dgm:cxn modelId="{CFE1F2E8-4F8A-4403-AF32-CA07E7C9DA34}" type="presParOf" srcId="{25DF74FE-003F-4BCD-AA94-ADBFBE28369A}" destId="{D36659D8-1BC6-48B9-BCD6-423A670D5E9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7C800-ACCE-4B3B-9864-04E32C9E89AB}">
      <dsp:nvSpPr>
        <dsp:cNvPr id="0" name=""/>
        <dsp:cNvSpPr/>
      </dsp:nvSpPr>
      <dsp:spPr>
        <a:xfrm>
          <a:off x="0" y="264263"/>
          <a:ext cx="2083192" cy="291646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2414" tIns="330200" rIns="162414"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a:rPr>
            <a:t>Membership</a:t>
          </a:r>
          <a:endParaRPr lang="en-US" sz="1800" b="0" i="0" u="none" strike="noStrike" kern="1200" cap="none" baseline="0" noProof="0" dirty="0">
            <a:solidFill>
              <a:srgbClr val="010000"/>
            </a:solidFill>
            <a:latin typeface="Garamond" panose="02020404030301010803"/>
          </a:endParaRPr>
        </a:p>
        <a:p>
          <a:pPr marL="114300" lvl="1" indent="-114300" algn="l" defTabSz="622300">
            <a:lnSpc>
              <a:spcPct val="90000"/>
            </a:lnSpc>
            <a:spcBef>
              <a:spcPct val="0"/>
            </a:spcBef>
            <a:spcAft>
              <a:spcPct val="15000"/>
            </a:spcAft>
            <a:buChar char="•"/>
          </a:pPr>
          <a:r>
            <a:rPr lang="en-US" sz="1400" kern="1200" dirty="0"/>
            <a:t>Increase percentage of students in Civil Engineering major that are chapter members. </a:t>
          </a:r>
        </a:p>
      </dsp:txBody>
      <dsp:txXfrm>
        <a:off x="0" y="1372522"/>
        <a:ext cx="2083192" cy="1749881"/>
      </dsp:txXfrm>
    </dsp:sp>
    <dsp:sp modelId="{7B6A8EB6-DFAC-4AB8-9899-9D6F96D0121F}">
      <dsp:nvSpPr>
        <dsp:cNvPr id="0" name=""/>
        <dsp:cNvSpPr/>
      </dsp:nvSpPr>
      <dsp:spPr>
        <a:xfrm>
          <a:off x="604125" y="555910"/>
          <a:ext cx="874940" cy="874940"/>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14" tIns="12700" rIns="68214"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732257" y="684042"/>
        <a:ext cx="618676" cy="618676"/>
      </dsp:txXfrm>
    </dsp:sp>
    <dsp:sp modelId="{EEFF2E56-6CDA-45C1-A5EE-DAF4B9684544}">
      <dsp:nvSpPr>
        <dsp:cNvPr id="0" name=""/>
        <dsp:cNvSpPr/>
      </dsp:nvSpPr>
      <dsp:spPr>
        <a:xfrm>
          <a:off x="0" y="3180661"/>
          <a:ext cx="2083192"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332087-B287-409E-9BD1-4413233DC0B1}">
      <dsp:nvSpPr>
        <dsp:cNvPr id="0" name=""/>
        <dsp:cNvSpPr/>
      </dsp:nvSpPr>
      <dsp:spPr>
        <a:xfrm>
          <a:off x="2291511" y="264263"/>
          <a:ext cx="2083192" cy="291646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2414" tIns="330200" rIns="162414"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a:rPr>
            <a:t>Funding</a:t>
          </a:r>
          <a:endParaRPr lang="en-US" sz="1800" kern="1200" dirty="0"/>
        </a:p>
        <a:p>
          <a:pPr marL="114300" lvl="1" indent="-114300" algn="l" defTabSz="622300">
            <a:lnSpc>
              <a:spcPct val="90000"/>
            </a:lnSpc>
            <a:spcBef>
              <a:spcPct val="0"/>
            </a:spcBef>
            <a:spcAft>
              <a:spcPct val="15000"/>
            </a:spcAft>
            <a:buChar char="•"/>
          </a:pPr>
          <a:r>
            <a:rPr lang="en-US" sz="1400" kern="1200" dirty="0"/>
            <a:t>Decrease reliance on chapter funds.</a:t>
          </a:r>
        </a:p>
      </dsp:txBody>
      <dsp:txXfrm>
        <a:off x="2291511" y="1372522"/>
        <a:ext cx="2083192" cy="1749881"/>
      </dsp:txXfrm>
    </dsp:sp>
    <dsp:sp modelId="{35112F19-9105-4386-9D20-0BB2877E5395}">
      <dsp:nvSpPr>
        <dsp:cNvPr id="0" name=""/>
        <dsp:cNvSpPr/>
      </dsp:nvSpPr>
      <dsp:spPr>
        <a:xfrm>
          <a:off x="2895637" y="555910"/>
          <a:ext cx="874940" cy="874940"/>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14" tIns="12700" rIns="68214"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3023769" y="684042"/>
        <a:ext cx="618676" cy="618676"/>
      </dsp:txXfrm>
    </dsp:sp>
    <dsp:sp modelId="{125181DC-F275-427C-8446-B4D21A79B45C}">
      <dsp:nvSpPr>
        <dsp:cNvPr id="0" name=""/>
        <dsp:cNvSpPr/>
      </dsp:nvSpPr>
      <dsp:spPr>
        <a:xfrm>
          <a:off x="2291511" y="3180661"/>
          <a:ext cx="2083192"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92A5F-0AD0-4769-BE8A-07BD7EE72EAF}">
      <dsp:nvSpPr>
        <dsp:cNvPr id="0" name=""/>
        <dsp:cNvSpPr/>
      </dsp:nvSpPr>
      <dsp:spPr>
        <a:xfrm>
          <a:off x="4583022" y="264263"/>
          <a:ext cx="2083192" cy="291646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2414" tIns="330200" rIns="162414"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a:rPr>
            <a:t>Diversity</a:t>
          </a:r>
          <a:endParaRPr lang="en-US" sz="1800" kern="1200" dirty="0"/>
        </a:p>
        <a:p>
          <a:pPr marL="114300" lvl="1" indent="-114300" algn="l" defTabSz="622300">
            <a:lnSpc>
              <a:spcPct val="90000"/>
            </a:lnSpc>
            <a:spcBef>
              <a:spcPct val="0"/>
            </a:spcBef>
            <a:spcAft>
              <a:spcPct val="15000"/>
            </a:spcAft>
            <a:buChar char="•"/>
          </a:pPr>
          <a:r>
            <a:rPr lang="en-US" sz="1400" kern="1200" dirty="0"/>
            <a:t>Focus on female member engagement and recruitment. </a:t>
          </a:r>
        </a:p>
      </dsp:txBody>
      <dsp:txXfrm>
        <a:off x="4583022" y="1372522"/>
        <a:ext cx="2083192" cy="1749881"/>
      </dsp:txXfrm>
    </dsp:sp>
    <dsp:sp modelId="{EC985353-5D50-4B2F-9EC8-2D577C0AF4E6}">
      <dsp:nvSpPr>
        <dsp:cNvPr id="0" name=""/>
        <dsp:cNvSpPr/>
      </dsp:nvSpPr>
      <dsp:spPr>
        <a:xfrm>
          <a:off x="5187148" y="555910"/>
          <a:ext cx="874940" cy="874940"/>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14" tIns="12700" rIns="68214"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5315280" y="684042"/>
        <a:ext cx="618676" cy="618676"/>
      </dsp:txXfrm>
    </dsp:sp>
    <dsp:sp modelId="{3F8BC763-1DAD-4BAA-9E4C-7E031690AA11}">
      <dsp:nvSpPr>
        <dsp:cNvPr id="0" name=""/>
        <dsp:cNvSpPr/>
      </dsp:nvSpPr>
      <dsp:spPr>
        <a:xfrm>
          <a:off x="4583022" y="3180661"/>
          <a:ext cx="2083192"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B7F98-4D0E-43E0-AE22-71279726BBF1}" type="datetimeFigureOut">
              <a:rPr lang="en-US" smtClean="0"/>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F84275-D213-4A8C-B251-B8101B982D64}" type="slidenum">
              <a:rPr lang="en-US" smtClean="0"/>
              <a:t>‹#›</a:t>
            </a:fld>
            <a:endParaRPr lang="en-US"/>
          </a:p>
        </p:txBody>
      </p:sp>
    </p:spTree>
    <p:extLst>
      <p:ext uri="{BB962C8B-B14F-4D97-AF65-F5344CB8AC3E}">
        <p14:creationId xmlns:p14="http://schemas.microsoft.com/office/powerpoint/2010/main" val="408580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your own theme and layout (View-slide</a:t>
            </a:r>
            <a:r>
              <a:rPr lang="en-US" baseline="0" dirty="0"/>
              <a:t> master or similar)</a:t>
            </a:r>
            <a:r>
              <a:rPr lang="en-US" dirty="0"/>
              <a:t>.  Add photos,</a:t>
            </a:r>
            <a:r>
              <a:rPr lang="en-US" baseline="0" dirty="0"/>
              <a:t> logos and graphics.  Throughout this template file, text in italics should be replaced with more specific titles.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a:t>
            </a:fld>
            <a:endParaRPr lang="en-US"/>
          </a:p>
        </p:txBody>
      </p:sp>
    </p:spTree>
    <p:extLst>
      <p:ext uri="{BB962C8B-B14F-4D97-AF65-F5344CB8AC3E}">
        <p14:creationId xmlns:p14="http://schemas.microsoft.com/office/powerpoint/2010/main" val="102917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photos, logos, etc.</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14</a:t>
            </a:fld>
            <a:endParaRPr lang="en-US"/>
          </a:p>
        </p:txBody>
      </p:sp>
    </p:spTree>
    <p:extLst>
      <p:ext uri="{BB962C8B-B14F-4D97-AF65-F5344CB8AC3E}">
        <p14:creationId xmlns:p14="http://schemas.microsoft.com/office/powerpoint/2010/main" val="239901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photos, logos, etc.</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15</a:t>
            </a:fld>
            <a:endParaRPr lang="en-US"/>
          </a:p>
        </p:txBody>
      </p:sp>
    </p:spTree>
    <p:extLst>
      <p:ext uri="{BB962C8B-B14F-4D97-AF65-F5344CB8AC3E}">
        <p14:creationId xmlns:p14="http://schemas.microsoft.com/office/powerpoint/2010/main" val="16457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slides as necessary</a:t>
            </a:r>
            <a:r>
              <a:rPr lang="en-US" baseline="0" dirty="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16</a:t>
            </a:fld>
            <a:endParaRPr lang="en-US"/>
          </a:p>
        </p:txBody>
      </p:sp>
    </p:spTree>
    <p:extLst>
      <p:ext uri="{BB962C8B-B14F-4D97-AF65-F5344CB8AC3E}">
        <p14:creationId xmlns:p14="http://schemas.microsoft.com/office/powerpoint/2010/main" val="17926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slides as necessary</a:t>
            </a:r>
            <a:r>
              <a:rPr lang="en-US" baseline="0" dirty="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17</a:t>
            </a:fld>
            <a:endParaRPr lang="en-US"/>
          </a:p>
        </p:txBody>
      </p:sp>
    </p:spTree>
    <p:extLst>
      <p:ext uri="{BB962C8B-B14F-4D97-AF65-F5344CB8AC3E}">
        <p14:creationId xmlns:p14="http://schemas.microsoft.com/office/powerpoint/2010/main" val="78244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slides as necessary</a:t>
            </a:r>
            <a:r>
              <a:rPr lang="en-US" baseline="0" dirty="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18</a:t>
            </a:fld>
            <a:endParaRPr lang="en-US"/>
          </a:p>
        </p:txBody>
      </p:sp>
    </p:spTree>
    <p:extLst>
      <p:ext uri="{BB962C8B-B14F-4D97-AF65-F5344CB8AC3E}">
        <p14:creationId xmlns:p14="http://schemas.microsoft.com/office/powerpoint/2010/main" val="424208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slide for each activity or</a:t>
            </a:r>
            <a:r>
              <a:rPr lang="en-US" baseline="0" dirty="0"/>
              <a:t> conference </a:t>
            </a:r>
            <a:r>
              <a:rPr lang="en-US" dirty="0"/>
              <a:t>attended. Other</a:t>
            </a:r>
            <a:r>
              <a:rPr lang="en-US" baseline="0" dirty="0"/>
              <a:t> activities besides WSCL may be presented as well.</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19</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prefer that you limit to 60 slides or less, but if you have more that’s ok.  When actually presenting to other groups, reorder the slides (instead of deleting, move extras to the end so you have them if questions come up) to only present a reasonable amount in the time you are given.</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22</a:t>
            </a:fld>
            <a:endParaRPr lang="en-US"/>
          </a:p>
        </p:txBody>
      </p:sp>
    </p:spTree>
    <p:extLst>
      <p:ext uri="{BB962C8B-B14F-4D97-AF65-F5344CB8AC3E}">
        <p14:creationId xmlns:p14="http://schemas.microsoft.com/office/powerpoint/2010/main" val="37438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a:t>
            </a:fld>
            <a:endParaRPr lang="en-US"/>
          </a:p>
        </p:txBody>
      </p:sp>
    </p:spTree>
    <p:extLst>
      <p:ext uri="{BB962C8B-B14F-4D97-AF65-F5344CB8AC3E}">
        <p14:creationId xmlns:p14="http://schemas.microsoft.com/office/powerpoint/2010/main" val="413526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p>
        </p:txBody>
      </p:sp>
      <p:sp>
        <p:nvSpPr>
          <p:cNvPr id="4" name="Slide Number Placeholder 3"/>
          <p:cNvSpPr>
            <a:spLocks noGrp="1"/>
          </p:cNvSpPr>
          <p:nvPr>
            <p:ph type="sldNum" sz="quarter" idx="10"/>
          </p:nvPr>
        </p:nvSpPr>
        <p:spPr/>
        <p:txBody>
          <a:bodyPr/>
          <a:lstStyle/>
          <a:p>
            <a:fld id="{61F84275-D213-4A8C-B251-B8101B982D64}" type="slidenum">
              <a:rPr lang="en-US" smtClean="0"/>
              <a:t>3</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p>
        </p:txBody>
      </p:sp>
      <p:sp>
        <p:nvSpPr>
          <p:cNvPr id="4" name="Slide Number Placeholder 3"/>
          <p:cNvSpPr>
            <a:spLocks noGrp="1"/>
          </p:cNvSpPr>
          <p:nvPr>
            <p:ph type="sldNum" sz="quarter" idx="10"/>
          </p:nvPr>
        </p:nvSpPr>
        <p:spPr/>
        <p:txBody>
          <a:bodyPr/>
          <a:lstStyle/>
          <a:p>
            <a:fld id="{61F84275-D213-4A8C-B251-B8101B982D64}" type="slidenum">
              <a:rPr lang="en-US" smtClean="0"/>
              <a:t>4</a:t>
            </a:fld>
            <a:endParaRPr lang="en-US"/>
          </a:p>
        </p:txBody>
      </p:sp>
    </p:spTree>
    <p:extLst>
      <p:ext uri="{BB962C8B-B14F-4D97-AF65-F5344CB8AC3E}">
        <p14:creationId xmlns:p14="http://schemas.microsoft.com/office/powerpoint/2010/main" val="292447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6</a:t>
            </a:fld>
            <a:endParaRPr lang="en-US"/>
          </a:p>
        </p:txBody>
      </p:sp>
    </p:spTree>
    <p:extLst>
      <p:ext uri="{BB962C8B-B14F-4D97-AF65-F5344CB8AC3E}">
        <p14:creationId xmlns:p14="http://schemas.microsoft.com/office/powerpoint/2010/main" val="2649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a:t>
            </a:r>
            <a:r>
              <a:rPr lang="en-US" baseline="0" dirty="0"/>
              <a:t> goals are suggested, add more if you wish</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7</a:t>
            </a:fld>
            <a:endParaRPr lang="en-US"/>
          </a:p>
        </p:txBody>
      </p:sp>
    </p:spTree>
    <p:extLst>
      <p:ext uri="{BB962C8B-B14F-4D97-AF65-F5344CB8AC3E}">
        <p14:creationId xmlns:p14="http://schemas.microsoft.com/office/powerpoint/2010/main" val="264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numbers (from Statistical</a:t>
            </a:r>
            <a:r>
              <a:rPr lang="en-US" baseline="0" dirty="0"/>
              <a:t> Data tab in excel sheet) </a:t>
            </a:r>
            <a:r>
              <a:rPr lang="en-US" dirty="0"/>
              <a:t>where words are underlined.</a:t>
            </a:r>
          </a:p>
        </p:txBody>
      </p:sp>
      <p:sp>
        <p:nvSpPr>
          <p:cNvPr id="4" name="Slide Number Placeholder 3"/>
          <p:cNvSpPr>
            <a:spLocks noGrp="1"/>
          </p:cNvSpPr>
          <p:nvPr>
            <p:ph type="sldNum" sz="quarter" idx="10"/>
          </p:nvPr>
        </p:nvSpPr>
        <p:spPr/>
        <p:txBody>
          <a:bodyPr/>
          <a:lstStyle/>
          <a:p>
            <a:fld id="{61F84275-D213-4A8C-B251-B8101B982D64}" type="slidenum">
              <a:rPr lang="en-US" smtClean="0"/>
              <a:t>11</a:t>
            </a:fld>
            <a:endParaRPr lang="en-US"/>
          </a:p>
        </p:txBody>
      </p:sp>
    </p:spTree>
    <p:extLst>
      <p:ext uri="{BB962C8B-B14F-4D97-AF65-F5344CB8AC3E}">
        <p14:creationId xmlns:p14="http://schemas.microsoft.com/office/powerpoint/2010/main" val="73389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numbers (from Statistical Data tab in excel sheet) where words are underlined.</a:t>
            </a:r>
          </a:p>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12</a:t>
            </a:fld>
            <a:endParaRPr lang="en-US"/>
          </a:p>
        </p:txBody>
      </p:sp>
    </p:spTree>
    <p:extLst>
      <p:ext uri="{BB962C8B-B14F-4D97-AF65-F5344CB8AC3E}">
        <p14:creationId xmlns:p14="http://schemas.microsoft.com/office/powerpoint/2010/main" val="257971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photos, logos, etc.</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13</a:t>
            </a:fld>
            <a:endParaRPr lang="en-US"/>
          </a:p>
        </p:txBody>
      </p:sp>
    </p:spTree>
    <p:extLst>
      <p:ext uri="{BB962C8B-B14F-4D97-AF65-F5344CB8AC3E}">
        <p14:creationId xmlns:p14="http://schemas.microsoft.com/office/powerpoint/2010/main" val="511040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dirty="0"/>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81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3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40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22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4489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08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dirty="0"/>
              <a:t>Click to edit Master title style</a:t>
            </a:r>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77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5735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166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FA754-D5C3-4E66-96A6-867B257F58DC}" type="datetimeFigureOut">
              <a:rPr lang="en-US" dirty="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5118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dirty="0"/>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12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dirty="0"/>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8708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039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93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8672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647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dirty="0"/>
              <a:t>Click to edit Master title style</a:t>
            </a:r>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5605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2/7/2020</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50580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cs typeface="Calibri"/>
              </a:rPr>
              <a:t>Purdue University </a:t>
            </a:r>
            <a:br>
              <a:rPr lang="en-US" i="1" dirty="0">
                <a:cs typeface="Calibri"/>
              </a:rPr>
            </a:br>
            <a:r>
              <a:rPr lang="en-US" i="1" dirty="0">
                <a:cs typeface="Calibri"/>
              </a:rPr>
              <a:t>Fort Wayne</a:t>
            </a:r>
            <a:endParaRPr lang="en-US" i="1" dirty="0"/>
          </a:p>
        </p:txBody>
      </p:sp>
      <p:sp>
        <p:nvSpPr>
          <p:cNvPr id="3" name="Subtitle 2"/>
          <p:cNvSpPr>
            <a:spLocks noGrp="1"/>
          </p:cNvSpPr>
          <p:nvPr>
            <p:ph type="subTitle" idx="1"/>
          </p:nvPr>
        </p:nvSpPr>
        <p:spPr/>
        <p:txBody>
          <a:bodyPr/>
          <a:lstStyle/>
          <a:p>
            <a:r>
              <a:rPr lang="en-US" dirty="0"/>
              <a:t>Annual Report for</a:t>
            </a:r>
          </a:p>
          <a:p>
            <a:r>
              <a:rPr lang="en-US" dirty="0"/>
              <a:t>American Society of Civil Engineers Student Chapter</a:t>
            </a:r>
          </a:p>
        </p:txBody>
      </p:sp>
    </p:spTree>
    <p:extLst>
      <p:ext uri="{BB962C8B-B14F-4D97-AF65-F5344CB8AC3E}">
        <p14:creationId xmlns:p14="http://schemas.microsoft.com/office/powerpoint/2010/main" val="159953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a:ea typeface="+mj-lt"/>
                <a:cs typeface="+mj-lt"/>
              </a:rPr>
              <a:t>Focus on female member engagement and recruitment. </a:t>
            </a:r>
            <a:endParaRPr lang="en-US"/>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i="1" dirty="0">
                <a:cs typeface="Calibri"/>
              </a:rPr>
              <a:t>Recruit female members for officer roles, and balance project teams with 1:3 ratio of female/male</a:t>
            </a:r>
          </a:p>
          <a:p>
            <a:r>
              <a:rPr lang="en-US" dirty="0">
                <a:cs typeface="Calibri"/>
              </a:rPr>
              <a:t>Invite senior female members to increase their involvement and encourage them to take on officer roles. </a:t>
            </a:r>
          </a:p>
          <a:p>
            <a:r>
              <a:rPr lang="en-US" dirty="0">
                <a:cs typeface="Calibri"/>
              </a:rPr>
              <a:t>Acknowledge the importance of diversity in the field overall. </a:t>
            </a:r>
            <a:endParaRPr lang="en-US" dirty="0"/>
          </a:p>
          <a:p>
            <a:r>
              <a:rPr lang="en-US" dirty="0"/>
              <a:t>We now have 3 female officers, which is very new for the chapter.  Female-balanced teams at GLSC provided better opportunity for learning teamwork for all. </a:t>
            </a:r>
            <a:endParaRPr lang="en-US" dirty="0">
              <a:cs typeface="Calibri"/>
            </a:endParaRPr>
          </a:p>
          <a:p>
            <a:r>
              <a:rPr lang="en-US" dirty="0">
                <a:cs typeface="Calibri"/>
              </a:rPr>
              <a:t>Plan events in cooperation with the Society of Women Engineers, invite speakers focused on diversity. </a:t>
            </a:r>
          </a:p>
        </p:txBody>
      </p:sp>
    </p:spTree>
    <p:extLst>
      <p:ext uri="{BB962C8B-B14F-4D97-AF65-F5344CB8AC3E}">
        <p14:creationId xmlns:p14="http://schemas.microsoft.com/office/powerpoint/2010/main" val="38792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Membership Statistics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Total Members:  17</a:t>
            </a:r>
            <a:endParaRPr lang="en-US" dirty="0">
              <a:cs typeface="Calibri"/>
            </a:endParaRPr>
          </a:p>
          <a:p>
            <a:r>
              <a:rPr lang="en-US" dirty="0"/>
              <a:t>Society Members:  12</a:t>
            </a:r>
            <a:endParaRPr lang="en-US" dirty="0">
              <a:cs typeface="Calibri"/>
            </a:endParaRPr>
          </a:p>
          <a:p>
            <a:r>
              <a:rPr lang="en-US" dirty="0"/>
              <a:t>75% Members are society members</a:t>
            </a:r>
            <a:endParaRPr lang="en-US" dirty="0">
              <a:cs typeface="Calibri"/>
            </a:endParaRPr>
          </a:p>
          <a:p>
            <a:r>
              <a:rPr lang="en-US" dirty="0"/>
              <a:t>6 Junior/Senior members</a:t>
            </a:r>
            <a:endParaRPr lang="en-US" dirty="0">
              <a:cs typeface="Calibri"/>
            </a:endParaRPr>
          </a:p>
          <a:p>
            <a:r>
              <a:rPr lang="en-US" dirty="0"/>
              <a:t>20 Juniors/Seniors eligible to join</a:t>
            </a:r>
            <a:endParaRPr lang="en-US" dirty="0">
              <a:cs typeface="Calibri"/>
            </a:endParaRPr>
          </a:p>
          <a:p>
            <a:r>
              <a:rPr lang="en-US" dirty="0"/>
              <a:t>30% of Juniors/Seniors in CE Major are members</a:t>
            </a:r>
            <a:endParaRPr lang="en-US" dirty="0">
              <a:cs typeface="Calibri"/>
            </a:endParaRPr>
          </a:p>
          <a:p>
            <a:endParaRPr lang="en-US" dirty="0"/>
          </a:p>
        </p:txBody>
      </p:sp>
    </p:spTree>
    <p:extLst>
      <p:ext uri="{BB962C8B-B14F-4D97-AF65-F5344CB8AC3E}">
        <p14:creationId xmlns:p14="http://schemas.microsoft.com/office/powerpoint/2010/main" val="3786946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Metrics</a:t>
            </a:r>
          </a:p>
        </p:txBody>
      </p:sp>
      <p:sp>
        <p:nvSpPr>
          <p:cNvPr id="7" name="Content Placeholder 6">
            <a:extLst>
              <a:ext uri="{FF2B5EF4-FFF2-40B4-BE49-F238E27FC236}">
                <a16:creationId xmlns:a16="http://schemas.microsoft.com/office/drawing/2014/main" id="{F77243BA-5380-4126-BD83-DCCE832EF2DF}"/>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5B942ED8-CBBB-4255-ACD1-3064FC719851}"/>
              </a:ext>
            </a:extLst>
          </p:cNvPr>
          <p:cNvGraphicFramePr>
            <a:graphicFrameLocks noGrp="1"/>
          </p:cNvGraphicFramePr>
          <p:nvPr>
            <p:extLst>
              <p:ext uri="{D42A27DB-BD31-4B8C-83A1-F6EECF244321}">
                <p14:modId xmlns:p14="http://schemas.microsoft.com/office/powerpoint/2010/main" val="1203521101"/>
              </p:ext>
            </p:extLst>
          </p:nvPr>
        </p:nvGraphicFramePr>
        <p:xfrm>
          <a:off x="1045975" y="2513180"/>
          <a:ext cx="7058484" cy="3432899"/>
        </p:xfrm>
        <a:graphic>
          <a:graphicData uri="http://schemas.openxmlformats.org/drawingml/2006/table">
            <a:tbl>
              <a:tblPr firstRow="1" bandRow="1">
                <a:tableStyleId>{5C22544A-7EE6-4342-B048-85BDC9FD1C3A}</a:tableStyleId>
              </a:tblPr>
              <a:tblGrid>
                <a:gridCol w="3529242">
                  <a:extLst>
                    <a:ext uri="{9D8B030D-6E8A-4147-A177-3AD203B41FA5}">
                      <a16:colId xmlns:a16="http://schemas.microsoft.com/office/drawing/2014/main" val="4001181934"/>
                    </a:ext>
                  </a:extLst>
                </a:gridCol>
                <a:gridCol w="3529242">
                  <a:extLst>
                    <a:ext uri="{9D8B030D-6E8A-4147-A177-3AD203B41FA5}">
                      <a16:colId xmlns:a16="http://schemas.microsoft.com/office/drawing/2014/main" val="621503991"/>
                    </a:ext>
                  </a:extLst>
                </a:gridCol>
              </a:tblGrid>
              <a:tr h="410774">
                <a:tc>
                  <a:txBody>
                    <a:bodyPr/>
                    <a:lstStyle/>
                    <a:p>
                      <a:endParaRPr lang="en-US" dirty="0"/>
                    </a:p>
                  </a:txBody>
                  <a:tcPr/>
                </a:tc>
                <a:tc>
                  <a:txBody>
                    <a:bodyPr/>
                    <a:lstStyle/>
                    <a:p>
                      <a:endParaRPr lang="en-US"/>
                    </a:p>
                  </a:txBody>
                  <a:tcPr/>
                </a:tc>
                <a:extLst>
                  <a:ext uri="{0D108BD9-81ED-4DB2-BD59-A6C34878D82A}">
                    <a16:rowId xmlns:a16="http://schemas.microsoft.com/office/drawing/2014/main" val="2627319446"/>
                  </a:ext>
                </a:extLst>
              </a:tr>
              <a:tr h="718855">
                <a:tc>
                  <a:txBody>
                    <a:bodyPr/>
                    <a:lstStyle/>
                    <a:p>
                      <a:r>
                        <a:rPr lang="en-US" dirty="0"/>
                        <a:t>Meetings with Invited Speaker</a:t>
                      </a:r>
                    </a:p>
                  </a:txBody>
                  <a:tcPr/>
                </a:tc>
                <a:tc>
                  <a:txBody>
                    <a:bodyPr/>
                    <a:lstStyle/>
                    <a:p>
                      <a:r>
                        <a:rPr lang="en-US" dirty="0"/>
                        <a:t>2</a:t>
                      </a:r>
                    </a:p>
                  </a:txBody>
                  <a:tcPr/>
                </a:tc>
                <a:extLst>
                  <a:ext uri="{0D108BD9-81ED-4DB2-BD59-A6C34878D82A}">
                    <a16:rowId xmlns:a16="http://schemas.microsoft.com/office/drawing/2014/main" val="963554366"/>
                  </a:ext>
                </a:extLst>
              </a:tr>
              <a:tr h="718855">
                <a:tc>
                  <a:txBody>
                    <a:bodyPr/>
                    <a:lstStyle/>
                    <a:p>
                      <a:r>
                        <a:rPr lang="en-US" dirty="0"/>
                        <a:t>Meetings with Student Presentations</a:t>
                      </a:r>
                    </a:p>
                  </a:txBody>
                  <a:tcPr/>
                </a:tc>
                <a:tc>
                  <a:txBody>
                    <a:bodyPr/>
                    <a:lstStyle/>
                    <a:p>
                      <a:r>
                        <a:rPr lang="en-US"/>
                        <a:t>8</a:t>
                      </a:r>
                      <a:endParaRPr lang="en-US" dirty="0"/>
                    </a:p>
                  </a:txBody>
                  <a:tcPr/>
                </a:tc>
                <a:extLst>
                  <a:ext uri="{0D108BD9-81ED-4DB2-BD59-A6C34878D82A}">
                    <a16:rowId xmlns:a16="http://schemas.microsoft.com/office/drawing/2014/main" val="2337914979"/>
                  </a:ext>
                </a:extLst>
              </a:tr>
              <a:tr h="432780">
                <a:tc>
                  <a:txBody>
                    <a:bodyPr/>
                    <a:lstStyle/>
                    <a:p>
                      <a:r>
                        <a:rPr lang="en-US" dirty="0"/>
                        <a:t>Field Trips</a:t>
                      </a:r>
                    </a:p>
                  </a:txBody>
                  <a:tcPr/>
                </a:tc>
                <a:tc>
                  <a:txBody>
                    <a:bodyPr/>
                    <a:lstStyle/>
                    <a:p>
                      <a:r>
                        <a:rPr lang="en-US" dirty="0"/>
                        <a:t>1</a:t>
                      </a:r>
                    </a:p>
                  </a:txBody>
                  <a:tcPr/>
                </a:tc>
                <a:extLst>
                  <a:ext uri="{0D108BD9-81ED-4DB2-BD59-A6C34878D82A}">
                    <a16:rowId xmlns:a16="http://schemas.microsoft.com/office/drawing/2014/main" val="4078660331"/>
                  </a:ext>
                </a:extLst>
              </a:tr>
              <a:tr h="432780">
                <a:tc>
                  <a:txBody>
                    <a:bodyPr/>
                    <a:lstStyle/>
                    <a:p>
                      <a:r>
                        <a:rPr lang="en-US" dirty="0"/>
                        <a:t>Social Functions</a:t>
                      </a:r>
                    </a:p>
                  </a:txBody>
                  <a:tcPr/>
                </a:tc>
                <a:tc>
                  <a:txBody>
                    <a:bodyPr/>
                    <a:lstStyle/>
                    <a:p>
                      <a:r>
                        <a:rPr lang="en-US"/>
                        <a:t>2</a:t>
                      </a:r>
                    </a:p>
                  </a:txBody>
                  <a:tcPr/>
                </a:tc>
                <a:extLst>
                  <a:ext uri="{0D108BD9-81ED-4DB2-BD59-A6C34878D82A}">
                    <a16:rowId xmlns:a16="http://schemas.microsoft.com/office/drawing/2014/main" val="2337686707"/>
                  </a:ext>
                </a:extLst>
              </a:tr>
              <a:tr h="718855">
                <a:tc>
                  <a:txBody>
                    <a:bodyPr/>
                    <a:lstStyle/>
                    <a:p>
                      <a:r>
                        <a:rPr lang="en-US" dirty="0"/>
                        <a:t>Students Attending Section/Branch Meetings</a:t>
                      </a:r>
                    </a:p>
                  </a:txBody>
                  <a:tcPr/>
                </a:tc>
                <a:tc>
                  <a:txBody>
                    <a:bodyPr/>
                    <a:lstStyle/>
                    <a:p>
                      <a:r>
                        <a:rPr lang="en-US" dirty="0"/>
                        <a:t>5</a:t>
                      </a:r>
                    </a:p>
                  </a:txBody>
                  <a:tcPr/>
                </a:tc>
                <a:extLst>
                  <a:ext uri="{0D108BD9-81ED-4DB2-BD59-A6C34878D82A}">
                    <a16:rowId xmlns:a16="http://schemas.microsoft.com/office/drawing/2014/main" val="2706147911"/>
                  </a:ext>
                </a:extLst>
              </a:tr>
            </a:tbl>
          </a:graphicData>
        </a:graphic>
      </p:graphicFrame>
    </p:spTree>
    <p:extLst>
      <p:ext uri="{BB962C8B-B14F-4D97-AF65-F5344CB8AC3E}">
        <p14:creationId xmlns:p14="http://schemas.microsoft.com/office/powerpoint/2010/main" val="298201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5" name="Picture 24">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5651868" y="982132"/>
            <a:ext cx="2520579" cy="1303867"/>
          </a:xfrm>
        </p:spPr>
        <p:txBody>
          <a:bodyPr>
            <a:normAutofit/>
          </a:bodyPr>
          <a:lstStyle/>
          <a:p>
            <a:r>
              <a:rPr lang="en-US" sz="3700" i="1"/>
              <a:t>Region 4 Director Visit</a:t>
            </a:r>
            <a:endParaRPr lang="en-US" sz="3700"/>
          </a:p>
        </p:txBody>
      </p:sp>
      <p:sp>
        <p:nvSpPr>
          <p:cNvPr id="30" name="Rectangle 29">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tanding in a room&#10;&#10;Description generated with very high confidence">
            <a:extLst>
              <a:ext uri="{FF2B5EF4-FFF2-40B4-BE49-F238E27FC236}">
                <a16:creationId xmlns:a16="http://schemas.microsoft.com/office/drawing/2014/main" id="{2F7D6FBA-40E2-4BD2-819E-F3C2D52A6016}"/>
              </a:ext>
            </a:extLst>
          </p:cNvPr>
          <p:cNvPicPr>
            <a:picLocks noChangeAspect="1"/>
          </p:cNvPicPr>
          <p:nvPr/>
        </p:nvPicPr>
        <p:blipFill rotWithShape="1">
          <a:blip r:embed="rId6"/>
          <a:srcRect r="23053" b="3"/>
          <a:stretch/>
        </p:blipFill>
        <p:spPr>
          <a:xfrm>
            <a:off x="1068958" y="1419654"/>
            <a:ext cx="3959083" cy="3858780"/>
          </a:xfrm>
          <a:prstGeom prst="rect">
            <a:avLst/>
          </a:prstGeom>
        </p:spPr>
      </p:pic>
      <p:cxnSp>
        <p:nvCxnSpPr>
          <p:cNvPr id="32" name="Straight Connector 31">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5651868" y="2556932"/>
            <a:ext cx="2520578" cy="3318936"/>
          </a:xfrm>
        </p:spPr>
        <p:txBody>
          <a:bodyPr vert="horz" lIns="91440" tIns="45720" rIns="91440" bIns="45720" rtlCol="0">
            <a:normAutofit/>
          </a:bodyPr>
          <a:lstStyle/>
          <a:p>
            <a:pPr>
              <a:lnSpc>
                <a:spcPct val="90000"/>
              </a:lnSpc>
            </a:pPr>
            <a:r>
              <a:rPr lang="en-US" sz="1100" i="1"/>
              <a:t>Bob Cagle presented "Life After Concrete Canoe" to members of our student chapter and branch.  </a:t>
            </a:r>
            <a:endParaRPr lang="en-US" sz="1100" i="1">
              <a:cs typeface="Calibri"/>
            </a:endParaRPr>
          </a:p>
          <a:p>
            <a:pPr>
              <a:lnSpc>
                <a:spcPct val="90000"/>
              </a:lnSpc>
            </a:pPr>
            <a:r>
              <a:rPr lang="en-US" sz="1100" i="1">
                <a:cs typeface="Calibri"/>
              </a:rPr>
              <a:t>10 student attendees, 5 branch attendees, and 4 faculty members attended</a:t>
            </a:r>
          </a:p>
          <a:p>
            <a:pPr>
              <a:lnSpc>
                <a:spcPct val="90000"/>
              </a:lnSpc>
            </a:pPr>
            <a:r>
              <a:rPr lang="en-US" sz="1100" i="1">
                <a:cs typeface="Calibri"/>
              </a:rPr>
              <a:t>While not as well-attended as we would've liked, this was an incredible opportunity for our faculty to learn more about ASCE and understand how a student chapter fits into the university, as well an international organization. </a:t>
            </a:r>
          </a:p>
          <a:p>
            <a:pPr>
              <a:lnSpc>
                <a:spcPct val="90000"/>
              </a:lnSpc>
            </a:pPr>
            <a:r>
              <a:rPr lang="en-US" sz="1100" i="1">
                <a:cs typeface="Calibri"/>
              </a:rPr>
              <a:t>At our university, ASCE is sometimes taken for granted as a student competition club.  Having leadership like Mr. Cagle visit allows everyone to learn more about what students can do with ASCE and how student chapters impact the Civil Engineering community. </a:t>
            </a:r>
          </a:p>
        </p:txBody>
      </p:sp>
    </p:spTree>
    <p:extLst>
      <p:ext uri="{BB962C8B-B14F-4D97-AF65-F5344CB8AC3E}">
        <p14:creationId xmlns:p14="http://schemas.microsoft.com/office/powerpoint/2010/main" val="154698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a:t>Tincaps</a:t>
            </a:r>
            <a:r>
              <a:rPr lang="en-US" i="1" dirty="0"/>
              <a:t> Game with Northeast Branch</a:t>
            </a:r>
          </a:p>
        </p:txBody>
      </p:sp>
      <p:sp>
        <p:nvSpPr>
          <p:cNvPr id="3" name="Content Placeholder 2"/>
          <p:cNvSpPr>
            <a:spLocks noGrp="1"/>
          </p:cNvSpPr>
          <p:nvPr>
            <p:ph idx="1"/>
          </p:nvPr>
        </p:nvSpPr>
        <p:spPr>
          <a:xfrm>
            <a:off x="883162" y="2402151"/>
            <a:ext cx="6554147" cy="3713153"/>
          </a:xfrm>
        </p:spPr>
        <p:txBody>
          <a:bodyPr vert="horz" lIns="91440" tIns="45720" rIns="91440" bIns="45720" rtlCol="0" anchor="t">
            <a:normAutofit fontScale="92500" lnSpcReduction="10000"/>
          </a:bodyPr>
          <a:lstStyle/>
          <a:p>
            <a:r>
              <a:rPr lang="en-US" i="1" dirty="0"/>
              <a:t>Social Event with the Northeast Indiana Branch</a:t>
            </a:r>
            <a:endParaRPr lang="en-US" dirty="0"/>
          </a:p>
          <a:p>
            <a:r>
              <a:rPr lang="en-US" i="1" dirty="0">
                <a:cs typeface="Calibri"/>
              </a:rPr>
              <a:t>Minor League baseball game, attended by both the Branch and Student Chapters </a:t>
            </a:r>
            <a:endParaRPr lang="en-US" i="1" u="sng" dirty="0"/>
          </a:p>
          <a:p>
            <a:r>
              <a:rPr lang="en-US" i="1" dirty="0"/>
              <a:t>10 student members attended, as well as the faculty advisor. </a:t>
            </a:r>
            <a:endParaRPr lang="en-US" i="1" dirty="0">
              <a:cs typeface="Calibri"/>
            </a:endParaRPr>
          </a:p>
          <a:p>
            <a:r>
              <a:rPr lang="en-US" i="1" dirty="0" err="1"/>
              <a:t>Tincaps</a:t>
            </a:r>
            <a:r>
              <a:rPr lang="en-US" i="1" dirty="0"/>
              <a:t> Games are an event students often do on Thursday nights anyway.  ASCE rented a pavilion and provided food, which provided a place for both student chapters in the branch to network with branch members.  </a:t>
            </a:r>
            <a:endParaRPr lang="en-US" i="1" dirty="0">
              <a:cs typeface="Calibri"/>
            </a:endParaRPr>
          </a:p>
          <a:p>
            <a:r>
              <a:rPr lang="en-US" i="1" dirty="0"/>
              <a:t>Importantly, this event showed the student chapter the way that a social event can quickly become a networking opportunity.  </a:t>
            </a:r>
          </a:p>
        </p:txBody>
      </p:sp>
    </p:spTree>
    <p:extLst>
      <p:ext uri="{BB962C8B-B14F-4D97-AF65-F5344CB8AC3E}">
        <p14:creationId xmlns:p14="http://schemas.microsoft.com/office/powerpoint/2010/main" val="230460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 name="Picture 11">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3469881" y="982132"/>
            <a:ext cx="4702567" cy="1303867"/>
          </a:xfrm>
        </p:spPr>
        <p:txBody>
          <a:bodyPr>
            <a:normAutofit/>
          </a:bodyPr>
          <a:lstStyle/>
          <a:p>
            <a:pPr>
              <a:lnSpc>
                <a:spcPct val="90000"/>
              </a:lnSpc>
            </a:pPr>
            <a:r>
              <a:rPr lang="en-US" i="1">
                <a:solidFill>
                  <a:srgbClr val="262626"/>
                </a:solidFill>
              </a:rPr>
              <a:t>Fort Wayne Tunnel Project Field Trip</a:t>
            </a:r>
          </a:p>
        </p:txBody>
      </p:sp>
      <p:sp>
        <p:nvSpPr>
          <p:cNvPr id="17" name="Rectangle 16">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29440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reptile, animal, building, table&#10;&#10;Description generated with very high confidence">
            <a:extLst>
              <a:ext uri="{FF2B5EF4-FFF2-40B4-BE49-F238E27FC236}">
                <a16:creationId xmlns:a16="http://schemas.microsoft.com/office/drawing/2014/main" id="{58858211-5F5A-4F3A-AE3B-BB60088C6C09}"/>
              </a:ext>
            </a:extLst>
          </p:cNvPr>
          <p:cNvPicPr>
            <a:picLocks noChangeAspect="1"/>
          </p:cNvPicPr>
          <p:nvPr/>
        </p:nvPicPr>
        <p:blipFill>
          <a:blip r:embed="rId6"/>
          <a:stretch>
            <a:fillRect/>
          </a:stretch>
        </p:blipFill>
        <p:spPr>
          <a:xfrm>
            <a:off x="1060548" y="1410208"/>
            <a:ext cx="1823273" cy="3858780"/>
          </a:xfrm>
          <a:prstGeom prst="rect">
            <a:avLst/>
          </a:prstGeom>
        </p:spPr>
      </p:pic>
      <p:cxnSp>
        <p:nvCxnSpPr>
          <p:cNvPr id="19" name="Straight Connector 18">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2400639"/>
            <a:ext cx="470256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3477361" y="2556932"/>
            <a:ext cx="4695086" cy="3318936"/>
          </a:xfrm>
        </p:spPr>
        <p:txBody>
          <a:bodyPr vert="horz" lIns="91440" tIns="45720" rIns="91440" bIns="45720" rtlCol="0">
            <a:normAutofit/>
          </a:bodyPr>
          <a:lstStyle/>
          <a:p>
            <a:pPr marL="457200" indent="-457200">
              <a:lnSpc>
                <a:spcPct val="90000"/>
              </a:lnSpc>
            </a:pPr>
            <a:r>
              <a:rPr lang="en-US" sz="1500" i="1">
                <a:solidFill>
                  <a:srgbClr val="262626"/>
                </a:solidFill>
              </a:rPr>
              <a:t>TJ Short, the Senior Project Engineer for the Fort Wayne CSO Tunnel took students from Trine University and PFW down into the tunnel.</a:t>
            </a:r>
            <a:endParaRPr lang="en-US" sz="1500" i="1" u="sng">
              <a:solidFill>
                <a:srgbClr val="262626"/>
              </a:solidFill>
              <a:cs typeface="Calibri"/>
            </a:endParaRPr>
          </a:p>
          <a:p>
            <a:pPr>
              <a:lnSpc>
                <a:spcPct val="90000"/>
              </a:lnSpc>
            </a:pPr>
            <a:r>
              <a:rPr lang="en-US" sz="1500" i="1">
                <a:solidFill>
                  <a:srgbClr val="262626"/>
                </a:solidFill>
              </a:rPr>
              <a:t>4 students from PFW attended.  A small group of us were invited by Trine</a:t>
            </a:r>
            <a:endParaRPr lang="en-US" sz="1500" i="1">
              <a:solidFill>
                <a:srgbClr val="262626"/>
              </a:solidFill>
              <a:cs typeface="Calibri"/>
            </a:endParaRPr>
          </a:p>
          <a:p>
            <a:pPr>
              <a:lnSpc>
                <a:spcPct val="90000"/>
              </a:lnSpc>
            </a:pPr>
            <a:r>
              <a:rPr lang="en-US" sz="1500" i="1">
                <a:solidFill>
                  <a:srgbClr val="262626"/>
                </a:solidFill>
              </a:rPr>
              <a:t>There is high demand to repeat this event next year and could be a powerful recruiting tool for the chapter.  The tunnel is popular in Fort Wayne and lots of people would appreciate the opportunity to see it firsthand.  </a:t>
            </a:r>
          </a:p>
          <a:p>
            <a:pPr>
              <a:lnSpc>
                <a:spcPct val="90000"/>
              </a:lnSpc>
            </a:pPr>
            <a:r>
              <a:rPr lang="en-US" sz="1500" i="1">
                <a:solidFill>
                  <a:srgbClr val="262626"/>
                </a:solidFill>
                <a:cs typeface="Calibri"/>
              </a:rPr>
              <a:t>Trine University had about 25 students attend, and we've found that working with their chapter is a good way to participate in events so that the total attendance justifies the time and expense of the meeting. </a:t>
            </a:r>
          </a:p>
        </p:txBody>
      </p:sp>
    </p:spTree>
    <p:extLst>
      <p:ext uri="{BB962C8B-B14F-4D97-AF65-F5344CB8AC3E}">
        <p14:creationId xmlns:p14="http://schemas.microsoft.com/office/powerpoint/2010/main" val="156720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 name="Picture 11">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5651868" y="982132"/>
            <a:ext cx="2520579" cy="1303867"/>
          </a:xfrm>
        </p:spPr>
        <p:txBody>
          <a:bodyPr>
            <a:normAutofit fontScale="90000"/>
          </a:bodyPr>
          <a:lstStyle/>
          <a:p>
            <a:pPr>
              <a:lnSpc>
                <a:spcPct val="90000"/>
              </a:lnSpc>
            </a:pPr>
            <a:r>
              <a:rPr lang="en-US" sz="3200">
                <a:solidFill>
                  <a:srgbClr val="262626"/>
                </a:solidFill>
              </a:rPr>
              <a:t>Great Lakes Student Conference</a:t>
            </a:r>
          </a:p>
        </p:txBody>
      </p:sp>
      <p:sp>
        <p:nvSpPr>
          <p:cNvPr id="17" name="Rectangle 16">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posing for a photo&#10;&#10;Description generated with very high confidence">
            <a:extLst>
              <a:ext uri="{FF2B5EF4-FFF2-40B4-BE49-F238E27FC236}">
                <a16:creationId xmlns:a16="http://schemas.microsoft.com/office/drawing/2014/main" id="{07D9F788-23A6-4747-AECD-A729ABF31FFA}"/>
              </a:ext>
            </a:extLst>
          </p:cNvPr>
          <p:cNvPicPr>
            <a:picLocks noChangeAspect="1"/>
          </p:cNvPicPr>
          <p:nvPr/>
        </p:nvPicPr>
        <p:blipFill>
          <a:blip r:embed="rId6"/>
          <a:stretch>
            <a:fillRect/>
          </a:stretch>
        </p:blipFill>
        <p:spPr>
          <a:xfrm>
            <a:off x="1068010" y="1158889"/>
            <a:ext cx="3959083" cy="2236881"/>
          </a:xfrm>
          <a:prstGeom prst="rect">
            <a:avLst/>
          </a:prstGeom>
        </p:spPr>
      </p:pic>
      <p:cxnSp>
        <p:nvCxnSpPr>
          <p:cNvPr id="19" name="Straight Connector 18">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5651868" y="2556932"/>
            <a:ext cx="2520578" cy="3318936"/>
          </a:xfrm>
        </p:spPr>
        <p:txBody>
          <a:bodyPr vert="horz" lIns="91440" tIns="45720" rIns="91440" bIns="45720" rtlCol="0">
            <a:normAutofit/>
          </a:bodyPr>
          <a:lstStyle/>
          <a:p>
            <a:pPr marL="457200" indent="-457200"/>
            <a:r>
              <a:rPr lang="en-US">
                <a:solidFill>
                  <a:srgbClr val="262626"/>
                </a:solidFill>
              </a:rPr>
              <a:t>Valparaiso University</a:t>
            </a:r>
            <a:endParaRPr lang="en-US">
              <a:solidFill>
                <a:srgbClr val="262626"/>
              </a:solidFill>
              <a:cs typeface="Calibri"/>
            </a:endParaRPr>
          </a:p>
          <a:p>
            <a:r>
              <a:rPr lang="en-US">
                <a:solidFill>
                  <a:srgbClr val="262626"/>
                </a:solidFill>
                <a:cs typeface="Calibri"/>
              </a:rPr>
              <a:t>April 11-13, 2019</a:t>
            </a:r>
          </a:p>
          <a:p>
            <a:r>
              <a:rPr lang="en-US">
                <a:solidFill>
                  <a:srgbClr val="262626"/>
                </a:solidFill>
              </a:rPr>
              <a:t>12 students attended</a:t>
            </a:r>
            <a:endParaRPr lang="en-US">
              <a:solidFill>
                <a:srgbClr val="262626"/>
              </a:solidFill>
              <a:cs typeface="Calibri"/>
            </a:endParaRPr>
          </a:p>
          <a:p>
            <a:pPr marL="0" indent="0">
              <a:buNone/>
            </a:pPr>
            <a:endParaRPr lang="en-US" i="1">
              <a:solidFill>
                <a:srgbClr val="262626"/>
              </a:solidFill>
              <a:cs typeface="Calibri"/>
            </a:endParaRPr>
          </a:p>
        </p:txBody>
      </p:sp>
      <p:pic>
        <p:nvPicPr>
          <p:cNvPr id="6" name="Picture 6" descr="A group of people sitting on a bench next to a body of water&#10;&#10;Description generated with very high confidence">
            <a:extLst>
              <a:ext uri="{FF2B5EF4-FFF2-40B4-BE49-F238E27FC236}">
                <a16:creationId xmlns:a16="http://schemas.microsoft.com/office/drawing/2014/main" id="{87C52533-DD30-4269-B8F0-03AC9194A802}"/>
              </a:ext>
            </a:extLst>
          </p:cNvPr>
          <p:cNvPicPr>
            <a:picLocks noChangeAspect="1"/>
          </p:cNvPicPr>
          <p:nvPr/>
        </p:nvPicPr>
        <p:blipFill>
          <a:blip r:embed="rId7"/>
          <a:stretch>
            <a:fillRect/>
          </a:stretch>
        </p:blipFill>
        <p:spPr>
          <a:xfrm>
            <a:off x="1679233" y="3427593"/>
            <a:ext cx="2743200" cy="2059365"/>
          </a:xfrm>
          <a:prstGeom prst="rect">
            <a:avLst/>
          </a:prstGeom>
        </p:spPr>
      </p:pic>
    </p:spTree>
    <p:extLst>
      <p:ext uri="{BB962C8B-B14F-4D97-AF65-F5344CB8AC3E}">
        <p14:creationId xmlns:p14="http://schemas.microsoft.com/office/powerpoint/2010/main" val="2492902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6" name="Picture 15">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5651868" y="982132"/>
            <a:ext cx="2520579" cy="1303867"/>
          </a:xfrm>
        </p:spPr>
        <p:txBody>
          <a:bodyPr>
            <a:normAutofit/>
          </a:bodyPr>
          <a:lstStyle/>
          <a:p>
            <a:pPr>
              <a:lnSpc>
                <a:spcPct val="90000"/>
              </a:lnSpc>
            </a:pPr>
            <a:r>
              <a:rPr lang="en-US">
                <a:solidFill>
                  <a:srgbClr val="262626"/>
                </a:solidFill>
              </a:rPr>
              <a:t>Mystery Design </a:t>
            </a:r>
          </a:p>
        </p:txBody>
      </p:sp>
      <p:sp>
        <p:nvSpPr>
          <p:cNvPr id="21" name="Rectangle 20">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group of people around each other&#10;&#10;Description generated with high confidence">
            <a:extLst>
              <a:ext uri="{FF2B5EF4-FFF2-40B4-BE49-F238E27FC236}">
                <a16:creationId xmlns:a16="http://schemas.microsoft.com/office/drawing/2014/main" id="{189EE4CF-D7DF-4B40-B25D-BA29280466F6}"/>
              </a:ext>
            </a:extLst>
          </p:cNvPr>
          <p:cNvPicPr>
            <a:picLocks noChangeAspect="1"/>
          </p:cNvPicPr>
          <p:nvPr/>
        </p:nvPicPr>
        <p:blipFill>
          <a:blip r:embed="rId6"/>
          <a:stretch>
            <a:fillRect/>
          </a:stretch>
        </p:blipFill>
        <p:spPr>
          <a:xfrm>
            <a:off x="1059512" y="2226106"/>
            <a:ext cx="3959083" cy="2226983"/>
          </a:xfrm>
          <a:prstGeom prst="rect">
            <a:avLst/>
          </a:prstGeom>
        </p:spPr>
      </p:pic>
      <p:cxnSp>
        <p:nvCxnSpPr>
          <p:cNvPr id="23" name="Straight Connector 22">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12BAEEA7-EDC6-4978-961E-4A1FE34FC1BA}"/>
              </a:ext>
            </a:extLst>
          </p:cNvPr>
          <p:cNvSpPr>
            <a:spLocks noGrp="1"/>
          </p:cNvSpPr>
          <p:nvPr>
            <p:ph idx="1"/>
          </p:nvPr>
        </p:nvSpPr>
        <p:spPr>
          <a:xfrm>
            <a:off x="5651868" y="2556932"/>
            <a:ext cx="2520578" cy="3318936"/>
          </a:xfrm>
        </p:spPr>
        <p:txBody>
          <a:bodyPr>
            <a:normAutofit fontScale="55000" lnSpcReduction="20000"/>
          </a:bodyPr>
          <a:lstStyle/>
          <a:p>
            <a:r>
              <a:rPr lang="en-US" dirty="0">
                <a:solidFill>
                  <a:srgbClr val="262626"/>
                </a:solidFill>
              </a:rPr>
              <a:t>In this competition we had 2 freshman, and 1 Computer Engineering major take the lead.  </a:t>
            </a:r>
          </a:p>
          <a:p>
            <a:r>
              <a:rPr lang="en-US" dirty="0">
                <a:solidFill>
                  <a:srgbClr val="262626"/>
                </a:solidFill>
              </a:rPr>
              <a:t>Encouraging freshman and new members to partake in events with no preparation required made conference an enjoyable and meaningful experience for them. </a:t>
            </a:r>
          </a:p>
          <a:p>
            <a:r>
              <a:rPr lang="en-US" dirty="0">
                <a:solidFill>
                  <a:srgbClr val="262626"/>
                </a:solidFill>
              </a:rPr>
              <a:t>Slowly allowing new members to familiarize themselves with ASCE and take on responsibility gradually has been the most successful way to get future captains for larger projects. </a:t>
            </a:r>
          </a:p>
        </p:txBody>
      </p:sp>
    </p:spTree>
    <p:extLst>
      <p:ext uri="{BB962C8B-B14F-4D97-AF65-F5344CB8AC3E}">
        <p14:creationId xmlns:p14="http://schemas.microsoft.com/office/powerpoint/2010/main" val="994311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6" name="Picture 15">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5651868" y="982132"/>
            <a:ext cx="2520579" cy="1303867"/>
          </a:xfrm>
        </p:spPr>
        <p:txBody>
          <a:bodyPr>
            <a:normAutofit fontScale="90000"/>
          </a:bodyPr>
          <a:lstStyle/>
          <a:p>
            <a:pPr>
              <a:lnSpc>
                <a:spcPct val="90000"/>
              </a:lnSpc>
            </a:pPr>
            <a:r>
              <a:rPr lang="en-US" dirty="0">
                <a:solidFill>
                  <a:srgbClr val="262626"/>
                </a:solidFill>
              </a:rPr>
              <a:t>Sustainable Solutions:</a:t>
            </a:r>
            <a:br>
              <a:rPr lang="en-US" dirty="0">
                <a:solidFill>
                  <a:srgbClr val="262626"/>
                </a:solidFill>
              </a:rPr>
            </a:br>
            <a:r>
              <a:rPr lang="en-US" dirty="0">
                <a:solidFill>
                  <a:srgbClr val="262626"/>
                </a:solidFill>
              </a:rPr>
              <a:t>Dog House </a:t>
            </a:r>
          </a:p>
        </p:txBody>
      </p:sp>
      <p:sp>
        <p:nvSpPr>
          <p:cNvPr id="21" name="Rectangle 20">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12BAEEA7-EDC6-4978-961E-4A1FE34FC1BA}"/>
              </a:ext>
            </a:extLst>
          </p:cNvPr>
          <p:cNvSpPr>
            <a:spLocks noGrp="1"/>
          </p:cNvSpPr>
          <p:nvPr>
            <p:ph idx="1"/>
          </p:nvPr>
        </p:nvSpPr>
        <p:spPr>
          <a:xfrm>
            <a:off x="5651868" y="2556932"/>
            <a:ext cx="2520578" cy="3318936"/>
          </a:xfrm>
        </p:spPr>
        <p:txBody>
          <a:bodyPr>
            <a:normAutofit/>
          </a:bodyPr>
          <a:lstStyle/>
          <a:p>
            <a:r>
              <a:rPr lang="en-US" sz="1200" dirty="0">
                <a:solidFill>
                  <a:srgbClr val="262626"/>
                </a:solidFill>
              </a:rPr>
              <a:t>This competition was taken on by a new ASCE member, who became President for 2019-2020!</a:t>
            </a:r>
          </a:p>
          <a:p>
            <a:r>
              <a:rPr lang="en-US" sz="1200" dirty="0"/>
              <a:t>We chose to not take on a canoe this year, due to the lack of interest from the chapter.  </a:t>
            </a:r>
          </a:p>
          <a:p>
            <a:r>
              <a:rPr lang="en-US" sz="1200" dirty="0"/>
              <a:t>The Dog House was a great place for the people interested in canoe to divert their efforts.</a:t>
            </a:r>
          </a:p>
          <a:p>
            <a:r>
              <a:rPr lang="en-US" sz="1200" dirty="0"/>
              <a:t>The Dog House was built by almost entirely rookie ASCE members.  For upcoming competitions, those people now know what to expect from judging and the rigors of the competition.</a:t>
            </a:r>
          </a:p>
          <a:p>
            <a:pPr marL="0" indent="0">
              <a:buNone/>
            </a:pPr>
            <a:endParaRPr lang="en-US" sz="1200" dirty="0"/>
          </a:p>
        </p:txBody>
      </p:sp>
      <p:pic>
        <p:nvPicPr>
          <p:cNvPr id="4" name="Picture 4" descr="A picture containing indoor, ceiling, person, man&#10;&#10;Description generated with very high confidence">
            <a:extLst>
              <a:ext uri="{FF2B5EF4-FFF2-40B4-BE49-F238E27FC236}">
                <a16:creationId xmlns:a16="http://schemas.microsoft.com/office/drawing/2014/main" id="{908D2551-B0ED-424F-8FED-80B262B3A884}"/>
              </a:ext>
            </a:extLst>
          </p:cNvPr>
          <p:cNvPicPr>
            <a:picLocks noChangeAspect="1"/>
          </p:cNvPicPr>
          <p:nvPr/>
        </p:nvPicPr>
        <p:blipFill>
          <a:blip r:embed="rId6"/>
          <a:stretch>
            <a:fillRect/>
          </a:stretch>
        </p:blipFill>
        <p:spPr>
          <a:xfrm>
            <a:off x="1449783" y="1201035"/>
            <a:ext cx="3210598" cy="4285965"/>
          </a:xfrm>
          <a:prstGeom prst="rect">
            <a:avLst/>
          </a:prstGeom>
        </p:spPr>
      </p:pic>
    </p:spTree>
    <p:extLst>
      <p:ext uri="{BB962C8B-B14F-4D97-AF65-F5344CB8AC3E}">
        <p14:creationId xmlns:p14="http://schemas.microsoft.com/office/powerpoint/2010/main" val="3292361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Development</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Workshop for Student Chapter Leaders (WSCL)</a:t>
            </a:r>
          </a:p>
          <a:p>
            <a:pPr lvl="1"/>
            <a:r>
              <a:rPr lang="en-US" i="1" dirty="0">
                <a:cs typeface="Calibri"/>
              </a:rPr>
              <a:t>Philadelphia, PA</a:t>
            </a:r>
          </a:p>
          <a:p>
            <a:pPr lvl="1"/>
            <a:r>
              <a:rPr lang="en-US" i="1" dirty="0">
                <a:cs typeface="Calibri"/>
              </a:rPr>
              <a:t>30 January-1 February</a:t>
            </a:r>
            <a:endParaRPr lang="en-US" i="1" dirty="0"/>
          </a:p>
          <a:p>
            <a:pPr lvl="1"/>
            <a:r>
              <a:rPr lang="en-US" i="1"/>
              <a:t>4 officers attended</a:t>
            </a:r>
          </a:p>
          <a:p>
            <a:r>
              <a:rPr lang="en-US" i="1">
                <a:cs typeface="Calibri"/>
              </a:rPr>
              <a:t>Favorite Aspects</a:t>
            </a:r>
            <a:endParaRPr lang="en-US" i="1" dirty="0">
              <a:cs typeface="Calibri"/>
            </a:endParaRPr>
          </a:p>
          <a:p>
            <a:pPr lvl="1"/>
            <a:r>
              <a:rPr lang="en-US" i="1">
                <a:cs typeface="Calibri"/>
              </a:rPr>
              <a:t>Finance and Fundraising Small Group Discussion</a:t>
            </a:r>
          </a:p>
          <a:p>
            <a:pPr lvl="1"/>
            <a:r>
              <a:rPr lang="en-US" i="1">
                <a:cs typeface="Calibri"/>
              </a:rPr>
              <a:t>Region—Section Breakout Session</a:t>
            </a:r>
            <a:endParaRPr lang="en-US" i="1" dirty="0">
              <a:cs typeface="Calibri"/>
            </a:endParaRPr>
          </a:p>
          <a:p>
            <a:pPr marL="457200" lvl="1" indent="0">
              <a:buNone/>
            </a:pPr>
            <a:endParaRPr lang="en-US" i="1" dirty="0">
              <a:cs typeface="Calibri"/>
            </a:endParaRPr>
          </a:p>
        </p:txBody>
      </p:sp>
    </p:spTree>
    <p:extLst>
      <p:ext uri="{BB962C8B-B14F-4D97-AF65-F5344CB8AC3E}">
        <p14:creationId xmlns:p14="http://schemas.microsoft.com/office/powerpoint/2010/main" val="6106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r>
              <a:rPr lang="en-US" i="1" dirty="0">
                <a:cs typeface="Calibri"/>
              </a:rPr>
              <a:t>2101 E. Coliseum Blvd</a:t>
            </a:r>
          </a:p>
          <a:p>
            <a:pPr marL="0" indent="0" algn="ctr">
              <a:buNone/>
            </a:pPr>
            <a:r>
              <a:rPr lang="en-US" i="1" dirty="0">
                <a:cs typeface="Calibri"/>
              </a:rPr>
              <a:t>Fort Wayne, IN </a:t>
            </a:r>
          </a:p>
          <a:p>
            <a:pPr marL="0" indent="0" algn="ctr">
              <a:buNone/>
            </a:pPr>
            <a:endParaRPr lang="en-US" i="1" dirty="0">
              <a:cs typeface="Calibri"/>
            </a:endParaRPr>
          </a:p>
          <a:p>
            <a:pPr marL="0" indent="0" algn="ctr">
              <a:buNone/>
            </a:pPr>
            <a:r>
              <a:rPr lang="en-US" i="1" dirty="0">
                <a:cs typeface="Calibri"/>
              </a:rPr>
              <a:t>ASCE@pfw.edu</a:t>
            </a:r>
          </a:p>
          <a:p>
            <a:pPr marL="0" indent="0" algn="ctr">
              <a:buNone/>
            </a:pPr>
            <a:endParaRPr lang="en-US" dirty="0">
              <a:cs typeface="Calibri"/>
            </a:endParaRPr>
          </a:p>
        </p:txBody>
      </p:sp>
    </p:spTree>
    <p:extLst>
      <p:ext uri="{BB962C8B-B14F-4D97-AF65-F5344CB8AC3E}">
        <p14:creationId xmlns:p14="http://schemas.microsoft.com/office/powerpoint/2010/main" val="3653407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421-3904-41A6-9C64-79727B18EA3A}"/>
              </a:ext>
            </a:extLst>
          </p:cNvPr>
          <p:cNvSpPr>
            <a:spLocks noGrp="1"/>
          </p:cNvSpPr>
          <p:nvPr>
            <p:ph type="title"/>
          </p:nvPr>
        </p:nvSpPr>
        <p:spPr/>
        <p:txBody>
          <a:bodyPr/>
          <a:lstStyle/>
          <a:p>
            <a:r>
              <a:rPr lang="en-US"/>
              <a:t>This Year's Challenges</a:t>
            </a:r>
            <a:endParaRPr lang="en-US" dirty="0"/>
          </a:p>
        </p:txBody>
      </p:sp>
      <p:sp>
        <p:nvSpPr>
          <p:cNvPr id="3" name="Content Placeholder 2">
            <a:extLst>
              <a:ext uri="{FF2B5EF4-FFF2-40B4-BE49-F238E27FC236}">
                <a16:creationId xmlns:a16="http://schemas.microsoft.com/office/drawing/2014/main" id="{4DBD40B5-6FD2-4D78-BF1B-88C98076CFA6}"/>
              </a:ext>
            </a:extLst>
          </p:cNvPr>
          <p:cNvSpPr>
            <a:spLocks noGrp="1"/>
          </p:cNvSpPr>
          <p:nvPr>
            <p:ph idx="1"/>
          </p:nvPr>
        </p:nvSpPr>
        <p:spPr/>
        <p:txBody>
          <a:bodyPr>
            <a:normAutofit fontScale="92500" lnSpcReduction="10000"/>
          </a:bodyPr>
          <a:lstStyle/>
          <a:p>
            <a:r>
              <a:rPr lang="en-US" dirty="0"/>
              <a:t>Advisor Change</a:t>
            </a:r>
          </a:p>
          <a:p>
            <a:pPr lvl="1"/>
            <a:r>
              <a:rPr lang="en-US" dirty="0"/>
              <a:t>This year we had the added challenge of training up a new advisor and familiarizing him with how the chapter runs.  </a:t>
            </a:r>
          </a:p>
          <a:p>
            <a:r>
              <a:rPr lang="en-US" dirty="0"/>
              <a:t>Membership Engagement</a:t>
            </a:r>
          </a:p>
          <a:p>
            <a:pPr lvl="1"/>
            <a:r>
              <a:rPr lang="en-US" dirty="0"/>
              <a:t>Though our membership numbers did not drastically change, losing several seniors reduced how active our membership was.  Additionally, replacing the seniors we lost with freshmen did not add any expertise to the chapter.  This made experienced students scarce for working on projects for our upcoming competition.</a:t>
            </a:r>
          </a:p>
          <a:p>
            <a:endParaRPr lang="en-US" dirty="0"/>
          </a:p>
        </p:txBody>
      </p:sp>
    </p:spTree>
    <p:extLst>
      <p:ext uri="{BB962C8B-B14F-4D97-AF65-F5344CB8AC3E}">
        <p14:creationId xmlns:p14="http://schemas.microsoft.com/office/powerpoint/2010/main" val="140923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421-3904-41A6-9C64-79727B18EA3A}"/>
              </a:ext>
            </a:extLst>
          </p:cNvPr>
          <p:cNvSpPr>
            <a:spLocks noGrp="1"/>
          </p:cNvSpPr>
          <p:nvPr>
            <p:ph type="title"/>
          </p:nvPr>
        </p:nvSpPr>
        <p:spPr/>
        <p:txBody>
          <a:bodyPr/>
          <a:lstStyle/>
          <a:p>
            <a:r>
              <a:rPr lang="en-US" dirty="0"/>
              <a:t>The Year Ahead</a:t>
            </a:r>
          </a:p>
        </p:txBody>
      </p:sp>
      <p:sp>
        <p:nvSpPr>
          <p:cNvPr id="3" name="Content Placeholder 2">
            <a:extLst>
              <a:ext uri="{FF2B5EF4-FFF2-40B4-BE49-F238E27FC236}">
                <a16:creationId xmlns:a16="http://schemas.microsoft.com/office/drawing/2014/main" id="{4DBD40B5-6FD2-4D78-BF1B-88C98076CFA6}"/>
              </a:ext>
            </a:extLst>
          </p:cNvPr>
          <p:cNvSpPr>
            <a:spLocks noGrp="1"/>
          </p:cNvSpPr>
          <p:nvPr>
            <p:ph idx="1"/>
          </p:nvPr>
        </p:nvSpPr>
        <p:spPr/>
        <p:txBody>
          <a:bodyPr>
            <a:normAutofit fontScale="85000" lnSpcReduction="20000"/>
          </a:bodyPr>
          <a:lstStyle/>
          <a:p>
            <a:pPr marL="0" indent="0">
              <a:buNone/>
            </a:pPr>
            <a:r>
              <a:rPr lang="en-US" dirty="0"/>
              <a:t>We would like to thank everyone who reads this report and works to help student chapters.  We would like to acknowledge that our student chapter is charting a new course for itself.  We are seeking to keep better records, and actively engage on the national level more often.  </a:t>
            </a:r>
          </a:p>
          <a:p>
            <a:pPr marL="0" indent="0">
              <a:buNone/>
            </a:pPr>
            <a:r>
              <a:rPr lang="en-US" dirty="0"/>
              <a:t>Much of the information in this report had to be developed from previous EZ reports, which were realized to not be fully accurate or up to date.  This year we have tried hard to set a new standard for how the chapter will develop goals and look ahead.  </a:t>
            </a:r>
          </a:p>
          <a:p>
            <a:pPr marL="0" indent="0">
              <a:buNone/>
            </a:pPr>
            <a:r>
              <a:rPr lang="en-US" dirty="0"/>
              <a:t>In the year ahead, we hope to grow from this report and become the best chapter we can be. </a:t>
            </a:r>
          </a:p>
          <a:p>
            <a:endParaRPr lang="en-US" dirty="0"/>
          </a:p>
        </p:txBody>
      </p:sp>
    </p:spTree>
    <p:extLst>
      <p:ext uri="{BB962C8B-B14F-4D97-AF65-F5344CB8AC3E}">
        <p14:creationId xmlns:p14="http://schemas.microsoft.com/office/powerpoint/2010/main" val="166752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endParaRPr lang="en-US" dirty="0"/>
          </a:p>
        </p:txBody>
      </p:sp>
      <p:sp>
        <p:nvSpPr>
          <p:cNvPr id="3" name="Content Placeholder 2"/>
          <p:cNvSpPr>
            <a:spLocks noGrp="1"/>
          </p:cNvSpPr>
          <p:nvPr>
            <p:ph idx="1"/>
          </p:nvPr>
        </p:nvSpPr>
        <p:spPr/>
        <p:txBody>
          <a:bodyPr>
            <a:normAutofit/>
          </a:bodyPr>
          <a:lstStyle/>
          <a:p>
            <a:r>
              <a:rPr lang="en-US" i="1" dirty="0"/>
              <a:t>Deficit of $1281 this year</a:t>
            </a:r>
          </a:p>
          <a:p>
            <a:r>
              <a:rPr lang="en-US" i="1" dirty="0"/>
              <a:t>3 Goals </a:t>
            </a:r>
          </a:p>
          <a:p>
            <a:pPr lvl="1"/>
            <a:r>
              <a:rPr lang="en-US" i="1" dirty="0">
                <a:ea typeface="+mn-lt"/>
                <a:cs typeface="+mn-lt"/>
              </a:rPr>
              <a:t>Increase percentage of students in Civil Engineering major that are chapter members. </a:t>
            </a:r>
          </a:p>
          <a:p>
            <a:pPr lvl="1"/>
            <a:r>
              <a:rPr lang="en-US" i="1" dirty="0">
                <a:ea typeface="+mn-lt"/>
                <a:cs typeface="+mn-lt"/>
              </a:rPr>
              <a:t>Decrease reliance on chapter funds.</a:t>
            </a:r>
          </a:p>
          <a:p>
            <a:pPr lvl="1"/>
            <a:r>
              <a:rPr lang="en-US" i="1" dirty="0">
                <a:ea typeface="+mn-lt"/>
                <a:cs typeface="+mn-lt"/>
              </a:rPr>
              <a:t>Focus on female member engagement and recruitment. </a:t>
            </a:r>
            <a:endParaRPr lang="en-US" dirty="0">
              <a:ea typeface="+mn-lt"/>
              <a:cs typeface="+mn-lt"/>
            </a:endParaRPr>
          </a:p>
          <a:p>
            <a:r>
              <a:rPr lang="en-US" i="1" dirty="0">
                <a:ea typeface="+mn-lt"/>
                <a:cs typeface="+mn-lt"/>
              </a:rPr>
              <a:t>13 Meetings</a:t>
            </a:r>
          </a:p>
          <a:p>
            <a:pPr lvl="1"/>
            <a:endParaRPr lang="en-US" i="1" dirty="0"/>
          </a:p>
          <a:p>
            <a:endParaRPr lang="en-US" i="1" dirty="0"/>
          </a:p>
        </p:txBody>
      </p:sp>
    </p:spTree>
    <p:extLst>
      <p:ext uri="{BB962C8B-B14F-4D97-AF65-F5344CB8AC3E}">
        <p14:creationId xmlns:p14="http://schemas.microsoft.com/office/powerpoint/2010/main" val="403428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9D43-538C-4B4A-84BB-092436324BA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6C86C3D-0EF9-418C-AC28-1B02CC3C0B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693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Officers</a:t>
            </a:r>
          </a:p>
        </p:txBody>
      </p:sp>
      <p:graphicFrame>
        <p:nvGraphicFramePr>
          <p:cNvPr id="4" name="Table 4">
            <a:extLst>
              <a:ext uri="{FF2B5EF4-FFF2-40B4-BE49-F238E27FC236}">
                <a16:creationId xmlns:a16="http://schemas.microsoft.com/office/drawing/2014/main" id="{9A3041F4-6A52-42D8-86E8-68FCA61D97DE}"/>
              </a:ext>
            </a:extLst>
          </p:cNvPr>
          <p:cNvGraphicFramePr>
            <a:graphicFrameLocks noGrp="1"/>
          </p:cNvGraphicFramePr>
          <p:nvPr>
            <p:extLst>
              <p:ext uri="{D42A27DB-BD31-4B8C-83A1-F6EECF244321}">
                <p14:modId xmlns:p14="http://schemas.microsoft.com/office/powerpoint/2010/main" val="1254361125"/>
              </p:ext>
            </p:extLst>
          </p:nvPr>
        </p:nvGraphicFramePr>
        <p:xfrm>
          <a:off x="1141002" y="1970138"/>
          <a:ext cx="6913128" cy="4146035"/>
        </p:xfrm>
        <a:graphic>
          <a:graphicData uri="http://schemas.openxmlformats.org/drawingml/2006/table">
            <a:tbl>
              <a:tblPr firstRow="1" bandRow="1">
                <a:tableStyleId>{5C22544A-7EE6-4342-B048-85BDC9FD1C3A}</a:tableStyleId>
              </a:tblPr>
              <a:tblGrid>
                <a:gridCol w="2304376">
                  <a:extLst>
                    <a:ext uri="{9D8B030D-6E8A-4147-A177-3AD203B41FA5}">
                      <a16:colId xmlns:a16="http://schemas.microsoft.com/office/drawing/2014/main" val="4227982907"/>
                    </a:ext>
                  </a:extLst>
                </a:gridCol>
                <a:gridCol w="2304376">
                  <a:extLst>
                    <a:ext uri="{9D8B030D-6E8A-4147-A177-3AD203B41FA5}">
                      <a16:colId xmlns:a16="http://schemas.microsoft.com/office/drawing/2014/main" val="697345460"/>
                    </a:ext>
                  </a:extLst>
                </a:gridCol>
                <a:gridCol w="2304376">
                  <a:extLst>
                    <a:ext uri="{9D8B030D-6E8A-4147-A177-3AD203B41FA5}">
                      <a16:colId xmlns:a16="http://schemas.microsoft.com/office/drawing/2014/main" val="2361648752"/>
                    </a:ext>
                  </a:extLst>
                </a:gridCol>
              </a:tblGrid>
              <a:tr h="829207">
                <a:tc>
                  <a:txBody>
                    <a:bodyPr/>
                    <a:lstStyle/>
                    <a:p>
                      <a:r>
                        <a:rPr lang="en-US" dirty="0"/>
                        <a:t>Role</a:t>
                      </a:r>
                    </a:p>
                  </a:txBody>
                  <a:tcPr/>
                </a:tc>
                <a:tc>
                  <a:txBody>
                    <a:bodyPr/>
                    <a:lstStyle/>
                    <a:p>
                      <a:r>
                        <a:rPr lang="en-US" dirty="0"/>
                        <a:t>2018-2019</a:t>
                      </a:r>
                    </a:p>
                  </a:txBody>
                  <a:tcPr/>
                </a:tc>
                <a:tc>
                  <a:txBody>
                    <a:bodyPr/>
                    <a:lstStyle/>
                    <a:p>
                      <a:r>
                        <a:rPr lang="en-US" dirty="0"/>
                        <a:t>2019-2020</a:t>
                      </a:r>
                    </a:p>
                  </a:txBody>
                  <a:tcPr/>
                </a:tc>
                <a:extLst>
                  <a:ext uri="{0D108BD9-81ED-4DB2-BD59-A6C34878D82A}">
                    <a16:rowId xmlns:a16="http://schemas.microsoft.com/office/drawing/2014/main" val="3185792547"/>
                  </a:ext>
                </a:extLst>
              </a:tr>
              <a:tr h="829207">
                <a:tc>
                  <a:txBody>
                    <a:bodyPr/>
                    <a:lstStyle/>
                    <a:p>
                      <a:r>
                        <a:rPr lang="en-US" dirty="0"/>
                        <a:t>President</a:t>
                      </a:r>
                    </a:p>
                  </a:txBody>
                  <a:tcPr/>
                </a:tc>
                <a:tc>
                  <a:txBody>
                    <a:bodyPr/>
                    <a:lstStyle/>
                    <a:p>
                      <a:r>
                        <a:rPr lang="en-US" dirty="0"/>
                        <a:t>AJ Mirra</a:t>
                      </a:r>
                    </a:p>
                  </a:txBody>
                  <a:tcPr/>
                </a:tc>
                <a:tc>
                  <a:txBody>
                    <a:bodyPr/>
                    <a:lstStyle/>
                    <a:p>
                      <a:r>
                        <a:rPr lang="en-US" dirty="0"/>
                        <a:t>Clare Cholewa</a:t>
                      </a:r>
                    </a:p>
                  </a:txBody>
                  <a:tcPr/>
                </a:tc>
                <a:extLst>
                  <a:ext uri="{0D108BD9-81ED-4DB2-BD59-A6C34878D82A}">
                    <a16:rowId xmlns:a16="http://schemas.microsoft.com/office/drawing/2014/main" val="161172829"/>
                  </a:ext>
                </a:extLst>
              </a:tr>
              <a:tr h="829207">
                <a:tc>
                  <a:txBody>
                    <a:bodyPr/>
                    <a:lstStyle/>
                    <a:p>
                      <a:r>
                        <a:rPr lang="en-US" dirty="0"/>
                        <a:t>Vice President</a:t>
                      </a:r>
                    </a:p>
                  </a:txBody>
                  <a:tcPr/>
                </a:tc>
                <a:tc>
                  <a:txBody>
                    <a:bodyPr/>
                    <a:lstStyle/>
                    <a:p>
                      <a:r>
                        <a:rPr lang="en-US" dirty="0"/>
                        <a:t>Jacob Taylor</a:t>
                      </a:r>
                    </a:p>
                  </a:txBody>
                  <a:tcPr/>
                </a:tc>
                <a:tc>
                  <a:txBody>
                    <a:bodyPr/>
                    <a:lstStyle/>
                    <a:p>
                      <a:r>
                        <a:rPr lang="en-US" dirty="0"/>
                        <a:t>Jada Hall</a:t>
                      </a:r>
                    </a:p>
                  </a:txBody>
                  <a:tcPr/>
                </a:tc>
                <a:extLst>
                  <a:ext uri="{0D108BD9-81ED-4DB2-BD59-A6C34878D82A}">
                    <a16:rowId xmlns:a16="http://schemas.microsoft.com/office/drawing/2014/main" val="922846308"/>
                  </a:ext>
                </a:extLst>
              </a:tr>
              <a:tr h="829207">
                <a:tc>
                  <a:txBody>
                    <a:bodyPr/>
                    <a:lstStyle/>
                    <a:p>
                      <a:r>
                        <a:rPr lang="en-US" dirty="0"/>
                        <a:t>Secretary</a:t>
                      </a:r>
                    </a:p>
                  </a:txBody>
                  <a:tcPr/>
                </a:tc>
                <a:tc>
                  <a:txBody>
                    <a:bodyPr/>
                    <a:lstStyle/>
                    <a:p>
                      <a:r>
                        <a:rPr lang="en-US" dirty="0"/>
                        <a:t>Andrew Shields</a:t>
                      </a:r>
                    </a:p>
                  </a:txBody>
                  <a:tcPr/>
                </a:tc>
                <a:tc>
                  <a:txBody>
                    <a:bodyPr/>
                    <a:lstStyle/>
                    <a:p>
                      <a:r>
                        <a:rPr lang="en-US" dirty="0"/>
                        <a:t>Julie </a:t>
                      </a:r>
                      <a:r>
                        <a:rPr lang="en-US" dirty="0" err="1"/>
                        <a:t>Marchut</a:t>
                      </a:r>
                    </a:p>
                  </a:txBody>
                  <a:tcPr/>
                </a:tc>
                <a:extLst>
                  <a:ext uri="{0D108BD9-81ED-4DB2-BD59-A6C34878D82A}">
                    <a16:rowId xmlns:a16="http://schemas.microsoft.com/office/drawing/2014/main" val="1548342217"/>
                  </a:ext>
                </a:extLst>
              </a:tr>
              <a:tr h="829207">
                <a:tc>
                  <a:txBody>
                    <a:bodyPr/>
                    <a:lstStyle/>
                    <a:p>
                      <a:r>
                        <a:rPr lang="en-US" dirty="0"/>
                        <a:t>Treasurer</a:t>
                      </a:r>
                    </a:p>
                  </a:txBody>
                  <a:tcPr/>
                </a:tc>
                <a:tc>
                  <a:txBody>
                    <a:bodyPr/>
                    <a:lstStyle/>
                    <a:p>
                      <a:r>
                        <a:rPr lang="en-US" dirty="0"/>
                        <a:t>Stas </a:t>
                      </a:r>
                      <a:r>
                        <a:rPr lang="en-US" dirty="0" err="1"/>
                        <a:t>Kosnik</a:t>
                      </a:r>
                    </a:p>
                  </a:txBody>
                  <a:tcPr/>
                </a:tc>
                <a:tc>
                  <a:txBody>
                    <a:bodyPr/>
                    <a:lstStyle/>
                    <a:p>
                      <a:r>
                        <a:rPr lang="en-US" dirty="0"/>
                        <a:t>Benjamin Holtz</a:t>
                      </a:r>
                    </a:p>
                  </a:txBody>
                  <a:tcPr/>
                </a:tc>
                <a:extLst>
                  <a:ext uri="{0D108BD9-81ED-4DB2-BD59-A6C34878D82A}">
                    <a16:rowId xmlns:a16="http://schemas.microsoft.com/office/drawing/2014/main" val="654112441"/>
                  </a:ext>
                </a:extLst>
              </a:tr>
            </a:tbl>
          </a:graphicData>
        </a:graphic>
      </p:graphicFrame>
    </p:spTree>
    <p:extLst>
      <p:ext uri="{BB962C8B-B14F-4D97-AF65-F5344CB8AC3E}">
        <p14:creationId xmlns:p14="http://schemas.microsoft.com/office/powerpoint/2010/main" val="368583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Advisors</a:t>
            </a:r>
          </a:p>
        </p:txBody>
      </p:sp>
      <p:graphicFrame>
        <p:nvGraphicFramePr>
          <p:cNvPr id="4" name="Table 4">
            <a:extLst>
              <a:ext uri="{FF2B5EF4-FFF2-40B4-BE49-F238E27FC236}">
                <a16:creationId xmlns:a16="http://schemas.microsoft.com/office/drawing/2014/main" id="{4EB5D22D-BE30-48EE-81C7-2668D5B7EC7A}"/>
              </a:ext>
            </a:extLst>
          </p:cNvPr>
          <p:cNvGraphicFramePr>
            <a:graphicFrameLocks noGrp="1"/>
          </p:cNvGraphicFramePr>
          <p:nvPr>
            <p:extLst>
              <p:ext uri="{D42A27DB-BD31-4B8C-83A1-F6EECF244321}">
                <p14:modId xmlns:p14="http://schemas.microsoft.com/office/powerpoint/2010/main" val="212802843"/>
              </p:ext>
            </p:extLst>
          </p:nvPr>
        </p:nvGraphicFramePr>
        <p:xfrm>
          <a:off x="882968" y="2105453"/>
          <a:ext cx="7473627" cy="3464989"/>
        </p:xfrm>
        <a:graphic>
          <a:graphicData uri="http://schemas.openxmlformats.org/drawingml/2006/table">
            <a:tbl>
              <a:tblPr firstRow="1" bandRow="1">
                <a:tableStyleId>{5C22544A-7EE6-4342-B048-85BDC9FD1C3A}</a:tableStyleId>
              </a:tblPr>
              <a:tblGrid>
                <a:gridCol w="2491209">
                  <a:extLst>
                    <a:ext uri="{9D8B030D-6E8A-4147-A177-3AD203B41FA5}">
                      <a16:colId xmlns:a16="http://schemas.microsoft.com/office/drawing/2014/main" val="2968988115"/>
                    </a:ext>
                  </a:extLst>
                </a:gridCol>
                <a:gridCol w="2491209">
                  <a:extLst>
                    <a:ext uri="{9D8B030D-6E8A-4147-A177-3AD203B41FA5}">
                      <a16:colId xmlns:a16="http://schemas.microsoft.com/office/drawing/2014/main" val="3805045344"/>
                    </a:ext>
                  </a:extLst>
                </a:gridCol>
                <a:gridCol w="2491209">
                  <a:extLst>
                    <a:ext uri="{9D8B030D-6E8A-4147-A177-3AD203B41FA5}">
                      <a16:colId xmlns:a16="http://schemas.microsoft.com/office/drawing/2014/main" val="204752586"/>
                    </a:ext>
                  </a:extLst>
                </a:gridCol>
              </a:tblGrid>
              <a:tr h="582609">
                <a:tc>
                  <a:txBody>
                    <a:bodyPr/>
                    <a:lstStyle/>
                    <a:p>
                      <a:pPr lvl="0">
                        <a:buNone/>
                      </a:pPr>
                      <a:r>
                        <a:rPr lang="en-US" dirty="0"/>
                        <a:t>Role</a:t>
                      </a:r>
                    </a:p>
                  </a:txBody>
                  <a:tcPr/>
                </a:tc>
                <a:tc>
                  <a:txBody>
                    <a:bodyPr/>
                    <a:lstStyle/>
                    <a:p>
                      <a:pPr lvl="0">
                        <a:buNone/>
                      </a:pPr>
                      <a:r>
                        <a:rPr lang="en-US" dirty="0"/>
                        <a:t>2018-2019</a:t>
                      </a:r>
                    </a:p>
                  </a:txBody>
                  <a:tcPr/>
                </a:tc>
                <a:tc>
                  <a:txBody>
                    <a:bodyPr/>
                    <a:lstStyle/>
                    <a:p>
                      <a:pPr lvl="0">
                        <a:buNone/>
                      </a:pPr>
                      <a:r>
                        <a:rPr lang="en-US" dirty="0"/>
                        <a:t>2019-2020</a:t>
                      </a:r>
                    </a:p>
                  </a:txBody>
                  <a:tcPr/>
                </a:tc>
                <a:extLst>
                  <a:ext uri="{0D108BD9-81ED-4DB2-BD59-A6C34878D82A}">
                    <a16:rowId xmlns:a16="http://schemas.microsoft.com/office/drawing/2014/main" val="3300437697"/>
                  </a:ext>
                </a:extLst>
              </a:tr>
              <a:tr h="1441190">
                <a:tc>
                  <a:txBody>
                    <a:bodyPr/>
                    <a:lstStyle/>
                    <a:p>
                      <a:r>
                        <a:rPr lang="en-US" dirty="0"/>
                        <a:t>Faculty Advisor</a:t>
                      </a:r>
                    </a:p>
                  </a:txBody>
                  <a:tcPr/>
                </a:tc>
                <a:tc>
                  <a:txBody>
                    <a:bodyPr/>
                    <a:lstStyle/>
                    <a:p>
                      <a:r>
                        <a:rPr lang="en-US" dirty="0"/>
                        <a:t>Fawad </a:t>
                      </a:r>
                      <a:r>
                        <a:rPr lang="en-US" dirty="0" err="1"/>
                        <a:t>Niazi</a:t>
                      </a:r>
                      <a:r>
                        <a:rPr lang="en-US" dirty="0"/>
                        <a:t>, niazif@pfw.edu</a:t>
                      </a:r>
                    </a:p>
                  </a:txBody>
                  <a:tcPr/>
                </a:tc>
                <a:tc>
                  <a:txBody>
                    <a:bodyPr/>
                    <a:lstStyle/>
                    <a:p>
                      <a:r>
                        <a:rPr lang="en-US" dirty="0" err="1"/>
                        <a:t>Promothes</a:t>
                      </a:r>
                      <a:r>
                        <a:rPr lang="en-US" dirty="0"/>
                        <a:t> </a:t>
                      </a:r>
                      <a:r>
                        <a:rPr lang="en-US" dirty="0" err="1"/>
                        <a:t>Saha</a:t>
                      </a:r>
                      <a:r>
                        <a:rPr lang="en-US" dirty="0"/>
                        <a:t>,</a:t>
                      </a:r>
                    </a:p>
                    <a:p>
                      <a:pPr lvl="0">
                        <a:buNone/>
                      </a:pPr>
                      <a:r>
                        <a:rPr lang="en-US" dirty="0"/>
                        <a:t>Sahap@pfw.edu</a:t>
                      </a:r>
                    </a:p>
                  </a:txBody>
                  <a:tcPr/>
                </a:tc>
                <a:extLst>
                  <a:ext uri="{0D108BD9-81ED-4DB2-BD59-A6C34878D82A}">
                    <a16:rowId xmlns:a16="http://schemas.microsoft.com/office/drawing/2014/main" val="1316005715"/>
                  </a:ext>
                </a:extLst>
              </a:tr>
              <a:tr h="1441190">
                <a:tc>
                  <a:txBody>
                    <a:bodyPr/>
                    <a:lstStyle/>
                    <a:p>
                      <a:r>
                        <a:rPr lang="en-US" dirty="0"/>
                        <a:t>Practitioner Advisor</a:t>
                      </a:r>
                    </a:p>
                  </a:txBody>
                  <a:tcPr/>
                </a:tc>
                <a:tc>
                  <a:txBody>
                    <a:bodyPr/>
                    <a:lstStyle/>
                    <a:p>
                      <a:r>
                        <a:rPr lang="en-US" dirty="0"/>
                        <a:t>N/A</a:t>
                      </a:r>
                    </a:p>
                  </a:txBody>
                  <a:tcPr/>
                </a:tc>
                <a:tc>
                  <a:txBody>
                    <a:bodyPr/>
                    <a:lstStyle/>
                    <a:p>
                      <a:r>
                        <a:rPr lang="en-US" dirty="0"/>
                        <a:t>Dave Devine, dpd02ce@yahoo.com</a:t>
                      </a:r>
                    </a:p>
                  </a:txBody>
                  <a:tcPr/>
                </a:tc>
                <a:extLst>
                  <a:ext uri="{0D108BD9-81ED-4DB2-BD59-A6C34878D82A}">
                    <a16:rowId xmlns:a16="http://schemas.microsoft.com/office/drawing/2014/main" val="4117612585"/>
                  </a:ext>
                </a:extLst>
              </a:tr>
            </a:tbl>
          </a:graphicData>
        </a:graphic>
      </p:graphicFrame>
    </p:spTree>
    <p:extLst>
      <p:ext uri="{BB962C8B-B14F-4D97-AF65-F5344CB8AC3E}">
        <p14:creationId xmlns:p14="http://schemas.microsoft.com/office/powerpoint/2010/main" val="236133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Summary</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Dues are $10/semester</a:t>
            </a:r>
            <a:endParaRPr lang="en-US" i="1" dirty="0">
              <a:cs typeface="Calibri"/>
            </a:endParaRPr>
          </a:p>
          <a:p>
            <a:r>
              <a:rPr lang="en-US" dirty="0"/>
              <a:t>2018-2019 Academic Year</a:t>
            </a:r>
          </a:p>
          <a:p>
            <a:pPr lvl="1"/>
            <a:r>
              <a:rPr lang="en-US" dirty="0"/>
              <a:t>Income = $2571.16</a:t>
            </a:r>
          </a:p>
          <a:p>
            <a:pPr lvl="1"/>
            <a:r>
              <a:rPr lang="en-US" dirty="0"/>
              <a:t>Expenditures = $3852.06</a:t>
            </a:r>
          </a:p>
          <a:p>
            <a:pPr lvl="1"/>
            <a:r>
              <a:rPr lang="en-US" dirty="0"/>
              <a:t>Cash balance = $6592.87</a:t>
            </a:r>
          </a:p>
          <a:p>
            <a:pPr lvl="1"/>
            <a:r>
              <a:rPr lang="en-US" dirty="0"/>
              <a:t>No accounts receivable/payable</a:t>
            </a:r>
          </a:p>
          <a:p>
            <a:r>
              <a:rPr lang="en-US" dirty="0"/>
              <a:t>Goal for 2019-2020: $0 net spending</a:t>
            </a:r>
          </a:p>
          <a:p>
            <a:endParaRPr lang="en-US" dirty="0"/>
          </a:p>
        </p:txBody>
      </p:sp>
    </p:spTree>
    <p:extLst>
      <p:ext uri="{BB962C8B-B14F-4D97-AF65-F5344CB8AC3E}">
        <p14:creationId xmlns:p14="http://schemas.microsoft.com/office/powerpoint/2010/main" val="10723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Objectives</a:t>
            </a:r>
          </a:p>
        </p:txBody>
      </p:sp>
      <p:sp>
        <p:nvSpPr>
          <p:cNvPr id="3" name="Content Placeholder 2"/>
          <p:cNvSpPr>
            <a:spLocks noGrp="1"/>
          </p:cNvSpPr>
          <p:nvPr>
            <p:ph idx="1"/>
          </p:nvPr>
        </p:nvSpPr>
        <p:spPr>
          <a:xfrm>
            <a:off x="1176865" y="2471204"/>
            <a:ext cx="6032004" cy="3444997"/>
          </a:xfrm>
        </p:spPr>
        <p:txBody>
          <a:bodyPr vert="horz" lIns="91440" tIns="45720" rIns="91440" bIns="45720" rtlCol="0" anchor="t">
            <a:normAutofit/>
          </a:bodyPr>
          <a:lstStyle/>
          <a:p>
            <a:pPr marL="0" indent="0">
              <a:buNone/>
            </a:pPr>
            <a:r>
              <a:rPr lang="en-US" i="1">
                <a:cs typeface="Calibri"/>
              </a:rPr>
              <a:t>Mission Statement:  Grow our ASCE chapter and foster a spirit of </a:t>
            </a:r>
            <a:r>
              <a:rPr lang="en-US" i="1" dirty="0">
                <a:cs typeface="Calibri"/>
              </a:rPr>
              <a:t>engagement within the Civil Engineering major on our predominantly commuter campus. </a:t>
            </a:r>
            <a:endParaRPr lang="en-US">
              <a:cs typeface="Calibri"/>
            </a:endParaRPr>
          </a:p>
        </p:txBody>
      </p:sp>
    </p:spTree>
    <p:extLst>
      <p:ext uri="{BB962C8B-B14F-4D97-AF65-F5344CB8AC3E}">
        <p14:creationId xmlns:p14="http://schemas.microsoft.com/office/powerpoint/2010/main" val="4220423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Objectives</a:t>
            </a:r>
          </a:p>
        </p:txBody>
      </p:sp>
      <p:graphicFrame>
        <p:nvGraphicFramePr>
          <p:cNvPr id="4" name="Diagram 3">
            <a:extLst>
              <a:ext uri="{FF2B5EF4-FFF2-40B4-BE49-F238E27FC236}">
                <a16:creationId xmlns:a16="http://schemas.microsoft.com/office/drawing/2014/main" id="{2624AEB7-DECE-472F-9ECE-413EC40E9023}"/>
              </a:ext>
            </a:extLst>
          </p:cNvPr>
          <p:cNvGraphicFramePr/>
          <p:nvPr/>
        </p:nvGraphicFramePr>
        <p:xfrm>
          <a:off x="1176865" y="2490135"/>
          <a:ext cx="6666215" cy="3444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04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a:ea typeface="+mj-lt"/>
                <a:cs typeface="+mj-lt"/>
              </a:rPr>
              <a:t>Increase percentage of students in Civil Engineering major that are chapter members. </a:t>
            </a:r>
            <a:endParaRPr lang="en-US" sz="2800"/>
          </a:p>
        </p:txBody>
      </p:sp>
      <p:sp>
        <p:nvSpPr>
          <p:cNvPr id="3" name="Content Placeholder 2"/>
          <p:cNvSpPr>
            <a:spLocks noGrp="1"/>
          </p:cNvSpPr>
          <p:nvPr>
            <p:ph idx="1"/>
          </p:nvPr>
        </p:nvSpPr>
        <p:spPr>
          <a:xfrm>
            <a:off x="997015" y="2490135"/>
            <a:ext cx="7148972" cy="3558586"/>
          </a:xfrm>
        </p:spPr>
        <p:txBody>
          <a:bodyPr vert="horz" lIns="91440" tIns="45720" rIns="91440" bIns="45720" rtlCol="0" anchor="t">
            <a:normAutofit fontScale="92500" lnSpcReduction="20000"/>
          </a:bodyPr>
          <a:lstStyle/>
          <a:p>
            <a:r>
              <a:rPr lang="en-US" i="1" dirty="0">
                <a:cs typeface="Calibri"/>
              </a:rPr>
              <a:t>Increase percentage of students in CE major that are chapter members to above 30%</a:t>
            </a:r>
          </a:p>
          <a:p>
            <a:r>
              <a:rPr lang="en-US" dirty="0">
                <a:cs typeface="Calibri"/>
              </a:rPr>
              <a:t>Speak with introductory engineering classes.</a:t>
            </a:r>
          </a:p>
          <a:p>
            <a:r>
              <a:rPr lang="en-US" dirty="0"/>
              <a:t>The CE Department has 50 students for 2018-2019.  We had a membership of 14 CE members = 28% engagement.  3 additional members from the Construction Management program. </a:t>
            </a:r>
            <a:endParaRPr lang="en-US" dirty="0">
              <a:cs typeface="Calibri"/>
            </a:endParaRPr>
          </a:p>
          <a:p>
            <a:r>
              <a:rPr lang="en-US" dirty="0"/>
              <a:t>In the coming year, we plan to increase awareness on campus by continuing to encourage professors to discuss ASCE in classes, and by incentivizing members to bring friends to meetings with a reduction of their dues. </a:t>
            </a:r>
            <a:endParaRPr lang="en-US" dirty="0">
              <a:cs typeface="Calibri"/>
            </a:endParaRPr>
          </a:p>
        </p:txBody>
      </p:sp>
    </p:spTree>
    <p:extLst>
      <p:ext uri="{BB962C8B-B14F-4D97-AF65-F5344CB8AC3E}">
        <p14:creationId xmlns:p14="http://schemas.microsoft.com/office/powerpoint/2010/main" val="272258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a:cs typeface="Calibri"/>
              </a:rPr>
              <a:t>Decrease reliance on chapter funds.</a:t>
            </a:r>
            <a:endParaRPr lang="en-US" i="1" dirty="0"/>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US" sz="2200" i="1" dirty="0"/>
              <a:t>Maintain</a:t>
            </a:r>
            <a:r>
              <a:rPr lang="en-US" sz="1800" i="1" dirty="0"/>
              <a:t> net balance of chapter account over 1 fiscal year.</a:t>
            </a:r>
            <a:endParaRPr lang="en-US" sz="1800" i="1" dirty="0">
              <a:cs typeface="Calibri"/>
            </a:endParaRPr>
          </a:p>
          <a:p>
            <a:r>
              <a:rPr lang="en-US" sz="1800" dirty="0"/>
              <a:t>Request funding from PFW Student Travel Committee for WSCL</a:t>
            </a:r>
            <a:endParaRPr lang="en-US" sz="1800" dirty="0">
              <a:cs typeface="Calibri"/>
            </a:endParaRPr>
          </a:p>
          <a:p>
            <a:r>
              <a:rPr lang="en-US" sz="1800" dirty="0">
                <a:cs typeface="Calibri"/>
              </a:rPr>
              <a:t>Request funding from Student Government for Great Lakes Student Conference Projects</a:t>
            </a:r>
            <a:endParaRPr lang="en-US" sz="1800" dirty="0"/>
          </a:p>
          <a:p>
            <a:r>
              <a:rPr lang="en-US" sz="1800" dirty="0">
                <a:cs typeface="Calibri"/>
              </a:rPr>
              <a:t>Increase cooperation with the Civil and Mechanical Department to get funding for events that improve students.</a:t>
            </a:r>
          </a:p>
          <a:p>
            <a:r>
              <a:rPr lang="en-US" sz="1800" dirty="0">
                <a:cs typeface="Calibri"/>
              </a:rPr>
              <a:t>Overall, we are doing better on this action plan than in past years.  Funding from the Student Government helped our chapter significantly, and we developed a positive working relationship with our Student Activities Resource office. </a:t>
            </a:r>
          </a:p>
          <a:p>
            <a:r>
              <a:rPr lang="en-US" sz="1800" dirty="0">
                <a:cs typeface="Calibri"/>
              </a:rPr>
              <a:t>In the coming months we want to increase net chapter balance by outside fundraising.  Reach out to local industry professionals.  </a:t>
            </a:r>
          </a:p>
        </p:txBody>
      </p:sp>
    </p:spTree>
    <p:extLst>
      <p:ext uri="{BB962C8B-B14F-4D97-AF65-F5344CB8AC3E}">
        <p14:creationId xmlns:p14="http://schemas.microsoft.com/office/powerpoint/2010/main" val="38792816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1934</TotalTime>
  <Words>1592</Words>
  <Application>Microsoft Office PowerPoint</Application>
  <PresentationFormat>On-screen Show (4:3)</PresentationFormat>
  <Paragraphs>175</Paragraphs>
  <Slides>23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Garamond</vt:lpstr>
      <vt:lpstr>Organic</vt:lpstr>
      <vt:lpstr>Purdue University  Fort Wayne</vt:lpstr>
      <vt:lpstr>Contact Information</vt:lpstr>
      <vt:lpstr>Student Officers</vt:lpstr>
      <vt:lpstr>Advisors</vt:lpstr>
      <vt:lpstr>Financial Summary</vt:lpstr>
      <vt:lpstr>Goals and Objectives</vt:lpstr>
      <vt:lpstr>Goals and Objectives</vt:lpstr>
      <vt:lpstr>Increase percentage of students in Civil Engineering major that are chapter members. </vt:lpstr>
      <vt:lpstr>Decrease reliance on chapter funds.</vt:lpstr>
      <vt:lpstr>Focus on female member engagement and recruitment. </vt:lpstr>
      <vt:lpstr>Membership Statistics</vt:lpstr>
      <vt:lpstr>Meeting Metrics</vt:lpstr>
      <vt:lpstr>Region 4 Director Visit</vt:lpstr>
      <vt:lpstr>Tincaps Game with Northeast Branch</vt:lpstr>
      <vt:lpstr>Fort Wayne Tunnel Project Field Trip</vt:lpstr>
      <vt:lpstr>Great Lakes Student Conference</vt:lpstr>
      <vt:lpstr>Mystery Design </vt:lpstr>
      <vt:lpstr>Sustainable Solutions: Dog House </vt:lpstr>
      <vt:lpstr>Leadership Development</vt:lpstr>
      <vt:lpstr>This Year's Challenges</vt:lpstr>
      <vt:lpstr>The Year Ahead</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Promothes Saha</cp:lastModifiedBy>
  <cp:revision>1045</cp:revision>
  <dcterms:created xsi:type="dcterms:W3CDTF">2013-08-09T15:30:51Z</dcterms:created>
  <dcterms:modified xsi:type="dcterms:W3CDTF">2020-02-07T15:53:50Z</dcterms:modified>
</cp:coreProperties>
</file>