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22588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9675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23505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66424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811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35068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2399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48409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1504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9160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62153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72306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12/8/2019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008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14101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03549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421753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12/8/2019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97402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12/8/2019</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004482056"/>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23" r:id="rId5"/>
    <p:sldLayoutId id="2147483724" r:id="rId6"/>
    <p:sldLayoutId id="2147483725" r:id="rId7"/>
    <p:sldLayoutId id="2147483726" r:id="rId8"/>
    <p:sldLayoutId id="2147483727" r:id="rId9"/>
    <p:sldLayoutId id="2147483728" r:id="rId10"/>
    <p:sldLayoutId id="2147483729" r:id="rId11"/>
    <p:sldLayoutId id="2147483735" r:id="rId12"/>
    <p:sldLayoutId id="2147483730" r:id="rId13"/>
    <p:sldLayoutId id="2147483731" r:id="rId14"/>
    <p:sldLayoutId id="2147483732" r:id="rId15"/>
    <p:sldLayoutId id="2147483733" r:id="rId16"/>
    <p:sldLayoutId id="2147483734" r:id="rId17"/>
  </p:sldLayoutIdLst>
  <p:hf sldNum="0" hdr="0" ftr="0" dt="0"/>
  <p:txStyles>
    <p:titleStyle>
      <a:lvl1pPr algn="ctr" defTabSz="457200" rtl="0" eaLnBrk="1" latinLnBrk="0" hangingPunct="1">
        <a:lnSpc>
          <a:spcPct val="100000"/>
        </a:lnSpc>
        <a:spcBef>
          <a:spcPct val="0"/>
        </a:spcBef>
        <a:buNone/>
        <a:defRPr sz="4000" i="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00000"/>
        </a:lnSpc>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2CA733A-8D25-4E63-8273-CC14052E0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7902BA-C0BD-4749-83DF-7B9DA8D3F720}"/>
              </a:ext>
            </a:extLst>
          </p:cNvPr>
          <p:cNvSpPr>
            <a:spLocks noGrp="1"/>
          </p:cNvSpPr>
          <p:nvPr>
            <p:ph type="ctrTitle"/>
          </p:nvPr>
        </p:nvSpPr>
        <p:spPr>
          <a:xfrm>
            <a:off x="1370693" y="4406537"/>
            <a:ext cx="9440034" cy="1088336"/>
          </a:xfrm>
        </p:spPr>
        <p:txBody>
          <a:bodyPr>
            <a:normAutofit/>
          </a:bodyPr>
          <a:lstStyle/>
          <a:p>
            <a:r>
              <a:rPr lang="en-US" sz="4800" dirty="0"/>
              <a:t>	Canterbury Pilgrim Trail</a:t>
            </a:r>
          </a:p>
        </p:txBody>
      </p:sp>
      <p:sp>
        <p:nvSpPr>
          <p:cNvPr id="3" name="Subtitle 2">
            <a:extLst>
              <a:ext uri="{FF2B5EF4-FFF2-40B4-BE49-F238E27FC236}">
                <a16:creationId xmlns:a16="http://schemas.microsoft.com/office/drawing/2014/main" id="{46AF3B0A-4B3A-4182-8035-ED6A06C64AD3}"/>
              </a:ext>
            </a:extLst>
          </p:cNvPr>
          <p:cNvSpPr>
            <a:spLocks noGrp="1"/>
          </p:cNvSpPr>
          <p:nvPr>
            <p:ph type="subTitle" idx="1"/>
          </p:nvPr>
        </p:nvSpPr>
        <p:spPr>
          <a:xfrm>
            <a:off x="1370693" y="5494872"/>
            <a:ext cx="9440034" cy="621614"/>
          </a:xfrm>
        </p:spPr>
        <p:txBody>
          <a:bodyPr>
            <a:normAutofit/>
          </a:bodyPr>
          <a:lstStyle/>
          <a:p>
            <a:r>
              <a:rPr lang="en-US" dirty="0"/>
              <a:t>		A Travel Guide </a:t>
            </a:r>
            <a:endParaRPr lang="en-US"/>
          </a:p>
        </p:txBody>
      </p:sp>
      <p:pic>
        <p:nvPicPr>
          <p:cNvPr id="16" name="Picture 15">
            <a:extLst>
              <a:ext uri="{FF2B5EF4-FFF2-40B4-BE49-F238E27FC236}">
                <a16:creationId xmlns:a16="http://schemas.microsoft.com/office/drawing/2014/main" id="{2BFB581C-2142-4222-9A3B-905AD6C09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0"/>
            <a:ext cx="12192001" cy="4322278"/>
          </a:xfrm>
          <a:prstGeom prst="rect">
            <a:avLst/>
          </a:prstGeom>
        </p:spPr>
      </p:pic>
      <p:pic>
        <p:nvPicPr>
          <p:cNvPr id="4" name="Picture 3">
            <a:extLst>
              <a:ext uri="{FF2B5EF4-FFF2-40B4-BE49-F238E27FC236}">
                <a16:creationId xmlns:a16="http://schemas.microsoft.com/office/drawing/2014/main" id="{3090CF43-E271-4C3C-BE93-A70C2AAD46C2}"/>
              </a:ext>
            </a:extLst>
          </p:cNvPr>
          <p:cNvPicPr>
            <a:picLocks noChangeAspect="1"/>
          </p:cNvPicPr>
          <p:nvPr/>
        </p:nvPicPr>
        <p:blipFill rotWithShape="1">
          <a:blip r:embed="rId4"/>
          <a:srcRect r="-1" b="30802"/>
          <a:stretch/>
        </p:blipFill>
        <p:spPr>
          <a:xfrm>
            <a:off x="-1" y="-1"/>
            <a:ext cx="12198915" cy="4220682"/>
          </a:xfrm>
          <a:prstGeom prst="rect">
            <a:avLst/>
          </a:prstGeom>
        </p:spPr>
      </p:pic>
    </p:spTree>
    <p:extLst>
      <p:ext uri="{BB962C8B-B14F-4D97-AF65-F5344CB8AC3E}">
        <p14:creationId xmlns:p14="http://schemas.microsoft.com/office/powerpoint/2010/main" val="4196889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AB646F-3BE3-47A3-B14F-9CB84F6BF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FD990A-767B-485E-9482-1AAF6BE76664}"/>
              </a:ext>
            </a:extLst>
          </p:cNvPr>
          <p:cNvSpPr>
            <a:spLocks noGrp="1"/>
          </p:cNvSpPr>
          <p:nvPr>
            <p:ph type="title"/>
          </p:nvPr>
        </p:nvSpPr>
        <p:spPr>
          <a:xfrm>
            <a:off x="913795" y="609599"/>
            <a:ext cx="5978072" cy="1481150"/>
          </a:xfrm>
        </p:spPr>
        <p:txBody>
          <a:bodyPr>
            <a:normAutofit/>
          </a:bodyPr>
          <a:lstStyle/>
          <a:p>
            <a:r>
              <a:rPr lang="en-US" dirty="0"/>
              <a:t>Beware</a:t>
            </a:r>
          </a:p>
        </p:txBody>
      </p:sp>
      <p:sp>
        <p:nvSpPr>
          <p:cNvPr id="3" name="Content Placeholder 2">
            <a:extLst>
              <a:ext uri="{FF2B5EF4-FFF2-40B4-BE49-F238E27FC236}">
                <a16:creationId xmlns:a16="http://schemas.microsoft.com/office/drawing/2014/main" id="{DDD50FCD-8425-4B16-8B6F-A91F8D093D49}"/>
              </a:ext>
            </a:extLst>
          </p:cNvPr>
          <p:cNvSpPr>
            <a:spLocks noGrp="1"/>
          </p:cNvSpPr>
          <p:nvPr>
            <p:ph idx="1"/>
          </p:nvPr>
        </p:nvSpPr>
        <p:spPr>
          <a:xfrm>
            <a:off x="913795" y="2279176"/>
            <a:ext cx="5978072" cy="3415672"/>
          </a:xfrm>
        </p:spPr>
        <p:txBody>
          <a:bodyPr anchor="ctr">
            <a:normAutofit/>
          </a:bodyPr>
          <a:lstStyle/>
          <a:p>
            <a:pPr>
              <a:lnSpc>
                <a:spcPct val="90000"/>
              </a:lnSpc>
            </a:pPr>
            <a:r>
              <a:rPr lang="en-US" sz="1900"/>
              <a:t>“A man that clothed was in clothes </a:t>
            </a:r>
            <a:r>
              <a:rPr lang="en-US" sz="1900" err="1"/>
              <a:t>blake</a:t>
            </a:r>
            <a:r>
              <a:rPr lang="en-US" sz="1900"/>
              <a:t>, And </a:t>
            </a:r>
            <a:r>
              <a:rPr lang="en-US" sz="1900" err="1"/>
              <a:t>undernethe</a:t>
            </a:r>
            <a:r>
              <a:rPr lang="en-US" sz="1900"/>
              <a:t> he </a:t>
            </a:r>
            <a:r>
              <a:rPr lang="en-US" sz="1900" err="1"/>
              <a:t>hadde</a:t>
            </a:r>
            <a:r>
              <a:rPr lang="en-US" sz="1900"/>
              <a:t> a whit surplus. His </a:t>
            </a:r>
            <a:r>
              <a:rPr lang="en-US" sz="1900" err="1"/>
              <a:t>hakeney</a:t>
            </a:r>
            <a:r>
              <a:rPr lang="en-US" sz="1900"/>
              <a:t>, that was al </a:t>
            </a:r>
            <a:r>
              <a:rPr lang="en-US" sz="1900" err="1"/>
              <a:t>pomely</a:t>
            </a:r>
            <a:r>
              <a:rPr lang="en-US" sz="1900"/>
              <a:t> </a:t>
            </a:r>
            <a:r>
              <a:rPr lang="en-US" sz="1900" err="1"/>
              <a:t>gris</a:t>
            </a:r>
            <a:r>
              <a:rPr lang="en-US" sz="1900"/>
              <a:t>, So </a:t>
            </a:r>
            <a:r>
              <a:rPr lang="en-US" sz="1900" err="1"/>
              <a:t>swatte</a:t>
            </a:r>
            <a:r>
              <a:rPr lang="en-US" sz="1900"/>
              <a:t> that it wonder was to see; It </a:t>
            </a:r>
            <a:r>
              <a:rPr lang="en-US" sz="1900" err="1"/>
              <a:t>semed</a:t>
            </a:r>
            <a:r>
              <a:rPr lang="en-US" sz="1900"/>
              <a:t> as he </a:t>
            </a:r>
            <a:r>
              <a:rPr lang="en-US" sz="1900" err="1"/>
              <a:t>hadde</a:t>
            </a:r>
            <a:r>
              <a:rPr lang="en-US" sz="1900"/>
              <a:t> </a:t>
            </a:r>
            <a:r>
              <a:rPr lang="en-US" sz="1900" err="1"/>
              <a:t>priked</a:t>
            </a:r>
            <a:r>
              <a:rPr lang="en-US" sz="1900"/>
              <a:t> miles three.”</a:t>
            </a:r>
          </a:p>
          <a:p>
            <a:pPr>
              <a:lnSpc>
                <a:spcPct val="90000"/>
              </a:lnSpc>
            </a:pPr>
            <a:r>
              <a:rPr lang="en-US" sz="1900"/>
              <a:t>There is a very real possibility your company will be approached by random strangers who seem to be fleeing for their lives from the nearest towns. Don’t be alarmed or feel pity, they are also, </a:t>
            </a:r>
            <a:r>
              <a:rPr lang="en-US" sz="1900" err="1"/>
              <a:t>cherls</a:t>
            </a:r>
            <a:r>
              <a:rPr lang="en-US" sz="1900"/>
              <a:t>. </a:t>
            </a:r>
          </a:p>
          <a:p>
            <a:pPr>
              <a:lnSpc>
                <a:spcPct val="90000"/>
              </a:lnSpc>
            </a:pPr>
            <a:r>
              <a:rPr lang="en-US" sz="1900"/>
              <a:t>Travel Tip: Don’t let anyone convince you that alchemy is real along the way, it is not, and you will lose all your money. </a:t>
            </a:r>
          </a:p>
        </p:txBody>
      </p:sp>
      <p:pic>
        <p:nvPicPr>
          <p:cNvPr id="4" name="Picture 3">
            <a:extLst>
              <a:ext uri="{FF2B5EF4-FFF2-40B4-BE49-F238E27FC236}">
                <a16:creationId xmlns:a16="http://schemas.microsoft.com/office/drawing/2014/main" id="{8A0C4D8E-829A-4ACF-B28F-7B491B705EC6}"/>
              </a:ext>
            </a:extLst>
          </p:cNvPr>
          <p:cNvPicPr>
            <a:picLocks noChangeAspect="1"/>
          </p:cNvPicPr>
          <p:nvPr/>
        </p:nvPicPr>
        <p:blipFill rotWithShape="1">
          <a:blip r:embed="rId3"/>
          <a:srcRect l="15681" r="17990" b="-1"/>
          <a:stretch/>
        </p:blipFill>
        <p:spPr>
          <a:xfrm>
            <a:off x="7620351" y="10"/>
            <a:ext cx="4571649" cy="6857990"/>
          </a:xfrm>
          <a:prstGeom prst="rect">
            <a:avLst/>
          </a:prstGeom>
        </p:spPr>
      </p:pic>
      <p:pic>
        <p:nvPicPr>
          <p:cNvPr id="11" name="Picture 10">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Tree>
    <p:extLst>
      <p:ext uri="{BB962C8B-B14F-4D97-AF65-F5344CB8AC3E}">
        <p14:creationId xmlns:p14="http://schemas.microsoft.com/office/powerpoint/2010/main" val="416813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A38C76-9874-40FB-9A83-B02A1AD74F6F}"/>
              </a:ext>
            </a:extLst>
          </p:cNvPr>
          <p:cNvSpPr>
            <a:spLocks noGrp="1"/>
          </p:cNvSpPr>
          <p:nvPr>
            <p:ph type="title"/>
          </p:nvPr>
        </p:nvSpPr>
        <p:spPr>
          <a:xfrm>
            <a:off x="913796" y="643465"/>
            <a:ext cx="3382638" cy="1370605"/>
          </a:xfrm>
        </p:spPr>
        <p:txBody>
          <a:bodyPr>
            <a:normAutofit/>
          </a:bodyPr>
          <a:lstStyle/>
          <a:p>
            <a:pPr algn="l"/>
            <a:r>
              <a:rPr lang="en-US" sz="3000" dirty="0"/>
              <a:t>Trail Breaks</a:t>
            </a:r>
          </a:p>
        </p:txBody>
      </p:sp>
      <p:sp>
        <p:nvSpPr>
          <p:cNvPr id="8" name="Content Placeholder 7">
            <a:extLst>
              <a:ext uri="{FF2B5EF4-FFF2-40B4-BE49-F238E27FC236}">
                <a16:creationId xmlns:a16="http://schemas.microsoft.com/office/drawing/2014/main" id="{12147451-7114-4F57-8B75-51866EED5EE0}"/>
              </a:ext>
            </a:extLst>
          </p:cNvPr>
          <p:cNvSpPr>
            <a:spLocks noGrp="1"/>
          </p:cNvSpPr>
          <p:nvPr>
            <p:ph idx="1"/>
          </p:nvPr>
        </p:nvSpPr>
        <p:spPr>
          <a:xfrm>
            <a:off x="913796" y="2247153"/>
            <a:ext cx="3358084" cy="3544046"/>
          </a:xfrm>
        </p:spPr>
        <p:txBody>
          <a:bodyPr>
            <a:normAutofit/>
          </a:bodyPr>
          <a:lstStyle/>
          <a:p>
            <a:r>
              <a:rPr lang="en-US" sz="1800" dirty="0"/>
              <a:t>Don’t worry, there are plenty of places to break along the way in the event of poor weather, or your companions have driven you to insanity. </a:t>
            </a:r>
          </a:p>
          <a:p>
            <a:r>
              <a:rPr lang="en-US" sz="1800" dirty="0"/>
              <a:t>Travel Tip: The provided map is always a good idea to have a copy of for emergency situations, familiarize yourself with the land. </a:t>
            </a:r>
          </a:p>
        </p:txBody>
      </p:sp>
      <p:pic>
        <p:nvPicPr>
          <p:cNvPr id="4" name="Content Placeholder 3">
            <a:extLst>
              <a:ext uri="{FF2B5EF4-FFF2-40B4-BE49-F238E27FC236}">
                <a16:creationId xmlns:a16="http://schemas.microsoft.com/office/drawing/2014/main" id="{BE0C8E45-316C-4C75-9CF5-094D2EAC0583}"/>
              </a:ext>
            </a:extLst>
          </p:cNvPr>
          <p:cNvPicPr>
            <a:picLocks noChangeAspect="1"/>
          </p:cNvPicPr>
          <p:nvPr/>
        </p:nvPicPr>
        <p:blipFill>
          <a:blip r:embed="rId3"/>
          <a:stretch>
            <a:fillRect/>
          </a:stretch>
        </p:blipFill>
        <p:spPr>
          <a:xfrm>
            <a:off x="5014606" y="643466"/>
            <a:ext cx="6434667" cy="5147733"/>
          </a:xfrm>
          <a:prstGeom prst="rect">
            <a:avLst/>
          </a:prstGeom>
        </p:spPr>
      </p:pic>
    </p:spTree>
    <p:extLst>
      <p:ext uri="{BB962C8B-B14F-4D97-AF65-F5344CB8AC3E}">
        <p14:creationId xmlns:p14="http://schemas.microsoft.com/office/powerpoint/2010/main" val="1955499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28CDD186-03E3-4AED-BEB6-0B3BEC2080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E8C1B1-F7B3-4B3C-A42C-E3455F15132A}"/>
              </a:ext>
            </a:extLst>
          </p:cNvPr>
          <p:cNvSpPr>
            <a:spLocks noGrp="1"/>
          </p:cNvSpPr>
          <p:nvPr>
            <p:ph type="title"/>
          </p:nvPr>
        </p:nvSpPr>
        <p:spPr>
          <a:xfrm>
            <a:off x="913795" y="609599"/>
            <a:ext cx="5978072" cy="1174075"/>
          </a:xfrm>
        </p:spPr>
        <p:txBody>
          <a:bodyPr>
            <a:normAutofit/>
          </a:bodyPr>
          <a:lstStyle/>
          <a:p>
            <a:r>
              <a:rPr lang="en-US"/>
              <a:t>What to Bring?</a:t>
            </a:r>
            <a:endParaRPr lang="en-US" dirty="0"/>
          </a:p>
        </p:txBody>
      </p:sp>
      <p:sp>
        <p:nvSpPr>
          <p:cNvPr id="3" name="Content Placeholder 2">
            <a:extLst>
              <a:ext uri="{FF2B5EF4-FFF2-40B4-BE49-F238E27FC236}">
                <a16:creationId xmlns:a16="http://schemas.microsoft.com/office/drawing/2014/main" id="{96844691-123D-4FD5-BACA-AC9A52A99020}"/>
              </a:ext>
            </a:extLst>
          </p:cNvPr>
          <p:cNvSpPr>
            <a:spLocks noGrp="1"/>
          </p:cNvSpPr>
          <p:nvPr>
            <p:ph idx="1"/>
          </p:nvPr>
        </p:nvSpPr>
        <p:spPr>
          <a:xfrm>
            <a:off x="913795" y="1972101"/>
            <a:ext cx="5978072" cy="3722748"/>
          </a:xfrm>
        </p:spPr>
        <p:txBody>
          <a:bodyPr anchor="ctr">
            <a:normAutofit/>
          </a:bodyPr>
          <a:lstStyle/>
          <a:p>
            <a:pPr>
              <a:buClr>
                <a:srgbClr val="F53F12"/>
              </a:buClr>
            </a:pPr>
            <a:r>
              <a:rPr lang="en-US" dirty="0"/>
              <a:t>Plenty of food and water of course.</a:t>
            </a:r>
          </a:p>
          <a:p>
            <a:pPr>
              <a:buClr>
                <a:srgbClr val="F53F12"/>
              </a:buClr>
            </a:pPr>
            <a:r>
              <a:rPr lang="en-US" dirty="0"/>
              <a:t> Rain ponchos and/or umbrellas will do.</a:t>
            </a:r>
          </a:p>
          <a:p>
            <a:pPr>
              <a:buClr>
                <a:srgbClr val="F53F12"/>
              </a:buClr>
            </a:pPr>
            <a:r>
              <a:rPr lang="en-US" dirty="0"/>
              <a:t>A set of dry/clean woolen clothes. </a:t>
            </a:r>
          </a:p>
          <a:p>
            <a:pPr>
              <a:buClr>
                <a:srgbClr val="F53F12"/>
              </a:buClr>
            </a:pPr>
            <a:r>
              <a:rPr lang="en-US" dirty="0"/>
              <a:t>A healthy horse (although a mule will suffice).</a:t>
            </a:r>
          </a:p>
          <a:p>
            <a:pPr>
              <a:buClr>
                <a:srgbClr val="F53F12"/>
              </a:buClr>
            </a:pPr>
            <a:r>
              <a:rPr lang="en-US" dirty="0"/>
              <a:t>A developed sense of humor.</a:t>
            </a:r>
          </a:p>
          <a:p>
            <a:pPr>
              <a:buClr>
                <a:srgbClr val="F53F12"/>
              </a:buClr>
            </a:pPr>
            <a:r>
              <a:rPr lang="en-US" dirty="0"/>
              <a:t>Paper and ink if you enjoy writing stories down.</a:t>
            </a:r>
          </a:p>
          <a:p>
            <a:pPr>
              <a:buClr>
                <a:srgbClr val="F53F12"/>
              </a:buClr>
            </a:pPr>
            <a:r>
              <a:rPr lang="en-US" dirty="0"/>
              <a:t>Money, but don’t let anyone know you have it.</a:t>
            </a:r>
          </a:p>
          <a:p>
            <a:pPr>
              <a:buClr>
                <a:srgbClr val="F53F12"/>
              </a:buClr>
            </a:pPr>
            <a:r>
              <a:rPr lang="en-US" dirty="0"/>
              <a:t>Travel Tip: Reusable water bottles go a long way. </a:t>
            </a:r>
          </a:p>
        </p:txBody>
      </p:sp>
      <p:pic>
        <p:nvPicPr>
          <p:cNvPr id="14" name="Picture 10">
            <a:extLst>
              <a:ext uri="{FF2B5EF4-FFF2-40B4-BE49-F238E27FC236}">
                <a16:creationId xmlns:a16="http://schemas.microsoft.com/office/drawing/2014/main" id="{1CF706DA-13E8-4A4F-9260-551FB8127B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4" name="Picture 3">
            <a:extLst>
              <a:ext uri="{FF2B5EF4-FFF2-40B4-BE49-F238E27FC236}">
                <a16:creationId xmlns:a16="http://schemas.microsoft.com/office/drawing/2014/main" id="{31826DA5-52EE-4FB7-BBDB-AA4A6F326765}"/>
              </a:ext>
            </a:extLst>
          </p:cNvPr>
          <p:cNvPicPr>
            <a:picLocks noChangeAspect="1"/>
          </p:cNvPicPr>
          <p:nvPr/>
        </p:nvPicPr>
        <p:blipFill rotWithShape="1">
          <a:blip r:embed="rId4"/>
          <a:srcRect l="22045" r="38809" b="1"/>
          <a:stretch/>
        </p:blipFill>
        <p:spPr>
          <a:xfrm>
            <a:off x="7552945" y="643465"/>
            <a:ext cx="3995592" cy="5103372"/>
          </a:xfrm>
          <a:prstGeom prst="rect">
            <a:avLst/>
          </a:prstGeom>
        </p:spPr>
      </p:pic>
    </p:spTree>
    <p:extLst>
      <p:ext uri="{BB962C8B-B14F-4D97-AF65-F5344CB8AC3E}">
        <p14:creationId xmlns:p14="http://schemas.microsoft.com/office/powerpoint/2010/main" val="2443056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2FF98A-0F23-4FE8-9095-CA17531F72FA}"/>
              </a:ext>
            </a:extLst>
          </p:cNvPr>
          <p:cNvSpPr>
            <a:spLocks noGrp="1"/>
          </p:cNvSpPr>
          <p:nvPr>
            <p:ph type="title"/>
          </p:nvPr>
        </p:nvSpPr>
        <p:spPr>
          <a:xfrm>
            <a:off x="834013" y="1115568"/>
            <a:ext cx="3487616" cy="4626864"/>
          </a:xfrm>
        </p:spPr>
        <p:txBody>
          <a:bodyPr>
            <a:normAutofit/>
          </a:bodyPr>
          <a:lstStyle/>
          <a:p>
            <a:pPr algn="l"/>
            <a:r>
              <a:rPr lang="en-US" sz="3600" dirty="0"/>
              <a:t>Off you go!</a:t>
            </a:r>
          </a:p>
        </p:txBody>
      </p:sp>
      <p:cxnSp>
        <p:nvCxnSpPr>
          <p:cNvPr id="10" name="Straight Connector 9">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B1E7377-8112-48C2-B5AE-FFF3F15D18A2}"/>
              </a:ext>
            </a:extLst>
          </p:cNvPr>
          <p:cNvSpPr>
            <a:spLocks noGrp="1"/>
          </p:cNvSpPr>
          <p:nvPr>
            <p:ph idx="1"/>
          </p:nvPr>
        </p:nvSpPr>
        <p:spPr>
          <a:xfrm>
            <a:off x="5105398" y="1115568"/>
            <a:ext cx="6245352" cy="4626864"/>
          </a:xfrm>
        </p:spPr>
        <p:txBody>
          <a:bodyPr anchor="ctr">
            <a:normAutofit/>
          </a:bodyPr>
          <a:lstStyle/>
          <a:p>
            <a:r>
              <a:rPr lang="en-US" dirty="0"/>
              <a:t>You are ready to embark on your journey to visit a dead dude! What an exciting vacation! This experience is like none other that the medieval time period has to offer. Stay hydrated and don’t let anyone swindle you! This journey will change you forever and redefine your expectations of people and their morals, have the best time ever! </a:t>
            </a:r>
          </a:p>
        </p:txBody>
      </p:sp>
    </p:spTree>
    <p:extLst>
      <p:ext uri="{BB962C8B-B14F-4D97-AF65-F5344CB8AC3E}">
        <p14:creationId xmlns:p14="http://schemas.microsoft.com/office/powerpoint/2010/main" val="503269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A2456A0-13DF-4BA8-9BDD-168E874C4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FBD932-036D-4C05-BA18-DD1B4265A038}"/>
              </a:ext>
            </a:extLst>
          </p:cNvPr>
          <p:cNvSpPr>
            <a:spLocks noGrp="1"/>
          </p:cNvSpPr>
          <p:nvPr>
            <p:ph type="title"/>
          </p:nvPr>
        </p:nvSpPr>
        <p:spPr>
          <a:xfrm>
            <a:off x="913795" y="609600"/>
            <a:ext cx="5978072" cy="1556702"/>
          </a:xfrm>
        </p:spPr>
        <p:txBody>
          <a:bodyPr>
            <a:normAutofit/>
          </a:bodyPr>
          <a:lstStyle/>
          <a:p>
            <a:r>
              <a:rPr lang="en-US" dirty="0"/>
              <a:t>Is This Trip for You?</a:t>
            </a:r>
          </a:p>
        </p:txBody>
      </p:sp>
      <p:sp>
        <p:nvSpPr>
          <p:cNvPr id="3" name="Content Placeholder 2">
            <a:extLst>
              <a:ext uri="{FF2B5EF4-FFF2-40B4-BE49-F238E27FC236}">
                <a16:creationId xmlns:a16="http://schemas.microsoft.com/office/drawing/2014/main" id="{BD88C4A8-FA28-48D7-ACB6-43F57203B6EA}"/>
              </a:ext>
            </a:extLst>
          </p:cNvPr>
          <p:cNvSpPr>
            <a:spLocks noGrp="1"/>
          </p:cNvSpPr>
          <p:nvPr>
            <p:ph idx="1"/>
          </p:nvPr>
        </p:nvSpPr>
        <p:spPr>
          <a:xfrm>
            <a:off x="913795" y="2354729"/>
            <a:ext cx="5978072" cy="3340119"/>
          </a:xfrm>
        </p:spPr>
        <p:txBody>
          <a:bodyPr anchor="t">
            <a:normAutofit/>
          </a:bodyPr>
          <a:lstStyle/>
          <a:p>
            <a:r>
              <a:rPr lang="en-US" dirty="0"/>
              <a:t>Are you mildly to moderately religious? </a:t>
            </a:r>
          </a:p>
          <a:p>
            <a:r>
              <a:rPr lang="en-US" dirty="0"/>
              <a:t>Do you want to take a sick vacation in the springtime?</a:t>
            </a:r>
          </a:p>
          <a:p>
            <a:r>
              <a:rPr lang="en-US" dirty="0"/>
              <a:t>Does walking 57 miles across the English countryside sound appealing?</a:t>
            </a:r>
          </a:p>
          <a:p>
            <a:r>
              <a:rPr lang="en-US" dirty="0"/>
              <a:t>Well this trip is for you! Stay tuned for all your travel tips and do’s and don’ts when making your pilgrimage to Canterbury cathedral to visit the brutally murdered Archbishop Thomas  Becket.</a:t>
            </a:r>
          </a:p>
        </p:txBody>
      </p:sp>
      <p:pic>
        <p:nvPicPr>
          <p:cNvPr id="11" name="Picture 10">
            <a:extLst>
              <a:ext uri="{FF2B5EF4-FFF2-40B4-BE49-F238E27FC236}">
                <a16:creationId xmlns:a16="http://schemas.microsoft.com/office/drawing/2014/main" id="{7AEE9CAC-347C-43C2-AE87-6BC5566E60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4" name="Picture 3" descr="An old photo of a person&#10;&#10;Description automatically generated">
            <a:extLst>
              <a:ext uri="{FF2B5EF4-FFF2-40B4-BE49-F238E27FC236}">
                <a16:creationId xmlns:a16="http://schemas.microsoft.com/office/drawing/2014/main" id="{72ACDFFB-066D-42B9-BF0F-32A0E19944A9}"/>
              </a:ext>
            </a:extLst>
          </p:cNvPr>
          <p:cNvPicPr>
            <a:picLocks noChangeAspect="1"/>
          </p:cNvPicPr>
          <p:nvPr/>
        </p:nvPicPr>
        <p:blipFill>
          <a:blip r:embed="rId4"/>
          <a:stretch>
            <a:fillRect/>
          </a:stretch>
        </p:blipFill>
        <p:spPr>
          <a:xfrm>
            <a:off x="7552945" y="643465"/>
            <a:ext cx="3189607" cy="5103372"/>
          </a:xfrm>
          <a:prstGeom prst="rect">
            <a:avLst/>
          </a:prstGeom>
        </p:spPr>
      </p:pic>
    </p:spTree>
    <p:extLst>
      <p:ext uri="{BB962C8B-B14F-4D97-AF65-F5344CB8AC3E}">
        <p14:creationId xmlns:p14="http://schemas.microsoft.com/office/powerpoint/2010/main" val="2254678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41D9C-E589-4FEE-8FB7-9ED7BE815039}"/>
              </a:ext>
            </a:extLst>
          </p:cNvPr>
          <p:cNvSpPr>
            <a:spLocks noGrp="1"/>
          </p:cNvSpPr>
          <p:nvPr>
            <p:ph type="title"/>
          </p:nvPr>
        </p:nvSpPr>
        <p:spPr/>
        <p:txBody>
          <a:bodyPr/>
          <a:lstStyle/>
          <a:p>
            <a:r>
              <a:rPr lang="en-US" dirty="0"/>
              <a:t>Why Canterbury?</a:t>
            </a:r>
          </a:p>
        </p:txBody>
      </p:sp>
      <p:sp>
        <p:nvSpPr>
          <p:cNvPr id="3" name="Content Placeholder 2">
            <a:extLst>
              <a:ext uri="{FF2B5EF4-FFF2-40B4-BE49-F238E27FC236}">
                <a16:creationId xmlns:a16="http://schemas.microsoft.com/office/drawing/2014/main" id="{9DE43EB7-4EE0-43A4-96C1-EAD92E9E4640}"/>
              </a:ext>
            </a:extLst>
          </p:cNvPr>
          <p:cNvSpPr>
            <a:spLocks noGrp="1"/>
          </p:cNvSpPr>
          <p:nvPr>
            <p:ph idx="1"/>
          </p:nvPr>
        </p:nvSpPr>
        <p:spPr/>
        <p:txBody>
          <a:bodyPr/>
          <a:lstStyle/>
          <a:p>
            <a:r>
              <a:rPr lang="en-US" dirty="0"/>
              <a:t>Thomas Becket was the Archbishop of Canterbury from 1162 until his murder in 1170. Becket had close ties with the English King, Henry II but fell into disagreement regarding monarchical versus ecclesiastic rights and privileges. After their quarrel, Henry had Becket brutally murdered at the alter of the Cathedral, which resulted in his martyrdom status. After Becket was canonized, Canterbury became one of the most popular pilgrim trails in the world, and the most famous trail in England. </a:t>
            </a:r>
          </a:p>
          <a:p>
            <a:r>
              <a:rPr lang="en-US" dirty="0"/>
              <a:t>Sounds like fun yet?!</a:t>
            </a:r>
          </a:p>
        </p:txBody>
      </p:sp>
    </p:spTree>
    <p:extLst>
      <p:ext uri="{BB962C8B-B14F-4D97-AF65-F5344CB8AC3E}">
        <p14:creationId xmlns:p14="http://schemas.microsoft.com/office/powerpoint/2010/main" val="2578449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AB646F-3BE3-47A3-B14F-9CB84F6BF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E926D4-E673-4A49-94D8-61F76F0479ED}"/>
              </a:ext>
            </a:extLst>
          </p:cNvPr>
          <p:cNvSpPr>
            <a:spLocks noGrp="1"/>
          </p:cNvSpPr>
          <p:nvPr>
            <p:ph type="title"/>
          </p:nvPr>
        </p:nvSpPr>
        <p:spPr>
          <a:xfrm>
            <a:off x="913795" y="609599"/>
            <a:ext cx="5978072" cy="1481150"/>
          </a:xfrm>
        </p:spPr>
        <p:txBody>
          <a:bodyPr>
            <a:normAutofit/>
          </a:bodyPr>
          <a:lstStyle/>
          <a:p>
            <a:r>
              <a:rPr lang="en-US" dirty="0"/>
              <a:t>When to start?</a:t>
            </a:r>
          </a:p>
        </p:txBody>
      </p:sp>
      <p:sp>
        <p:nvSpPr>
          <p:cNvPr id="3" name="Content Placeholder 2">
            <a:extLst>
              <a:ext uri="{FF2B5EF4-FFF2-40B4-BE49-F238E27FC236}">
                <a16:creationId xmlns:a16="http://schemas.microsoft.com/office/drawing/2014/main" id="{FDBA9230-93DA-4522-9014-0E61D7CF8924}"/>
              </a:ext>
            </a:extLst>
          </p:cNvPr>
          <p:cNvSpPr>
            <a:spLocks noGrp="1"/>
          </p:cNvSpPr>
          <p:nvPr>
            <p:ph idx="1"/>
          </p:nvPr>
        </p:nvSpPr>
        <p:spPr>
          <a:xfrm>
            <a:off x="913795" y="2279176"/>
            <a:ext cx="5978072" cy="3415672"/>
          </a:xfrm>
        </p:spPr>
        <p:txBody>
          <a:bodyPr anchor="ctr">
            <a:normAutofit fontScale="92500" lnSpcReduction="10000"/>
          </a:bodyPr>
          <a:lstStyle/>
          <a:p>
            <a:r>
              <a:rPr lang="en-US" dirty="0"/>
              <a:t>If you have decided that the Canterbury trail is the trip for you then let’s get started!</a:t>
            </a:r>
          </a:p>
          <a:p>
            <a:r>
              <a:rPr lang="en-US" dirty="0"/>
              <a:t>“</a:t>
            </a:r>
            <a:r>
              <a:rPr lang="en-US" dirty="0" err="1"/>
              <a:t>Whan</a:t>
            </a:r>
            <a:r>
              <a:rPr lang="en-US" dirty="0"/>
              <a:t> that </a:t>
            </a:r>
            <a:r>
              <a:rPr lang="en-US" dirty="0" err="1"/>
              <a:t>Aprill</a:t>
            </a:r>
            <a:r>
              <a:rPr lang="en-US" dirty="0"/>
              <a:t> with his </a:t>
            </a:r>
            <a:r>
              <a:rPr lang="en-US" dirty="0" err="1"/>
              <a:t>shoures</a:t>
            </a:r>
            <a:r>
              <a:rPr lang="en-US" dirty="0"/>
              <a:t> </a:t>
            </a:r>
            <a:r>
              <a:rPr lang="en-US" dirty="0" err="1"/>
              <a:t>soote</a:t>
            </a:r>
            <a:r>
              <a:rPr lang="en-US" dirty="0"/>
              <a:t>, The </a:t>
            </a:r>
            <a:r>
              <a:rPr lang="en-US" dirty="0" err="1"/>
              <a:t>droghte</a:t>
            </a:r>
            <a:r>
              <a:rPr lang="en-US" dirty="0"/>
              <a:t> of March hath </a:t>
            </a:r>
            <a:r>
              <a:rPr lang="en-US" dirty="0" err="1"/>
              <a:t>perced</a:t>
            </a:r>
            <a:r>
              <a:rPr lang="en-US" dirty="0"/>
              <a:t> to the </a:t>
            </a:r>
            <a:r>
              <a:rPr lang="en-US" dirty="0" err="1"/>
              <a:t>roote</a:t>
            </a:r>
            <a:r>
              <a:rPr lang="en-US" dirty="0"/>
              <a:t>.” In other words, when the spring showers have arrived in April it’s about time to get going on your pilgrimage. So with these extremely vague instructions let’s get going.</a:t>
            </a:r>
          </a:p>
          <a:p>
            <a:r>
              <a:rPr lang="en-US" dirty="0"/>
              <a:t>Travel Tip: Get one of those rain ponchos, walking through the English countryside in wet woolen clothing will literally be the worst. </a:t>
            </a:r>
          </a:p>
          <a:p>
            <a:endParaRPr lang="en-US" dirty="0"/>
          </a:p>
        </p:txBody>
      </p:sp>
      <p:pic>
        <p:nvPicPr>
          <p:cNvPr id="4" name="Picture 3">
            <a:extLst>
              <a:ext uri="{FF2B5EF4-FFF2-40B4-BE49-F238E27FC236}">
                <a16:creationId xmlns:a16="http://schemas.microsoft.com/office/drawing/2014/main" id="{DD22BD06-C05A-4F0B-83F1-C4D97CF9E725}"/>
              </a:ext>
            </a:extLst>
          </p:cNvPr>
          <p:cNvPicPr>
            <a:picLocks noChangeAspect="1"/>
          </p:cNvPicPr>
          <p:nvPr/>
        </p:nvPicPr>
        <p:blipFill rotWithShape="1">
          <a:blip r:embed="rId3"/>
          <a:srcRect l="22556" r="32947" b="-1"/>
          <a:stretch/>
        </p:blipFill>
        <p:spPr>
          <a:xfrm>
            <a:off x="7620351" y="10"/>
            <a:ext cx="4571649" cy="6857990"/>
          </a:xfrm>
          <a:prstGeom prst="rect">
            <a:avLst/>
          </a:prstGeom>
        </p:spPr>
      </p:pic>
      <p:pic>
        <p:nvPicPr>
          <p:cNvPr id="11" name="Picture 10">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Tree>
    <p:extLst>
      <p:ext uri="{BB962C8B-B14F-4D97-AF65-F5344CB8AC3E}">
        <p14:creationId xmlns:p14="http://schemas.microsoft.com/office/powerpoint/2010/main" val="1327282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A2456A0-13DF-4BA8-9BDD-168E874C4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3DB3310-D47B-4D7F-A3DF-F9502620F72D}"/>
              </a:ext>
            </a:extLst>
          </p:cNvPr>
          <p:cNvPicPr>
            <a:picLocks noChangeAspect="1"/>
          </p:cNvPicPr>
          <p:nvPr/>
        </p:nvPicPr>
        <p:blipFill>
          <a:blip r:embed="rId3"/>
          <a:stretch>
            <a:fillRect/>
          </a:stretch>
        </p:blipFill>
        <p:spPr>
          <a:xfrm>
            <a:off x="7552945" y="1023634"/>
            <a:ext cx="3995592" cy="4343034"/>
          </a:xfrm>
          <a:prstGeom prst="rect">
            <a:avLst/>
          </a:prstGeom>
        </p:spPr>
      </p:pic>
      <p:sp>
        <p:nvSpPr>
          <p:cNvPr id="2" name="Title 1">
            <a:extLst>
              <a:ext uri="{FF2B5EF4-FFF2-40B4-BE49-F238E27FC236}">
                <a16:creationId xmlns:a16="http://schemas.microsoft.com/office/drawing/2014/main" id="{5416421E-4467-44FA-8072-CDF661BE0209}"/>
              </a:ext>
            </a:extLst>
          </p:cNvPr>
          <p:cNvSpPr>
            <a:spLocks noGrp="1"/>
          </p:cNvSpPr>
          <p:nvPr>
            <p:ph type="title"/>
          </p:nvPr>
        </p:nvSpPr>
        <p:spPr>
          <a:xfrm>
            <a:off x="913795" y="609600"/>
            <a:ext cx="5978072" cy="1556702"/>
          </a:xfrm>
        </p:spPr>
        <p:txBody>
          <a:bodyPr>
            <a:normAutofit/>
          </a:bodyPr>
          <a:lstStyle/>
          <a:p>
            <a:r>
              <a:rPr lang="en-US" dirty="0"/>
              <a:t>Where to start?</a:t>
            </a:r>
          </a:p>
        </p:txBody>
      </p:sp>
      <p:sp>
        <p:nvSpPr>
          <p:cNvPr id="3" name="Content Placeholder 2">
            <a:extLst>
              <a:ext uri="{FF2B5EF4-FFF2-40B4-BE49-F238E27FC236}">
                <a16:creationId xmlns:a16="http://schemas.microsoft.com/office/drawing/2014/main" id="{6FC57697-AAD1-41E0-8CF1-E101F868DA9E}"/>
              </a:ext>
            </a:extLst>
          </p:cNvPr>
          <p:cNvSpPr>
            <a:spLocks noGrp="1"/>
          </p:cNvSpPr>
          <p:nvPr>
            <p:ph idx="1"/>
          </p:nvPr>
        </p:nvSpPr>
        <p:spPr>
          <a:xfrm>
            <a:off x="913795" y="2354729"/>
            <a:ext cx="5978072" cy="3340119"/>
          </a:xfrm>
        </p:spPr>
        <p:txBody>
          <a:bodyPr anchor="t">
            <a:normAutofit/>
          </a:bodyPr>
          <a:lstStyle/>
          <a:p>
            <a:pPr>
              <a:lnSpc>
                <a:spcPct val="90000"/>
              </a:lnSpc>
            </a:pPr>
            <a:r>
              <a:rPr lang="en-US" sz="1600"/>
              <a:t>For our purposes we will be tracking the pilgrim trail from London to Canterbury. </a:t>
            </a:r>
          </a:p>
          <a:p>
            <a:pPr>
              <a:lnSpc>
                <a:spcPct val="90000"/>
              </a:lnSpc>
            </a:pPr>
            <a:r>
              <a:rPr lang="en-US" sz="1600"/>
              <a:t>“In </a:t>
            </a:r>
            <a:r>
              <a:rPr lang="en-US" sz="1600" err="1"/>
              <a:t>Southwerk</a:t>
            </a:r>
            <a:r>
              <a:rPr lang="en-US" sz="1600"/>
              <a:t> at the Tabard as I lay,” Southwark is a fairly sketchy part of London in which all kinds of people congregate at a place called the Tabard, which is a tavern mind you, to begin their religious journeys. Now I know, this sound totally backwards, but I promise it’s going to be great.</a:t>
            </a:r>
          </a:p>
          <a:p>
            <a:pPr>
              <a:lnSpc>
                <a:spcPct val="90000"/>
              </a:lnSpc>
            </a:pPr>
            <a:r>
              <a:rPr lang="en-US" sz="1600"/>
              <a:t>Give yourself some extra time at the Tabard, maybe arrive the night before you plan to embark on your Pilgrimage, that way you can meet loud drunk dudes, watch some nuns eat, and be judged harshly by a tiny man who is writing down his observations about you and everyone else present. </a:t>
            </a:r>
          </a:p>
        </p:txBody>
      </p:sp>
      <p:pic>
        <p:nvPicPr>
          <p:cNvPr id="11" name="Picture 10">
            <a:extLst>
              <a:ext uri="{FF2B5EF4-FFF2-40B4-BE49-F238E27FC236}">
                <a16:creationId xmlns:a16="http://schemas.microsoft.com/office/drawing/2014/main" id="{7AEE9CAC-347C-43C2-AE87-6BC5566E60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spTree>
    <p:extLst>
      <p:ext uri="{BB962C8B-B14F-4D97-AF65-F5344CB8AC3E}">
        <p14:creationId xmlns:p14="http://schemas.microsoft.com/office/powerpoint/2010/main" val="3674675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DBCD3-602A-42F6-B0DA-3FA0FDC92CCB}"/>
              </a:ext>
            </a:extLst>
          </p:cNvPr>
          <p:cNvSpPr>
            <a:spLocks noGrp="1"/>
          </p:cNvSpPr>
          <p:nvPr>
            <p:ph type="title"/>
          </p:nvPr>
        </p:nvSpPr>
        <p:spPr/>
        <p:txBody>
          <a:bodyPr/>
          <a:lstStyle/>
          <a:p>
            <a:r>
              <a:rPr lang="en-US" dirty="0"/>
              <a:t>Who to go with?</a:t>
            </a:r>
          </a:p>
        </p:txBody>
      </p:sp>
      <p:sp>
        <p:nvSpPr>
          <p:cNvPr id="3" name="Content Placeholder 2">
            <a:extLst>
              <a:ext uri="{FF2B5EF4-FFF2-40B4-BE49-F238E27FC236}">
                <a16:creationId xmlns:a16="http://schemas.microsoft.com/office/drawing/2014/main" id="{159CB04A-ED52-4AC0-8137-2FFFCC3BC25F}"/>
              </a:ext>
            </a:extLst>
          </p:cNvPr>
          <p:cNvSpPr>
            <a:spLocks noGrp="1"/>
          </p:cNvSpPr>
          <p:nvPr>
            <p:ph idx="1"/>
          </p:nvPr>
        </p:nvSpPr>
        <p:spPr/>
        <p:txBody>
          <a:bodyPr/>
          <a:lstStyle/>
          <a:p>
            <a:r>
              <a:rPr lang="en-US" dirty="0"/>
              <a:t>A pilgrimage can of course be done solo, but no pilgrimage is better then joining forces with twenty-nine random strangers to embark on a 19 hour walk across England. These strangers can, of course, be found at the Tabard. </a:t>
            </a:r>
          </a:p>
          <a:p>
            <a:r>
              <a:rPr lang="en-US" dirty="0"/>
              <a:t>Make sure to include the tavern proprietor in these strangers because apparently, he can leave all his responsibilities behind without a thought. He will also be an essential factor in creating lifelong friendships between your fellow travelers and yourself. </a:t>
            </a:r>
          </a:p>
          <a:p>
            <a:r>
              <a:rPr lang="en-US" dirty="0"/>
              <a:t>Travel Tip: Stay sober and stick to yourself in this group, you never know what kind of tricksters you have among you. Also, don’t believe the Hosts’ promises, he will undoubtedly let you down. </a:t>
            </a:r>
          </a:p>
        </p:txBody>
      </p:sp>
    </p:spTree>
    <p:extLst>
      <p:ext uri="{BB962C8B-B14F-4D97-AF65-F5344CB8AC3E}">
        <p14:creationId xmlns:p14="http://schemas.microsoft.com/office/powerpoint/2010/main" val="4272529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A2456A0-13DF-4BA8-9BDD-168E874C4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0AE1CA-21AE-46D5-B4D1-42626D61C13D}"/>
              </a:ext>
            </a:extLst>
          </p:cNvPr>
          <p:cNvSpPr>
            <a:spLocks noGrp="1"/>
          </p:cNvSpPr>
          <p:nvPr>
            <p:ph type="title"/>
          </p:nvPr>
        </p:nvSpPr>
        <p:spPr>
          <a:xfrm>
            <a:off x="913795" y="609600"/>
            <a:ext cx="5978072" cy="1556702"/>
          </a:xfrm>
        </p:spPr>
        <p:txBody>
          <a:bodyPr>
            <a:normAutofit/>
          </a:bodyPr>
          <a:lstStyle/>
          <a:p>
            <a:r>
              <a:rPr lang="en-US"/>
              <a:t>What to expect?</a:t>
            </a:r>
          </a:p>
        </p:txBody>
      </p:sp>
      <p:sp>
        <p:nvSpPr>
          <p:cNvPr id="3" name="Content Placeholder 2">
            <a:extLst>
              <a:ext uri="{FF2B5EF4-FFF2-40B4-BE49-F238E27FC236}">
                <a16:creationId xmlns:a16="http://schemas.microsoft.com/office/drawing/2014/main" id="{90337947-3F95-4424-A4CF-65F08F4BA25A}"/>
              </a:ext>
            </a:extLst>
          </p:cNvPr>
          <p:cNvSpPr>
            <a:spLocks noGrp="1"/>
          </p:cNvSpPr>
          <p:nvPr>
            <p:ph idx="1"/>
          </p:nvPr>
        </p:nvSpPr>
        <p:spPr>
          <a:xfrm>
            <a:off x="913795" y="2354729"/>
            <a:ext cx="5978072" cy="3340119"/>
          </a:xfrm>
        </p:spPr>
        <p:txBody>
          <a:bodyPr anchor="t">
            <a:normAutofit/>
          </a:bodyPr>
          <a:lstStyle/>
          <a:p>
            <a:pPr>
              <a:lnSpc>
                <a:spcPct val="90000"/>
              </a:lnSpc>
            </a:pPr>
            <a:r>
              <a:rPr lang="en-US"/>
              <a:t>The travel time between London and Canterbury cathedral is roughly 57 miles, meaning that at a non-stop, steady walking pace you will be on route for about 19 hours. However, if you are fortunate enough to have a horse for this journey, we can probably reasonably knock off maybe 5ish hours. Either way, get ready to spend a pretty long day in the English countryside with a bunch of strangers. </a:t>
            </a:r>
          </a:p>
          <a:p>
            <a:pPr>
              <a:lnSpc>
                <a:spcPct val="90000"/>
              </a:lnSpc>
            </a:pPr>
            <a:r>
              <a:rPr lang="en-US"/>
              <a:t>Travel tip: Get some good hiking boots and/or rent a good quality horse. Maybe some of those sick walking sticks. </a:t>
            </a:r>
          </a:p>
        </p:txBody>
      </p:sp>
      <p:pic>
        <p:nvPicPr>
          <p:cNvPr id="20" name="Picture 16">
            <a:extLst>
              <a:ext uri="{FF2B5EF4-FFF2-40B4-BE49-F238E27FC236}">
                <a16:creationId xmlns:a16="http://schemas.microsoft.com/office/drawing/2014/main" id="{7AEE9CAC-347C-43C2-AE87-6BC5566E60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4" name="Picture 3">
            <a:extLst>
              <a:ext uri="{FF2B5EF4-FFF2-40B4-BE49-F238E27FC236}">
                <a16:creationId xmlns:a16="http://schemas.microsoft.com/office/drawing/2014/main" id="{4AE32B79-6D6E-4E17-B4F9-7FEDF7965CA1}"/>
              </a:ext>
            </a:extLst>
          </p:cNvPr>
          <p:cNvPicPr>
            <a:picLocks noChangeAspect="1"/>
          </p:cNvPicPr>
          <p:nvPr/>
        </p:nvPicPr>
        <p:blipFill>
          <a:blip r:embed="rId4"/>
          <a:stretch>
            <a:fillRect/>
          </a:stretch>
        </p:blipFill>
        <p:spPr>
          <a:xfrm>
            <a:off x="7552945" y="1921556"/>
            <a:ext cx="3995592" cy="2547189"/>
          </a:xfrm>
          <a:prstGeom prst="rect">
            <a:avLst/>
          </a:prstGeom>
        </p:spPr>
      </p:pic>
    </p:spTree>
    <p:extLst>
      <p:ext uri="{BB962C8B-B14F-4D97-AF65-F5344CB8AC3E}">
        <p14:creationId xmlns:p14="http://schemas.microsoft.com/office/powerpoint/2010/main" val="258334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D98318E6-69F4-42F4-AB85-F01AA0DAF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FF6FE0-C318-46D3-9558-763A2BF60CDD}"/>
              </a:ext>
            </a:extLst>
          </p:cNvPr>
          <p:cNvSpPr>
            <a:spLocks noGrp="1"/>
          </p:cNvSpPr>
          <p:nvPr>
            <p:ph type="title"/>
          </p:nvPr>
        </p:nvSpPr>
        <p:spPr>
          <a:xfrm>
            <a:off x="5146160" y="609599"/>
            <a:ext cx="5978072" cy="1505804"/>
          </a:xfrm>
        </p:spPr>
        <p:txBody>
          <a:bodyPr>
            <a:normAutofit/>
          </a:bodyPr>
          <a:lstStyle/>
          <a:p>
            <a:r>
              <a:rPr lang="en-US" dirty="0"/>
              <a:t>How to stay entertained?</a:t>
            </a:r>
          </a:p>
        </p:txBody>
      </p:sp>
      <p:pic>
        <p:nvPicPr>
          <p:cNvPr id="15" name="Picture 11">
            <a:extLst>
              <a:ext uri="{FF2B5EF4-FFF2-40B4-BE49-F238E27FC236}">
                <a16:creationId xmlns:a16="http://schemas.microsoft.com/office/drawing/2014/main" id="{559DF61F-9058-49C9-8F75-DC501F983B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5" name="Picture 4">
            <a:extLst>
              <a:ext uri="{FF2B5EF4-FFF2-40B4-BE49-F238E27FC236}">
                <a16:creationId xmlns:a16="http://schemas.microsoft.com/office/drawing/2014/main" id="{F938A50E-DB17-47AD-AB95-4C78A44F7C25}"/>
              </a:ext>
            </a:extLst>
          </p:cNvPr>
          <p:cNvPicPr>
            <a:picLocks noChangeAspect="1"/>
          </p:cNvPicPr>
          <p:nvPr/>
        </p:nvPicPr>
        <p:blipFill rotWithShape="1">
          <a:blip r:embed="rId4"/>
          <a:srcRect l="13919" r="14801" b="-3"/>
          <a:stretch/>
        </p:blipFill>
        <p:spPr>
          <a:xfrm>
            <a:off x="20" y="10"/>
            <a:ext cx="4571629" cy="3383270"/>
          </a:xfrm>
          <a:prstGeom prst="rect">
            <a:avLst/>
          </a:prstGeom>
        </p:spPr>
      </p:pic>
      <p:pic>
        <p:nvPicPr>
          <p:cNvPr id="4" name="Picture 3">
            <a:extLst>
              <a:ext uri="{FF2B5EF4-FFF2-40B4-BE49-F238E27FC236}">
                <a16:creationId xmlns:a16="http://schemas.microsoft.com/office/drawing/2014/main" id="{B5E53E1D-7682-4EC0-BAEA-83A1B3934E34}"/>
              </a:ext>
            </a:extLst>
          </p:cNvPr>
          <p:cNvPicPr>
            <a:picLocks noChangeAspect="1"/>
          </p:cNvPicPr>
          <p:nvPr/>
        </p:nvPicPr>
        <p:blipFill rotWithShape="1">
          <a:blip r:embed="rId5"/>
          <a:srcRect l="19442" r="13897"/>
          <a:stretch/>
        </p:blipFill>
        <p:spPr>
          <a:xfrm>
            <a:off x="20" y="3429000"/>
            <a:ext cx="4571629" cy="3429000"/>
          </a:xfrm>
          <a:prstGeom prst="rect">
            <a:avLst/>
          </a:prstGeom>
        </p:spPr>
      </p:pic>
      <p:sp>
        <p:nvSpPr>
          <p:cNvPr id="3" name="Content Placeholder 2">
            <a:extLst>
              <a:ext uri="{FF2B5EF4-FFF2-40B4-BE49-F238E27FC236}">
                <a16:creationId xmlns:a16="http://schemas.microsoft.com/office/drawing/2014/main" id="{E918A00F-8766-41F5-AA64-7E48DC7A98BA}"/>
              </a:ext>
            </a:extLst>
          </p:cNvPr>
          <p:cNvSpPr>
            <a:spLocks noGrp="1"/>
          </p:cNvSpPr>
          <p:nvPr>
            <p:ph idx="1"/>
          </p:nvPr>
        </p:nvSpPr>
        <p:spPr>
          <a:xfrm>
            <a:off x="5146160" y="2286000"/>
            <a:ext cx="5978072" cy="3477088"/>
          </a:xfrm>
        </p:spPr>
        <p:txBody>
          <a:bodyPr anchor="ctr">
            <a:noAutofit/>
          </a:bodyPr>
          <a:lstStyle/>
          <a:p>
            <a:pPr>
              <a:lnSpc>
                <a:spcPct val="90000"/>
              </a:lnSpc>
            </a:pPr>
            <a:r>
              <a:rPr lang="en-US" sz="1600" dirty="0"/>
              <a:t>“To </a:t>
            </a:r>
            <a:r>
              <a:rPr lang="en-US" sz="1600" dirty="0" err="1"/>
              <a:t>Canterburyward</a:t>
            </a:r>
            <a:r>
              <a:rPr lang="en-US" sz="1600" dirty="0"/>
              <a:t>, I </a:t>
            </a:r>
            <a:r>
              <a:rPr lang="en-US" sz="1600" dirty="0" err="1"/>
              <a:t>mene</a:t>
            </a:r>
            <a:r>
              <a:rPr lang="en-US" sz="1600" dirty="0"/>
              <a:t> it so, and homeward he shall </a:t>
            </a:r>
            <a:r>
              <a:rPr lang="en-US" sz="1600" dirty="0" err="1"/>
              <a:t>tellen</a:t>
            </a:r>
            <a:r>
              <a:rPr lang="en-US" sz="1600" dirty="0"/>
              <a:t> </a:t>
            </a:r>
            <a:r>
              <a:rPr lang="en-US" sz="1600" dirty="0" err="1"/>
              <a:t>othere</a:t>
            </a:r>
            <a:r>
              <a:rPr lang="en-US" sz="1600" dirty="0"/>
              <a:t> two, of </a:t>
            </a:r>
            <a:r>
              <a:rPr lang="en-US" sz="1600" dirty="0" err="1"/>
              <a:t>aventures</a:t>
            </a:r>
            <a:r>
              <a:rPr lang="en-US" sz="1600" dirty="0"/>
              <a:t> that whilom have </a:t>
            </a:r>
            <a:r>
              <a:rPr lang="en-US" sz="1600" dirty="0" err="1"/>
              <a:t>bifalle</a:t>
            </a:r>
            <a:r>
              <a:rPr lang="en-US" sz="1600" dirty="0"/>
              <a:t>.”</a:t>
            </a:r>
          </a:p>
          <a:p>
            <a:pPr>
              <a:lnSpc>
                <a:spcPct val="90000"/>
              </a:lnSpc>
            </a:pPr>
            <a:r>
              <a:rPr lang="en-US" sz="1600" dirty="0"/>
              <a:t>Make sure you have a sharp imagination and don’t get offended too easily with this bunch! Your fellow travelers are the perfect way to keep yourself entertained along the way. Obviously, there will be no iPhones or in-flight movie seeing as how this is medieval times and that witchcraft has not been invented yet. Therefore, you will have to rely on the imagination of your fellow travelers to keep you entertained with tales. </a:t>
            </a:r>
          </a:p>
          <a:p>
            <a:pPr>
              <a:lnSpc>
                <a:spcPct val="90000"/>
              </a:lnSpc>
            </a:pPr>
            <a:r>
              <a:rPr lang="en-US" sz="1600" dirty="0"/>
              <a:t>Travel Tip: If dirty stories are offensive to your delicate nature, ear plugs are probably the most cost-effective way to protect yourself. Also, even though the Host promised you a turn to tell a tale, don’t hold your breathe, you’ll probably be forgotten or interrupted. Like I said, he will most certainly let you down. Don’t take it personally. </a:t>
            </a:r>
          </a:p>
        </p:txBody>
      </p:sp>
    </p:spTree>
    <p:extLst>
      <p:ext uri="{BB962C8B-B14F-4D97-AF65-F5344CB8AC3E}">
        <p14:creationId xmlns:p14="http://schemas.microsoft.com/office/powerpoint/2010/main" val="2610168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ADAED-BBA5-40B0-867A-4556DDD960E1}"/>
              </a:ext>
            </a:extLst>
          </p:cNvPr>
          <p:cNvSpPr>
            <a:spLocks noGrp="1"/>
          </p:cNvSpPr>
          <p:nvPr>
            <p:ph type="title"/>
          </p:nvPr>
        </p:nvSpPr>
        <p:spPr/>
        <p:txBody>
          <a:bodyPr/>
          <a:lstStyle/>
          <a:p>
            <a:r>
              <a:rPr lang="en-US" dirty="0"/>
              <a:t>What to Avoid?</a:t>
            </a:r>
          </a:p>
        </p:txBody>
      </p:sp>
      <p:sp>
        <p:nvSpPr>
          <p:cNvPr id="3" name="Content Placeholder 2">
            <a:extLst>
              <a:ext uri="{FF2B5EF4-FFF2-40B4-BE49-F238E27FC236}">
                <a16:creationId xmlns:a16="http://schemas.microsoft.com/office/drawing/2014/main" id="{606A78FA-AAA6-4365-B03E-397AAF6EA6B6}"/>
              </a:ext>
            </a:extLst>
          </p:cNvPr>
          <p:cNvSpPr>
            <a:spLocks noGrp="1"/>
          </p:cNvSpPr>
          <p:nvPr>
            <p:ph idx="1"/>
          </p:nvPr>
        </p:nvSpPr>
        <p:spPr/>
        <p:txBody>
          <a:bodyPr/>
          <a:lstStyle/>
          <a:p>
            <a:r>
              <a:rPr lang="en-US" dirty="0"/>
              <a:t>“The </a:t>
            </a:r>
            <a:r>
              <a:rPr lang="en-US" dirty="0" err="1"/>
              <a:t>Millere</a:t>
            </a:r>
            <a:r>
              <a:rPr lang="en-US" dirty="0"/>
              <a:t> is a </a:t>
            </a:r>
            <a:r>
              <a:rPr lang="en-US" dirty="0" err="1"/>
              <a:t>cherl</a:t>
            </a:r>
            <a:r>
              <a:rPr lang="en-US" dirty="0"/>
              <a:t>, ye </a:t>
            </a:r>
            <a:r>
              <a:rPr lang="en-US" dirty="0" err="1"/>
              <a:t>knowe</a:t>
            </a:r>
            <a:r>
              <a:rPr lang="en-US" dirty="0"/>
              <a:t> </a:t>
            </a:r>
            <a:r>
              <a:rPr lang="en-US" dirty="0" err="1"/>
              <a:t>wel</a:t>
            </a:r>
            <a:r>
              <a:rPr lang="en-US" dirty="0"/>
              <a:t> this, So was the Reve, and </a:t>
            </a:r>
            <a:r>
              <a:rPr lang="en-US" dirty="0" err="1"/>
              <a:t>othere</a:t>
            </a:r>
            <a:r>
              <a:rPr lang="en-US" dirty="0"/>
              <a:t> </a:t>
            </a:r>
            <a:r>
              <a:rPr lang="en-US" dirty="0" err="1"/>
              <a:t>manye</a:t>
            </a:r>
            <a:r>
              <a:rPr lang="en-US" dirty="0"/>
              <a:t> </a:t>
            </a:r>
            <a:r>
              <a:rPr lang="en-US" dirty="0" err="1"/>
              <a:t>mo</a:t>
            </a:r>
            <a:r>
              <a:rPr lang="en-US" dirty="0"/>
              <a:t>, and </a:t>
            </a:r>
            <a:r>
              <a:rPr lang="en-US" dirty="0" err="1"/>
              <a:t>harlotrie</a:t>
            </a:r>
            <a:r>
              <a:rPr lang="en-US" dirty="0"/>
              <a:t> they </a:t>
            </a:r>
            <a:r>
              <a:rPr lang="en-US" dirty="0" err="1"/>
              <a:t>tolden</a:t>
            </a:r>
            <a:r>
              <a:rPr lang="en-US" dirty="0"/>
              <a:t> </a:t>
            </a:r>
            <a:r>
              <a:rPr lang="en-US" dirty="0" err="1"/>
              <a:t>bothe</a:t>
            </a:r>
            <a:r>
              <a:rPr lang="en-US" dirty="0"/>
              <a:t> two.”</a:t>
            </a:r>
          </a:p>
          <a:p>
            <a:r>
              <a:rPr lang="en-US" dirty="0"/>
              <a:t>If you happen to find yourself amongst a Miller, a Reeve, or a sketchy pair of dudes that go by the professions Summoner or Pardoner, it’s in your best interest to go to the back of the pilgrim procession in order to avoid them. They have big ‘</a:t>
            </a:r>
            <a:r>
              <a:rPr lang="en-US" dirty="0" err="1"/>
              <a:t>cherl</a:t>
            </a:r>
            <a:r>
              <a:rPr lang="en-US" dirty="0"/>
              <a:t>’ energy and you don’t want that for your peaceful pilgrimage. </a:t>
            </a:r>
          </a:p>
          <a:p>
            <a:r>
              <a:rPr lang="en-US" dirty="0"/>
              <a:t>Travel Tip: Don’t be tricked into buying relics along the pilgrim trail, these are most certainly fake. 	</a:t>
            </a:r>
          </a:p>
        </p:txBody>
      </p:sp>
    </p:spTree>
    <p:extLst>
      <p:ext uri="{BB962C8B-B14F-4D97-AF65-F5344CB8AC3E}">
        <p14:creationId xmlns:p14="http://schemas.microsoft.com/office/powerpoint/2010/main" val="2187627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Office">
      <a:dk1>
        <a:srgbClr val="000000"/>
      </a:dk1>
      <a:lt1>
        <a:srgbClr val="FFFFFF"/>
      </a:lt1>
      <a:dk2>
        <a:srgbClr val="2E3948"/>
      </a:dk2>
      <a:lt2>
        <a:srgbClr val="E7E6E6"/>
      </a:lt2>
      <a:accent1>
        <a:srgbClr val="5A82CB"/>
      </a:accent1>
      <a:accent2>
        <a:srgbClr val="ED7D31"/>
      </a:accent2>
      <a:accent3>
        <a:srgbClr val="A3A3A3"/>
      </a:accent3>
      <a:accent4>
        <a:srgbClr val="CF9B00"/>
      </a:accent4>
      <a:accent5>
        <a:srgbClr val="5B9BD5"/>
      </a:accent5>
      <a:accent6>
        <a:srgbClr val="70AD47"/>
      </a:accent6>
      <a:hlink>
        <a:srgbClr val="D26012"/>
      </a:hlink>
      <a:folHlink>
        <a:srgbClr val="A9718D"/>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TotalTime>0</TotalTime>
  <Words>1265</Words>
  <Application>Microsoft Office PowerPoint</Application>
  <PresentationFormat>Widescreen</PresentationFormat>
  <Paragraphs>51</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Calisto MT</vt:lpstr>
      <vt:lpstr>Wingdings 2</vt:lpstr>
      <vt:lpstr>SlateVTI</vt:lpstr>
      <vt:lpstr> Canterbury Pilgrim Trail</vt:lpstr>
      <vt:lpstr>Is This Trip for You?</vt:lpstr>
      <vt:lpstr>Why Canterbury?</vt:lpstr>
      <vt:lpstr>When to start?</vt:lpstr>
      <vt:lpstr>Where to start?</vt:lpstr>
      <vt:lpstr>Who to go with?</vt:lpstr>
      <vt:lpstr>What to expect?</vt:lpstr>
      <vt:lpstr>How to stay entertained?</vt:lpstr>
      <vt:lpstr>What to Avoid?</vt:lpstr>
      <vt:lpstr>Beware</vt:lpstr>
      <vt:lpstr>Trail Breaks</vt:lpstr>
      <vt:lpstr>What to Bring?</vt:lpstr>
      <vt:lpstr>Off you go!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Canterbury Pilgrim Trail</dc:title>
  <dc:creator>Laurel Shriner</dc:creator>
  <cp:lastModifiedBy>Laurel Shriner</cp:lastModifiedBy>
  <cp:revision>1</cp:revision>
  <dcterms:created xsi:type="dcterms:W3CDTF">2019-12-09T23:29:18Z</dcterms:created>
  <dcterms:modified xsi:type="dcterms:W3CDTF">2019-12-09T23:33:58Z</dcterms:modified>
</cp:coreProperties>
</file>